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256" r:id="rId2"/>
    <p:sldId id="312" r:id="rId3"/>
    <p:sldId id="275" r:id="rId4"/>
    <p:sldId id="309" r:id="rId5"/>
    <p:sldId id="317" r:id="rId6"/>
    <p:sldId id="318" r:id="rId7"/>
    <p:sldId id="316" r:id="rId8"/>
    <p:sldId id="279" r:id="rId9"/>
    <p:sldId id="257" r:id="rId10"/>
    <p:sldId id="267" r:id="rId11"/>
    <p:sldId id="320" r:id="rId12"/>
    <p:sldId id="298" r:id="rId13"/>
    <p:sldId id="300" r:id="rId14"/>
    <p:sldId id="301" r:id="rId15"/>
    <p:sldId id="271" r:id="rId16"/>
    <p:sldId id="282" r:id="rId17"/>
    <p:sldId id="287" r:id="rId18"/>
    <p:sldId id="291" r:id="rId19"/>
    <p:sldId id="295" r:id="rId20"/>
    <p:sldId id="283" r:id="rId21"/>
    <p:sldId id="292" r:id="rId22"/>
    <p:sldId id="278" r:id="rId23"/>
    <p:sldId id="314" r:id="rId24"/>
    <p:sldId id="304" r:id="rId25"/>
    <p:sldId id="308" r:id="rId26"/>
    <p:sldId id="284" r:id="rId27"/>
    <p:sldId id="322" r:id="rId28"/>
    <p:sldId id="280" r:id="rId29"/>
    <p:sldId id="286" r:id="rId30"/>
    <p:sldId id="323" r:id="rId31"/>
    <p:sldId id="296" r:id="rId32"/>
    <p:sldId id="302" r:id="rId33"/>
    <p:sldId id="321" r:id="rId34"/>
    <p:sldId id="272" r:id="rId35"/>
    <p:sldId id="273" r:id="rId36"/>
    <p:sldId id="313" r:id="rId37"/>
    <p:sldId id="277" r:id="rId38"/>
    <p:sldId id="288" r:id="rId39"/>
    <p:sldId id="303" r:id="rId40"/>
    <p:sldId id="265" r:id="rId41"/>
    <p:sldId id="293" r:id="rId42"/>
    <p:sldId id="290" r:id="rId43"/>
    <p:sldId id="258" r:id="rId44"/>
    <p:sldId id="259" r:id="rId45"/>
    <p:sldId id="260" r:id="rId46"/>
    <p:sldId id="319" r:id="rId47"/>
    <p:sldId id="261" r:id="rId48"/>
    <p:sldId id="294" r:id="rId49"/>
    <p:sldId id="263" r:id="rId50"/>
  </p:sldIdLst>
  <p:sldSz cx="9144000" cy="6858000" type="screen4x3"/>
  <p:notesSz cx="9144000" cy="6858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3A83A"/>
    <a:srgbClr val="C20027"/>
    <a:srgbClr val="F0EDC1"/>
    <a:srgbClr val="F0E7CB"/>
    <a:srgbClr val="F0B752"/>
    <a:srgbClr val="DFDCBD"/>
    <a:srgbClr val="D1C8A7"/>
    <a:srgbClr val="D8CFA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03" autoAdjust="0"/>
  </p:normalViewPr>
  <p:slideViewPr>
    <p:cSldViewPr snapToGrid="0" snapToObjects="1">
      <p:cViewPr>
        <p:scale>
          <a:sx n="90" d="100"/>
          <a:sy n="90" d="100"/>
        </p:scale>
        <p:origin x="0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4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ASM-1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Blkschls</c:v>
                </c:pt>
                <c:pt idx="1">
                  <c:v>Barnes</c:v>
                </c:pt>
                <c:pt idx="2">
                  <c:v>Cholesky</c:v>
                </c:pt>
                <c:pt idx="3">
                  <c:v>FFT</c:v>
                </c:pt>
                <c:pt idx="4">
                  <c:v>LU</c:v>
                </c:pt>
                <c:pt idx="5">
                  <c:v>Ocean</c:v>
                </c:pt>
                <c:pt idx="6">
                  <c:v>Radix</c:v>
                </c:pt>
                <c:pt idx="7">
                  <c:v>Water</c:v>
                </c:pt>
                <c:pt idx="8">
                  <c:v>Geo. Mean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1.021517712355515</c:v>
                </c:pt>
                <c:pt idx="1">
                  <c:v>1.0541497401070878</c:v>
                </c:pt>
                <c:pt idx="2">
                  <c:v>1.0561873088229259</c:v>
                </c:pt>
                <c:pt idx="3">
                  <c:v>1.0094297893990687</c:v>
                </c:pt>
                <c:pt idx="4">
                  <c:v>1.0851825335940097</c:v>
                </c:pt>
                <c:pt idx="5">
                  <c:v>0.97389994384498624</c:v>
                </c:pt>
                <c:pt idx="6">
                  <c:v>0.99891312706868929</c:v>
                </c:pt>
                <c:pt idx="7">
                  <c:v>1.0073673549128392</c:v>
                </c:pt>
                <c:pt idx="8">
                  <c:v>1.0252676390673618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MESI</c:v>
                </c:pt>
              </c:strCache>
            </c:strRef>
          </c:tx>
          <c:spPr>
            <a:solidFill>
              <a:schemeClr val="tx2"/>
            </a:solidFill>
          </c:spPr>
          <c:cat>
            <c:strRef>
              <c:f>Sheet1!$A$2:$A$10</c:f>
              <c:strCache>
                <c:ptCount val="9"/>
                <c:pt idx="0">
                  <c:v>Blkschls</c:v>
                </c:pt>
                <c:pt idx="1">
                  <c:v>Barnes</c:v>
                </c:pt>
                <c:pt idx="2">
                  <c:v>Cholesky</c:v>
                </c:pt>
                <c:pt idx="3">
                  <c:v>FFT</c:v>
                </c:pt>
                <c:pt idx="4">
                  <c:v>LU</c:v>
                </c:pt>
                <c:pt idx="5">
                  <c:v>Ocean</c:v>
                </c:pt>
                <c:pt idx="6">
                  <c:v>Radix</c:v>
                </c:pt>
                <c:pt idx="7">
                  <c:v>Water</c:v>
                </c:pt>
                <c:pt idx="8">
                  <c:v>Geo. Mean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</c:ser>
        <c:axId val="88231296"/>
        <c:axId val="113504256"/>
      </c:barChart>
      <c:catAx>
        <c:axId val="88231296"/>
        <c:scaling>
          <c:orientation val="minMax"/>
        </c:scaling>
        <c:axPos val="b"/>
        <c:tickLblPos val="nextTo"/>
        <c:crossAx val="113504256"/>
        <c:crosses val="autoZero"/>
        <c:auto val="1"/>
        <c:lblAlgn val="ctr"/>
        <c:lblOffset val="100"/>
      </c:catAx>
      <c:valAx>
        <c:axId val="113504256"/>
        <c:scaling>
          <c:orientation val="minMax"/>
          <c:max val="1.2"/>
          <c:min val="0.60000000000000064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Normalized Runtime</a:t>
                </a:r>
              </a:p>
            </c:rich>
          </c:tx>
          <c:layout/>
        </c:title>
        <c:numFmt formatCode="General" sourceLinked="1"/>
        <c:tickLblPos val="nextTo"/>
        <c:crossAx val="88231296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4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ASM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16</c:v>
                </c:pt>
                <c:pt idx="1">
                  <c:v>64</c:v>
                </c:pt>
                <c:pt idx="2">
                  <c:v>256</c:v>
                </c:pt>
                <c:pt idx="3">
                  <c:v>1K</c:v>
                </c:pt>
                <c:pt idx="4">
                  <c:v>16K</c:v>
                </c:pt>
                <c:pt idx="5">
                  <c:v>32K</c:v>
                </c:pt>
                <c:pt idx="6">
                  <c:v>64K</c:v>
                </c:pt>
                <c:pt idx="7">
                  <c:v>128K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0.85870839540650212</c:v>
                </c:pt>
                <c:pt idx="1">
                  <c:v>0.66041336659483263</c:v>
                </c:pt>
                <c:pt idx="2">
                  <c:v>0.6173507007090967</c:v>
                </c:pt>
                <c:pt idx="3">
                  <c:v>0.60874773663026072</c:v>
                </c:pt>
                <c:pt idx="4">
                  <c:v>0.58452942227970273</c:v>
                </c:pt>
                <c:pt idx="5">
                  <c:v>0.58476157644891003</c:v>
                </c:pt>
                <c:pt idx="6">
                  <c:v>0.51041371583737016</c:v>
                </c:pt>
                <c:pt idx="7">
                  <c:v>0.50728643405994156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MESI</c:v>
                </c:pt>
              </c:strCache>
            </c:strRef>
          </c:tx>
          <c:spPr>
            <a:solidFill>
              <a:srgbClr val="1F497D"/>
            </a:solidFill>
          </c:spPr>
          <c:cat>
            <c:strRef>
              <c:f>Sheet1!$A$2:$A$9</c:f>
              <c:strCache>
                <c:ptCount val="8"/>
                <c:pt idx="0">
                  <c:v>16</c:v>
                </c:pt>
                <c:pt idx="1">
                  <c:v>64</c:v>
                </c:pt>
                <c:pt idx="2">
                  <c:v>256</c:v>
                </c:pt>
                <c:pt idx="3">
                  <c:v>1K</c:v>
                </c:pt>
                <c:pt idx="4">
                  <c:v>16K</c:v>
                </c:pt>
                <c:pt idx="5">
                  <c:v>32K</c:v>
                </c:pt>
                <c:pt idx="6">
                  <c:v>64K</c:v>
                </c:pt>
                <c:pt idx="7">
                  <c:v>128K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axId val="113394432"/>
        <c:axId val="113396352"/>
      </c:barChart>
      <c:catAx>
        <c:axId val="11339443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# of Blocks in Isolation Region</a:t>
                </a:r>
              </a:p>
            </c:rich>
          </c:tx>
          <c:layout/>
        </c:title>
        <c:numFmt formatCode="General" sourceLinked="1"/>
        <c:tickLblPos val="nextTo"/>
        <c:crossAx val="113396352"/>
        <c:crosses val="autoZero"/>
        <c:auto val="1"/>
        <c:lblAlgn val="ctr"/>
        <c:lblOffset val="100"/>
      </c:catAx>
      <c:valAx>
        <c:axId val="11339635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Normalized Runtime</a:t>
                </a:r>
              </a:p>
            </c:rich>
          </c:tx>
          <c:layout/>
        </c:title>
        <c:numFmt formatCode="General" sourceLinked="1"/>
        <c:tickLblPos val="nextTo"/>
        <c:crossAx val="11339443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ASM-1</c:v>
                </c:pt>
              </c:strCache>
            </c:strRef>
          </c:tx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</c:v>
                </c:pt>
                <c:pt idx="1">
                  <c:v>4</c:v>
                </c:pt>
                <c:pt idx="2">
                  <c:v>8</c:v>
                </c:pt>
                <c:pt idx="3">
                  <c:v>16</c:v>
                </c:pt>
                <c:pt idx="4">
                  <c:v>32</c:v>
                </c:pt>
                <c:pt idx="5">
                  <c:v>64</c:v>
                </c:pt>
                <c:pt idx="6">
                  <c:v>128</c:v>
                </c:pt>
                <c:pt idx="7">
                  <c:v>256</c:v>
                </c:pt>
                <c:pt idx="8">
                  <c:v>512</c:v>
                </c:pt>
                <c:pt idx="9">
                  <c:v>1024</c:v>
                </c:pt>
              </c:numCache>
            </c:numRef>
          </c:cat>
          <c:val>
            <c:numRef>
              <c:f>Sheet1!$B$2:$B$11</c:f>
              <c:numCache>
                <c:formatCode>0%</c:formatCode>
                <c:ptCount val="10"/>
                <c:pt idx="0">
                  <c:v>2.5000000000000001E-2</c:v>
                </c:pt>
                <c:pt idx="1">
                  <c:v>2.5000000000000001E-2</c:v>
                </c:pt>
                <c:pt idx="2">
                  <c:v>2.5000000000000001E-2</c:v>
                </c:pt>
                <c:pt idx="3">
                  <c:v>2.5000000000000001E-2</c:v>
                </c:pt>
                <c:pt idx="4">
                  <c:v>2.5000000000000001E-2</c:v>
                </c:pt>
                <c:pt idx="5">
                  <c:v>2.5000000000000001E-2</c:v>
                </c:pt>
                <c:pt idx="6">
                  <c:v>2.5000000000000001E-2</c:v>
                </c:pt>
                <c:pt idx="7">
                  <c:v>2.5000000000000001E-2</c:v>
                </c:pt>
                <c:pt idx="8">
                  <c:v>2.5000000000000001E-2</c:v>
                </c:pt>
                <c:pt idx="9">
                  <c:v>2.5000000000000001E-2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MESI-1 Level</c:v>
                </c:pt>
              </c:strCache>
            </c:strRef>
          </c:tx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</c:v>
                </c:pt>
                <c:pt idx="1">
                  <c:v>4</c:v>
                </c:pt>
                <c:pt idx="2">
                  <c:v>8</c:v>
                </c:pt>
                <c:pt idx="3">
                  <c:v>16</c:v>
                </c:pt>
                <c:pt idx="4">
                  <c:v>32</c:v>
                </c:pt>
                <c:pt idx="5">
                  <c:v>64</c:v>
                </c:pt>
                <c:pt idx="6">
                  <c:v>128</c:v>
                </c:pt>
                <c:pt idx="7">
                  <c:v>256</c:v>
                </c:pt>
                <c:pt idx="8">
                  <c:v>512</c:v>
                </c:pt>
                <c:pt idx="9">
                  <c:v>1024</c:v>
                </c:pt>
              </c:numCache>
            </c:numRef>
          </c:cat>
          <c:val>
            <c:numRef>
              <c:f>Sheet1!$C$2:$C$11</c:f>
              <c:numCache>
                <c:formatCode>0%</c:formatCode>
                <c:ptCount val="10"/>
                <c:pt idx="0">
                  <c:v>8.9453125000000008E-2</c:v>
                </c:pt>
                <c:pt idx="1">
                  <c:v>0.114453125</c:v>
                </c:pt>
                <c:pt idx="2">
                  <c:v>0.16445312500000001</c:v>
                </c:pt>
                <c:pt idx="3">
                  <c:v>0.26445312500000001</c:v>
                </c:pt>
                <c:pt idx="4">
                  <c:v>0.46445312500000002</c:v>
                </c:pt>
                <c:pt idx="5">
                  <c:v>0.86445312499999982</c:v>
                </c:pt>
                <c:pt idx="6">
                  <c:v>1.6644531250000005</c:v>
                </c:pt>
                <c:pt idx="7">
                  <c:v>3.2644531249999997</c:v>
                </c:pt>
                <c:pt idx="8">
                  <c:v>6.4644531250000004</c:v>
                </c:pt>
                <c:pt idx="9">
                  <c:v>12.864453125000002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MESI-2 Level</c:v>
                </c:pt>
              </c:strCache>
            </c:strRef>
          </c:tx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</c:v>
                </c:pt>
                <c:pt idx="1">
                  <c:v>4</c:v>
                </c:pt>
                <c:pt idx="2">
                  <c:v>8</c:v>
                </c:pt>
                <c:pt idx="3">
                  <c:v>16</c:v>
                </c:pt>
                <c:pt idx="4">
                  <c:v>32</c:v>
                </c:pt>
                <c:pt idx="5">
                  <c:v>64</c:v>
                </c:pt>
                <c:pt idx="6">
                  <c:v>128</c:v>
                </c:pt>
                <c:pt idx="7">
                  <c:v>256</c:v>
                </c:pt>
                <c:pt idx="8">
                  <c:v>512</c:v>
                </c:pt>
                <c:pt idx="9">
                  <c:v>1024</c:v>
                </c:pt>
              </c:numCache>
            </c:numRef>
          </c:cat>
          <c:val>
            <c:numRef>
              <c:f>Sheet1!$D$2:$D$11</c:f>
              <c:numCache>
                <c:formatCode>0%</c:formatCode>
                <c:ptCount val="10"/>
                <c:pt idx="0">
                  <c:v>8.2130794529663695E-2</c:v>
                </c:pt>
                <c:pt idx="1">
                  <c:v>8.9453125000000008E-2</c:v>
                </c:pt>
                <c:pt idx="2">
                  <c:v>9.9808464059327404E-2</c:v>
                </c:pt>
                <c:pt idx="3">
                  <c:v>0.114453125</c:v>
                </c:pt>
                <c:pt idx="4">
                  <c:v>0.1351638031186547</c:v>
                </c:pt>
                <c:pt idx="5">
                  <c:v>0.16445312500000001</c:v>
                </c:pt>
                <c:pt idx="6">
                  <c:v>0.20587448123730956</c:v>
                </c:pt>
                <c:pt idx="7">
                  <c:v>0.26445312500000001</c:v>
                </c:pt>
                <c:pt idx="8">
                  <c:v>0.34729583747461901</c:v>
                </c:pt>
                <c:pt idx="9">
                  <c:v>0.46445312500000002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MESI-3 Level</c:v>
                </c:pt>
              </c:strCache>
            </c:strRef>
          </c:tx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</c:v>
                </c:pt>
                <c:pt idx="1">
                  <c:v>4</c:v>
                </c:pt>
                <c:pt idx="2">
                  <c:v>8</c:v>
                </c:pt>
                <c:pt idx="3">
                  <c:v>16</c:v>
                </c:pt>
                <c:pt idx="4">
                  <c:v>32</c:v>
                </c:pt>
                <c:pt idx="5">
                  <c:v>64</c:v>
                </c:pt>
                <c:pt idx="6">
                  <c:v>128</c:v>
                </c:pt>
                <c:pt idx="7">
                  <c:v>256</c:v>
                </c:pt>
                <c:pt idx="8">
                  <c:v>512</c:v>
                </c:pt>
                <c:pt idx="9">
                  <c:v>1024</c:v>
                </c:pt>
              </c:numCache>
            </c:numRef>
          </c:cat>
          <c:val>
            <c:numRef>
              <c:f>Sheet1!$E$2:$E$11</c:f>
              <c:numCache>
                <c:formatCode>0%</c:formatCode>
                <c:ptCount val="10"/>
                <c:pt idx="0">
                  <c:v>8.0202138123685943E-2</c:v>
                </c:pt>
                <c:pt idx="1">
                  <c:v>8.4295638149602573E-2</c:v>
                </c:pt>
                <c:pt idx="2">
                  <c:v>8.9453125000000008E-2</c:v>
                </c:pt>
                <c:pt idx="3">
                  <c:v>9.595115124737183E-2</c:v>
                </c:pt>
                <c:pt idx="4">
                  <c:v>0.10413815129920499</c:v>
                </c:pt>
                <c:pt idx="5">
                  <c:v>0.114453125</c:v>
                </c:pt>
                <c:pt idx="6">
                  <c:v>0.12744917749474372</c:v>
                </c:pt>
                <c:pt idx="7">
                  <c:v>0.14382317759840996</c:v>
                </c:pt>
                <c:pt idx="8">
                  <c:v>0.16445312499999998</c:v>
                </c:pt>
                <c:pt idx="9">
                  <c:v>0.19044522998948737</c:v>
                </c:pt>
              </c:numCache>
            </c:numRef>
          </c:val>
        </c:ser>
        <c:marker val="1"/>
        <c:axId val="114421120"/>
        <c:axId val="114697728"/>
      </c:lineChart>
      <c:catAx>
        <c:axId val="1144211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# Cores</a:t>
                </a:r>
                <a:endParaRPr lang="en-US" dirty="0"/>
              </a:p>
            </c:rich>
          </c:tx>
          <c:layout/>
        </c:title>
        <c:numFmt formatCode="General" sourceLinked="1"/>
        <c:majorTickMark val="none"/>
        <c:tickLblPos val="nextTo"/>
        <c:crossAx val="114697728"/>
        <c:crosses val="autoZero"/>
        <c:auto val="1"/>
        <c:lblAlgn val="ctr"/>
        <c:lblOffset val="100"/>
      </c:catAx>
      <c:valAx>
        <c:axId val="114697728"/>
        <c:scaling>
          <c:orientation val="minMax"/>
          <c:max val="1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Storage Overhead</a:t>
                </a:r>
                <a:endParaRPr lang="en-US" dirty="0"/>
              </a:p>
            </c:rich>
          </c:tx>
          <c:layout/>
        </c:title>
        <c:numFmt formatCode="0%" sourceLinked="1"/>
        <c:majorTickMark val="none"/>
        <c:tickLblPos val="nextTo"/>
        <c:crossAx val="11442112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-80" charset="0"/>
                <a:ea typeface="ＭＳ Ｐゴシック" pitchFamily="-80" charset="-128"/>
                <a:cs typeface="ＭＳ Ｐゴシック" pitchFamily="-8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1A84E2D-908B-455F-9E43-12472BE44A90}" type="datetime1">
              <a:rPr lang="en-US"/>
              <a:pPr/>
              <a:t>2/21/2012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-80" charset="0"/>
                <a:ea typeface="ＭＳ Ｐゴシック" pitchFamily="-80" charset="-128"/>
                <a:cs typeface="ＭＳ Ｐゴシック" pitchFamily="-8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B8014D-E513-48B7-B5AA-734A492AE24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F57DD5-C7E2-49C5-9CCA-F93854E80FB6}" type="datetimeFigureOut">
              <a:rPr lang="en-US" smtClean="0"/>
              <a:pPr/>
              <a:t>2/21/2012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235B1-27A0-4CEF-9810-9CADC1AA84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small pictures</a:t>
            </a:r>
            <a:r>
              <a:rPr lang="en-US" baseline="0" dirty="0" smtClean="0"/>
              <a:t> for views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235B1-27A0-4CEF-9810-9CADC1AA84A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Checkout: Flash Invalidate Segment Way Bit</a:t>
            </a:r>
          </a:p>
          <a:p>
            <a:r>
              <a:rPr lang="en-US" dirty="0" smtClean="0"/>
              <a:t>Read: Check Segment Way Bit for validity</a:t>
            </a:r>
          </a:p>
          <a:p>
            <a:r>
              <a:rPr lang="en-US" dirty="0" smtClean="0"/>
              <a:t>Write: Set Segment Way Bit, Invalidate other segment ways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235B1-27A0-4CEF-9810-9CADC1AA84A8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Works for any two segments</a:t>
            </a:r>
            <a:r>
              <a:rPr lang="en-US" baseline="0" dirty="0" smtClean="0"/>
              <a:t> &lt;- </a:t>
            </a:r>
            <a:r>
              <a:rPr lang="en-US" dirty="0" smtClean="0"/>
              <a:t>flat address space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235B1-27A0-4CEF-9810-9CADC1AA84A8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4500"/>
            <a:ext cx="7772400" cy="1470025"/>
          </a:xfrm>
          <a:prstGeom prst="rect">
            <a:avLst/>
          </a:prstGeom>
        </p:spPr>
        <p:txBody>
          <a:bodyPr anchor="t"/>
          <a:lstStyle>
            <a:lvl1pPr>
              <a:defRPr sz="8000" b="1" i="0">
                <a:solidFill>
                  <a:srgbClr val="C20027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846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40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1588"/>
            <a:ext cx="9155113" cy="674687"/>
          </a:xfrm>
          <a:prstGeom prst="rect">
            <a:avLst/>
          </a:prstGeom>
          <a:gradFill>
            <a:gsLst>
              <a:gs pos="0">
                <a:srgbClr val="800000"/>
              </a:gs>
              <a:gs pos="87000">
                <a:srgbClr val="D8002E"/>
              </a:gs>
            </a:gsLst>
            <a:lin ang="3960000" scaled="0"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63500" dist="483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0" y="674688"/>
            <a:ext cx="9155113" cy="1587"/>
          </a:xfrm>
          <a:prstGeom prst="line">
            <a:avLst/>
          </a:prstGeom>
          <a:ln w="254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1" name="Picture 10" descr="uwcrest_web_sm_shado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27555" y="368468"/>
            <a:ext cx="888889" cy="13460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588"/>
            <a:ext cx="9155113" cy="674687"/>
          </a:xfrm>
          <a:prstGeom prst="rect">
            <a:avLst/>
          </a:prstGeom>
          <a:gradFill>
            <a:gsLst>
              <a:gs pos="0">
                <a:srgbClr val="800000"/>
              </a:gs>
              <a:gs pos="87000">
                <a:srgbClr val="D8002E"/>
              </a:gs>
            </a:gsLst>
            <a:lin ang="3960000" scaled="0"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63500" dist="483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674688"/>
            <a:ext cx="9155113" cy="1587"/>
          </a:xfrm>
          <a:prstGeom prst="line">
            <a:avLst/>
          </a:prstGeom>
          <a:ln w="254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66546"/>
          </a:xfrm>
          <a:prstGeom prst="rect">
            <a:avLst/>
          </a:prstGeom>
        </p:spPr>
        <p:txBody>
          <a:bodyPr tIns="0"/>
          <a:lstStyle>
            <a:lvl1pPr>
              <a:defRPr sz="4400" b="1" spc="100" baseline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63984" y="976544"/>
            <a:ext cx="8416032" cy="5144856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sz="2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6" name="Picture 5" descr="uwlogo_web_sm_fl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68466" y="6253716"/>
            <a:ext cx="1662713" cy="559893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212772" y="6330172"/>
            <a:ext cx="718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B93BEB7-7DE0-4620-A571-BDDCE1DDC810}" type="slidenum">
              <a:rPr lang="en-US" sz="1800" smtClean="0"/>
              <a:pPr algn="ctr"/>
              <a:t>‹#›</a:t>
            </a:fld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588"/>
            <a:ext cx="9155113" cy="674687"/>
          </a:xfrm>
          <a:prstGeom prst="rect">
            <a:avLst/>
          </a:prstGeom>
          <a:gradFill>
            <a:gsLst>
              <a:gs pos="0">
                <a:srgbClr val="800000"/>
              </a:gs>
              <a:gs pos="87000">
                <a:srgbClr val="D8002E"/>
              </a:gs>
            </a:gsLst>
            <a:lin ang="3960000" scaled="0"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63500" dist="483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66546"/>
          </a:xfrm>
          <a:prstGeom prst="rect">
            <a:avLst/>
          </a:prstGeom>
        </p:spPr>
        <p:txBody>
          <a:bodyPr tIns="0" anchor="t"/>
          <a:lstStyle>
            <a:lvl1pPr>
              <a:defRPr sz="4400" b="1" i="0" spc="100" baseline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330" y="905523"/>
            <a:ext cx="8664606" cy="5627598"/>
          </a:xfrm>
          <a:prstGeom prst="rect">
            <a:avLst/>
          </a:prstGeom>
        </p:spPr>
        <p:txBody>
          <a:bodyPr/>
          <a:lstStyle>
            <a:lvl1pPr>
              <a:buClr>
                <a:srgbClr val="800000"/>
              </a:buClr>
              <a:buFont typeface="Wingdings" charset="2"/>
              <a:buChar char="§"/>
              <a:defRPr sz="2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40080">
              <a:buClr>
                <a:srgbClr val="800000"/>
              </a:buClr>
              <a:buFont typeface="Wingdings" charset="2"/>
              <a:buChar char="§"/>
              <a:defRPr sz="23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68680">
              <a:buClr>
                <a:srgbClr val="800000"/>
              </a:buClr>
              <a:defRPr sz="21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097280">
              <a:buClr>
                <a:schemeClr val="tx1">
                  <a:lumMod val="65000"/>
                  <a:lumOff val="35000"/>
                </a:schemeClr>
              </a:buClr>
              <a:buSzPct val="110000"/>
              <a:buFont typeface="Arial"/>
              <a:buChar char="•"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234440" indent="-182880">
              <a:buClr>
                <a:schemeClr val="bg1">
                  <a:lumMod val="50000"/>
                </a:schemeClr>
              </a:buClr>
              <a:buSzPct val="100000"/>
              <a:buFont typeface="Arial"/>
              <a:buChar char="•"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674688"/>
            <a:ext cx="9155113" cy="1587"/>
          </a:xfrm>
          <a:prstGeom prst="line">
            <a:avLst/>
          </a:prstGeom>
          <a:ln w="254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6" name="Picture 5" descr="uwlogo_web_sm_fl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68466" y="6253716"/>
            <a:ext cx="1662713" cy="559893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4212772" y="6330172"/>
            <a:ext cx="718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B93BEB7-7DE0-4620-A571-BDDCE1DDC810}" type="slidenum">
              <a:rPr lang="en-US" sz="1800" smtClean="0"/>
              <a:pPr algn="ctr"/>
              <a:t>‹#›</a:t>
            </a:fld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748087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600" b="0" i="0" cap="none">
                <a:solidFill>
                  <a:srgbClr val="C20027"/>
                </a:solidFill>
                <a:effectLst>
                  <a:outerShdw blurRad="50800" dist="38100" dir="27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247900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0" i="0" cap="all" spc="250">
                <a:solidFill>
                  <a:srgbClr val="800000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588"/>
            <a:ext cx="9155113" cy="674687"/>
          </a:xfrm>
          <a:prstGeom prst="rect">
            <a:avLst/>
          </a:prstGeom>
          <a:gradFill>
            <a:gsLst>
              <a:gs pos="0">
                <a:srgbClr val="800000"/>
              </a:gs>
              <a:gs pos="87000">
                <a:srgbClr val="D8002E"/>
              </a:gs>
            </a:gsLst>
            <a:lin ang="3960000" scaled="0"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63500" dist="483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674688"/>
            <a:ext cx="9155113" cy="1587"/>
          </a:xfrm>
          <a:prstGeom prst="line">
            <a:avLst/>
          </a:prstGeom>
          <a:ln w="254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66546"/>
          </a:xfrm>
          <a:prstGeom prst="rect">
            <a:avLst/>
          </a:prstGeom>
        </p:spPr>
        <p:txBody>
          <a:bodyPr tIns="0"/>
          <a:lstStyle>
            <a:lvl1pPr>
              <a:defRPr sz="4400" spc="100" baseline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107" y="861135"/>
            <a:ext cx="4115293" cy="5704766"/>
          </a:xfrm>
          <a:prstGeom prst="rect">
            <a:avLst/>
          </a:prstGeom>
        </p:spPr>
        <p:txBody>
          <a:bodyPr/>
          <a:lstStyle>
            <a:lvl1pPr marL="274320" indent="-274320">
              <a:buClr>
                <a:srgbClr val="800000"/>
              </a:buClr>
              <a:buFont typeface="Wingdings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48640" indent="-274320">
              <a:buClr>
                <a:srgbClr val="800000"/>
              </a:buClr>
              <a:buFont typeface="Wingdings" charset="2"/>
              <a:buChar char="§"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731520">
              <a:buClr>
                <a:srgbClr val="80000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914400">
              <a:buClr>
                <a:schemeClr val="tx1">
                  <a:lumMod val="65000"/>
                  <a:lumOff val="35000"/>
                </a:schemeClr>
              </a:buClr>
              <a:buFont typeface="Arial"/>
              <a:buChar char="•"/>
              <a:defRPr sz="17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051560" indent="-182880">
              <a:buClr>
                <a:schemeClr val="bg1">
                  <a:lumMod val="50000"/>
                </a:schemeClr>
              </a:buClr>
              <a:buSzPct val="100000"/>
              <a:buFont typeface="Arial"/>
              <a:buChar char="•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861135"/>
            <a:ext cx="4138104" cy="5704766"/>
          </a:xfrm>
          <a:prstGeom prst="rect">
            <a:avLst/>
          </a:prstGeom>
        </p:spPr>
        <p:txBody>
          <a:bodyPr/>
          <a:lstStyle>
            <a:lvl1pPr marL="274320" indent="-274320">
              <a:buClr>
                <a:srgbClr val="800000"/>
              </a:buClr>
              <a:buFont typeface="Wingdings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48640" indent="-274320">
              <a:buClr>
                <a:srgbClr val="800000"/>
              </a:buClr>
              <a:buFont typeface="Wingdings" charset="2"/>
              <a:buChar char="§"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731520">
              <a:buClr>
                <a:srgbClr val="80000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914400">
              <a:buClr>
                <a:schemeClr val="tx1">
                  <a:lumMod val="65000"/>
                  <a:lumOff val="35000"/>
                </a:schemeClr>
              </a:buClr>
              <a:buFont typeface="Arial"/>
              <a:buChar char="•"/>
              <a:defRPr sz="17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051560" indent="-182880">
              <a:buClr>
                <a:schemeClr val="bg1">
                  <a:lumMod val="50000"/>
                </a:schemeClr>
              </a:buClr>
              <a:buSzPct val="100000"/>
              <a:buFont typeface="Arial"/>
              <a:buChar char="•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7" name="Picture 6" descr="uwlogo_web_sm_fl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68466" y="6253716"/>
            <a:ext cx="1662713" cy="559893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212772" y="6330172"/>
            <a:ext cx="718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B93BEB7-7DE0-4620-A571-BDDCE1DDC810}" type="slidenum">
              <a:rPr lang="en-US" sz="1800" smtClean="0"/>
              <a:pPr algn="ctr"/>
              <a:t>‹#›</a:t>
            </a:fld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1588"/>
            <a:ext cx="9155113" cy="674687"/>
          </a:xfrm>
          <a:prstGeom prst="rect">
            <a:avLst/>
          </a:prstGeom>
          <a:gradFill>
            <a:gsLst>
              <a:gs pos="0">
                <a:srgbClr val="800000"/>
              </a:gs>
              <a:gs pos="87000">
                <a:srgbClr val="D8002E"/>
              </a:gs>
            </a:gsLst>
            <a:lin ang="3960000" scaled="0"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63500" dist="483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74688"/>
            <a:ext cx="9155113" cy="1587"/>
          </a:xfrm>
          <a:prstGeom prst="line">
            <a:avLst/>
          </a:prstGeom>
          <a:ln w="254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 rot="16200000" flipH="1">
            <a:off x="1271588" y="3906837"/>
            <a:ext cx="5041900" cy="22225"/>
          </a:xfrm>
          <a:prstGeom prst="line">
            <a:avLst/>
          </a:prstGeom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70000"/>
            <a:ext cx="3008313" cy="635000"/>
          </a:xfrm>
          <a:prstGeom prst="rect">
            <a:avLst/>
          </a:prstGeom>
        </p:spPr>
        <p:txBody>
          <a:bodyPr anchor="t"/>
          <a:lstStyle>
            <a:lvl1pPr algn="l">
              <a:defRPr sz="1600" b="1" i="0" u="none" baseline="0">
                <a:solidFill>
                  <a:srgbClr val="C20027"/>
                </a:solidFill>
                <a:uFill>
                  <a:solidFill>
                    <a:schemeClr val="tx1">
                      <a:lumMod val="65000"/>
                      <a:lumOff val="35000"/>
                    </a:schemeClr>
                  </a:solidFill>
                </a:u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1219200"/>
            <a:ext cx="5111750" cy="5853113"/>
          </a:xfrm>
          <a:prstGeom prst="rect">
            <a:avLst/>
          </a:prstGeom>
        </p:spPr>
        <p:txBody>
          <a:bodyPr/>
          <a:lstStyle>
            <a:lvl1pPr>
              <a:buClr>
                <a:srgbClr val="800000"/>
              </a:buClr>
              <a:buFont typeface="Wingdings" charset="2"/>
              <a:buChar char="§"/>
              <a:defRPr sz="2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40080">
              <a:buClr>
                <a:srgbClr val="800000"/>
              </a:buClr>
              <a:buFont typeface="Wingdings" charset="2"/>
              <a:buChar char="§"/>
              <a:defRPr sz="23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68680">
              <a:buClr>
                <a:srgbClr val="800000"/>
              </a:buClr>
              <a:defRPr sz="21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097280">
              <a:buClr>
                <a:schemeClr val="tx1">
                  <a:lumMod val="65000"/>
                  <a:lumOff val="35000"/>
                </a:schemeClr>
              </a:buClr>
              <a:buFont typeface="Arial"/>
              <a:buChar char="•"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280160" indent="-201168">
              <a:buClr>
                <a:schemeClr val="bg1">
                  <a:lumMod val="50000"/>
                </a:schemeClr>
              </a:buClr>
              <a:buSzPct val="100000"/>
              <a:buFont typeface="Arial"/>
              <a:buChar char="•"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905000"/>
            <a:ext cx="3008313" cy="4559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8" name="Picture 7" descr="uwlogo_web_sm_fl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68466" y="6253716"/>
            <a:ext cx="1662713" cy="55989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212772" y="6330172"/>
            <a:ext cx="718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B93BEB7-7DE0-4620-A571-BDDCE1DDC810}" type="slidenum">
              <a:rPr lang="en-US" sz="1800" smtClean="0"/>
              <a:pPr algn="ctr"/>
              <a:t>‹#›</a:t>
            </a:fld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7688" y="499983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rgbClr val="C2002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17688" y="1358900"/>
            <a:ext cx="5486400" cy="3517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30388" y="556656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1588"/>
            <a:ext cx="9155113" cy="674687"/>
          </a:xfrm>
          <a:prstGeom prst="rect">
            <a:avLst/>
          </a:prstGeom>
          <a:gradFill>
            <a:gsLst>
              <a:gs pos="0">
                <a:srgbClr val="800000"/>
              </a:gs>
              <a:gs pos="87000">
                <a:srgbClr val="D8002E"/>
              </a:gs>
            </a:gsLst>
            <a:lin ang="3960000" scaled="0"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63500" dist="483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674688"/>
            <a:ext cx="9155113" cy="1587"/>
          </a:xfrm>
          <a:prstGeom prst="line">
            <a:avLst/>
          </a:prstGeom>
          <a:ln w="254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39800" y="1143000"/>
            <a:ext cx="7620000" cy="48006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1588"/>
            <a:ext cx="9155113" cy="674687"/>
          </a:xfrm>
          <a:prstGeom prst="rect">
            <a:avLst/>
          </a:prstGeom>
          <a:gradFill>
            <a:gsLst>
              <a:gs pos="0">
                <a:srgbClr val="800000"/>
              </a:gs>
              <a:gs pos="87000">
                <a:srgbClr val="D8002E"/>
              </a:gs>
            </a:gsLst>
            <a:lin ang="3960000" scaled="0"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63500" dist="483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674688"/>
            <a:ext cx="9155113" cy="1587"/>
          </a:xfrm>
          <a:prstGeom prst="line">
            <a:avLst/>
          </a:prstGeom>
          <a:ln w="254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 userDrawn="1"/>
        </p:nvSpPr>
        <p:spPr>
          <a:xfrm>
            <a:off x="4212772" y="6330172"/>
            <a:ext cx="718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B93BEB7-7DE0-4620-A571-BDDCE1DDC810}" type="slidenum">
              <a:rPr lang="en-US" sz="1800" smtClean="0"/>
              <a:pPr algn="ctr"/>
              <a:t>‹#›</a:t>
            </a:fld>
            <a:endParaRPr lang="en-US" sz="18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801" r:id="rId6"/>
    <p:sldLayoutId id="2147483798" r:id="rId7"/>
    <p:sldLayoutId id="2147483799" r:id="rId8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80" charset="-128"/>
          <a:cs typeface="ＭＳ Ｐゴシック" pitchFamily="-80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-80" charset="-128"/>
          <a:cs typeface="ＭＳ Ｐゴシック" pitchFamily="-80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-80" charset="-128"/>
          <a:cs typeface="ＭＳ Ｐゴシック" pitchFamily="-80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-80" charset="-128"/>
          <a:cs typeface="ＭＳ Ｐゴシック" pitchFamily="-80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-80" charset="-128"/>
          <a:cs typeface="ＭＳ Ｐゴシック" pitchFamily="-8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0" charset="0"/>
          <a:ea typeface="ＭＳ Ｐゴシック" pitchFamily="-80" charset="-128"/>
          <a:cs typeface="ＭＳ Ｐゴシック" pitchFamily="-8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0" charset="0"/>
          <a:ea typeface="ＭＳ Ｐゴシック" pitchFamily="-80" charset="-128"/>
          <a:cs typeface="ＭＳ Ｐゴシック" pitchFamily="-8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0" charset="0"/>
          <a:ea typeface="ＭＳ Ｐゴシック" pitchFamily="-80" charset="-128"/>
          <a:cs typeface="ＭＳ Ｐゴシック" pitchFamily="-8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0" charset="0"/>
          <a:ea typeface="ＭＳ Ｐゴシック" pitchFamily="-80" charset="-128"/>
          <a:cs typeface="ＭＳ Ｐゴシック" pitchFamily="-80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80" charset="-128"/>
          <a:cs typeface="ＭＳ Ｐゴシック" pitchFamily="-80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80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80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80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80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31636"/>
            <a:ext cx="7772400" cy="1470025"/>
          </a:xfrm>
          <a:effectLst/>
        </p:spPr>
        <p:txBody>
          <a:bodyPr/>
          <a:lstStyle/>
          <a:p>
            <a:r>
              <a:rPr lang="en-US" sz="11000" spc="200" dirty="0" smtClean="0">
                <a:solidFill>
                  <a:schemeClr val="accent5"/>
                </a:solidFill>
                <a:effectLst/>
              </a:rPr>
              <a:t>Acoherent</a:t>
            </a:r>
            <a:r>
              <a:rPr lang="en-US" sz="7200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n-US" dirty="0" smtClean="0">
                <a:solidFill>
                  <a:schemeClr val="accent5"/>
                </a:solidFill>
                <a:effectLst/>
              </a:rPr>
              <a:t/>
            </a:r>
            <a:br>
              <a:rPr lang="en-US" dirty="0" smtClean="0">
                <a:solidFill>
                  <a:schemeClr val="accent5"/>
                </a:solidFill>
                <a:effectLst/>
              </a:rPr>
            </a:br>
            <a:r>
              <a:rPr lang="en-US" dirty="0" smtClean="0">
                <a:solidFill>
                  <a:schemeClr val="accent5"/>
                </a:solidFill>
                <a:effectLst/>
              </a:rPr>
              <a:t>Shared Memory</a:t>
            </a:r>
            <a:endParaRPr lang="en-US" dirty="0">
              <a:solidFill>
                <a:schemeClr val="accent5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Derek R. </a:t>
            </a:r>
            <a:r>
              <a:rPr lang="en-US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Hower</a:t>
            </a:r>
            <a:endParaRPr lang="en-US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Lena E. Olson and Mark D. Hill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200727" y="4858327"/>
            <a:ext cx="678872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Checkout/Checkin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3984" y="1188357"/>
            <a:ext cx="5150991" cy="1049111"/>
          </a:xfrm>
        </p:spPr>
        <p:txBody>
          <a:bodyPr/>
          <a:lstStyle/>
          <a:p>
            <a:r>
              <a:rPr lang="en-US" b="1" dirty="0" smtClean="0"/>
              <a:t>Checkout</a:t>
            </a:r>
            <a:r>
              <a:rPr lang="en-US" dirty="0" smtClean="0"/>
              <a:t>: </a:t>
            </a:r>
          </a:p>
          <a:p>
            <a:r>
              <a:rPr lang="en-US" dirty="0" smtClean="0"/>
              <a:t>   Pull data into private storage</a:t>
            </a:r>
          </a:p>
          <a:p>
            <a:endParaRPr lang="en-US" dirty="0" smtClean="0"/>
          </a:p>
        </p:txBody>
      </p:sp>
      <p:sp>
        <p:nvSpPr>
          <p:cNvPr id="5" name="Oval 4"/>
          <p:cNvSpPr/>
          <p:nvPr/>
        </p:nvSpPr>
        <p:spPr>
          <a:xfrm>
            <a:off x="6003128" y="4180116"/>
            <a:ext cx="948865" cy="96999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6022599" y="3027872"/>
            <a:ext cx="961967" cy="90411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409583" y="3027872"/>
            <a:ext cx="961967" cy="9041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22599" y="1132115"/>
            <a:ext cx="2459420" cy="139337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flipV="1">
            <a:off x="6520541" y="2181933"/>
            <a:ext cx="551877" cy="98745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lIns="0" tIns="0" rIns="0" bIns="0" rtlCol="0" anchor="ctr"/>
          <a:lstStyle/>
          <a:p>
            <a:pPr algn="ctr"/>
            <a:r>
              <a:rPr lang="en-US" sz="1800" dirty="0" smtClean="0"/>
              <a:t>CI</a:t>
            </a:r>
            <a:endParaRPr lang="en-US" sz="1800" dirty="0"/>
          </a:p>
        </p:txBody>
      </p:sp>
      <p:sp>
        <p:nvSpPr>
          <p:cNvPr id="12" name="Oval 11"/>
          <p:cNvSpPr/>
          <p:nvPr/>
        </p:nvSpPr>
        <p:spPr>
          <a:xfrm>
            <a:off x="7409583" y="4180116"/>
            <a:ext cx="948865" cy="96999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3" name="Down Arrow 12"/>
          <p:cNvSpPr/>
          <p:nvPr/>
        </p:nvSpPr>
        <p:spPr>
          <a:xfrm flipV="1">
            <a:off x="7897484" y="2181933"/>
            <a:ext cx="551877" cy="98745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lIns="0" tIns="0" rIns="0" bIns="0" rtlCol="0" anchor="ctr"/>
          <a:lstStyle/>
          <a:p>
            <a:pPr algn="ctr"/>
            <a:r>
              <a:rPr lang="en-US" sz="1800" dirty="0" smtClean="0"/>
              <a:t>CI</a:t>
            </a:r>
            <a:endParaRPr lang="en-US" sz="1800" dirty="0"/>
          </a:p>
        </p:txBody>
      </p:sp>
      <p:sp>
        <p:nvSpPr>
          <p:cNvPr id="14" name="Down Arrow 13"/>
          <p:cNvSpPr/>
          <p:nvPr/>
        </p:nvSpPr>
        <p:spPr>
          <a:xfrm>
            <a:off x="6022599" y="2181933"/>
            <a:ext cx="551877" cy="98745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lIns="0" tIns="0" rIns="0" bIns="0" rtlCol="0" anchor="ctr"/>
          <a:lstStyle/>
          <a:p>
            <a:pPr algn="ctr"/>
            <a:r>
              <a:rPr lang="en-US" sz="1800" dirty="0" smtClean="0"/>
              <a:t>CO</a:t>
            </a:r>
            <a:endParaRPr lang="en-US" sz="1800" dirty="0"/>
          </a:p>
        </p:txBody>
      </p:sp>
      <p:sp>
        <p:nvSpPr>
          <p:cNvPr id="15" name="Down Arrow 14"/>
          <p:cNvSpPr/>
          <p:nvPr/>
        </p:nvSpPr>
        <p:spPr>
          <a:xfrm>
            <a:off x="7421809" y="2214587"/>
            <a:ext cx="551877" cy="98745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lIns="0" tIns="0" rIns="0" bIns="0" rtlCol="0" anchor="ctr"/>
          <a:lstStyle/>
          <a:p>
            <a:pPr algn="ctr"/>
            <a:r>
              <a:rPr lang="en-US" sz="1800" dirty="0" smtClean="0"/>
              <a:t>CO</a:t>
            </a:r>
            <a:endParaRPr lang="en-US" sz="1800" dirty="0"/>
          </a:p>
        </p:txBody>
      </p:sp>
      <p:sp>
        <p:nvSpPr>
          <p:cNvPr id="16" name="Rectangle 15"/>
          <p:cNvSpPr/>
          <p:nvPr/>
        </p:nvSpPr>
        <p:spPr>
          <a:xfrm>
            <a:off x="6101441" y="1657350"/>
            <a:ext cx="419100" cy="76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862868" y="1657350"/>
            <a:ext cx="419100" cy="76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687934" y="1657350"/>
            <a:ext cx="419100" cy="76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101441" y="3381375"/>
            <a:ext cx="419100" cy="76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101441" y="3457575"/>
            <a:ext cx="419100" cy="76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101441" y="3533775"/>
            <a:ext cx="419100" cy="76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324600" y="1771650"/>
            <a:ext cx="19050" cy="1495425"/>
          </a:xfrm>
          <a:custGeom>
            <a:avLst/>
            <a:gdLst>
              <a:gd name="connsiteX0" fmla="*/ 19050 w 19050"/>
              <a:gd name="connsiteY0" fmla="*/ 0 h 1495425"/>
              <a:gd name="connsiteX1" fmla="*/ 0 w 19050"/>
              <a:gd name="connsiteY1" fmla="*/ 1495425 h 1495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050" h="1495425">
                <a:moveTo>
                  <a:pt x="19050" y="0"/>
                </a:moveTo>
                <a:lnTo>
                  <a:pt x="0" y="1495425"/>
                </a:lnTo>
              </a:path>
            </a:pathLst>
          </a:cu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286500" y="1752600"/>
            <a:ext cx="866775" cy="1533525"/>
          </a:xfrm>
          <a:custGeom>
            <a:avLst/>
            <a:gdLst>
              <a:gd name="connsiteX0" fmla="*/ 809625 w 866775"/>
              <a:gd name="connsiteY0" fmla="*/ 0 h 1533525"/>
              <a:gd name="connsiteX1" fmla="*/ 752475 w 866775"/>
              <a:gd name="connsiteY1" fmla="*/ 209550 h 1533525"/>
              <a:gd name="connsiteX2" fmla="*/ 123825 w 866775"/>
              <a:gd name="connsiteY2" fmla="*/ 228600 h 1533525"/>
              <a:gd name="connsiteX3" fmla="*/ 9525 w 866775"/>
              <a:gd name="connsiteY3" fmla="*/ 1533525 h 1533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6775" h="1533525">
                <a:moveTo>
                  <a:pt x="809625" y="0"/>
                </a:moveTo>
                <a:cubicBezTo>
                  <a:pt x="838200" y="85725"/>
                  <a:pt x="866775" y="171450"/>
                  <a:pt x="752475" y="209550"/>
                </a:cubicBezTo>
                <a:cubicBezTo>
                  <a:pt x="638175" y="247650"/>
                  <a:pt x="247650" y="7938"/>
                  <a:pt x="123825" y="228600"/>
                </a:cubicBezTo>
                <a:cubicBezTo>
                  <a:pt x="0" y="449262"/>
                  <a:pt x="4762" y="991393"/>
                  <a:pt x="9525" y="1533525"/>
                </a:cubicBezTo>
              </a:path>
            </a:pathLst>
          </a:cu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6281738" y="1712913"/>
            <a:ext cx="1770062" cy="1525587"/>
          </a:xfrm>
          <a:custGeom>
            <a:avLst/>
            <a:gdLst>
              <a:gd name="connsiteX0" fmla="*/ 1585912 w 1770062"/>
              <a:gd name="connsiteY0" fmla="*/ 58737 h 1525587"/>
              <a:gd name="connsiteX1" fmla="*/ 1547812 w 1770062"/>
              <a:gd name="connsiteY1" fmla="*/ 201612 h 1525587"/>
              <a:gd name="connsiteX2" fmla="*/ 252412 w 1770062"/>
              <a:gd name="connsiteY2" fmla="*/ 220662 h 1525587"/>
              <a:gd name="connsiteX3" fmla="*/ 33337 w 1770062"/>
              <a:gd name="connsiteY3" fmla="*/ 1525587 h 1525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0062" h="1525587">
                <a:moveTo>
                  <a:pt x="1585912" y="58737"/>
                </a:moveTo>
                <a:cubicBezTo>
                  <a:pt x="1677987" y="116681"/>
                  <a:pt x="1770062" y="174625"/>
                  <a:pt x="1547812" y="201612"/>
                </a:cubicBezTo>
                <a:cubicBezTo>
                  <a:pt x="1325562" y="228599"/>
                  <a:pt x="504825" y="0"/>
                  <a:pt x="252412" y="220662"/>
                </a:cubicBezTo>
                <a:cubicBezTo>
                  <a:pt x="0" y="441325"/>
                  <a:pt x="16668" y="983456"/>
                  <a:pt x="33337" y="1525587"/>
                </a:cubicBezTo>
              </a:path>
            </a:pathLst>
          </a:cu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8030261" y="1885950"/>
            <a:ext cx="419100" cy="76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63561" y="3495675"/>
            <a:ext cx="419100" cy="76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972425" y="2028825"/>
            <a:ext cx="266700" cy="1438275"/>
          </a:xfrm>
          <a:custGeom>
            <a:avLst/>
            <a:gdLst>
              <a:gd name="connsiteX0" fmla="*/ 0 w 266700"/>
              <a:gd name="connsiteY0" fmla="*/ 1438275 h 1438275"/>
              <a:gd name="connsiteX1" fmla="*/ 209550 w 266700"/>
              <a:gd name="connsiteY1" fmla="*/ 942975 h 1438275"/>
              <a:gd name="connsiteX2" fmla="*/ 266700 w 266700"/>
              <a:gd name="connsiteY2" fmla="*/ 0 h 1438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6700" h="1438275">
                <a:moveTo>
                  <a:pt x="0" y="1438275"/>
                </a:moveTo>
                <a:cubicBezTo>
                  <a:pt x="82550" y="1310481"/>
                  <a:pt x="165100" y="1182687"/>
                  <a:pt x="209550" y="942975"/>
                </a:cubicBezTo>
                <a:cubicBezTo>
                  <a:pt x="254000" y="703263"/>
                  <a:pt x="260350" y="351631"/>
                  <a:pt x="266700" y="0"/>
                </a:cubicBezTo>
              </a:path>
            </a:pathLst>
          </a:cu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363984" y="2685960"/>
            <a:ext cx="4916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5"/>
                </a:solidFill>
                <a:latin typeface="+mn-lt"/>
              </a:rPr>
              <a:t>Checkin</a:t>
            </a:r>
            <a:r>
              <a:rPr lang="en-US" dirty="0" smtClean="0">
                <a:solidFill>
                  <a:schemeClr val="accent5"/>
                </a:solidFill>
                <a:latin typeface="+mn-lt"/>
              </a:rPr>
              <a:t>: </a:t>
            </a:r>
          </a:p>
          <a:p>
            <a:r>
              <a:rPr lang="en-US" dirty="0" smtClean="0">
                <a:solidFill>
                  <a:schemeClr val="accent5"/>
                </a:solidFill>
                <a:latin typeface="+mn-lt"/>
              </a:rPr>
              <a:t>   Publish local updates globally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63984" y="4180116"/>
            <a:ext cx="47596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  <a:latin typeface="+mn-lt"/>
              </a:rPr>
              <a:t>Checkout/Checkin are </a:t>
            </a:r>
          </a:p>
          <a:p>
            <a:r>
              <a:rPr lang="en-US" b="1" i="1" dirty="0" smtClean="0">
                <a:solidFill>
                  <a:schemeClr val="accent5"/>
                </a:solidFill>
                <a:latin typeface="+mn-lt"/>
              </a:rPr>
              <a:t>not</a:t>
            </a:r>
            <a:r>
              <a:rPr lang="en-US" b="1" dirty="0" smtClean="0">
                <a:solidFill>
                  <a:schemeClr val="accent5"/>
                </a:solidFill>
                <a:latin typeface="+mn-lt"/>
              </a:rPr>
              <a:t> </a:t>
            </a:r>
            <a:r>
              <a:rPr lang="en-US" dirty="0" smtClean="0">
                <a:solidFill>
                  <a:schemeClr val="accent5"/>
                </a:solidFill>
                <a:latin typeface="+mn-lt"/>
              </a:rPr>
              <a:t>synchronization primitives</a:t>
            </a:r>
          </a:p>
          <a:p>
            <a:r>
              <a:rPr lang="en-US" dirty="0" smtClean="0">
                <a:solidFill>
                  <a:schemeClr val="accent5"/>
                </a:solidFill>
                <a:latin typeface="+mn-lt"/>
              </a:rPr>
              <a:t>  - Closer to a FENCE</a:t>
            </a:r>
          </a:p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487746" y="2901404"/>
            <a:ext cx="6096000" cy="769441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Granularity?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9" grpId="0" animBg="1"/>
      <p:bldP spid="30" grpId="0"/>
      <p:bldP spid="31" grpId="0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382232" y="3583180"/>
            <a:ext cx="1403498" cy="306215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82232" y="3583180"/>
            <a:ext cx="1403498" cy="7868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Stack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82232" y="6145618"/>
            <a:ext cx="1403498" cy="4997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Code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82232" y="5869172"/>
            <a:ext cx="1403498" cy="2764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BSS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82232" y="5454502"/>
            <a:ext cx="1403498" cy="4146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Data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82232" y="4369990"/>
            <a:ext cx="1403498" cy="10845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Heap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66330" y="809826"/>
            <a:ext cx="8664606" cy="240121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Compromise: Memory Segments</a:t>
            </a:r>
          </a:p>
          <a:p>
            <a:pPr marL="742950" marR="0" lvl="1" indent="-28575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en-US" sz="2000" dirty="0" smtClean="0">
                <a:latin typeface="+mn-lt"/>
                <a:ea typeface="ＭＳ Ｐゴシック" pitchFamily="-80" charset="-128"/>
              </a:rPr>
              <a:t>Linear partition of address space</a:t>
            </a:r>
          </a:p>
          <a:p>
            <a:pPr marL="742950" marR="0" lvl="1" indent="-28575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+mn-cs"/>
              </a:rPr>
              <a:t>CO/CI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+mn-cs"/>
              </a:rPr>
              <a:t> segments at a time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80" charset="-128"/>
              <a:cs typeface="+mn-cs"/>
            </a:endParaRPr>
          </a:p>
          <a:p>
            <a:pPr marL="285750" indent="-285750">
              <a:spcBef>
                <a:spcPct val="20000"/>
              </a:spcBef>
              <a:buFont typeface="Wingdings" pitchFamily="2" charset="2"/>
              <a:buChar char="§"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80" charset="-128"/>
              <a:cs typeface="+mn-cs"/>
            </a:endParaRPr>
          </a:p>
          <a:p>
            <a:pPr marL="285750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tx2"/>
                </a:solidFill>
                <a:latin typeface="+mn-lt"/>
                <a:ea typeface="ＭＳ Ｐゴシック" pitchFamily="-80" charset="-128"/>
              </a:rPr>
              <a:t>Observation: Programs are already segmented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000" dirty="0" smtClean="0">
                <a:latin typeface="+mn-lt"/>
                <a:ea typeface="ＭＳ Ｐゴシック" pitchFamily="-80" charset="-128"/>
              </a:rPr>
              <a:t>R</a:t>
            </a: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pitchFamily="-80" charset="-128"/>
                <a:cs typeface="+mn-cs"/>
              </a:rPr>
              <a:t>e-use layout</a:t>
            </a:r>
            <a:endParaRPr kumimoji="0" lang="en-US" sz="2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ＭＳ Ｐゴシック" pitchFamily="-80" charset="-128"/>
              <a:cs typeface="+mn-cs"/>
            </a:endParaRPr>
          </a:p>
        </p:txBody>
      </p:sp>
      <p:sp>
        <p:nvSpPr>
          <p:cNvPr id="15" name="Left Arrow 14"/>
          <p:cNvSpPr/>
          <p:nvPr/>
        </p:nvSpPr>
        <p:spPr>
          <a:xfrm>
            <a:off x="3168513" y="4582633"/>
            <a:ext cx="861237" cy="54226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029750" y="4610063"/>
            <a:ext cx="42409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Typical CO/CI granularity in C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1063256" y="4125433"/>
            <a:ext cx="1998921" cy="1531088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382232" y="2131963"/>
            <a:ext cx="6096000" cy="769441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Too much thinking?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3" grpId="0" uiExpand="1" build="p"/>
      <p:bldP spid="15" grpId="0" animBg="1"/>
      <p:bldP spid="16" grpId="0"/>
      <p:bldP spid="17" grpId="0" animBg="1"/>
      <p:bldP spid="18" grpId="0" animBg="1"/>
      <p:bldP spid="18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 Types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420544" y="2874810"/>
            <a:ext cx="87645" cy="53256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660589" y="2874810"/>
            <a:ext cx="87645" cy="53256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420544" y="3484166"/>
            <a:ext cx="87645" cy="14605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660589" y="3476345"/>
            <a:ext cx="87645" cy="14605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73209" y="4447425"/>
            <a:ext cx="87645" cy="1291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413254" y="4447425"/>
            <a:ext cx="87645" cy="1291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173209" y="4109794"/>
            <a:ext cx="327690" cy="2307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173209" y="4659332"/>
            <a:ext cx="87645" cy="14605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413254" y="4659332"/>
            <a:ext cx="87645" cy="14605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500900" y="4114922"/>
            <a:ext cx="1588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Acoherent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817569" y="2945709"/>
            <a:ext cx="1143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Private</a:t>
            </a:r>
            <a:endParaRPr lang="en-US" dirty="0"/>
          </a:p>
        </p:txBody>
      </p:sp>
      <p:sp>
        <p:nvSpPr>
          <p:cNvPr id="18" name="Cloud Callout 17"/>
          <p:cNvSpPr/>
          <p:nvPr/>
        </p:nvSpPr>
        <p:spPr>
          <a:xfrm>
            <a:off x="2796639" y="3831506"/>
            <a:ext cx="2768261" cy="1182986"/>
          </a:xfrm>
          <a:prstGeom prst="cloudCallout">
            <a:avLst>
              <a:gd name="adj1" fmla="val -69737"/>
              <a:gd name="adj2" fmla="val -11655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loud Callout 18"/>
          <p:cNvSpPr/>
          <p:nvPr/>
        </p:nvSpPr>
        <p:spPr>
          <a:xfrm>
            <a:off x="2956328" y="2655162"/>
            <a:ext cx="2768261" cy="1182986"/>
          </a:xfrm>
          <a:prstGeom prst="cloudCallout">
            <a:avLst>
              <a:gd name="adj1" fmla="val -74435"/>
              <a:gd name="adj2" fmla="val 9205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57183" y="2951776"/>
            <a:ext cx="1403498" cy="306215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57183" y="2951776"/>
            <a:ext cx="1403498" cy="7868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Stack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57183" y="5514214"/>
            <a:ext cx="1403498" cy="4997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Code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57183" y="5237768"/>
            <a:ext cx="1403498" cy="2764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BSS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57183" y="4823098"/>
            <a:ext cx="1403498" cy="4146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Data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57183" y="3738586"/>
            <a:ext cx="1403498" cy="10845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Heap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171440" y="5438741"/>
            <a:ext cx="327690" cy="358889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173209" y="5898087"/>
            <a:ext cx="87645" cy="14605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413254" y="5887454"/>
            <a:ext cx="87645" cy="14605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3500900" y="5438741"/>
            <a:ext cx="19992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Coherent RO</a:t>
            </a:r>
            <a:endParaRPr lang="en-US" dirty="0"/>
          </a:p>
        </p:txBody>
      </p:sp>
      <p:sp>
        <p:nvSpPr>
          <p:cNvPr id="40" name="Cloud Callout 39"/>
          <p:cNvSpPr/>
          <p:nvPr/>
        </p:nvSpPr>
        <p:spPr>
          <a:xfrm>
            <a:off x="2796639" y="5155325"/>
            <a:ext cx="2927950" cy="1182986"/>
          </a:xfrm>
          <a:prstGeom prst="cloudCallout">
            <a:avLst>
              <a:gd name="adj1" fmla="val -69737"/>
              <a:gd name="adj2" fmla="val 29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2671590" y="4340556"/>
            <a:ext cx="1178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Shared</a:t>
            </a:r>
            <a:endParaRPr lang="en-US" dirty="0"/>
          </a:p>
        </p:txBody>
      </p:sp>
      <p:sp>
        <p:nvSpPr>
          <p:cNvPr id="42" name="Right Brace 41"/>
          <p:cNvSpPr/>
          <p:nvPr/>
        </p:nvSpPr>
        <p:spPr>
          <a:xfrm>
            <a:off x="2160681" y="3738586"/>
            <a:ext cx="472286" cy="170015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2710213" y="3276921"/>
            <a:ext cx="1178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Private</a:t>
            </a:r>
            <a:endParaRPr lang="en-US" dirty="0"/>
          </a:p>
        </p:txBody>
      </p:sp>
      <p:sp>
        <p:nvSpPr>
          <p:cNvPr id="44" name="Right Brace 43"/>
          <p:cNvSpPr/>
          <p:nvPr/>
        </p:nvSpPr>
        <p:spPr>
          <a:xfrm>
            <a:off x="2199304" y="2962313"/>
            <a:ext cx="472286" cy="776273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2710212" y="5566797"/>
            <a:ext cx="3367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Shared, Read-Only</a:t>
            </a:r>
            <a:endParaRPr lang="en-US" dirty="0"/>
          </a:p>
        </p:txBody>
      </p:sp>
      <p:sp>
        <p:nvSpPr>
          <p:cNvPr id="46" name="Right Brace 45"/>
          <p:cNvSpPr/>
          <p:nvPr/>
        </p:nvSpPr>
        <p:spPr>
          <a:xfrm>
            <a:off x="2160681" y="5514214"/>
            <a:ext cx="472286" cy="49972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Content Placeholder 2"/>
          <p:cNvSpPr txBox="1">
            <a:spLocks/>
          </p:cNvSpPr>
          <p:nvPr/>
        </p:nvSpPr>
        <p:spPr>
          <a:xfrm>
            <a:off x="266330" y="809826"/>
            <a:ext cx="8664606" cy="117846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Not all memory wants/needs</a:t>
            </a:r>
            <a:r>
              <a:rPr kumimoji="0" lang="en-US" sz="23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 </a:t>
            </a:r>
            <a:r>
              <a:rPr kumimoji="0" lang="en-US" sz="2300" b="1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acoherence</a:t>
            </a:r>
            <a:endParaRPr lang="en-US" sz="2000" dirty="0" smtClean="0">
              <a:latin typeface="+mn-lt"/>
              <a:ea typeface="ＭＳ Ｐゴシック" pitchFamily="-80" charset="-128"/>
            </a:endParaRP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pitchFamily="-80" charset="-128"/>
                <a:cs typeface="+mn-cs"/>
              </a:rPr>
              <a:t>Segment types </a:t>
            </a:r>
            <a:r>
              <a:rPr lang="en-US" sz="2000" dirty="0" smtClean="0">
                <a:latin typeface="+mn-lt"/>
                <a:ea typeface="ＭＳ Ｐゴシック" pitchFamily="-80" charset="-128"/>
              </a:rPr>
              <a:t>give different “views”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pitchFamily="-80" charset="-128"/>
                <a:cs typeface="+mn-cs"/>
              </a:rPr>
              <a:t>Communicate </a:t>
            </a:r>
            <a:r>
              <a:rPr kumimoji="0" lang="en-US" sz="20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pitchFamily="-80" charset="-128"/>
                <a:cs typeface="+mn-cs"/>
              </a:rPr>
              <a:t>semantic</a:t>
            </a:r>
            <a:r>
              <a:rPr kumimoji="0" lang="en-US" sz="2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pitchFamily="-80" charset="-128"/>
                <a:cs typeface="+mn-cs"/>
              </a:rPr>
              <a:t> information to HW</a:t>
            </a:r>
            <a:endParaRPr kumimoji="0" lang="en-US" sz="2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ＭＳ Ｐゴシック" pitchFamily="-80" charset="-128"/>
              <a:cs typeface="+mn-cs"/>
            </a:endParaRPr>
          </a:p>
        </p:txBody>
      </p: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6521301" y="3012728"/>
          <a:ext cx="217571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57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Available</a:t>
                      </a:r>
                      <a:r>
                        <a:rPr lang="en-US" baseline="0" dirty="0" smtClean="0"/>
                        <a:t> Types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Private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Coherent-RW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Coherent-RO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Acoherent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Device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9EF39"/>
                                      </p:to>
                                    </p:animClr>
                                    <p:set>
                                      <p:cBhvr>
                                        <p:cTn id="10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5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 animBg="1"/>
      <p:bldP spid="19" grpId="0" animBg="1"/>
      <p:bldP spid="30" grpId="0" animBg="1"/>
      <p:bldP spid="31" grpId="0" animBg="1"/>
      <p:bldP spid="32" grpId="0" animBg="1"/>
      <p:bldP spid="33" grpId="0" animBg="1"/>
      <p:bldP spid="36" grpId="0" animBg="1"/>
      <p:bldP spid="37" grpId="0" animBg="1"/>
      <p:bldP spid="38" grpId="0" animBg="1"/>
      <p:bldP spid="39" grpId="0"/>
      <p:bldP spid="40" grpId="0" animBg="1"/>
      <p:bldP spid="41" grpId="0"/>
      <p:bldP spid="41" grpId="1"/>
      <p:bldP spid="42" grpId="0" animBg="1"/>
      <p:bldP spid="42" grpId="1" animBg="1"/>
      <p:bldP spid="43" grpId="0"/>
      <p:bldP spid="43" grpId="1"/>
      <p:bldP spid="44" grpId="0" animBg="1"/>
      <p:bldP spid="44" grpId="1" animBg="1"/>
      <p:bldP spid="45" grpId="0"/>
      <p:bldP spid="45" grpId="1"/>
      <p:bldP spid="46" grpId="0" animBg="1"/>
      <p:bldP spid="46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1: pthreads</a:t>
            </a:r>
            <a:endParaRPr lang="en-US" dirty="0"/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265815" y="772876"/>
            <a:ext cx="5390707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pthread_barrier_t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barrier;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char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*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shared_data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int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main(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int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argc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,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char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*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argv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[]) {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int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i,j,k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pthread_t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sib;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shared_data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=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malloc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(PROBLEM_SIZE);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pthread_barrier_init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(&amp;barrier, NULL, 2);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pthread_create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(&amp;sib, NULL,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worker, (void*) 1);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worker((void*) 0);          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pthread_join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(sib, NULL);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return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0;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void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* worker(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void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*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arg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{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while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(work remains) {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&lt;split work&gt;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&lt;do work&gt;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pthread_barrier_wait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(&amp;barrier);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  }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}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6637" y="2796338"/>
            <a:ext cx="6096000" cy="769441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Task: Convert to ASM</a:t>
            </a:r>
            <a:endParaRPr lang="en-US" sz="4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847027" y="902938"/>
            <a:ext cx="3094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dirty="0" smtClean="0"/>
              <a:t>Global, Heap in </a:t>
            </a:r>
            <a:r>
              <a:rPr lang="en-US" dirty="0" err="1" smtClean="0"/>
              <a:t>acoherent</a:t>
            </a:r>
            <a:r>
              <a:rPr lang="en-US" dirty="0" smtClean="0"/>
              <a:t> </a:t>
            </a:r>
            <a:r>
              <a:rPr lang="en-US" dirty="0" smtClean="0"/>
              <a:t>segment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847027" y="1733935"/>
            <a:ext cx="28707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dirty="0" smtClean="0"/>
              <a:t>Stack in private segment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847027" y="3565779"/>
            <a:ext cx="31037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dirty="0" smtClean="0"/>
              <a:t>Synch</a:t>
            </a:r>
            <a:r>
              <a:rPr lang="en-US" dirty="0" smtClean="0"/>
              <a:t>. </a:t>
            </a:r>
            <a:r>
              <a:rPr lang="en-US" dirty="0" smtClean="0"/>
              <a:t>in coherent-RW </a:t>
            </a:r>
            <a:r>
              <a:rPr lang="en-US" dirty="0" smtClean="0"/>
              <a:t>segment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847027" y="4529498"/>
            <a:ext cx="32969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dirty="0" smtClean="0"/>
              <a:t>CI/CO Global, Heap at synchronization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80484" y="5720316"/>
            <a:ext cx="4316818" cy="308344"/>
          </a:xfrm>
          <a:prstGeom prst="rect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091703" y="5659604"/>
            <a:ext cx="3113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Communication Point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468106" y="805421"/>
            <a:ext cx="1172116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barrier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05156" y="2510866"/>
            <a:ext cx="10486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barrier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561907" y="5680870"/>
            <a:ext cx="10486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barrier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11057" y="2268326"/>
            <a:ext cx="15424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shared_data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853639" y="1534578"/>
            <a:ext cx="6783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argc</a:t>
            </a:r>
            <a:endParaRPr lang="en-US" sz="16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318408" y="1535477"/>
            <a:ext cx="6783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argv</a:t>
            </a:r>
            <a:endParaRPr lang="en-US" sz="16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588269" y="4463090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arg</a:t>
            </a:r>
            <a:endParaRPr lang="en-US" sz="16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996637" y="1777590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sz="16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239288" y="1777590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j</a:t>
            </a:r>
            <a:endParaRPr lang="en-US" sz="16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494221" y="1780812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k</a:t>
            </a:r>
            <a:endParaRPr lang="en-US" sz="16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735175" y="2023038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sib</a:t>
            </a:r>
            <a:endParaRPr lang="en-US" sz="16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468900" y="2755491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sib</a:t>
            </a:r>
            <a:endParaRPr lang="en-US" sz="16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099011" y="3487944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sib</a:t>
            </a:r>
            <a:endParaRPr lang="en-US" sz="16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847027" y="2596247"/>
            <a:ext cx="3019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dirty="0" smtClean="0"/>
              <a:t>Text in coherent-RO segment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1050069" y="1105484"/>
            <a:ext cx="1404905" cy="2344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999018" y="1039854"/>
            <a:ext cx="15424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shared_data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514975" y="772876"/>
            <a:ext cx="3435787" cy="2715068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511057" y="1308941"/>
            <a:ext cx="4726894" cy="1446550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Automatic:</a:t>
            </a:r>
          </a:p>
          <a:p>
            <a:pPr algn="ctr"/>
            <a:r>
              <a:rPr lang="en-US" sz="4400" b="1" dirty="0" smtClean="0"/>
              <a:t>Runtime</a:t>
            </a:r>
            <a:endParaRPr lang="en-US" sz="4400" b="1" dirty="0"/>
          </a:p>
        </p:txBody>
      </p:sp>
      <p:sp>
        <p:nvSpPr>
          <p:cNvPr id="56" name="Rectangle 55"/>
          <p:cNvSpPr/>
          <p:nvPr/>
        </p:nvSpPr>
        <p:spPr>
          <a:xfrm>
            <a:off x="5514975" y="3565779"/>
            <a:ext cx="3435787" cy="184408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511057" y="3806223"/>
            <a:ext cx="4726894" cy="1446550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Automatic:</a:t>
            </a:r>
          </a:p>
          <a:p>
            <a:pPr algn="ctr"/>
            <a:r>
              <a:rPr lang="en-US" sz="4400" b="1" dirty="0" smtClean="0"/>
              <a:t>Library</a:t>
            </a:r>
            <a:endParaRPr lang="en-US" sz="44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511057" y="2709324"/>
            <a:ext cx="4726894" cy="769441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Works as is</a:t>
            </a:r>
            <a:endParaRPr lang="en-US" sz="44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377707" y="2981003"/>
            <a:ext cx="5064848" cy="163121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274320" tIns="274320" rIns="274320" bIns="274320" rtlCol="0">
            <a:spAutoFit/>
          </a:bodyPr>
          <a:lstStyle/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pthread_barrier_init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(…) {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…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_barrier =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coherent_malloc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…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41959" y="3498446"/>
            <a:ext cx="3668633" cy="2062103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274320" tIns="274320" rIns="274320" bIns="274320" rtlCol="0">
            <a:spAutoFit/>
          </a:bodyPr>
          <a:lstStyle/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pthread_barrier_wait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(…) {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…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checkin(heap, data);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&lt;barrier&gt;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checkout(heap, data);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…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77707" y="2268326"/>
            <a:ext cx="6101316" cy="1446550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Step 1: </a:t>
            </a:r>
          </a:p>
          <a:p>
            <a:pPr algn="ctr"/>
            <a:r>
              <a:rPr lang="en-US" sz="4400" b="1" dirty="0" smtClean="0"/>
              <a:t>Assign Segments</a:t>
            </a:r>
            <a:endParaRPr lang="en-US" sz="44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377707" y="2257728"/>
            <a:ext cx="6101316" cy="1446550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Step 2: </a:t>
            </a:r>
          </a:p>
          <a:p>
            <a:pPr algn="ctr"/>
            <a:r>
              <a:rPr lang="en-US" sz="4400" b="1" dirty="0" smtClean="0"/>
              <a:t>Checkout/Checkin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5" presetClass="emph" presetSubtype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84" dur="indefinite"/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85" dur="indefinite"/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6" dur="indefinite"/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88" dur="indefinite"/>
                                        <p:tgtEl>
                                          <p:spTgt spid="48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89" dur="indefinite"/>
                                        <p:tgtEl>
                                          <p:spTgt spid="48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90" dur="indefinite"/>
                                        <p:tgtEl>
                                          <p:spTgt spid="48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92" dur="indefinite"/>
                                        <p:tgtEl>
                                          <p:spTgt spid="48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93" dur="indefinite"/>
                                        <p:tgtEl>
                                          <p:spTgt spid="48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94" dur="indefinite"/>
                                        <p:tgtEl>
                                          <p:spTgt spid="48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96" dur="indefinite"/>
                                        <p:tgtEl>
                                          <p:spTgt spid="48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97" dur="indefinite"/>
                                        <p:tgtEl>
                                          <p:spTgt spid="48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98" dur="indefinite"/>
                                        <p:tgtEl>
                                          <p:spTgt spid="48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0" dur="indefinite"/>
                                        <p:tgtEl>
                                          <p:spTgt spid="481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01" dur="indefinite"/>
                                        <p:tgtEl>
                                          <p:spTgt spid="481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02" dur="indefinite"/>
                                        <p:tgtEl>
                                          <p:spTgt spid="481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4" dur="indefinite"/>
                                        <p:tgtEl>
                                          <p:spTgt spid="481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05" dur="indefinite"/>
                                        <p:tgtEl>
                                          <p:spTgt spid="481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06" dur="indefinite"/>
                                        <p:tgtEl>
                                          <p:spTgt spid="481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8" dur="indefinite"/>
                                        <p:tgtEl>
                                          <p:spTgt spid="481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09" dur="indefinite"/>
                                        <p:tgtEl>
                                          <p:spTgt spid="481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10" dur="indefinite"/>
                                        <p:tgtEl>
                                          <p:spTgt spid="481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2" dur="indefinite"/>
                                        <p:tgtEl>
                                          <p:spTgt spid="481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13" dur="indefinite"/>
                                        <p:tgtEl>
                                          <p:spTgt spid="481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14" dur="indefinite"/>
                                        <p:tgtEl>
                                          <p:spTgt spid="481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6" dur="indefinite"/>
                                        <p:tgtEl>
                                          <p:spTgt spid="481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17" dur="indefinite"/>
                                        <p:tgtEl>
                                          <p:spTgt spid="481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18" dur="indefinite"/>
                                        <p:tgtEl>
                                          <p:spTgt spid="481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0" dur="indefinite"/>
                                        <p:tgtEl>
                                          <p:spTgt spid="481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21" dur="indefinite"/>
                                        <p:tgtEl>
                                          <p:spTgt spid="481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22" dur="indefinite"/>
                                        <p:tgtEl>
                                          <p:spTgt spid="481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4" dur="indefinite"/>
                                        <p:tgtEl>
                                          <p:spTgt spid="481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25" dur="indefinite"/>
                                        <p:tgtEl>
                                          <p:spTgt spid="481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26" dur="indefinite"/>
                                        <p:tgtEl>
                                          <p:spTgt spid="481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8" dur="indefinite"/>
                                        <p:tgtEl>
                                          <p:spTgt spid="4812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29" dur="indefinite"/>
                                        <p:tgtEl>
                                          <p:spTgt spid="4812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30" dur="indefinite"/>
                                        <p:tgtEl>
                                          <p:spTgt spid="4812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32" dur="indefinite"/>
                                        <p:tgtEl>
                                          <p:spTgt spid="4812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3" dur="indefinite"/>
                                        <p:tgtEl>
                                          <p:spTgt spid="4812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34" dur="indefinite"/>
                                        <p:tgtEl>
                                          <p:spTgt spid="4812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36" dur="indefinite"/>
                                        <p:tgtEl>
                                          <p:spTgt spid="4812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7" dur="indefinite"/>
                                        <p:tgtEl>
                                          <p:spTgt spid="4812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38" dur="indefinite"/>
                                        <p:tgtEl>
                                          <p:spTgt spid="4812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40" dur="indefinite"/>
                                        <p:tgtEl>
                                          <p:spTgt spid="4812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41" dur="indefinite"/>
                                        <p:tgtEl>
                                          <p:spTgt spid="4812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42" dur="indefinite"/>
                                        <p:tgtEl>
                                          <p:spTgt spid="4812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44" dur="indefinite"/>
                                        <p:tgtEl>
                                          <p:spTgt spid="4812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45" dur="indefinite"/>
                                        <p:tgtEl>
                                          <p:spTgt spid="4812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46" dur="indefinite"/>
                                        <p:tgtEl>
                                          <p:spTgt spid="4812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48" dur="indefinite"/>
                                        <p:tgtEl>
                                          <p:spTgt spid="4812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49" dur="indefinite"/>
                                        <p:tgtEl>
                                          <p:spTgt spid="4812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50" dur="indefinite"/>
                                        <p:tgtEl>
                                          <p:spTgt spid="4812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52" dur="indefinite"/>
                                        <p:tgtEl>
                                          <p:spTgt spid="4812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53" dur="indefinite"/>
                                        <p:tgtEl>
                                          <p:spTgt spid="4812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54" dur="indefinite"/>
                                        <p:tgtEl>
                                          <p:spTgt spid="4812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56" dur="indefinite"/>
                                        <p:tgtEl>
                                          <p:spTgt spid="4812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57" dur="indefinite"/>
                                        <p:tgtEl>
                                          <p:spTgt spid="4812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58" dur="indefinite"/>
                                        <p:tgtEl>
                                          <p:spTgt spid="4812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60" dur="indefinite"/>
                                        <p:tgtEl>
                                          <p:spTgt spid="4812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61" dur="indefinite"/>
                                        <p:tgtEl>
                                          <p:spTgt spid="4812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62" dur="indefinite"/>
                                        <p:tgtEl>
                                          <p:spTgt spid="4812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64" dur="indefinite"/>
                                        <p:tgtEl>
                                          <p:spTgt spid="4812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65" dur="indefinite"/>
                                        <p:tgtEl>
                                          <p:spTgt spid="4812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66" dur="indefinite"/>
                                        <p:tgtEl>
                                          <p:spTgt spid="4812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00"/>
                            </p:stCondLst>
                            <p:childTnLst>
                              <p:par>
                                <p:cTn id="1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500"/>
                            </p:stCondLst>
                            <p:childTnLst>
                              <p:par>
                                <p:cTn id="20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3" grpId="0"/>
      <p:bldP spid="25" grpId="2"/>
      <p:bldP spid="28" grpId="0"/>
      <p:bldP spid="30" grpId="0"/>
      <p:bldP spid="20" grpId="0" animBg="1"/>
      <p:bldP spid="20" grpId="1" animBg="1"/>
      <p:bldP spid="21" grpId="0"/>
      <p:bldP spid="21" grpId="1"/>
      <p:bldP spid="23" grpId="0" animBg="1"/>
      <p:bldP spid="26" grpId="0"/>
      <p:bldP spid="31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1" grpId="0"/>
      <p:bldP spid="53" grpId="0" animBg="1"/>
      <p:bldP spid="39" grpId="0"/>
      <p:bldP spid="54" grpId="0" animBg="1"/>
      <p:bldP spid="55" grpId="0" animBg="1"/>
      <p:bldP spid="55" grpId="1" animBg="1"/>
      <p:bldP spid="56" grpId="0" animBg="1"/>
      <p:bldP spid="57" grpId="0" animBg="1"/>
      <p:bldP spid="57" grpId="1" animBg="1"/>
      <p:bldP spid="58" grpId="0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2: Software Speculation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0121" y="829340"/>
            <a:ext cx="4262705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begin_speculation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&lt;copy state&gt;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&lt;setup&gt;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end_speculation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if(success)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&lt;free copies&gt;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else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abort_speculation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abort_speculation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&lt;revert to copy&gt;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&lt;cleanup&gt;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81396" y="2378609"/>
            <a:ext cx="5062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Multiple checkouts: “forget” updates</a:t>
            </a:r>
            <a:endParaRPr lang="en-US" dirty="0"/>
          </a:p>
        </p:txBody>
      </p:sp>
      <p:cxnSp>
        <p:nvCxnSpPr>
          <p:cNvPr id="7" name="Straight Connector 6"/>
          <p:cNvCxnSpPr>
            <a:endCxn id="5" idx="1"/>
          </p:cNvCxnSpPr>
          <p:nvPr/>
        </p:nvCxnSpPr>
        <p:spPr>
          <a:xfrm>
            <a:off x="2615609" y="1467293"/>
            <a:ext cx="1465787" cy="11421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384826" y="2455553"/>
            <a:ext cx="6096000" cy="769441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Task: Convert to ASM</a:t>
            </a:r>
            <a:endParaRPr lang="en-US" sz="4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61842" y="1212112"/>
            <a:ext cx="205376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checkout(…)</a:t>
            </a:r>
            <a:endParaRPr lang="en-US" b="1" dirty="0">
              <a:solidFill>
                <a:schemeClr val="tx2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0377" y="5617075"/>
            <a:ext cx="297710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checkout(…)</a:t>
            </a:r>
            <a:endParaRPr lang="en-US" b="1" dirty="0">
              <a:solidFill>
                <a:schemeClr val="tx2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39223" y="3423685"/>
            <a:ext cx="297710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checkin(…)</a:t>
            </a:r>
            <a:endParaRPr lang="en-US" b="1" dirty="0">
              <a:solidFill>
                <a:schemeClr val="tx2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9" name="Straight Connector 8"/>
          <p:cNvCxnSpPr>
            <a:stCxn id="5" idx="1"/>
          </p:cNvCxnSpPr>
          <p:nvPr/>
        </p:nvCxnSpPr>
        <p:spPr>
          <a:xfrm rot="10800000" flipV="1">
            <a:off x="2615610" y="2609441"/>
            <a:ext cx="1465787" cy="319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372415" y="3423685"/>
            <a:ext cx="3642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Checkin: commit updates</a:t>
            </a:r>
            <a:endParaRPr lang="en-US" dirty="0"/>
          </a:p>
        </p:txBody>
      </p:sp>
      <p:cxnSp>
        <p:nvCxnSpPr>
          <p:cNvPr id="19" name="Straight Connector 18"/>
          <p:cNvCxnSpPr>
            <a:stCxn id="17" idx="1"/>
          </p:cNvCxnSpPr>
          <p:nvPr/>
        </p:nvCxnSpPr>
        <p:spPr>
          <a:xfrm flipH="1">
            <a:off x="2785730" y="3654518"/>
            <a:ext cx="1586685" cy="2434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84826" y="2455553"/>
            <a:ext cx="6096000" cy="1446550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SW can use memory in new ways</a:t>
            </a:r>
            <a:endParaRPr lang="en-US" sz="4400" b="1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2785730" y="1467293"/>
            <a:ext cx="246675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252484" y="1236460"/>
            <a:ext cx="2855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 private storage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13" grpId="0" animBg="1"/>
      <p:bldP spid="13" grpId="1" animBg="1"/>
      <p:bldP spid="14" grpId="0" animBg="1"/>
      <p:bldP spid="15" grpId="0" animBg="1"/>
      <p:bldP spid="16" grpId="0" animBg="1"/>
      <p:bldP spid="17" grpId="0"/>
      <p:bldP spid="17" grpId="1"/>
      <p:bldP spid="10" grpId="0" animBg="1"/>
      <p:bldP spid="10" grpId="1" animBg="1"/>
      <p:bldP spid="27" grpId="0"/>
      <p:bldP spid="27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Finite Resources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 so far is </a:t>
            </a:r>
            <a:r>
              <a:rPr lang="en-US" b="1" i="1" dirty="0" smtClean="0">
                <a:solidFill>
                  <a:schemeClr val="tx2"/>
                </a:solidFill>
              </a:rPr>
              <a:t>strong </a:t>
            </a:r>
            <a:r>
              <a:rPr lang="en-US" b="1" i="1" dirty="0" err="1" smtClean="0">
                <a:solidFill>
                  <a:schemeClr val="tx2"/>
                </a:solidFill>
              </a:rPr>
              <a:t>acoherence</a:t>
            </a:r>
            <a:endParaRPr lang="en-US" b="1" i="1" dirty="0" smtClean="0">
              <a:solidFill>
                <a:schemeClr val="tx2"/>
              </a:solidFill>
            </a:endParaRPr>
          </a:p>
          <a:p>
            <a:pPr lvl="1"/>
            <a:r>
              <a:rPr lang="en-US" dirty="0" smtClean="0"/>
              <a:t>Likely requires prohibitive HW resources</a:t>
            </a:r>
          </a:p>
          <a:p>
            <a:r>
              <a:rPr lang="en-US" dirty="0" smtClean="0"/>
              <a:t>Also </a:t>
            </a:r>
            <a:r>
              <a:rPr lang="en-US" b="1" i="1" dirty="0" smtClean="0">
                <a:solidFill>
                  <a:schemeClr val="tx2"/>
                </a:solidFill>
              </a:rPr>
              <a:t>weak </a:t>
            </a:r>
            <a:r>
              <a:rPr lang="en-US" b="1" i="1" dirty="0" err="1" smtClean="0">
                <a:solidFill>
                  <a:schemeClr val="tx2"/>
                </a:solidFill>
              </a:rPr>
              <a:t>acoherence</a:t>
            </a:r>
            <a:r>
              <a:rPr lang="en-US" dirty="0" smtClean="0"/>
              <a:t> and </a:t>
            </a:r>
            <a:r>
              <a:rPr lang="en-US" b="1" i="1" dirty="0" smtClean="0">
                <a:solidFill>
                  <a:schemeClr val="tx2"/>
                </a:solidFill>
              </a:rPr>
              <a:t>best-effort </a:t>
            </a:r>
            <a:r>
              <a:rPr lang="en-US" b="1" i="1" dirty="0" err="1" smtClean="0">
                <a:solidFill>
                  <a:schemeClr val="tx2"/>
                </a:solidFill>
              </a:rPr>
              <a:t>acoherence</a:t>
            </a:r>
            <a:endParaRPr lang="en-US" b="1" i="1" dirty="0" smtClean="0">
              <a:solidFill>
                <a:schemeClr val="tx2"/>
              </a:solidFill>
            </a:endParaRPr>
          </a:p>
          <a:p>
            <a:pPr lvl="1"/>
            <a:r>
              <a:rPr lang="en-US" dirty="0" smtClean="0"/>
              <a:t>Still useful to software/hardware</a:t>
            </a:r>
          </a:p>
          <a:p>
            <a:pPr lvl="1"/>
            <a:endParaRPr lang="en-US" dirty="0" smtClean="0"/>
          </a:p>
          <a:p>
            <a:r>
              <a:rPr lang="en-US" b="1" dirty="0" smtClean="0">
                <a:solidFill>
                  <a:schemeClr val="tx2"/>
                </a:solidFill>
              </a:rPr>
              <a:t>Weak </a:t>
            </a:r>
            <a:r>
              <a:rPr lang="en-US" b="1" dirty="0" err="1" smtClean="0">
                <a:solidFill>
                  <a:schemeClr val="tx2"/>
                </a:solidFill>
              </a:rPr>
              <a:t>acoherence</a:t>
            </a:r>
            <a:r>
              <a:rPr lang="en-US" b="1" dirty="0" smtClean="0">
                <a:solidFill>
                  <a:schemeClr val="tx2"/>
                </a:solidFill>
              </a:rPr>
              <a:t>:</a:t>
            </a:r>
          </a:p>
          <a:p>
            <a:pPr lvl="1"/>
            <a:r>
              <a:rPr lang="en-US" dirty="0" smtClean="0"/>
              <a:t>Data visible early (before checkin)</a:t>
            </a:r>
          </a:p>
          <a:p>
            <a:pPr lvl="1"/>
            <a:endParaRPr lang="en-US" dirty="0" smtClean="0"/>
          </a:p>
          <a:p>
            <a:r>
              <a:rPr lang="en-US" b="1" dirty="0" smtClean="0">
                <a:solidFill>
                  <a:schemeClr val="tx2"/>
                </a:solidFill>
              </a:rPr>
              <a:t>Best-effort </a:t>
            </a:r>
            <a:r>
              <a:rPr lang="en-US" b="1" dirty="0" err="1" smtClean="0">
                <a:solidFill>
                  <a:schemeClr val="tx2"/>
                </a:solidFill>
              </a:rPr>
              <a:t>acoherence</a:t>
            </a:r>
            <a:r>
              <a:rPr lang="en-US" b="1" dirty="0" smtClean="0">
                <a:solidFill>
                  <a:schemeClr val="tx2"/>
                </a:solidFill>
              </a:rPr>
              <a:t>:</a:t>
            </a:r>
          </a:p>
          <a:p>
            <a:pPr lvl="1"/>
            <a:r>
              <a:rPr lang="en-US" dirty="0" smtClean="0"/>
              <a:t>Spontaneous checkouts at any time</a:t>
            </a:r>
          </a:p>
          <a:p>
            <a:pPr lvl="2"/>
            <a:r>
              <a:rPr lang="en-US" dirty="0" smtClean="0"/>
              <a:t>+ SW notification</a:t>
            </a:r>
          </a:p>
          <a:p>
            <a:pPr lvl="1"/>
            <a:r>
              <a:rPr lang="en-US" dirty="0" smtClean="0"/>
              <a:t>All-or-nothing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34868" y="2743200"/>
            <a:ext cx="4096068" cy="830997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Synchronized =&gt; </a:t>
            </a:r>
          </a:p>
          <a:p>
            <a:pPr algn="ctr"/>
            <a:r>
              <a:rPr lang="en-US" b="1" dirty="0" smtClean="0"/>
              <a:t>not a problem</a:t>
            </a:r>
            <a:endParaRPr lang="en-US" b="1" dirty="0"/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rot="10800000" flipV="1">
            <a:off x="3710764" y="3158698"/>
            <a:ext cx="1124105" cy="1480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87266" y="3944679"/>
            <a:ext cx="4096068" cy="830997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Hybrid Runtimes =&gt;</a:t>
            </a:r>
          </a:p>
          <a:p>
            <a:pPr algn="ctr"/>
            <a:r>
              <a:rPr lang="en-US" b="1" dirty="0" smtClean="0"/>
              <a:t>not a problem</a:t>
            </a:r>
            <a:endParaRPr lang="en-US" b="1" dirty="0"/>
          </a:p>
        </p:txBody>
      </p:sp>
      <p:cxnSp>
        <p:nvCxnSpPr>
          <p:cNvPr id="9" name="Straight Arrow Connector 8"/>
          <p:cNvCxnSpPr>
            <a:stCxn id="8" idx="1"/>
          </p:cNvCxnSpPr>
          <p:nvPr/>
        </p:nvCxnSpPr>
        <p:spPr>
          <a:xfrm rot="10800000" flipV="1">
            <a:off x="4476312" y="4360177"/>
            <a:ext cx="510955" cy="2330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330" y="1400175"/>
            <a:ext cx="8664606" cy="5132946"/>
          </a:xfrm>
        </p:spPr>
        <p:txBody>
          <a:bodyPr/>
          <a:lstStyle/>
          <a:p>
            <a:r>
              <a:rPr lang="en-US" sz="4400" b="1" strike="sngStrike" dirty="0" smtClean="0">
                <a:solidFill>
                  <a:schemeClr val="accent2"/>
                </a:solidFill>
                <a:latin typeface="+mj-lt"/>
              </a:rPr>
              <a:t>Motivation and Goals</a:t>
            </a:r>
          </a:p>
          <a:p>
            <a:r>
              <a:rPr lang="en-US" sz="4400" b="1" strike="sngStrike" dirty="0" smtClean="0">
                <a:solidFill>
                  <a:schemeClr val="accent2"/>
                </a:solidFill>
                <a:latin typeface="+mj-lt"/>
              </a:rPr>
              <a:t>ASM Model</a:t>
            </a:r>
          </a:p>
          <a:p>
            <a:r>
              <a:rPr lang="en-US" sz="4400" b="1" dirty="0" smtClean="0">
                <a:solidFill>
                  <a:schemeClr val="accent6"/>
                </a:solidFill>
                <a:latin typeface="+mj-lt"/>
              </a:rPr>
              <a:t>ASM-1 Prototype</a:t>
            </a:r>
          </a:p>
          <a:p>
            <a:r>
              <a:rPr lang="en-US" sz="4400" b="1" dirty="0" smtClean="0">
                <a:latin typeface="+mj-lt"/>
              </a:rPr>
              <a:t>Evaluation and Results</a:t>
            </a:r>
          </a:p>
          <a:p>
            <a:r>
              <a:rPr lang="en-US" sz="4400" b="1" dirty="0" smtClean="0">
                <a:latin typeface="+mj-lt"/>
              </a:rPr>
              <a:t>Conclusions and Future Work</a:t>
            </a:r>
            <a:endParaRPr lang="en-US" sz="44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ASM-1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MIPS</a:t>
            </a:r>
          </a:p>
          <a:p>
            <a:pPr lvl="1"/>
            <a:r>
              <a:rPr lang="en-US" dirty="0" smtClean="0"/>
              <a:t>+ special </a:t>
            </a:r>
            <a:r>
              <a:rPr lang="en-US" dirty="0" err="1" smtClean="0"/>
              <a:t>insns</a:t>
            </a:r>
            <a:r>
              <a:rPr lang="en-US" dirty="0" smtClean="0"/>
              <a:t>, e.g., </a:t>
            </a:r>
            <a:r>
              <a:rPr lang="en-US" b="1" dirty="0" smtClean="0">
                <a:latin typeface="Monospac821 BT"/>
              </a:rPr>
              <a:t>checkout</a:t>
            </a:r>
            <a:r>
              <a:rPr lang="en-US" dirty="0" smtClean="0"/>
              <a:t>, </a:t>
            </a:r>
            <a:r>
              <a:rPr lang="en-US" b="1" dirty="0" smtClean="0">
                <a:latin typeface="Monospac821 BT"/>
              </a:rPr>
              <a:t>checkin</a:t>
            </a:r>
          </a:p>
          <a:p>
            <a:pPr lvl="1"/>
            <a:r>
              <a:rPr lang="en-US" dirty="0" smtClean="0"/>
              <a:t>Uses segments, no paging</a:t>
            </a:r>
          </a:p>
          <a:p>
            <a:pPr lvl="2"/>
            <a:r>
              <a:rPr lang="en-US" dirty="0" smtClean="0"/>
              <a:t>Maintains flat address space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 </a:t>
            </a:r>
            <a:r>
              <a:rPr lang="en-US" strike="sngStrike" dirty="0" smtClean="0"/>
              <a:t>Coherence protocol </a:t>
            </a:r>
            <a:r>
              <a:rPr lang="en-US" dirty="0" smtClean="0"/>
              <a:t>-&gt; </a:t>
            </a:r>
            <a:r>
              <a:rPr lang="en-US" b="1" dirty="0" smtClean="0">
                <a:solidFill>
                  <a:schemeClr val="accent4"/>
                </a:solidFill>
              </a:rPr>
              <a:t>Acoherence Engine</a:t>
            </a:r>
          </a:p>
          <a:p>
            <a:pPr lvl="1"/>
            <a:r>
              <a:rPr lang="en-US" dirty="0" smtClean="0"/>
              <a:t>DMA for caches</a:t>
            </a:r>
          </a:p>
          <a:p>
            <a:pPr lvl="2"/>
            <a:r>
              <a:rPr lang="en-US" dirty="0" smtClean="0"/>
              <a:t>Selectively move data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967562" y="1488558"/>
            <a:ext cx="6092456" cy="90376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/>
              <a:t>Skipping the Details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5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Baseline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14325" y="1219200"/>
            <a:ext cx="5657850" cy="16478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8MB L3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171700" y="3699490"/>
            <a:ext cx="1924050" cy="2914650"/>
            <a:chOff x="3295650" y="3114675"/>
            <a:chExt cx="1924050" cy="2914650"/>
          </a:xfrm>
        </p:grpSpPr>
        <p:sp>
          <p:nvSpPr>
            <p:cNvPr id="5" name="Rectangle 4"/>
            <p:cNvSpPr/>
            <p:nvPr/>
          </p:nvSpPr>
          <p:spPr>
            <a:xfrm>
              <a:off x="3295650" y="3114675"/>
              <a:ext cx="1924050" cy="10096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256KB L2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5200" y="4352925"/>
              <a:ext cx="1514475" cy="63817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32KB L1</a:t>
              </a:r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3914775" y="5219700"/>
              <a:ext cx="781050" cy="809625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28825" y="3585190"/>
            <a:ext cx="2257425" cy="215265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286250" y="4324419"/>
            <a:ext cx="21964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accent6"/>
                </a:solidFill>
                <a:latin typeface="+mn-lt"/>
              </a:rPr>
              <a:t>Private</a:t>
            </a:r>
            <a:endParaRPr lang="en-US" sz="4400" b="1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3825" y="1000125"/>
            <a:ext cx="6010275" cy="200025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134100" y="1628775"/>
            <a:ext cx="216918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+mn-lt"/>
              </a:rPr>
              <a:t>Shared</a:t>
            </a:r>
            <a:endParaRPr lang="en-US" sz="44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2028825" y="2721935"/>
            <a:ext cx="1001454" cy="111641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US" dirty="0" smtClean="0"/>
              <a:t>CO</a:t>
            </a:r>
            <a:endParaRPr lang="en-US" dirty="0"/>
          </a:p>
        </p:txBody>
      </p:sp>
      <p:sp>
        <p:nvSpPr>
          <p:cNvPr id="14" name="Down Arrow 13"/>
          <p:cNvSpPr/>
          <p:nvPr/>
        </p:nvSpPr>
        <p:spPr>
          <a:xfrm flipV="1">
            <a:off x="3094296" y="2721935"/>
            <a:ext cx="1001454" cy="111641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US" dirty="0" smtClean="0"/>
              <a:t>CI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314325" y="4080490"/>
            <a:ext cx="1266825" cy="1257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2" grpId="0"/>
      <p:bldP spid="13" grpId="0" animBg="1"/>
      <p:bldP spid="14" grpId="0" animBg="1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Acoherence Engine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330" y="905522"/>
            <a:ext cx="8664606" cy="5144404"/>
          </a:xfrm>
        </p:spPr>
        <p:txBody>
          <a:bodyPr/>
          <a:lstStyle/>
          <a:p>
            <a:pPr lvl="1"/>
            <a:endParaRPr lang="en-US" dirty="0" smtClean="0"/>
          </a:p>
          <a:p>
            <a:r>
              <a:rPr lang="en-US" dirty="0" smtClean="0"/>
              <a:t>Three main responsibilities: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Checkout:</a:t>
            </a:r>
          </a:p>
          <a:p>
            <a:pPr lvl="2"/>
            <a:r>
              <a:rPr lang="en-US" dirty="0" smtClean="0"/>
              <a:t>Invalidate all segment data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Checkin:</a:t>
            </a:r>
          </a:p>
          <a:p>
            <a:pPr lvl="2"/>
            <a:r>
              <a:rPr lang="en-US" dirty="0" smtClean="0"/>
              <a:t>Write back all dirty segment data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Order:</a:t>
            </a:r>
          </a:p>
          <a:p>
            <a:pPr lvl="2"/>
            <a:r>
              <a:rPr lang="en-US" dirty="0" smtClean="0"/>
              <a:t>Detect CI-CO pairs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FSM like coherence, but </a:t>
            </a:r>
            <a:r>
              <a:rPr lang="en-US" b="1" i="1" dirty="0" smtClean="0">
                <a:solidFill>
                  <a:schemeClr val="accent1"/>
                </a:solidFill>
              </a:rPr>
              <a:t>few races, no directory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99591" y="3437395"/>
            <a:ext cx="2621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Timestamp based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2721935" y="3689494"/>
            <a:ext cx="1977656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99591" y="1775637"/>
            <a:ext cx="30780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Lazy Flash Invalidate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721935" y="2030819"/>
            <a:ext cx="19776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699591" y="2583712"/>
            <a:ext cx="21738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Track write set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721935" y="2838894"/>
            <a:ext cx="19776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Summary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64667" y="2603922"/>
            <a:ext cx="717857" cy="2841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1371282" y="2603922"/>
            <a:ext cx="717857" cy="2841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355431" y="960178"/>
            <a:ext cx="1724472" cy="9775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DRAM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364668" y="2037864"/>
            <a:ext cx="1724471" cy="456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LLC</a:t>
            </a:r>
            <a:endParaRPr lang="en-US" sz="1600" dirty="0"/>
          </a:p>
        </p:txBody>
      </p:sp>
      <p:sp>
        <p:nvSpPr>
          <p:cNvPr id="9" name="Oval 8"/>
          <p:cNvSpPr/>
          <p:nvPr/>
        </p:nvSpPr>
        <p:spPr>
          <a:xfrm>
            <a:off x="1411024" y="3087201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0" name="Oval 9"/>
          <p:cNvSpPr/>
          <p:nvPr/>
        </p:nvSpPr>
        <p:spPr>
          <a:xfrm>
            <a:off x="364667" y="3087201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1" name="Oval 10"/>
          <p:cNvSpPr/>
          <p:nvPr/>
        </p:nvSpPr>
        <p:spPr>
          <a:xfrm>
            <a:off x="8085358" y="3087197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2" name="Oval 11"/>
          <p:cNvSpPr/>
          <p:nvPr/>
        </p:nvSpPr>
        <p:spPr>
          <a:xfrm>
            <a:off x="7039001" y="3087197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7" name="Rectangle 16"/>
          <p:cNvSpPr/>
          <p:nvPr/>
        </p:nvSpPr>
        <p:spPr>
          <a:xfrm>
            <a:off x="7029765" y="960179"/>
            <a:ext cx="1724472" cy="19278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2373086" y="760358"/>
            <a:ext cx="9735" cy="447743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749327" y="760358"/>
            <a:ext cx="0" cy="447743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96820" y="4160579"/>
            <a:ext cx="22762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4"/>
                </a:solidFill>
                <a:latin typeface="+mn-lt"/>
              </a:rPr>
              <a:t>Hardware</a:t>
            </a:r>
          </a:p>
          <a:p>
            <a:pPr algn="ctr"/>
            <a:r>
              <a:rPr lang="en-US" sz="3200" b="1" dirty="0" smtClean="0">
                <a:solidFill>
                  <a:schemeClr val="accent4"/>
                </a:solidFill>
                <a:latin typeface="+mn-lt"/>
              </a:rPr>
              <a:t>Layout</a:t>
            </a:r>
            <a:endParaRPr lang="en-US" sz="3200" b="1" dirty="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749327" y="4160579"/>
            <a:ext cx="22762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4"/>
                </a:solidFill>
                <a:latin typeface="+mn-lt"/>
              </a:rPr>
              <a:t>Coherent</a:t>
            </a:r>
          </a:p>
          <a:p>
            <a:pPr algn="ctr"/>
            <a:r>
              <a:rPr lang="en-US" sz="3200" b="1" dirty="0" smtClean="0">
                <a:solidFill>
                  <a:schemeClr val="accent4"/>
                </a:solidFill>
                <a:latin typeface="+mn-lt"/>
              </a:rPr>
              <a:t>View</a:t>
            </a:r>
            <a:endParaRPr lang="en-US" sz="3200" b="1" dirty="0">
              <a:solidFill>
                <a:schemeClr val="accent4"/>
              </a:solidFill>
              <a:latin typeface="+mn-lt"/>
            </a:endParaRPr>
          </a:p>
        </p:txBody>
      </p:sp>
      <p:grpSp>
        <p:nvGrpSpPr>
          <p:cNvPr id="3" name="Group 50"/>
          <p:cNvGrpSpPr/>
          <p:nvPr/>
        </p:nvGrpSpPr>
        <p:grpSpPr>
          <a:xfrm>
            <a:off x="3179475" y="949545"/>
            <a:ext cx="2481099" cy="4277618"/>
            <a:chOff x="3179475" y="949545"/>
            <a:chExt cx="2481099" cy="4277618"/>
          </a:xfrm>
        </p:grpSpPr>
        <p:sp>
          <p:nvSpPr>
            <p:cNvPr id="15" name="Oval 14"/>
            <p:cNvSpPr/>
            <p:nvPr/>
          </p:nvSpPr>
          <p:spPr>
            <a:xfrm>
              <a:off x="4653484" y="3054783"/>
              <a:ext cx="668879" cy="660903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/>
                <a:t>P</a:t>
              </a:r>
              <a:endParaRPr lang="en-US" sz="1800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3607127" y="3054783"/>
              <a:ext cx="668879" cy="660903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/>
                <a:t>P</a:t>
              </a:r>
              <a:endParaRPr lang="en-US" sz="1800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597891" y="2192163"/>
              <a:ext cx="678115" cy="68522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653484" y="2192163"/>
              <a:ext cx="678115" cy="68522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597891" y="949545"/>
              <a:ext cx="1733708" cy="816429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Down Arrow 22"/>
            <p:cNvSpPr/>
            <p:nvPr/>
          </p:nvSpPr>
          <p:spPr>
            <a:xfrm>
              <a:off x="3476495" y="1711548"/>
              <a:ext cx="495137" cy="578589"/>
            </a:xfrm>
            <a:prstGeom prst="downArrow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vert" lIns="0" tIns="0" rIns="0" bIns="0" rtlCol="0" anchor="ctr"/>
            <a:lstStyle/>
            <a:p>
              <a:pPr algn="ctr"/>
              <a:r>
                <a:rPr lang="en-US" sz="1800" dirty="0" smtClean="0"/>
                <a:t>CO</a:t>
              </a:r>
              <a:endParaRPr lang="en-US" sz="1800" dirty="0"/>
            </a:p>
          </p:txBody>
        </p:sp>
        <p:sp>
          <p:nvSpPr>
            <p:cNvPr id="24" name="Down Arrow 23"/>
            <p:cNvSpPr/>
            <p:nvPr/>
          </p:nvSpPr>
          <p:spPr>
            <a:xfrm>
              <a:off x="4514775" y="1700658"/>
              <a:ext cx="495137" cy="578589"/>
            </a:xfrm>
            <a:prstGeom prst="downArrow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vert" lIns="0" tIns="0" rIns="0" bIns="0" rtlCol="0" anchor="ctr"/>
            <a:lstStyle/>
            <a:p>
              <a:pPr algn="ctr"/>
              <a:r>
                <a:rPr lang="en-US" sz="1800" dirty="0" smtClean="0"/>
                <a:t>CO</a:t>
              </a:r>
              <a:endParaRPr lang="en-US" sz="1800" dirty="0"/>
            </a:p>
          </p:txBody>
        </p:sp>
        <p:sp>
          <p:nvSpPr>
            <p:cNvPr id="25" name="Down Arrow 24"/>
            <p:cNvSpPr/>
            <p:nvPr/>
          </p:nvSpPr>
          <p:spPr>
            <a:xfrm flipV="1">
              <a:off x="4947405" y="1689776"/>
              <a:ext cx="495137" cy="578589"/>
            </a:xfrm>
            <a:prstGeom prst="downArrow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vert" lIns="0" tIns="0" rIns="0" bIns="0" rtlCol="0" anchor="ctr"/>
            <a:lstStyle/>
            <a:p>
              <a:pPr algn="ctr"/>
              <a:r>
                <a:rPr lang="en-US" sz="1800" dirty="0" smtClean="0"/>
                <a:t>CI</a:t>
              </a:r>
              <a:endParaRPr lang="en-US" sz="1800" dirty="0"/>
            </a:p>
          </p:txBody>
        </p:sp>
        <p:sp>
          <p:nvSpPr>
            <p:cNvPr id="26" name="Down Arrow 25"/>
            <p:cNvSpPr/>
            <p:nvPr/>
          </p:nvSpPr>
          <p:spPr>
            <a:xfrm flipV="1">
              <a:off x="3886919" y="1689772"/>
              <a:ext cx="495137" cy="578589"/>
            </a:xfrm>
            <a:prstGeom prst="downArrow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vert" lIns="0" tIns="0" rIns="0" bIns="0" rtlCol="0" anchor="ctr"/>
            <a:lstStyle/>
            <a:p>
              <a:pPr algn="ctr"/>
              <a:r>
                <a:rPr lang="en-US" sz="1800" dirty="0" smtClean="0"/>
                <a:t>CI</a:t>
              </a:r>
              <a:endParaRPr lang="en-US" sz="18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179475" y="4149945"/>
              <a:ext cx="248109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accent4"/>
                  </a:solidFill>
                  <a:latin typeface="+mn-lt"/>
                </a:rPr>
                <a:t>Acoherent</a:t>
              </a:r>
            </a:p>
            <a:p>
              <a:pPr algn="ctr"/>
              <a:r>
                <a:rPr lang="en-US" sz="3200" b="1" dirty="0" smtClean="0">
                  <a:solidFill>
                    <a:schemeClr val="accent4"/>
                  </a:solidFill>
                  <a:latin typeface="+mn-lt"/>
                </a:rPr>
                <a:t>View</a:t>
              </a:r>
              <a:endParaRPr lang="en-US" sz="3200" b="1" dirty="0">
                <a:solidFill>
                  <a:schemeClr val="accent4"/>
                </a:solidFill>
                <a:latin typeface="+mn-lt"/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7029765" y="949545"/>
            <a:ext cx="17244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Simple abstraction</a:t>
            </a:r>
          </a:p>
          <a:p>
            <a:pPr algn="ctr"/>
            <a:endParaRPr lang="en-US" dirty="0" smtClean="0">
              <a:solidFill>
                <a:schemeClr val="accent2"/>
              </a:solidFill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</a:rPr>
              <a:t>Complex </a:t>
            </a:r>
            <a:r>
              <a:rPr lang="en-US" dirty="0" err="1" smtClean="0">
                <a:solidFill>
                  <a:schemeClr val="accent2"/>
                </a:solidFill>
              </a:rPr>
              <a:t>Implem</a:t>
            </a:r>
            <a:r>
              <a:rPr lang="en-US" dirty="0" smtClean="0">
                <a:solidFill>
                  <a:schemeClr val="accent2"/>
                </a:solidFill>
              </a:rPr>
              <a:t>.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0" y="1765974"/>
            <a:ext cx="2373085" cy="1321227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2428599" y="2192163"/>
            <a:ext cx="3231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Missing Opportunities!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727569" y="5750383"/>
            <a:ext cx="7851829" cy="523220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Simple abstraction, Simple implementation</a:t>
            </a:r>
            <a:endParaRPr lang="en-US" sz="28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995280" y="2290137"/>
            <a:ext cx="7374135" cy="954107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SAME performance on existing workloads</a:t>
            </a:r>
          </a:p>
          <a:p>
            <a:pPr algn="ctr"/>
            <a:r>
              <a:rPr lang="en-US" sz="2800" b="1" dirty="0" smtClean="0"/>
              <a:t>BETTER performance on new workloads</a:t>
            </a:r>
            <a:endParaRPr lang="en-US" sz="28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2224988" y="5227163"/>
            <a:ext cx="4804777" cy="523220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Access to HW resources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7" grpId="0" animBg="1"/>
      <p:bldP spid="32" grpId="0"/>
      <p:bldP spid="40" grpId="0"/>
      <p:bldP spid="41" grpId="0" animBg="1"/>
      <p:bldP spid="41" grpId="1" animBg="1"/>
      <p:bldP spid="48" grpId="0"/>
      <p:bldP spid="48" grpId="1"/>
      <p:bldP spid="60" grpId="0" animBg="1"/>
      <p:bldP spid="61" grpId="0" animBg="1"/>
      <p:bldP spid="4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330" y="1400175"/>
            <a:ext cx="8664606" cy="5132946"/>
          </a:xfrm>
        </p:spPr>
        <p:txBody>
          <a:bodyPr/>
          <a:lstStyle/>
          <a:p>
            <a:r>
              <a:rPr lang="en-US" sz="4400" b="1" strike="sngStrike" dirty="0" smtClean="0">
                <a:solidFill>
                  <a:schemeClr val="accent2"/>
                </a:solidFill>
                <a:latin typeface="+mj-lt"/>
              </a:rPr>
              <a:t>Motivation and Goals</a:t>
            </a:r>
          </a:p>
          <a:p>
            <a:r>
              <a:rPr lang="en-US" sz="4400" b="1" strike="sngStrike" dirty="0" smtClean="0">
                <a:solidFill>
                  <a:schemeClr val="accent2"/>
                </a:solidFill>
                <a:latin typeface="+mj-lt"/>
              </a:rPr>
              <a:t>ASM Model</a:t>
            </a:r>
          </a:p>
          <a:p>
            <a:r>
              <a:rPr lang="en-US" sz="4400" b="1" strike="sngStrike" dirty="0" smtClean="0">
                <a:solidFill>
                  <a:schemeClr val="accent2"/>
                </a:solidFill>
                <a:latin typeface="+mj-lt"/>
              </a:rPr>
              <a:t>ASM-1 Prototype</a:t>
            </a:r>
          </a:p>
          <a:p>
            <a:r>
              <a:rPr lang="en-US" sz="4400" b="1" dirty="0" smtClean="0">
                <a:solidFill>
                  <a:schemeClr val="accent6"/>
                </a:solidFill>
                <a:latin typeface="+mj-lt"/>
              </a:rPr>
              <a:t>Evaluation and Results</a:t>
            </a:r>
          </a:p>
          <a:p>
            <a:r>
              <a:rPr lang="en-US" sz="4400" b="1" dirty="0" smtClean="0">
                <a:latin typeface="+mj-lt"/>
              </a:rPr>
              <a:t>Conclusions and Future Work</a:t>
            </a:r>
            <a:endParaRPr lang="en-US" sz="44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Baseline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95625" y="1638300"/>
            <a:ext cx="1524000" cy="8286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L3_0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95625" y="2466975"/>
            <a:ext cx="1524000" cy="8286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L3_1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95625" y="3295650"/>
            <a:ext cx="1524000" cy="8286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L3_2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95625" y="4124325"/>
            <a:ext cx="1524000" cy="8286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L3_3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619625" y="1638300"/>
            <a:ext cx="1524000" cy="8286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L3_4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619625" y="2466975"/>
            <a:ext cx="1524000" cy="8286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L3_5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619625" y="3295650"/>
            <a:ext cx="1524000" cy="8286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L3_6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619625" y="4124325"/>
            <a:ext cx="1524000" cy="8286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L3_7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066925" y="1638300"/>
            <a:ext cx="1028700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066925" y="2047875"/>
            <a:ext cx="1028700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066925" y="2476500"/>
            <a:ext cx="1028700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066925" y="2886075"/>
            <a:ext cx="1028700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066925" y="3295650"/>
            <a:ext cx="1028700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066925" y="3705225"/>
            <a:ext cx="1028700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066925" y="4133850"/>
            <a:ext cx="1028700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2066925" y="4543425"/>
            <a:ext cx="1028700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143625" y="1638300"/>
            <a:ext cx="1028700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143625" y="2047875"/>
            <a:ext cx="1028700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143625" y="2476500"/>
            <a:ext cx="1028700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143625" y="2886075"/>
            <a:ext cx="1028700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143625" y="3295650"/>
            <a:ext cx="1028700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143625" y="3705225"/>
            <a:ext cx="1028700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6143625" y="4133850"/>
            <a:ext cx="1028700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6143625" y="4543425"/>
            <a:ext cx="1028700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447799" y="1638300"/>
            <a:ext cx="619125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447800" y="2047875"/>
            <a:ext cx="619125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447800" y="2466975"/>
            <a:ext cx="619125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1447801" y="2876550"/>
            <a:ext cx="619125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447797" y="3305175"/>
            <a:ext cx="619125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1447798" y="3714750"/>
            <a:ext cx="619125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1447798" y="4133850"/>
            <a:ext cx="619125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1447799" y="4543425"/>
            <a:ext cx="619125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7172327" y="1638300"/>
            <a:ext cx="619125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7172328" y="2047875"/>
            <a:ext cx="619125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7172328" y="2466975"/>
            <a:ext cx="619125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7172329" y="2876550"/>
            <a:ext cx="619125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7172325" y="3305175"/>
            <a:ext cx="619125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7172326" y="3714750"/>
            <a:ext cx="619125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7172326" y="4133850"/>
            <a:ext cx="619125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7172327" y="4543425"/>
            <a:ext cx="619125" cy="409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828672" y="1638300"/>
            <a:ext cx="619125" cy="40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P0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828676" y="2047875"/>
            <a:ext cx="619125" cy="40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828668" y="2466975"/>
            <a:ext cx="619125" cy="40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P2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828672" y="2876550"/>
            <a:ext cx="619125" cy="40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P3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828664" y="3295650"/>
            <a:ext cx="619125" cy="40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P4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828668" y="3705225"/>
            <a:ext cx="619125" cy="40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P5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828660" y="4124325"/>
            <a:ext cx="619125" cy="40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P6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828664" y="4533900"/>
            <a:ext cx="619125" cy="40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P7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7791466" y="1647825"/>
            <a:ext cx="619125" cy="40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P8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7791470" y="2057400"/>
            <a:ext cx="619125" cy="40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P9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7791462" y="2476500"/>
            <a:ext cx="619125" cy="40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P10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7791466" y="2886075"/>
            <a:ext cx="619125" cy="40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P11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7791458" y="3305175"/>
            <a:ext cx="619125" cy="40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P12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7791462" y="3714750"/>
            <a:ext cx="619125" cy="40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P13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7791454" y="4133850"/>
            <a:ext cx="619125" cy="40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P14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7791458" y="4543425"/>
            <a:ext cx="619125" cy="4095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P15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470063" y="5638800"/>
            <a:ext cx="3181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In-order, single thread</a:t>
            </a:r>
            <a:endParaRPr lang="en-US" dirty="0"/>
          </a:p>
        </p:txBody>
      </p:sp>
      <p:cxnSp>
        <p:nvCxnSpPr>
          <p:cNvPr id="62" name="Straight Arrow Connector 61"/>
          <p:cNvCxnSpPr>
            <a:stCxn id="60" idx="0"/>
            <a:endCxn id="51" idx="2"/>
          </p:cNvCxnSpPr>
          <p:nvPr/>
        </p:nvCxnSpPr>
        <p:spPr>
          <a:xfrm rot="16200000" flipV="1">
            <a:off x="1251813" y="4829890"/>
            <a:ext cx="695325" cy="9224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>
            <a:off x="3429000" y="3314700"/>
            <a:ext cx="20193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>
            <a:off x="3838575" y="3314700"/>
            <a:ext cx="20193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4438650" y="2305050"/>
            <a:ext cx="40957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4438650" y="4324350"/>
            <a:ext cx="40957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619625" y="5638800"/>
            <a:ext cx="2582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Ring interconnect</a:t>
            </a:r>
            <a:endParaRPr lang="en-US" dirty="0"/>
          </a:p>
        </p:txBody>
      </p:sp>
      <p:cxnSp>
        <p:nvCxnSpPr>
          <p:cNvPr id="72" name="Straight Arrow Connector 71"/>
          <p:cNvCxnSpPr>
            <a:stCxn id="70" idx="0"/>
          </p:cNvCxnSpPr>
          <p:nvPr/>
        </p:nvCxnSpPr>
        <p:spPr>
          <a:xfrm rot="16200000" flipV="1">
            <a:off x="4608090" y="4335885"/>
            <a:ext cx="1314450" cy="12913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330" y="666546"/>
            <a:ext cx="8664606" cy="5627598"/>
          </a:xfrm>
        </p:spPr>
        <p:txBody>
          <a:bodyPr/>
          <a:lstStyle/>
          <a:p>
            <a:r>
              <a:rPr lang="en-US" dirty="0" smtClean="0"/>
              <a:t>Simulation-based</a:t>
            </a:r>
          </a:p>
          <a:p>
            <a:pPr lvl="1"/>
            <a:r>
              <a:rPr lang="en-US" i="1" dirty="0" smtClean="0"/>
              <a:t>Enhanced-User Mode</a:t>
            </a:r>
          </a:p>
          <a:p>
            <a:pPr lvl="2">
              <a:buNone/>
            </a:pPr>
            <a:endParaRPr lang="en-US" dirty="0" smtClean="0"/>
          </a:p>
          <a:p>
            <a:r>
              <a:rPr lang="en-US" dirty="0" smtClean="0"/>
              <a:t>Workloads:</a:t>
            </a:r>
          </a:p>
          <a:p>
            <a:pPr lvl="1"/>
            <a:r>
              <a:rPr lang="en-US" dirty="0" smtClean="0"/>
              <a:t>SPLASH-2</a:t>
            </a:r>
          </a:p>
          <a:p>
            <a:pPr lvl="1"/>
            <a:r>
              <a:rPr lang="en-US" dirty="0" smtClean="0"/>
              <a:t>Isolation </a:t>
            </a:r>
            <a:r>
              <a:rPr lang="en-US" dirty="0" err="1" smtClean="0"/>
              <a:t>microbenchmark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Two memory modules</a:t>
            </a:r>
          </a:p>
          <a:p>
            <a:pPr lvl="1"/>
            <a:r>
              <a:rPr lang="en-US" dirty="0" smtClean="0"/>
              <a:t>ASM-1</a:t>
            </a:r>
          </a:p>
          <a:p>
            <a:pPr lvl="1"/>
            <a:r>
              <a:rPr lang="en-US" dirty="0" smtClean="0"/>
              <a:t>GEMS-Ruby</a:t>
            </a:r>
          </a:p>
          <a:p>
            <a:pPr lvl="2"/>
            <a:r>
              <a:rPr lang="en-US" dirty="0" smtClean="0"/>
              <a:t>Checkout/checkin become no-ops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Checkout/Checkin Characteristics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89983" y="1594863"/>
          <a:ext cx="8313775" cy="296672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583887"/>
                <a:gridCol w="2487497"/>
                <a:gridCol w="4242391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</a:t>
                      </a:r>
                      <a:r>
                        <a:rPr lang="en-US" dirty="0" err="1" smtClean="0"/>
                        <a:t>Checkins</a:t>
                      </a:r>
                      <a:r>
                        <a:rPr lang="en-US" dirty="0" smtClean="0"/>
                        <a:t> (empty)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Avg. # blocks (% of PC capacity)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Barnes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185805 (63915)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(0.0%)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Cholesky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70294 (32892)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 (0.0%)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FFT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194 (145)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1003 (21.7%)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LU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2114 (1304)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450 (9.8%)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Ocean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27266 (20295)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516 (11.2%)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Radix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703 (454)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1140 (24.7%)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Water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37884 (28392)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(0.0%)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4341628" y="1850030"/>
            <a:ext cx="1871330" cy="946298"/>
          </a:xfrm>
          <a:prstGeom prst="ellipse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8" name="Oval 7"/>
          <p:cNvSpPr/>
          <p:nvPr/>
        </p:nvSpPr>
        <p:spPr>
          <a:xfrm>
            <a:off x="4341628" y="4143250"/>
            <a:ext cx="1871330" cy="418333"/>
          </a:xfrm>
          <a:prstGeom prst="ellipse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584791" y="1031358"/>
          <a:ext cx="7931888" cy="3902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1531088" y="5135526"/>
            <a:ext cx="6092456" cy="75491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/>
              <a:t>~Same performance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Software Potential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330" y="905523"/>
            <a:ext cx="8664606" cy="2273612"/>
          </a:xfrm>
        </p:spPr>
        <p:txBody>
          <a:bodyPr/>
          <a:lstStyle/>
          <a:p>
            <a:r>
              <a:rPr lang="en-US" dirty="0" smtClean="0"/>
              <a:t>Evaluate ability to write speculation software</a:t>
            </a:r>
          </a:p>
          <a:p>
            <a:endParaRPr lang="en-US" dirty="0" smtClean="0"/>
          </a:p>
          <a:p>
            <a:r>
              <a:rPr lang="en-US" dirty="0" err="1" smtClean="0"/>
              <a:t>Microbenchmark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Fill array with speculative data, then commit</a:t>
            </a:r>
          </a:p>
          <a:p>
            <a:pPr lvl="1"/>
            <a:r>
              <a:rPr lang="en-US" dirty="0" smtClean="0"/>
              <a:t>Vary size of array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584791" y="3604437"/>
          <a:ext cx="7814930" cy="2732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4" grpId="0">
        <p:bldAsOne/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330" y="1400175"/>
            <a:ext cx="8664606" cy="5132946"/>
          </a:xfrm>
        </p:spPr>
        <p:txBody>
          <a:bodyPr/>
          <a:lstStyle/>
          <a:p>
            <a:r>
              <a:rPr lang="en-US" sz="4400" b="1" strike="sngStrike" dirty="0" smtClean="0">
                <a:solidFill>
                  <a:schemeClr val="accent2"/>
                </a:solidFill>
                <a:latin typeface="+mj-lt"/>
              </a:rPr>
              <a:t>Motivation and Goals</a:t>
            </a:r>
          </a:p>
          <a:p>
            <a:r>
              <a:rPr lang="en-US" sz="4400" b="1" strike="sngStrike" dirty="0" smtClean="0">
                <a:solidFill>
                  <a:schemeClr val="accent2"/>
                </a:solidFill>
                <a:latin typeface="+mj-lt"/>
              </a:rPr>
              <a:t>ASM Model</a:t>
            </a:r>
          </a:p>
          <a:p>
            <a:r>
              <a:rPr lang="en-US" sz="4400" b="1" strike="sngStrike" dirty="0" smtClean="0">
                <a:solidFill>
                  <a:schemeClr val="accent2"/>
                </a:solidFill>
                <a:latin typeface="+mj-lt"/>
              </a:rPr>
              <a:t>ASM-1 Prototype</a:t>
            </a:r>
          </a:p>
          <a:p>
            <a:r>
              <a:rPr lang="en-US" sz="4400" b="1" strike="sngStrike" dirty="0" smtClean="0">
                <a:solidFill>
                  <a:schemeClr val="accent2"/>
                </a:solidFill>
                <a:latin typeface="+mj-lt"/>
              </a:rPr>
              <a:t>Evaluation and Results</a:t>
            </a:r>
          </a:p>
          <a:p>
            <a:r>
              <a:rPr lang="en-US" sz="4400" b="1" dirty="0" smtClean="0">
                <a:solidFill>
                  <a:schemeClr val="accent6"/>
                </a:solidFill>
                <a:latin typeface="+mj-lt"/>
              </a:rPr>
              <a:t>Conclusions and Future Work</a:t>
            </a:r>
            <a:endParaRPr lang="en-US" sz="4400" b="1" dirty="0">
              <a:solidFill>
                <a:schemeClr val="accent6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654" y="1818167"/>
            <a:ext cx="3657084" cy="41998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Flat address space</a:t>
            </a:r>
          </a:p>
          <a:p>
            <a:pPr lvl="1"/>
            <a:r>
              <a:rPr lang="en-US" dirty="0" smtClean="0"/>
              <a:t>Easy pointer manipulation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Low SW impact</a:t>
            </a:r>
          </a:p>
          <a:p>
            <a:pPr lvl="1"/>
            <a:r>
              <a:rPr lang="en-US" dirty="0" smtClean="0"/>
              <a:t>Doesn’t have to manage the cache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High performance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88710" y="1818168"/>
            <a:ext cx="3657084" cy="41998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Scalability</a:t>
            </a:r>
            <a:r>
              <a:rPr kumimoji="0" lang="en-US" sz="25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 Issues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charset="2"/>
              <a:buChar char="§"/>
              <a:tabLst/>
              <a:defRPr/>
            </a:pPr>
            <a:endParaRPr lang="en-US" sz="2500" baseline="0" dirty="0" smtClean="0">
              <a:solidFill>
                <a:schemeClr val="tx1">
                  <a:lumMod val="75000"/>
                  <a:lumOff val="25000"/>
                </a:schemeClr>
              </a:solidFill>
              <a:ea typeface="ＭＳ Ｐゴシック" pitchFamily="-80" charset="-128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-80" charset="-128"/>
              </a:rPr>
              <a:t>Area/Power Overheads</a:t>
            </a:r>
            <a:endParaRPr kumimoji="0" lang="en-US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ＭＳ Ｐゴシック" pitchFamily="-80" charset="-128"/>
              <a:cs typeface="+mn-cs"/>
            </a:endParaRPr>
          </a:p>
          <a:p>
            <a:pPr marL="640080" marR="0" lvl="1" indent="-28575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charset="2"/>
              <a:buChar char="§"/>
              <a:tabLst/>
              <a:defRPr/>
            </a:pPr>
            <a:endParaRPr kumimoji="0" lang="en-US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ＭＳ Ｐゴシック" pitchFamily="-80" charset="-128"/>
              <a:cs typeface="+mn-cs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Unmovable       Black Box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ＭＳ Ｐゴシック" pitchFamily="-80" charset="-128"/>
              <a:cs typeface="ＭＳ Ｐゴシック" pitchFamily="-80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93443" y="1140767"/>
            <a:ext cx="11626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chemeClr val="accent6"/>
                </a:solidFill>
                <a:latin typeface="+mj-lt"/>
              </a:rPr>
              <a:t>Pros</a:t>
            </a:r>
            <a:endParaRPr lang="en-US" sz="4000" b="1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70993" y="1140767"/>
            <a:ext cx="12971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chemeClr val="accent1"/>
                </a:solidFill>
                <a:latin typeface="+mj-lt"/>
              </a:rPr>
              <a:t>Cons</a:t>
            </a:r>
            <a:endParaRPr lang="en-US" sz="40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308094" y="4446814"/>
            <a:ext cx="948865" cy="96999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1" name="Rectangle 10"/>
          <p:cNvSpPr/>
          <p:nvPr/>
        </p:nvSpPr>
        <p:spPr>
          <a:xfrm>
            <a:off x="3327565" y="3294570"/>
            <a:ext cx="961967" cy="90411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714549" y="3294570"/>
            <a:ext cx="961967" cy="9041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327565" y="1398813"/>
            <a:ext cx="2459420" cy="139337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flipV="1">
            <a:off x="3825507" y="2448631"/>
            <a:ext cx="551877" cy="98745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lIns="0" tIns="0" rIns="0" bIns="0" rtlCol="0" anchor="ctr"/>
          <a:lstStyle/>
          <a:p>
            <a:pPr algn="ctr"/>
            <a:r>
              <a:rPr lang="en-US" sz="1800" dirty="0" smtClean="0"/>
              <a:t>CI</a:t>
            </a:r>
            <a:endParaRPr lang="en-US" sz="1800" dirty="0"/>
          </a:p>
        </p:txBody>
      </p:sp>
      <p:sp>
        <p:nvSpPr>
          <p:cNvPr id="15" name="Oval 14"/>
          <p:cNvSpPr/>
          <p:nvPr/>
        </p:nvSpPr>
        <p:spPr>
          <a:xfrm>
            <a:off x="4714549" y="4446814"/>
            <a:ext cx="948865" cy="96999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6" name="Down Arrow 15"/>
          <p:cNvSpPr/>
          <p:nvPr/>
        </p:nvSpPr>
        <p:spPr>
          <a:xfrm flipV="1">
            <a:off x="5202450" y="2448631"/>
            <a:ext cx="551877" cy="98745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lIns="0" tIns="0" rIns="0" bIns="0" rtlCol="0" anchor="ctr"/>
          <a:lstStyle/>
          <a:p>
            <a:pPr algn="ctr"/>
            <a:r>
              <a:rPr lang="en-US" sz="1800" dirty="0" smtClean="0"/>
              <a:t>CI</a:t>
            </a:r>
            <a:endParaRPr lang="en-US" sz="1800" dirty="0"/>
          </a:p>
        </p:txBody>
      </p:sp>
      <p:sp>
        <p:nvSpPr>
          <p:cNvPr id="17" name="Down Arrow 16"/>
          <p:cNvSpPr/>
          <p:nvPr/>
        </p:nvSpPr>
        <p:spPr>
          <a:xfrm>
            <a:off x="3327565" y="2448631"/>
            <a:ext cx="551877" cy="98745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lIns="0" tIns="0" rIns="0" bIns="0" rtlCol="0" anchor="ctr"/>
          <a:lstStyle/>
          <a:p>
            <a:pPr algn="ctr"/>
            <a:r>
              <a:rPr lang="en-US" sz="1800" dirty="0" smtClean="0"/>
              <a:t>CO</a:t>
            </a:r>
            <a:endParaRPr lang="en-US" sz="1800" dirty="0"/>
          </a:p>
        </p:txBody>
      </p:sp>
      <p:sp>
        <p:nvSpPr>
          <p:cNvPr id="18" name="Down Arrow 17"/>
          <p:cNvSpPr/>
          <p:nvPr/>
        </p:nvSpPr>
        <p:spPr>
          <a:xfrm>
            <a:off x="4726775" y="2481285"/>
            <a:ext cx="551877" cy="98745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lIns="0" tIns="0" rIns="0" bIns="0" rtlCol="0" anchor="ctr"/>
          <a:lstStyle/>
          <a:p>
            <a:pPr algn="ctr"/>
            <a:r>
              <a:rPr lang="en-US" sz="1800" dirty="0" smtClean="0"/>
              <a:t>CO</a:t>
            </a:r>
            <a:endParaRPr lang="en-US" sz="1800" dirty="0"/>
          </a:p>
        </p:txBody>
      </p:sp>
      <p:sp>
        <p:nvSpPr>
          <p:cNvPr id="19" name="Multiply 18"/>
          <p:cNvSpPr/>
          <p:nvPr/>
        </p:nvSpPr>
        <p:spPr>
          <a:xfrm>
            <a:off x="4473081" y="946298"/>
            <a:ext cx="4120529" cy="5326911"/>
          </a:xfrm>
          <a:prstGeom prst="mathMultiply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animBg="1"/>
      <p:bldP spid="5" grpId="0"/>
      <p:bldP spid="6" grpId="0" build="allAtOnce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ASM as a foundation:</a:t>
            </a:r>
          </a:p>
          <a:p>
            <a:pPr lvl="1"/>
            <a:r>
              <a:rPr lang="en-US" dirty="0" smtClean="0"/>
              <a:t>TM</a:t>
            </a:r>
          </a:p>
          <a:p>
            <a:pPr lvl="1"/>
            <a:r>
              <a:rPr lang="en-US" dirty="0" smtClean="0"/>
              <a:t>Determinism</a:t>
            </a:r>
          </a:p>
          <a:p>
            <a:r>
              <a:rPr lang="en-US" dirty="0" smtClean="0"/>
              <a:t>Exploit semantic information/Tune</a:t>
            </a:r>
          </a:p>
          <a:p>
            <a:r>
              <a:rPr lang="en-US" dirty="0" smtClean="0"/>
              <a:t>Varied workloads</a:t>
            </a:r>
          </a:p>
          <a:p>
            <a:pPr lvl="1"/>
            <a:r>
              <a:rPr lang="en-US" dirty="0" smtClean="0"/>
              <a:t>Cloud/Commercial (approx)</a:t>
            </a:r>
          </a:p>
          <a:p>
            <a:r>
              <a:rPr lang="en-US" dirty="0" smtClean="0"/>
              <a:t>Use with accelerators (e.g., GPUs)</a:t>
            </a:r>
          </a:p>
          <a:p>
            <a:pPr lvl="1"/>
            <a:r>
              <a:rPr lang="en-US" dirty="0" err="1" smtClean="0"/>
              <a:t>Acoherence</a:t>
            </a:r>
            <a:r>
              <a:rPr lang="en-US" dirty="0" smtClean="0"/>
              <a:t> </a:t>
            </a:r>
            <a:r>
              <a:rPr lang="en-US" i="1" dirty="0" smtClean="0"/>
              <a:t>with </a:t>
            </a:r>
            <a:r>
              <a:rPr lang="en-US" dirty="0" smtClean="0"/>
              <a:t>coherence?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330" y="1400175"/>
            <a:ext cx="8664606" cy="5132946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accent6"/>
                </a:solidFill>
                <a:latin typeface="+mj-lt"/>
              </a:rPr>
              <a:t>Motivation and Goals</a:t>
            </a:r>
          </a:p>
          <a:p>
            <a:r>
              <a:rPr lang="en-US" sz="4400" b="1" dirty="0" smtClean="0">
                <a:latin typeface="+mj-lt"/>
              </a:rPr>
              <a:t>ASM Model</a:t>
            </a:r>
          </a:p>
          <a:p>
            <a:r>
              <a:rPr lang="en-US" sz="4400" b="1" dirty="0" smtClean="0">
                <a:latin typeface="+mj-lt"/>
              </a:rPr>
              <a:t>ASM-1 Prototype</a:t>
            </a:r>
          </a:p>
          <a:p>
            <a:r>
              <a:rPr lang="en-US" sz="4400" b="1" dirty="0" smtClean="0">
                <a:latin typeface="+mj-lt"/>
              </a:rPr>
              <a:t>Evaluation and Results</a:t>
            </a:r>
          </a:p>
          <a:p>
            <a:r>
              <a:rPr lang="en-US" sz="4400" b="1" dirty="0" smtClean="0">
                <a:latin typeface="+mj-lt"/>
              </a:rPr>
              <a:t>Conclusions and Future Work</a:t>
            </a:r>
            <a:endParaRPr lang="en-US" sz="44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9952" y="209550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34101" y="209550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62399" y="2095501"/>
            <a:ext cx="1085851" cy="2095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048250" y="209550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8" name="Group 167"/>
          <p:cNvGrpSpPr/>
          <p:nvPr/>
        </p:nvGrpSpPr>
        <p:grpSpPr>
          <a:xfrm>
            <a:off x="3963294" y="2305051"/>
            <a:ext cx="4343406" cy="209550"/>
            <a:chOff x="3962397" y="2305051"/>
            <a:chExt cx="4343406" cy="209550"/>
          </a:xfrm>
          <a:effectLst/>
        </p:grpSpPr>
        <p:sp>
          <p:nvSpPr>
            <p:cNvPr id="169" name="Rectangle 168"/>
            <p:cNvSpPr/>
            <p:nvPr/>
          </p:nvSpPr>
          <p:spPr>
            <a:xfrm>
              <a:off x="3962399" y="2305051"/>
              <a:ext cx="108585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5048250" y="2305051"/>
              <a:ext cx="1085851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6134101" y="2305051"/>
              <a:ext cx="1085851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7219952" y="2305051"/>
              <a:ext cx="108585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3962397" y="2305051"/>
              <a:ext cx="108585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5048248" y="2305051"/>
              <a:ext cx="1085851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6134099" y="2305051"/>
              <a:ext cx="1085851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7219950" y="2305051"/>
              <a:ext cx="108585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Rectangle 41"/>
          <p:cNvSpPr/>
          <p:nvPr/>
        </p:nvSpPr>
        <p:spPr>
          <a:xfrm>
            <a:off x="162958" y="1981200"/>
            <a:ext cx="3075542" cy="18192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962399" y="2514601"/>
            <a:ext cx="1085851" cy="2095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048250" y="251460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134101" y="2514601"/>
            <a:ext cx="1085851" cy="2095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219952" y="251460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962399" y="272415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048250" y="2724151"/>
            <a:ext cx="1085851" cy="2095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134101" y="2724151"/>
            <a:ext cx="1085851" cy="2095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219952" y="272415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962399" y="2933701"/>
            <a:ext cx="1085851" cy="2095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048250" y="293370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134101" y="293370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219952" y="293370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962399" y="314325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048250" y="3143251"/>
            <a:ext cx="1085851" cy="2095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134101" y="314325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219952" y="3143251"/>
            <a:ext cx="1085851" cy="2095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962399" y="335280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048250" y="335280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134101" y="3352801"/>
            <a:ext cx="1085851" cy="2095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219952" y="335280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5100461" y="1403003"/>
            <a:ext cx="2119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Private Cache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162958" y="1403003"/>
            <a:ext cx="2874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Acoherence Engine</a:t>
            </a:r>
            <a:endParaRPr lang="en-US" dirty="0"/>
          </a:p>
        </p:txBody>
      </p:sp>
      <p:grpSp>
        <p:nvGrpSpPr>
          <p:cNvPr id="120" name="Group 119"/>
          <p:cNvGrpSpPr/>
          <p:nvPr/>
        </p:nvGrpSpPr>
        <p:grpSpPr>
          <a:xfrm>
            <a:off x="161937" y="2008943"/>
            <a:ext cx="1831516" cy="1642139"/>
            <a:chOff x="161937" y="2008943"/>
            <a:chExt cx="1831516" cy="1642139"/>
          </a:xfrm>
        </p:grpSpPr>
        <p:sp>
          <p:nvSpPr>
            <p:cNvPr id="32" name="Rectangle 31"/>
            <p:cNvSpPr/>
            <p:nvPr/>
          </p:nvSpPr>
          <p:spPr>
            <a:xfrm>
              <a:off x="971555" y="2409826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085856" y="2409826"/>
              <a:ext cx="114301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200157" y="2409826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314458" y="2409826"/>
              <a:ext cx="114301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428759" y="2409826"/>
              <a:ext cx="114301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543060" y="2409826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657361" y="2409826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61937" y="2347497"/>
              <a:ext cx="7888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solidFill>
                    <a:schemeClr val="accent1"/>
                  </a:solidFill>
                </a:rPr>
                <a:t>Seg</a:t>
              </a:r>
              <a:r>
                <a:rPr lang="en-US" sz="1600" dirty="0" smtClean="0">
                  <a:solidFill>
                    <a:schemeClr val="accent1"/>
                  </a:solidFill>
                </a:rPr>
                <a:t>. A</a:t>
              </a:r>
              <a:endParaRPr lang="en-US" sz="1600" dirty="0">
                <a:solidFill>
                  <a:schemeClr val="accent1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65131" y="2008943"/>
              <a:ext cx="11283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Write Sets</a:t>
              </a:r>
              <a:endParaRPr lang="en-US" sz="1600" dirty="0"/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950807" y="2305051"/>
              <a:ext cx="94466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46"/>
            <p:cNvSpPr/>
            <p:nvPr/>
          </p:nvSpPr>
          <p:spPr>
            <a:xfrm>
              <a:off x="971555" y="2724151"/>
              <a:ext cx="114301" cy="20955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085856" y="2724151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200157" y="2724151"/>
              <a:ext cx="114301" cy="20955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314458" y="2724151"/>
              <a:ext cx="114301" cy="20955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428759" y="2724151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543060" y="2724151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657361" y="2724151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971555" y="3038476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085856" y="3038476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200157" y="3038476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314458" y="3038476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428759" y="3038476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543060" y="3038476"/>
              <a:ext cx="114301" cy="20955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657361" y="3038476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971555" y="3352801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085856" y="3352801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200157" y="3352801"/>
              <a:ext cx="114301" cy="20955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314458" y="3352801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428759" y="3352801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543060" y="3352801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1657361" y="3352801"/>
              <a:ext cx="114301" cy="20955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82685" y="2669174"/>
              <a:ext cx="8002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solidFill>
                    <a:schemeClr val="accent6"/>
                  </a:solidFill>
                </a:rPr>
                <a:t>Seg</a:t>
              </a:r>
              <a:r>
                <a:rPr lang="en-US" sz="1600" dirty="0" smtClean="0">
                  <a:solidFill>
                    <a:schemeClr val="accent6"/>
                  </a:solidFill>
                </a:rPr>
                <a:t>. B</a:t>
              </a:r>
              <a:endParaRPr lang="en-US" sz="1600" dirty="0">
                <a:solidFill>
                  <a:schemeClr val="accent6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82685" y="2973974"/>
              <a:ext cx="8114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solidFill>
                    <a:schemeClr val="accent2"/>
                  </a:solidFill>
                </a:rPr>
                <a:t>Seg</a:t>
              </a:r>
              <a:r>
                <a:rPr lang="en-US" sz="1600" dirty="0" smtClean="0">
                  <a:solidFill>
                    <a:schemeClr val="accent2"/>
                  </a:solidFill>
                </a:rPr>
                <a:t>. C</a:t>
              </a:r>
              <a:endParaRPr lang="en-US" sz="1600" dirty="0">
                <a:solidFill>
                  <a:schemeClr val="accent2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62958" y="3312528"/>
              <a:ext cx="8114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solidFill>
                    <a:schemeClr val="accent5"/>
                  </a:solidFill>
                </a:rPr>
                <a:t>Seg</a:t>
              </a:r>
              <a:r>
                <a:rPr lang="en-US" sz="1600" dirty="0" smtClean="0">
                  <a:solidFill>
                    <a:schemeClr val="accent5"/>
                  </a:solidFill>
                </a:rPr>
                <a:t>. D</a:t>
              </a:r>
              <a:endParaRPr lang="en-US" sz="1600" dirty="0">
                <a:solidFill>
                  <a:schemeClr val="accent5"/>
                </a:solidFill>
              </a:endParaRPr>
            </a:p>
          </p:txBody>
        </p:sp>
      </p:grpSp>
      <p:sp>
        <p:nvSpPr>
          <p:cNvPr id="119" name="TextBox 118"/>
          <p:cNvSpPr txBox="1"/>
          <p:nvPr/>
        </p:nvSpPr>
        <p:spPr>
          <a:xfrm>
            <a:off x="2030522" y="779260"/>
            <a:ext cx="5295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Goal: Locate all dirty segment data</a:t>
            </a:r>
            <a:endParaRPr lang="en-US" b="1" dirty="0">
              <a:solidFill>
                <a:schemeClr val="tx2"/>
              </a:solidFill>
            </a:endParaRPr>
          </a:p>
        </p:txBody>
      </p:sp>
      <p:grpSp>
        <p:nvGrpSpPr>
          <p:cNvPr id="96" name="Group 95"/>
          <p:cNvGrpSpPr/>
          <p:nvPr/>
        </p:nvGrpSpPr>
        <p:grpSpPr>
          <a:xfrm rot="5400000">
            <a:off x="1028705" y="2390780"/>
            <a:ext cx="800107" cy="209550"/>
            <a:chOff x="857254" y="4819650"/>
            <a:chExt cx="800107" cy="209550"/>
          </a:xfrm>
        </p:grpSpPr>
        <p:sp>
          <p:nvSpPr>
            <p:cNvPr id="87" name="Rectangle 86"/>
            <p:cNvSpPr/>
            <p:nvPr/>
          </p:nvSpPr>
          <p:spPr>
            <a:xfrm>
              <a:off x="857254" y="4819650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971555" y="4819650"/>
              <a:ext cx="114301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1085856" y="4819650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1200157" y="4819650"/>
              <a:ext cx="114301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1314458" y="4819650"/>
              <a:ext cx="114301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1428759" y="4819650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1543060" y="4819650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0" name="Straight Connector 99"/>
          <p:cNvCxnSpPr/>
          <p:nvPr/>
        </p:nvCxnSpPr>
        <p:spPr>
          <a:xfrm flipV="1">
            <a:off x="3657600" y="2190754"/>
            <a:ext cx="304799" cy="266700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V="1">
            <a:off x="3657600" y="2409826"/>
            <a:ext cx="304799" cy="17145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3657599" y="2809879"/>
            <a:ext cx="304799" cy="1904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657599" y="2924180"/>
            <a:ext cx="304799" cy="1142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V="1">
            <a:off x="3657599" y="2628905"/>
            <a:ext cx="304799" cy="76202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3657599" y="3007728"/>
            <a:ext cx="304799" cy="209545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3657599" y="3160131"/>
            <a:ext cx="304799" cy="304794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32" name="Right Brace 131"/>
          <p:cNvSpPr/>
          <p:nvPr/>
        </p:nvSpPr>
        <p:spPr>
          <a:xfrm rot="5400000">
            <a:off x="1274266" y="3617406"/>
            <a:ext cx="217253" cy="777536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TextBox 132"/>
          <p:cNvSpPr txBox="1"/>
          <p:nvPr/>
        </p:nvSpPr>
        <p:spPr>
          <a:xfrm>
            <a:off x="102287" y="4114801"/>
            <a:ext cx="3110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 bit per cache set</a:t>
            </a:r>
            <a:endParaRPr lang="en-US" dirty="0"/>
          </a:p>
        </p:txBody>
      </p:sp>
      <p:grpSp>
        <p:nvGrpSpPr>
          <p:cNvPr id="139" name="Group 138"/>
          <p:cNvGrpSpPr/>
          <p:nvPr/>
        </p:nvGrpSpPr>
        <p:grpSpPr>
          <a:xfrm>
            <a:off x="3972819" y="2305051"/>
            <a:ext cx="4343406" cy="209550"/>
            <a:chOff x="3962397" y="2305051"/>
            <a:chExt cx="4343406" cy="209550"/>
          </a:xfrm>
        </p:grpSpPr>
        <p:sp>
          <p:nvSpPr>
            <p:cNvPr id="8" name="Rectangle 7"/>
            <p:cNvSpPr/>
            <p:nvPr/>
          </p:nvSpPr>
          <p:spPr>
            <a:xfrm>
              <a:off x="3962399" y="2305051"/>
              <a:ext cx="108585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048250" y="2305051"/>
              <a:ext cx="1085851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134101" y="2305051"/>
              <a:ext cx="1085851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219952" y="2305051"/>
              <a:ext cx="108585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3962397" y="2305051"/>
              <a:ext cx="108585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5048248" y="2305051"/>
              <a:ext cx="1085851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6134099" y="2305051"/>
              <a:ext cx="1085851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7219950" y="2305051"/>
              <a:ext cx="108585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5" name="Group 164"/>
          <p:cNvGrpSpPr/>
          <p:nvPr/>
        </p:nvGrpSpPr>
        <p:grpSpPr>
          <a:xfrm>
            <a:off x="3648073" y="3562350"/>
            <a:ext cx="5495927" cy="2511328"/>
            <a:chOff x="3648073" y="3562350"/>
            <a:chExt cx="5495927" cy="2511328"/>
          </a:xfrm>
        </p:grpSpPr>
        <p:sp>
          <p:nvSpPr>
            <p:cNvPr id="72" name="Rectangle 71"/>
            <p:cNvSpPr/>
            <p:nvPr/>
          </p:nvSpPr>
          <p:spPr>
            <a:xfrm>
              <a:off x="3648073" y="4114800"/>
              <a:ext cx="1085851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Tag</a:t>
              </a:r>
              <a:endParaRPr lang="en-US" sz="1600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733924" y="4114800"/>
              <a:ext cx="1085851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Data</a:t>
              </a:r>
              <a:endParaRPr lang="en-US" sz="1600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5819775" y="4114800"/>
              <a:ext cx="123825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S</a:t>
              </a:r>
              <a:endParaRPr lang="en-US" sz="1600" dirty="0"/>
            </a:p>
          </p:txBody>
        </p:sp>
        <p:cxnSp>
          <p:nvCxnSpPr>
            <p:cNvPr id="80" name="Straight Arrow Connector 79"/>
            <p:cNvCxnSpPr>
              <a:endCxn id="140" idx="2"/>
            </p:cNvCxnSpPr>
            <p:nvPr/>
          </p:nvCxnSpPr>
          <p:spPr>
            <a:xfrm>
              <a:off x="4733924" y="5100730"/>
              <a:ext cx="55721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4185563" y="4848615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1"/>
                  </a:solidFill>
                </a:rPr>
                <a:t>A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  <p:cxnSp>
          <p:nvCxnSpPr>
            <p:cNvPr id="89" name="Straight Connector 88"/>
            <p:cNvCxnSpPr/>
            <p:nvPr/>
          </p:nvCxnSpPr>
          <p:spPr>
            <a:xfrm rot="10800000" flipV="1">
              <a:off x="3657600" y="3562350"/>
              <a:ext cx="1400174" cy="5524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endCxn id="74" idx="0"/>
            </p:cNvCxnSpPr>
            <p:nvPr/>
          </p:nvCxnSpPr>
          <p:spPr>
            <a:xfrm rot="5400000">
              <a:off x="5736432" y="3707606"/>
              <a:ext cx="552450" cy="26193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Elbow Connector 96"/>
            <p:cNvCxnSpPr>
              <a:stCxn id="74" idx="2"/>
              <a:endCxn id="140" idx="0"/>
            </p:cNvCxnSpPr>
            <p:nvPr/>
          </p:nvCxnSpPr>
          <p:spPr>
            <a:xfrm rot="5400000">
              <a:off x="5400629" y="4410121"/>
              <a:ext cx="566830" cy="395289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Arrow Connector 111"/>
            <p:cNvCxnSpPr/>
            <p:nvPr/>
          </p:nvCxnSpPr>
          <p:spPr>
            <a:xfrm>
              <a:off x="5475767" y="5328940"/>
              <a:ext cx="10632" cy="72607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TextBox 114"/>
            <p:cNvSpPr txBox="1"/>
            <p:nvPr/>
          </p:nvSpPr>
          <p:spPr>
            <a:xfrm>
              <a:off x="5486399" y="5328940"/>
              <a:ext cx="10230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Match</a:t>
              </a:r>
              <a:endParaRPr lang="en-US" dirty="0"/>
            </a:p>
          </p:txBody>
        </p:sp>
        <p:sp>
          <p:nvSpPr>
            <p:cNvPr id="140" name="Oval 139"/>
            <p:cNvSpPr/>
            <p:nvPr/>
          </p:nvSpPr>
          <p:spPr>
            <a:xfrm>
              <a:off x="5291136" y="4891180"/>
              <a:ext cx="390525" cy="4191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=</a:t>
              </a:r>
              <a:endParaRPr lang="en-US" dirty="0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6367637" y="4114800"/>
              <a:ext cx="1085851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Tag</a:t>
              </a:r>
              <a:endParaRPr lang="en-US" sz="1600" dirty="0"/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7453488" y="4114800"/>
              <a:ext cx="1085851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Data</a:t>
              </a:r>
              <a:endParaRPr lang="en-US" sz="1600" dirty="0"/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8539339" y="4114800"/>
              <a:ext cx="123825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S</a:t>
              </a:r>
              <a:endParaRPr lang="en-US" sz="1600" dirty="0"/>
            </a:p>
          </p:txBody>
        </p:sp>
        <p:cxnSp>
          <p:nvCxnSpPr>
            <p:cNvPr id="148" name="Straight Connector 147"/>
            <p:cNvCxnSpPr/>
            <p:nvPr/>
          </p:nvCxnSpPr>
          <p:spPr>
            <a:xfrm rot="16200000" flipH="1">
              <a:off x="5979406" y="3726569"/>
              <a:ext cx="552450" cy="22401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>
              <a:endCxn id="147" idx="0"/>
            </p:cNvCxnSpPr>
            <p:nvPr/>
          </p:nvCxnSpPr>
          <p:spPr>
            <a:xfrm>
              <a:off x="7219950" y="3562350"/>
              <a:ext cx="1381302" cy="5524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Arrow Connector 154"/>
            <p:cNvCxnSpPr>
              <a:endCxn id="160" idx="2"/>
            </p:cNvCxnSpPr>
            <p:nvPr/>
          </p:nvCxnSpPr>
          <p:spPr>
            <a:xfrm>
              <a:off x="7368488" y="5119390"/>
              <a:ext cx="55721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TextBox 155"/>
            <p:cNvSpPr txBox="1"/>
            <p:nvPr/>
          </p:nvSpPr>
          <p:spPr>
            <a:xfrm>
              <a:off x="6820127" y="4867275"/>
              <a:ext cx="3898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accent1"/>
                  </a:solidFill>
                </a:rPr>
                <a:t>A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  <p:cxnSp>
          <p:nvCxnSpPr>
            <p:cNvPr id="157" name="Elbow Connector 156"/>
            <p:cNvCxnSpPr>
              <a:stCxn id="147" idx="2"/>
              <a:endCxn id="160" idx="0"/>
            </p:cNvCxnSpPr>
            <p:nvPr/>
          </p:nvCxnSpPr>
          <p:spPr>
            <a:xfrm rot="5400000">
              <a:off x="8068363" y="4376951"/>
              <a:ext cx="585490" cy="480289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Arrow Connector 157"/>
            <p:cNvCxnSpPr>
              <a:stCxn id="160" idx="4"/>
            </p:cNvCxnSpPr>
            <p:nvPr/>
          </p:nvCxnSpPr>
          <p:spPr>
            <a:xfrm rot="16200000" flipH="1">
              <a:off x="7748595" y="5701307"/>
              <a:ext cx="744738" cy="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TextBox 158"/>
            <p:cNvSpPr txBox="1"/>
            <p:nvPr/>
          </p:nvSpPr>
          <p:spPr>
            <a:xfrm>
              <a:off x="8120963" y="5347600"/>
              <a:ext cx="10230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Match</a:t>
              </a:r>
              <a:endParaRPr lang="en-US" dirty="0"/>
            </a:p>
          </p:txBody>
        </p:sp>
        <p:sp>
          <p:nvSpPr>
            <p:cNvPr id="160" name="Oval 159"/>
            <p:cNvSpPr/>
            <p:nvPr/>
          </p:nvSpPr>
          <p:spPr>
            <a:xfrm>
              <a:off x="7925700" y="4909840"/>
              <a:ext cx="390525" cy="4191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=</a:t>
              </a:r>
              <a:endParaRPr lang="en-US" dirty="0"/>
            </a:p>
          </p:txBody>
        </p:sp>
      </p:grpSp>
      <p:sp>
        <p:nvSpPr>
          <p:cNvPr id="164" name="Rectangle 163"/>
          <p:cNvSpPr/>
          <p:nvPr/>
        </p:nvSpPr>
        <p:spPr>
          <a:xfrm>
            <a:off x="5048250" y="2305051"/>
            <a:ext cx="1085851" cy="209550"/>
          </a:xfrm>
          <a:prstGeom prst="rect">
            <a:avLst/>
          </a:prstGeom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TextBox 165"/>
          <p:cNvSpPr txBox="1"/>
          <p:nvPr/>
        </p:nvSpPr>
        <p:spPr>
          <a:xfrm>
            <a:off x="5588116" y="5347600"/>
            <a:ext cx="1091966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Select</a:t>
            </a:r>
            <a:endParaRPr lang="en-US" b="1" dirty="0"/>
          </a:p>
        </p:txBody>
      </p:sp>
      <p:sp>
        <p:nvSpPr>
          <p:cNvPr id="167" name="TextBox 166"/>
          <p:cNvSpPr txBox="1"/>
          <p:nvPr/>
        </p:nvSpPr>
        <p:spPr>
          <a:xfrm>
            <a:off x="8176493" y="5347600"/>
            <a:ext cx="967508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Retry</a:t>
            </a:r>
            <a:endParaRPr lang="en-US" b="1" dirty="0"/>
          </a:p>
        </p:txBody>
      </p:sp>
      <p:grpSp>
        <p:nvGrpSpPr>
          <p:cNvPr id="177" name="Group 176"/>
          <p:cNvGrpSpPr/>
          <p:nvPr/>
        </p:nvGrpSpPr>
        <p:grpSpPr>
          <a:xfrm>
            <a:off x="3972821" y="2305051"/>
            <a:ext cx="4343406" cy="209550"/>
            <a:chOff x="3962397" y="2305051"/>
            <a:chExt cx="4343406" cy="209550"/>
          </a:xfrm>
        </p:grpSpPr>
        <p:sp>
          <p:nvSpPr>
            <p:cNvPr id="178" name="Rectangle 177"/>
            <p:cNvSpPr/>
            <p:nvPr/>
          </p:nvSpPr>
          <p:spPr>
            <a:xfrm>
              <a:off x="3962399" y="2305051"/>
              <a:ext cx="108585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5048250" y="2305051"/>
              <a:ext cx="1085851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6134101" y="2305051"/>
              <a:ext cx="1085851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7219952" y="2305051"/>
              <a:ext cx="108585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3962397" y="2305051"/>
              <a:ext cx="108585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5048248" y="2305051"/>
              <a:ext cx="108585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6134099" y="2305051"/>
              <a:ext cx="1085851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7219950" y="2305051"/>
              <a:ext cx="108585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9" name="Group 208"/>
          <p:cNvGrpSpPr/>
          <p:nvPr/>
        </p:nvGrpSpPr>
        <p:grpSpPr>
          <a:xfrm>
            <a:off x="4733924" y="3581009"/>
            <a:ext cx="2861363" cy="2492669"/>
            <a:chOff x="1895475" y="6858000"/>
            <a:chExt cx="2861363" cy="2492669"/>
          </a:xfrm>
        </p:grpSpPr>
        <p:sp>
          <p:nvSpPr>
            <p:cNvPr id="187" name="Rectangle 186"/>
            <p:cNvSpPr/>
            <p:nvPr/>
          </p:nvSpPr>
          <p:spPr>
            <a:xfrm>
              <a:off x="1895475" y="7410450"/>
              <a:ext cx="1085851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Tag</a:t>
              </a:r>
              <a:endParaRPr lang="en-US" sz="1600" dirty="0"/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2981326" y="7410450"/>
              <a:ext cx="1085851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Data</a:t>
              </a:r>
              <a:endParaRPr lang="en-US" sz="1600" dirty="0"/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4067177" y="7410450"/>
              <a:ext cx="123825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S</a:t>
              </a:r>
              <a:endParaRPr lang="en-US" sz="1600" dirty="0"/>
            </a:p>
          </p:txBody>
        </p:sp>
        <p:cxnSp>
          <p:nvCxnSpPr>
            <p:cNvPr id="190" name="Straight Arrow Connector 189"/>
            <p:cNvCxnSpPr>
              <a:endCxn id="197" idx="2"/>
            </p:cNvCxnSpPr>
            <p:nvPr/>
          </p:nvCxnSpPr>
          <p:spPr>
            <a:xfrm>
              <a:off x="2981326" y="8396380"/>
              <a:ext cx="55721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1" name="TextBox 190"/>
            <p:cNvSpPr txBox="1"/>
            <p:nvPr/>
          </p:nvSpPr>
          <p:spPr>
            <a:xfrm>
              <a:off x="2432965" y="8144265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1"/>
                  </a:solidFill>
                </a:rPr>
                <a:t>A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  <p:cxnSp>
          <p:nvCxnSpPr>
            <p:cNvPr id="192" name="Straight Connector 191"/>
            <p:cNvCxnSpPr/>
            <p:nvPr/>
          </p:nvCxnSpPr>
          <p:spPr>
            <a:xfrm rot="10800000" flipV="1">
              <a:off x="1905002" y="6858000"/>
              <a:ext cx="1400174" cy="5524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>
              <a:endCxn id="189" idx="0"/>
            </p:cNvCxnSpPr>
            <p:nvPr/>
          </p:nvCxnSpPr>
          <p:spPr>
            <a:xfrm rot="5400000">
              <a:off x="3983834" y="7003256"/>
              <a:ext cx="552450" cy="26193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Elbow Connector 193"/>
            <p:cNvCxnSpPr>
              <a:stCxn id="189" idx="2"/>
              <a:endCxn id="197" idx="0"/>
            </p:cNvCxnSpPr>
            <p:nvPr/>
          </p:nvCxnSpPr>
          <p:spPr>
            <a:xfrm rot="5400000">
              <a:off x="3648031" y="7705771"/>
              <a:ext cx="566830" cy="395289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Arrow Connector 194"/>
            <p:cNvCxnSpPr/>
            <p:nvPr/>
          </p:nvCxnSpPr>
          <p:spPr>
            <a:xfrm>
              <a:off x="3723169" y="8624590"/>
              <a:ext cx="10632" cy="72607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6" name="TextBox 195"/>
            <p:cNvSpPr txBox="1"/>
            <p:nvPr/>
          </p:nvSpPr>
          <p:spPr>
            <a:xfrm>
              <a:off x="3733801" y="8624590"/>
              <a:ext cx="10230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Match</a:t>
              </a:r>
              <a:endParaRPr lang="en-US" dirty="0"/>
            </a:p>
          </p:txBody>
        </p:sp>
        <p:sp>
          <p:nvSpPr>
            <p:cNvPr id="197" name="Oval 196"/>
            <p:cNvSpPr/>
            <p:nvPr/>
          </p:nvSpPr>
          <p:spPr>
            <a:xfrm>
              <a:off x="3538538" y="8186830"/>
              <a:ext cx="390525" cy="4191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=</a:t>
              </a:r>
              <a:endParaRPr lang="en-US" dirty="0"/>
            </a:p>
          </p:txBody>
        </p:sp>
      </p:grpSp>
      <p:sp>
        <p:nvSpPr>
          <p:cNvPr id="210" name="Rectangle 209"/>
          <p:cNvSpPr/>
          <p:nvPr/>
        </p:nvSpPr>
        <p:spPr>
          <a:xfrm>
            <a:off x="6144525" y="230505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Rectangle 210"/>
          <p:cNvSpPr/>
          <p:nvPr/>
        </p:nvSpPr>
        <p:spPr>
          <a:xfrm>
            <a:off x="1085856" y="2409826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2.77556E-17 1.11111E-6 L 0.22934 0.04861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" y="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-3.33333E-6 0.2625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0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-3.33333E-6 0.2625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3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132" grpId="0" animBg="1"/>
      <p:bldP spid="132" grpId="1" animBg="1"/>
      <p:bldP spid="133" grpId="0"/>
      <p:bldP spid="133" grpId="1"/>
      <p:bldP spid="164" grpId="0" animBg="1"/>
      <p:bldP spid="166" grpId="0" animBg="1"/>
      <p:bldP spid="166" grpId="1" animBg="1"/>
      <p:bldP spid="167" grpId="0" animBg="1"/>
      <p:bldP spid="167" grpId="1" animBg="1"/>
      <p:bldP spid="210" grpId="0" animBg="1"/>
      <p:bldP spid="21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162958" y="1981200"/>
            <a:ext cx="3123164" cy="18192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Checkout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62399" y="2095501"/>
            <a:ext cx="1085851" cy="2095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048250" y="209550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34101" y="209550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219952" y="209550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62399" y="230505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048250" y="2305051"/>
            <a:ext cx="1085851" cy="2095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134101" y="2305051"/>
            <a:ext cx="1085851" cy="2095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219952" y="230505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962399" y="2514601"/>
            <a:ext cx="1085851" cy="2095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048250" y="251460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134101" y="2514601"/>
            <a:ext cx="1085851" cy="2095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219952" y="251460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962399" y="272415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048250" y="2724151"/>
            <a:ext cx="1085851" cy="2095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134101" y="2724151"/>
            <a:ext cx="1085851" cy="2095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219952" y="272415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962399" y="2933701"/>
            <a:ext cx="1085851" cy="2095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048250" y="293370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134101" y="293370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219952" y="293370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962399" y="314325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048250" y="3143251"/>
            <a:ext cx="1085851" cy="2095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134101" y="314325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219952" y="3143251"/>
            <a:ext cx="1085851" cy="2095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962399" y="335280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048250" y="335280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134101" y="3352801"/>
            <a:ext cx="1085851" cy="2095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219952" y="3352801"/>
            <a:ext cx="108585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971555" y="2409826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085856" y="2409826"/>
            <a:ext cx="114301" cy="2095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200157" y="2409826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314458" y="2409826"/>
            <a:ext cx="114301" cy="2095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428759" y="2409826"/>
            <a:ext cx="114301" cy="2095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543060" y="2409826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657361" y="2409826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5100461" y="1403003"/>
            <a:ext cx="2119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Private Cache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162958" y="1403003"/>
            <a:ext cx="2874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Acoherence Engine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61937" y="2347497"/>
            <a:ext cx="7888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accent1"/>
                </a:solidFill>
              </a:rPr>
              <a:t>Seg</a:t>
            </a:r>
            <a:r>
              <a:rPr lang="en-US" sz="1600" dirty="0" smtClean="0">
                <a:solidFill>
                  <a:schemeClr val="accent1"/>
                </a:solidFill>
              </a:rPr>
              <a:t>. A</a:t>
            </a:r>
            <a:endParaRPr lang="en-US" sz="1600" dirty="0">
              <a:solidFill>
                <a:schemeClr val="accent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65131" y="2008943"/>
            <a:ext cx="11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Write Sets</a:t>
            </a:r>
            <a:endParaRPr lang="en-US" sz="1600" dirty="0"/>
          </a:p>
        </p:txBody>
      </p:sp>
      <p:cxnSp>
        <p:nvCxnSpPr>
          <p:cNvPr id="46" name="Straight Connector 45"/>
          <p:cNvCxnSpPr/>
          <p:nvPr/>
        </p:nvCxnSpPr>
        <p:spPr>
          <a:xfrm>
            <a:off x="950807" y="2305051"/>
            <a:ext cx="944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971555" y="2724151"/>
            <a:ext cx="114301" cy="2095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1085856" y="2724151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1200157" y="2724151"/>
            <a:ext cx="114301" cy="2095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1314458" y="2724151"/>
            <a:ext cx="114301" cy="2095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1428759" y="2724151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1543060" y="2724151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1657361" y="2724151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971555" y="3038476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1085856" y="3038476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1200157" y="3038476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1314458" y="3038476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428759" y="3038476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1543060" y="3038476"/>
            <a:ext cx="114301" cy="2095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1657361" y="3038476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971555" y="3352801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1085856" y="3352801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1200157" y="3352801"/>
            <a:ext cx="114301" cy="2095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1314458" y="3352801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1428759" y="3352801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1543060" y="3352801"/>
            <a:ext cx="114301" cy="209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657361" y="3352801"/>
            <a:ext cx="114301" cy="2095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182685" y="2669174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accent6"/>
                </a:solidFill>
              </a:rPr>
              <a:t>Seg</a:t>
            </a:r>
            <a:r>
              <a:rPr lang="en-US" sz="1600" dirty="0" smtClean="0">
                <a:solidFill>
                  <a:schemeClr val="accent6"/>
                </a:solidFill>
              </a:rPr>
              <a:t>. B</a:t>
            </a:r>
            <a:endParaRPr lang="en-US" sz="1600" dirty="0">
              <a:solidFill>
                <a:schemeClr val="accent6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82685" y="2973974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accent2"/>
                </a:solidFill>
              </a:rPr>
              <a:t>Seg</a:t>
            </a:r>
            <a:r>
              <a:rPr lang="en-US" sz="1600" dirty="0" smtClean="0">
                <a:solidFill>
                  <a:schemeClr val="accent2"/>
                </a:solidFill>
              </a:rPr>
              <a:t>. C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62958" y="3312528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accent5"/>
                </a:solidFill>
              </a:rPr>
              <a:t>Seg</a:t>
            </a:r>
            <a:r>
              <a:rPr lang="en-US" sz="1600" dirty="0" smtClean="0">
                <a:solidFill>
                  <a:schemeClr val="accent5"/>
                </a:solidFill>
              </a:rPr>
              <a:t>. D</a:t>
            </a:r>
            <a:endParaRPr lang="en-US" sz="1600" dirty="0">
              <a:solidFill>
                <a:schemeClr val="accent5"/>
              </a:solidFill>
            </a:endParaRPr>
          </a:p>
        </p:txBody>
      </p:sp>
      <p:grpSp>
        <p:nvGrpSpPr>
          <p:cNvPr id="132" name="Group 131"/>
          <p:cNvGrpSpPr/>
          <p:nvPr/>
        </p:nvGrpSpPr>
        <p:grpSpPr>
          <a:xfrm>
            <a:off x="1951056" y="2008943"/>
            <a:ext cx="1083951" cy="1553405"/>
            <a:chOff x="1951056" y="2008943"/>
            <a:chExt cx="1083951" cy="1553405"/>
          </a:xfrm>
        </p:grpSpPr>
        <p:sp>
          <p:nvSpPr>
            <p:cNvPr id="84" name="Rectangle 83"/>
            <p:cNvSpPr/>
            <p:nvPr/>
          </p:nvSpPr>
          <p:spPr>
            <a:xfrm>
              <a:off x="2057386" y="2409823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171687" y="2409823"/>
              <a:ext cx="114301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2285988" y="2409823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2400289" y="2409823"/>
              <a:ext cx="114301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2514590" y="2409823"/>
              <a:ext cx="114301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2628891" y="2409823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2743192" y="2409823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1951056" y="2008943"/>
              <a:ext cx="108395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/>
                <a:t>ReadSets</a:t>
              </a:r>
              <a:endParaRPr lang="en-US" sz="1600" dirty="0"/>
            </a:p>
          </p:txBody>
        </p:sp>
        <p:cxnSp>
          <p:nvCxnSpPr>
            <p:cNvPr id="95" name="Straight Connector 94"/>
            <p:cNvCxnSpPr/>
            <p:nvPr/>
          </p:nvCxnSpPr>
          <p:spPr>
            <a:xfrm>
              <a:off x="2068623" y="2305051"/>
              <a:ext cx="96638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Rectangle 95"/>
            <p:cNvSpPr/>
            <p:nvPr/>
          </p:nvSpPr>
          <p:spPr>
            <a:xfrm>
              <a:off x="2057386" y="2724148"/>
              <a:ext cx="114301" cy="20955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2171687" y="2724148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2285988" y="2724148"/>
              <a:ext cx="114301" cy="20955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2400289" y="2724148"/>
              <a:ext cx="114301" cy="20955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2514590" y="2724148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2628891" y="2724148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743192" y="2724148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2057386" y="3038473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171687" y="3038473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285988" y="3038473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2400289" y="3038473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514590" y="3038473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2628891" y="3038473"/>
              <a:ext cx="114301" cy="20955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2743192" y="3038473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2057386" y="3352798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2171687" y="3352798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2285988" y="3352798"/>
              <a:ext cx="114301" cy="20955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2400289" y="3352798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2514590" y="3352798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2628891" y="3352798"/>
              <a:ext cx="114301" cy="2095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2743192" y="3352798"/>
              <a:ext cx="114301" cy="20955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1" name="TextBox 130"/>
          <p:cNvSpPr txBox="1"/>
          <p:nvPr/>
        </p:nvSpPr>
        <p:spPr>
          <a:xfrm>
            <a:off x="1962138" y="757995"/>
            <a:ext cx="55002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Goal: Flash Invalidate Segment Data</a:t>
            </a:r>
            <a:endParaRPr lang="en-US" b="1" dirty="0">
              <a:solidFill>
                <a:schemeClr val="tx2"/>
              </a:solidFill>
            </a:endParaRPr>
          </a:p>
        </p:txBody>
      </p:sp>
      <p:grpSp>
        <p:nvGrpSpPr>
          <p:cNvPr id="161" name="Group 160"/>
          <p:cNvGrpSpPr/>
          <p:nvPr/>
        </p:nvGrpSpPr>
        <p:grpSpPr>
          <a:xfrm>
            <a:off x="3496336" y="2095501"/>
            <a:ext cx="457204" cy="1466850"/>
            <a:chOff x="3496336" y="2095501"/>
            <a:chExt cx="457204" cy="1466850"/>
          </a:xfrm>
        </p:grpSpPr>
        <p:sp>
          <p:nvSpPr>
            <p:cNvPr id="133" name="Rectangle 132"/>
            <p:cNvSpPr/>
            <p:nvPr/>
          </p:nvSpPr>
          <p:spPr>
            <a:xfrm>
              <a:off x="3496336" y="2095501"/>
              <a:ext cx="114301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3610637" y="2095501"/>
              <a:ext cx="114301" cy="20955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3724938" y="2095501"/>
              <a:ext cx="114301" cy="20955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3839239" y="2095501"/>
              <a:ext cx="114301" cy="20955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3496336" y="2305051"/>
              <a:ext cx="114301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3610637" y="2305051"/>
              <a:ext cx="114301" cy="20955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3724938" y="2305051"/>
              <a:ext cx="114301" cy="20955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839239" y="2305051"/>
              <a:ext cx="114301" cy="20955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3496336" y="2514601"/>
              <a:ext cx="114301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3610637" y="2514601"/>
              <a:ext cx="114301" cy="20955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3724938" y="2514601"/>
              <a:ext cx="114301" cy="20955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3839239" y="2514601"/>
              <a:ext cx="114301" cy="20955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3496336" y="2724151"/>
              <a:ext cx="114301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3610637" y="2724151"/>
              <a:ext cx="114301" cy="20955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3724938" y="2724151"/>
              <a:ext cx="114301" cy="20955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3839239" y="2724151"/>
              <a:ext cx="114301" cy="20955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3496336" y="2933701"/>
              <a:ext cx="114301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3610637" y="2933701"/>
              <a:ext cx="114301" cy="20955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3724938" y="2933701"/>
              <a:ext cx="114301" cy="20955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3839239" y="2933701"/>
              <a:ext cx="114301" cy="20955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3496336" y="3143251"/>
              <a:ext cx="114301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3610637" y="3143251"/>
              <a:ext cx="114301" cy="20955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3724938" y="3143251"/>
              <a:ext cx="114301" cy="20955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3839239" y="3143251"/>
              <a:ext cx="114301" cy="20955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3496336" y="3352801"/>
              <a:ext cx="114301" cy="2095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3610637" y="3352801"/>
              <a:ext cx="114301" cy="20955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3724938" y="3352801"/>
              <a:ext cx="114301" cy="20955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3839239" y="3352801"/>
              <a:ext cx="114301" cy="20955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3848098" y="4486936"/>
            <a:ext cx="228602" cy="287083"/>
            <a:chOff x="3724938" y="4008474"/>
            <a:chExt cx="228602" cy="287083"/>
          </a:xfrm>
        </p:grpSpPr>
        <p:sp>
          <p:nvSpPr>
            <p:cNvPr id="162" name="Rectangle 161"/>
            <p:cNvSpPr/>
            <p:nvPr/>
          </p:nvSpPr>
          <p:spPr>
            <a:xfrm>
              <a:off x="3724938" y="4008474"/>
              <a:ext cx="228602" cy="20201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/>
            <p:cNvSpPr/>
            <p:nvPr/>
          </p:nvSpPr>
          <p:spPr>
            <a:xfrm>
              <a:off x="3724938" y="4093538"/>
              <a:ext cx="228602" cy="2020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66" name="Elbow Connector 165"/>
          <p:cNvCxnSpPr>
            <a:stCxn id="157" idx="2"/>
          </p:cNvCxnSpPr>
          <p:nvPr/>
        </p:nvCxnSpPr>
        <p:spPr>
          <a:xfrm rot="16200000" flipH="1">
            <a:off x="3262646" y="3853192"/>
            <a:ext cx="924585" cy="342902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72" idx="3"/>
            <a:endCxn id="28" idx="2"/>
          </p:cNvCxnSpPr>
          <p:nvPr/>
        </p:nvCxnSpPr>
        <p:spPr>
          <a:xfrm flipV="1">
            <a:off x="4505325" y="3562351"/>
            <a:ext cx="0" cy="1659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2" name="Cloud 171"/>
          <p:cNvSpPr/>
          <p:nvPr/>
        </p:nvSpPr>
        <p:spPr>
          <a:xfrm>
            <a:off x="4190089" y="3718974"/>
            <a:ext cx="630472" cy="163002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7" name="Elbow Connector 176"/>
          <p:cNvCxnSpPr>
            <a:stCxn id="172" idx="1"/>
          </p:cNvCxnSpPr>
          <p:nvPr/>
        </p:nvCxnSpPr>
        <p:spPr>
          <a:xfrm rot="5400000">
            <a:off x="3961776" y="3943387"/>
            <a:ext cx="605134" cy="481965"/>
          </a:xfrm>
          <a:prstGeom prst="bentConnector3">
            <a:avLst>
              <a:gd name="adj1" fmla="val 24377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4081364" y="4025272"/>
            <a:ext cx="1516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Line Valid</a:t>
            </a:r>
            <a:endParaRPr lang="en-US" dirty="0"/>
          </a:p>
        </p:txBody>
      </p:sp>
      <p:cxnSp>
        <p:nvCxnSpPr>
          <p:cNvPr id="181" name="Straight Connector 180"/>
          <p:cNvCxnSpPr>
            <a:stCxn id="163" idx="4"/>
          </p:cNvCxnSpPr>
          <p:nvPr/>
        </p:nvCxnSpPr>
        <p:spPr>
          <a:xfrm>
            <a:off x="3962399" y="4774019"/>
            <a:ext cx="0" cy="3108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2" name="TextBox 181"/>
          <p:cNvSpPr txBox="1"/>
          <p:nvPr/>
        </p:nvSpPr>
        <p:spPr>
          <a:xfrm>
            <a:off x="4023360" y="4774019"/>
            <a:ext cx="8479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Valid</a:t>
            </a:r>
            <a:endParaRPr lang="en-US" dirty="0"/>
          </a:p>
        </p:txBody>
      </p:sp>
      <p:sp>
        <p:nvSpPr>
          <p:cNvPr id="165" name="Rectangle 164"/>
          <p:cNvSpPr/>
          <p:nvPr/>
        </p:nvSpPr>
        <p:spPr>
          <a:xfrm>
            <a:off x="1127496" y="3175155"/>
            <a:ext cx="6092456" cy="131178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/>
              <a:t>Solution: </a:t>
            </a:r>
          </a:p>
          <a:p>
            <a:pPr algn="ctr"/>
            <a:r>
              <a:rPr lang="en-US" sz="4400" b="1" dirty="0" smtClean="0"/>
              <a:t>Lazy Invalidation</a:t>
            </a:r>
            <a:endParaRPr lang="en-US" sz="4400" b="1" dirty="0"/>
          </a:p>
        </p:txBody>
      </p:sp>
      <p:sp>
        <p:nvSpPr>
          <p:cNvPr id="167" name="Right Brace 166"/>
          <p:cNvSpPr/>
          <p:nvPr/>
        </p:nvSpPr>
        <p:spPr>
          <a:xfrm rot="5400000">
            <a:off x="3587373" y="3425451"/>
            <a:ext cx="238123" cy="511928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TextBox 167"/>
          <p:cNvSpPr txBox="1"/>
          <p:nvPr/>
        </p:nvSpPr>
        <p:spPr>
          <a:xfrm>
            <a:off x="2286656" y="3881802"/>
            <a:ext cx="2647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Segment Valid Bit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2057386" y="4572000"/>
            <a:ext cx="29402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Flash clear column: </a:t>
            </a:r>
          </a:p>
          <a:p>
            <a:r>
              <a:rPr lang="en-US" dirty="0" smtClean="0"/>
              <a:t>Invalidate segment</a:t>
            </a:r>
            <a:endParaRPr lang="en-US" dirty="0"/>
          </a:p>
        </p:txBody>
      </p:sp>
      <p:cxnSp>
        <p:nvCxnSpPr>
          <p:cNvPr id="173" name="Straight Connector 172"/>
          <p:cNvCxnSpPr>
            <a:stCxn id="169" idx="0"/>
            <a:endCxn id="157" idx="2"/>
          </p:cNvCxnSpPr>
          <p:nvPr/>
        </p:nvCxnSpPr>
        <p:spPr>
          <a:xfrm rot="5400000" flipH="1" flipV="1">
            <a:off x="3035669" y="4054183"/>
            <a:ext cx="1009649" cy="259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4" name="TextBox 173"/>
          <p:cNvSpPr txBox="1"/>
          <p:nvPr/>
        </p:nvSpPr>
        <p:spPr>
          <a:xfrm>
            <a:off x="5296125" y="4572000"/>
            <a:ext cx="347242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 Next Access: </a:t>
            </a:r>
          </a:p>
          <a:p>
            <a:pPr marL="457200" indent="-457200">
              <a:buAutoNum type="arabicPeriod"/>
            </a:pPr>
            <a:r>
              <a:rPr lang="en-US" dirty="0" smtClean="0"/>
              <a:t>Find segment invalid</a:t>
            </a:r>
          </a:p>
          <a:p>
            <a:pPr marL="457200" indent="-457200">
              <a:buAutoNum type="arabicPeriod"/>
            </a:pPr>
            <a:r>
              <a:rPr lang="en-US" dirty="0" smtClean="0"/>
              <a:t>Issue fill request</a:t>
            </a:r>
          </a:p>
          <a:p>
            <a:pPr marL="457200" indent="-457200">
              <a:buAutoNum type="arabicPeriod"/>
            </a:pPr>
            <a:r>
              <a:rPr lang="en-US" dirty="0" smtClean="0"/>
              <a:t>Write fill response</a:t>
            </a:r>
            <a:endParaRPr lang="en-US" dirty="0"/>
          </a:p>
        </p:txBody>
      </p:sp>
      <p:sp>
        <p:nvSpPr>
          <p:cNvPr id="175" name="Rectangle 174"/>
          <p:cNvSpPr/>
          <p:nvPr/>
        </p:nvSpPr>
        <p:spPr>
          <a:xfrm>
            <a:off x="1085856" y="2409823"/>
            <a:ext cx="6485230" cy="112705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/>
              <a:t>Checkout: One Cycle</a:t>
            </a:r>
            <a:endParaRPr lang="en-US" sz="4400" b="1" dirty="0"/>
          </a:p>
        </p:txBody>
      </p:sp>
      <p:sp>
        <p:nvSpPr>
          <p:cNvPr id="180" name="TextBox 179"/>
          <p:cNvSpPr txBox="1"/>
          <p:nvPr/>
        </p:nvSpPr>
        <p:spPr>
          <a:xfrm>
            <a:off x="817542" y="5478851"/>
            <a:ext cx="4003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2.5 Invalidate segment lines</a:t>
            </a:r>
            <a:endParaRPr lang="en-US" dirty="0"/>
          </a:p>
        </p:txBody>
      </p:sp>
      <p:cxnSp>
        <p:nvCxnSpPr>
          <p:cNvPr id="185" name="Straight Arrow Connector 184"/>
          <p:cNvCxnSpPr>
            <a:stCxn id="180" idx="3"/>
          </p:cNvCxnSpPr>
          <p:nvPr/>
        </p:nvCxnSpPr>
        <p:spPr>
          <a:xfrm>
            <a:off x="4820561" y="5709684"/>
            <a:ext cx="623309" cy="106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8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" grpId="0"/>
      <p:bldP spid="172" grpId="0" animBg="1"/>
      <p:bldP spid="172" grpId="1" animBg="1"/>
      <p:bldP spid="179" grpId="0"/>
      <p:bldP spid="179" grpId="1"/>
      <p:bldP spid="182" grpId="0"/>
      <p:bldP spid="182" grpId="1"/>
      <p:bldP spid="165" grpId="0" animBg="1"/>
      <p:bldP spid="165" grpId="1" animBg="1"/>
      <p:bldP spid="167" grpId="0" animBg="1"/>
      <p:bldP spid="167" grpId="1" animBg="1"/>
      <p:bldP spid="168" grpId="0"/>
      <p:bldP spid="168" grpId="1"/>
      <p:bldP spid="169" grpId="0"/>
      <p:bldP spid="169" grpId="1"/>
      <p:bldP spid="174" grpId="0"/>
      <p:bldP spid="175" grpId="0" animBg="1"/>
      <p:bldP spid="175" grpId="1" animBg="1"/>
      <p:bldP spid="18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330" y="905522"/>
            <a:ext cx="8664606" cy="4655305"/>
          </a:xfrm>
        </p:spPr>
        <p:txBody>
          <a:bodyPr/>
          <a:lstStyle/>
          <a:p>
            <a:r>
              <a:rPr lang="en-US" dirty="0" smtClean="0"/>
              <a:t>Need to:</a:t>
            </a:r>
          </a:p>
          <a:p>
            <a:pPr marL="811530" lvl="1" indent="-457200">
              <a:buFont typeface="+mj-lt"/>
              <a:buAutoNum type="arabicPeriod"/>
            </a:pPr>
            <a:r>
              <a:rPr lang="en-US" dirty="0" smtClean="0"/>
              <a:t>Determine if a CI precedes a CO</a:t>
            </a:r>
          </a:p>
          <a:p>
            <a:pPr marL="811530" lvl="1" indent="-457200">
              <a:buFont typeface="+mj-lt"/>
              <a:buAutoNum type="arabicPeriod"/>
            </a:pPr>
            <a:r>
              <a:rPr lang="en-US" dirty="0" smtClean="0"/>
              <a:t>Delay CO if previous CI hasn’t completed</a:t>
            </a:r>
          </a:p>
          <a:p>
            <a:pPr marL="339725" indent="-282575">
              <a:buFont typeface="Wingdings" pitchFamily="2" charset="2"/>
              <a:buChar char="§"/>
            </a:pPr>
            <a:endParaRPr lang="en-US" dirty="0" smtClean="0"/>
          </a:p>
          <a:p>
            <a:pPr marL="339725" indent="-282575">
              <a:buFont typeface="Wingdings" pitchFamily="2" charset="2"/>
              <a:buChar char="§"/>
            </a:pPr>
            <a:r>
              <a:rPr lang="en-US" dirty="0" smtClean="0"/>
              <a:t>Algorithm:</a:t>
            </a:r>
          </a:p>
          <a:p>
            <a:pPr marL="636905" lvl="1" indent="-282575">
              <a:buFont typeface="Wingdings" pitchFamily="2" charset="2"/>
              <a:buChar char="§"/>
            </a:pPr>
            <a:r>
              <a:rPr lang="en-US" dirty="0" smtClean="0"/>
              <a:t>Grant timestamp TS to CI/CO</a:t>
            </a:r>
          </a:p>
          <a:p>
            <a:pPr marL="636905" lvl="1" indent="-282575">
              <a:buFont typeface="Wingdings" pitchFamily="2" charset="2"/>
              <a:buChar char="§"/>
            </a:pPr>
            <a:r>
              <a:rPr lang="en-US" dirty="0" smtClean="0"/>
              <a:t>CO waits previous CI by monitoring TS</a:t>
            </a:r>
          </a:p>
          <a:p>
            <a:pPr marL="339725" indent="-282575">
              <a:buFont typeface="Wingdings" pitchFamily="2" charset="2"/>
              <a:buChar char="§"/>
            </a:pPr>
            <a:endParaRPr lang="en-US" dirty="0" smtClean="0"/>
          </a:p>
          <a:p>
            <a:pPr marL="339725" indent="-282575">
              <a:buFont typeface="Wingdings" pitchFamily="2" charset="2"/>
              <a:buChar char="§"/>
            </a:pPr>
            <a:r>
              <a:rPr lang="en-US" dirty="0" smtClean="0"/>
              <a:t>Coming Attractions:</a:t>
            </a:r>
          </a:p>
          <a:p>
            <a:pPr marL="636905" lvl="1" indent="-282575">
              <a:buFont typeface="Wingdings" pitchFamily="2" charset="2"/>
              <a:buChar char="§"/>
            </a:pPr>
            <a:r>
              <a:rPr lang="en-US" dirty="0" smtClean="0"/>
              <a:t>No timestamps</a:t>
            </a:r>
          </a:p>
          <a:p>
            <a:pPr marL="636905" lvl="1" indent="-282575">
              <a:buFont typeface="Wingdings" pitchFamily="2" charset="2"/>
              <a:buChar char="§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Weak </a:t>
            </a:r>
            <a:r>
              <a:rPr lang="en-US" dirty="0" err="1" smtClean="0"/>
              <a:t>Acoherence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54459" y="1885950"/>
            <a:ext cx="3284091" cy="1524000"/>
          </a:xfrm>
        </p:spPr>
        <p:txBody>
          <a:bodyPr/>
          <a:lstStyle/>
          <a:p>
            <a:r>
              <a:rPr lang="en-US" dirty="0" err="1" smtClean="0"/>
              <a:t>func</a:t>
            </a:r>
            <a:r>
              <a:rPr lang="en-US" dirty="0" smtClean="0"/>
              <a:t> producer(…)</a:t>
            </a:r>
          </a:p>
          <a:p>
            <a:r>
              <a:rPr lang="en-US" dirty="0" smtClean="0"/>
              <a:t>   checkout(array);</a:t>
            </a:r>
          </a:p>
          <a:p>
            <a:r>
              <a:rPr lang="en-US" dirty="0" smtClean="0"/>
              <a:t>   array[0] = x;</a:t>
            </a:r>
          </a:p>
          <a:p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5" name="Text Placeholder 3"/>
          <p:cNvSpPr txBox="1">
            <a:spLocks/>
          </p:cNvSpPr>
          <p:nvPr/>
        </p:nvSpPr>
        <p:spPr>
          <a:xfrm>
            <a:off x="354459" y="3276600"/>
            <a:ext cx="3284091" cy="2009775"/>
          </a:xfrm>
          <a:prstGeom prst="rect">
            <a:avLst/>
          </a:prstGeom>
        </p:spPr>
        <p:txBody>
          <a:bodyPr vert="horz"/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   array[1] = y;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   checkin(array);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pitchFamily="-80" charset="-128"/>
                <a:cs typeface="ＭＳ Ｐゴシック" pitchFamily="-80" charset="-128"/>
              </a:rPr>
              <a:t>   signal(consumer);</a:t>
            </a:r>
            <a:endParaRPr kumimoji="0" lang="en-U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ＭＳ Ｐゴシック" pitchFamily="-80" charset="-128"/>
              <a:cs typeface="ＭＳ Ｐゴシック" pitchFamily="-80" charset="-128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end </a:t>
            </a: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func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ＭＳ Ｐゴシック" pitchFamily="-80" charset="-128"/>
              <a:cs typeface="ＭＳ Ｐゴシック" pitchFamily="-80" charset="-128"/>
            </a:endParaRPr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4735959" y="1885950"/>
            <a:ext cx="3284091" cy="2490557"/>
          </a:xfrm>
          <a:prstGeom prst="rect">
            <a:avLst/>
          </a:prstGeom>
        </p:spPr>
        <p:txBody>
          <a:bodyPr vert="horz"/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func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 consumer(…)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pitchFamily="-80" charset="-128"/>
                <a:cs typeface="ＭＳ Ｐゴシック" pitchFamily="-80" charset="-128"/>
              </a:rPr>
              <a:t>   </a:t>
            </a:r>
            <a:r>
              <a:rPr lang="en-US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pitchFamily="-80" charset="-128"/>
                <a:cs typeface="ＭＳ Ｐゴシック" pitchFamily="-80" charset="-128"/>
              </a:rPr>
              <a:t>waitfor</a:t>
            </a:r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pitchFamily="-80" charset="-128"/>
                <a:cs typeface="ＭＳ Ｐゴシック" pitchFamily="-80" charset="-128"/>
              </a:rPr>
              <a:t>(producer);</a:t>
            </a:r>
            <a:endParaRPr kumimoji="0" lang="en-U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ＭＳ Ｐゴシック" pitchFamily="-80" charset="-128"/>
              <a:cs typeface="ＭＳ Ｐゴシック" pitchFamily="-80" charset="-128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   checkout(array);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   …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pitchFamily="-80" charset="-128"/>
                <a:cs typeface="ＭＳ Ｐゴシック" pitchFamily="-80" charset="-128"/>
              </a:rPr>
              <a:t>end </a:t>
            </a:r>
            <a:r>
              <a:rPr lang="en-US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pitchFamily="-80" charset="-128"/>
                <a:cs typeface="ＭＳ Ｐゴシック" pitchFamily="-80" charset="-128"/>
              </a:rPr>
              <a:t>func</a:t>
            </a:r>
            <a:endParaRPr kumimoji="0" lang="en-U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ＭＳ Ｐゴシック" pitchFamily="-80" charset="-128"/>
              <a:cs typeface="ＭＳ Ｐゴシック" pitchFamily="-80" charset="-128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ＭＳ Ｐゴシック" pitchFamily="-80" charset="-128"/>
              <a:cs typeface="ＭＳ Ｐゴシック" pitchFamily="-80" charset="-128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   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ＭＳ Ｐゴシック" pitchFamily="-80" charset="-128"/>
              <a:cs typeface="ＭＳ Ｐゴシック" pitchFamily="-80" charset="-128"/>
            </a:endParaRPr>
          </a:p>
        </p:txBody>
      </p:sp>
      <p:sp>
        <p:nvSpPr>
          <p:cNvPr id="7" name="Text Placeholder 3"/>
          <p:cNvSpPr txBox="1">
            <a:spLocks/>
          </p:cNvSpPr>
          <p:nvPr/>
        </p:nvSpPr>
        <p:spPr>
          <a:xfrm>
            <a:off x="3200400" y="923925"/>
            <a:ext cx="2217291" cy="635679"/>
          </a:xfrm>
          <a:prstGeom prst="rect">
            <a:avLst/>
          </a:prstGeom>
        </p:spPr>
        <p:txBody>
          <a:bodyPr vert="horz"/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global array;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   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ＭＳ Ｐゴシック" pitchFamily="-80" charset="-128"/>
              <a:cs typeface="ＭＳ Ｐゴシック" pitchFamily="-80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19825" y="923925"/>
            <a:ext cx="2602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weak </a:t>
            </a:r>
            <a:r>
              <a:rPr lang="en-US" dirty="0" err="1" smtClean="0"/>
              <a:t>acoherent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 flipH="1">
            <a:off x="5455791" y="1000125"/>
            <a:ext cx="764034" cy="337840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3"/>
          <p:cNvSpPr txBox="1">
            <a:spLocks/>
          </p:cNvSpPr>
          <p:nvPr/>
        </p:nvSpPr>
        <p:spPr>
          <a:xfrm>
            <a:off x="354459" y="3276600"/>
            <a:ext cx="3284091" cy="557213"/>
          </a:xfrm>
          <a:prstGeom prst="rect">
            <a:avLst/>
          </a:prstGeom>
        </p:spPr>
        <p:txBody>
          <a:bodyPr vert="horz"/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   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checkin(array);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03138" y="4838172"/>
            <a:ext cx="4833374" cy="1323439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Synchronized -&gt;</a:t>
            </a:r>
          </a:p>
          <a:p>
            <a:r>
              <a:rPr lang="en-US" sz="4000" b="1" dirty="0" smtClean="0"/>
              <a:t>  Early visibility OK</a:t>
            </a:r>
            <a:endParaRPr lang="en-US" sz="4000" b="1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638550" y="2686051"/>
            <a:ext cx="1409700" cy="21521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175034" y="4376507"/>
            <a:ext cx="3746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Synch hides early checkin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354459" y="2686051"/>
            <a:ext cx="2845941" cy="723899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958063" y="3124200"/>
            <a:ext cx="2326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globally visible!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44444E-6 L 8.33333E-7 0.0673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 animBg="1"/>
      <p:bldP spid="14" grpId="0"/>
      <p:bldP spid="16" grpId="0" animBg="1"/>
      <p:bldP spid="16" grpId="1" animBg="1"/>
      <p:bldP spid="17" grpId="0"/>
      <p:bldP spid="17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Best-Effort </a:t>
            </a:r>
            <a:r>
              <a:rPr lang="en-US" dirty="0" err="1" smtClean="0"/>
              <a:t>Acoherence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92415" y="2552700"/>
            <a:ext cx="1622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Exception!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124200" y="2705100"/>
            <a:ext cx="768215" cy="666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Freeform 14"/>
          <p:cNvSpPr/>
          <p:nvPr/>
        </p:nvSpPr>
        <p:spPr>
          <a:xfrm>
            <a:off x="2181225" y="1169988"/>
            <a:ext cx="2524125" cy="1401762"/>
          </a:xfrm>
          <a:custGeom>
            <a:avLst/>
            <a:gdLst>
              <a:gd name="connsiteX0" fmla="*/ 2524125 w 2524125"/>
              <a:gd name="connsiteY0" fmla="*/ 1401762 h 1401762"/>
              <a:gd name="connsiteX1" fmla="*/ 1924050 w 2524125"/>
              <a:gd name="connsiteY1" fmla="*/ 230187 h 1401762"/>
              <a:gd name="connsiteX2" fmla="*/ 0 w 2524125"/>
              <a:gd name="connsiteY2" fmla="*/ 20637 h 1401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24125" h="1401762">
                <a:moveTo>
                  <a:pt x="2524125" y="1401762"/>
                </a:moveTo>
                <a:cubicBezTo>
                  <a:pt x="2434431" y="931068"/>
                  <a:pt x="2344737" y="460374"/>
                  <a:pt x="1924050" y="230187"/>
                </a:cubicBezTo>
                <a:cubicBezTo>
                  <a:pt x="1503363" y="0"/>
                  <a:pt x="751681" y="10318"/>
                  <a:pt x="0" y="20637"/>
                </a:cubicBezTo>
              </a:path>
            </a:pathLst>
          </a:cu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377943" y="4524375"/>
            <a:ext cx="5223132" cy="1323439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SW handles resource limitations</a:t>
            </a:r>
            <a:endParaRPr lang="en-US" sz="4000" b="1" dirty="0"/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278920" y="2339162"/>
            <a:ext cx="3322191" cy="1595206"/>
          </a:xfrm>
          <a:prstGeom prst="rect">
            <a:avLst/>
          </a:prstGeom>
        </p:spPr>
        <p:txBody>
          <a:bodyPr vert="horz"/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   array[1] = y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   checkin(array)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end_tx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Consolas" pitchFamily="49" charset="0"/>
              <a:ea typeface="ＭＳ Ｐゴシック" pitchFamily="-80" charset="-128"/>
              <a:cs typeface="Consolas" pitchFamily="49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84995" y="1020734"/>
            <a:ext cx="3422446" cy="1552354"/>
          </a:xfrm>
        </p:spPr>
        <p:txBody>
          <a:bodyPr/>
          <a:lstStyle/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begin_tx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checkout(array)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array[0] = 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8543" y="2331376"/>
            <a:ext cx="2903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 checkout(array)</a:t>
            </a:r>
            <a:endParaRPr lang="en-US" b="1" dirty="0">
              <a:solidFill>
                <a:schemeClr val="accent1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L -2.77778E-6 0.0636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 animBg="1"/>
      <p:bldP spid="16" grpId="0" animBg="1"/>
      <p:bldP spid="9" grpId="0"/>
      <p:bldP spid="1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 Overhead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875654"/>
          <a:ext cx="8664575" cy="5627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7081284" y="3689498"/>
            <a:ext cx="1849991" cy="36150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081284" y="4051005"/>
            <a:ext cx="1849991" cy="36150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284847" y="1669312"/>
            <a:ext cx="4646428" cy="10207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More indirection -&gt; longer latency</a:t>
            </a:r>
            <a:endParaRPr lang="en-US" sz="2800" b="1" dirty="0"/>
          </a:p>
        </p:txBody>
      </p:sp>
      <p:cxnSp>
        <p:nvCxnSpPr>
          <p:cNvPr id="10" name="Straight Arrow Connector 9"/>
          <p:cNvCxnSpPr>
            <a:stCxn id="8" idx="2"/>
          </p:cNvCxnSpPr>
          <p:nvPr/>
        </p:nvCxnSpPr>
        <p:spPr>
          <a:xfrm flipH="1">
            <a:off x="6198781" y="2690037"/>
            <a:ext cx="409280" cy="8080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2"/>
          </p:cNvCxnSpPr>
          <p:nvPr/>
        </p:nvCxnSpPr>
        <p:spPr>
          <a:xfrm flipH="1">
            <a:off x="6198781" y="2690037"/>
            <a:ext cx="409280" cy="17224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470764" y="3689498"/>
            <a:ext cx="3111869" cy="56352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No Indirection</a:t>
            </a:r>
            <a:endParaRPr lang="en-US" sz="2800" b="1" dirty="0"/>
          </a:p>
        </p:txBody>
      </p:sp>
      <p:cxnSp>
        <p:nvCxnSpPr>
          <p:cNvPr id="15" name="Straight Arrow Connector 14"/>
          <p:cNvCxnSpPr>
            <a:stCxn id="13" idx="2"/>
          </p:cNvCxnSpPr>
          <p:nvPr/>
        </p:nvCxnSpPr>
        <p:spPr>
          <a:xfrm rot="16200000" flipH="1">
            <a:off x="2842418" y="4437302"/>
            <a:ext cx="754916" cy="3863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series"/>
        </p:bldSub>
      </p:bldGraphic>
      <p:bldP spid="5" grpId="0" animBg="1"/>
      <p:bldP spid="6" grpId="0" animBg="1"/>
      <p:bldP spid="8" grpId="0" animBg="1"/>
      <p:bldP spid="1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Simulator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Goals</a:t>
            </a:r>
          </a:p>
          <a:p>
            <a:pPr lvl="1"/>
            <a:r>
              <a:rPr lang="en-US" dirty="0" smtClean="0"/>
              <a:t>Functionally evaluate ASM system</a:t>
            </a:r>
          </a:p>
          <a:p>
            <a:pPr lvl="2"/>
            <a:r>
              <a:rPr lang="en-US" dirty="0" smtClean="0"/>
              <a:t>programming model, kernel management</a:t>
            </a:r>
          </a:p>
          <a:p>
            <a:pPr lvl="1"/>
            <a:r>
              <a:rPr lang="en-US" dirty="0" smtClean="0"/>
              <a:t>Performance comparison to CMP</a:t>
            </a:r>
          </a:p>
          <a:p>
            <a:pPr lvl="1"/>
            <a:endParaRPr lang="en-US" dirty="0" smtClean="0"/>
          </a:p>
          <a:p>
            <a:r>
              <a:rPr lang="en-US" i="1" dirty="0" smtClean="0">
                <a:solidFill>
                  <a:schemeClr val="tx2"/>
                </a:solidFill>
              </a:rPr>
              <a:t>Enhanced User Mode</a:t>
            </a:r>
            <a:r>
              <a:rPr lang="en-US" dirty="0" smtClean="0"/>
              <a:t> simulator</a:t>
            </a:r>
          </a:p>
          <a:p>
            <a:pPr lvl="1"/>
            <a:r>
              <a:rPr lang="en-US" dirty="0" smtClean="0"/>
              <a:t>Emulate non-timing critical components (e.g., disks)</a:t>
            </a:r>
          </a:p>
          <a:p>
            <a:pPr lvl="1"/>
            <a:r>
              <a:rPr lang="en-US" dirty="0" smtClean="0"/>
              <a:t>Simulate the rest (e.g., virtual memory)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ASM Consistency Model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98195" y="1666875"/>
          <a:ext cx="7440930" cy="2377440"/>
        </p:xfrm>
        <a:graphic>
          <a:graphicData uri="http://schemas.openxmlformats.org/drawingml/2006/table">
            <a:tbl>
              <a:tblPr/>
              <a:tblGrid>
                <a:gridCol w="4000199"/>
                <a:gridCol w="2867276"/>
                <a:gridCol w="573455"/>
              </a:tblGrid>
              <a:tr h="3962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1" dirty="0"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latin typeface="Cambria Math"/>
                          <a:ea typeface="Times New Roman"/>
                          <a:cs typeface="Times New Roman"/>
                        </a:rPr>
                        <a:t># Load -&gt; Load to same address</a:t>
                      </a:r>
                      <a:endParaRPr lang="en-US" sz="1200" i="1"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latin typeface="Cambria Math"/>
                          <a:ea typeface="Times New Roman"/>
                          <a:cs typeface="Times New Roman"/>
                        </a:rPr>
                        <a:t>(a)</a:t>
                      </a:r>
                      <a:endParaRPr lang="en-US" sz="1200" i="1"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latin typeface="Cambria Math"/>
                          <a:ea typeface="Times New Roman"/>
                          <a:cs typeface="Times New Roman"/>
                        </a:rPr>
                        <a:t># Load -&gt; Store to same address</a:t>
                      </a:r>
                      <a:endParaRPr lang="en-US" sz="1200" i="1"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latin typeface="Cambria Math"/>
                          <a:ea typeface="Times New Roman"/>
                          <a:cs typeface="Times New Roman"/>
                        </a:rPr>
                        <a:t>(b)</a:t>
                      </a:r>
                      <a:endParaRPr lang="en-US" sz="1200" i="1"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>
                          <a:latin typeface="Cambria Math"/>
                          <a:ea typeface="Times New Roman"/>
                          <a:cs typeface="Times New Roman"/>
                        </a:rPr>
                        <a:t># Store -&gt; Store to same address</a:t>
                      </a:r>
                      <a:endParaRPr lang="en-US" sz="1200" i="1" dirty="0"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latin typeface="Cambria Math"/>
                          <a:ea typeface="Times New Roman"/>
                          <a:cs typeface="Times New Roman"/>
                        </a:rPr>
                        <a:t>(c)</a:t>
                      </a:r>
                      <a:endParaRPr lang="en-US" sz="1200" i="1"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smtClean="0">
                          <a:latin typeface="Cambria Math"/>
                          <a:ea typeface="Times New Roman"/>
                          <a:cs typeface="Times New Roman"/>
                        </a:rPr>
                        <a:t># Paired</a:t>
                      </a:r>
                      <a:r>
                        <a:rPr lang="en-US" sz="1100" i="1" baseline="0" dirty="0" smtClean="0">
                          <a:latin typeface="Cambria Math"/>
                          <a:ea typeface="Times New Roman"/>
                          <a:cs typeface="Times New Roman"/>
                        </a:rPr>
                        <a:t> CI-CO act as distributed fence</a:t>
                      </a:r>
                      <a:endParaRPr lang="en-US" sz="1200" i="1" dirty="0"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latin typeface="Cambria Math"/>
                          <a:ea typeface="Times New Roman"/>
                          <a:cs typeface="Times New Roman"/>
                        </a:rPr>
                        <a:t>(d)</a:t>
                      </a:r>
                      <a:endParaRPr lang="en-US" sz="1200" i="1"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>
                          <a:latin typeface="Cambria Math"/>
                          <a:ea typeface="Times New Roman"/>
                          <a:cs typeface="Times New Roman"/>
                        </a:rPr>
                        <a:t># </a:t>
                      </a:r>
                      <a:r>
                        <a:rPr lang="en-US" sz="1100" i="1" dirty="0" smtClean="0">
                          <a:latin typeface="Cambria Math"/>
                          <a:ea typeface="Times New Roman"/>
                          <a:cs typeface="Times New Roman"/>
                        </a:rPr>
                        <a:t>CI/CO </a:t>
                      </a:r>
                      <a:r>
                        <a:rPr lang="en-US" sz="1100" i="1" dirty="0">
                          <a:latin typeface="Cambria Math"/>
                          <a:ea typeface="Times New Roman"/>
                          <a:cs typeface="Times New Roman"/>
                        </a:rPr>
                        <a:t>-&gt; CI/CO</a:t>
                      </a:r>
                      <a:endParaRPr lang="en-US" sz="1200" i="1" dirty="0"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>
                          <a:latin typeface="Cambria Math"/>
                          <a:ea typeface="Times New Roman"/>
                          <a:cs typeface="Times New Roman"/>
                        </a:rPr>
                        <a:t>(e)</a:t>
                      </a:r>
                      <a:endParaRPr lang="en-US" sz="1200" i="1" dirty="0"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smtClean="0">
                          <a:latin typeface="Cambria Math"/>
                          <a:ea typeface="Times New Roman"/>
                          <a:cs typeface="Times New Roman"/>
                        </a:rPr>
                        <a:t># Store not visible until CI</a:t>
                      </a:r>
                      <a:endParaRPr lang="en-US" sz="1200" i="1" dirty="0"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smtClean="0">
                          <a:latin typeface="Cambria Math"/>
                          <a:ea typeface="Times New Roman"/>
                          <a:cs typeface="Times New Roman"/>
                        </a:rPr>
                        <a:t>(f)</a:t>
                      </a:r>
                      <a:endParaRPr lang="en-US" sz="1200" i="1" dirty="0"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867025" y="1159817"/>
            <a:ext cx="34868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 Define Memory Order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638425" y="4322117"/>
            <a:ext cx="41408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 Define legal value of loads</a:t>
            </a:r>
            <a:endParaRPr lang="en-US" dirty="0"/>
          </a:p>
        </p:txBody>
      </p:sp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1571625" y="1676400"/>
          <a:ext cx="1638300" cy="257175"/>
        </p:xfrm>
        <a:graphic>
          <a:graphicData uri="http://schemas.openxmlformats.org/presentationml/2006/ole">
            <p:oleObj spid="_x0000_s1037" name="Equation" r:id="rId3" imgW="1637589" imgH="253890" progId="Equation.DSMT4">
              <p:embed/>
            </p:oleObj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1571625" y="2047875"/>
          <a:ext cx="1638300" cy="257175"/>
        </p:xfrm>
        <a:graphic>
          <a:graphicData uri="http://schemas.openxmlformats.org/presentationml/2006/ole">
            <p:oleObj spid="_x0000_s1036" name="Equation" r:id="rId4" imgW="1637589" imgH="253890" progId="Equation.DSMT4">
              <p:embed/>
            </p:oleObj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1533525" y="2428875"/>
          <a:ext cx="1714500" cy="257175"/>
        </p:xfrm>
        <a:graphic>
          <a:graphicData uri="http://schemas.openxmlformats.org/presentationml/2006/ole">
            <p:oleObj spid="_x0000_s1035" name="Equation" r:id="rId5" imgW="1714500" imgH="254000" progId="Equation.DSMT4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1214437" y="2847975"/>
          <a:ext cx="2333625" cy="257175"/>
        </p:xfrm>
        <a:graphic>
          <a:graphicData uri="http://schemas.openxmlformats.org/presentationml/2006/ole">
            <p:oleObj spid="_x0000_s1034" name="Equation" r:id="rId6" imgW="2336800" imgH="254000" progId="Equation.DSMT4">
              <p:embed/>
            </p:oleObj>
          </a:graphicData>
        </a:graphic>
      </p:graphicFrame>
      <p:graphicFrame>
        <p:nvGraphicFramePr>
          <p:cNvPr id="2" name="Object 9"/>
          <p:cNvGraphicFramePr>
            <a:graphicFrameLocks noChangeAspect="1"/>
          </p:cNvGraphicFramePr>
          <p:nvPr/>
        </p:nvGraphicFramePr>
        <p:xfrm>
          <a:off x="1533525" y="3271837"/>
          <a:ext cx="1752600" cy="257175"/>
        </p:xfrm>
        <a:graphic>
          <a:graphicData uri="http://schemas.openxmlformats.org/presentationml/2006/ole">
            <p:oleObj spid="_x0000_s1033" name="Equation" r:id="rId7" imgW="1752600" imgH="254000" progId="Equation.DSMT4">
              <p:embed/>
            </p:oleObj>
          </a:graphicData>
        </a:graphic>
      </p:graphicFrame>
      <p:graphicFrame>
        <p:nvGraphicFramePr>
          <p:cNvPr id="3" name="Object 8"/>
          <p:cNvGraphicFramePr>
            <a:graphicFrameLocks noChangeAspect="1"/>
          </p:cNvGraphicFramePr>
          <p:nvPr/>
        </p:nvGraphicFramePr>
        <p:xfrm>
          <a:off x="1657350" y="3690937"/>
          <a:ext cx="1524000" cy="257175"/>
        </p:xfrm>
        <a:graphic>
          <a:graphicData uri="http://schemas.openxmlformats.org/presentationml/2006/ole">
            <p:oleObj spid="_x0000_s1032" name="Equation" r:id="rId8" imgW="1524000" imgH="254000" progId="Equation.DSMT4">
              <p:embed/>
            </p:oleObj>
          </a:graphicData>
        </a:graphic>
      </p:graphicFrame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41" name="Object 17"/>
          <p:cNvGraphicFramePr>
            <a:graphicFrameLocks noChangeAspect="1"/>
          </p:cNvGraphicFramePr>
          <p:nvPr/>
        </p:nvGraphicFramePr>
        <p:xfrm>
          <a:off x="2266950" y="4783782"/>
          <a:ext cx="4800600" cy="1171575"/>
        </p:xfrm>
        <a:graphic>
          <a:graphicData uri="http://schemas.openxmlformats.org/presentationml/2006/ole">
            <p:oleObj spid="_x0000_s1041" name="Equation" r:id="rId9" imgW="4660900" imgH="1143000" progId="Equation.DSMT4">
              <p:embed/>
            </p:oleObj>
          </a:graphicData>
        </a:graphic>
      </p:graphicFrame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214437" y="3529012"/>
            <a:ext cx="6805613" cy="419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000375" y="4783782"/>
            <a:ext cx="3533775" cy="5692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564380" y="5353050"/>
            <a:ext cx="601980" cy="28463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5433060" y="5353050"/>
            <a:ext cx="601980" cy="28463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833938" y="5637684"/>
            <a:ext cx="599122" cy="28463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1214437" y="1621482"/>
            <a:ext cx="2333625" cy="1064568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3777993" y="1720989"/>
            <a:ext cx="4861182" cy="707886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Same as TSO, etc.</a:t>
            </a:r>
            <a:endParaRPr lang="en-US" sz="4000" b="1" dirty="0"/>
          </a:p>
        </p:txBody>
      </p:sp>
      <p:sp>
        <p:nvSpPr>
          <p:cNvPr id="44" name="Rectangle 43"/>
          <p:cNvSpPr/>
          <p:nvPr/>
        </p:nvSpPr>
        <p:spPr>
          <a:xfrm>
            <a:off x="1214437" y="2828155"/>
            <a:ext cx="2333625" cy="27699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3777992" y="2686050"/>
            <a:ext cx="5080257" cy="707886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CI-CO pair =&gt; fence</a:t>
            </a:r>
            <a:endParaRPr lang="en-US" sz="4000" b="1" dirty="0"/>
          </a:p>
        </p:txBody>
      </p:sp>
      <p:sp>
        <p:nvSpPr>
          <p:cNvPr id="46" name="Rectangle 45"/>
          <p:cNvSpPr/>
          <p:nvPr/>
        </p:nvSpPr>
        <p:spPr>
          <a:xfrm>
            <a:off x="1233487" y="3247255"/>
            <a:ext cx="2333625" cy="27699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3797042" y="3105150"/>
            <a:ext cx="5080257" cy="707886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Total order of CO/CI</a:t>
            </a:r>
            <a:endParaRPr lang="en-US" sz="4000" b="1" dirty="0"/>
          </a:p>
        </p:txBody>
      </p:sp>
      <p:sp>
        <p:nvSpPr>
          <p:cNvPr id="48" name="Rectangle 47"/>
          <p:cNvSpPr/>
          <p:nvPr/>
        </p:nvSpPr>
        <p:spPr>
          <a:xfrm>
            <a:off x="2062162" y="5214552"/>
            <a:ext cx="5157788" cy="91002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2845245" y="4322117"/>
            <a:ext cx="3546732" cy="707886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Same as TSO</a:t>
            </a:r>
            <a:endParaRPr lang="en-US" sz="4000" b="1" dirty="0"/>
          </a:p>
        </p:txBody>
      </p:sp>
      <p:sp>
        <p:nvSpPr>
          <p:cNvPr id="50" name="Rectangle 49"/>
          <p:cNvSpPr/>
          <p:nvPr/>
        </p:nvSpPr>
        <p:spPr>
          <a:xfrm>
            <a:off x="1233487" y="3666355"/>
            <a:ext cx="2333625" cy="27699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3777993" y="3286392"/>
            <a:ext cx="4661158" cy="1323439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Stores not visible until checkin</a:t>
            </a:r>
            <a:endParaRPr lang="en-US" sz="40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3577967" y="2489597"/>
            <a:ext cx="4661158" cy="1323439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Observation 1: CI/CO </a:t>
            </a:r>
            <a:r>
              <a:rPr lang="en-US" sz="4000" b="1" i="1" dirty="0" smtClean="0">
                <a:solidFill>
                  <a:schemeClr val="accent1"/>
                </a:solidFill>
              </a:rPr>
              <a:t>not</a:t>
            </a:r>
            <a:r>
              <a:rPr lang="en-US" sz="4000" b="1" dirty="0" smtClean="0"/>
              <a:t> atomic</a:t>
            </a:r>
            <a:endParaRPr lang="en-US" sz="4000" b="1" dirty="0"/>
          </a:p>
        </p:txBody>
      </p:sp>
      <p:sp>
        <p:nvSpPr>
          <p:cNvPr id="53" name="Rectangle 52"/>
          <p:cNvSpPr/>
          <p:nvPr/>
        </p:nvSpPr>
        <p:spPr>
          <a:xfrm>
            <a:off x="2062162" y="4783782"/>
            <a:ext cx="5157788" cy="134079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2867025" y="3529012"/>
            <a:ext cx="3546732" cy="707886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“Lose” data</a:t>
            </a:r>
            <a:endParaRPr lang="en-US" sz="4000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1676400" y="2489597"/>
            <a:ext cx="5857874" cy="1323439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Observation 2: </a:t>
            </a:r>
          </a:p>
          <a:p>
            <a:pPr algn="ctr"/>
            <a:r>
              <a:rPr lang="en-US" sz="4000" b="1" dirty="0" smtClean="0"/>
              <a:t>SC for Data Race Free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6" grpId="0" animBg="1"/>
      <p:bldP spid="56" grpId="1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Qualitative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330" y="1711841"/>
            <a:ext cx="8664606" cy="4821279"/>
          </a:xfrm>
        </p:spPr>
        <p:txBody>
          <a:bodyPr/>
          <a:lstStyle/>
          <a:p>
            <a:r>
              <a:rPr lang="en-US" b="1" dirty="0" smtClean="0"/>
              <a:t>Is ASM a reasonable model?</a:t>
            </a:r>
          </a:p>
          <a:p>
            <a:endParaRPr lang="en-US" dirty="0" smtClean="0"/>
          </a:p>
          <a:p>
            <a:r>
              <a:rPr lang="en-US" dirty="0" smtClean="0"/>
              <a:t>YES</a:t>
            </a:r>
          </a:p>
          <a:p>
            <a:pPr lvl="1"/>
            <a:r>
              <a:rPr lang="en-US" i="1" dirty="0" smtClean="0">
                <a:solidFill>
                  <a:schemeClr val="tx2"/>
                </a:solidFill>
              </a:rPr>
              <a:t>Almost</a:t>
            </a:r>
            <a:r>
              <a:rPr lang="en-US" dirty="0" smtClean="0"/>
              <a:t> no changes to application software</a:t>
            </a:r>
          </a:p>
          <a:p>
            <a:pPr lvl="2"/>
            <a:r>
              <a:rPr lang="en-US" dirty="0" smtClean="0"/>
              <a:t>Unsynchronized flags</a:t>
            </a:r>
          </a:p>
          <a:p>
            <a:pPr lvl="2"/>
            <a:r>
              <a:rPr lang="en-US" dirty="0" smtClean="0"/>
              <a:t>Stack sharing</a:t>
            </a:r>
          </a:p>
          <a:p>
            <a:pPr lvl="1"/>
            <a:r>
              <a:rPr lang="en-US" dirty="0" smtClean="0"/>
              <a:t>Functioning Kernel, same tricks</a:t>
            </a:r>
          </a:p>
          <a:p>
            <a:pPr lvl="2"/>
            <a:r>
              <a:rPr lang="en-US" dirty="0" smtClean="0"/>
              <a:t>Heavier use of coherent segments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Rethinking Coherence: Why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330" y="813460"/>
            <a:ext cx="8664606" cy="5627598"/>
          </a:xfrm>
        </p:spPr>
        <p:txBody>
          <a:bodyPr/>
          <a:lstStyle/>
          <a:p>
            <a:r>
              <a:rPr lang="en-US" dirty="0" err="1" smtClean="0"/>
              <a:t>Dennard</a:t>
            </a:r>
            <a:r>
              <a:rPr lang="en-US" dirty="0" smtClean="0"/>
              <a:t> Scaling is over; Moore’s Law continues</a:t>
            </a:r>
          </a:p>
          <a:p>
            <a:pPr lvl="1"/>
            <a:r>
              <a:rPr lang="en-US" dirty="0" smtClean="0"/>
              <a:t>Need scalable, energy efficient components</a:t>
            </a:r>
          </a:p>
          <a:p>
            <a:r>
              <a:rPr lang="en-US" dirty="0" smtClean="0"/>
              <a:t>Accelerators are here</a:t>
            </a:r>
          </a:p>
          <a:p>
            <a:pPr lvl="1"/>
            <a:r>
              <a:rPr lang="en-US" dirty="0" smtClean="0"/>
              <a:t>How should they see memory?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32447" y="6163788"/>
            <a:ext cx="5197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Image Credit: David </a:t>
            </a:r>
            <a:r>
              <a:rPr lang="en-US" sz="1200" dirty="0" err="1" smtClean="0"/>
              <a:t>Kanter</a:t>
            </a:r>
            <a:r>
              <a:rPr lang="en-US" sz="1200" dirty="0" smtClean="0"/>
              <a:t>. “Intel’s Sandy Bridge Architecture”. Aug. 2011</a:t>
            </a:r>
            <a:endParaRPr lang="en-US" sz="1200" dirty="0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/>
          <a:srcRect b="49447"/>
          <a:stretch>
            <a:fillRect/>
          </a:stretch>
        </p:blipFill>
        <p:spPr bwMode="auto">
          <a:xfrm>
            <a:off x="5016795" y="3097757"/>
            <a:ext cx="3048000" cy="3066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2"/>
          <a:srcRect t="49447"/>
          <a:stretch>
            <a:fillRect/>
          </a:stretch>
        </p:blipFill>
        <p:spPr bwMode="auto">
          <a:xfrm>
            <a:off x="849945" y="3097757"/>
            <a:ext cx="3048000" cy="3066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447085" y="2312927"/>
            <a:ext cx="3954794" cy="523220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Still looks discrete</a:t>
            </a:r>
            <a:endParaRPr lang="en-US" sz="2800" b="1" dirty="0"/>
          </a:p>
        </p:txBody>
      </p:sp>
      <p:cxnSp>
        <p:nvCxnSpPr>
          <p:cNvPr id="13" name="Straight Arrow Connector 12"/>
          <p:cNvCxnSpPr>
            <a:stCxn id="11" idx="2"/>
          </p:cNvCxnSpPr>
          <p:nvPr/>
        </p:nvCxnSpPr>
        <p:spPr>
          <a:xfrm>
            <a:off x="2424482" y="2836147"/>
            <a:ext cx="871611" cy="10660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756816" y="1835873"/>
            <a:ext cx="3954794" cy="954107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Integrated but inaccessible</a:t>
            </a:r>
            <a:endParaRPr lang="en-US" sz="2800" b="1" dirty="0"/>
          </a:p>
        </p:txBody>
      </p:sp>
      <p:cxnSp>
        <p:nvCxnSpPr>
          <p:cNvPr id="18" name="Straight Arrow Connector 17"/>
          <p:cNvCxnSpPr>
            <a:stCxn id="16" idx="2"/>
          </p:cNvCxnSpPr>
          <p:nvPr/>
        </p:nvCxnSpPr>
        <p:spPr>
          <a:xfrm>
            <a:off x="6734213" y="2789980"/>
            <a:ext cx="772373" cy="11121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732447" y="6164059"/>
            <a:ext cx="4670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Image Credit: Herb Sutter. “The Free Lunch Is Over.” August 2009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  <p:bldP spid="8" grpId="1"/>
      <p:bldP spid="11" grpId="1" animBg="1"/>
      <p:bldP spid="11" grpId="2" animBg="1"/>
      <p:bldP spid="16" grpId="0" animBg="1"/>
      <p:bldP spid="16" grpId="1" animBg="1"/>
      <p:bldP spid="21" grpId="0"/>
      <p:bldP spid="21" grpId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Questions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64667" y="3614057"/>
            <a:ext cx="717857" cy="2841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1371282" y="3614057"/>
            <a:ext cx="717857" cy="2841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355431" y="1970313"/>
            <a:ext cx="1724472" cy="9775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DRAM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364668" y="3047999"/>
            <a:ext cx="1724471" cy="4565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LLC</a:t>
            </a:r>
            <a:endParaRPr lang="en-US" sz="1600" dirty="0"/>
          </a:p>
        </p:txBody>
      </p:sp>
      <p:sp>
        <p:nvSpPr>
          <p:cNvPr id="9" name="Oval 8"/>
          <p:cNvSpPr/>
          <p:nvPr/>
        </p:nvSpPr>
        <p:spPr>
          <a:xfrm>
            <a:off x="1411024" y="4097336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0" name="Oval 9"/>
          <p:cNvSpPr/>
          <p:nvPr/>
        </p:nvSpPr>
        <p:spPr>
          <a:xfrm>
            <a:off x="364667" y="4097336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1" name="Oval 10"/>
          <p:cNvSpPr/>
          <p:nvPr/>
        </p:nvSpPr>
        <p:spPr>
          <a:xfrm>
            <a:off x="8213501" y="4097332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2" name="Oval 11"/>
          <p:cNvSpPr/>
          <p:nvPr/>
        </p:nvSpPr>
        <p:spPr>
          <a:xfrm>
            <a:off x="7167144" y="4097332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3" name="Oval 12"/>
          <p:cNvSpPr/>
          <p:nvPr/>
        </p:nvSpPr>
        <p:spPr>
          <a:xfrm>
            <a:off x="5994022" y="4086442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4" name="Oval 13"/>
          <p:cNvSpPr/>
          <p:nvPr/>
        </p:nvSpPr>
        <p:spPr>
          <a:xfrm>
            <a:off x="4947665" y="4086442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5" name="Oval 14"/>
          <p:cNvSpPr/>
          <p:nvPr/>
        </p:nvSpPr>
        <p:spPr>
          <a:xfrm>
            <a:off x="3700380" y="4075552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6" name="Oval 15"/>
          <p:cNvSpPr/>
          <p:nvPr/>
        </p:nvSpPr>
        <p:spPr>
          <a:xfrm>
            <a:off x="2654023" y="4075552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7" name="Rectangle 16"/>
          <p:cNvSpPr/>
          <p:nvPr/>
        </p:nvSpPr>
        <p:spPr>
          <a:xfrm>
            <a:off x="7157908" y="1970314"/>
            <a:ext cx="1724472" cy="19278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938429" y="1970314"/>
            <a:ext cx="678115" cy="19278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984786" y="1970314"/>
            <a:ext cx="678115" cy="19278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644787" y="3212932"/>
            <a:ext cx="678115" cy="68522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700380" y="3212932"/>
            <a:ext cx="678115" cy="68522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44787" y="1970314"/>
            <a:ext cx="1733708" cy="8164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2523391" y="2732317"/>
            <a:ext cx="495137" cy="578589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lIns="0" tIns="0" rIns="0" bIns="0" rtlCol="0" anchor="ctr"/>
          <a:lstStyle/>
          <a:p>
            <a:pPr algn="ctr"/>
            <a:r>
              <a:rPr lang="en-US" sz="1800" dirty="0" smtClean="0"/>
              <a:t>CO</a:t>
            </a:r>
            <a:endParaRPr lang="en-US" sz="1800" dirty="0"/>
          </a:p>
        </p:txBody>
      </p:sp>
      <p:sp>
        <p:nvSpPr>
          <p:cNvPr id="24" name="Down Arrow 23"/>
          <p:cNvSpPr/>
          <p:nvPr/>
        </p:nvSpPr>
        <p:spPr>
          <a:xfrm>
            <a:off x="3561671" y="2721427"/>
            <a:ext cx="495137" cy="578589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lIns="0" tIns="0" rIns="0" bIns="0" rtlCol="0" anchor="ctr"/>
          <a:lstStyle/>
          <a:p>
            <a:pPr algn="ctr"/>
            <a:r>
              <a:rPr lang="en-US" sz="1800" dirty="0" smtClean="0"/>
              <a:t>CO</a:t>
            </a:r>
            <a:endParaRPr lang="en-US" sz="1800" dirty="0"/>
          </a:p>
        </p:txBody>
      </p:sp>
      <p:sp>
        <p:nvSpPr>
          <p:cNvPr id="25" name="Down Arrow 24"/>
          <p:cNvSpPr/>
          <p:nvPr/>
        </p:nvSpPr>
        <p:spPr>
          <a:xfrm flipV="1">
            <a:off x="3994301" y="2710545"/>
            <a:ext cx="495137" cy="578589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lIns="0" tIns="0" rIns="0" bIns="0" rtlCol="0" anchor="ctr"/>
          <a:lstStyle/>
          <a:p>
            <a:pPr algn="ctr"/>
            <a:r>
              <a:rPr lang="en-US" sz="1800" dirty="0" smtClean="0"/>
              <a:t>CI</a:t>
            </a:r>
            <a:endParaRPr lang="en-US" sz="1800" dirty="0"/>
          </a:p>
        </p:txBody>
      </p:sp>
      <p:sp>
        <p:nvSpPr>
          <p:cNvPr id="26" name="Down Arrow 25"/>
          <p:cNvSpPr/>
          <p:nvPr/>
        </p:nvSpPr>
        <p:spPr>
          <a:xfrm flipV="1">
            <a:off x="2933815" y="2710541"/>
            <a:ext cx="495137" cy="578589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lIns="0" tIns="0" rIns="0" bIns="0" rtlCol="0" anchor="ctr"/>
          <a:lstStyle/>
          <a:p>
            <a:pPr algn="ctr"/>
            <a:r>
              <a:rPr lang="en-US" sz="1800" dirty="0" smtClean="0"/>
              <a:t>CI</a:t>
            </a:r>
            <a:endParaRPr lang="en-US" sz="1800" dirty="0"/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6867735" y="1770493"/>
            <a:ext cx="9735" cy="447743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725942" y="1770493"/>
            <a:ext cx="0" cy="447743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365389" y="1770493"/>
            <a:ext cx="0" cy="447743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96820" y="5170714"/>
            <a:ext cx="22762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4"/>
                </a:solidFill>
                <a:latin typeface="+mn-lt"/>
              </a:rPr>
              <a:t>Hardware</a:t>
            </a:r>
          </a:p>
          <a:p>
            <a:pPr algn="ctr"/>
            <a:r>
              <a:rPr lang="en-US" sz="3200" b="1" dirty="0" smtClean="0">
                <a:solidFill>
                  <a:schemeClr val="accent4"/>
                </a:solidFill>
                <a:latin typeface="+mn-lt"/>
              </a:rPr>
              <a:t>Layout</a:t>
            </a:r>
            <a:endParaRPr lang="en-US" sz="3200" b="1" dirty="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77470" y="5170714"/>
            <a:ext cx="22762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4"/>
                </a:solidFill>
                <a:latin typeface="+mn-lt"/>
              </a:rPr>
              <a:t>Coherent</a:t>
            </a:r>
          </a:p>
          <a:p>
            <a:pPr algn="ctr"/>
            <a:r>
              <a:rPr lang="en-US" sz="3200" b="1" dirty="0" smtClean="0">
                <a:solidFill>
                  <a:schemeClr val="accent4"/>
                </a:solidFill>
                <a:latin typeface="+mn-lt"/>
              </a:rPr>
              <a:t>View</a:t>
            </a:r>
            <a:endParaRPr lang="en-US" sz="3200" b="1" dirty="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625278" y="5170714"/>
            <a:ext cx="22762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4"/>
                </a:solidFill>
                <a:latin typeface="+mn-lt"/>
              </a:rPr>
              <a:t>Private</a:t>
            </a:r>
          </a:p>
          <a:p>
            <a:pPr algn="ctr"/>
            <a:r>
              <a:rPr lang="en-US" sz="3200" b="1" dirty="0" smtClean="0">
                <a:solidFill>
                  <a:schemeClr val="accent4"/>
                </a:solidFill>
                <a:latin typeface="+mn-lt"/>
              </a:rPr>
              <a:t>View</a:t>
            </a:r>
            <a:endParaRPr lang="en-US" sz="3200" b="1" dirty="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235607" y="5170714"/>
            <a:ext cx="24810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4"/>
                </a:solidFill>
                <a:latin typeface="+mn-lt"/>
              </a:rPr>
              <a:t>Acoherent</a:t>
            </a:r>
          </a:p>
          <a:p>
            <a:pPr algn="ctr"/>
            <a:r>
              <a:rPr lang="en-US" sz="3200" b="1" dirty="0" smtClean="0">
                <a:solidFill>
                  <a:schemeClr val="accent4"/>
                </a:solidFill>
                <a:latin typeface="+mn-lt"/>
              </a:rPr>
              <a:t>View</a:t>
            </a:r>
            <a:endParaRPr lang="en-US" sz="3200" b="1" dirty="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143290" y="652405"/>
            <a:ext cx="48574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en-US" dirty="0" smtClean="0"/>
              <a:t>How can software select view?</a:t>
            </a:r>
          </a:p>
          <a:p>
            <a:pPr marL="457200" indent="-457200">
              <a:buAutoNum type="arabicPeriod"/>
            </a:pPr>
            <a:r>
              <a:rPr lang="en-US" dirty="0" smtClean="0"/>
              <a:t>Which view to use?</a:t>
            </a:r>
          </a:p>
          <a:p>
            <a:pPr marL="457200" indent="-457200">
              <a:buAutoNum type="arabicPeriod"/>
            </a:pPr>
            <a:r>
              <a:rPr lang="en-US" dirty="0" smtClean="0"/>
              <a:t>How to manage CO/CI?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ASM-1 Segments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330" y="905523"/>
            <a:ext cx="8664606" cy="4333227"/>
          </a:xfrm>
        </p:spPr>
        <p:txBody>
          <a:bodyPr/>
          <a:lstStyle/>
          <a:p>
            <a:r>
              <a:rPr lang="en-US" dirty="0" smtClean="0"/>
              <a:t>Uses true memory segments</a:t>
            </a:r>
          </a:p>
          <a:p>
            <a:pPr lvl="1"/>
            <a:r>
              <a:rPr lang="en-US" dirty="0" smtClean="0"/>
              <a:t>e.g., all pointers are long (segment + offset)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BUT, address space still appears flat!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tx2"/>
                </a:solidFill>
              </a:rPr>
              <a:t>Long Pointer Propagation</a:t>
            </a:r>
          </a:p>
          <a:p>
            <a:pPr lvl="1"/>
            <a:r>
              <a:rPr lang="en-US" dirty="0" smtClean="0"/>
              <a:t>Segment pointers propagate through </a:t>
            </a:r>
            <a:r>
              <a:rPr lang="en-US" dirty="0" err="1" smtClean="0"/>
              <a:t>datapath</a:t>
            </a:r>
            <a:endParaRPr lang="en-US" dirty="0" smtClean="0"/>
          </a:p>
          <a:p>
            <a:pPr lvl="1"/>
            <a:r>
              <a:rPr lang="en-US" dirty="0" smtClean="0"/>
              <a:t>Add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lp</a:t>
            </a:r>
            <a:r>
              <a:rPr lang="en-US" dirty="0" smtClean="0"/>
              <a:t>/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sp</a:t>
            </a:r>
            <a:r>
              <a:rPr lang="en-US" dirty="0" smtClean="0"/>
              <a:t> + register sidecars</a:t>
            </a:r>
          </a:p>
          <a:p>
            <a:pPr lvl="1"/>
            <a:r>
              <a:rPr lang="en-US" dirty="0" smtClean="0"/>
              <a:t>Languages/SW remain segment-oblivious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ASM-1 Segments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44953" y="879127"/>
            <a:ext cx="61430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Segment pointers propagates with </a:t>
            </a:r>
            <a:r>
              <a:rPr lang="en-US" dirty="0" err="1" smtClean="0"/>
              <a:t>datapath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340792"/>
            <a:ext cx="39228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memcpy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dst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dirty="0" err="1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src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dirty="0" err="1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len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);</a:t>
            </a:r>
            <a:endParaRPr lang="en-US" dirty="0">
              <a:solidFill>
                <a:schemeClr val="accent5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1880889"/>
            <a:ext cx="562205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lp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$t0, 0(</a:t>
            </a:r>
            <a:r>
              <a:rPr lang="en-US" dirty="0" err="1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dst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lp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$t1, 0(</a:t>
            </a:r>
            <a:r>
              <a:rPr lang="en-US" dirty="0" err="1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src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mov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$t2, $a2     </a:t>
            </a:r>
            <a:r>
              <a:rPr lang="en-US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n-US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cnt</a:t>
            </a:r>
            <a:r>
              <a:rPr lang="en-US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&lt;- </a:t>
            </a:r>
            <a:r>
              <a:rPr lang="en-US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len</a:t>
            </a:r>
            <a:endParaRPr lang="en-US" b="1" dirty="0" smtClean="0">
              <a:solidFill>
                <a:schemeClr val="accent6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loop:</a:t>
            </a:r>
          </a:p>
          <a:p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beqz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$t2, </a:t>
            </a:r>
            <a:r>
              <a:rPr lang="en-US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exit</a:t>
            </a:r>
          </a:p>
          <a:p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lb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$t3, 0($t1)   </a:t>
            </a:r>
            <a:r>
              <a:rPr lang="en-US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 ld </a:t>
            </a:r>
            <a:r>
              <a:rPr lang="en-US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src</a:t>
            </a:r>
            <a:endParaRPr lang="en-US" b="1" dirty="0" smtClean="0">
              <a:solidFill>
                <a:schemeClr val="accent6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sb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$t3, 0($t0)   </a:t>
            </a:r>
            <a:r>
              <a:rPr lang="en-US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n-US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st</a:t>
            </a:r>
            <a:r>
              <a:rPr lang="en-US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dst</a:t>
            </a:r>
            <a:endParaRPr lang="en-US" b="1" dirty="0" smtClean="0">
              <a:solidFill>
                <a:schemeClr val="accent6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addi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$t0, $t0, 1 </a:t>
            </a:r>
            <a:r>
              <a:rPr lang="en-US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 inc. </a:t>
            </a:r>
            <a:r>
              <a:rPr lang="en-US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dst</a:t>
            </a:r>
            <a:endParaRPr lang="en-US" b="1" dirty="0" smtClean="0">
              <a:solidFill>
                <a:schemeClr val="accent5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addi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$t1, $t1, 1 </a:t>
            </a:r>
            <a:r>
              <a:rPr lang="en-US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 inc. </a:t>
            </a:r>
            <a:r>
              <a:rPr lang="en-US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src</a:t>
            </a:r>
            <a:endParaRPr lang="en-US" b="1" dirty="0" smtClean="0">
              <a:solidFill>
                <a:schemeClr val="accent6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subi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$t2, $t2, 1 </a:t>
            </a:r>
            <a:r>
              <a:rPr lang="en-US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n-US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dec</a:t>
            </a:r>
            <a:r>
              <a:rPr lang="en-US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. </a:t>
            </a:r>
            <a:r>
              <a:rPr lang="en-US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cnt</a:t>
            </a:r>
            <a:endParaRPr lang="en-US" b="1" dirty="0" smtClean="0">
              <a:solidFill>
                <a:schemeClr val="accent6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b</a:t>
            </a:r>
            <a:r>
              <a:rPr lang="en-US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loop</a:t>
            </a:r>
          </a:p>
          <a:p>
            <a:r>
              <a:rPr lang="en-US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exit:</a:t>
            </a:r>
            <a:endParaRPr lang="en-US" dirty="0">
              <a:solidFill>
                <a:schemeClr val="accent3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38980" y="2688282"/>
            <a:ext cx="847770" cy="30933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438980" y="3209925"/>
            <a:ext cx="847770" cy="219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Offset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7438980" y="3429000"/>
            <a:ext cx="847770" cy="219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err="1" smtClean="0"/>
              <a:t>Seg</a:t>
            </a:r>
            <a:r>
              <a:rPr lang="en-US" sz="1600" dirty="0" smtClean="0"/>
              <a:t>. </a:t>
            </a:r>
            <a:r>
              <a:rPr lang="en-US" sz="1600" dirty="0" err="1" smtClean="0"/>
              <a:t>Ptr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6679137" y="3102203"/>
            <a:ext cx="7569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dst</a:t>
            </a:r>
            <a:r>
              <a:rPr lang="en-US" sz="1600" dirty="0" smtClean="0"/>
              <a:t> </a:t>
            </a:r>
            <a:r>
              <a:rPr lang="en-US" sz="1600" dirty="0" err="1" smtClean="0"/>
              <a:t>ptr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7236050" y="2257424"/>
            <a:ext cx="1297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438980" y="3919240"/>
            <a:ext cx="847770" cy="219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Offset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7438980" y="4138315"/>
            <a:ext cx="847770" cy="219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err="1" smtClean="0"/>
              <a:t>Seg</a:t>
            </a:r>
            <a:r>
              <a:rPr lang="en-US" sz="1600" dirty="0" smtClean="0"/>
              <a:t>. </a:t>
            </a:r>
            <a:r>
              <a:rPr lang="en-US" sz="1600" dirty="0" err="1" smtClean="0"/>
              <a:t>Ptr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682042" y="3800475"/>
            <a:ext cx="7569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src</a:t>
            </a:r>
            <a:r>
              <a:rPr lang="en-US" sz="1600" dirty="0" smtClean="0"/>
              <a:t> </a:t>
            </a:r>
            <a:r>
              <a:rPr lang="en-US" sz="1600" dirty="0" err="1" smtClean="0"/>
              <a:t>ptr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4161997" y="3362325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Offset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097548" y="2874317"/>
            <a:ext cx="1914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Register File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404520" y="3362325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Seg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7438980" y="3209925"/>
            <a:ext cx="847770" cy="219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Offset</a:t>
            </a:r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7436075" y="3440757"/>
            <a:ext cx="847770" cy="219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err="1" smtClean="0"/>
              <a:t>Seg</a:t>
            </a:r>
            <a:r>
              <a:rPr lang="en-US" sz="1600" dirty="0" smtClean="0"/>
              <a:t>. </a:t>
            </a:r>
            <a:r>
              <a:rPr lang="en-US" sz="1600" dirty="0" err="1" smtClean="0"/>
              <a:t>Ptr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152400" y="1880889"/>
            <a:ext cx="336502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1400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lp</a:t>
            </a:r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$t0, 0(</a:t>
            </a:r>
            <a:r>
              <a:rPr lang="en-US" sz="1400" dirty="0" err="1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dst</a:t>
            </a:r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1400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lp</a:t>
            </a:r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$t1, 0(</a:t>
            </a:r>
            <a:r>
              <a:rPr lang="en-US" sz="1400" dirty="0" err="1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src</a:t>
            </a:r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1400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mov</a:t>
            </a:r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$t2, $a2     </a:t>
            </a:r>
            <a:r>
              <a:rPr lang="en-US" sz="1400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n-US" sz="1400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cnt</a:t>
            </a:r>
            <a:r>
              <a:rPr lang="en-US" sz="1400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&lt;- </a:t>
            </a:r>
            <a:r>
              <a:rPr lang="en-US" sz="1400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len</a:t>
            </a:r>
            <a:endParaRPr lang="en-US" sz="1400" b="1" dirty="0" smtClean="0">
              <a:solidFill>
                <a:schemeClr val="accent6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loop:</a:t>
            </a:r>
          </a:p>
          <a:p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1400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beqz</a:t>
            </a:r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$t2, </a:t>
            </a:r>
            <a:r>
              <a:rPr lang="en-US" sz="1400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exit</a:t>
            </a:r>
          </a:p>
          <a:p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1400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lb</a:t>
            </a:r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$t3, 0($t1)   </a:t>
            </a:r>
            <a:r>
              <a:rPr lang="en-US" sz="1400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 ld </a:t>
            </a:r>
            <a:r>
              <a:rPr lang="en-US" sz="1400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src</a:t>
            </a:r>
            <a:endParaRPr lang="en-US" sz="1400" b="1" dirty="0" smtClean="0">
              <a:solidFill>
                <a:schemeClr val="accent6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1400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sb</a:t>
            </a:r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$t3, 0($t0)   </a:t>
            </a:r>
            <a:r>
              <a:rPr lang="en-US" sz="1400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n-US" sz="1400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st</a:t>
            </a:r>
            <a:r>
              <a:rPr lang="en-US" sz="1400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dst</a:t>
            </a:r>
            <a:endParaRPr lang="en-US" sz="1400" b="1" dirty="0" smtClean="0">
              <a:solidFill>
                <a:schemeClr val="accent6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1400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addi</a:t>
            </a:r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$t0, $t0, 1 </a:t>
            </a:r>
            <a:r>
              <a:rPr lang="en-US" sz="1400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 inc. </a:t>
            </a:r>
            <a:r>
              <a:rPr lang="en-US" sz="1400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dst</a:t>
            </a:r>
            <a:endParaRPr lang="en-US" sz="1400" b="1" dirty="0" smtClean="0">
              <a:solidFill>
                <a:schemeClr val="accent5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1400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addi</a:t>
            </a:r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$t1, $t1, 1 </a:t>
            </a:r>
            <a:r>
              <a:rPr lang="en-US" sz="1400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 inc. </a:t>
            </a:r>
            <a:r>
              <a:rPr lang="en-US" sz="1400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src</a:t>
            </a:r>
            <a:endParaRPr lang="en-US" sz="1400" b="1" dirty="0" smtClean="0">
              <a:solidFill>
                <a:schemeClr val="accent6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1400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subi</a:t>
            </a:r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$t2, $t2, 1 </a:t>
            </a:r>
            <a:r>
              <a:rPr lang="en-US" sz="1400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n-US" sz="1400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dec</a:t>
            </a:r>
            <a:r>
              <a:rPr lang="en-US" sz="1400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. </a:t>
            </a:r>
            <a:r>
              <a:rPr lang="en-US" sz="1400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cnt</a:t>
            </a:r>
            <a:endParaRPr lang="en-US" sz="1400" b="1" dirty="0" smtClean="0">
              <a:solidFill>
                <a:schemeClr val="accent6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1400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b</a:t>
            </a:r>
            <a:r>
              <a:rPr lang="en-US" sz="1400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loop</a:t>
            </a:r>
          </a:p>
          <a:p>
            <a:r>
              <a:rPr lang="en-US" sz="1400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exit:</a:t>
            </a:r>
            <a:endParaRPr lang="en-US" sz="1400" dirty="0">
              <a:solidFill>
                <a:schemeClr val="accent3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161997" y="3733800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Offset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404520" y="3733800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Seg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549329" y="3669357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$t1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7436075" y="4131022"/>
            <a:ext cx="847770" cy="219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err="1" smtClean="0"/>
              <a:t>Seg</a:t>
            </a:r>
            <a:r>
              <a:rPr lang="en-US" sz="1600" dirty="0" smtClean="0"/>
              <a:t>. </a:t>
            </a:r>
            <a:r>
              <a:rPr lang="en-US" sz="1600" dirty="0" err="1" smtClean="0"/>
              <a:t>Ptr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31" name="Rectangle 30"/>
          <p:cNvSpPr/>
          <p:nvPr/>
        </p:nvSpPr>
        <p:spPr>
          <a:xfrm>
            <a:off x="7438980" y="3911947"/>
            <a:ext cx="847770" cy="219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Offset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5404520" y="4105275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4171522" y="4105275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len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549329" y="4052589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$t2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5404520" y="4495800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4171522" y="4495800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549329" y="4443114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$t3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7015395" y="5124450"/>
            <a:ext cx="45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dst</a:t>
            </a:r>
            <a:endParaRPr lang="en-US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7009565" y="4442400"/>
            <a:ext cx="45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src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7449295" y="4566225"/>
            <a:ext cx="834550" cy="501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7436075" y="5219700"/>
            <a:ext cx="834550" cy="501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rapezoid 41"/>
          <p:cNvSpPr/>
          <p:nvPr/>
        </p:nvSpPr>
        <p:spPr>
          <a:xfrm flipV="1">
            <a:off x="4833742" y="5463004"/>
            <a:ext cx="1085850" cy="828675"/>
          </a:xfrm>
          <a:prstGeom prst="trapezoi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t" anchorCtr="0"/>
          <a:lstStyle/>
          <a:p>
            <a:pPr algn="ctr"/>
            <a:endParaRPr lang="en-US" dirty="0"/>
          </a:p>
        </p:txBody>
      </p:sp>
      <p:sp>
        <p:nvSpPr>
          <p:cNvPr id="43" name="Isosceles Triangle 42"/>
          <p:cNvSpPr/>
          <p:nvPr/>
        </p:nvSpPr>
        <p:spPr>
          <a:xfrm flipV="1">
            <a:off x="5176642" y="5402101"/>
            <a:ext cx="439730" cy="279978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4984572" y="5720775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ALU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436075" y="4566225"/>
            <a:ext cx="834550" cy="62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161997" y="3362325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Offset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5404520" y="3362325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Seg</a:t>
            </a:r>
            <a:endParaRPr lang="en-US" dirty="0"/>
          </a:p>
        </p:txBody>
      </p:sp>
      <p:cxnSp>
        <p:nvCxnSpPr>
          <p:cNvPr id="49" name="Straight Arrow Connector 48"/>
          <p:cNvCxnSpPr>
            <a:endCxn id="39" idx="3"/>
          </p:cNvCxnSpPr>
          <p:nvPr/>
        </p:nvCxnSpPr>
        <p:spPr>
          <a:xfrm rot="16200000" flipH="1">
            <a:off x="5529997" y="2673329"/>
            <a:ext cx="2182802" cy="169389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161997" y="3724275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Offset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5404520" y="3724275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Seg</a:t>
            </a:r>
            <a:endParaRPr lang="en-US" dirty="0"/>
          </a:p>
        </p:txBody>
      </p:sp>
      <p:cxnSp>
        <p:nvCxnSpPr>
          <p:cNvPr id="52" name="Straight Arrow Connector 51"/>
          <p:cNvCxnSpPr/>
          <p:nvPr/>
        </p:nvCxnSpPr>
        <p:spPr>
          <a:xfrm rot="16200000" flipH="1">
            <a:off x="5428972" y="3212597"/>
            <a:ext cx="2497724" cy="151648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4416467" y="4628554"/>
            <a:ext cx="834550" cy="62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4161997" y="3371850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4161997" y="3362325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Offset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5548011" y="5001339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5404520" y="3362325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5404520" y="3362325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Seg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5967216" y="5682079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Seg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795642" y="6505575"/>
            <a:ext cx="1214670" cy="361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dirty="0" smtClean="0"/>
              <a:t>Offset+1</a:t>
            </a:r>
            <a:endParaRPr lang="en-US" sz="2200" dirty="0"/>
          </a:p>
        </p:txBody>
      </p:sp>
      <p:sp>
        <p:nvSpPr>
          <p:cNvPr id="62" name="TextBox 61"/>
          <p:cNvSpPr txBox="1"/>
          <p:nvPr/>
        </p:nvSpPr>
        <p:spPr>
          <a:xfrm>
            <a:off x="304800" y="1880889"/>
            <a:ext cx="217170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lp</a:t>
            </a:r>
            <a:r>
              <a:rPr lang="en-US" sz="1800" b="1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$t0, 0(</a:t>
            </a:r>
            <a:r>
              <a:rPr lang="en-US" sz="1800" b="1" dirty="0" err="1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dst</a:t>
            </a:r>
            <a:r>
              <a:rPr lang="en-US" sz="1800" b="1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)</a:t>
            </a:r>
            <a:endParaRPr lang="en-US" sz="18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76200" y="1850082"/>
            <a:ext cx="56982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304800" y="2129313"/>
            <a:ext cx="217170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lp</a:t>
            </a:r>
            <a:r>
              <a:rPr lang="en-US" sz="1800" b="1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$t1, 0(</a:t>
            </a:r>
            <a:r>
              <a:rPr lang="en-US" sz="1800" b="1" dirty="0" err="1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src</a:t>
            </a:r>
            <a:r>
              <a:rPr lang="en-US" sz="1800" b="1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)</a:t>
            </a:r>
            <a:endParaRPr lang="en-US" sz="1800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304799" y="2349162"/>
            <a:ext cx="360997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mov</a:t>
            </a:r>
            <a:r>
              <a:rPr lang="en-US" sz="1800" b="1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$t2, $a2  </a:t>
            </a:r>
            <a:r>
              <a:rPr lang="en-US" sz="1800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n-US" sz="1800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cnt</a:t>
            </a:r>
            <a:r>
              <a:rPr lang="en-US" sz="1800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&lt;- </a:t>
            </a:r>
            <a:r>
              <a:rPr lang="en-US" sz="1800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len</a:t>
            </a:r>
            <a:endParaRPr lang="en-US" sz="1800" b="1" dirty="0">
              <a:solidFill>
                <a:schemeClr val="accent6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95275" y="2738139"/>
            <a:ext cx="3057525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beqz</a:t>
            </a:r>
            <a:r>
              <a:rPr lang="en-US" sz="1800" b="1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$t2, </a:t>
            </a:r>
            <a:r>
              <a:rPr lang="en-US" sz="1800" b="1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exit</a:t>
            </a:r>
            <a:endParaRPr lang="en-US" sz="1800" b="1" dirty="0">
              <a:solidFill>
                <a:schemeClr val="accent3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95275" y="2963703"/>
            <a:ext cx="3057525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 lb</a:t>
            </a:r>
            <a:r>
              <a:rPr lang="en-US" sz="1800" b="1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$t3, 0($t1) </a:t>
            </a:r>
            <a:r>
              <a:rPr lang="en-US" sz="1800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 ld </a:t>
            </a:r>
            <a:r>
              <a:rPr lang="en-US" sz="1800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src</a:t>
            </a:r>
            <a:endParaRPr lang="en-US" sz="1800" b="1" dirty="0">
              <a:solidFill>
                <a:schemeClr val="accent6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95275" y="3190875"/>
            <a:ext cx="3057525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sb</a:t>
            </a:r>
            <a:r>
              <a:rPr lang="en-US" sz="1800" b="1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$t3, 0($t0) </a:t>
            </a:r>
            <a:r>
              <a:rPr lang="en-US" sz="1800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n-US" sz="1800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st</a:t>
            </a:r>
            <a:r>
              <a:rPr lang="en-US" sz="1800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dst</a:t>
            </a:r>
            <a:endParaRPr lang="en-US" sz="1800" b="1" dirty="0">
              <a:solidFill>
                <a:schemeClr val="accent6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85750" y="3421707"/>
            <a:ext cx="35194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addi</a:t>
            </a:r>
            <a:r>
              <a:rPr lang="en-US" sz="1800" b="1" dirty="0" smtClean="0">
                <a:solidFill>
                  <a:schemeClr val="accent5"/>
                </a:solidFill>
                <a:latin typeface="Consolas" pitchFamily="49" charset="0"/>
                <a:cs typeface="Consolas" pitchFamily="49" charset="0"/>
              </a:rPr>
              <a:t> $t0, $t0, 1 </a:t>
            </a:r>
            <a:r>
              <a:rPr lang="en-US" sz="1800" b="1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 inc.dst </a:t>
            </a:r>
            <a:endParaRPr lang="en-US" sz="1800" b="1" dirty="0">
              <a:solidFill>
                <a:schemeClr val="accent6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49329" y="3335982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$t0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28575" y="5402101"/>
            <a:ext cx="4698822" cy="1077218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Segment propagates </a:t>
            </a:r>
            <a:r>
              <a:rPr lang="en-US" sz="3200" b="1" dirty="0" err="1" smtClean="0"/>
              <a:t>src</a:t>
            </a:r>
            <a:r>
              <a:rPr lang="en-US" sz="3200" b="1" dirty="0" smtClean="0"/>
              <a:t> -&gt; </a:t>
            </a:r>
            <a:r>
              <a:rPr lang="en-US" sz="3200" b="1" dirty="0" err="1" smtClean="0"/>
              <a:t>dst</a:t>
            </a:r>
            <a:endParaRPr lang="en-US" sz="3200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4075269" y="1510069"/>
            <a:ext cx="4076629" cy="584775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Pointers are long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11111E-6 L -0.33455 0.03194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7" y="16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33333E-6 L -0.19878 -3.33333E-6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13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 L -0.33386 -0.01806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7" y="-9"/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44444E-6 L -0.19809 -0.05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" y="-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000"/>
                            </p:stCondLst>
                            <p:childTnLst>
                              <p:par>
                                <p:cTn id="13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000"/>
                            </p:stCondLst>
                            <p:childTnLst>
                              <p:par>
                                <p:cTn id="1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000"/>
                            </p:stCondLst>
                            <p:childTnLst>
                              <p:par>
                                <p:cTn id="14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000"/>
                            </p:stCondLst>
                            <p:childTnLst>
                              <p:par>
                                <p:cTn id="15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000"/>
                            </p:stCondLst>
                            <p:childTnLst>
                              <p:par>
                                <p:cTn id="156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000"/>
                            </p:stCondLst>
                            <p:childTnLst>
                              <p:par>
                                <p:cTn id="167" presetID="9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-0.00069 L 0.0375 -0.1868 " pathEditMode="relative" rAng="0" ptsTypes="AA">
                                      <p:cBhvr>
                                        <p:cTn id="185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93"/>
                                    </p:animMotion>
                                  </p:childTnLst>
                                </p:cTn>
                              </p:par>
                              <p:par>
                                <p:cTn id="18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59259E-6 L 0.02691 -0.18773 " pathEditMode="relative" rAng="0" ptsTypes="AA">
                                      <p:cBhvr>
                                        <p:cTn id="187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000"/>
                            </p:stCondLst>
                            <p:childTnLst>
                              <p:par>
                                <p:cTn id="18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500"/>
                            </p:stCondLst>
                            <p:childTnLst>
                              <p:par>
                                <p:cTn id="2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500"/>
                            </p:stCondLst>
                            <p:childTnLst>
                              <p:par>
                                <p:cTn id="204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7 L -0.33281 -3.7037E-7 " pathEditMode="relative" rAng="0" ptsTypes="AA">
                                      <p:cBhvr>
                                        <p:cTn id="205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2500"/>
                            </p:stCondLst>
                            <p:childTnLst>
                              <p:par>
                                <p:cTn id="20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2500"/>
                            </p:stCondLst>
                            <p:childTnLst>
                              <p:par>
                                <p:cTn id="2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2500"/>
                            </p:stCondLst>
                            <p:childTnLst>
                              <p:par>
                                <p:cTn id="213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2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29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-0.00069 L 0.0375 -0.1868 " pathEditMode="relative" rAng="0" ptsTypes="AA">
                                      <p:cBhvr>
                                        <p:cTn id="23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93"/>
                                    </p:animMotion>
                                  </p:childTnLst>
                                </p:cTn>
                              </p:par>
                              <p:par>
                                <p:cTn id="23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59259E-6 L 0.02691 -0.18773 " pathEditMode="relative" rAng="0" ptsTypes="AA">
                                      <p:cBhvr>
                                        <p:cTn id="232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3000"/>
                            </p:stCondLst>
                            <p:childTnLst>
                              <p:par>
                                <p:cTn id="2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3500"/>
                            </p:stCondLst>
                            <p:childTnLst>
                              <p:par>
                                <p:cTn id="2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3500"/>
                            </p:stCondLst>
                            <p:childTnLst>
                              <p:par>
                                <p:cTn id="2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3500"/>
                            </p:stCondLst>
                            <p:childTnLst>
                              <p:par>
                                <p:cTn id="248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37E-7 L 0.33386 0.08588 " pathEditMode="relative" rAng="0" ptsTypes="AA">
                                      <p:cBhvr>
                                        <p:cTn id="249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" y="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5500"/>
                            </p:stCondLst>
                            <p:childTnLst>
                              <p:par>
                                <p:cTn id="25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5500"/>
                            </p:stCondLst>
                            <p:childTnLst>
                              <p:par>
                                <p:cTn id="25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500"/>
                            </p:stCondLst>
                            <p:childTnLst>
                              <p:par>
                                <p:cTn id="278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0.01597 L 0.02535 0.26319 " pathEditMode="relative" rAng="0" ptsTypes="AA">
                                      <p:cBhvr>
                                        <p:cTn id="279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" y="124"/>
                                    </p:animMotion>
                                  </p:childTnLst>
                                </p:cTn>
                              </p:par>
                              <p:par>
                                <p:cTn id="280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0.00093 L 0.06146 0.33426 " pathEditMode="relative" rAng="0" ptsTypes="AA">
                                      <p:cBhvr>
                                        <p:cTn id="281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167"/>
                                    </p:animMotion>
                                  </p:childTnLst>
                                </p:cTn>
                              </p:par>
                              <p:par>
                                <p:cTn id="2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48148E-6 L -0.06875 -0.45718 " pathEditMode="relative" rAng="0" ptsTypes="AA">
                                      <p:cBhvr>
                                        <p:cTn id="300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" y="-229"/>
                                    </p:animMotion>
                                  </p:childTnLst>
                                </p:cTn>
                              </p:par>
                              <p:par>
                                <p:cTn id="30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-0.06145 -0.33426 " pathEditMode="relative" rAng="0" ptsTypes="AA">
                                      <p:cBhvr>
                                        <p:cTn id="302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2000"/>
                            </p:stCondLst>
                            <p:childTnLst>
                              <p:par>
                                <p:cTn id="30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9" grpId="0" animBg="1"/>
      <p:bldP spid="10" grpId="0" animBg="1"/>
      <p:bldP spid="11" grpId="0" animBg="1"/>
      <p:bldP spid="12" grpId="0"/>
      <p:bldP spid="13" grpId="0"/>
      <p:bldP spid="14" grpId="0" animBg="1"/>
      <p:bldP spid="15" grpId="0" animBg="1"/>
      <p:bldP spid="16" grpId="0"/>
      <p:bldP spid="17" grpId="0" uiExpand="1" build="allAtOnce" animBg="1"/>
      <p:bldP spid="18" grpId="0"/>
      <p:bldP spid="20" grpId="0" uiExpand="1" build="allAtOnce" animBg="1"/>
      <p:bldP spid="22" grpId="1" uiExpand="1" animBg="1"/>
      <p:bldP spid="22" grpId="2" animBg="1"/>
      <p:bldP spid="23" grpId="1" uiExpand="1" animBg="1"/>
      <p:bldP spid="23" grpId="2" animBg="1"/>
      <p:bldP spid="24" grpId="0"/>
      <p:bldP spid="27" grpId="0" build="allAtOnce" animBg="1"/>
      <p:bldP spid="28" grpId="0" uiExpand="1" build="allAtOnce" animBg="1"/>
      <p:bldP spid="29" grpId="0"/>
      <p:bldP spid="30" grpId="0" animBg="1"/>
      <p:bldP spid="30" grpId="1" animBg="1"/>
      <p:bldP spid="31" grpId="0" animBg="1"/>
      <p:bldP spid="31" grpId="1" animBg="1"/>
      <p:bldP spid="32" grpId="0" animBg="1"/>
      <p:bldP spid="33" grpId="0" uiExpand="1" build="allAtOnce" animBg="1"/>
      <p:bldP spid="34" grpId="0"/>
      <p:bldP spid="35" grpId="0" animBg="1"/>
      <p:bldP spid="36" grpId="0" uiExpand="1" build="allAtOnce" animBg="1"/>
      <p:bldP spid="37" grpId="0"/>
      <p:bldP spid="38" grpId="0"/>
      <p:bldP spid="39" grpId="0"/>
      <p:bldP spid="40" grpId="0" animBg="1"/>
      <p:bldP spid="41" grpId="0" animBg="1"/>
      <p:bldP spid="42" grpId="0" animBg="1"/>
      <p:bldP spid="43" grpId="0" animBg="1"/>
      <p:bldP spid="44" grpId="0"/>
      <p:bldP spid="45" grpId="0" animBg="1"/>
      <p:bldP spid="45" grpId="1" animBg="1"/>
      <p:bldP spid="45" grpId="2" animBg="1"/>
      <p:bldP spid="46" grpId="1" animBg="1"/>
      <p:bldP spid="46" grpId="2" animBg="1"/>
      <p:bldP spid="46" grpId="3" animBg="1"/>
      <p:bldP spid="47" grpId="1" animBg="1"/>
      <p:bldP spid="47" grpId="2" animBg="1"/>
      <p:bldP spid="47" grpId="3" animBg="1"/>
      <p:bldP spid="50" grpId="0" animBg="1"/>
      <p:bldP spid="50" grpId="1" animBg="1"/>
      <p:bldP spid="50" grpId="2" animBg="1"/>
      <p:bldP spid="51" grpId="0" animBg="1"/>
      <p:bldP spid="51" grpId="1" animBg="1"/>
      <p:bldP spid="51" grpId="2" animBg="1"/>
      <p:bldP spid="54" grpId="0" animBg="1"/>
      <p:bldP spid="54" grpId="1" animBg="1"/>
      <p:bldP spid="54" grpId="2" animBg="1"/>
      <p:bldP spid="58" grpId="0" animBg="1"/>
      <p:bldP spid="55" grpId="0" animBg="1"/>
      <p:bldP spid="55" grpId="1" animBg="1"/>
      <p:bldP spid="55" grpId="2" animBg="1"/>
      <p:bldP spid="56" grpId="0"/>
      <p:bldP spid="56" grpId="1"/>
      <p:bldP spid="59" grpId="0" animBg="1"/>
      <p:bldP spid="57" grpId="0" animBg="1"/>
      <p:bldP spid="57" grpId="1" animBg="1"/>
      <p:bldP spid="57" grpId="2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21" grpId="0"/>
      <p:bldP spid="69" grpId="0" animBg="1"/>
      <p:bldP spid="69" grpId="1" animBg="1"/>
      <p:bldP spid="70" grpId="0" animBg="1"/>
      <p:bldP spid="70" grpId="1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87" y="5000435"/>
            <a:ext cx="4165600" cy="173374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Hardware</a:t>
            </a:r>
          </a:p>
          <a:p>
            <a:pPr algn="ctr"/>
            <a:r>
              <a:rPr lang="en-US" sz="4000" b="1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Layout</a:t>
            </a:r>
            <a:endParaRPr lang="en-US" sz="4000" b="1" dirty="0">
              <a:solidFill>
                <a:schemeClr val="tx2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26903" y="3416132"/>
            <a:ext cx="717857" cy="4820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2233518" y="3416132"/>
            <a:ext cx="717857" cy="4820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1226903" y="1001052"/>
            <a:ext cx="1724472" cy="11774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DRAM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1226902" y="2418962"/>
            <a:ext cx="1724471" cy="7939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LLC</a:t>
            </a:r>
            <a:endParaRPr lang="en-US" sz="1600" dirty="0"/>
          </a:p>
        </p:txBody>
      </p:sp>
      <p:sp>
        <p:nvSpPr>
          <p:cNvPr id="12" name="Oval 11"/>
          <p:cNvSpPr/>
          <p:nvPr/>
        </p:nvSpPr>
        <p:spPr>
          <a:xfrm>
            <a:off x="2273260" y="4097336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3" name="Right Arrow 12"/>
          <p:cNvSpPr/>
          <p:nvPr/>
        </p:nvSpPr>
        <p:spPr>
          <a:xfrm>
            <a:off x="3316074" y="1891774"/>
            <a:ext cx="2170326" cy="2323815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Coherent Shared Memory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634486" y="1001052"/>
            <a:ext cx="1724472" cy="2897107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100000"/>
                  <a:shade val="100000"/>
                  <a:satMod val="130000"/>
                </a:schemeClr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  <a:lin ang="8100000" scaled="1"/>
            <a:tileRect/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226903" y="4097336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9" name="Oval 18"/>
          <p:cNvSpPr/>
          <p:nvPr/>
        </p:nvSpPr>
        <p:spPr>
          <a:xfrm>
            <a:off x="6690079" y="4097336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20" name="Oval 19"/>
          <p:cNvSpPr/>
          <p:nvPr/>
        </p:nvSpPr>
        <p:spPr>
          <a:xfrm>
            <a:off x="5634487" y="4097336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21" name="Text Placeholder 3"/>
          <p:cNvSpPr txBox="1">
            <a:spLocks/>
          </p:cNvSpPr>
          <p:nvPr/>
        </p:nvSpPr>
        <p:spPr>
          <a:xfrm>
            <a:off x="4943180" y="5000625"/>
            <a:ext cx="3162595" cy="1314450"/>
          </a:xfrm>
          <a:prstGeom prst="rect">
            <a:avLst/>
          </a:prstGeom>
        </p:spPr>
        <p:txBody>
          <a:bodyPr vert="horz"/>
          <a:lstStyle/>
          <a:p>
            <a:pPr marL="342900" marR="0" lvl="0" indent="-34290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Software</a:t>
            </a:r>
          </a:p>
          <a:p>
            <a:pPr marL="342900" marR="0" lvl="0" indent="-34290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View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-92521"/>
            <a:ext cx="9144000" cy="7017306"/>
          </a:xfrm>
          <a:prstGeom prst="rect">
            <a:avLst/>
          </a:prstGeom>
          <a:solidFill>
            <a:schemeClr val="accent2">
              <a:alpha val="4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5000" b="1" dirty="0" smtClean="0">
                <a:latin typeface="+mj-lt"/>
              </a:rPr>
              <a:t>?</a:t>
            </a:r>
            <a:endParaRPr lang="en-US" sz="45000" b="1" dirty="0">
              <a:latin typeface="+mj-lt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566057" y="5000435"/>
            <a:ext cx="3254829" cy="1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850946" y="5000245"/>
            <a:ext cx="3254829" cy="1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allAtOnce" animBg="1"/>
      <p:bldP spid="16" grpId="0" animBg="1"/>
      <p:bldP spid="19" grpId="0" animBg="1"/>
      <p:bldP spid="20" grpId="0" animBg="1"/>
      <p:bldP spid="21" grpId="0"/>
      <p:bldP spid="22" grpId="2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87" y="5000435"/>
            <a:ext cx="4165600" cy="173374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Hardware</a:t>
            </a:r>
          </a:p>
          <a:p>
            <a:pPr algn="ctr"/>
            <a:r>
              <a:rPr lang="en-US" sz="4000" b="1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Layout</a:t>
            </a:r>
            <a:endParaRPr lang="en-US" sz="4000" b="1" dirty="0">
              <a:solidFill>
                <a:schemeClr val="tx2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26903" y="3416132"/>
            <a:ext cx="717857" cy="4820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2233518" y="3416132"/>
            <a:ext cx="717857" cy="4820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1226903" y="1001052"/>
            <a:ext cx="1724472" cy="11774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DRAM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1226902" y="2418962"/>
            <a:ext cx="1724471" cy="7939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LLC</a:t>
            </a:r>
            <a:endParaRPr lang="en-US" sz="1600" dirty="0"/>
          </a:p>
        </p:txBody>
      </p:sp>
      <p:sp>
        <p:nvSpPr>
          <p:cNvPr id="12" name="Oval 11"/>
          <p:cNvSpPr/>
          <p:nvPr/>
        </p:nvSpPr>
        <p:spPr>
          <a:xfrm>
            <a:off x="2273260" y="4097336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6" name="Rectangle 15"/>
          <p:cNvSpPr/>
          <p:nvPr/>
        </p:nvSpPr>
        <p:spPr>
          <a:xfrm>
            <a:off x="5634486" y="1001052"/>
            <a:ext cx="1724472" cy="2897107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100000"/>
                  <a:shade val="100000"/>
                  <a:satMod val="130000"/>
                </a:schemeClr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  <a:lin ang="8100000" scaled="1"/>
            <a:tileRect/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226903" y="4097336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9" name="Oval 18"/>
          <p:cNvSpPr/>
          <p:nvPr/>
        </p:nvSpPr>
        <p:spPr>
          <a:xfrm>
            <a:off x="6690079" y="4097336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20" name="Oval 19"/>
          <p:cNvSpPr/>
          <p:nvPr/>
        </p:nvSpPr>
        <p:spPr>
          <a:xfrm>
            <a:off x="5634487" y="4097336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21" name="Text Placeholder 3"/>
          <p:cNvSpPr txBox="1">
            <a:spLocks/>
          </p:cNvSpPr>
          <p:nvPr/>
        </p:nvSpPr>
        <p:spPr>
          <a:xfrm>
            <a:off x="4943180" y="5000625"/>
            <a:ext cx="3162595" cy="1314450"/>
          </a:xfrm>
          <a:prstGeom prst="rect">
            <a:avLst/>
          </a:prstGeom>
        </p:spPr>
        <p:txBody>
          <a:bodyPr vert="horz"/>
          <a:lstStyle/>
          <a:p>
            <a:pPr marL="342900" marR="0" lvl="0" indent="-34290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Software</a:t>
            </a:r>
          </a:p>
          <a:p>
            <a:pPr marL="342900" marR="0" lvl="0" indent="-34290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View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2844165" y="1488179"/>
            <a:ext cx="2884714" cy="3037114"/>
          </a:xfrm>
          <a:prstGeom prst="ellipse">
            <a:avLst/>
          </a:prstGeom>
          <a:noFill/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566057" y="5000435"/>
            <a:ext cx="3254829" cy="1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850946" y="5000245"/>
            <a:ext cx="3254829" cy="1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ight Arrow 12"/>
          <p:cNvSpPr/>
          <p:nvPr/>
        </p:nvSpPr>
        <p:spPr>
          <a:xfrm>
            <a:off x="3316074" y="1891774"/>
            <a:ext cx="2170326" cy="2323815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Coherent Shared Memory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15685" y="4758239"/>
            <a:ext cx="8353569" cy="1938992"/>
          </a:xfrm>
          <a:prstGeom prst="rect">
            <a:avLst/>
          </a:prstGeom>
          <a:solidFill>
            <a:schemeClr val="bg2"/>
          </a:solidFill>
          <a:ln w="5715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6000" dirty="0" smtClean="0"/>
              <a:t>Hardware Policy – </a:t>
            </a:r>
          </a:p>
          <a:p>
            <a:pPr algn="ctr"/>
            <a:r>
              <a:rPr lang="en-US" sz="6000" dirty="0" smtClean="0"/>
              <a:t>Software Can’t Change!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2" animBg="1"/>
      <p:bldP spid="2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Data Are Created Equal?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56743" y="3250373"/>
            <a:ext cx="3108559" cy="406122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Location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:= 1;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40417" y="4059416"/>
            <a:ext cx="717857" cy="4820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6947032" y="4059416"/>
            <a:ext cx="717857" cy="4820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5940417" y="1644336"/>
            <a:ext cx="1724472" cy="11774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DRAM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5940416" y="3062246"/>
            <a:ext cx="1724471" cy="7939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LLC</a:t>
            </a:r>
            <a:endParaRPr lang="en-US" sz="1600" dirty="0"/>
          </a:p>
        </p:txBody>
      </p:sp>
      <p:sp>
        <p:nvSpPr>
          <p:cNvPr id="8" name="Oval 7"/>
          <p:cNvSpPr/>
          <p:nvPr/>
        </p:nvSpPr>
        <p:spPr>
          <a:xfrm>
            <a:off x="6986774" y="4740620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9" name="Oval 8"/>
          <p:cNvSpPr/>
          <p:nvPr/>
        </p:nvSpPr>
        <p:spPr>
          <a:xfrm>
            <a:off x="5940417" y="4740620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cxnSp>
        <p:nvCxnSpPr>
          <p:cNvPr id="11" name="Straight Arrow Connector 10"/>
          <p:cNvCxnSpPr>
            <a:stCxn id="3" idx="3"/>
            <a:endCxn id="4" idx="1"/>
          </p:cNvCxnSpPr>
          <p:nvPr/>
        </p:nvCxnSpPr>
        <p:spPr>
          <a:xfrm>
            <a:off x="3665302" y="3453434"/>
            <a:ext cx="2275115" cy="8469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  <a:endCxn id="7" idx="1"/>
          </p:cNvCxnSpPr>
          <p:nvPr/>
        </p:nvCxnSpPr>
        <p:spPr>
          <a:xfrm>
            <a:off x="3665302" y="3453434"/>
            <a:ext cx="2275114" cy="57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" idx="3"/>
            <a:endCxn id="6" idx="1"/>
          </p:cNvCxnSpPr>
          <p:nvPr/>
        </p:nvCxnSpPr>
        <p:spPr>
          <a:xfrm flipV="1">
            <a:off x="3665302" y="2233040"/>
            <a:ext cx="2275115" cy="12203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833258" y="229835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833258" y="305035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833258" y="3544319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128657" y="4420176"/>
            <a:ext cx="348343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487746" y="951838"/>
            <a:ext cx="6167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Assume: CMP MESI protocol, inclusive LLC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6281057" y="3712582"/>
            <a:ext cx="348343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433457" y="2645750"/>
            <a:ext cx="348343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>
            <a:stCxn id="28" idx="2"/>
            <a:endCxn id="27" idx="0"/>
          </p:cNvCxnSpPr>
          <p:nvPr/>
        </p:nvCxnSpPr>
        <p:spPr>
          <a:xfrm flipH="1">
            <a:off x="6455229" y="2691469"/>
            <a:ext cx="152400" cy="10211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7" idx="2"/>
          </p:cNvCxnSpPr>
          <p:nvPr/>
        </p:nvCxnSpPr>
        <p:spPr>
          <a:xfrm flipH="1">
            <a:off x="6281057" y="3758301"/>
            <a:ext cx="174172" cy="6618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7" grpId="0"/>
      <p:bldP spid="17" grpId="1"/>
      <p:bldP spid="18" grpId="0"/>
      <p:bldP spid="18" grpId="1"/>
      <p:bldP spid="19" grpId="0"/>
      <p:bldP spid="19" grpId="1"/>
      <p:bldP spid="25" grpId="0" animBg="1"/>
      <p:bldP spid="26" grpId="0"/>
      <p:bldP spid="27" grpId="0" animBg="1"/>
      <p:bldP spid="28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Missed Opportunities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56743" y="3250373"/>
            <a:ext cx="3108559" cy="406122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Location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:= 1;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40417" y="4059416"/>
            <a:ext cx="717857" cy="4820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6947032" y="4059416"/>
            <a:ext cx="717857" cy="4820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5940417" y="1644336"/>
            <a:ext cx="1724472" cy="11774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DRAM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5940416" y="3062246"/>
            <a:ext cx="1724471" cy="7939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LLC</a:t>
            </a:r>
            <a:endParaRPr lang="en-US" sz="1600" dirty="0"/>
          </a:p>
        </p:txBody>
      </p:sp>
      <p:sp>
        <p:nvSpPr>
          <p:cNvPr id="8" name="Oval 7"/>
          <p:cNvSpPr/>
          <p:nvPr/>
        </p:nvSpPr>
        <p:spPr>
          <a:xfrm>
            <a:off x="6986774" y="4740620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9" name="Oval 8"/>
          <p:cNvSpPr/>
          <p:nvPr/>
        </p:nvSpPr>
        <p:spPr>
          <a:xfrm>
            <a:off x="5940417" y="4740620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25" name="Rectangle 24"/>
          <p:cNvSpPr/>
          <p:nvPr/>
        </p:nvSpPr>
        <p:spPr>
          <a:xfrm>
            <a:off x="6128657" y="4420176"/>
            <a:ext cx="348343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487746" y="951838"/>
            <a:ext cx="6167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Assume: CMP MESI protocol, inclusive LLC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6281057" y="3712582"/>
            <a:ext cx="348343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433457" y="2645750"/>
            <a:ext cx="348343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 Placeholder 2"/>
          <p:cNvSpPr txBox="1">
            <a:spLocks/>
          </p:cNvSpPr>
          <p:nvPr/>
        </p:nvSpPr>
        <p:spPr>
          <a:xfrm>
            <a:off x="185056" y="2298357"/>
            <a:ext cx="5442857" cy="523388"/>
          </a:xfrm>
          <a:prstGeom prst="rect">
            <a:avLst/>
          </a:prstGeom>
        </p:spPr>
        <p:txBody>
          <a:bodyPr vert="horz"/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begin_tx</a:t>
            </a:r>
            <a:endParaRPr lang="en-US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Consolas" pitchFamily="49" charset="0"/>
              <a:ea typeface="ＭＳ Ｐゴシック" pitchFamily="-80" charset="-128"/>
              <a:cs typeface="Consolas" pitchFamily="49" charset="0"/>
            </a:endParaRPr>
          </a:p>
        </p:txBody>
      </p:sp>
      <p:sp>
        <p:nvSpPr>
          <p:cNvPr id="20" name="Text Placeholder 2"/>
          <p:cNvSpPr txBox="1">
            <a:spLocks/>
          </p:cNvSpPr>
          <p:nvPr/>
        </p:nvSpPr>
        <p:spPr>
          <a:xfrm>
            <a:off x="185056" y="3656495"/>
            <a:ext cx="5442857" cy="599819"/>
          </a:xfrm>
          <a:prstGeom prst="rect">
            <a:avLst/>
          </a:prstGeom>
        </p:spPr>
        <p:txBody>
          <a:bodyPr vert="horz"/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end_tx</a:t>
            </a:r>
            <a:endParaRPr lang="en-US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Consolas" pitchFamily="49" charset="0"/>
              <a:ea typeface="ＭＳ Ｐゴシック" pitchFamily="-80" charset="-128"/>
              <a:cs typeface="Consolas" pitchFamily="49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433457" y="2374558"/>
            <a:ext cx="348343" cy="4571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281056" y="3537859"/>
            <a:ext cx="348343" cy="4571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128657" y="4124732"/>
            <a:ext cx="348343" cy="4571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 Placeholder 2"/>
          <p:cNvSpPr txBox="1">
            <a:spLocks/>
          </p:cNvSpPr>
          <p:nvPr/>
        </p:nvSpPr>
        <p:spPr>
          <a:xfrm>
            <a:off x="185056" y="2800552"/>
            <a:ext cx="5442857" cy="523388"/>
          </a:xfrm>
          <a:prstGeom prst="rect">
            <a:avLst/>
          </a:prstGeom>
        </p:spPr>
        <p:txBody>
          <a:bodyPr vert="horz"/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  </a:t>
            </a:r>
            <a:r>
              <a:rPr lang="en-US" sz="2500" dirty="0" err="1" smtClean="0">
                <a:solidFill>
                  <a:schemeClr val="accent4"/>
                </a:solidFill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cpLocation</a:t>
            </a:r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 := </a:t>
            </a:r>
            <a:r>
              <a:rPr lang="en-US" sz="2500" dirty="0" smtClean="0">
                <a:solidFill>
                  <a:schemeClr val="accent1"/>
                </a:solidFill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Location</a:t>
            </a:r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;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70115" y="4740620"/>
            <a:ext cx="4931228" cy="1446550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SW Makes Redundant Copy</a:t>
            </a:r>
            <a:endParaRPr lang="en-US" sz="4400" b="1" dirty="0"/>
          </a:p>
        </p:txBody>
      </p:sp>
      <p:cxnSp>
        <p:nvCxnSpPr>
          <p:cNvPr id="37" name="Straight Arrow Connector 36"/>
          <p:cNvCxnSpPr>
            <a:stCxn id="33" idx="0"/>
            <a:endCxn id="32" idx="2"/>
          </p:cNvCxnSpPr>
          <p:nvPr/>
        </p:nvCxnSpPr>
        <p:spPr>
          <a:xfrm flipV="1">
            <a:off x="2835729" y="3323940"/>
            <a:ext cx="70756" cy="14166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1" idx="2"/>
            <a:endCxn id="24" idx="0"/>
          </p:cNvCxnSpPr>
          <p:nvPr/>
        </p:nvCxnSpPr>
        <p:spPr>
          <a:xfrm flipH="1">
            <a:off x="6455228" y="2420277"/>
            <a:ext cx="152401" cy="11175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4" idx="2"/>
            <a:endCxn id="30" idx="0"/>
          </p:cNvCxnSpPr>
          <p:nvPr/>
        </p:nvCxnSpPr>
        <p:spPr>
          <a:xfrm flipH="1">
            <a:off x="6302829" y="3583578"/>
            <a:ext cx="152399" cy="5411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0" grpId="0"/>
      <p:bldP spid="21" grpId="0" animBg="1"/>
      <p:bldP spid="24" grpId="0" animBg="1"/>
      <p:bldP spid="30" grpId="0" animBg="1"/>
      <p:bldP spid="32" grpId="0"/>
      <p:bldP spid="33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Data Are NOT Created Equal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56743" y="3250373"/>
            <a:ext cx="3108559" cy="406122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Location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:= 1;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40417" y="4059416"/>
            <a:ext cx="717857" cy="4820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6947032" y="4059416"/>
            <a:ext cx="717857" cy="4820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5940417" y="1644336"/>
            <a:ext cx="1724472" cy="11774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DRAM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5940416" y="3062246"/>
            <a:ext cx="1724471" cy="7939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LLC</a:t>
            </a:r>
            <a:endParaRPr lang="en-US" sz="1600" dirty="0"/>
          </a:p>
        </p:txBody>
      </p:sp>
      <p:sp>
        <p:nvSpPr>
          <p:cNvPr id="8" name="Oval 7"/>
          <p:cNvSpPr/>
          <p:nvPr/>
        </p:nvSpPr>
        <p:spPr>
          <a:xfrm>
            <a:off x="6986774" y="4740620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9" name="Oval 8"/>
          <p:cNvSpPr/>
          <p:nvPr/>
        </p:nvSpPr>
        <p:spPr>
          <a:xfrm>
            <a:off x="5940417" y="4740620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25" name="Rectangle 24"/>
          <p:cNvSpPr/>
          <p:nvPr/>
        </p:nvSpPr>
        <p:spPr>
          <a:xfrm>
            <a:off x="6128657" y="4420176"/>
            <a:ext cx="348343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487746" y="951838"/>
            <a:ext cx="6167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Assume: CMP MESI protocol, inclusive LLC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6281057" y="3712582"/>
            <a:ext cx="348343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433457" y="2645750"/>
            <a:ext cx="348343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 Placeholder 2"/>
          <p:cNvSpPr txBox="1">
            <a:spLocks/>
          </p:cNvSpPr>
          <p:nvPr/>
        </p:nvSpPr>
        <p:spPr>
          <a:xfrm>
            <a:off x="185057" y="2298356"/>
            <a:ext cx="3480245" cy="955055"/>
          </a:xfrm>
          <a:prstGeom prst="rect">
            <a:avLst/>
          </a:prstGeom>
        </p:spPr>
        <p:txBody>
          <a:bodyPr vert="horz"/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f</a:t>
            </a: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unc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foo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()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  </a:t>
            </a:r>
            <a:r>
              <a:rPr lang="en-US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var</a:t>
            </a:r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 Location;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Consolas" pitchFamily="49" charset="0"/>
              <a:ea typeface="ＭＳ Ｐゴシック" pitchFamily="-80" charset="-128"/>
              <a:cs typeface="Consolas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87746" y="4693637"/>
            <a:ext cx="1896673" cy="707886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Private</a:t>
            </a:r>
            <a:endParaRPr lang="en-US" sz="4000" b="1" dirty="0"/>
          </a:p>
        </p:txBody>
      </p:sp>
      <p:cxnSp>
        <p:nvCxnSpPr>
          <p:cNvPr id="29" name="Straight Arrow Connector 28"/>
          <p:cNvCxnSpPr>
            <a:stCxn id="23" idx="0"/>
            <a:endCxn id="3" idx="2"/>
          </p:cNvCxnSpPr>
          <p:nvPr/>
        </p:nvCxnSpPr>
        <p:spPr>
          <a:xfrm flipH="1" flipV="1">
            <a:off x="2111023" y="3656495"/>
            <a:ext cx="325060" cy="10371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6128657" y="3537859"/>
            <a:ext cx="653143" cy="394559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/>
          <p:cNvCxnSpPr>
            <a:endCxn id="31" idx="2"/>
          </p:cNvCxnSpPr>
          <p:nvPr/>
        </p:nvCxnSpPr>
        <p:spPr>
          <a:xfrm>
            <a:off x="5686844" y="3062246"/>
            <a:ext cx="441813" cy="6728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384419" y="1738807"/>
            <a:ext cx="2302425" cy="1323439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Wasting </a:t>
            </a:r>
          </a:p>
          <a:p>
            <a:r>
              <a:rPr lang="en-US" sz="4000" b="1" dirty="0" smtClean="0"/>
              <a:t>Space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 animBg="1"/>
      <p:bldP spid="31" grpId="0" animBg="1"/>
      <p:bldP spid="35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ASM-1 Hardware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1219200"/>
            <a:ext cx="5657850" cy="16478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8MB L3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000375" y="3114675"/>
            <a:ext cx="1924050" cy="2914650"/>
            <a:chOff x="3295650" y="3114675"/>
            <a:chExt cx="1924050" cy="2914650"/>
          </a:xfrm>
        </p:grpSpPr>
        <p:sp>
          <p:nvSpPr>
            <p:cNvPr id="6" name="Rectangle 5"/>
            <p:cNvSpPr/>
            <p:nvPr/>
          </p:nvSpPr>
          <p:spPr>
            <a:xfrm>
              <a:off x="3295650" y="3114675"/>
              <a:ext cx="1924050" cy="100965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256KB L2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5200" y="4352925"/>
              <a:ext cx="1514475" cy="63817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32KB L1</a:t>
              </a:r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3914775" y="5219700"/>
              <a:ext cx="781050" cy="809625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</p:grpSp>
      <p:sp>
        <p:nvSpPr>
          <p:cNvPr id="20" name="Oval 19"/>
          <p:cNvSpPr/>
          <p:nvPr/>
        </p:nvSpPr>
        <p:spPr>
          <a:xfrm>
            <a:off x="1647825" y="3638550"/>
            <a:ext cx="962025" cy="97155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AE</a:t>
            </a:r>
            <a:endParaRPr lang="en-US" dirty="0"/>
          </a:p>
        </p:txBody>
      </p:sp>
      <p:cxnSp>
        <p:nvCxnSpPr>
          <p:cNvPr id="22" name="Elbow Connector 21"/>
          <p:cNvCxnSpPr>
            <a:stCxn id="20" idx="6"/>
            <a:endCxn id="6" idx="1"/>
          </p:cNvCxnSpPr>
          <p:nvPr/>
        </p:nvCxnSpPr>
        <p:spPr>
          <a:xfrm flipV="1">
            <a:off x="2609850" y="3619500"/>
            <a:ext cx="390525" cy="504825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20" idx="6"/>
            <a:endCxn id="7" idx="1"/>
          </p:cNvCxnSpPr>
          <p:nvPr/>
        </p:nvCxnSpPr>
        <p:spPr>
          <a:xfrm>
            <a:off x="2609850" y="4124325"/>
            <a:ext cx="600075" cy="547688"/>
          </a:xfrm>
          <a:prstGeom prst="bentConnector3">
            <a:avLst>
              <a:gd name="adj1" fmla="val 32315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924426" y="3114676"/>
            <a:ext cx="1295400" cy="100965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Bitmask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4724400" y="4352925"/>
            <a:ext cx="1285875" cy="6381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Bitmask</a:t>
            </a:r>
            <a:endParaRPr lang="en-US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6219826" y="3619500"/>
            <a:ext cx="771524" cy="5048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32" idx="3"/>
          </p:cNvCxnSpPr>
          <p:nvPr/>
        </p:nvCxnSpPr>
        <p:spPr>
          <a:xfrm flipV="1">
            <a:off x="6010275" y="4124326"/>
            <a:ext cx="981075" cy="5476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991350" y="3893493"/>
            <a:ext cx="1247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Per-line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1" grpId="0" animBg="1"/>
      <p:bldP spid="32" grpId="0" animBg="1"/>
      <p:bldP spid="3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Data Are NOT Created Equal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56743" y="3250373"/>
            <a:ext cx="3108559" cy="406122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Location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:= 1;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40417" y="4059416"/>
            <a:ext cx="717857" cy="4820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6947032" y="4059416"/>
            <a:ext cx="717857" cy="4820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5940417" y="1644336"/>
            <a:ext cx="1724472" cy="11774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DRAM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5940416" y="3062246"/>
            <a:ext cx="1724471" cy="7939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LLC</a:t>
            </a:r>
            <a:endParaRPr lang="en-US" sz="1600" dirty="0"/>
          </a:p>
        </p:txBody>
      </p:sp>
      <p:sp>
        <p:nvSpPr>
          <p:cNvPr id="8" name="Oval 7"/>
          <p:cNvSpPr/>
          <p:nvPr/>
        </p:nvSpPr>
        <p:spPr>
          <a:xfrm>
            <a:off x="6947032" y="4740620"/>
            <a:ext cx="708621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800" dirty="0" smtClean="0"/>
              <a:t>GPU</a:t>
            </a:r>
            <a:endParaRPr lang="en-US" sz="1800" dirty="0"/>
          </a:p>
        </p:txBody>
      </p:sp>
      <p:sp>
        <p:nvSpPr>
          <p:cNvPr id="9" name="Oval 8"/>
          <p:cNvSpPr/>
          <p:nvPr/>
        </p:nvSpPr>
        <p:spPr>
          <a:xfrm>
            <a:off x="5940417" y="4740620"/>
            <a:ext cx="668879" cy="66090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25" name="Rectangle 24"/>
          <p:cNvSpPr/>
          <p:nvPr/>
        </p:nvSpPr>
        <p:spPr>
          <a:xfrm>
            <a:off x="6128657" y="4420176"/>
            <a:ext cx="348343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487746" y="951838"/>
            <a:ext cx="6167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Assume: CMP MESI protocol, inclusive LLC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6281057" y="3712582"/>
            <a:ext cx="348343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433457" y="2645750"/>
            <a:ext cx="348343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 Placeholder 2"/>
          <p:cNvSpPr txBox="1">
            <a:spLocks/>
          </p:cNvSpPr>
          <p:nvPr/>
        </p:nvSpPr>
        <p:spPr>
          <a:xfrm>
            <a:off x="185057" y="2298356"/>
            <a:ext cx="5034643" cy="955055"/>
          </a:xfrm>
          <a:prstGeom prst="rect">
            <a:avLst/>
          </a:prstGeom>
        </p:spPr>
        <p:txBody>
          <a:bodyPr vert="horz"/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func</a:t>
            </a:r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CUDAKernel</a:t>
            </a:r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(…)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onsolas" pitchFamily="49" charset="0"/>
                <a:ea typeface="ＭＳ Ｐゴシック" pitchFamily="-80" charset="-128"/>
                <a:cs typeface="Consolas" pitchFamily="49" charset="0"/>
              </a:rPr>
              <a:t>  …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Consolas" pitchFamily="49" charset="0"/>
              <a:ea typeface="ＭＳ Ｐゴシック" pitchFamily="-80" charset="-128"/>
              <a:cs typeface="Consolas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87746" y="3035026"/>
            <a:ext cx="6096000" cy="1446550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Not clear accelerators want/need coherence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Rethinking Coherence: Why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330" y="905523"/>
            <a:ext cx="8664606" cy="2401203"/>
          </a:xfrm>
        </p:spPr>
        <p:txBody>
          <a:bodyPr/>
          <a:lstStyle/>
          <a:p>
            <a:r>
              <a:rPr lang="en-US" dirty="0" err="1" smtClean="0"/>
              <a:t>Dennard</a:t>
            </a:r>
            <a:r>
              <a:rPr lang="en-US" dirty="0" smtClean="0"/>
              <a:t> Scaling is over; Moore’s Law continues</a:t>
            </a:r>
          </a:p>
          <a:p>
            <a:pPr lvl="1"/>
            <a:r>
              <a:rPr lang="en-US" dirty="0" smtClean="0"/>
              <a:t>Need scalable, energy efficient components</a:t>
            </a:r>
          </a:p>
          <a:p>
            <a:r>
              <a:rPr lang="en-US" dirty="0" smtClean="0"/>
              <a:t>Accelerators are here</a:t>
            </a:r>
          </a:p>
          <a:p>
            <a:pPr lvl="1"/>
            <a:r>
              <a:rPr lang="en-US" dirty="0" smtClean="0"/>
              <a:t>How should they see memory?</a:t>
            </a:r>
          </a:p>
          <a:p>
            <a:r>
              <a:rPr lang="en-US" dirty="0" smtClean="0"/>
              <a:t>Shared-little workloads in important markets</a:t>
            </a:r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333" y="3872114"/>
            <a:ext cx="3767914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Search Magnif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7548" y="4148448"/>
            <a:ext cx="554665" cy="554665"/>
          </a:xfrm>
          <a:prstGeom prst="rect">
            <a:avLst/>
          </a:prstGeom>
        </p:spPr>
      </p:pic>
      <p:pic>
        <p:nvPicPr>
          <p:cNvPr id="9" name="Picture 8" descr="databas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3474" y="4148448"/>
            <a:ext cx="664536" cy="664536"/>
          </a:xfrm>
          <a:prstGeom prst="rect">
            <a:avLst/>
          </a:prstGeom>
        </p:spPr>
      </p:pic>
      <p:pic>
        <p:nvPicPr>
          <p:cNvPr id="40966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21959" y="4316795"/>
            <a:ext cx="1085850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nav_main_sprite.png"/>
          <p:cNvPicPr>
            <a:picLocks noChangeAspect="1"/>
          </p:cNvPicPr>
          <p:nvPr/>
        </p:nvPicPr>
        <p:blipFill>
          <a:blip r:embed="rId6"/>
          <a:srcRect b="68923"/>
          <a:stretch>
            <a:fillRect/>
          </a:stretch>
        </p:blipFill>
        <p:spPr>
          <a:xfrm>
            <a:off x="3118675" y="4542518"/>
            <a:ext cx="910400" cy="340557"/>
          </a:xfrm>
          <a:prstGeom prst="rect">
            <a:avLst/>
          </a:prstGeom>
        </p:spPr>
      </p:pic>
      <p:sp>
        <p:nvSpPr>
          <p:cNvPr id="13" name="Left-Right Arrow 12"/>
          <p:cNvSpPr/>
          <p:nvPr/>
        </p:nvSpPr>
        <p:spPr>
          <a:xfrm>
            <a:off x="4593265" y="4316795"/>
            <a:ext cx="1148316" cy="733649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500px-smartphone_icon-svg.png"/>
          <p:cNvPicPr>
            <a:picLocks noChangeAspect="1"/>
          </p:cNvPicPr>
          <p:nvPr/>
        </p:nvPicPr>
        <p:blipFill>
          <a:blip r:embed="rId7"/>
          <a:srcRect l="24960" t="14936" r="19200" b="13578"/>
          <a:stretch>
            <a:fillRect/>
          </a:stretch>
        </p:blipFill>
        <p:spPr>
          <a:xfrm>
            <a:off x="6420387" y="3435300"/>
            <a:ext cx="1223315" cy="2214436"/>
          </a:xfrm>
          <a:prstGeom prst="rect">
            <a:avLst/>
          </a:prstGeom>
        </p:spPr>
      </p:pic>
      <p:pic>
        <p:nvPicPr>
          <p:cNvPr id="40969" name="Picture 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669214" y="3726744"/>
            <a:ext cx="730710" cy="730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0" name="Picture 10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669214" y="4510619"/>
            <a:ext cx="727109" cy="727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Rethinking Coherence: Why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330" y="905523"/>
            <a:ext cx="8664606" cy="3188012"/>
          </a:xfrm>
        </p:spPr>
        <p:txBody>
          <a:bodyPr/>
          <a:lstStyle/>
          <a:p>
            <a:r>
              <a:rPr lang="en-US" dirty="0" err="1" smtClean="0"/>
              <a:t>Dennard</a:t>
            </a:r>
            <a:r>
              <a:rPr lang="en-US" dirty="0" smtClean="0"/>
              <a:t> Scaling is over; Moore’s Law continues</a:t>
            </a:r>
          </a:p>
          <a:p>
            <a:pPr lvl="1"/>
            <a:r>
              <a:rPr lang="en-US" dirty="0" smtClean="0"/>
              <a:t>Need scalable, energy efficient components</a:t>
            </a:r>
          </a:p>
          <a:p>
            <a:r>
              <a:rPr lang="en-US" dirty="0" smtClean="0"/>
              <a:t>Accelerators are here</a:t>
            </a:r>
          </a:p>
          <a:p>
            <a:pPr lvl="1"/>
            <a:r>
              <a:rPr lang="en-US" dirty="0" smtClean="0"/>
              <a:t>How should they see memory?</a:t>
            </a:r>
          </a:p>
          <a:p>
            <a:r>
              <a:rPr lang="en-US" dirty="0" smtClean="0"/>
              <a:t>Shared-little workloads in important markets</a:t>
            </a:r>
          </a:p>
          <a:p>
            <a:r>
              <a:rPr lang="en-US" dirty="0" smtClean="0"/>
              <a:t>Missing opportunities</a:t>
            </a:r>
          </a:p>
          <a:p>
            <a:pPr lvl="1"/>
            <a:r>
              <a:rPr lang="en-US" dirty="0" smtClean="0"/>
              <a:t>Not new </a:t>
            </a:r>
            <a:r>
              <a:rPr lang="en-US" i="1" dirty="0" smtClean="0"/>
              <a:t>per se</a:t>
            </a:r>
            <a:r>
              <a:rPr lang="en-US" dirty="0" smtClean="0"/>
              <a:t>, but need generic framework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Coherence: Pros &amp;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654" y="1818167"/>
            <a:ext cx="3657084" cy="41998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Flat address space</a:t>
            </a:r>
          </a:p>
          <a:p>
            <a:pPr lvl="1"/>
            <a:r>
              <a:rPr lang="en-US" dirty="0" smtClean="0"/>
              <a:t>Easy pointer manipulation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Low SW impact</a:t>
            </a:r>
          </a:p>
          <a:p>
            <a:pPr lvl="1"/>
            <a:r>
              <a:rPr lang="en-US" dirty="0" smtClean="0"/>
              <a:t>Doesn’t have to manage the cache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High performance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88710" y="1818168"/>
            <a:ext cx="3657084" cy="41998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Scalability</a:t>
            </a:r>
            <a:r>
              <a:rPr kumimoji="0" lang="en-US" sz="25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 Issues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charset="2"/>
              <a:buChar char="§"/>
              <a:tabLst/>
              <a:defRPr/>
            </a:pPr>
            <a:endParaRPr lang="en-US" sz="2500" baseline="0" dirty="0" smtClean="0">
              <a:solidFill>
                <a:schemeClr val="tx1">
                  <a:lumMod val="75000"/>
                  <a:lumOff val="25000"/>
                </a:schemeClr>
              </a:solidFill>
              <a:ea typeface="ＭＳ Ｐゴシック" pitchFamily="-80" charset="-128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-80" charset="-128"/>
              </a:rPr>
              <a:t>Area/Power Overheads</a:t>
            </a:r>
            <a:endParaRPr kumimoji="0" lang="en-US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ＭＳ Ｐゴシック" pitchFamily="-80" charset="-128"/>
              <a:cs typeface="+mn-cs"/>
            </a:endParaRPr>
          </a:p>
          <a:p>
            <a:pPr marL="640080" marR="0" lvl="1" indent="-28575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charset="2"/>
              <a:buChar char="§"/>
              <a:tabLst/>
              <a:defRPr/>
            </a:pPr>
            <a:endParaRPr kumimoji="0" lang="en-US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ＭＳ Ｐゴシック" pitchFamily="-80" charset="-128"/>
              <a:cs typeface="+mn-cs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pitchFamily="-80" charset="-128"/>
                <a:cs typeface="ＭＳ Ｐゴシック" pitchFamily="-80" charset="-128"/>
              </a:rPr>
              <a:t>Unmovable       Black Box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ＭＳ Ｐゴシック" pitchFamily="-80" charset="-128"/>
              <a:cs typeface="ＭＳ Ｐゴシック" pitchFamily="-80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93443" y="1140767"/>
            <a:ext cx="11626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chemeClr val="accent6"/>
                </a:solidFill>
                <a:latin typeface="+mj-lt"/>
              </a:rPr>
              <a:t>Pros</a:t>
            </a:r>
            <a:endParaRPr lang="en-US" sz="4000" b="1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70993" y="1140767"/>
            <a:ext cx="12971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chemeClr val="accent1"/>
                </a:solidFill>
                <a:latin typeface="+mj-lt"/>
              </a:rPr>
              <a:t>Cons</a:t>
            </a:r>
            <a:endParaRPr lang="en-US" sz="40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3151" y="3179135"/>
            <a:ext cx="5934992" cy="1446550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Can we keep the pros and ditch the cons?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330" y="1400175"/>
            <a:ext cx="8664606" cy="5132946"/>
          </a:xfrm>
        </p:spPr>
        <p:txBody>
          <a:bodyPr/>
          <a:lstStyle/>
          <a:p>
            <a:r>
              <a:rPr lang="en-US" sz="4400" b="1" strike="sngStrike" dirty="0" smtClean="0">
                <a:solidFill>
                  <a:schemeClr val="accent2"/>
                </a:solidFill>
                <a:latin typeface="+mj-lt"/>
              </a:rPr>
              <a:t>Motivation and Goals</a:t>
            </a:r>
          </a:p>
          <a:p>
            <a:r>
              <a:rPr lang="en-US" sz="4400" b="1" dirty="0" smtClean="0">
                <a:solidFill>
                  <a:schemeClr val="accent6"/>
                </a:solidFill>
                <a:latin typeface="+mj-lt"/>
              </a:rPr>
              <a:t>ASM Model</a:t>
            </a:r>
          </a:p>
          <a:p>
            <a:r>
              <a:rPr lang="en-US" sz="4400" b="1" dirty="0" smtClean="0">
                <a:latin typeface="+mj-lt"/>
              </a:rPr>
              <a:t>ASM-1 Prototype</a:t>
            </a:r>
          </a:p>
          <a:p>
            <a:r>
              <a:rPr lang="en-US" sz="4400" b="1" dirty="0" smtClean="0">
                <a:latin typeface="+mj-lt"/>
              </a:rPr>
              <a:t>Evaluation and Results</a:t>
            </a:r>
          </a:p>
          <a:p>
            <a:r>
              <a:rPr lang="en-US" sz="4400" b="1" dirty="0" smtClean="0">
                <a:latin typeface="+mj-lt"/>
              </a:rPr>
              <a:t>Conclusions and Future Work</a:t>
            </a:r>
            <a:endParaRPr lang="en-US" sz="44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ASM Model Basics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66330" y="905523"/>
            <a:ext cx="8664606" cy="1720719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Replace black box with simple hierarchy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Still flat, linear address space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Manage with CVS-like checkout/checkin</a:t>
            </a:r>
          </a:p>
        </p:txBody>
      </p:sp>
      <p:sp>
        <p:nvSpPr>
          <p:cNvPr id="6" name="Oval 5"/>
          <p:cNvSpPr/>
          <p:nvPr/>
        </p:nvSpPr>
        <p:spPr>
          <a:xfrm>
            <a:off x="3372018" y="5573488"/>
            <a:ext cx="948865" cy="96999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3391489" y="4421244"/>
            <a:ext cx="961967" cy="90411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778473" y="4421244"/>
            <a:ext cx="961967" cy="9041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91489" y="2525487"/>
            <a:ext cx="2459420" cy="139337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flipV="1">
            <a:off x="3889431" y="3575305"/>
            <a:ext cx="551877" cy="98745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lIns="0" tIns="0" rIns="0" bIns="0" rtlCol="0" anchor="ctr"/>
          <a:lstStyle/>
          <a:p>
            <a:pPr algn="ctr"/>
            <a:r>
              <a:rPr lang="en-US" sz="1800" dirty="0" smtClean="0"/>
              <a:t>CI</a:t>
            </a:r>
            <a:endParaRPr lang="en-US" sz="1800" dirty="0"/>
          </a:p>
        </p:txBody>
      </p:sp>
      <p:sp>
        <p:nvSpPr>
          <p:cNvPr id="11" name="Oval 10"/>
          <p:cNvSpPr/>
          <p:nvPr/>
        </p:nvSpPr>
        <p:spPr>
          <a:xfrm>
            <a:off x="4778473" y="5573488"/>
            <a:ext cx="948865" cy="96999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P</a:t>
            </a:r>
            <a:endParaRPr lang="en-US" sz="1800" dirty="0"/>
          </a:p>
        </p:txBody>
      </p:sp>
      <p:sp>
        <p:nvSpPr>
          <p:cNvPr id="12" name="Down Arrow 11"/>
          <p:cNvSpPr/>
          <p:nvPr/>
        </p:nvSpPr>
        <p:spPr>
          <a:xfrm flipV="1">
            <a:off x="5266374" y="3575305"/>
            <a:ext cx="551877" cy="98745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lIns="0" tIns="0" rIns="0" bIns="0" rtlCol="0" anchor="ctr"/>
          <a:lstStyle/>
          <a:p>
            <a:pPr algn="ctr"/>
            <a:r>
              <a:rPr lang="en-US" sz="1800" dirty="0" smtClean="0"/>
              <a:t>CI</a:t>
            </a:r>
            <a:endParaRPr lang="en-US" sz="1800" dirty="0"/>
          </a:p>
        </p:txBody>
      </p:sp>
      <p:sp>
        <p:nvSpPr>
          <p:cNvPr id="13" name="Down Arrow 12"/>
          <p:cNvSpPr/>
          <p:nvPr/>
        </p:nvSpPr>
        <p:spPr>
          <a:xfrm>
            <a:off x="3391489" y="3575305"/>
            <a:ext cx="551877" cy="98745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lIns="0" tIns="0" rIns="0" bIns="0" rtlCol="0" anchor="ctr"/>
          <a:lstStyle/>
          <a:p>
            <a:pPr algn="ctr"/>
            <a:r>
              <a:rPr lang="en-US" sz="1800" dirty="0" smtClean="0"/>
              <a:t>CO</a:t>
            </a:r>
            <a:endParaRPr lang="en-US" sz="1800" dirty="0"/>
          </a:p>
        </p:txBody>
      </p:sp>
      <p:sp>
        <p:nvSpPr>
          <p:cNvPr id="14" name="Down Arrow 13"/>
          <p:cNvSpPr/>
          <p:nvPr/>
        </p:nvSpPr>
        <p:spPr>
          <a:xfrm>
            <a:off x="4790699" y="3607959"/>
            <a:ext cx="551877" cy="98745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lIns="0" tIns="0" rIns="0" bIns="0" rtlCol="0" anchor="ctr"/>
          <a:lstStyle/>
          <a:p>
            <a:pPr algn="ctr"/>
            <a:r>
              <a:rPr lang="en-US" sz="1800" dirty="0" smtClean="0"/>
              <a:t>CO</a:t>
            </a:r>
            <a:endParaRPr lang="en-US" sz="1800" dirty="0"/>
          </a:p>
        </p:txBody>
      </p:sp>
      <p:sp>
        <p:nvSpPr>
          <p:cNvPr id="27" name="Rectangle 26"/>
          <p:cNvSpPr/>
          <p:nvPr/>
        </p:nvSpPr>
        <p:spPr>
          <a:xfrm>
            <a:off x="3390730" y="3931984"/>
            <a:ext cx="2459420" cy="139337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21389 L -1.94444E-6 2.59259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9" grpId="1" animBg="1"/>
      <p:bldP spid="10" grpId="0" animBg="1"/>
      <p:bldP spid="11" grpId="0" animBg="1"/>
      <p:bldP spid="12" grpId="0" animBg="1"/>
      <p:bldP spid="13" grpId="0" animBg="1"/>
      <p:bldP spid="14" grpId="0" animBg="1"/>
      <p:bldP spid="27" grpId="0" animBg="1"/>
      <p:bldP spid="27" grpId="1" animBg="1"/>
    </p:bldLst>
  </p:timing>
</p:sld>
</file>

<file path=ppt/theme/theme1.xml><?xml version="1.0" encoding="utf-8"?>
<a:theme xmlns:a="http://schemas.openxmlformats.org/drawingml/2006/main" name="UW-logo">
  <a:themeElements>
    <a:clrScheme name="Derek's Pallette #1">
      <a:dk1>
        <a:srgbClr val="333333"/>
      </a:dk1>
      <a:lt1>
        <a:sysClr val="window" lastClr="FFFFFF"/>
      </a:lt1>
      <a:dk2>
        <a:srgbClr val="1F497D"/>
      </a:dk2>
      <a:lt2>
        <a:srgbClr val="F9F5D0"/>
      </a:lt2>
      <a:accent1>
        <a:srgbClr val="B70101"/>
      </a:accent1>
      <a:accent2>
        <a:srgbClr val="E7D9C1"/>
      </a:accent2>
      <a:accent3>
        <a:srgbClr val="660000"/>
      </a:accent3>
      <a:accent4>
        <a:srgbClr val="114499"/>
      </a:accent4>
      <a:accent5>
        <a:srgbClr val="6E6A5B"/>
      </a:accent5>
      <a:accent6>
        <a:srgbClr val="06982C"/>
      </a:accent6>
      <a:hlink>
        <a:srgbClr val="0CD8F4"/>
      </a:hlink>
      <a:folHlink>
        <a:srgbClr val="AB0D1C"/>
      </a:folHlink>
    </a:clrScheme>
    <a:fontScheme name="Derek's Fonts #1">
      <a:majorFont>
        <a:latin typeface="Garamond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UW-logo</Template>
  <TotalTime>12141</TotalTime>
  <Words>2256</Words>
  <Application>Microsoft Office PowerPoint</Application>
  <PresentationFormat>On-screen Show (4:3)</PresentationFormat>
  <Paragraphs>793</Paragraphs>
  <Slides>49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1" baseType="lpstr">
      <vt:lpstr>UW-logo</vt:lpstr>
      <vt:lpstr>Equation</vt:lpstr>
      <vt:lpstr>Acoherent  Shared Memory</vt:lpstr>
      <vt:lpstr>Executive Summary</vt:lpstr>
      <vt:lpstr>Outline</vt:lpstr>
      <vt:lpstr>Rethinking Coherence: Why Now?</vt:lpstr>
      <vt:lpstr>Rethinking Coherence: Why Now?</vt:lpstr>
      <vt:lpstr>Rethinking Coherence: Why Now?</vt:lpstr>
      <vt:lpstr>Coherence: Pros &amp; Cons</vt:lpstr>
      <vt:lpstr>Outline</vt:lpstr>
      <vt:lpstr>ASM Model Basics</vt:lpstr>
      <vt:lpstr>Checkout/Checkin</vt:lpstr>
      <vt:lpstr>Segments</vt:lpstr>
      <vt:lpstr>Segment Types</vt:lpstr>
      <vt:lpstr>Case Study 1: pthreads</vt:lpstr>
      <vt:lpstr>Case Study 2: Software Speculation</vt:lpstr>
      <vt:lpstr>Managing Finite Resources</vt:lpstr>
      <vt:lpstr>Outline</vt:lpstr>
      <vt:lpstr>ASM-1 Overview</vt:lpstr>
      <vt:lpstr>Baseline</vt:lpstr>
      <vt:lpstr>Acoherence Engine</vt:lpstr>
      <vt:lpstr>Outline</vt:lpstr>
      <vt:lpstr>Baseline</vt:lpstr>
      <vt:lpstr>Methodology</vt:lpstr>
      <vt:lpstr>Checkout/Checkin Characteristics</vt:lpstr>
      <vt:lpstr>Performance</vt:lpstr>
      <vt:lpstr>New Software Potential</vt:lpstr>
      <vt:lpstr>Outline</vt:lpstr>
      <vt:lpstr>Conclusions</vt:lpstr>
      <vt:lpstr>Future Work</vt:lpstr>
      <vt:lpstr>Questions?</vt:lpstr>
      <vt:lpstr>Backup Slides</vt:lpstr>
      <vt:lpstr>Checkin</vt:lpstr>
      <vt:lpstr>Checkout</vt:lpstr>
      <vt:lpstr>Order</vt:lpstr>
      <vt:lpstr>Using Weak Acoherence</vt:lpstr>
      <vt:lpstr>Using Best-Effort Acoherence</vt:lpstr>
      <vt:lpstr>Storage Overhead</vt:lpstr>
      <vt:lpstr>Simulator Design</vt:lpstr>
      <vt:lpstr>ASM Consistency Model</vt:lpstr>
      <vt:lpstr>Qualitative Data</vt:lpstr>
      <vt:lpstr>Three Questions</vt:lpstr>
      <vt:lpstr>ASM-1 Segments</vt:lpstr>
      <vt:lpstr>ASM-1 Segments</vt:lpstr>
      <vt:lpstr>The Problem</vt:lpstr>
      <vt:lpstr>The Problem</vt:lpstr>
      <vt:lpstr>All Data Are Created Equal?</vt:lpstr>
      <vt:lpstr>Missed Opportunities</vt:lpstr>
      <vt:lpstr>All Data Are NOT Created Equal</vt:lpstr>
      <vt:lpstr>ASM-1 Hardware</vt:lpstr>
      <vt:lpstr>All Data Are NOT Created Equal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Acoherent Shared Memory</dc:title>
  <dc:creator>Derek</dc:creator>
  <cp:lastModifiedBy>Derek</cp:lastModifiedBy>
  <cp:revision>1065</cp:revision>
  <cp:lastPrinted>2010-09-02T16:26:05Z</cp:lastPrinted>
  <dcterms:created xsi:type="dcterms:W3CDTF">2012-02-04T14:44:11Z</dcterms:created>
  <dcterms:modified xsi:type="dcterms:W3CDTF">2012-02-22T18:26:07Z</dcterms:modified>
</cp:coreProperties>
</file>