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97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79" r:id="rId12"/>
    <p:sldId id="257" r:id="rId13"/>
    <p:sldId id="298" r:id="rId14"/>
    <p:sldId id="267" r:id="rId15"/>
    <p:sldId id="299" r:id="rId16"/>
    <p:sldId id="269" r:id="rId17"/>
    <p:sldId id="274" r:id="rId18"/>
    <p:sldId id="300" r:id="rId19"/>
    <p:sldId id="301" r:id="rId20"/>
    <p:sldId id="271" r:id="rId21"/>
    <p:sldId id="272" r:id="rId22"/>
    <p:sldId id="273" r:id="rId23"/>
    <p:sldId id="288" r:id="rId24"/>
    <p:sldId id="270" r:id="rId25"/>
    <p:sldId id="282" r:id="rId26"/>
    <p:sldId id="287" r:id="rId27"/>
    <p:sldId id="291" r:id="rId28"/>
    <p:sldId id="292" r:id="rId29"/>
    <p:sldId id="293" r:id="rId30"/>
    <p:sldId id="290" r:id="rId31"/>
    <p:sldId id="294" r:id="rId32"/>
    <p:sldId id="295" r:id="rId33"/>
    <p:sldId id="296" r:id="rId34"/>
    <p:sldId id="283" r:id="rId35"/>
    <p:sldId id="278" r:id="rId36"/>
    <p:sldId id="277" r:id="rId37"/>
    <p:sldId id="281" r:id="rId38"/>
    <p:sldId id="284" r:id="rId39"/>
    <p:sldId id="280" r:id="rId40"/>
    <p:sldId id="286" r:id="rId41"/>
    <p:sldId id="265" r:id="rId42"/>
    <p:sldId id="285" r:id="rId43"/>
  </p:sldIdLst>
  <p:sldSz cx="9144000" cy="6858000" type="screen4x3"/>
  <p:notesSz cx="91440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3A83A"/>
    <a:srgbClr val="C20027"/>
    <a:srgbClr val="F0EDC1"/>
    <a:srgbClr val="F0E7CB"/>
    <a:srgbClr val="F0B752"/>
    <a:srgbClr val="DFDCBD"/>
    <a:srgbClr val="D1C8A7"/>
    <a:srgbClr val="D8CF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03" autoAdjust="0"/>
  </p:normalViewPr>
  <p:slideViewPr>
    <p:cSldViewPr snapToGrid="0" snapToObjects="1">
      <p:cViewPr>
        <p:scale>
          <a:sx n="90" d="100"/>
          <a:sy n="90" d="100"/>
        </p:scale>
        <p:origin x="-138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80" charset="0"/>
                <a:ea typeface="ＭＳ Ｐゴシック" pitchFamily="-80" charset="-128"/>
                <a:cs typeface="ＭＳ Ｐゴシック" pitchFamily="-8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A84E2D-908B-455F-9E43-12472BE44A90}" type="datetime1">
              <a:rPr lang="en-US"/>
              <a:pPr/>
              <a:t>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80" charset="0"/>
                <a:ea typeface="ＭＳ Ｐゴシック" pitchFamily="-80" charset="-128"/>
                <a:cs typeface="ＭＳ Ｐゴシック" pitchFamily="-8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B8014D-E513-48B7-B5AA-734A492AE24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57DD5-C7E2-49C5-9CCA-F93854E80FB6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235B1-27A0-4CEF-9810-9CADC1AA8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Works for any two segments</a:t>
            </a:r>
            <a:r>
              <a:rPr lang="en-US" baseline="0" dirty="0" smtClean="0"/>
              <a:t> &lt;- </a:t>
            </a:r>
            <a:r>
              <a:rPr lang="en-US" dirty="0" smtClean="0"/>
              <a:t>flat address 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35B1-27A0-4CEF-9810-9CADC1AA84A8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0"/>
            <a:ext cx="7772400" cy="1470025"/>
          </a:xfrm>
          <a:prstGeom prst="rect">
            <a:avLst/>
          </a:prstGeom>
        </p:spPr>
        <p:txBody>
          <a:bodyPr anchor="t"/>
          <a:lstStyle>
            <a:lvl1pPr>
              <a:defRPr sz="8000" b="1" i="0">
                <a:solidFill>
                  <a:srgbClr val="C20027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846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1588"/>
            <a:ext cx="9155113" cy="674687"/>
          </a:xfrm>
          <a:prstGeom prst="rect">
            <a:avLst/>
          </a:prstGeom>
          <a:gradFill>
            <a:gsLst>
              <a:gs pos="0">
                <a:srgbClr val="800000"/>
              </a:gs>
              <a:gs pos="87000">
                <a:srgbClr val="D8002E"/>
              </a:gs>
            </a:gsLst>
            <a:lin ang="3960000" scaled="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dist="483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74688"/>
            <a:ext cx="9155113" cy="1587"/>
          </a:xfrm>
          <a:prstGeom prst="line">
            <a:avLst/>
          </a:prstGeom>
          <a:ln w="254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1" name="Picture 10" descr="uwcrest_web_sm_shad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27555" y="368468"/>
            <a:ext cx="888889" cy="1346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588"/>
            <a:ext cx="9155113" cy="674687"/>
          </a:xfrm>
          <a:prstGeom prst="rect">
            <a:avLst/>
          </a:prstGeom>
          <a:gradFill>
            <a:gsLst>
              <a:gs pos="0">
                <a:srgbClr val="800000"/>
              </a:gs>
              <a:gs pos="87000">
                <a:srgbClr val="D8002E"/>
              </a:gs>
            </a:gsLst>
            <a:lin ang="3960000" scaled="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dist="483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674688"/>
            <a:ext cx="9155113" cy="1587"/>
          </a:xfrm>
          <a:prstGeom prst="line">
            <a:avLst/>
          </a:prstGeom>
          <a:ln w="254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66546"/>
          </a:xfrm>
          <a:prstGeom prst="rect">
            <a:avLst/>
          </a:prstGeom>
        </p:spPr>
        <p:txBody>
          <a:bodyPr tIns="0"/>
          <a:lstStyle>
            <a:lvl1pPr>
              <a:defRPr sz="4400" b="1" spc="100" baseline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63984" y="976544"/>
            <a:ext cx="8416032" cy="5144856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2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6" name="Picture 5" descr="uwlogo_web_sm_f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8466" y="6253716"/>
            <a:ext cx="1662713" cy="559893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212772" y="6330172"/>
            <a:ext cx="71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93BEB7-7DE0-4620-A571-BDDCE1DDC810}" type="slidenum">
              <a:rPr lang="en-US" sz="1800" smtClean="0"/>
              <a:pPr algn="ctr"/>
              <a:t>‹#›</a:t>
            </a:fld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588"/>
            <a:ext cx="9155113" cy="674687"/>
          </a:xfrm>
          <a:prstGeom prst="rect">
            <a:avLst/>
          </a:prstGeom>
          <a:gradFill>
            <a:gsLst>
              <a:gs pos="0">
                <a:srgbClr val="800000"/>
              </a:gs>
              <a:gs pos="87000">
                <a:srgbClr val="D8002E"/>
              </a:gs>
            </a:gsLst>
            <a:lin ang="3960000" scaled="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dist="483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66546"/>
          </a:xfrm>
          <a:prstGeom prst="rect">
            <a:avLst/>
          </a:prstGeom>
        </p:spPr>
        <p:txBody>
          <a:bodyPr tIns="0" anchor="t"/>
          <a:lstStyle>
            <a:lvl1pPr>
              <a:defRPr sz="4400" b="1" i="0" spc="100" baseline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905523"/>
            <a:ext cx="8664606" cy="5627598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buFont typeface="Wingdings" charset="2"/>
              <a:buChar char="§"/>
              <a:defRPr sz="2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0080">
              <a:buClr>
                <a:srgbClr val="800000"/>
              </a:buClr>
              <a:buFont typeface="Wingdings" charset="2"/>
              <a:buChar char="§"/>
              <a:defRPr sz="23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68680">
              <a:buClr>
                <a:srgbClr val="800000"/>
              </a:buClr>
              <a:defRPr sz="21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097280">
              <a:buClr>
                <a:schemeClr val="tx1">
                  <a:lumMod val="65000"/>
                  <a:lumOff val="35000"/>
                </a:schemeClr>
              </a:buClr>
              <a:buSzPct val="110000"/>
              <a:buFont typeface="Arial"/>
              <a:buChar char="•"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234440" indent="-182880">
              <a:buClr>
                <a:schemeClr val="bg1">
                  <a:lumMod val="50000"/>
                </a:schemeClr>
              </a:buClr>
              <a:buSzPct val="100000"/>
              <a:buFont typeface="Arial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674688"/>
            <a:ext cx="9155113" cy="1587"/>
          </a:xfrm>
          <a:prstGeom prst="line">
            <a:avLst/>
          </a:prstGeom>
          <a:ln w="254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6" name="Picture 5" descr="uwlogo_web_sm_f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8466" y="6253716"/>
            <a:ext cx="1662713" cy="559893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212772" y="6330172"/>
            <a:ext cx="71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93BEB7-7DE0-4620-A571-BDDCE1DDC810}" type="slidenum">
              <a:rPr lang="en-US" sz="1800" smtClean="0"/>
              <a:pPr algn="ctr"/>
              <a:t>‹#›</a:t>
            </a:fld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48087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600" b="0" i="0" cap="none">
                <a:solidFill>
                  <a:srgbClr val="C20027"/>
                </a:solidFill>
                <a:effectLst>
                  <a:outerShdw blurRad="50800" dist="38100" dir="27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47900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 i="0" cap="all" spc="250">
                <a:solidFill>
                  <a:srgbClr val="800000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588"/>
            <a:ext cx="9155113" cy="674687"/>
          </a:xfrm>
          <a:prstGeom prst="rect">
            <a:avLst/>
          </a:prstGeom>
          <a:gradFill>
            <a:gsLst>
              <a:gs pos="0">
                <a:srgbClr val="800000"/>
              </a:gs>
              <a:gs pos="87000">
                <a:srgbClr val="D8002E"/>
              </a:gs>
            </a:gsLst>
            <a:lin ang="3960000" scaled="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dist="483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74688"/>
            <a:ext cx="9155113" cy="1587"/>
          </a:xfrm>
          <a:prstGeom prst="line">
            <a:avLst/>
          </a:prstGeom>
          <a:ln w="254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66546"/>
          </a:xfrm>
          <a:prstGeom prst="rect">
            <a:avLst/>
          </a:prstGeom>
        </p:spPr>
        <p:txBody>
          <a:bodyPr tIns="0"/>
          <a:lstStyle>
            <a:lvl1pPr>
              <a:defRPr sz="4400" spc="100" baseline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107" y="861135"/>
            <a:ext cx="4115293" cy="5704766"/>
          </a:xfrm>
          <a:prstGeom prst="rect">
            <a:avLst/>
          </a:prstGeom>
        </p:spPr>
        <p:txBody>
          <a:bodyPr/>
          <a:lstStyle>
            <a:lvl1pPr marL="274320" indent="-274320">
              <a:buClr>
                <a:srgbClr val="800000"/>
              </a:buClr>
              <a:buFont typeface="Wingdings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8640" indent="-274320">
              <a:buClr>
                <a:srgbClr val="800000"/>
              </a:buClr>
              <a:buFont typeface="Wingdings" charset="2"/>
              <a:buChar char="§"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731520">
              <a:buClr>
                <a:srgbClr val="80000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914400">
              <a:buClr>
                <a:schemeClr val="tx1">
                  <a:lumMod val="65000"/>
                  <a:lumOff val="35000"/>
                </a:schemeClr>
              </a:buClr>
              <a:buFont typeface="Arial"/>
              <a:buChar char="•"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51560" indent="-182880">
              <a:buClr>
                <a:schemeClr val="bg1">
                  <a:lumMod val="50000"/>
                </a:schemeClr>
              </a:buClr>
              <a:buSzPct val="100000"/>
              <a:buFont typeface="Arial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861135"/>
            <a:ext cx="4138104" cy="5704766"/>
          </a:xfrm>
          <a:prstGeom prst="rect">
            <a:avLst/>
          </a:prstGeom>
        </p:spPr>
        <p:txBody>
          <a:bodyPr/>
          <a:lstStyle>
            <a:lvl1pPr marL="274320" indent="-274320">
              <a:buClr>
                <a:srgbClr val="800000"/>
              </a:buClr>
              <a:buFont typeface="Wingdings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8640" indent="-274320">
              <a:buClr>
                <a:srgbClr val="800000"/>
              </a:buClr>
              <a:buFont typeface="Wingdings" charset="2"/>
              <a:buChar char="§"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731520">
              <a:buClr>
                <a:srgbClr val="80000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914400">
              <a:buClr>
                <a:schemeClr val="tx1">
                  <a:lumMod val="65000"/>
                  <a:lumOff val="35000"/>
                </a:schemeClr>
              </a:buClr>
              <a:buFont typeface="Arial"/>
              <a:buChar char="•"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51560" indent="-182880">
              <a:buClr>
                <a:schemeClr val="bg1">
                  <a:lumMod val="50000"/>
                </a:schemeClr>
              </a:buClr>
              <a:buSzPct val="100000"/>
              <a:buFont typeface="Arial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 descr="uwlogo_web_sm_f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8466" y="6253716"/>
            <a:ext cx="1662713" cy="559893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212772" y="6330172"/>
            <a:ext cx="71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93BEB7-7DE0-4620-A571-BDDCE1DDC810}" type="slidenum">
              <a:rPr lang="en-US" sz="1800" smtClean="0"/>
              <a:pPr algn="ctr"/>
              <a:t>‹#›</a:t>
            </a:fld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1588"/>
            <a:ext cx="9155113" cy="674687"/>
          </a:xfrm>
          <a:prstGeom prst="rect">
            <a:avLst/>
          </a:prstGeom>
          <a:gradFill>
            <a:gsLst>
              <a:gs pos="0">
                <a:srgbClr val="800000"/>
              </a:gs>
              <a:gs pos="87000">
                <a:srgbClr val="D8002E"/>
              </a:gs>
            </a:gsLst>
            <a:lin ang="3960000" scaled="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dist="483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74688"/>
            <a:ext cx="9155113" cy="1587"/>
          </a:xfrm>
          <a:prstGeom prst="line">
            <a:avLst/>
          </a:prstGeom>
          <a:ln w="254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 rot="16200000" flipH="1">
            <a:off x="1271588" y="3906837"/>
            <a:ext cx="5041900" cy="22225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70000"/>
            <a:ext cx="3008313" cy="635000"/>
          </a:xfrm>
          <a:prstGeom prst="rect">
            <a:avLst/>
          </a:prstGeom>
        </p:spPr>
        <p:txBody>
          <a:bodyPr anchor="t"/>
          <a:lstStyle>
            <a:lvl1pPr algn="l">
              <a:defRPr sz="1600" b="1" i="0" u="none" baseline="0">
                <a:solidFill>
                  <a:srgbClr val="C20027"/>
                </a:solidFill>
                <a:uFill>
                  <a:solidFill>
                    <a:schemeClr val="tx1">
                      <a:lumMod val="65000"/>
                      <a:lumOff val="35000"/>
                    </a:schemeClr>
                  </a:solidFill>
                </a:u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1219200"/>
            <a:ext cx="5111750" cy="5853113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buFont typeface="Wingdings" charset="2"/>
              <a:buChar char="§"/>
              <a:defRPr sz="2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0080">
              <a:buClr>
                <a:srgbClr val="800000"/>
              </a:buClr>
              <a:buFont typeface="Wingdings" charset="2"/>
              <a:buChar char="§"/>
              <a:defRPr sz="23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68680">
              <a:buClr>
                <a:srgbClr val="800000"/>
              </a:buClr>
              <a:defRPr sz="21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097280">
              <a:buClr>
                <a:schemeClr val="tx1">
                  <a:lumMod val="65000"/>
                  <a:lumOff val="35000"/>
                </a:schemeClr>
              </a:buClr>
              <a:buFont typeface="Arial"/>
              <a:buChar char="•"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280160" indent="-201168">
              <a:buClr>
                <a:schemeClr val="bg1">
                  <a:lumMod val="50000"/>
                </a:schemeClr>
              </a:buClr>
              <a:buSzPct val="100000"/>
              <a:buFont typeface="Arial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905000"/>
            <a:ext cx="3008313" cy="4559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uwlogo_web_sm_f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8466" y="6253716"/>
            <a:ext cx="1662713" cy="55989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212772" y="6330172"/>
            <a:ext cx="71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93BEB7-7DE0-4620-A571-BDDCE1DDC810}" type="slidenum">
              <a:rPr lang="en-US" sz="1800" smtClean="0"/>
              <a:pPr algn="ctr"/>
              <a:t>‹#›</a:t>
            </a:fld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7688" y="499983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rgbClr val="C2002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17688" y="1358900"/>
            <a:ext cx="5486400" cy="3517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30388" y="556656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588"/>
            <a:ext cx="9155113" cy="674687"/>
          </a:xfrm>
          <a:prstGeom prst="rect">
            <a:avLst/>
          </a:prstGeom>
          <a:gradFill>
            <a:gsLst>
              <a:gs pos="0">
                <a:srgbClr val="800000"/>
              </a:gs>
              <a:gs pos="87000">
                <a:srgbClr val="D8002E"/>
              </a:gs>
            </a:gsLst>
            <a:lin ang="3960000" scaled="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dist="483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74688"/>
            <a:ext cx="9155113" cy="1587"/>
          </a:xfrm>
          <a:prstGeom prst="line">
            <a:avLst/>
          </a:prstGeom>
          <a:ln w="254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39800" y="1143000"/>
            <a:ext cx="7620000" cy="4800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1588"/>
            <a:ext cx="9155113" cy="674687"/>
          </a:xfrm>
          <a:prstGeom prst="rect">
            <a:avLst/>
          </a:prstGeom>
          <a:gradFill>
            <a:gsLst>
              <a:gs pos="0">
                <a:srgbClr val="800000"/>
              </a:gs>
              <a:gs pos="87000">
                <a:srgbClr val="D8002E"/>
              </a:gs>
            </a:gsLst>
            <a:lin ang="3960000" scaled="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dist="483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674688"/>
            <a:ext cx="9155113" cy="1587"/>
          </a:xfrm>
          <a:prstGeom prst="line">
            <a:avLst/>
          </a:prstGeom>
          <a:ln w="254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4212772" y="6330172"/>
            <a:ext cx="71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93BEB7-7DE0-4620-A571-BDDCE1DDC810}" type="slidenum">
              <a:rPr lang="en-US" sz="1800" smtClean="0"/>
              <a:pPr algn="ctr"/>
              <a:t>‹#›</a:t>
            </a:fld>
            <a:endParaRPr lang="en-US" sz="1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801" r:id="rId6"/>
    <p:sldLayoutId id="2147483798" r:id="rId7"/>
    <p:sldLayoutId id="2147483799" r:id="rId8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80" charset="-128"/>
          <a:cs typeface="ＭＳ Ｐゴシック" pitchFamily="-80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80" charset="-128"/>
          <a:cs typeface="ＭＳ Ｐゴシック" pitchFamily="-80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80" charset="-128"/>
          <a:cs typeface="ＭＳ Ｐゴシック" pitchFamily="-80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80" charset="-128"/>
          <a:cs typeface="ＭＳ Ｐゴシック" pitchFamily="-80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80" charset="-128"/>
          <a:cs typeface="ＭＳ Ｐゴシック" pitchFamily="-8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0" charset="0"/>
          <a:ea typeface="ＭＳ Ｐゴシック" pitchFamily="-80" charset="-128"/>
          <a:cs typeface="ＭＳ Ｐゴシック" pitchFamily="-8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0" charset="0"/>
          <a:ea typeface="ＭＳ Ｐゴシック" pitchFamily="-80" charset="-128"/>
          <a:cs typeface="ＭＳ Ｐゴシック" pitchFamily="-8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0" charset="0"/>
          <a:ea typeface="ＭＳ Ｐゴシック" pitchFamily="-80" charset="-128"/>
          <a:cs typeface="ＭＳ Ｐゴシック" pitchFamily="-8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0" charset="0"/>
          <a:ea typeface="ＭＳ Ｐゴシック" pitchFamily="-80" charset="-128"/>
          <a:cs typeface="ＭＳ Ｐゴシック" pitchFamily="-80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80" charset="-128"/>
          <a:cs typeface="ＭＳ Ｐゴシック" pitchFamily="-80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80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80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80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8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31636"/>
            <a:ext cx="7772400" cy="1470025"/>
          </a:xfrm>
          <a:effectLst/>
        </p:spPr>
        <p:txBody>
          <a:bodyPr/>
          <a:lstStyle/>
          <a:p>
            <a:r>
              <a:rPr lang="en-US" sz="11000" spc="200" dirty="0" smtClean="0">
                <a:solidFill>
                  <a:schemeClr val="accent5"/>
                </a:solidFill>
                <a:effectLst/>
              </a:rPr>
              <a:t>Acoherent</a:t>
            </a:r>
            <a:r>
              <a:rPr lang="en-US" sz="7200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n-US" dirty="0" smtClean="0">
                <a:solidFill>
                  <a:schemeClr val="accent5"/>
                </a:solidFill>
                <a:effectLst/>
              </a:rPr>
              <a:t/>
            </a:r>
            <a:br>
              <a:rPr lang="en-US" dirty="0" smtClean="0">
                <a:solidFill>
                  <a:schemeClr val="accent5"/>
                </a:solidFill>
                <a:effectLst/>
              </a:rPr>
            </a:br>
            <a:r>
              <a:rPr lang="en-US" dirty="0" smtClean="0">
                <a:solidFill>
                  <a:schemeClr val="accent5"/>
                </a:solidFill>
                <a:effectLst/>
              </a:rPr>
              <a:t>Shared Memory</a:t>
            </a:r>
            <a:endParaRPr lang="en-US" dirty="0">
              <a:solidFill>
                <a:schemeClr val="accent5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Derek R. </a:t>
            </a:r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Hower</a:t>
            </a:r>
            <a:endParaRPr lang="en-US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Lena E. Olson and Mark D. Hill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200727" y="4858327"/>
            <a:ext cx="67887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 </a:t>
            </a:r>
            <a:r>
              <a:rPr lang="en-US" dirty="0" smtClean="0"/>
              <a:t>simple abstraction</a:t>
            </a:r>
          </a:p>
          <a:p>
            <a:pPr lvl="1"/>
            <a:r>
              <a:rPr lang="en-US" dirty="0" smtClean="0"/>
              <a:t>Flat </a:t>
            </a:r>
            <a:r>
              <a:rPr lang="en-US" dirty="0" smtClean="0"/>
              <a:t>shared address </a:t>
            </a:r>
            <a:r>
              <a:rPr lang="en-US" dirty="0" smtClean="0"/>
              <a:t>space</a:t>
            </a:r>
          </a:p>
          <a:p>
            <a:pPr lvl="1"/>
            <a:r>
              <a:rPr lang="en-US" dirty="0" smtClean="0"/>
              <a:t>No micromanaging</a:t>
            </a:r>
          </a:p>
          <a:p>
            <a:pPr lvl="1"/>
            <a:r>
              <a:rPr lang="en-US" dirty="0" smtClean="0"/>
              <a:t>Almost-compatibility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Communicate semantic information to </a:t>
            </a:r>
            <a:r>
              <a:rPr lang="en-US" dirty="0" smtClean="0"/>
              <a:t>HW</a:t>
            </a:r>
          </a:p>
          <a:p>
            <a:endParaRPr lang="en-US" dirty="0" smtClean="0"/>
          </a:p>
          <a:p>
            <a:r>
              <a:rPr lang="en-US" dirty="0" smtClean="0"/>
              <a:t>Expose private storage to SW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1400175"/>
            <a:ext cx="8664606" cy="5132946"/>
          </a:xfrm>
        </p:spPr>
        <p:txBody>
          <a:bodyPr/>
          <a:lstStyle/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Motivation and Goals</a:t>
            </a:r>
          </a:p>
          <a:p>
            <a:r>
              <a:rPr lang="en-US" sz="4400" b="1" dirty="0" smtClean="0">
                <a:solidFill>
                  <a:schemeClr val="accent6"/>
                </a:solidFill>
                <a:latin typeface="+mj-lt"/>
              </a:rPr>
              <a:t>ASM Model</a:t>
            </a:r>
          </a:p>
          <a:p>
            <a:r>
              <a:rPr lang="en-US" sz="4400" b="1" dirty="0" smtClean="0">
                <a:latin typeface="+mj-lt"/>
              </a:rPr>
              <a:t>ASM-1 Prototype</a:t>
            </a:r>
          </a:p>
          <a:p>
            <a:r>
              <a:rPr lang="en-US" sz="4400" b="1" dirty="0" smtClean="0">
                <a:latin typeface="+mj-lt"/>
              </a:rPr>
              <a:t>Evaluation and Results</a:t>
            </a:r>
          </a:p>
          <a:p>
            <a:r>
              <a:rPr lang="en-US" sz="4400" b="1" dirty="0" smtClean="0">
                <a:latin typeface="+mj-lt"/>
              </a:rPr>
              <a:t>Conclusions and Future Work</a:t>
            </a:r>
            <a:endParaRPr lang="en-US" sz="4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ASM Model 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</a:t>
            </a:r>
            <a:r>
              <a:rPr lang="en-US" dirty="0" smtClean="0"/>
              <a:t>data types -&gt; different view of memory</a:t>
            </a:r>
          </a:p>
          <a:p>
            <a:pPr lvl="1"/>
            <a:r>
              <a:rPr lang="en-US" b="1" dirty="0" smtClean="0">
                <a:solidFill>
                  <a:schemeClr val="accent4"/>
                </a:solidFill>
              </a:rPr>
              <a:t>Acoherent </a:t>
            </a:r>
            <a:r>
              <a:rPr lang="en-US" b="1" dirty="0" smtClean="0">
                <a:solidFill>
                  <a:schemeClr val="accent4"/>
                </a:solidFill>
              </a:rPr>
              <a:t>View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tx2"/>
                </a:solidFill>
              </a:rPr>
              <a:t>memory is a CVS </a:t>
            </a:r>
            <a:r>
              <a:rPr lang="en-US" dirty="0" smtClean="0">
                <a:solidFill>
                  <a:schemeClr val="tx2"/>
                </a:solidFill>
              </a:rPr>
              <a:t>repository</a:t>
            </a:r>
          </a:p>
          <a:p>
            <a:pPr lvl="1"/>
            <a:r>
              <a:rPr lang="en-US" dirty="0" smtClean="0"/>
              <a:t>Coherent View:    memory is a black box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Private View:        memory is a shared-nothing resource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2"/>
                </a:solidFill>
              </a:rPr>
              <a:t>HW Mechanisms:</a:t>
            </a:r>
          </a:p>
          <a:p>
            <a:pPr lvl="1"/>
            <a:r>
              <a:rPr lang="en-US" dirty="0" smtClean="0"/>
              <a:t>ASSIGN view</a:t>
            </a:r>
          </a:p>
          <a:p>
            <a:pPr lvl="1"/>
            <a:r>
              <a:rPr lang="en-US" dirty="0" smtClean="0"/>
              <a:t>CHECKOUT remote updates</a:t>
            </a:r>
          </a:p>
          <a:p>
            <a:pPr lvl="1"/>
            <a:r>
              <a:rPr lang="en-US" dirty="0" smtClean="0"/>
              <a:t>CHECKIN local updates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chemeClr val="tx2"/>
                </a:solidFill>
              </a:rPr>
              <a:t>SW Policies:</a:t>
            </a:r>
          </a:p>
          <a:p>
            <a:pPr lvl="1"/>
            <a:r>
              <a:rPr lang="en-US" dirty="0" smtClean="0"/>
              <a:t>SELECT view for each datum</a:t>
            </a:r>
          </a:p>
          <a:p>
            <a:pPr lvl="1"/>
            <a:r>
              <a:rPr lang="en-US" dirty="0" smtClean="0"/>
              <a:t>DECIDE when to publish updates</a:t>
            </a:r>
            <a:endParaRPr lang="en-US" dirty="0" smtClean="0">
              <a:solidFill>
                <a:schemeClr val="accent5"/>
              </a:solidFill>
            </a:endParaRPr>
          </a:p>
          <a:p>
            <a:pPr lvl="1"/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Mechanism: ASSIGN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809826"/>
            <a:ext cx="8664606" cy="2330068"/>
          </a:xfrm>
        </p:spPr>
        <p:txBody>
          <a:bodyPr/>
          <a:lstStyle/>
          <a:p>
            <a:r>
              <a:rPr lang="en-US" sz="2300" dirty="0" smtClean="0"/>
              <a:t>Want:</a:t>
            </a:r>
          </a:p>
          <a:p>
            <a:pPr lvl="1"/>
            <a:r>
              <a:rPr lang="en-US" sz="2000" dirty="0" smtClean="0"/>
              <a:t>Flexibility </a:t>
            </a:r>
          </a:p>
          <a:p>
            <a:pPr lvl="1"/>
            <a:r>
              <a:rPr lang="en-US" sz="2000" dirty="0" smtClean="0"/>
              <a:t>Low imposition</a:t>
            </a:r>
          </a:p>
          <a:p>
            <a:r>
              <a:rPr lang="en-US" sz="2300" b="1" dirty="0" smtClean="0">
                <a:solidFill>
                  <a:schemeClr val="tx2"/>
                </a:solidFill>
              </a:rPr>
              <a:t>Solution: Memory Segments</a:t>
            </a:r>
          </a:p>
          <a:p>
            <a:pPr lvl="1"/>
            <a:r>
              <a:rPr lang="en-US" sz="2000" dirty="0" smtClean="0"/>
              <a:t>Color data at allocation time -&gt; </a:t>
            </a:r>
            <a:r>
              <a:rPr lang="en-US" sz="2000" dirty="0" err="1" smtClean="0"/>
              <a:t>flexibile</a:t>
            </a:r>
            <a:endParaRPr lang="en-US" sz="2000" dirty="0" smtClean="0"/>
          </a:p>
          <a:p>
            <a:pPr lvl="1"/>
            <a:r>
              <a:rPr lang="en-US" sz="2000" dirty="0" smtClean="0"/>
              <a:t>Use normally after allocation -&gt; low imposition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62224" y="3718475"/>
            <a:ext cx="26810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global </a:t>
            </a:r>
            <a:r>
              <a:rPr lang="en-US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bar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dirty="0" smtClean="0">
              <a:solidFill>
                <a:schemeClr val="accent5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func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foo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bar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+= </a:t>
            </a:r>
            <a:r>
              <a:rPr lang="en-US" b="1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end </a:t>
            </a:r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func</a:t>
            </a:r>
            <a:endParaRPr lang="en-US" dirty="0">
              <a:solidFill>
                <a:schemeClr val="accent5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53354" y="3928025"/>
            <a:ext cx="703384" cy="579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53354" y="5264245"/>
            <a:ext cx="703384" cy="93449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79290" y="5236243"/>
            <a:ext cx="87645" cy="5325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9335" y="5236243"/>
            <a:ext cx="87645" cy="5325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79290" y="5888131"/>
            <a:ext cx="87645" cy="14605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019335" y="5888131"/>
            <a:ext cx="87645" cy="14605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39244" y="4085856"/>
            <a:ext cx="87645" cy="1291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779289" y="4085856"/>
            <a:ext cx="87645" cy="1291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539244" y="3748225"/>
            <a:ext cx="327690" cy="2307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539244" y="4297763"/>
            <a:ext cx="87645" cy="14605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79289" y="4297763"/>
            <a:ext cx="87645" cy="14605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866935" y="3753353"/>
            <a:ext cx="1588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Acoherent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176315" y="5307142"/>
            <a:ext cx="1143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Private</a:t>
            </a:r>
            <a:endParaRPr lang="en-US" dirty="0"/>
          </a:p>
        </p:txBody>
      </p:sp>
      <p:sp>
        <p:nvSpPr>
          <p:cNvPr id="18" name="Cloud Callout 17"/>
          <p:cNvSpPr/>
          <p:nvPr/>
        </p:nvSpPr>
        <p:spPr>
          <a:xfrm>
            <a:off x="6162674" y="3469937"/>
            <a:ext cx="2768261" cy="1182986"/>
          </a:xfrm>
          <a:prstGeom prst="cloudCallout">
            <a:avLst>
              <a:gd name="adj1" fmla="val -68585"/>
              <a:gd name="adj2" fmla="val 10815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loud Callout 18"/>
          <p:cNvSpPr/>
          <p:nvPr/>
        </p:nvSpPr>
        <p:spPr>
          <a:xfrm>
            <a:off x="6315074" y="5016595"/>
            <a:ext cx="2768261" cy="1182986"/>
          </a:xfrm>
          <a:prstGeom prst="cloudCallout">
            <a:avLst>
              <a:gd name="adj1" fmla="val -74435"/>
              <a:gd name="adj2" fmla="val 9205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853354" y="3563458"/>
            <a:ext cx="703384" cy="263528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613240" y="3139893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22" name="Rectangular Callout 21"/>
          <p:cNvSpPr/>
          <p:nvPr/>
        </p:nvSpPr>
        <p:spPr>
          <a:xfrm>
            <a:off x="2676526" y="3334858"/>
            <a:ext cx="1809750" cy="418495"/>
          </a:xfrm>
          <a:prstGeom prst="wedgeRectCallout">
            <a:avLst>
              <a:gd name="adj1" fmla="val -55827"/>
              <a:gd name="adj2" fmla="val 10716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Acoherent</a:t>
            </a:r>
            <a:endParaRPr lang="en-US" dirty="0"/>
          </a:p>
        </p:txBody>
      </p:sp>
      <p:sp>
        <p:nvSpPr>
          <p:cNvPr id="23" name="Rectangular Callout 22"/>
          <p:cNvSpPr/>
          <p:nvPr/>
        </p:nvSpPr>
        <p:spPr>
          <a:xfrm>
            <a:off x="2676526" y="4025318"/>
            <a:ext cx="1809750" cy="418495"/>
          </a:xfrm>
          <a:prstGeom prst="wedgeRectCallout">
            <a:avLst>
              <a:gd name="adj1" fmla="val -55827"/>
              <a:gd name="adj2" fmla="val 10716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77233" y="4816902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bar</a:t>
            </a:r>
            <a:endParaRPr lang="en-US" b="1" dirty="0">
              <a:solidFill>
                <a:schemeClr val="accent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91898" y="445016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</a:t>
            </a:r>
            <a:endParaRPr lang="en-US" b="1" dirty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61132" y="481211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</a:t>
            </a:r>
            <a:endParaRPr lang="en-US" b="1" dirty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allAtOnce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20" grpId="0" animBg="1"/>
      <p:bldP spid="21" grpId="0"/>
      <p:bldP spid="22" grpId="0" animBg="1"/>
      <p:bldP spid="22" grpId="1" animBg="1"/>
      <p:bldP spid="23" grpId="0" animBg="1"/>
      <p:bldP spid="23" grpId="1" animBg="1"/>
      <p:bldP spid="24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Mechanism: CHECKOUT/IN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3984" y="1247094"/>
            <a:ext cx="5150991" cy="1049111"/>
          </a:xfrm>
        </p:spPr>
        <p:txBody>
          <a:bodyPr/>
          <a:lstStyle/>
          <a:p>
            <a:r>
              <a:rPr lang="en-US" b="1" dirty="0" smtClean="0"/>
              <a:t>Checkout</a:t>
            </a:r>
            <a:r>
              <a:rPr lang="en-US" dirty="0" smtClean="0"/>
              <a:t>: </a:t>
            </a:r>
          </a:p>
          <a:p>
            <a:r>
              <a:rPr lang="en-US" dirty="0" smtClean="0"/>
              <a:t>   Pull data into private storage</a:t>
            </a:r>
          </a:p>
          <a:p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6003128" y="4180116"/>
            <a:ext cx="948865" cy="96999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6022599" y="3027872"/>
            <a:ext cx="961967" cy="90411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409583" y="3027872"/>
            <a:ext cx="961967" cy="9041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22599" y="1132115"/>
            <a:ext cx="2459420" cy="13933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flipV="1">
            <a:off x="6520541" y="2181933"/>
            <a:ext cx="551877" cy="98745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CI</a:t>
            </a:r>
            <a:endParaRPr lang="en-US" sz="1800" dirty="0"/>
          </a:p>
        </p:txBody>
      </p:sp>
      <p:sp>
        <p:nvSpPr>
          <p:cNvPr id="12" name="Oval 11"/>
          <p:cNvSpPr/>
          <p:nvPr/>
        </p:nvSpPr>
        <p:spPr>
          <a:xfrm>
            <a:off x="7409583" y="4180116"/>
            <a:ext cx="948865" cy="96999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3" name="Down Arrow 12"/>
          <p:cNvSpPr/>
          <p:nvPr/>
        </p:nvSpPr>
        <p:spPr>
          <a:xfrm flipV="1">
            <a:off x="7897484" y="2181933"/>
            <a:ext cx="551877" cy="98745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CI</a:t>
            </a:r>
            <a:endParaRPr lang="en-US" sz="1800" dirty="0"/>
          </a:p>
        </p:txBody>
      </p:sp>
      <p:sp>
        <p:nvSpPr>
          <p:cNvPr id="14" name="Down Arrow 13"/>
          <p:cNvSpPr/>
          <p:nvPr/>
        </p:nvSpPr>
        <p:spPr>
          <a:xfrm>
            <a:off x="6022599" y="2181933"/>
            <a:ext cx="551877" cy="98745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CO</a:t>
            </a:r>
            <a:endParaRPr lang="en-US" sz="1800" dirty="0"/>
          </a:p>
        </p:txBody>
      </p:sp>
      <p:sp>
        <p:nvSpPr>
          <p:cNvPr id="15" name="Down Arrow 14"/>
          <p:cNvSpPr/>
          <p:nvPr/>
        </p:nvSpPr>
        <p:spPr>
          <a:xfrm>
            <a:off x="7421809" y="2214587"/>
            <a:ext cx="551877" cy="98745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CO</a:t>
            </a:r>
            <a:endParaRPr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6101441" y="1657350"/>
            <a:ext cx="419100" cy="7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62868" y="1657350"/>
            <a:ext cx="419100" cy="7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7934" y="1657350"/>
            <a:ext cx="419100" cy="7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101441" y="3381375"/>
            <a:ext cx="419100" cy="7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101441" y="3457575"/>
            <a:ext cx="419100" cy="7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101441" y="3533775"/>
            <a:ext cx="419100" cy="7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324600" y="1771650"/>
            <a:ext cx="19050" cy="1495425"/>
          </a:xfrm>
          <a:custGeom>
            <a:avLst/>
            <a:gdLst>
              <a:gd name="connsiteX0" fmla="*/ 19050 w 19050"/>
              <a:gd name="connsiteY0" fmla="*/ 0 h 1495425"/>
              <a:gd name="connsiteX1" fmla="*/ 0 w 19050"/>
              <a:gd name="connsiteY1" fmla="*/ 1495425 h 149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50" h="1495425">
                <a:moveTo>
                  <a:pt x="19050" y="0"/>
                </a:moveTo>
                <a:lnTo>
                  <a:pt x="0" y="1495425"/>
                </a:lnTo>
              </a:path>
            </a:pathLst>
          </a:cu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286500" y="1752600"/>
            <a:ext cx="866775" cy="1533525"/>
          </a:xfrm>
          <a:custGeom>
            <a:avLst/>
            <a:gdLst>
              <a:gd name="connsiteX0" fmla="*/ 809625 w 866775"/>
              <a:gd name="connsiteY0" fmla="*/ 0 h 1533525"/>
              <a:gd name="connsiteX1" fmla="*/ 752475 w 866775"/>
              <a:gd name="connsiteY1" fmla="*/ 209550 h 1533525"/>
              <a:gd name="connsiteX2" fmla="*/ 123825 w 866775"/>
              <a:gd name="connsiteY2" fmla="*/ 228600 h 1533525"/>
              <a:gd name="connsiteX3" fmla="*/ 9525 w 866775"/>
              <a:gd name="connsiteY3" fmla="*/ 1533525 h 1533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6775" h="1533525">
                <a:moveTo>
                  <a:pt x="809625" y="0"/>
                </a:moveTo>
                <a:cubicBezTo>
                  <a:pt x="838200" y="85725"/>
                  <a:pt x="866775" y="171450"/>
                  <a:pt x="752475" y="209550"/>
                </a:cubicBezTo>
                <a:cubicBezTo>
                  <a:pt x="638175" y="247650"/>
                  <a:pt x="247650" y="7938"/>
                  <a:pt x="123825" y="228600"/>
                </a:cubicBezTo>
                <a:cubicBezTo>
                  <a:pt x="0" y="449262"/>
                  <a:pt x="4762" y="991393"/>
                  <a:pt x="9525" y="1533525"/>
                </a:cubicBezTo>
              </a:path>
            </a:pathLst>
          </a:cu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281738" y="1712913"/>
            <a:ext cx="1770062" cy="1525587"/>
          </a:xfrm>
          <a:custGeom>
            <a:avLst/>
            <a:gdLst>
              <a:gd name="connsiteX0" fmla="*/ 1585912 w 1770062"/>
              <a:gd name="connsiteY0" fmla="*/ 58737 h 1525587"/>
              <a:gd name="connsiteX1" fmla="*/ 1547812 w 1770062"/>
              <a:gd name="connsiteY1" fmla="*/ 201612 h 1525587"/>
              <a:gd name="connsiteX2" fmla="*/ 252412 w 1770062"/>
              <a:gd name="connsiteY2" fmla="*/ 220662 h 1525587"/>
              <a:gd name="connsiteX3" fmla="*/ 33337 w 1770062"/>
              <a:gd name="connsiteY3" fmla="*/ 1525587 h 1525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0062" h="1525587">
                <a:moveTo>
                  <a:pt x="1585912" y="58737"/>
                </a:moveTo>
                <a:cubicBezTo>
                  <a:pt x="1677987" y="116681"/>
                  <a:pt x="1770062" y="174625"/>
                  <a:pt x="1547812" y="201612"/>
                </a:cubicBezTo>
                <a:cubicBezTo>
                  <a:pt x="1325562" y="228599"/>
                  <a:pt x="504825" y="0"/>
                  <a:pt x="252412" y="220662"/>
                </a:cubicBezTo>
                <a:cubicBezTo>
                  <a:pt x="0" y="441325"/>
                  <a:pt x="16668" y="983456"/>
                  <a:pt x="33337" y="1525587"/>
                </a:cubicBezTo>
              </a:path>
            </a:pathLst>
          </a:cu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030261" y="1885950"/>
            <a:ext cx="419100" cy="7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63561" y="3495675"/>
            <a:ext cx="419100" cy="7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972425" y="2028825"/>
            <a:ext cx="266700" cy="1438275"/>
          </a:xfrm>
          <a:custGeom>
            <a:avLst/>
            <a:gdLst>
              <a:gd name="connsiteX0" fmla="*/ 0 w 266700"/>
              <a:gd name="connsiteY0" fmla="*/ 1438275 h 1438275"/>
              <a:gd name="connsiteX1" fmla="*/ 209550 w 266700"/>
              <a:gd name="connsiteY1" fmla="*/ 942975 h 1438275"/>
              <a:gd name="connsiteX2" fmla="*/ 266700 w 266700"/>
              <a:gd name="connsiteY2" fmla="*/ 0 h 143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700" h="1438275">
                <a:moveTo>
                  <a:pt x="0" y="1438275"/>
                </a:moveTo>
                <a:cubicBezTo>
                  <a:pt x="82550" y="1310481"/>
                  <a:pt x="165100" y="1182687"/>
                  <a:pt x="209550" y="942975"/>
                </a:cubicBezTo>
                <a:cubicBezTo>
                  <a:pt x="254000" y="703263"/>
                  <a:pt x="260350" y="351631"/>
                  <a:pt x="266700" y="0"/>
                </a:cubicBezTo>
              </a:path>
            </a:pathLst>
          </a:cu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63984" y="2895510"/>
            <a:ext cx="4916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5"/>
                </a:solidFill>
                <a:latin typeface="+mn-lt"/>
              </a:rPr>
              <a:t>Checkin</a:t>
            </a:r>
            <a:r>
              <a:rPr lang="en-US" dirty="0" smtClean="0">
                <a:solidFill>
                  <a:schemeClr val="accent5"/>
                </a:solidFill>
                <a:latin typeface="+mn-lt"/>
              </a:rPr>
              <a:t>: </a:t>
            </a:r>
          </a:p>
          <a:p>
            <a:r>
              <a:rPr lang="en-US" dirty="0" smtClean="0">
                <a:solidFill>
                  <a:schemeClr val="accent5"/>
                </a:solidFill>
                <a:latin typeface="+mn-lt"/>
              </a:rPr>
              <a:t>   Publish local updates globally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63984" y="4352925"/>
            <a:ext cx="47596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  <a:latin typeface="+mn-lt"/>
              </a:rPr>
              <a:t>Checkout/Checkin are </a:t>
            </a:r>
          </a:p>
          <a:p>
            <a:r>
              <a:rPr lang="en-US" b="1" i="1" dirty="0" smtClean="0">
                <a:solidFill>
                  <a:schemeClr val="accent5"/>
                </a:solidFill>
                <a:latin typeface="+mn-lt"/>
              </a:rPr>
              <a:t>not</a:t>
            </a:r>
            <a:r>
              <a:rPr lang="en-US" b="1" dirty="0" smtClean="0">
                <a:solidFill>
                  <a:schemeClr val="accent5"/>
                </a:solidFill>
                <a:latin typeface="+mn-lt"/>
              </a:rPr>
              <a:t> </a:t>
            </a:r>
            <a:r>
              <a:rPr lang="en-US" dirty="0" smtClean="0">
                <a:solidFill>
                  <a:schemeClr val="accent5"/>
                </a:solidFill>
                <a:latin typeface="+mn-lt"/>
              </a:rPr>
              <a:t>synchronization primitives</a:t>
            </a:r>
          </a:p>
          <a:p>
            <a:r>
              <a:rPr lang="en-US" dirty="0" smtClean="0">
                <a:solidFill>
                  <a:schemeClr val="accent5"/>
                </a:solidFill>
                <a:latin typeface="+mn-lt"/>
              </a:rPr>
              <a:t>  - Closer to a FENCE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9" grpId="0" animBg="1"/>
      <p:bldP spid="30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Policy: SELECT 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6330" y="905523"/>
            <a:ext cx="8664606" cy="1104029"/>
          </a:xfrm>
        </p:spPr>
        <p:txBody>
          <a:bodyPr/>
          <a:lstStyle/>
          <a:p>
            <a:r>
              <a:rPr lang="en-US" dirty="0" smtClean="0"/>
              <a:t>SW free to imagine!</a:t>
            </a:r>
          </a:p>
          <a:p>
            <a:r>
              <a:rPr lang="en-US" dirty="0" smtClean="0"/>
              <a:t>Practically: Guidelines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87746" y="4688958"/>
            <a:ext cx="6096000" cy="769441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Too much thinking?</a:t>
            </a:r>
            <a:endParaRPr lang="en-US" sz="4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87746" y="2328530"/>
          <a:ext cx="6096000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Characteristics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View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Thread Private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Private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Shared, Synchronized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Acoherent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Shared, </a:t>
                      </a:r>
                      <a:r>
                        <a:rPr lang="en-US" dirty="0" err="1" smtClean="0"/>
                        <a:t>Racey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Coherent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View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905523"/>
            <a:ext cx="8664606" cy="3198644"/>
          </a:xfrm>
        </p:spPr>
        <p:txBody>
          <a:bodyPr/>
          <a:lstStyle/>
          <a:p>
            <a:r>
              <a:rPr lang="en-US" dirty="0" smtClean="0"/>
              <a:t>Insight: </a:t>
            </a:r>
          </a:p>
          <a:p>
            <a:pPr lvl="1"/>
            <a:r>
              <a:rPr lang="en-US" dirty="0" smtClean="0"/>
              <a:t>Software </a:t>
            </a:r>
            <a:r>
              <a:rPr lang="en-US" b="1" dirty="0" smtClean="0">
                <a:solidFill>
                  <a:schemeClr val="accent1"/>
                </a:solidFill>
              </a:rPr>
              <a:t>already</a:t>
            </a:r>
            <a:r>
              <a:rPr lang="en-US" dirty="0" smtClean="0"/>
              <a:t> groups data by use</a:t>
            </a:r>
          </a:p>
          <a:p>
            <a:pPr lvl="2"/>
            <a:r>
              <a:rPr lang="en-US" dirty="0" smtClean="0"/>
              <a:t>e.g., in C: Stack, Global, Heap, Text</a:t>
            </a:r>
          </a:p>
          <a:p>
            <a:pPr lvl="2"/>
            <a:r>
              <a:rPr lang="en-US" dirty="0" smtClean="0"/>
              <a:t>Even more so with PGAS, MPI, etc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chemeClr val="tx2"/>
                </a:solidFill>
              </a:rPr>
              <a:t>Most existing applications work “as is”</a:t>
            </a:r>
            <a:endParaRPr 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Policy: DECIDE to CO/CI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3984" y="976544"/>
            <a:ext cx="8416032" cy="556981"/>
          </a:xfrm>
        </p:spPr>
        <p:txBody>
          <a:bodyPr/>
          <a:lstStyle/>
          <a:p>
            <a:r>
              <a:rPr lang="en-US" dirty="0" smtClean="0"/>
              <a:t>Generally, CO/CI occur at points of </a:t>
            </a:r>
            <a:r>
              <a:rPr lang="en-US" dirty="0" smtClean="0"/>
              <a:t>synchronization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86325" y="3686175"/>
            <a:ext cx="38936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func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consumer(…)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waitfor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(producer)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checkout(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items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…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end </a:t>
            </a:r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func</a:t>
            </a:r>
            <a:endParaRPr lang="en-US" dirty="0">
              <a:solidFill>
                <a:schemeClr val="accent5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983" y="2838450"/>
            <a:ext cx="38936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func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producer(…)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&lt;populate 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items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checkin(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items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signal(consumer)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end </a:t>
            </a:r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func</a:t>
            </a:r>
            <a:endParaRPr lang="en-US" dirty="0">
              <a:solidFill>
                <a:schemeClr val="accent5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10829" y="1868954"/>
            <a:ext cx="3893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global array 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items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en-US" dirty="0">
              <a:solidFill>
                <a:schemeClr val="accent5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514725" y="3819525"/>
            <a:ext cx="323850" cy="295275"/>
          </a:xfrm>
          <a:custGeom>
            <a:avLst/>
            <a:gdLst>
              <a:gd name="connsiteX0" fmla="*/ 0 w 323850"/>
              <a:gd name="connsiteY0" fmla="*/ 0 h 295275"/>
              <a:gd name="connsiteX1" fmla="*/ 285750 w 323850"/>
              <a:gd name="connsiteY1" fmla="*/ 85725 h 295275"/>
              <a:gd name="connsiteX2" fmla="*/ 228600 w 323850"/>
              <a:gd name="connsiteY2" fmla="*/ 295275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3850" h="295275">
                <a:moveTo>
                  <a:pt x="0" y="0"/>
                </a:moveTo>
                <a:cubicBezTo>
                  <a:pt x="123825" y="18256"/>
                  <a:pt x="247650" y="36513"/>
                  <a:pt x="285750" y="85725"/>
                </a:cubicBezTo>
                <a:cubicBezTo>
                  <a:pt x="323850" y="134938"/>
                  <a:pt x="276225" y="215106"/>
                  <a:pt x="228600" y="295275"/>
                </a:cubicBezTo>
              </a:path>
            </a:pathLst>
          </a:cu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8277225" y="4276725"/>
            <a:ext cx="395288" cy="400050"/>
          </a:xfrm>
          <a:custGeom>
            <a:avLst/>
            <a:gdLst>
              <a:gd name="connsiteX0" fmla="*/ 200025 w 395288"/>
              <a:gd name="connsiteY0" fmla="*/ 0 h 400050"/>
              <a:gd name="connsiteX1" fmla="*/ 361950 w 395288"/>
              <a:gd name="connsiteY1" fmla="*/ 228600 h 400050"/>
              <a:gd name="connsiteX2" fmla="*/ 0 w 395288"/>
              <a:gd name="connsiteY2" fmla="*/ 40005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5288" h="400050">
                <a:moveTo>
                  <a:pt x="200025" y="0"/>
                </a:moveTo>
                <a:cubicBezTo>
                  <a:pt x="297656" y="80962"/>
                  <a:pt x="395288" y="161925"/>
                  <a:pt x="361950" y="228600"/>
                </a:cubicBezTo>
                <a:cubicBezTo>
                  <a:pt x="328613" y="295275"/>
                  <a:pt x="164306" y="347662"/>
                  <a:pt x="0" y="400050"/>
                </a:cubicBezTo>
              </a:path>
            </a:pathLst>
          </a:cu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838575" y="4276725"/>
            <a:ext cx="14382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2260" y="2830175"/>
            <a:ext cx="8130253" cy="144655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/>
                </a:solidFill>
              </a:rPr>
              <a:t>Insight: </a:t>
            </a:r>
            <a:r>
              <a:rPr lang="en-US" sz="4400" b="1" dirty="0" smtClean="0"/>
              <a:t>Existing SW already identifies communication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1: pthreads</a:t>
            </a:r>
            <a:endParaRPr lang="en-US" dirty="0"/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65815" y="772876"/>
            <a:ext cx="5390707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pthread_barrier_t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barrier;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char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*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shared_data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main(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argc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char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*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argv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[]) {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i,j,k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pthread_t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sib;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shared_data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malloc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(PROBLEM_SIZE);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pthread_barrier_init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(&amp;barrier, NULL, 2);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pthread_create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(&amp;sib, NULL,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worker, (void*) 1);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worker((void*) 0);         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pthread_join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(sib, NULL);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return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0;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void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* worker(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void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*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arg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{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while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(work remains) {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&lt;split work&gt;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&lt;do work&gt;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pthread_barrier_wait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(&amp;barrier);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}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21981" y="2721347"/>
            <a:ext cx="6096000" cy="769441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Task: Convert to ASM</a:t>
            </a:r>
            <a:endParaRPr lang="en-US" sz="44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551274" y="988828"/>
            <a:ext cx="2317898" cy="3296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608522" y="1318437"/>
            <a:ext cx="32606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4795283" y="1382233"/>
            <a:ext cx="1137684" cy="10100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869172" y="902938"/>
            <a:ext cx="3094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Global, Heap in Acoherent segment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967023" y="1945758"/>
            <a:ext cx="3902149" cy="2445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39163" y="2190307"/>
            <a:ext cx="35300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339163" y="1733935"/>
            <a:ext cx="3530009" cy="4563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891516" y="1733935"/>
            <a:ext cx="1977656" cy="4563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608522" y="2190307"/>
            <a:ext cx="3260650" cy="23710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869172" y="1828795"/>
            <a:ext cx="2870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Stack in private segment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rot="16200000" flipH="1">
            <a:off x="5423431" y="2712127"/>
            <a:ext cx="285427" cy="1807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56522" y="2659791"/>
            <a:ext cx="28729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Low-level synch. in </a:t>
            </a:r>
          </a:p>
          <a:p>
            <a:r>
              <a:rPr lang="en-US" dirty="0" smtClean="0"/>
              <a:t>coherent segment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321981" y="2721347"/>
            <a:ext cx="6096000" cy="769441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Done!</a:t>
            </a:r>
            <a:endParaRPr lang="en-US" sz="4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209953" y="4561367"/>
            <a:ext cx="29133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CI/CO Global, Heap at synchronization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4540102" y="5050465"/>
            <a:ext cx="723014" cy="6166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3" grpId="0"/>
      <p:bldP spid="13" grpId="1"/>
      <p:bldP spid="25" grpId="0"/>
      <p:bldP spid="25" grpId="1"/>
      <p:bldP spid="28" grpId="0"/>
      <p:bldP spid="28" grpId="1"/>
      <p:bldP spid="29" grpId="0" animBg="1"/>
      <p:bldP spid="29" grpId="1" animBg="1"/>
      <p:bldP spid="30" grpId="0"/>
      <p:bldP spid="30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2: Software Speculation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0121" y="829340"/>
            <a:ext cx="4262705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begin_speculation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checkout(…);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&lt;setup&gt;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end_speculation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if(success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checkin(…);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else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abort_speculation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abort_speculation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checkout(…);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&lt;cleanup&gt;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81396" y="2378609"/>
            <a:ext cx="5062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Multiple checkouts: “forget” updates</a:t>
            </a:r>
            <a:endParaRPr lang="en-US" dirty="0"/>
          </a:p>
        </p:txBody>
      </p:sp>
      <p:cxnSp>
        <p:nvCxnSpPr>
          <p:cNvPr id="7" name="Straight Connector 6"/>
          <p:cNvCxnSpPr>
            <a:endCxn id="5" idx="1"/>
          </p:cNvCxnSpPr>
          <p:nvPr/>
        </p:nvCxnSpPr>
        <p:spPr>
          <a:xfrm>
            <a:off x="2615609" y="1467293"/>
            <a:ext cx="1465787" cy="11421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1"/>
          </p:cNvCxnSpPr>
          <p:nvPr/>
        </p:nvCxnSpPr>
        <p:spPr>
          <a:xfrm rot="10800000" flipV="1">
            <a:off x="2615610" y="2609441"/>
            <a:ext cx="1465787" cy="319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21981" y="2721347"/>
            <a:ext cx="6096000" cy="144655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SW can use memory in new ways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4667" y="2603922"/>
            <a:ext cx="717857" cy="2841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1371282" y="2603922"/>
            <a:ext cx="717857" cy="2841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355431" y="960178"/>
            <a:ext cx="1724472" cy="9775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DRAM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64668" y="2037864"/>
            <a:ext cx="1724471" cy="45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LLC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1411024" y="3087201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0" name="Oval 9"/>
          <p:cNvSpPr/>
          <p:nvPr/>
        </p:nvSpPr>
        <p:spPr>
          <a:xfrm>
            <a:off x="364667" y="3087201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1" name="Oval 10"/>
          <p:cNvSpPr/>
          <p:nvPr/>
        </p:nvSpPr>
        <p:spPr>
          <a:xfrm>
            <a:off x="8085358" y="3087197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2" name="Oval 11"/>
          <p:cNvSpPr/>
          <p:nvPr/>
        </p:nvSpPr>
        <p:spPr>
          <a:xfrm>
            <a:off x="7039001" y="3087197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7" name="Rectangle 16"/>
          <p:cNvSpPr/>
          <p:nvPr/>
        </p:nvSpPr>
        <p:spPr>
          <a:xfrm>
            <a:off x="7029765" y="960179"/>
            <a:ext cx="1724472" cy="19278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2373086" y="760358"/>
            <a:ext cx="9735" cy="447743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749327" y="760358"/>
            <a:ext cx="0" cy="447743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6820" y="4160579"/>
            <a:ext cx="22762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Hardware</a:t>
            </a:r>
          </a:p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Layout</a:t>
            </a:r>
            <a:endParaRPr lang="en-US" sz="3200" b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749327" y="4160579"/>
            <a:ext cx="22762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Coherent</a:t>
            </a:r>
          </a:p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View</a:t>
            </a:r>
            <a:endParaRPr lang="en-US" sz="3200" b="1" dirty="0">
              <a:solidFill>
                <a:schemeClr val="accent4"/>
              </a:solidFill>
              <a:latin typeface="+mn-lt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3179475" y="949545"/>
            <a:ext cx="2481099" cy="4277618"/>
            <a:chOff x="3179475" y="949545"/>
            <a:chExt cx="2481099" cy="4277618"/>
          </a:xfrm>
        </p:grpSpPr>
        <p:sp>
          <p:nvSpPr>
            <p:cNvPr id="15" name="Oval 14"/>
            <p:cNvSpPr/>
            <p:nvPr/>
          </p:nvSpPr>
          <p:spPr>
            <a:xfrm>
              <a:off x="4653484" y="3054783"/>
              <a:ext cx="668879" cy="66090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/>
                <a:t>P</a:t>
              </a:r>
              <a:endParaRPr lang="en-US" sz="1800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3607127" y="3054783"/>
              <a:ext cx="668879" cy="66090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/>
                <a:t>P</a:t>
              </a:r>
              <a:endParaRPr lang="en-US" sz="18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597891" y="2192163"/>
              <a:ext cx="678115" cy="68522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653484" y="2192163"/>
              <a:ext cx="678115" cy="68522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597891" y="949545"/>
              <a:ext cx="1733708" cy="81642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Down Arrow 22"/>
            <p:cNvSpPr/>
            <p:nvPr/>
          </p:nvSpPr>
          <p:spPr>
            <a:xfrm>
              <a:off x="3476495" y="1711548"/>
              <a:ext cx="495137" cy="578589"/>
            </a:xfrm>
            <a:prstGeom prst="downArrow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800" dirty="0" smtClean="0"/>
                <a:t>CO</a:t>
              </a:r>
              <a:endParaRPr lang="en-US" sz="1800" dirty="0"/>
            </a:p>
          </p:txBody>
        </p:sp>
        <p:sp>
          <p:nvSpPr>
            <p:cNvPr id="24" name="Down Arrow 23"/>
            <p:cNvSpPr/>
            <p:nvPr/>
          </p:nvSpPr>
          <p:spPr>
            <a:xfrm>
              <a:off x="4514775" y="1700658"/>
              <a:ext cx="495137" cy="578589"/>
            </a:xfrm>
            <a:prstGeom prst="downArrow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800" dirty="0" smtClean="0"/>
                <a:t>CO</a:t>
              </a:r>
              <a:endParaRPr lang="en-US" sz="1800" dirty="0"/>
            </a:p>
          </p:txBody>
        </p:sp>
        <p:sp>
          <p:nvSpPr>
            <p:cNvPr id="25" name="Down Arrow 24"/>
            <p:cNvSpPr/>
            <p:nvPr/>
          </p:nvSpPr>
          <p:spPr>
            <a:xfrm flipV="1">
              <a:off x="4947405" y="1689776"/>
              <a:ext cx="495137" cy="578589"/>
            </a:xfrm>
            <a:prstGeom prst="downArrow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800" dirty="0" smtClean="0"/>
                <a:t>CI</a:t>
              </a:r>
              <a:endParaRPr lang="en-US" sz="1800" dirty="0"/>
            </a:p>
          </p:txBody>
        </p:sp>
        <p:sp>
          <p:nvSpPr>
            <p:cNvPr id="26" name="Down Arrow 25"/>
            <p:cNvSpPr/>
            <p:nvPr/>
          </p:nvSpPr>
          <p:spPr>
            <a:xfrm flipV="1">
              <a:off x="3886919" y="1689772"/>
              <a:ext cx="495137" cy="578589"/>
            </a:xfrm>
            <a:prstGeom prst="downArrow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800" dirty="0" smtClean="0"/>
                <a:t>CI</a:t>
              </a:r>
              <a:endParaRPr lang="en-US" sz="18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179475" y="4149945"/>
              <a:ext cx="248109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accent4"/>
                  </a:solidFill>
                  <a:latin typeface="+mn-lt"/>
                </a:rPr>
                <a:t>Acoherent</a:t>
              </a:r>
            </a:p>
            <a:p>
              <a:pPr algn="ctr"/>
              <a:r>
                <a:rPr lang="en-US" sz="3200" b="1" dirty="0" smtClean="0">
                  <a:solidFill>
                    <a:schemeClr val="accent4"/>
                  </a:solidFill>
                  <a:latin typeface="+mn-lt"/>
                </a:rPr>
                <a:t>View</a:t>
              </a:r>
              <a:endParaRPr lang="en-US" sz="3200" b="1" dirty="0">
                <a:solidFill>
                  <a:schemeClr val="accent4"/>
                </a:solidFill>
                <a:latin typeface="+mn-lt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7029765" y="949545"/>
            <a:ext cx="17244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Simple abstraction</a:t>
            </a:r>
          </a:p>
          <a:p>
            <a:pPr algn="ctr"/>
            <a:endParaRPr lang="en-US" dirty="0" smtClean="0">
              <a:solidFill>
                <a:schemeClr val="accent2"/>
              </a:solidFill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</a:rPr>
              <a:t>Complex </a:t>
            </a:r>
            <a:r>
              <a:rPr lang="en-US" dirty="0" err="1" smtClean="0">
                <a:solidFill>
                  <a:schemeClr val="accent2"/>
                </a:solidFill>
              </a:rPr>
              <a:t>Implem</a:t>
            </a:r>
            <a:r>
              <a:rPr lang="en-US" dirty="0" smtClean="0">
                <a:solidFill>
                  <a:schemeClr val="accent2"/>
                </a:solidFill>
              </a:rPr>
              <a:t>.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0" y="1765974"/>
            <a:ext cx="2373085" cy="1321227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428599" y="2192163"/>
            <a:ext cx="3231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Missing Opportunities!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727569" y="5815533"/>
            <a:ext cx="7851829" cy="52322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HW provides mechanisms, SW directs policy</a:t>
            </a:r>
            <a:endParaRPr lang="en-US" sz="2800" b="1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4682347" y="749724"/>
            <a:ext cx="0" cy="447743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4531576" y="949545"/>
            <a:ext cx="2276265" cy="4277618"/>
            <a:chOff x="4531576" y="949545"/>
            <a:chExt cx="2276265" cy="4277618"/>
          </a:xfrm>
        </p:grpSpPr>
        <p:sp>
          <p:nvSpPr>
            <p:cNvPr id="52" name="Oval 51"/>
            <p:cNvSpPr/>
            <p:nvPr/>
          </p:nvSpPr>
          <p:spPr>
            <a:xfrm>
              <a:off x="5900320" y="3065673"/>
              <a:ext cx="668879" cy="66090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/>
                <a:t>P</a:t>
              </a:r>
              <a:endParaRPr lang="en-US" sz="1800" dirty="0"/>
            </a:p>
          </p:txBody>
        </p:sp>
        <p:sp>
          <p:nvSpPr>
            <p:cNvPr id="53" name="Oval 52"/>
            <p:cNvSpPr/>
            <p:nvPr/>
          </p:nvSpPr>
          <p:spPr>
            <a:xfrm>
              <a:off x="4853963" y="3065673"/>
              <a:ext cx="668879" cy="66090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/>
                <a:t>P</a:t>
              </a:r>
              <a:endParaRPr lang="en-US" sz="1800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844727" y="949545"/>
              <a:ext cx="678115" cy="1927845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891084" y="949545"/>
              <a:ext cx="678115" cy="1927845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531576" y="4149945"/>
              <a:ext cx="227626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accent4"/>
                  </a:solidFill>
                  <a:latin typeface="+mn-lt"/>
                </a:rPr>
                <a:t>Private</a:t>
              </a:r>
            </a:p>
            <a:p>
              <a:pPr algn="ctr"/>
              <a:r>
                <a:rPr lang="en-US" sz="3200" b="1" dirty="0" smtClean="0">
                  <a:solidFill>
                    <a:schemeClr val="accent4"/>
                  </a:solidFill>
                  <a:latin typeface="+mn-lt"/>
                </a:rPr>
                <a:t>View</a:t>
              </a:r>
              <a:endParaRPr lang="en-US" sz="3200" b="1" dirty="0">
                <a:solidFill>
                  <a:schemeClr val="accent4"/>
                </a:solidFill>
                <a:latin typeface="+mn-lt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727569" y="5292313"/>
            <a:ext cx="7851829" cy="52322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Simple abstraction, Simple implementation</a:t>
            </a:r>
            <a:endParaRPr lang="en-US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1125924" y="2290137"/>
            <a:ext cx="7112846" cy="954107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SAME performance on exist workloads</a:t>
            </a:r>
          </a:p>
          <a:p>
            <a:pPr algn="ctr"/>
            <a:r>
              <a:rPr lang="en-US" sz="2800" b="1" dirty="0" smtClean="0"/>
              <a:t>BETTER performance on new workloads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-0.09722 -1.48148E-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7" grpId="0" animBg="1"/>
      <p:bldP spid="32" grpId="0"/>
      <p:bldP spid="40" grpId="0"/>
      <p:bldP spid="41" grpId="0" animBg="1"/>
      <p:bldP spid="41" grpId="1" animBg="1"/>
      <p:bldP spid="48" grpId="0"/>
      <p:bldP spid="48" grpId="1"/>
      <p:bldP spid="50" grpId="0" animBg="1"/>
      <p:bldP spid="60" grpId="0" animBg="1"/>
      <p:bldP spid="6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Finite Resources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so far is </a:t>
            </a:r>
            <a:r>
              <a:rPr lang="en-US" b="1" i="1" dirty="0" smtClean="0">
                <a:solidFill>
                  <a:schemeClr val="tx2"/>
                </a:solidFill>
              </a:rPr>
              <a:t>strong </a:t>
            </a:r>
            <a:r>
              <a:rPr lang="en-US" b="1" i="1" dirty="0" err="1" smtClean="0">
                <a:solidFill>
                  <a:schemeClr val="tx2"/>
                </a:solidFill>
              </a:rPr>
              <a:t>acoherence</a:t>
            </a:r>
            <a:endParaRPr lang="en-US" b="1" i="1" dirty="0" smtClean="0">
              <a:solidFill>
                <a:schemeClr val="tx2"/>
              </a:solidFill>
            </a:endParaRPr>
          </a:p>
          <a:p>
            <a:pPr lvl="1"/>
            <a:r>
              <a:rPr lang="en-US" dirty="0" smtClean="0"/>
              <a:t>Likely requires prohibitive HW resources</a:t>
            </a:r>
          </a:p>
          <a:p>
            <a:r>
              <a:rPr lang="en-US" dirty="0" smtClean="0"/>
              <a:t>Also </a:t>
            </a:r>
            <a:r>
              <a:rPr lang="en-US" b="1" i="1" dirty="0" smtClean="0">
                <a:solidFill>
                  <a:schemeClr val="tx2"/>
                </a:solidFill>
              </a:rPr>
              <a:t>weak </a:t>
            </a:r>
            <a:r>
              <a:rPr lang="en-US" b="1" i="1" dirty="0" err="1" smtClean="0">
                <a:solidFill>
                  <a:schemeClr val="tx2"/>
                </a:solidFill>
              </a:rPr>
              <a:t>acoherence</a:t>
            </a:r>
            <a:r>
              <a:rPr lang="en-US" dirty="0" smtClean="0"/>
              <a:t> and </a:t>
            </a:r>
            <a:r>
              <a:rPr lang="en-US" b="1" i="1" dirty="0" smtClean="0">
                <a:solidFill>
                  <a:schemeClr val="tx2"/>
                </a:solidFill>
              </a:rPr>
              <a:t>best-effort </a:t>
            </a:r>
            <a:r>
              <a:rPr lang="en-US" b="1" i="1" dirty="0" err="1" smtClean="0">
                <a:solidFill>
                  <a:schemeClr val="tx2"/>
                </a:solidFill>
              </a:rPr>
              <a:t>acoherence</a:t>
            </a:r>
            <a:endParaRPr lang="en-US" b="1" i="1" dirty="0" smtClean="0">
              <a:solidFill>
                <a:schemeClr val="tx2"/>
              </a:solidFill>
            </a:endParaRPr>
          </a:p>
          <a:p>
            <a:pPr lvl="1"/>
            <a:r>
              <a:rPr lang="en-US" dirty="0" smtClean="0"/>
              <a:t>Still useful to software/hardware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Weak </a:t>
            </a:r>
            <a:r>
              <a:rPr lang="en-US" dirty="0" err="1" smtClean="0"/>
              <a:t>acoherence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Spontaneous </a:t>
            </a:r>
            <a:r>
              <a:rPr lang="en-US" dirty="0" err="1" smtClean="0"/>
              <a:t>checkins</a:t>
            </a:r>
            <a:r>
              <a:rPr lang="en-US" dirty="0" smtClean="0"/>
              <a:t> at any time</a:t>
            </a:r>
          </a:p>
          <a:p>
            <a:pPr lvl="1"/>
            <a:r>
              <a:rPr lang="en-US" dirty="0" smtClean="0"/>
              <a:t>Data visible early</a:t>
            </a:r>
          </a:p>
          <a:p>
            <a:r>
              <a:rPr lang="en-US" dirty="0" smtClean="0"/>
              <a:t>Best-effort </a:t>
            </a:r>
            <a:r>
              <a:rPr lang="en-US" dirty="0" err="1" smtClean="0"/>
              <a:t>acoherence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Spontaneous checkouts at any time</a:t>
            </a:r>
          </a:p>
          <a:p>
            <a:pPr lvl="2"/>
            <a:r>
              <a:rPr lang="en-US" dirty="0" smtClean="0"/>
              <a:t>+ SW notification</a:t>
            </a:r>
          </a:p>
          <a:p>
            <a:pPr lvl="1"/>
            <a:r>
              <a:rPr lang="en-US" dirty="0" smtClean="0"/>
              <a:t>All-or-nothing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Weak </a:t>
            </a:r>
            <a:r>
              <a:rPr lang="en-US" dirty="0" err="1" smtClean="0"/>
              <a:t>Acoherence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54459" y="1885950"/>
            <a:ext cx="3284091" cy="1524000"/>
          </a:xfrm>
        </p:spPr>
        <p:txBody>
          <a:bodyPr/>
          <a:lstStyle/>
          <a:p>
            <a:r>
              <a:rPr lang="en-US" dirty="0" err="1" smtClean="0"/>
              <a:t>func</a:t>
            </a:r>
            <a:r>
              <a:rPr lang="en-US" dirty="0" smtClean="0"/>
              <a:t> producer(…)</a:t>
            </a:r>
          </a:p>
          <a:p>
            <a:r>
              <a:rPr lang="en-US" dirty="0" smtClean="0"/>
              <a:t>   checkout(array);</a:t>
            </a:r>
          </a:p>
          <a:p>
            <a:r>
              <a:rPr lang="en-US" dirty="0" smtClean="0"/>
              <a:t>   array[0] = x;</a:t>
            </a:r>
          </a:p>
          <a:p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354459" y="3276600"/>
            <a:ext cx="3284091" cy="2009775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  array[1] = y;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  checkin(array);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ＭＳ Ｐゴシック" pitchFamily="-80" charset="-128"/>
              </a:rPr>
              <a:t>   signal(consumer);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ＭＳ Ｐゴシック" pitchFamily="-80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end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func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ＭＳ Ｐゴシック" pitchFamily="-80" charset="-128"/>
            </a:endParaRP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4735959" y="1885950"/>
            <a:ext cx="3284091" cy="2490557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func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consumer(…)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ＭＳ Ｐゴシック" pitchFamily="-80" charset="-128"/>
              </a:rPr>
              <a:t>   </a:t>
            </a:r>
            <a:r>
              <a:rPr lang="en-US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ＭＳ Ｐゴシック" pitchFamily="-80" charset="-128"/>
              </a:rPr>
              <a:t>waitfor</a:t>
            </a: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ＭＳ Ｐゴシック" pitchFamily="-80" charset="-128"/>
              </a:rPr>
              <a:t>(producer);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ＭＳ Ｐゴシック" pitchFamily="-80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  checkout(array);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  …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ＭＳ Ｐゴシック" pitchFamily="-80" charset="-128"/>
              </a:rPr>
              <a:t>end </a:t>
            </a:r>
            <a:r>
              <a:rPr lang="en-US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ＭＳ Ｐゴシック" pitchFamily="-80" charset="-128"/>
              </a:rPr>
              <a:t>func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ＭＳ Ｐゴシック" pitchFamily="-80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ＭＳ Ｐゴシック" pitchFamily="-80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  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ＭＳ Ｐゴシック" pitchFamily="-80" charset="-128"/>
            </a:endParaRPr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3200400" y="923925"/>
            <a:ext cx="2217291" cy="635679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global array;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  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ＭＳ Ｐゴシック" pitchFamily="-80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19825" y="923925"/>
            <a:ext cx="2602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weak </a:t>
            </a:r>
            <a:r>
              <a:rPr lang="en-US" dirty="0" err="1" smtClean="0"/>
              <a:t>acoherent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flipH="1">
            <a:off x="5455791" y="1000125"/>
            <a:ext cx="764034" cy="33784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354459" y="3276600"/>
            <a:ext cx="3284091" cy="557213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  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checkin(array);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03138" y="4838172"/>
            <a:ext cx="4833374" cy="1323439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Synchronized -&gt;</a:t>
            </a:r>
          </a:p>
          <a:p>
            <a:r>
              <a:rPr lang="en-US" sz="4000" b="1" dirty="0" smtClean="0"/>
              <a:t>  Early visibility OK</a:t>
            </a:r>
            <a:endParaRPr lang="en-US" sz="4000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638550" y="2686051"/>
            <a:ext cx="1409700" cy="21521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75034" y="4376507"/>
            <a:ext cx="3746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Synch hides early checkin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54459" y="2686051"/>
            <a:ext cx="2845941" cy="723899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958063" y="3124200"/>
            <a:ext cx="2326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globally visible!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8.33333E-7 0.0673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 animBg="1"/>
      <p:bldP spid="14" grpId="0"/>
      <p:bldP spid="16" grpId="0" animBg="1"/>
      <p:bldP spid="16" grpId="1" animBg="1"/>
      <p:bldP spid="17" grpId="0"/>
      <p:bldP spid="17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Best-Effort </a:t>
            </a:r>
            <a:r>
              <a:rPr lang="en-US" dirty="0" err="1" smtClean="0"/>
              <a:t>Acoherence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3984" y="976544"/>
            <a:ext cx="3322191" cy="5144856"/>
          </a:xfrm>
        </p:spPr>
        <p:txBody>
          <a:bodyPr/>
          <a:lstStyle/>
          <a:p>
            <a:r>
              <a:rPr lang="en-US" dirty="0" err="1" smtClean="0"/>
              <a:t>begin_tx</a:t>
            </a:r>
            <a:endParaRPr lang="en-US" dirty="0" smtClean="0"/>
          </a:p>
          <a:p>
            <a:r>
              <a:rPr lang="en-US" dirty="0" smtClean="0"/>
              <a:t>   checkout(array)</a:t>
            </a:r>
          </a:p>
          <a:p>
            <a:r>
              <a:rPr lang="en-US" dirty="0" smtClean="0"/>
              <a:t>   array[0] = x</a:t>
            </a:r>
          </a:p>
          <a:p>
            <a:r>
              <a:rPr lang="en-US" dirty="0" smtClean="0"/>
              <a:t>   checkout(array)</a:t>
            </a:r>
          </a:p>
          <a:p>
            <a:r>
              <a:rPr lang="en-US" dirty="0" smtClean="0"/>
              <a:t>   array[1] = y</a:t>
            </a:r>
          </a:p>
          <a:p>
            <a:r>
              <a:rPr lang="en-US" dirty="0" smtClean="0"/>
              <a:t>   checkin(array)</a:t>
            </a:r>
          </a:p>
          <a:p>
            <a:r>
              <a:rPr lang="en-US" dirty="0" err="1" smtClean="0"/>
              <a:t>end_tx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92415" y="2552700"/>
            <a:ext cx="1622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Exception!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124200" y="2705100"/>
            <a:ext cx="768215" cy="666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2181225" y="1169988"/>
            <a:ext cx="2524125" cy="1401762"/>
          </a:xfrm>
          <a:custGeom>
            <a:avLst/>
            <a:gdLst>
              <a:gd name="connsiteX0" fmla="*/ 2524125 w 2524125"/>
              <a:gd name="connsiteY0" fmla="*/ 1401762 h 1401762"/>
              <a:gd name="connsiteX1" fmla="*/ 1924050 w 2524125"/>
              <a:gd name="connsiteY1" fmla="*/ 230187 h 1401762"/>
              <a:gd name="connsiteX2" fmla="*/ 0 w 2524125"/>
              <a:gd name="connsiteY2" fmla="*/ 20637 h 1401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24125" h="1401762">
                <a:moveTo>
                  <a:pt x="2524125" y="1401762"/>
                </a:moveTo>
                <a:cubicBezTo>
                  <a:pt x="2434431" y="931068"/>
                  <a:pt x="2344737" y="460374"/>
                  <a:pt x="1924050" y="230187"/>
                </a:cubicBezTo>
                <a:cubicBezTo>
                  <a:pt x="1503363" y="0"/>
                  <a:pt x="751681" y="10318"/>
                  <a:pt x="0" y="20637"/>
                </a:cubicBezTo>
              </a:path>
            </a:pathLst>
          </a:cu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77943" y="4524375"/>
            <a:ext cx="5223132" cy="1323439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SW handles resource limitations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ASM Consistency Model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98195" y="1666875"/>
          <a:ext cx="7440930" cy="1943100"/>
        </p:xfrm>
        <a:graphic>
          <a:graphicData uri="http://schemas.openxmlformats.org/drawingml/2006/table">
            <a:tbl>
              <a:tblPr/>
              <a:tblGrid>
                <a:gridCol w="4000199"/>
                <a:gridCol w="2867276"/>
                <a:gridCol w="573455"/>
              </a:tblGrid>
              <a:tr h="3886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1" dirty="0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Cambria Math"/>
                          <a:ea typeface="Times New Roman"/>
                          <a:cs typeface="Times New Roman"/>
                        </a:rPr>
                        <a:t># Load -&gt; Load to same address</a:t>
                      </a:r>
                      <a:endParaRPr lang="en-US" sz="1200" i="1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Cambria Math"/>
                          <a:ea typeface="Times New Roman"/>
                          <a:cs typeface="Times New Roman"/>
                        </a:rPr>
                        <a:t>(a)</a:t>
                      </a:r>
                      <a:endParaRPr lang="en-US" sz="1200" i="1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Cambria Math"/>
                          <a:ea typeface="Times New Roman"/>
                          <a:cs typeface="Times New Roman"/>
                        </a:rPr>
                        <a:t># Load -&gt; Store to same address</a:t>
                      </a:r>
                      <a:endParaRPr lang="en-US" sz="1200" i="1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Cambria Math"/>
                          <a:ea typeface="Times New Roman"/>
                          <a:cs typeface="Times New Roman"/>
                        </a:rPr>
                        <a:t>(b)</a:t>
                      </a:r>
                      <a:endParaRPr lang="en-US" sz="1200" i="1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Cambria Math"/>
                          <a:ea typeface="Times New Roman"/>
                          <a:cs typeface="Times New Roman"/>
                        </a:rPr>
                        <a:t># Store -&gt; Store to same address</a:t>
                      </a:r>
                      <a:endParaRPr lang="en-US" sz="1200" i="1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Cambria Math"/>
                          <a:ea typeface="Times New Roman"/>
                          <a:cs typeface="Times New Roman"/>
                        </a:rPr>
                        <a:t>(c)</a:t>
                      </a:r>
                      <a:endParaRPr lang="en-US" sz="1200" i="1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Cambria Math"/>
                          <a:ea typeface="Times New Roman"/>
                          <a:cs typeface="Times New Roman"/>
                        </a:rPr>
                        <a:t># SC across any CI -&gt; CO pair</a:t>
                      </a:r>
                      <a:endParaRPr lang="en-US" sz="1200" i="1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Cambria Math"/>
                          <a:ea typeface="Times New Roman"/>
                          <a:cs typeface="Times New Roman"/>
                        </a:rPr>
                        <a:t>(d)</a:t>
                      </a:r>
                      <a:endParaRPr lang="en-US" sz="1200" i="1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Cambria Math"/>
                          <a:ea typeface="Times New Roman"/>
                          <a:cs typeface="Times New Roman"/>
                        </a:rPr>
                        <a:t># CI/CO -&gt; CI/CO</a:t>
                      </a:r>
                      <a:endParaRPr lang="en-US" sz="1200" i="1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Cambria Math"/>
                          <a:ea typeface="Times New Roman"/>
                          <a:cs typeface="Times New Roman"/>
                        </a:rPr>
                        <a:t>(e)</a:t>
                      </a:r>
                      <a:endParaRPr lang="en-US" sz="1200" i="1" dirty="0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28825" y="1743075"/>
            <a:ext cx="1762125" cy="314325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2095500"/>
            <a:ext cx="1733550" cy="28575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9775" y="2466975"/>
            <a:ext cx="1857375" cy="314325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85850" y="3257550"/>
            <a:ext cx="2600325" cy="295275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05025" y="2857500"/>
            <a:ext cx="1647825" cy="285750"/>
          </a:xfrm>
          <a:prstGeom prst="rect">
            <a:avLst/>
          </a:prstGeom>
          <a:noFill/>
        </p:spPr>
      </p:pic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190750" y="4686300"/>
          <a:ext cx="4895850" cy="914400"/>
        </p:xfrm>
        <a:graphic>
          <a:graphicData uri="http://schemas.openxmlformats.org/presentationml/2006/ole">
            <p:oleObj spid="_x0000_s1031" name="Equation" r:id="rId8" imgW="2819047" imgH="527629" progId="Equation.DSMT4">
              <p:embed/>
            </p:oleObj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867025" y="1159817"/>
            <a:ext cx="3486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Define Memory Order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38425" y="3895725"/>
            <a:ext cx="4140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 Define legal value of loads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009775" y="4552950"/>
            <a:ext cx="4344102" cy="40957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229225" y="4962525"/>
            <a:ext cx="361950" cy="36671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414836" y="5329238"/>
            <a:ext cx="1357313" cy="36671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79145" y="3819525"/>
            <a:ext cx="7612380" cy="769441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CO/CI = FENCE -&gt; </a:t>
            </a:r>
            <a:r>
              <a:rPr lang="en-US" sz="4400" b="1" dirty="0" smtClean="0"/>
              <a:t>TSO!</a:t>
            </a:r>
            <a:endParaRPr lang="en-US" sz="4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448050" y="1159817"/>
            <a:ext cx="5562600" cy="144655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Can’t see remote store until checkin</a:t>
            </a:r>
            <a:endParaRPr lang="en-US" sz="4400" b="1" dirty="0"/>
          </a:p>
        </p:txBody>
      </p:sp>
      <p:cxnSp>
        <p:nvCxnSpPr>
          <p:cNvPr id="24" name="Straight Arrow Connector 23"/>
          <p:cNvCxnSpPr>
            <a:stCxn id="22" idx="2"/>
            <a:endCxn id="19" idx="0"/>
          </p:cNvCxnSpPr>
          <p:nvPr/>
        </p:nvCxnSpPr>
        <p:spPr>
          <a:xfrm rot="5400000">
            <a:off x="4641696" y="3374871"/>
            <a:ext cx="2356158" cy="8191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8575" y="2757695"/>
            <a:ext cx="5591175" cy="144655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Can’t bypass locally past checkout</a:t>
            </a:r>
            <a:endParaRPr lang="en-US" sz="4400" b="1" dirty="0"/>
          </a:p>
        </p:txBody>
      </p:sp>
      <p:cxnSp>
        <p:nvCxnSpPr>
          <p:cNvPr id="27" name="Straight Arrow Connector 26"/>
          <p:cNvCxnSpPr>
            <a:stCxn id="25" idx="2"/>
            <a:endCxn id="20" idx="0"/>
          </p:cNvCxnSpPr>
          <p:nvPr/>
        </p:nvCxnSpPr>
        <p:spPr>
          <a:xfrm rot="16200000" flipH="1">
            <a:off x="3396332" y="3632076"/>
            <a:ext cx="1124993" cy="22693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ASM </a:t>
            </a:r>
            <a:r>
              <a:rPr lang="en-US" dirty="0" smtClean="0"/>
              <a:t>Consistency Takeaways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6330" y="905523"/>
            <a:ext cx="8664606" cy="4323702"/>
          </a:xfrm>
        </p:spPr>
        <p:txBody>
          <a:bodyPr/>
          <a:lstStyle/>
          <a:p>
            <a:r>
              <a:rPr lang="en-US" dirty="0" smtClean="0"/>
              <a:t>Remarkably similar to TSO</a:t>
            </a:r>
            <a:endParaRPr lang="en-US" dirty="0" smtClean="0"/>
          </a:p>
          <a:p>
            <a:pPr lvl="1"/>
            <a:r>
              <a:rPr lang="en-US" dirty="0" smtClean="0"/>
              <a:t>CO/CI </a:t>
            </a:r>
            <a:r>
              <a:rPr lang="en-US" dirty="0" smtClean="0"/>
              <a:t>not </a:t>
            </a:r>
            <a:r>
              <a:rPr lang="en-US" dirty="0" smtClean="0"/>
              <a:t>atomic -&gt; similar to FENCE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All segment types, one consistency </a:t>
            </a:r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Other views are just a convenience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ASM is SC </a:t>
            </a:r>
            <a:r>
              <a:rPr lang="en-US" dirty="0" smtClean="0"/>
              <a:t>for DRF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1400175"/>
            <a:ext cx="8664606" cy="5132946"/>
          </a:xfrm>
        </p:spPr>
        <p:txBody>
          <a:bodyPr/>
          <a:lstStyle/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Motivation and Goals</a:t>
            </a:r>
          </a:p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ASM Model</a:t>
            </a:r>
          </a:p>
          <a:p>
            <a:r>
              <a:rPr lang="en-US" sz="4400" b="1" dirty="0" smtClean="0">
                <a:solidFill>
                  <a:schemeClr val="accent6"/>
                </a:solidFill>
                <a:latin typeface="+mj-lt"/>
              </a:rPr>
              <a:t>ASM-1 Prototype</a:t>
            </a:r>
          </a:p>
          <a:p>
            <a:r>
              <a:rPr lang="en-US" sz="4400" b="1" dirty="0" smtClean="0">
                <a:latin typeface="+mj-lt"/>
              </a:rPr>
              <a:t>Evaluation and Results</a:t>
            </a:r>
          </a:p>
          <a:p>
            <a:r>
              <a:rPr lang="en-US" sz="4400" b="1" dirty="0" smtClean="0">
                <a:latin typeface="+mj-lt"/>
              </a:rPr>
              <a:t>Conclusions and Future Work</a:t>
            </a:r>
            <a:endParaRPr lang="en-US" sz="4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ASM-1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MIPS</a:t>
            </a:r>
          </a:p>
          <a:p>
            <a:pPr lvl="1"/>
            <a:r>
              <a:rPr lang="en-US" dirty="0" smtClean="0"/>
              <a:t>+ special </a:t>
            </a:r>
            <a:r>
              <a:rPr lang="en-US" dirty="0" err="1" smtClean="0"/>
              <a:t>insns</a:t>
            </a:r>
            <a:r>
              <a:rPr lang="en-US" dirty="0" smtClean="0"/>
              <a:t>, e.g., </a:t>
            </a:r>
            <a:r>
              <a:rPr lang="en-US" b="1" dirty="0" smtClean="0">
                <a:latin typeface="Monospac821 BT"/>
              </a:rPr>
              <a:t>checkout</a:t>
            </a:r>
            <a:r>
              <a:rPr lang="en-US" dirty="0" smtClean="0"/>
              <a:t>, </a:t>
            </a:r>
            <a:r>
              <a:rPr lang="en-US" b="1" dirty="0" smtClean="0">
                <a:latin typeface="Monospac821 BT"/>
              </a:rPr>
              <a:t>checkin</a:t>
            </a:r>
            <a:endParaRPr lang="en-US" b="1" dirty="0" smtClean="0">
              <a:latin typeface="Monospac821 BT"/>
            </a:endParaRPr>
          </a:p>
          <a:p>
            <a:pPr lvl="1"/>
            <a:r>
              <a:rPr lang="en-US" dirty="0" smtClean="0"/>
              <a:t>Uses </a:t>
            </a:r>
            <a:r>
              <a:rPr lang="en-US" dirty="0" smtClean="0"/>
              <a:t>segments, no paging</a:t>
            </a:r>
          </a:p>
          <a:p>
            <a:pPr lvl="2"/>
            <a:r>
              <a:rPr lang="en-US" dirty="0" smtClean="0"/>
              <a:t>Maintains flat address </a:t>
            </a:r>
            <a:r>
              <a:rPr lang="en-US" dirty="0" smtClean="0"/>
              <a:t>space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 </a:t>
            </a:r>
            <a:r>
              <a:rPr lang="en-US" strike="sngStrike" dirty="0" smtClean="0"/>
              <a:t>Coherence </a:t>
            </a:r>
            <a:r>
              <a:rPr lang="en-US" strike="sngStrike" dirty="0" smtClean="0"/>
              <a:t>protocol </a:t>
            </a:r>
            <a:r>
              <a:rPr lang="en-US" dirty="0" smtClean="0"/>
              <a:t>-&gt; </a:t>
            </a:r>
            <a:r>
              <a:rPr lang="en-US" b="1" dirty="0" smtClean="0">
                <a:solidFill>
                  <a:schemeClr val="accent4"/>
                </a:solidFill>
              </a:rPr>
              <a:t>Acoherence Engine</a:t>
            </a:r>
          </a:p>
          <a:p>
            <a:pPr lvl="1"/>
            <a:r>
              <a:rPr lang="en-US" dirty="0" smtClean="0"/>
              <a:t>DMA for </a:t>
            </a:r>
            <a:r>
              <a:rPr lang="en-US" dirty="0" smtClean="0"/>
              <a:t>caches</a:t>
            </a:r>
          </a:p>
          <a:p>
            <a:pPr lvl="2"/>
            <a:r>
              <a:rPr lang="en-US" dirty="0" smtClean="0"/>
              <a:t>Selectively move data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4325" y="1219200"/>
            <a:ext cx="5657850" cy="16478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8MB L3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171700" y="3114675"/>
            <a:ext cx="1924050" cy="2914650"/>
            <a:chOff x="3295650" y="3114675"/>
            <a:chExt cx="1924050" cy="2914650"/>
          </a:xfrm>
        </p:grpSpPr>
        <p:sp>
          <p:nvSpPr>
            <p:cNvPr id="5" name="Rectangle 4"/>
            <p:cNvSpPr/>
            <p:nvPr/>
          </p:nvSpPr>
          <p:spPr>
            <a:xfrm>
              <a:off x="3295650" y="3114675"/>
              <a:ext cx="1924050" cy="10096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256KB L2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5200" y="4352925"/>
              <a:ext cx="1514475" cy="6381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32KB L1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914775" y="5219700"/>
              <a:ext cx="781050" cy="809625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28825" y="3000375"/>
            <a:ext cx="2257425" cy="215265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286250" y="3739604"/>
            <a:ext cx="21964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accent6"/>
                </a:solidFill>
                <a:latin typeface="+mn-lt"/>
              </a:rPr>
              <a:t>Private</a:t>
            </a:r>
            <a:endParaRPr lang="en-US" sz="4400" b="1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3825" y="1000125"/>
            <a:ext cx="6010275" cy="200025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134100" y="1628775"/>
            <a:ext cx="21691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+mn-lt"/>
              </a:rPr>
              <a:t>Shared</a:t>
            </a:r>
            <a:endParaRPr lang="en-US" sz="4400" b="1" dirty="0">
              <a:solidFill>
                <a:schemeClr val="accen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95625" y="1638300"/>
            <a:ext cx="1524000" cy="82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L3_0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95625" y="2466975"/>
            <a:ext cx="1524000" cy="82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L3_1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95625" y="3295650"/>
            <a:ext cx="1524000" cy="82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L3_2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95625" y="4124325"/>
            <a:ext cx="1524000" cy="82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L3_3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619625" y="1638300"/>
            <a:ext cx="1524000" cy="82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L3_4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619625" y="2466975"/>
            <a:ext cx="1524000" cy="82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L3_5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619625" y="3295650"/>
            <a:ext cx="1524000" cy="82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L3_6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619625" y="4124325"/>
            <a:ext cx="1524000" cy="82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L3_7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066925" y="1638300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066925" y="2047875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066925" y="2476500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066925" y="2886075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066925" y="3295650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066925" y="3705225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066925" y="4133850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066925" y="4543425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143625" y="1638300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143625" y="2047875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143625" y="2476500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143625" y="2886075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143625" y="3295650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143625" y="3705225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143625" y="4133850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143625" y="4543425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799" y="1638300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447800" y="2047875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447800" y="2466975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447801" y="2876550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447797" y="3305175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447798" y="3714750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1447798" y="4133850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1447799" y="4543425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172327" y="1638300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7172328" y="2047875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172328" y="2466975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172329" y="2876550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7172325" y="3305175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172326" y="3714750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7172326" y="4133850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7172327" y="4543425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828672" y="1638300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P0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828676" y="2047875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828668" y="2466975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828672" y="2876550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828664" y="3295650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P4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828668" y="3705225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P5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828660" y="4124325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P6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828664" y="4533900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P7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7791466" y="1647825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P8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7791470" y="2057400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P9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7791462" y="2476500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P10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7791466" y="2886075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P11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7791458" y="3305175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P12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7791462" y="3714750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P13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7791454" y="4133850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P14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7791458" y="4543425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P15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70063" y="5638800"/>
            <a:ext cx="3181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In-order, single thread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51" idx="2"/>
          </p:cNvCxnSpPr>
          <p:nvPr/>
        </p:nvCxnSpPr>
        <p:spPr>
          <a:xfrm rot="16200000" flipV="1">
            <a:off x="1251813" y="4829890"/>
            <a:ext cx="695325" cy="9224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>
            <a:off x="3429000" y="3314700"/>
            <a:ext cx="20193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3838575" y="3314700"/>
            <a:ext cx="20193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438650" y="2305050"/>
            <a:ext cx="40957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438650" y="4324350"/>
            <a:ext cx="40957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619625" y="5638800"/>
            <a:ext cx="2582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Ring interconnect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</p:cNvCxnSpPr>
          <p:nvPr/>
        </p:nvCxnSpPr>
        <p:spPr>
          <a:xfrm rot="16200000" flipV="1">
            <a:off x="4608090" y="4335885"/>
            <a:ext cx="1314450" cy="12913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ASM-1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905523"/>
            <a:ext cx="8664606" cy="4333227"/>
          </a:xfrm>
        </p:spPr>
        <p:txBody>
          <a:bodyPr/>
          <a:lstStyle/>
          <a:p>
            <a:r>
              <a:rPr lang="en-US" dirty="0" smtClean="0"/>
              <a:t>Uses true memory segments</a:t>
            </a:r>
          </a:p>
          <a:p>
            <a:pPr lvl="1"/>
            <a:r>
              <a:rPr lang="en-US" dirty="0" smtClean="0"/>
              <a:t>e.g., all pointers are long (segment + offset)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BUT, address space still appears flat!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tx2"/>
                </a:solidFill>
              </a:rPr>
              <a:t>Long Pointer Propagation</a:t>
            </a:r>
          </a:p>
          <a:p>
            <a:pPr lvl="1"/>
            <a:r>
              <a:rPr lang="en-US" dirty="0" smtClean="0"/>
              <a:t>Segment pointers propagate through </a:t>
            </a:r>
            <a:r>
              <a:rPr lang="en-US" dirty="0" err="1" smtClean="0"/>
              <a:t>datapath</a:t>
            </a:r>
            <a:endParaRPr lang="en-US" dirty="0" smtClean="0"/>
          </a:p>
          <a:p>
            <a:pPr lvl="1"/>
            <a:r>
              <a:rPr lang="en-US" dirty="0" smtClean="0"/>
              <a:t>Add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lp</a:t>
            </a:r>
            <a:r>
              <a:rPr lang="en-US" dirty="0" smtClean="0"/>
              <a:t>/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sp</a:t>
            </a:r>
            <a:r>
              <a:rPr lang="en-US" dirty="0" smtClean="0"/>
              <a:t> + register sidecars</a:t>
            </a:r>
          </a:p>
          <a:p>
            <a:pPr lvl="1"/>
            <a:r>
              <a:rPr lang="en-US" dirty="0" smtClean="0"/>
              <a:t>Languages/SW remain segment-oblivious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1400175"/>
            <a:ext cx="8664606" cy="5132946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accent6"/>
                </a:solidFill>
                <a:latin typeface="+mj-lt"/>
              </a:rPr>
              <a:t>Motivation and Goals</a:t>
            </a:r>
          </a:p>
          <a:p>
            <a:r>
              <a:rPr lang="en-US" sz="4400" b="1" dirty="0" smtClean="0">
                <a:latin typeface="+mj-lt"/>
              </a:rPr>
              <a:t>ASM Model</a:t>
            </a:r>
          </a:p>
          <a:p>
            <a:r>
              <a:rPr lang="en-US" sz="4400" b="1" dirty="0" smtClean="0">
                <a:latin typeface="+mj-lt"/>
              </a:rPr>
              <a:t>ASM-1 Prototype</a:t>
            </a:r>
          </a:p>
          <a:p>
            <a:r>
              <a:rPr lang="en-US" sz="4400" b="1" dirty="0" smtClean="0">
                <a:latin typeface="+mj-lt"/>
              </a:rPr>
              <a:t>Evaluation and Results</a:t>
            </a:r>
          </a:p>
          <a:p>
            <a:r>
              <a:rPr lang="en-US" sz="4400" b="1" dirty="0" smtClean="0">
                <a:latin typeface="+mj-lt"/>
              </a:rPr>
              <a:t>Conclusions and Future Work</a:t>
            </a:r>
            <a:endParaRPr lang="en-US" sz="4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ASM-1 Segments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44953" y="879127"/>
            <a:ext cx="6143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Segment pointers propagates with </a:t>
            </a:r>
            <a:r>
              <a:rPr lang="en-US" dirty="0" err="1" smtClean="0"/>
              <a:t>datapath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340792"/>
            <a:ext cx="3922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m</a:t>
            </a:r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emcpy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dst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src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len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dirty="0">
              <a:solidFill>
                <a:schemeClr val="accent5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880889"/>
            <a:ext cx="562205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lp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$t0, 0(</a:t>
            </a:r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dst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lp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$t1, 0(</a:t>
            </a:r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src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mov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$t2, $a2     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cnt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&lt;-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len</a:t>
            </a:r>
            <a:endParaRPr lang="en-US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l</a:t>
            </a:r>
            <a:r>
              <a:rPr lang="en-US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oop: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beqz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$t2, </a:t>
            </a:r>
            <a:r>
              <a:rPr lang="en-US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exit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lb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$t3, 0($t1)   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ld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src</a:t>
            </a:r>
            <a:endParaRPr lang="en-US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sb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$t3, 0($t0)   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st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dst</a:t>
            </a:r>
            <a:endParaRPr lang="en-US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addi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$t0, $t0, 1 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inc.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dst</a:t>
            </a:r>
            <a:endParaRPr lang="en-US" b="1" dirty="0" smtClean="0">
              <a:solidFill>
                <a:schemeClr val="accent5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addi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$t1, $t1, 1 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inc.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src</a:t>
            </a:r>
            <a:endParaRPr lang="en-US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subi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$t2, $t2, 1 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dec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.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cnt</a:t>
            </a:r>
            <a:endParaRPr lang="en-US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loop</a:t>
            </a:r>
            <a:endParaRPr lang="en-US" dirty="0" smtClean="0">
              <a:solidFill>
                <a:schemeClr val="accent3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e</a:t>
            </a:r>
            <a:r>
              <a:rPr lang="en-US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xit:</a:t>
            </a:r>
            <a:endParaRPr lang="en-US" dirty="0">
              <a:solidFill>
                <a:schemeClr val="accent3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38980" y="2688282"/>
            <a:ext cx="847770" cy="30933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438980" y="3209925"/>
            <a:ext cx="847770" cy="21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Offset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7438980" y="3429000"/>
            <a:ext cx="847770" cy="21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err="1" smtClean="0"/>
              <a:t>Seg</a:t>
            </a:r>
            <a:r>
              <a:rPr lang="en-US" sz="1600" dirty="0" smtClean="0"/>
              <a:t>. </a:t>
            </a:r>
            <a:r>
              <a:rPr lang="en-US" sz="1600" dirty="0" err="1" smtClean="0"/>
              <a:t>Ptr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679137" y="3102203"/>
            <a:ext cx="7569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dst</a:t>
            </a:r>
            <a:r>
              <a:rPr lang="en-US" sz="1600" dirty="0" smtClean="0"/>
              <a:t> </a:t>
            </a:r>
            <a:r>
              <a:rPr lang="en-US" sz="1600" dirty="0" err="1" smtClean="0"/>
              <a:t>ptr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7236050" y="2257424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438980" y="3919240"/>
            <a:ext cx="847770" cy="21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Offset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7438980" y="4138315"/>
            <a:ext cx="847770" cy="21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err="1" smtClean="0"/>
              <a:t>Seg</a:t>
            </a:r>
            <a:r>
              <a:rPr lang="en-US" sz="1600" dirty="0" smtClean="0"/>
              <a:t>. </a:t>
            </a:r>
            <a:r>
              <a:rPr lang="en-US" sz="1600" dirty="0" err="1" smtClean="0"/>
              <a:t>Ptr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682042" y="3800475"/>
            <a:ext cx="7569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s</a:t>
            </a:r>
            <a:r>
              <a:rPr lang="en-US" sz="1600" dirty="0" err="1" smtClean="0"/>
              <a:t>rc</a:t>
            </a:r>
            <a:r>
              <a:rPr lang="en-US" sz="1600" dirty="0" smtClean="0"/>
              <a:t> </a:t>
            </a:r>
            <a:r>
              <a:rPr lang="en-US" sz="1600" dirty="0" err="1" smtClean="0"/>
              <a:t>ptr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4161997" y="336232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Offset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097548" y="2874317"/>
            <a:ext cx="1914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 File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404520" y="336232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Seg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438980" y="3209925"/>
            <a:ext cx="847770" cy="21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Offset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7436075" y="3440757"/>
            <a:ext cx="847770" cy="21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err="1" smtClean="0"/>
              <a:t>Seg</a:t>
            </a:r>
            <a:r>
              <a:rPr lang="en-US" sz="1600" dirty="0" smtClean="0"/>
              <a:t>. </a:t>
            </a:r>
            <a:r>
              <a:rPr lang="en-US" sz="1600" dirty="0" err="1" smtClean="0"/>
              <a:t>Ptr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152400" y="1880889"/>
            <a:ext cx="336502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lp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$t0, 0(</a:t>
            </a:r>
            <a:r>
              <a:rPr lang="en-US" sz="1400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dst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lp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$t1, 0(</a:t>
            </a:r>
            <a:r>
              <a:rPr lang="en-US" sz="1400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src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mov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$t2, $a2     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cnt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&lt;-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len</a:t>
            </a:r>
            <a:endParaRPr lang="en-US" sz="1400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l</a:t>
            </a:r>
            <a:r>
              <a:rPr lang="en-US" sz="14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oop:</a:t>
            </a: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beqz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$t2, </a:t>
            </a:r>
            <a:r>
              <a:rPr lang="en-US" sz="14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exit</a:t>
            </a: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lb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$t3, 0($t1)   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ld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src</a:t>
            </a:r>
            <a:endParaRPr lang="en-US" sz="1400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sb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$t3, 0($t0)   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st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dst</a:t>
            </a:r>
            <a:endParaRPr lang="en-US" sz="1400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addi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$t0, $t0, 1 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inc.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dst</a:t>
            </a:r>
            <a:endParaRPr lang="en-US" sz="1400" b="1" dirty="0" smtClean="0">
              <a:solidFill>
                <a:schemeClr val="accent5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addi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$t1, $t1, 1 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inc.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src</a:t>
            </a:r>
            <a:endParaRPr lang="en-US" sz="1400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subi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$t2, $t2, 1 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dec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.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cnt</a:t>
            </a:r>
            <a:endParaRPr lang="en-US" sz="1400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b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loop</a:t>
            </a:r>
            <a:endParaRPr lang="en-US" sz="1400" dirty="0" smtClean="0">
              <a:solidFill>
                <a:schemeClr val="accent3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e</a:t>
            </a:r>
            <a:r>
              <a:rPr lang="en-US" sz="14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xit:</a:t>
            </a:r>
            <a:endParaRPr lang="en-US" sz="1400" dirty="0">
              <a:solidFill>
                <a:schemeClr val="accent3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161997" y="3733800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Offset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404520" y="3733800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549329" y="3669357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$t1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436075" y="4131022"/>
            <a:ext cx="847770" cy="21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err="1" smtClean="0"/>
              <a:t>Seg</a:t>
            </a:r>
            <a:r>
              <a:rPr lang="en-US" sz="1600" dirty="0" smtClean="0"/>
              <a:t>. </a:t>
            </a:r>
            <a:r>
              <a:rPr lang="en-US" sz="1600" dirty="0" err="1" smtClean="0"/>
              <a:t>Ptr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7438980" y="3911947"/>
            <a:ext cx="847770" cy="21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Offset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5404520" y="410527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171522" y="410527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len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549329" y="4052589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$t2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404520" y="4495800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171522" y="4495800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549329" y="4443114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$t3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015395" y="5124450"/>
            <a:ext cx="45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dst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7009565" y="4442400"/>
            <a:ext cx="45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src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7449295" y="4566225"/>
            <a:ext cx="834550" cy="501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7436075" y="5219700"/>
            <a:ext cx="834550" cy="501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rapezoid 41"/>
          <p:cNvSpPr/>
          <p:nvPr/>
        </p:nvSpPr>
        <p:spPr>
          <a:xfrm flipV="1">
            <a:off x="4833742" y="5463004"/>
            <a:ext cx="1085850" cy="828675"/>
          </a:xfrm>
          <a:prstGeom prst="trapezoi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pPr algn="ctr"/>
            <a:endParaRPr lang="en-US" dirty="0"/>
          </a:p>
        </p:txBody>
      </p:sp>
      <p:sp>
        <p:nvSpPr>
          <p:cNvPr id="43" name="Isosceles Triangle 42"/>
          <p:cNvSpPr/>
          <p:nvPr/>
        </p:nvSpPr>
        <p:spPr>
          <a:xfrm flipV="1">
            <a:off x="5176642" y="5402101"/>
            <a:ext cx="439730" cy="279978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4984572" y="5720775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ALU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436075" y="4566225"/>
            <a:ext cx="834550" cy="62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161997" y="336232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Offset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5404520" y="336232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Seg</a:t>
            </a:r>
            <a:endParaRPr lang="en-US" dirty="0"/>
          </a:p>
        </p:txBody>
      </p:sp>
      <p:cxnSp>
        <p:nvCxnSpPr>
          <p:cNvPr id="49" name="Straight Arrow Connector 48"/>
          <p:cNvCxnSpPr>
            <a:endCxn id="39" idx="3"/>
          </p:cNvCxnSpPr>
          <p:nvPr/>
        </p:nvCxnSpPr>
        <p:spPr>
          <a:xfrm rot="16200000" flipH="1">
            <a:off x="5529997" y="2673329"/>
            <a:ext cx="2182802" cy="16938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161997" y="372427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Offset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5404520" y="372427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Seg</a:t>
            </a: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 rot="16200000" flipH="1">
            <a:off x="5428972" y="3212597"/>
            <a:ext cx="2497724" cy="15164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416467" y="4628554"/>
            <a:ext cx="834550" cy="62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4161997" y="3371850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4161997" y="336232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Offset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548011" y="500133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5404520" y="336232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5404520" y="336232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Seg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5967216" y="5682079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Seg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795642" y="650557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 smtClean="0"/>
              <a:t>Offset+1</a:t>
            </a:r>
            <a:endParaRPr lang="en-US" sz="2200" dirty="0"/>
          </a:p>
        </p:txBody>
      </p:sp>
      <p:sp>
        <p:nvSpPr>
          <p:cNvPr id="62" name="TextBox 61"/>
          <p:cNvSpPr txBox="1"/>
          <p:nvPr/>
        </p:nvSpPr>
        <p:spPr>
          <a:xfrm>
            <a:off x="304800" y="1880889"/>
            <a:ext cx="217170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lp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$t0, 0(</a:t>
            </a:r>
            <a:r>
              <a:rPr lang="en-US" sz="1800" b="1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dst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</a:t>
            </a:r>
            <a:endParaRPr lang="en-US" sz="18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6200" y="1850082"/>
            <a:ext cx="5698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04800" y="2129313"/>
            <a:ext cx="217170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lp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$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t1, 0(</a:t>
            </a:r>
            <a:r>
              <a:rPr lang="en-US" sz="1800" b="1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src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</a:t>
            </a:r>
            <a:endParaRPr lang="en-US" sz="18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304799" y="2349162"/>
            <a:ext cx="360997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mov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$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t2, $a2  </a:t>
            </a:r>
            <a:r>
              <a:rPr lang="en-US" sz="18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sz="18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cnt</a:t>
            </a:r>
            <a:r>
              <a:rPr lang="en-US" sz="18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&lt;- </a:t>
            </a:r>
            <a:r>
              <a:rPr lang="en-US" sz="18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len</a:t>
            </a:r>
            <a:endParaRPr lang="en-US" sz="1800" b="1" dirty="0">
              <a:solidFill>
                <a:schemeClr val="accent6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95275" y="2738139"/>
            <a:ext cx="3057525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beqz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$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t2, </a:t>
            </a:r>
            <a:r>
              <a:rPr lang="en-US" sz="1800" b="1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exit</a:t>
            </a:r>
            <a:endParaRPr lang="en-US" sz="1800" b="1" dirty="0">
              <a:solidFill>
                <a:schemeClr val="accent3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95275" y="2963703"/>
            <a:ext cx="3057525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lb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$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t3, 0($t1) </a:t>
            </a:r>
            <a:r>
              <a:rPr lang="en-US" sz="18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ld </a:t>
            </a:r>
            <a:r>
              <a:rPr lang="en-US" sz="18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src</a:t>
            </a:r>
            <a:endParaRPr lang="en-US" sz="1800" b="1" dirty="0">
              <a:solidFill>
                <a:schemeClr val="accent6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95275" y="3190875"/>
            <a:ext cx="3057525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sb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$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t3, 0($t0) </a:t>
            </a:r>
            <a:r>
              <a:rPr lang="en-US" sz="18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sz="18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st</a:t>
            </a:r>
            <a:r>
              <a:rPr lang="en-US" sz="18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dst</a:t>
            </a:r>
            <a:endParaRPr lang="en-US" sz="1800" b="1" dirty="0">
              <a:solidFill>
                <a:schemeClr val="accent6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5750" y="3421707"/>
            <a:ext cx="35194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addi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$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t0, $t0, 1 </a:t>
            </a:r>
            <a:r>
              <a:rPr lang="en-US" sz="18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inc.dst </a:t>
            </a:r>
            <a:endParaRPr lang="en-US" sz="1800" b="1" dirty="0">
              <a:solidFill>
                <a:schemeClr val="accent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49329" y="3335982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$t0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8575" y="5402101"/>
            <a:ext cx="4698822" cy="1077218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Segment propagates </a:t>
            </a:r>
            <a:r>
              <a:rPr lang="en-US" sz="3200" b="1" dirty="0" err="1" smtClean="0"/>
              <a:t>src</a:t>
            </a:r>
            <a:r>
              <a:rPr lang="en-US" sz="3200" b="1" dirty="0" smtClean="0"/>
              <a:t> -&gt; </a:t>
            </a:r>
            <a:r>
              <a:rPr lang="en-US" sz="3200" b="1" dirty="0" err="1" smtClean="0"/>
              <a:t>dst</a:t>
            </a:r>
            <a:endParaRPr lang="en-US" sz="32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4075269" y="1510069"/>
            <a:ext cx="4076629" cy="584775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Pointers are long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11111E-6 L -0.33455 0.03194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" y="16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L -0.19878 -3.33333E-6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-0.33386 -0.01806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" y="-9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44444E-6 L -0.19809 -0.05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-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9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0069 L 0.0375 -0.1868 " pathEditMode="relative" rAng="0" ptsTypes="AA">
                                      <p:cBhvr>
                                        <p:cTn id="18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93"/>
                                    </p:animMotion>
                                  </p:childTnLst>
                                </p:cTn>
                              </p:par>
                              <p:par>
                                <p:cTn id="18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0.02691 -0.18773 " pathEditMode="relative" rAng="0" ptsTypes="AA">
                                      <p:cBhvr>
                                        <p:cTn id="18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000"/>
                            </p:stCondLst>
                            <p:childTnLst>
                              <p:par>
                                <p:cTn id="1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-0.33281 -3.7037E-7 " pathEditMode="relative" rAng="0" ptsTypes="AA">
                                      <p:cBhvr>
                                        <p:cTn id="20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500"/>
                            </p:stCondLst>
                            <p:childTnLst>
                              <p:par>
                                <p:cTn id="20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2500"/>
                            </p:stCondLst>
                            <p:childTnLst>
                              <p:par>
                                <p:cTn id="2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500"/>
                            </p:stCondLst>
                            <p:childTnLst>
                              <p:par>
                                <p:cTn id="21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29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0069 L 0.0375 -0.1868 " pathEditMode="relative" rAng="0" ptsTypes="AA">
                                      <p:cBhvr>
                                        <p:cTn id="23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93"/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0.02691 -0.18773 " pathEditMode="relative" rAng="0" ptsTypes="AA">
                                      <p:cBhvr>
                                        <p:cTn id="23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3000"/>
                            </p:stCondLst>
                            <p:childTnLst>
                              <p:par>
                                <p:cTn id="2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3500"/>
                            </p:stCondLst>
                            <p:childTnLst>
                              <p:par>
                                <p:cTn id="2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3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3500"/>
                            </p:stCondLst>
                            <p:childTnLst>
                              <p:par>
                                <p:cTn id="248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0.33386 0.08588 " pathEditMode="relative" rAng="0" ptsTypes="AA">
                                      <p:cBhvr>
                                        <p:cTn id="24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500"/>
                            </p:stCondLst>
                            <p:childTnLst>
                              <p:par>
                                <p:cTn id="25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5500"/>
                            </p:stCondLst>
                            <p:childTnLst>
                              <p:par>
                                <p:cTn id="25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500"/>
                            </p:stCondLst>
                            <p:childTnLst>
                              <p:par>
                                <p:cTn id="27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1597 L 0.02535 0.26319 " pathEditMode="relative" rAng="0" ptsTypes="AA">
                                      <p:cBhvr>
                                        <p:cTn id="27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124"/>
                                    </p:animMotion>
                                  </p:childTnLst>
                                </p:cTn>
                              </p:par>
                              <p:par>
                                <p:cTn id="28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093 L 0.06146 0.33426 " pathEditMode="relative" rAng="0" ptsTypes="AA">
                                      <p:cBhvr>
                                        <p:cTn id="28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167"/>
                                    </p:animMotion>
                                  </p:childTnLst>
                                </p:cTn>
                              </p:par>
                              <p:par>
                                <p:cTn id="2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48148E-6 L -0.06875 -0.45718 " pathEditMode="relative" rAng="0" ptsTypes="AA">
                                      <p:cBhvr>
                                        <p:cTn id="30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-229"/>
                                    </p:animMotion>
                                  </p:childTnLst>
                                </p:cTn>
                              </p:par>
                              <p:par>
                                <p:cTn id="30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06145 -0.33426 " pathEditMode="relative" rAng="0" ptsTypes="AA">
                                      <p:cBhvr>
                                        <p:cTn id="30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2000"/>
                            </p:stCondLst>
                            <p:childTnLst>
                              <p:par>
                                <p:cTn id="30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 animBg="1"/>
      <p:bldP spid="10" grpId="0" animBg="1"/>
      <p:bldP spid="11" grpId="0" animBg="1"/>
      <p:bldP spid="12" grpId="0"/>
      <p:bldP spid="13" grpId="0"/>
      <p:bldP spid="14" grpId="0" animBg="1"/>
      <p:bldP spid="15" grpId="0" animBg="1"/>
      <p:bldP spid="16" grpId="0"/>
      <p:bldP spid="17" grpId="0" uiExpand="1" build="allAtOnce" animBg="1"/>
      <p:bldP spid="18" grpId="0"/>
      <p:bldP spid="20" grpId="0" uiExpand="1" build="allAtOnce" animBg="1"/>
      <p:bldP spid="22" grpId="1" uiExpand="1" animBg="1"/>
      <p:bldP spid="22" grpId="2" animBg="1"/>
      <p:bldP spid="23" grpId="1" uiExpand="1" animBg="1"/>
      <p:bldP spid="23" grpId="2" animBg="1"/>
      <p:bldP spid="24" grpId="0"/>
      <p:bldP spid="27" grpId="0" build="allAtOnce" animBg="1"/>
      <p:bldP spid="28" grpId="0" uiExpand="1" build="allAtOnce" animBg="1"/>
      <p:bldP spid="29" grpId="0"/>
      <p:bldP spid="30" grpId="0" animBg="1"/>
      <p:bldP spid="30" grpId="1" animBg="1"/>
      <p:bldP spid="31" grpId="0" animBg="1"/>
      <p:bldP spid="31" grpId="1" animBg="1"/>
      <p:bldP spid="32" grpId="0" animBg="1"/>
      <p:bldP spid="33" grpId="0" uiExpand="1" build="allAtOnce" animBg="1"/>
      <p:bldP spid="34" grpId="0"/>
      <p:bldP spid="35" grpId="0" animBg="1"/>
      <p:bldP spid="36" grpId="0" uiExpand="1" build="allAtOnce" animBg="1"/>
      <p:bldP spid="37" grpId="0"/>
      <p:bldP spid="38" grpId="0"/>
      <p:bldP spid="39" grpId="0"/>
      <p:bldP spid="40" grpId="0" animBg="1"/>
      <p:bldP spid="41" grpId="0" animBg="1"/>
      <p:bldP spid="42" grpId="0" animBg="1"/>
      <p:bldP spid="43" grpId="0" animBg="1"/>
      <p:bldP spid="44" grpId="0"/>
      <p:bldP spid="45" grpId="0" animBg="1"/>
      <p:bldP spid="45" grpId="1" animBg="1"/>
      <p:bldP spid="45" grpId="2" animBg="1"/>
      <p:bldP spid="46" grpId="1" animBg="1"/>
      <p:bldP spid="46" grpId="2" animBg="1"/>
      <p:bldP spid="46" grpId="3" animBg="1"/>
      <p:bldP spid="47" grpId="1" animBg="1"/>
      <p:bldP spid="47" grpId="2" animBg="1"/>
      <p:bldP spid="47" grpId="3" animBg="1"/>
      <p:bldP spid="50" grpId="0" animBg="1"/>
      <p:bldP spid="50" grpId="1" animBg="1"/>
      <p:bldP spid="50" grpId="2" animBg="1"/>
      <p:bldP spid="51" grpId="0" animBg="1"/>
      <p:bldP spid="51" grpId="1" animBg="1"/>
      <p:bldP spid="51" grpId="2" animBg="1"/>
      <p:bldP spid="54" grpId="0" animBg="1"/>
      <p:bldP spid="54" grpId="1" animBg="1"/>
      <p:bldP spid="54" grpId="2" animBg="1"/>
      <p:bldP spid="58" grpId="0" animBg="1"/>
      <p:bldP spid="55" grpId="0" animBg="1"/>
      <p:bldP spid="55" grpId="1" animBg="1"/>
      <p:bldP spid="55" grpId="2" animBg="1"/>
      <p:bldP spid="56" grpId="0"/>
      <p:bldP spid="56" grpId="1"/>
      <p:bldP spid="59" grpId="0" animBg="1"/>
      <p:bldP spid="57" grpId="0" animBg="1"/>
      <p:bldP spid="57" grpId="1" animBg="1"/>
      <p:bldP spid="57" grpId="2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21" grpId="0"/>
      <p:bldP spid="69" grpId="0" animBg="1"/>
      <p:bldP spid="69" grpId="1" animBg="1"/>
      <p:bldP spid="70" grpId="0" animBg="1"/>
      <p:bldP spid="70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ASM-1 Hardware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219200"/>
            <a:ext cx="5657850" cy="16478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8MB L3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000375" y="3114675"/>
            <a:ext cx="1924050" cy="2914650"/>
            <a:chOff x="3295650" y="3114675"/>
            <a:chExt cx="1924050" cy="2914650"/>
          </a:xfrm>
        </p:grpSpPr>
        <p:sp>
          <p:nvSpPr>
            <p:cNvPr id="6" name="Rectangle 5"/>
            <p:cNvSpPr/>
            <p:nvPr/>
          </p:nvSpPr>
          <p:spPr>
            <a:xfrm>
              <a:off x="3295650" y="3114675"/>
              <a:ext cx="1924050" cy="10096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256KB L2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5200" y="4352925"/>
              <a:ext cx="1514475" cy="6381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32KB L1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3914775" y="5219700"/>
              <a:ext cx="781050" cy="809625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6800850" y="1219200"/>
            <a:ext cx="1590675" cy="16478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76200" y="1628775"/>
            <a:ext cx="962025" cy="97155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MESI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647825" y="3114675"/>
            <a:ext cx="962025" cy="97155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MESI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647825" y="3638550"/>
            <a:ext cx="962025" cy="97155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AE</a:t>
            </a:r>
            <a:endParaRPr lang="en-US" dirty="0"/>
          </a:p>
        </p:txBody>
      </p:sp>
      <p:cxnSp>
        <p:nvCxnSpPr>
          <p:cNvPr id="22" name="Elbow Connector 21"/>
          <p:cNvCxnSpPr>
            <a:stCxn id="20" idx="6"/>
            <a:endCxn id="6" idx="1"/>
          </p:cNvCxnSpPr>
          <p:nvPr/>
        </p:nvCxnSpPr>
        <p:spPr>
          <a:xfrm flipV="1">
            <a:off x="2609850" y="3619500"/>
            <a:ext cx="390525" cy="504825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20" idx="6"/>
            <a:endCxn id="7" idx="1"/>
          </p:cNvCxnSpPr>
          <p:nvPr/>
        </p:nvCxnSpPr>
        <p:spPr>
          <a:xfrm>
            <a:off x="2609850" y="4124325"/>
            <a:ext cx="600075" cy="547688"/>
          </a:xfrm>
          <a:prstGeom prst="bentConnector3">
            <a:avLst>
              <a:gd name="adj1" fmla="val 32315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924426" y="3114676"/>
            <a:ext cx="1295400" cy="10096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Bitmask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724400" y="4352925"/>
            <a:ext cx="1285875" cy="638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Bitmask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6219826" y="3619500"/>
            <a:ext cx="771524" cy="5048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2" idx="3"/>
          </p:cNvCxnSpPr>
          <p:nvPr/>
        </p:nvCxnSpPr>
        <p:spPr>
          <a:xfrm flipV="1">
            <a:off x="6010275" y="4124326"/>
            <a:ext cx="981075" cy="5476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991350" y="3893493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Per-line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31" grpId="0" animBg="1"/>
      <p:bldP spid="32" grpId="0" animBg="1"/>
      <p:bldP spid="3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Acoherence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905522"/>
            <a:ext cx="8664606" cy="4085578"/>
          </a:xfrm>
        </p:spPr>
        <p:txBody>
          <a:bodyPr/>
          <a:lstStyle/>
          <a:p>
            <a:r>
              <a:rPr lang="en-US" dirty="0" smtClean="0"/>
              <a:t>DMA for caches</a:t>
            </a:r>
          </a:p>
          <a:p>
            <a:pPr lvl="1"/>
            <a:r>
              <a:rPr lang="en-US" dirty="0" smtClean="0"/>
              <a:t>Transfer between private, shared</a:t>
            </a:r>
          </a:p>
          <a:p>
            <a:pPr lvl="1"/>
            <a:r>
              <a:rPr lang="en-US" dirty="0" smtClean="0"/>
              <a:t>+ per-segment write set tracking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Checkout:</a:t>
            </a:r>
          </a:p>
          <a:p>
            <a:pPr lvl="1"/>
            <a:r>
              <a:rPr lang="en-US" dirty="0" smtClean="0"/>
              <a:t>Invalidate all segment data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Checkin:</a:t>
            </a:r>
          </a:p>
          <a:p>
            <a:pPr lvl="1"/>
            <a:r>
              <a:rPr lang="en-US" dirty="0" smtClean="0"/>
              <a:t>Write back all dirty segment data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162958" y="1981200"/>
            <a:ext cx="3075542" cy="18192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Acoherence Engine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62399" y="2095501"/>
            <a:ext cx="1085851" cy="209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48250" y="20955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34101" y="20955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219952" y="20955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399" y="23050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48250" y="2305051"/>
            <a:ext cx="1085851" cy="209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134101" y="23050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19952" y="23050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962399" y="2514601"/>
            <a:ext cx="1085851" cy="209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048250" y="25146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34101" y="2514601"/>
            <a:ext cx="1085851" cy="209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219952" y="25146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62399" y="27241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48250" y="2724151"/>
            <a:ext cx="1085851" cy="209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34101" y="2724151"/>
            <a:ext cx="1085851" cy="209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219952" y="27241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962399" y="2933701"/>
            <a:ext cx="1085851" cy="209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48250" y="29337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134101" y="29337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219952" y="29337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2399" y="31432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048250" y="3143251"/>
            <a:ext cx="1085851" cy="209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134101" y="31432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219952" y="3143251"/>
            <a:ext cx="1085851" cy="209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962399" y="33528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048250" y="33528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134101" y="3352801"/>
            <a:ext cx="1085851" cy="209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219952" y="33528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71555" y="240982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085856" y="2409826"/>
            <a:ext cx="114301" cy="209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200157" y="240982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314458" y="2409826"/>
            <a:ext cx="114301" cy="209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428759" y="2409826"/>
            <a:ext cx="114301" cy="209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543060" y="240982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657361" y="240982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100461" y="1403003"/>
            <a:ext cx="2119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Private Cache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62958" y="1403003"/>
            <a:ext cx="2874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Acoherence Engine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61937" y="2347497"/>
            <a:ext cx="7888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accent1"/>
                </a:solidFill>
              </a:rPr>
              <a:t>Seg</a:t>
            </a:r>
            <a:r>
              <a:rPr lang="en-US" sz="1600" dirty="0" smtClean="0">
                <a:solidFill>
                  <a:schemeClr val="accent1"/>
                </a:solidFill>
              </a:rPr>
              <a:t>. A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6646" y="2008943"/>
            <a:ext cx="11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Write Sets</a:t>
            </a:r>
            <a:endParaRPr lang="en-US" sz="1600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182685" y="2305051"/>
            <a:ext cx="17127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971555" y="2724151"/>
            <a:ext cx="114301" cy="209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085856" y="272415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1200157" y="2724151"/>
            <a:ext cx="114301" cy="209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314458" y="2724151"/>
            <a:ext cx="114301" cy="209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428759" y="272415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543060" y="272415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657361" y="272415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971555" y="303847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085856" y="303847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200157" y="303847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314458" y="303847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428759" y="303847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543060" y="3038476"/>
            <a:ext cx="114301" cy="209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1657361" y="303847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971555" y="335280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1085856" y="335280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200157" y="3352801"/>
            <a:ext cx="114301" cy="209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1314458" y="335280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1428759" y="335280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543060" y="335280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657361" y="3352801"/>
            <a:ext cx="114301" cy="209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182685" y="2669174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accent6"/>
                </a:solidFill>
              </a:rPr>
              <a:t>Seg</a:t>
            </a:r>
            <a:r>
              <a:rPr lang="en-US" sz="1600" dirty="0" smtClean="0">
                <a:solidFill>
                  <a:schemeClr val="accent6"/>
                </a:solidFill>
              </a:rPr>
              <a:t>. B</a:t>
            </a:r>
            <a:endParaRPr lang="en-US" sz="1600" dirty="0">
              <a:solidFill>
                <a:schemeClr val="accent6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82685" y="2973974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accent2"/>
                </a:solidFill>
              </a:rPr>
              <a:t>Seg</a:t>
            </a:r>
            <a:r>
              <a:rPr lang="en-US" sz="1600" dirty="0" smtClean="0">
                <a:solidFill>
                  <a:schemeClr val="accent2"/>
                </a:solidFill>
              </a:rPr>
              <a:t>. C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62958" y="3312528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accent5"/>
                </a:solidFill>
              </a:rPr>
              <a:t>Seg</a:t>
            </a:r>
            <a:r>
              <a:rPr lang="en-US" sz="1600" dirty="0" smtClean="0">
                <a:solidFill>
                  <a:schemeClr val="accent5"/>
                </a:solidFill>
              </a:rPr>
              <a:t>. D</a:t>
            </a:r>
            <a:endParaRPr lang="en-US" sz="1600" dirty="0">
              <a:solidFill>
                <a:schemeClr val="accent5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286123" y="4114800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Tag</a:t>
            </a:r>
            <a:endParaRPr lang="en-US" sz="1600" dirty="0"/>
          </a:p>
        </p:txBody>
      </p:sp>
      <p:sp>
        <p:nvSpPr>
          <p:cNvPr id="73" name="Rectangle 72"/>
          <p:cNvSpPr/>
          <p:nvPr/>
        </p:nvSpPr>
        <p:spPr>
          <a:xfrm>
            <a:off x="4371974" y="4114800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</a:t>
            </a:r>
            <a:endParaRPr lang="en-US" sz="1600" dirty="0"/>
          </a:p>
        </p:txBody>
      </p:sp>
      <p:sp>
        <p:nvSpPr>
          <p:cNvPr id="74" name="Rectangle 73"/>
          <p:cNvSpPr/>
          <p:nvPr/>
        </p:nvSpPr>
        <p:spPr>
          <a:xfrm>
            <a:off x="5457825" y="4114800"/>
            <a:ext cx="123825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</a:t>
            </a:r>
            <a:endParaRPr lang="en-US" sz="1600" dirty="0"/>
          </a:p>
        </p:txBody>
      </p:sp>
      <p:sp>
        <p:nvSpPr>
          <p:cNvPr id="75" name="Oval 74"/>
          <p:cNvSpPr/>
          <p:nvPr/>
        </p:nvSpPr>
        <p:spPr>
          <a:xfrm>
            <a:off x="4174432" y="4862215"/>
            <a:ext cx="404637" cy="371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=</a:t>
            </a:r>
            <a:endParaRPr lang="en-US" dirty="0"/>
          </a:p>
        </p:txBody>
      </p:sp>
      <p:cxnSp>
        <p:nvCxnSpPr>
          <p:cNvPr id="80" name="Straight Arrow Connector 79"/>
          <p:cNvCxnSpPr>
            <a:stCxn id="82" idx="3"/>
            <a:endCxn id="75" idx="2"/>
          </p:cNvCxnSpPr>
          <p:nvPr/>
        </p:nvCxnSpPr>
        <p:spPr>
          <a:xfrm flipV="1">
            <a:off x="2908538" y="5047953"/>
            <a:ext cx="1265894" cy="25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2518688" y="481965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84" name="Straight Arrow Connector 83"/>
          <p:cNvCxnSpPr>
            <a:stCxn id="75" idx="4"/>
          </p:cNvCxnSpPr>
          <p:nvPr/>
        </p:nvCxnSpPr>
        <p:spPr>
          <a:xfrm rot="5400000">
            <a:off x="4100426" y="5509221"/>
            <a:ext cx="551857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400975" y="523368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7" name="Oval 86"/>
          <p:cNvSpPr/>
          <p:nvPr/>
        </p:nvSpPr>
        <p:spPr>
          <a:xfrm>
            <a:off x="5417432" y="4857750"/>
            <a:ext cx="404637" cy="371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=</a:t>
            </a:r>
            <a:endParaRPr lang="en-US" dirty="0"/>
          </a:p>
        </p:txBody>
      </p:sp>
      <p:cxnSp>
        <p:nvCxnSpPr>
          <p:cNvPr id="89" name="Straight Connector 88"/>
          <p:cNvCxnSpPr/>
          <p:nvPr/>
        </p:nvCxnSpPr>
        <p:spPr>
          <a:xfrm rot="10800000" flipV="1">
            <a:off x="3286123" y="3562350"/>
            <a:ext cx="676276" cy="5524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H="1">
            <a:off x="5038726" y="3571875"/>
            <a:ext cx="552449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>
            <a:stCxn id="74" idx="2"/>
            <a:endCxn id="75" idx="0"/>
          </p:cNvCxnSpPr>
          <p:nvPr/>
        </p:nvCxnSpPr>
        <p:spPr>
          <a:xfrm rot="5400000">
            <a:off x="4679313" y="4021789"/>
            <a:ext cx="537865" cy="114298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29" idx="2"/>
            <a:endCxn id="87" idx="0"/>
          </p:cNvCxnSpPr>
          <p:nvPr/>
        </p:nvCxnSpPr>
        <p:spPr>
          <a:xfrm rot="16200000" flipH="1">
            <a:off x="4957764" y="4195762"/>
            <a:ext cx="1295399" cy="285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Oval 99"/>
          <p:cNvSpPr/>
          <p:nvPr/>
        </p:nvSpPr>
        <p:spPr>
          <a:xfrm>
            <a:off x="6463996" y="4862182"/>
            <a:ext cx="404637" cy="371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01" name="Oval 100"/>
          <p:cNvSpPr/>
          <p:nvPr/>
        </p:nvSpPr>
        <p:spPr>
          <a:xfrm>
            <a:off x="7594591" y="4857750"/>
            <a:ext cx="404637" cy="371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=</a:t>
            </a:r>
            <a:endParaRPr lang="en-US" dirty="0"/>
          </a:p>
        </p:txBody>
      </p:sp>
      <p:cxnSp>
        <p:nvCxnSpPr>
          <p:cNvPr id="102" name="Straight Arrow Connector 101"/>
          <p:cNvCxnSpPr/>
          <p:nvPr/>
        </p:nvCxnSpPr>
        <p:spPr>
          <a:xfrm rot="16200000" flipH="1">
            <a:off x="6004627" y="4195761"/>
            <a:ext cx="1295399" cy="285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rot="16200000" flipH="1">
            <a:off x="7128355" y="4200195"/>
            <a:ext cx="1295399" cy="285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1400175"/>
            <a:ext cx="8664606" cy="5132946"/>
          </a:xfrm>
        </p:spPr>
        <p:txBody>
          <a:bodyPr/>
          <a:lstStyle/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Motivation and Goals</a:t>
            </a:r>
          </a:p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ASM Model</a:t>
            </a:r>
          </a:p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ASM-1 Prototype</a:t>
            </a:r>
          </a:p>
          <a:p>
            <a:r>
              <a:rPr lang="en-US" sz="4400" b="1" dirty="0" smtClean="0">
                <a:solidFill>
                  <a:schemeClr val="accent6"/>
                </a:solidFill>
                <a:latin typeface="+mj-lt"/>
              </a:rPr>
              <a:t>Evaluation and Results</a:t>
            </a:r>
          </a:p>
          <a:p>
            <a:r>
              <a:rPr lang="en-US" sz="4400" b="1" dirty="0" smtClean="0">
                <a:latin typeface="+mj-lt"/>
              </a:rPr>
              <a:t>Conclusions and Future Work</a:t>
            </a:r>
            <a:endParaRPr lang="en-US" sz="4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666546"/>
            <a:ext cx="8664606" cy="5627598"/>
          </a:xfrm>
        </p:spPr>
        <p:txBody>
          <a:bodyPr/>
          <a:lstStyle/>
          <a:p>
            <a:r>
              <a:rPr lang="en-US" dirty="0" smtClean="0"/>
              <a:t>Simulation-based</a:t>
            </a:r>
          </a:p>
          <a:p>
            <a:endParaRPr lang="en-US" dirty="0" smtClean="0"/>
          </a:p>
          <a:p>
            <a:r>
              <a:rPr lang="en-US" dirty="0" smtClean="0"/>
              <a:t>Simulator and Kernel:</a:t>
            </a:r>
          </a:p>
          <a:p>
            <a:pPr lvl="1"/>
            <a:r>
              <a:rPr lang="en-US" dirty="0" smtClean="0"/>
              <a:t>From scratch</a:t>
            </a:r>
          </a:p>
          <a:p>
            <a:r>
              <a:rPr lang="en-US" dirty="0" smtClean="0"/>
              <a:t>Compiler:</a:t>
            </a:r>
          </a:p>
          <a:p>
            <a:pPr lvl="1"/>
            <a:r>
              <a:rPr lang="en-US" dirty="0" err="1" smtClean="0"/>
              <a:t>pcc</a:t>
            </a:r>
            <a:r>
              <a:rPr lang="en-US" dirty="0" smtClean="0"/>
              <a:t> – the Portable C Compiler</a:t>
            </a:r>
          </a:p>
          <a:p>
            <a:pPr lvl="2"/>
            <a:r>
              <a:rPr lang="en-US" dirty="0" smtClean="0"/>
              <a:t>Augmented to emit segment </a:t>
            </a:r>
            <a:r>
              <a:rPr lang="en-US" dirty="0" smtClean="0"/>
              <a:t>instructions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Workloads:</a:t>
            </a:r>
          </a:p>
          <a:p>
            <a:pPr lvl="1"/>
            <a:r>
              <a:rPr lang="en-US" dirty="0" smtClean="0"/>
              <a:t>SPLASH-2</a:t>
            </a:r>
          </a:p>
          <a:p>
            <a:pPr lvl="2"/>
            <a:r>
              <a:rPr lang="en-US" dirty="0" smtClean="0"/>
              <a:t>Functional and Timing</a:t>
            </a:r>
          </a:p>
          <a:p>
            <a:pPr lvl="1"/>
            <a:r>
              <a:rPr lang="en-US" dirty="0" smtClean="0"/>
              <a:t>Parsec</a:t>
            </a:r>
          </a:p>
          <a:p>
            <a:pPr lvl="2"/>
            <a:r>
              <a:rPr lang="en-US" dirty="0" smtClean="0"/>
              <a:t>Functional only (C++)</a:t>
            </a:r>
          </a:p>
          <a:p>
            <a:pPr lvl="1"/>
            <a:r>
              <a:rPr lang="en-US" dirty="0" smtClean="0"/>
              <a:t>Isolation </a:t>
            </a:r>
            <a:r>
              <a:rPr lang="en-US" dirty="0" err="1" smtClean="0"/>
              <a:t>microbenchmark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Simulator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Simulator: Two Goals</a:t>
            </a:r>
          </a:p>
          <a:p>
            <a:pPr lvl="1"/>
            <a:r>
              <a:rPr lang="en-US" dirty="0" smtClean="0"/>
              <a:t>Functionally evaluate ASM system</a:t>
            </a:r>
          </a:p>
          <a:p>
            <a:pPr lvl="2"/>
            <a:r>
              <a:rPr lang="en-US" dirty="0" smtClean="0"/>
              <a:t>programming model, kernel management</a:t>
            </a:r>
          </a:p>
          <a:p>
            <a:pPr lvl="1"/>
            <a:r>
              <a:rPr lang="en-US" dirty="0" smtClean="0"/>
              <a:t>Performance comparison to CMP</a:t>
            </a:r>
          </a:p>
          <a:p>
            <a:r>
              <a:rPr lang="en-US" i="1" dirty="0" smtClean="0"/>
              <a:t>Enhanced User Mode</a:t>
            </a:r>
            <a:r>
              <a:rPr lang="en-US" dirty="0" smtClean="0"/>
              <a:t> simulator</a:t>
            </a:r>
          </a:p>
          <a:p>
            <a:pPr lvl="1"/>
            <a:r>
              <a:rPr lang="en-US" dirty="0" smtClean="0"/>
              <a:t>Emulate non-timing critical components</a:t>
            </a:r>
          </a:p>
          <a:p>
            <a:pPr lvl="2"/>
            <a:r>
              <a:rPr lang="en-US" dirty="0" smtClean="0"/>
              <a:t>disks/</a:t>
            </a:r>
            <a:r>
              <a:rPr lang="en-US" dirty="0" err="1" smtClean="0"/>
              <a:t>filesystem</a:t>
            </a:r>
            <a:endParaRPr lang="en-US" dirty="0" smtClean="0"/>
          </a:p>
          <a:p>
            <a:pPr lvl="1"/>
            <a:r>
              <a:rPr lang="en-US" dirty="0" smtClean="0"/>
              <a:t>Simulate the rest</a:t>
            </a:r>
          </a:p>
          <a:p>
            <a:pPr lvl="2"/>
            <a:r>
              <a:rPr lang="en-US" dirty="0" smtClean="0"/>
              <a:t>virtual memory</a:t>
            </a:r>
          </a:p>
          <a:p>
            <a:r>
              <a:rPr lang="en-US" dirty="0" smtClean="0"/>
              <a:t>Two memory modules</a:t>
            </a:r>
          </a:p>
          <a:p>
            <a:pPr lvl="1"/>
            <a:r>
              <a:rPr lang="en-US" dirty="0" smtClean="0"/>
              <a:t>ASM-1</a:t>
            </a:r>
          </a:p>
          <a:p>
            <a:pPr lvl="1"/>
            <a:r>
              <a:rPr lang="en-US" dirty="0" smtClean="0"/>
              <a:t>GEMS-Ruby</a:t>
            </a:r>
          </a:p>
          <a:p>
            <a:pPr lvl="2"/>
            <a:r>
              <a:rPr lang="en-US" dirty="0" smtClean="0"/>
              <a:t>Checkout/checkin become no-ops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16 in-order cores</a:t>
            </a:r>
          </a:p>
          <a:p>
            <a:r>
              <a:rPr lang="en-US" dirty="0" smtClean="0"/>
              <a:t>32K private L1, 256K private L2, 8M shared L3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1400175"/>
            <a:ext cx="8664606" cy="5132946"/>
          </a:xfrm>
        </p:spPr>
        <p:txBody>
          <a:bodyPr/>
          <a:lstStyle/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Motivation and Goals</a:t>
            </a:r>
          </a:p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ASM Model</a:t>
            </a:r>
          </a:p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ASM-1 Prototype</a:t>
            </a:r>
          </a:p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Evaluation and Results</a:t>
            </a:r>
          </a:p>
          <a:p>
            <a:r>
              <a:rPr lang="en-US" sz="4400" b="1" dirty="0" smtClean="0">
                <a:solidFill>
                  <a:schemeClr val="accent6"/>
                </a:solidFill>
                <a:latin typeface="+mj-lt"/>
              </a:rPr>
              <a:t>Conclusions and Future Work</a:t>
            </a:r>
            <a:endParaRPr lang="en-US" sz="4400" b="1" dirty="0">
              <a:solidFill>
                <a:schemeClr val="accent6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specialized runtimes</a:t>
            </a:r>
          </a:p>
          <a:p>
            <a:pPr lvl="1"/>
            <a:r>
              <a:rPr lang="en-US" dirty="0" smtClean="0"/>
              <a:t>TM</a:t>
            </a:r>
          </a:p>
          <a:p>
            <a:pPr lvl="1"/>
            <a:r>
              <a:rPr lang="en-US" dirty="0" smtClean="0"/>
              <a:t>Determinism</a:t>
            </a:r>
          </a:p>
          <a:p>
            <a:r>
              <a:rPr lang="en-US" dirty="0" smtClean="0"/>
              <a:t>Varied workloads</a:t>
            </a:r>
          </a:p>
          <a:p>
            <a:pPr lvl="1"/>
            <a:r>
              <a:rPr lang="en-US" dirty="0" smtClean="0"/>
              <a:t>Cloud/Commercial (approx)</a:t>
            </a:r>
          </a:p>
          <a:p>
            <a:r>
              <a:rPr lang="en-US" dirty="0" smtClean="0"/>
              <a:t>Exploit semantic information</a:t>
            </a:r>
          </a:p>
          <a:p>
            <a:r>
              <a:rPr lang="en-US" dirty="0" smtClean="0"/>
              <a:t>Tune</a:t>
            </a:r>
          </a:p>
          <a:p>
            <a:r>
              <a:rPr lang="en-US" dirty="0" smtClean="0"/>
              <a:t>Better ways to track/recall segment data</a:t>
            </a:r>
          </a:p>
          <a:p>
            <a:pPr lvl="1"/>
            <a:r>
              <a:rPr lang="en-US" dirty="0" smtClean="0"/>
              <a:t>Cache partitioning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87" y="5000435"/>
            <a:ext cx="4165600" cy="173374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Hardware</a:t>
            </a:r>
          </a:p>
          <a:p>
            <a:pPr algn="ctr"/>
            <a:r>
              <a:rPr lang="en-US" sz="40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Layout</a:t>
            </a:r>
            <a:endParaRPr lang="en-US" sz="4000" b="1" dirty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26903" y="3416132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2233518" y="3416132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1226903" y="1001052"/>
            <a:ext cx="1724472" cy="11774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DRAM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1226902" y="2418962"/>
            <a:ext cx="1724471" cy="7939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LLC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>
          <a:xfrm>
            <a:off x="2273260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3" name="Right Arrow 12"/>
          <p:cNvSpPr/>
          <p:nvPr/>
        </p:nvSpPr>
        <p:spPr>
          <a:xfrm>
            <a:off x="3316074" y="1891774"/>
            <a:ext cx="2170326" cy="232381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Coherent Shared Memory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34486" y="1001052"/>
            <a:ext cx="1724472" cy="2897107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100000"/>
                  <a:shade val="100000"/>
                  <a:satMod val="130000"/>
                </a:schemeClr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  <a:lin ang="8100000" scaled="1"/>
            <a:tileRect/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226903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9" name="Oval 18"/>
          <p:cNvSpPr/>
          <p:nvPr/>
        </p:nvSpPr>
        <p:spPr>
          <a:xfrm>
            <a:off x="6690079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20" name="Oval 19"/>
          <p:cNvSpPr/>
          <p:nvPr/>
        </p:nvSpPr>
        <p:spPr>
          <a:xfrm>
            <a:off x="5634487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21" name="Text Placeholder 3"/>
          <p:cNvSpPr txBox="1">
            <a:spLocks/>
          </p:cNvSpPr>
          <p:nvPr/>
        </p:nvSpPr>
        <p:spPr>
          <a:xfrm>
            <a:off x="4943180" y="5000625"/>
            <a:ext cx="3162595" cy="1314450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Software</a:t>
            </a:r>
          </a:p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View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-92521"/>
            <a:ext cx="9144000" cy="7017306"/>
          </a:xfrm>
          <a:prstGeom prst="rect">
            <a:avLst/>
          </a:prstGeom>
          <a:solidFill>
            <a:schemeClr val="accent2">
              <a:alpha val="4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5000" b="1" dirty="0" smtClean="0">
                <a:latin typeface="+mj-lt"/>
              </a:rPr>
              <a:t>?</a:t>
            </a:r>
            <a:endParaRPr lang="en-US" sz="45000" b="1" dirty="0">
              <a:latin typeface="+mj-lt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66057" y="5000435"/>
            <a:ext cx="3254829" cy="1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850946" y="5000245"/>
            <a:ext cx="3254829" cy="1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 animBg="1"/>
      <p:bldP spid="16" grpId="0" animBg="1"/>
      <p:bldP spid="19" grpId="0" animBg="1"/>
      <p:bldP spid="20" grpId="0" animBg="1"/>
      <p:bldP spid="21" grpId="0"/>
      <p:bldP spid="22" grpId="2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Questions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4667" y="3614057"/>
            <a:ext cx="717857" cy="2841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1371282" y="3614057"/>
            <a:ext cx="717857" cy="2841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355431" y="1970313"/>
            <a:ext cx="1724472" cy="9775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DRAM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64668" y="3047999"/>
            <a:ext cx="1724471" cy="45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LLC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1411024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0" name="Oval 9"/>
          <p:cNvSpPr/>
          <p:nvPr/>
        </p:nvSpPr>
        <p:spPr>
          <a:xfrm>
            <a:off x="364667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1" name="Oval 10"/>
          <p:cNvSpPr/>
          <p:nvPr/>
        </p:nvSpPr>
        <p:spPr>
          <a:xfrm>
            <a:off x="8213501" y="4097332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2" name="Oval 11"/>
          <p:cNvSpPr/>
          <p:nvPr/>
        </p:nvSpPr>
        <p:spPr>
          <a:xfrm>
            <a:off x="7167144" y="4097332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3" name="Oval 12"/>
          <p:cNvSpPr/>
          <p:nvPr/>
        </p:nvSpPr>
        <p:spPr>
          <a:xfrm>
            <a:off x="5994022" y="4086442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4" name="Oval 13"/>
          <p:cNvSpPr/>
          <p:nvPr/>
        </p:nvSpPr>
        <p:spPr>
          <a:xfrm>
            <a:off x="4947665" y="4086442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5" name="Oval 14"/>
          <p:cNvSpPr/>
          <p:nvPr/>
        </p:nvSpPr>
        <p:spPr>
          <a:xfrm>
            <a:off x="3700380" y="4075552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6" name="Oval 15"/>
          <p:cNvSpPr/>
          <p:nvPr/>
        </p:nvSpPr>
        <p:spPr>
          <a:xfrm>
            <a:off x="2654023" y="4075552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7" name="Rectangle 16"/>
          <p:cNvSpPr/>
          <p:nvPr/>
        </p:nvSpPr>
        <p:spPr>
          <a:xfrm>
            <a:off x="7157908" y="1970314"/>
            <a:ext cx="1724472" cy="19278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938429" y="1970314"/>
            <a:ext cx="678115" cy="19278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984786" y="1970314"/>
            <a:ext cx="678115" cy="19278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644787" y="3212932"/>
            <a:ext cx="678115" cy="6852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700380" y="3212932"/>
            <a:ext cx="678115" cy="6852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4787" y="1970314"/>
            <a:ext cx="1733708" cy="8164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2523391" y="2732317"/>
            <a:ext cx="495137" cy="578589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CO</a:t>
            </a:r>
            <a:endParaRPr lang="en-US" sz="1800" dirty="0"/>
          </a:p>
        </p:txBody>
      </p:sp>
      <p:sp>
        <p:nvSpPr>
          <p:cNvPr id="24" name="Down Arrow 23"/>
          <p:cNvSpPr/>
          <p:nvPr/>
        </p:nvSpPr>
        <p:spPr>
          <a:xfrm>
            <a:off x="3561671" y="2721427"/>
            <a:ext cx="495137" cy="578589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CO</a:t>
            </a:r>
            <a:endParaRPr lang="en-US" sz="1800" dirty="0"/>
          </a:p>
        </p:txBody>
      </p:sp>
      <p:sp>
        <p:nvSpPr>
          <p:cNvPr id="25" name="Down Arrow 24"/>
          <p:cNvSpPr/>
          <p:nvPr/>
        </p:nvSpPr>
        <p:spPr>
          <a:xfrm flipV="1">
            <a:off x="3994301" y="2710545"/>
            <a:ext cx="495137" cy="578589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CI</a:t>
            </a:r>
            <a:endParaRPr lang="en-US" sz="1800" dirty="0"/>
          </a:p>
        </p:txBody>
      </p:sp>
      <p:sp>
        <p:nvSpPr>
          <p:cNvPr id="26" name="Down Arrow 25"/>
          <p:cNvSpPr/>
          <p:nvPr/>
        </p:nvSpPr>
        <p:spPr>
          <a:xfrm flipV="1">
            <a:off x="2933815" y="2710541"/>
            <a:ext cx="495137" cy="578589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CI</a:t>
            </a:r>
            <a:endParaRPr lang="en-US" sz="1800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6867735" y="1770493"/>
            <a:ext cx="9735" cy="447743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25942" y="1770493"/>
            <a:ext cx="0" cy="447743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365389" y="1770493"/>
            <a:ext cx="0" cy="447743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6820" y="5170714"/>
            <a:ext cx="22762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Hardware</a:t>
            </a:r>
          </a:p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Layout</a:t>
            </a:r>
            <a:endParaRPr lang="en-US" sz="3200" b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77470" y="5170714"/>
            <a:ext cx="22762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Coherent</a:t>
            </a:r>
          </a:p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View</a:t>
            </a:r>
            <a:endParaRPr lang="en-US" sz="3200" b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25278" y="5170714"/>
            <a:ext cx="22762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Private</a:t>
            </a:r>
          </a:p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View</a:t>
            </a:r>
            <a:endParaRPr lang="en-US" sz="3200" b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35607" y="5170714"/>
            <a:ext cx="24810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Acoherent</a:t>
            </a:r>
          </a:p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View</a:t>
            </a:r>
            <a:endParaRPr lang="en-US" sz="3200" b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43290" y="652405"/>
            <a:ext cx="48574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How can software select view?</a:t>
            </a:r>
          </a:p>
          <a:p>
            <a:pPr marL="457200" indent="-457200">
              <a:buAutoNum type="arabicPeriod"/>
            </a:pPr>
            <a:r>
              <a:rPr lang="en-US" dirty="0" smtClean="0"/>
              <a:t>Which view to use?</a:t>
            </a:r>
          </a:p>
          <a:p>
            <a:pPr marL="457200" indent="-457200">
              <a:buAutoNum type="arabicPeriod"/>
            </a:pPr>
            <a:r>
              <a:rPr lang="en-US" dirty="0" smtClean="0"/>
              <a:t>How to manage CO/CI?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ASM-1 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SST/SDT</a:t>
            </a:r>
          </a:p>
          <a:p>
            <a:r>
              <a:rPr lang="en-US" dirty="0" smtClean="0"/>
              <a:t>SHOULD BE BACKUP SLIDE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87" y="5000435"/>
            <a:ext cx="4165600" cy="173374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Hardware</a:t>
            </a:r>
          </a:p>
          <a:p>
            <a:pPr algn="ctr"/>
            <a:r>
              <a:rPr lang="en-US" sz="40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Layout</a:t>
            </a:r>
            <a:endParaRPr lang="en-US" sz="4000" b="1" dirty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26903" y="3416132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2233518" y="3416132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1226903" y="1001052"/>
            <a:ext cx="1724472" cy="11774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DRAM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1226902" y="2418962"/>
            <a:ext cx="1724471" cy="7939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LLC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>
          <a:xfrm>
            <a:off x="2273260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5634486" y="1001052"/>
            <a:ext cx="1724472" cy="2897107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100000"/>
                  <a:shade val="100000"/>
                  <a:satMod val="130000"/>
                </a:schemeClr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  <a:lin ang="8100000" scaled="1"/>
            <a:tileRect/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226903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9" name="Oval 18"/>
          <p:cNvSpPr/>
          <p:nvPr/>
        </p:nvSpPr>
        <p:spPr>
          <a:xfrm>
            <a:off x="6690079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20" name="Oval 19"/>
          <p:cNvSpPr/>
          <p:nvPr/>
        </p:nvSpPr>
        <p:spPr>
          <a:xfrm>
            <a:off x="5634487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21" name="Text Placeholder 3"/>
          <p:cNvSpPr txBox="1">
            <a:spLocks/>
          </p:cNvSpPr>
          <p:nvPr/>
        </p:nvSpPr>
        <p:spPr>
          <a:xfrm>
            <a:off x="4943180" y="5000625"/>
            <a:ext cx="3162595" cy="1314450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Software</a:t>
            </a:r>
          </a:p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View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2844165" y="1488179"/>
            <a:ext cx="2884714" cy="3037114"/>
          </a:xfrm>
          <a:prstGeom prst="ellipse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566057" y="5000435"/>
            <a:ext cx="3254829" cy="1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850946" y="5000245"/>
            <a:ext cx="3254829" cy="1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3316074" y="1891774"/>
            <a:ext cx="2170326" cy="232381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Coherent Shared Memory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15685" y="4758239"/>
            <a:ext cx="8353569" cy="1938992"/>
          </a:xfrm>
          <a:prstGeom prst="rect">
            <a:avLst/>
          </a:prstGeom>
          <a:solidFill>
            <a:schemeClr val="bg2"/>
          </a:solidFill>
          <a:ln w="571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/>
              <a:t>Hardware Policy – </a:t>
            </a:r>
          </a:p>
          <a:p>
            <a:pPr algn="ctr"/>
            <a:r>
              <a:rPr lang="en-US" sz="6000" dirty="0" smtClean="0"/>
              <a:t>Software Can’t Change!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2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Data Are Created Equal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56743" y="3250373"/>
            <a:ext cx="3108559" cy="406122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Location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:= 1;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40417" y="4059416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6947032" y="4059416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5940417" y="1644336"/>
            <a:ext cx="1724472" cy="11774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DRAM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5940416" y="3062246"/>
            <a:ext cx="1724471" cy="7939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LLC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6986774" y="4740620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9" name="Oval 8"/>
          <p:cNvSpPr/>
          <p:nvPr/>
        </p:nvSpPr>
        <p:spPr>
          <a:xfrm>
            <a:off x="5940417" y="4740620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cxnSp>
        <p:nvCxnSpPr>
          <p:cNvPr id="11" name="Straight Arrow Connector 10"/>
          <p:cNvCxnSpPr>
            <a:stCxn id="3" idx="3"/>
            <a:endCxn id="4" idx="1"/>
          </p:cNvCxnSpPr>
          <p:nvPr/>
        </p:nvCxnSpPr>
        <p:spPr>
          <a:xfrm>
            <a:off x="3665302" y="3453434"/>
            <a:ext cx="2275115" cy="8469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7" idx="1"/>
          </p:cNvCxnSpPr>
          <p:nvPr/>
        </p:nvCxnSpPr>
        <p:spPr>
          <a:xfrm>
            <a:off x="3665302" y="3453434"/>
            <a:ext cx="2275114" cy="57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3"/>
            <a:endCxn id="6" idx="1"/>
          </p:cNvCxnSpPr>
          <p:nvPr/>
        </p:nvCxnSpPr>
        <p:spPr>
          <a:xfrm flipV="1">
            <a:off x="3665302" y="2233040"/>
            <a:ext cx="2275115" cy="12203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33258" y="229835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33258" y="305035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833258" y="354431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128657" y="4420176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487746" y="951838"/>
            <a:ext cx="6167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Assume: CMP MESI protocol, inclusive LLC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281057" y="3712582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33457" y="2645750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>
            <a:stCxn id="28" idx="2"/>
            <a:endCxn id="27" idx="0"/>
          </p:cNvCxnSpPr>
          <p:nvPr/>
        </p:nvCxnSpPr>
        <p:spPr>
          <a:xfrm flipH="1">
            <a:off x="6455229" y="2691469"/>
            <a:ext cx="152400" cy="1021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7" idx="2"/>
          </p:cNvCxnSpPr>
          <p:nvPr/>
        </p:nvCxnSpPr>
        <p:spPr>
          <a:xfrm flipH="1">
            <a:off x="6281057" y="3758301"/>
            <a:ext cx="174172" cy="661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7" grpId="0"/>
      <p:bldP spid="17" grpId="1"/>
      <p:bldP spid="18" grpId="0"/>
      <p:bldP spid="18" grpId="1"/>
      <p:bldP spid="19" grpId="0"/>
      <p:bldP spid="19" grpId="1"/>
      <p:bldP spid="25" grpId="0" animBg="1"/>
      <p:bldP spid="26" grpId="0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Data Are NOT Created Equal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56743" y="3250373"/>
            <a:ext cx="3108559" cy="406122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Location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:= 1;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40417" y="4059416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6947032" y="4059416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5940417" y="1644336"/>
            <a:ext cx="1724472" cy="11774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DRAM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5940416" y="3062246"/>
            <a:ext cx="1724471" cy="7939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LLC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6986774" y="4740620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9" name="Oval 8"/>
          <p:cNvSpPr/>
          <p:nvPr/>
        </p:nvSpPr>
        <p:spPr>
          <a:xfrm>
            <a:off x="5940417" y="4740620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25" name="Rectangle 24"/>
          <p:cNvSpPr/>
          <p:nvPr/>
        </p:nvSpPr>
        <p:spPr>
          <a:xfrm>
            <a:off x="6128657" y="4420176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487746" y="951838"/>
            <a:ext cx="6167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Assume: CMP MESI protocol, inclusive LLC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281057" y="3712582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33457" y="2645750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Placeholder 2"/>
          <p:cNvSpPr txBox="1">
            <a:spLocks/>
          </p:cNvSpPr>
          <p:nvPr/>
        </p:nvSpPr>
        <p:spPr>
          <a:xfrm>
            <a:off x="185057" y="2298356"/>
            <a:ext cx="3480245" cy="955055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f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unc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foo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()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  </a:t>
            </a:r>
            <a:r>
              <a:rPr lang="en-US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var</a:t>
            </a: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 Location;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onsolas" pitchFamily="49" charset="0"/>
              <a:ea typeface="ＭＳ Ｐゴシック" pitchFamily="-80" charset="-128"/>
              <a:cs typeface="Consolas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87746" y="4693637"/>
            <a:ext cx="1896673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Private</a:t>
            </a:r>
            <a:endParaRPr lang="en-US" sz="4000" b="1" dirty="0"/>
          </a:p>
        </p:txBody>
      </p:sp>
      <p:cxnSp>
        <p:nvCxnSpPr>
          <p:cNvPr id="29" name="Straight Arrow Connector 28"/>
          <p:cNvCxnSpPr>
            <a:stCxn id="23" idx="0"/>
            <a:endCxn id="3" idx="2"/>
          </p:cNvCxnSpPr>
          <p:nvPr/>
        </p:nvCxnSpPr>
        <p:spPr>
          <a:xfrm flipH="1" flipV="1">
            <a:off x="2111023" y="3656495"/>
            <a:ext cx="325060" cy="10371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128657" y="3537859"/>
            <a:ext cx="653143" cy="394559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>
            <a:endCxn id="31" idx="2"/>
          </p:cNvCxnSpPr>
          <p:nvPr/>
        </p:nvCxnSpPr>
        <p:spPr>
          <a:xfrm>
            <a:off x="5686844" y="3062246"/>
            <a:ext cx="441813" cy="6728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384419" y="1738807"/>
            <a:ext cx="2302425" cy="1323439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Wasting </a:t>
            </a:r>
          </a:p>
          <a:p>
            <a:r>
              <a:rPr lang="en-US" sz="4000" b="1" dirty="0" smtClean="0"/>
              <a:t>Space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31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Data Are NOT Created Equal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56743" y="3250373"/>
            <a:ext cx="3108559" cy="406122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Location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:= 1;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40417" y="4059416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6947032" y="4059416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5940417" y="1644336"/>
            <a:ext cx="1724472" cy="11774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DRAM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5940416" y="3062246"/>
            <a:ext cx="1724471" cy="7939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LLC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6986774" y="4740620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9" name="Oval 8"/>
          <p:cNvSpPr/>
          <p:nvPr/>
        </p:nvSpPr>
        <p:spPr>
          <a:xfrm>
            <a:off x="5940417" y="4740620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25" name="Rectangle 24"/>
          <p:cNvSpPr/>
          <p:nvPr/>
        </p:nvSpPr>
        <p:spPr>
          <a:xfrm>
            <a:off x="6128657" y="4420176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487746" y="951838"/>
            <a:ext cx="6167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Assume: CMP MESI protocol, inclusive LLC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281057" y="3712582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33457" y="2645750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Placeholder 2"/>
          <p:cNvSpPr txBox="1">
            <a:spLocks/>
          </p:cNvSpPr>
          <p:nvPr/>
        </p:nvSpPr>
        <p:spPr>
          <a:xfrm>
            <a:off x="185056" y="2298357"/>
            <a:ext cx="5442857" cy="523388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begin_tx</a:t>
            </a:r>
            <a:endParaRPr lang="en-US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Consolas" pitchFamily="49" charset="0"/>
              <a:ea typeface="ＭＳ Ｐゴシック" pitchFamily="-80" charset="-128"/>
              <a:cs typeface="Consolas" pitchFamily="49" charset="0"/>
            </a:endParaRPr>
          </a:p>
        </p:txBody>
      </p:sp>
      <p:sp>
        <p:nvSpPr>
          <p:cNvPr id="20" name="Text Placeholder 2"/>
          <p:cNvSpPr txBox="1">
            <a:spLocks/>
          </p:cNvSpPr>
          <p:nvPr/>
        </p:nvSpPr>
        <p:spPr>
          <a:xfrm>
            <a:off x="185056" y="3656495"/>
            <a:ext cx="5442857" cy="599819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end_tx</a:t>
            </a:r>
            <a:endParaRPr lang="en-US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Consolas" pitchFamily="49" charset="0"/>
              <a:ea typeface="ＭＳ Ｐゴシック" pitchFamily="-80" charset="-128"/>
              <a:cs typeface="Consolas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433457" y="2374558"/>
            <a:ext cx="348343" cy="4571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281056" y="3537859"/>
            <a:ext cx="348343" cy="4571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128657" y="4124732"/>
            <a:ext cx="348343" cy="4571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 Placeholder 2"/>
          <p:cNvSpPr txBox="1">
            <a:spLocks/>
          </p:cNvSpPr>
          <p:nvPr/>
        </p:nvSpPr>
        <p:spPr>
          <a:xfrm>
            <a:off x="185056" y="2800552"/>
            <a:ext cx="5442857" cy="523388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  </a:t>
            </a:r>
            <a:r>
              <a:rPr lang="en-US" sz="2500" dirty="0" err="1" smtClean="0">
                <a:solidFill>
                  <a:schemeClr val="accent4"/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cpLocation</a:t>
            </a: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 := </a:t>
            </a:r>
            <a:r>
              <a:rPr lang="en-US" sz="2500" dirty="0" smtClean="0">
                <a:solidFill>
                  <a:schemeClr val="accent1"/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Location</a:t>
            </a: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;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70115" y="4740620"/>
            <a:ext cx="4931228" cy="144655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SW Makes Redundant Copy</a:t>
            </a:r>
            <a:endParaRPr lang="en-US" sz="4400" b="1" dirty="0"/>
          </a:p>
        </p:txBody>
      </p:sp>
      <p:cxnSp>
        <p:nvCxnSpPr>
          <p:cNvPr id="37" name="Straight Arrow Connector 36"/>
          <p:cNvCxnSpPr>
            <a:stCxn id="33" idx="0"/>
            <a:endCxn id="32" idx="2"/>
          </p:cNvCxnSpPr>
          <p:nvPr/>
        </p:nvCxnSpPr>
        <p:spPr>
          <a:xfrm flipV="1">
            <a:off x="2835729" y="3323940"/>
            <a:ext cx="70756" cy="14166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1" idx="2"/>
            <a:endCxn id="24" idx="0"/>
          </p:cNvCxnSpPr>
          <p:nvPr/>
        </p:nvCxnSpPr>
        <p:spPr>
          <a:xfrm flipH="1">
            <a:off x="6455228" y="2420277"/>
            <a:ext cx="152401" cy="11175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4" idx="2"/>
            <a:endCxn id="30" idx="0"/>
          </p:cNvCxnSpPr>
          <p:nvPr/>
        </p:nvCxnSpPr>
        <p:spPr>
          <a:xfrm flipH="1">
            <a:off x="6302829" y="3583578"/>
            <a:ext cx="152399" cy="5411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0" grpId="0"/>
      <p:bldP spid="21" grpId="0" animBg="1"/>
      <p:bldP spid="24" grpId="0" animBg="1"/>
      <p:bldP spid="30" grpId="0" animBg="1"/>
      <p:bldP spid="32" grpId="0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Data Are NOT Created Equal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56743" y="3250373"/>
            <a:ext cx="3108559" cy="406122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Location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:= 1;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40417" y="4059416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6947032" y="4059416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5940417" y="1644336"/>
            <a:ext cx="1724472" cy="11774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DRAM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5940416" y="3062246"/>
            <a:ext cx="1724471" cy="7939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LLC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6947032" y="4740620"/>
            <a:ext cx="708621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800" dirty="0" smtClean="0"/>
              <a:t>GPU</a:t>
            </a:r>
            <a:endParaRPr lang="en-US" sz="1800" dirty="0"/>
          </a:p>
        </p:txBody>
      </p:sp>
      <p:sp>
        <p:nvSpPr>
          <p:cNvPr id="9" name="Oval 8"/>
          <p:cNvSpPr/>
          <p:nvPr/>
        </p:nvSpPr>
        <p:spPr>
          <a:xfrm>
            <a:off x="5940417" y="4740620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25" name="Rectangle 24"/>
          <p:cNvSpPr/>
          <p:nvPr/>
        </p:nvSpPr>
        <p:spPr>
          <a:xfrm>
            <a:off x="6128657" y="4420176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487746" y="951838"/>
            <a:ext cx="6167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Assume: CMP MESI protocol, inclusive LLC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281057" y="3712582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33457" y="2645750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Placeholder 2"/>
          <p:cNvSpPr txBox="1">
            <a:spLocks/>
          </p:cNvSpPr>
          <p:nvPr/>
        </p:nvSpPr>
        <p:spPr>
          <a:xfrm>
            <a:off x="185057" y="2298356"/>
            <a:ext cx="5034643" cy="955055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func</a:t>
            </a: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CUDAKernel</a:t>
            </a: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(…)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  …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onsolas" pitchFamily="49" charset="0"/>
              <a:ea typeface="ＭＳ Ｐゴシック" pitchFamily="-80" charset="-128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87746" y="3035026"/>
            <a:ext cx="6096000" cy="144655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Not clear accelerators want/need coherence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0" grpId="0" animBg="1"/>
    </p:bldLst>
  </p:timing>
</p:sld>
</file>

<file path=ppt/theme/theme1.xml><?xml version="1.0" encoding="utf-8"?>
<a:theme xmlns:a="http://schemas.openxmlformats.org/drawingml/2006/main" name="UW-logo">
  <a:themeElements>
    <a:clrScheme name="Derek's Pallette #1">
      <a:dk1>
        <a:srgbClr val="333333"/>
      </a:dk1>
      <a:lt1>
        <a:sysClr val="window" lastClr="FFFFFF"/>
      </a:lt1>
      <a:dk2>
        <a:srgbClr val="1F497D"/>
      </a:dk2>
      <a:lt2>
        <a:srgbClr val="F9F5D0"/>
      </a:lt2>
      <a:accent1>
        <a:srgbClr val="B70101"/>
      </a:accent1>
      <a:accent2>
        <a:srgbClr val="E7D9C1"/>
      </a:accent2>
      <a:accent3>
        <a:srgbClr val="660000"/>
      </a:accent3>
      <a:accent4>
        <a:srgbClr val="114499"/>
      </a:accent4>
      <a:accent5>
        <a:srgbClr val="6E6A5B"/>
      </a:accent5>
      <a:accent6>
        <a:srgbClr val="06982C"/>
      </a:accent6>
      <a:hlink>
        <a:srgbClr val="0CD8F4"/>
      </a:hlink>
      <a:folHlink>
        <a:srgbClr val="AB0D1C"/>
      </a:folHlink>
    </a:clrScheme>
    <a:fontScheme name="Derek's Fonts #1">
      <a:majorFont>
        <a:latin typeface="Garamond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UW-logo</Template>
  <TotalTime>5111</TotalTime>
  <Words>1797</Words>
  <Application>Microsoft Office PowerPoint</Application>
  <PresentationFormat>On-screen Show (4:3)</PresentationFormat>
  <Paragraphs>629</Paragraphs>
  <Slides>42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UW-logo</vt:lpstr>
      <vt:lpstr>MathType 6.0 Equation</vt:lpstr>
      <vt:lpstr>Acoherent  Shared Memory</vt:lpstr>
      <vt:lpstr>Executive Summary</vt:lpstr>
      <vt:lpstr>Outline</vt:lpstr>
      <vt:lpstr>The Problem</vt:lpstr>
      <vt:lpstr>The Problem</vt:lpstr>
      <vt:lpstr>All Data Are Created Equal</vt:lpstr>
      <vt:lpstr>All Data Are NOT Created Equal</vt:lpstr>
      <vt:lpstr>All Data Are NOT Created Equal</vt:lpstr>
      <vt:lpstr>All Data Are NOT Created Equal</vt:lpstr>
      <vt:lpstr>Goals</vt:lpstr>
      <vt:lpstr>Outline</vt:lpstr>
      <vt:lpstr>ASM Model Overview</vt:lpstr>
      <vt:lpstr>Mechanism: ASSIGN View</vt:lpstr>
      <vt:lpstr>Mechanism: CHECKOUT/IN</vt:lpstr>
      <vt:lpstr>Policy: SELECT View</vt:lpstr>
      <vt:lpstr>Automatic View Selection</vt:lpstr>
      <vt:lpstr>Policy: DECIDE to CO/CI</vt:lpstr>
      <vt:lpstr>Case Study 1: pthreads</vt:lpstr>
      <vt:lpstr>Case Study 2: Software Speculation</vt:lpstr>
      <vt:lpstr>Managing Finite Resources</vt:lpstr>
      <vt:lpstr>Using Weak Acoherence</vt:lpstr>
      <vt:lpstr>Using Best-Effort Acoherence</vt:lpstr>
      <vt:lpstr>ASM Consistency Model</vt:lpstr>
      <vt:lpstr>ASM Consistency Takeaways</vt:lpstr>
      <vt:lpstr>Outline</vt:lpstr>
      <vt:lpstr>ASM-1 Overview</vt:lpstr>
      <vt:lpstr>Baseline</vt:lpstr>
      <vt:lpstr>Baseline</vt:lpstr>
      <vt:lpstr>ASM-1 Segments</vt:lpstr>
      <vt:lpstr>ASM-1 Segments</vt:lpstr>
      <vt:lpstr>ASM-1 Hardware</vt:lpstr>
      <vt:lpstr>Acoherence Engine</vt:lpstr>
      <vt:lpstr>Acoherence Engine</vt:lpstr>
      <vt:lpstr>Outline</vt:lpstr>
      <vt:lpstr>Methodology</vt:lpstr>
      <vt:lpstr>Simulator Design</vt:lpstr>
      <vt:lpstr>Baseline System</vt:lpstr>
      <vt:lpstr>Outline</vt:lpstr>
      <vt:lpstr>Future Work</vt:lpstr>
      <vt:lpstr>Backup Slides</vt:lpstr>
      <vt:lpstr>Three Questions</vt:lpstr>
      <vt:lpstr>ASM-1 Virtual Memory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Acoherent Shared Memory</dc:title>
  <dc:creator>Derek</dc:creator>
  <cp:lastModifiedBy>Derek Hower</cp:lastModifiedBy>
  <cp:revision>606</cp:revision>
  <cp:lastPrinted>2010-09-02T16:26:05Z</cp:lastPrinted>
  <dcterms:created xsi:type="dcterms:W3CDTF">2012-02-04T14:44:11Z</dcterms:created>
  <dcterms:modified xsi:type="dcterms:W3CDTF">2012-02-13T23:27:18Z</dcterms:modified>
</cp:coreProperties>
</file>