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8.xml" ContentType="application/vnd.openxmlformats-officedocument.presentationml.tags+xml"/>
  <Override PartName="/ppt/notesSlides/notesSlide14.xml" ContentType="application/vnd.openxmlformats-officedocument.presentationml.notesSlide+xml"/>
  <Override PartName="/ppt/tags/tag9.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10.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11.xml" ContentType="application/vnd.openxmlformats-officedocument.presentationml.tags+xml"/>
  <Override PartName="/ppt/notesSlides/notesSlide21.xml" ContentType="application/vnd.openxmlformats-officedocument.presentationml.notesSlide+xml"/>
  <Override PartName="/ppt/tags/tag12.xml" ContentType="application/vnd.openxmlformats-officedocument.presentationml.tags+xml"/>
  <Override PartName="/ppt/notesSlides/notesSlide22.xml" ContentType="application/vnd.openxmlformats-officedocument.presentationml.notesSlide+xml"/>
  <Override PartName="/ppt/tags/tag13.xml" ContentType="application/vnd.openxmlformats-officedocument.presentationml.tags+xml"/>
  <Override PartName="/ppt/notesSlides/notesSlide23.xml" ContentType="application/vnd.openxmlformats-officedocument.presentationml.notesSlide+xml"/>
  <Override PartName="/ppt/tags/tag14.xml" ContentType="application/vnd.openxmlformats-officedocument.presentationml.tags+xml"/>
  <Override PartName="/ppt/notesSlides/notesSlide24.xml" ContentType="application/vnd.openxmlformats-officedocument.presentationml.notesSlide+xml"/>
  <Override PartName="/ppt/tags/tag15.xml" ContentType="application/vnd.openxmlformats-officedocument.presentationml.tags+xml"/>
  <Override PartName="/ppt/notesSlides/notesSlide25.xml" ContentType="application/vnd.openxmlformats-officedocument.presentationml.notesSlide+xml"/>
  <Override PartName="/ppt/tags/tag16.xml" ContentType="application/vnd.openxmlformats-officedocument.presentationml.tags+xml"/>
  <Override PartName="/ppt/notesSlides/notesSlide26.xml" ContentType="application/vnd.openxmlformats-officedocument.presentationml.notesSlide+xml"/>
  <Override PartName="/ppt/tags/tag17.xml" ContentType="application/vnd.openxmlformats-officedocument.presentationml.tags+xml"/>
  <Override PartName="/ppt/notesSlides/notesSlide27.xml" ContentType="application/vnd.openxmlformats-officedocument.presentationml.notesSlide+xml"/>
  <Override PartName="/ppt/tags/tag18.xml" ContentType="application/vnd.openxmlformats-officedocument.presentationml.tags+xml"/>
  <Override PartName="/ppt/notesSlides/notesSlide28.xml" ContentType="application/vnd.openxmlformats-officedocument.presentationml.notesSlide+xml"/>
  <Override PartName="/ppt/tags/tag19.xml" ContentType="application/vnd.openxmlformats-officedocument.presentationml.tags+xml"/>
  <Override PartName="/ppt/notesSlides/notesSlide29.xml" ContentType="application/vnd.openxmlformats-officedocument.presentationml.notesSlide+xml"/>
  <Override PartName="/ppt/tags/tag20.xml" ContentType="application/vnd.openxmlformats-officedocument.presentationml.tags+xml"/>
  <Override PartName="/ppt/notesSlides/notesSlide3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ags/tag21.xml" ContentType="application/vnd.openxmlformats-officedocument.presentationml.tags+xml"/>
  <Override PartName="/ppt/notesSlides/notesSlide31.xml" ContentType="application/vnd.openxmlformats-officedocument.presentationml.notesSlide+xml"/>
  <Override PartName="/ppt/charts/chart3.xml" ContentType="application/vnd.openxmlformats-officedocument.drawingml.chart+xml"/>
  <Override PartName="/ppt/tags/tag22.xml" ContentType="application/vnd.openxmlformats-officedocument.presentationml.tags+xml"/>
  <Override PartName="/ppt/notesSlides/notesSlide32.xml" ContentType="application/vnd.openxmlformats-officedocument.presentationml.notesSlide+xml"/>
  <Override PartName="/ppt/tags/tag23.xml" ContentType="application/vnd.openxmlformats-officedocument.presentationml.tag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tags/tag24.xml" ContentType="application/vnd.openxmlformats-officedocument.presentationml.tags+xml"/>
  <Override PartName="/ppt/notesSlides/notesSlide35.xml" ContentType="application/vnd.openxmlformats-officedocument.presentationml.notesSlide+xml"/>
  <Override PartName="/ppt/tags/tag25.xml" ContentType="application/vnd.openxmlformats-officedocument.presentationml.tags+xml"/>
  <Override PartName="/ppt/notesSlides/notesSlide36.xml" ContentType="application/vnd.openxmlformats-officedocument.presentationml.notesSlide+xml"/>
  <Override PartName="/ppt/tags/tag26.xml" ContentType="application/vnd.openxmlformats-officedocument.presentationml.tags+xml"/>
  <Override PartName="/ppt/notesSlides/notesSlide3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tags/tag27.xml" ContentType="application/vnd.openxmlformats-officedocument.presentationml.tags+xml"/>
  <Override PartName="/ppt/notesSlides/notesSlide38.xml" ContentType="application/vnd.openxmlformats-officedocument.presentationml.notesSlide+xml"/>
  <Override PartName="/ppt/tags/tag28.xml" ContentType="application/vnd.openxmlformats-officedocument.presentationml.tags+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tags/tag29.xml" ContentType="application/vnd.openxmlformats-officedocument.presentationml.tags+xml"/>
  <Override PartName="/ppt/notesSlides/notesSlide41.xml" ContentType="application/vnd.openxmlformats-officedocument.presentationml.notesSlide+xml"/>
  <Override PartName="/ppt/tags/tag30.xml" ContentType="application/vnd.openxmlformats-officedocument.presentationml.tags+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tags/tag31.xml" ContentType="application/vnd.openxmlformats-officedocument.presentationml.tags+xml"/>
  <Override PartName="/ppt/notesSlides/notesSlide4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tags/tag32.xml" ContentType="application/vnd.openxmlformats-officedocument.presentationml.tags+xml"/>
  <Override PartName="/ppt/notesSlides/notesSlide46.xml" ContentType="application/vnd.openxmlformats-officedocument.presentationml.notesSlide+xml"/>
  <Override PartName="/ppt/charts/chart8.xml" ContentType="application/vnd.openxmlformats-officedocument.drawingml.chart+xml"/>
  <Override PartName="/ppt/tags/tag33.xml" ContentType="application/vnd.openxmlformats-officedocument.presentationml.tags+xml"/>
  <Override PartName="/ppt/notesSlides/notesSlide47.xml" ContentType="application/vnd.openxmlformats-officedocument.presentationml.notesSlide+xml"/>
  <Override PartName="/ppt/charts/chart9.xml" ContentType="application/vnd.openxmlformats-officedocument.drawingml.chart+xml"/>
  <Override PartName="/ppt/notesSlides/notesSlide48.xml" ContentType="application/vnd.openxmlformats-officedocument.presentationml.notesSlide+xml"/>
  <Override PartName="/ppt/tags/tag34.xml" ContentType="application/vnd.openxmlformats-officedocument.presentationml.tags+xml"/>
  <Override PartName="/ppt/notesSlides/notesSlide49.xml" ContentType="application/vnd.openxmlformats-officedocument.presentationml.notesSlide+xml"/>
  <Override PartName="/ppt/charts/chart10.xml" ContentType="application/vnd.openxmlformats-officedocument.drawingml.chart+xml"/>
  <Override PartName="/ppt/tags/tag35.xml" ContentType="application/vnd.openxmlformats-officedocument.presentationml.tags+xml"/>
  <Override PartName="/ppt/notesSlides/notesSlide50.xml" ContentType="application/vnd.openxmlformats-officedocument.presentationml.notesSlide+xml"/>
  <Override PartName="/ppt/charts/chart11.xml" ContentType="application/vnd.openxmlformats-officedocument.drawingml.chart+xml"/>
  <Override PartName="/ppt/notesSlides/notesSlide51.xml" ContentType="application/vnd.openxmlformats-officedocument.presentationml.notesSlide+xml"/>
  <Override PartName="/ppt/charts/chart12.xml" ContentType="application/vnd.openxmlformats-officedocument.drawingml.chart+xml"/>
  <Override PartName="/ppt/notesSlides/notesSlide52.xml" ContentType="application/vnd.openxmlformats-officedocument.presentationml.notesSlide+xml"/>
  <Override PartName="/ppt/charts/chart13.xml" ContentType="application/vnd.openxmlformats-officedocument.drawingml.chart+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1"/>
  </p:sldMasterIdLst>
  <p:notesMasterIdLst>
    <p:notesMasterId r:id="rId59"/>
  </p:notesMasterIdLst>
  <p:sldIdLst>
    <p:sldId id="258" r:id="rId2"/>
    <p:sldId id="383" r:id="rId3"/>
    <p:sldId id="384" r:id="rId4"/>
    <p:sldId id="385" r:id="rId5"/>
    <p:sldId id="419" r:id="rId6"/>
    <p:sldId id="259" r:id="rId7"/>
    <p:sldId id="425" r:id="rId8"/>
    <p:sldId id="387" r:id="rId9"/>
    <p:sldId id="388" r:id="rId10"/>
    <p:sldId id="389" r:id="rId11"/>
    <p:sldId id="390" r:id="rId12"/>
    <p:sldId id="319" r:id="rId13"/>
    <p:sldId id="320" r:id="rId14"/>
    <p:sldId id="321" r:id="rId15"/>
    <p:sldId id="322" r:id="rId16"/>
    <p:sldId id="323" r:id="rId17"/>
    <p:sldId id="324" r:id="rId18"/>
    <p:sldId id="325" r:id="rId19"/>
    <p:sldId id="326" r:id="rId20"/>
    <p:sldId id="391" r:id="rId21"/>
    <p:sldId id="420" r:id="rId22"/>
    <p:sldId id="417" r:id="rId23"/>
    <p:sldId id="418" r:id="rId24"/>
    <p:sldId id="395" r:id="rId25"/>
    <p:sldId id="396" r:id="rId26"/>
    <p:sldId id="397" r:id="rId27"/>
    <p:sldId id="398" r:id="rId28"/>
    <p:sldId id="399" r:id="rId29"/>
    <p:sldId id="400" r:id="rId30"/>
    <p:sldId id="401" r:id="rId31"/>
    <p:sldId id="402" r:id="rId32"/>
    <p:sldId id="403" r:id="rId33"/>
    <p:sldId id="404" r:id="rId34"/>
    <p:sldId id="408" r:id="rId35"/>
    <p:sldId id="421" r:id="rId36"/>
    <p:sldId id="412" r:id="rId37"/>
    <p:sldId id="414" r:id="rId38"/>
    <p:sldId id="422" r:id="rId39"/>
    <p:sldId id="416" r:id="rId40"/>
    <p:sldId id="330" r:id="rId41"/>
    <p:sldId id="423" r:id="rId42"/>
    <p:sldId id="333" r:id="rId43"/>
    <p:sldId id="336" r:id="rId44"/>
    <p:sldId id="337" r:id="rId45"/>
    <p:sldId id="340" r:id="rId46"/>
    <p:sldId id="343" r:id="rId47"/>
    <p:sldId id="344" r:id="rId48"/>
    <p:sldId id="406" r:id="rId49"/>
    <p:sldId id="345" r:id="rId50"/>
    <p:sldId id="346" r:id="rId51"/>
    <p:sldId id="362" r:id="rId52"/>
    <p:sldId id="363" r:id="rId53"/>
    <p:sldId id="407" r:id="rId54"/>
    <p:sldId id="409" r:id="rId55"/>
    <p:sldId id="410" r:id="rId56"/>
    <p:sldId id="424" r:id="rId57"/>
    <p:sldId id="426" r:id="rId5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DAEF11"/>
    <a:srgbClr val="FF0000"/>
    <a:srgbClr val="FF6D6D"/>
    <a:srgbClr val="E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02" autoAdjust="0"/>
    <p:restoredTop sz="98124" autoAdjust="0"/>
  </p:normalViewPr>
  <p:slideViewPr>
    <p:cSldViewPr>
      <p:cViewPr>
        <p:scale>
          <a:sx n="69" d="100"/>
          <a:sy n="69" d="100"/>
        </p:scale>
        <p:origin x="-924" y="-270"/>
      </p:cViewPr>
      <p:guideLst>
        <p:guide orient="horz" pos="2160"/>
        <p:guide pos="2880"/>
      </p:guideLst>
    </p:cSldViewPr>
  </p:slideViewPr>
  <p:outlineViewPr>
    <p:cViewPr>
      <p:scale>
        <a:sx n="33" d="100"/>
        <a:sy n="33" d="100"/>
      </p:scale>
      <p:origin x="0" y="12780"/>
    </p:cViewPr>
  </p:outlineViewPr>
  <p:notesTextViewPr>
    <p:cViewPr>
      <p:scale>
        <a:sx n="100" d="100"/>
        <a:sy n="100" d="100"/>
      </p:scale>
      <p:origin x="0" y="0"/>
    </p:cViewPr>
  </p:notesTextViewPr>
  <p:sorterViewPr>
    <p:cViewPr>
      <p:scale>
        <a:sx n="66" d="100"/>
        <a:sy n="66" d="100"/>
      </p:scale>
      <p:origin x="0" y="3924"/>
    </p:cViewPr>
  </p:sorterViewPr>
  <p:notesViewPr>
    <p:cSldViewPr>
      <p:cViewPr>
        <p:scale>
          <a:sx n="65" d="100"/>
          <a:sy n="65" d="100"/>
        </p:scale>
        <p:origin x="-2400"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ubio\Desktop\PLDI%20talk\Graph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rubio\Desktop\PASTE%20talk\Graph4.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rubio\Desktop\PASTE%20talk\Graph4.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rubio\Desktop\Mozilla%20talk\Performance%20and%20Memory.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rubio\Desktop\Mozilla%20talk\Performance%20and%20Memor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ubio\Desktop\PLDI%20talk-final\Graphs-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ubio\Desktop\PLDI%20talk-final\Graphs-7.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ubio\Desktop\Google%20talk\Graph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ubio\Desktop\Google%20talk\Graph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rubio\Desktop\PASTE%20talk\Graph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rubio\Desktop\PASTE%20talk\Graph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rubio\Desktop\PASTE%20talk\Graph3-Modified-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rubio\Desktop\PASTE%20talk\Graph3-Modified-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dirty="0"/>
              <a:t>Error</a:t>
            </a:r>
            <a:r>
              <a:rPr lang="en-US" baseline="0" dirty="0"/>
              <a:t> Propagation Bug </a:t>
            </a:r>
            <a:r>
              <a:rPr lang="en-US" baseline="0" dirty="0" smtClean="0"/>
              <a:t>Reports </a:t>
            </a:r>
            <a:endParaRPr lang="en-US" dirty="0"/>
          </a:p>
        </c:rich>
      </c:tx>
      <c:layout/>
      <c:overlay val="0"/>
    </c:title>
    <c:autoTitleDeleted val="0"/>
    <c:plotArea>
      <c:layout/>
      <c:pieChart>
        <c:varyColors val="1"/>
        <c:ser>
          <c:idx val="0"/>
          <c:order val="0"/>
          <c:dLbls>
            <c:dLbl>
              <c:idx val="0"/>
              <c:layout/>
              <c:spPr/>
              <c:txPr>
                <a:bodyPr/>
                <a:lstStyle/>
                <a:p>
                  <a:pPr>
                    <a:defRPr sz="1400">
                      <a:solidFill>
                        <a:schemeClr val="bg1"/>
                      </a:solidFill>
                    </a:defRPr>
                  </a:pPr>
                  <a:endParaRPr lang="en-US"/>
                </a:p>
              </c:txPr>
              <c:dLblPos val="ctr"/>
              <c:showLegendKey val="0"/>
              <c:showVal val="1"/>
              <c:showCatName val="0"/>
              <c:showSerName val="0"/>
              <c:showPercent val="1"/>
              <c:showBubbleSize val="0"/>
            </c:dLbl>
            <c:dLbl>
              <c:idx val="1"/>
              <c:layout/>
              <c:tx>
                <c:rich>
                  <a:bodyPr/>
                  <a:lstStyle/>
                  <a:p>
                    <a:r>
                      <a:rPr lang="en-US" sz="1400" dirty="0">
                        <a:solidFill>
                          <a:schemeClr val="bg1"/>
                        </a:solidFill>
                      </a:rPr>
                      <a:t>189
38%</a:t>
                    </a:r>
                  </a:p>
                </c:rich>
              </c:tx>
              <c:dLblPos val="ctr"/>
              <c:showLegendKey val="0"/>
              <c:showVal val="1"/>
              <c:showCatName val="0"/>
              <c:showSerName val="0"/>
              <c:showPercent val="1"/>
              <c:showBubbleSize val="0"/>
              <c:separator>
</c:separator>
            </c:dLbl>
            <c:txPr>
              <a:bodyPr/>
              <a:lstStyle/>
              <a:p>
                <a:pPr>
                  <a:defRPr>
                    <a:solidFill>
                      <a:schemeClr val="bg1"/>
                    </a:solidFill>
                  </a:defRPr>
                </a:pPr>
                <a:endParaRPr lang="en-US"/>
              </a:p>
            </c:txPr>
            <c:dLblPos val="ctr"/>
            <c:showLegendKey val="0"/>
            <c:showVal val="1"/>
            <c:showCatName val="0"/>
            <c:showSerName val="0"/>
            <c:showPercent val="1"/>
            <c:showBubbleSize val="0"/>
            <c:separator>
</c:separator>
            <c:showLeaderLines val="0"/>
          </c:dLbls>
          <c:cat>
            <c:strRef>
              <c:f>Sheet1!$A$1:$A$2</c:f>
              <c:strCache>
                <c:ptCount val="2"/>
                <c:pt idx="0">
                  <c:v>True Bugs</c:v>
                </c:pt>
                <c:pt idx="1">
                  <c:v>False Positives</c:v>
                </c:pt>
              </c:strCache>
            </c:strRef>
          </c:cat>
          <c:val>
            <c:numRef>
              <c:f>Sheet1!$B$1:$B$2</c:f>
              <c:numCache>
                <c:formatCode>General</c:formatCode>
                <c:ptCount val="2"/>
                <c:pt idx="0">
                  <c:v>312</c:v>
                </c:pt>
                <c:pt idx="1">
                  <c:v>189</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6569043983369935"/>
          <c:y val="0.48777216456336897"/>
          <c:w val="0.31043105005070359"/>
          <c:h val="0.23001547911204123"/>
        </c:manualLayout>
      </c:layout>
      <c:overlay val="0"/>
      <c:txPr>
        <a:bodyPr/>
        <a:lstStyle/>
        <a:p>
          <a:pPr>
            <a:defRPr sz="12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Number</a:t>
            </a:r>
            <a:r>
              <a:rPr lang="en-US" baseline="0"/>
              <a:t> of Variables</a:t>
            </a:r>
            <a:endParaRPr lang="en-US"/>
          </a:p>
        </c:rich>
      </c:tx>
      <c:layout/>
      <c:overlay val="0"/>
    </c:title>
    <c:autoTitleDeleted val="0"/>
    <c:plotArea>
      <c:layout/>
      <c:barChart>
        <c:barDir val="col"/>
        <c:grouping val="clustered"/>
        <c:varyColors val="0"/>
        <c:ser>
          <c:idx val="0"/>
          <c:order val="0"/>
          <c:tx>
            <c:strRef>
              <c:f>Sheet1!$A$3</c:f>
              <c:strCache>
                <c:ptCount val="1"/>
                <c:pt idx="0">
                  <c:v>unoptimized</c:v>
                </c:pt>
              </c:strCache>
            </c:strRef>
          </c:tx>
          <c:invertIfNegative val="0"/>
          <c:dLbls>
            <c:txPr>
              <a:bodyPr/>
              <a:lstStyle/>
              <a:p>
                <a:pPr>
                  <a:defRPr sz="1200"/>
                </a:pPr>
                <a:endParaRPr lang="en-US"/>
              </a:p>
            </c:txPr>
            <c:showLegendKey val="0"/>
            <c:showVal val="1"/>
            <c:showCatName val="0"/>
            <c:showSerName val="0"/>
            <c:showPercent val="0"/>
            <c:showBubbleSize val="0"/>
            <c:showLeaderLines val="0"/>
          </c:dLbls>
          <c:cat>
            <c:strRef>
              <c:f>Sheet1!$B$2:$F$2</c:f>
              <c:strCache>
                <c:ptCount val="5"/>
                <c:pt idx="0">
                  <c:v>CIFS</c:v>
                </c:pt>
                <c:pt idx="1">
                  <c:v>ext3</c:v>
                </c:pt>
                <c:pt idx="2">
                  <c:v>IBM JFS</c:v>
                </c:pt>
                <c:pt idx="3">
                  <c:v>ReiserFS</c:v>
                </c:pt>
                <c:pt idx="4">
                  <c:v>XFS</c:v>
                </c:pt>
              </c:strCache>
            </c:strRef>
          </c:cat>
          <c:val>
            <c:numRef>
              <c:f>Sheet1!$B$3:$F$3</c:f>
              <c:numCache>
                <c:formatCode>#,##0</c:formatCode>
                <c:ptCount val="5"/>
                <c:pt idx="0">
                  <c:v>37504</c:v>
                </c:pt>
                <c:pt idx="1">
                  <c:v>38094</c:v>
                </c:pt>
                <c:pt idx="2">
                  <c:v>36531</c:v>
                </c:pt>
                <c:pt idx="3">
                  <c:v>42249</c:v>
                </c:pt>
                <c:pt idx="4">
                  <c:v>55430</c:v>
                </c:pt>
              </c:numCache>
            </c:numRef>
          </c:val>
        </c:ser>
        <c:ser>
          <c:idx val="1"/>
          <c:order val="1"/>
          <c:tx>
            <c:strRef>
              <c:f>Sheet1!$A$4</c:f>
              <c:strCache>
                <c:ptCount val="1"/>
                <c:pt idx="0">
                  <c:v>optimized</c:v>
                </c:pt>
              </c:strCache>
            </c:strRef>
          </c:tx>
          <c:invertIfNegative val="0"/>
          <c:dLbls>
            <c:txPr>
              <a:bodyPr/>
              <a:lstStyle/>
              <a:p>
                <a:pPr>
                  <a:defRPr sz="1200"/>
                </a:pPr>
                <a:endParaRPr lang="en-US"/>
              </a:p>
            </c:txPr>
            <c:showLegendKey val="0"/>
            <c:showVal val="1"/>
            <c:showCatName val="0"/>
            <c:showSerName val="0"/>
            <c:showPercent val="0"/>
            <c:showBubbleSize val="0"/>
            <c:showLeaderLines val="0"/>
          </c:dLbls>
          <c:cat>
            <c:strRef>
              <c:f>Sheet1!$B$2:$F$2</c:f>
              <c:strCache>
                <c:ptCount val="5"/>
                <c:pt idx="0">
                  <c:v>CIFS</c:v>
                </c:pt>
                <c:pt idx="1">
                  <c:v>ext3</c:v>
                </c:pt>
                <c:pt idx="2">
                  <c:v>IBM JFS</c:v>
                </c:pt>
                <c:pt idx="3">
                  <c:v>ReiserFS</c:v>
                </c:pt>
                <c:pt idx="4">
                  <c:v>XFS</c:v>
                </c:pt>
              </c:strCache>
            </c:strRef>
          </c:cat>
          <c:val>
            <c:numRef>
              <c:f>Sheet1!$B$4:$F$4</c:f>
              <c:numCache>
                <c:formatCode>#,##0</c:formatCode>
                <c:ptCount val="5"/>
                <c:pt idx="0">
                  <c:v>1972</c:v>
                </c:pt>
                <c:pt idx="1">
                  <c:v>2119</c:v>
                </c:pt>
                <c:pt idx="2">
                  <c:v>1922</c:v>
                </c:pt>
                <c:pt idx="3">
                  <c:v>1892</c:v>
                </c:pt>
                <c:pt idx="4">
                  <c:v>1076</c:v>
                </c:pt>
              </c:numCache>
            </c:numRef>
          </c:val>
        </c:ser>
        <c:dLbls>
          <c:showLegendKey val="0"/>
          <c:showVal val="1"/>
          <c:showCatName val="0"/>
          <c:showSerName val="0"/>
          <c:showPercent val="0"/>
          <c:showBubbleSize val="0"/>
        </c:dLbls>
        <c:gapWidth val="150"/>
        <c:overlap val="-25"/>
        <c:axId val="116624896"/>
        <c:axId val="116490240"/>
      </c:barChart>
      <c:catAx>
        <c:axId val="116624896"/>
        <c:scaling>
          <c:orientation val="minMax"/>
        </c:scaling>
        <c:delete val="0"/>
        <c:axPos val="b"/>
        <c:majorTickMark val="none"/>
        <c:minorTickMark val="none"/>
        <c:tickLblPos val="nextTo"/>
        <c:txPr>
          <a:bodyPr/>
          <a:lstStyle/>
          <a:p>
            <a:pPr>
              <a:defRPr sz="1300"/>
            </a:pPr>
            <a:endParaRPr lang="en-US"/>
          </a:p>
        </c:txPr>
        <c:crossAx val="116490240"/>
        <c:crosses val="autoZero"/>
        <c:auto val="1"/>
        <c:lblAlgn val="ctr"/>
        <c:lblOffset val="100"/>
        <c:noMultiLvlLbl val="0"/>
      </c:catAx>
      <c:valAx>
        <c:axId val="116490240"/>
        <c:scaling>
          <c:orientation val="minMax"/>
        </c:scaling>
        <c:delete val="1"/>
        <c:axPos val="l"/>
        <c:numFmt formatCode="#,##0" sourceLinked="1"/>
        <c:majorTickMark val="none"/>
        <c:minorTickMark val="none"/>
        <c:tickLblPos val="none"/>
        <c:crossAx val="116624896"/>
        <c:crosses val="autoZero"/>
        <c:crossBetween val="between"/>
      </c:valAx>
    </c:plotArea>
    <c:legend>
      <c:legendPos val="t"/>
      <c:layout/>
      <c:overlay val="0"/>
      <c:txPr>
        <a:bodyPr/>
        <a:lstStyle/>
        <a:p>
          <a:pPr>
            <a:defRPr sz="1200"/>
          </a:pPr>
          <a:endParaRPr lang="en-US"/>
        </a:p>
      </c:txPr>
    </c:legend>
    <c:plotVisOnly val="1"/>
    <c:dispBlanksAs val="gap"/>
    <c:showDLblsOverMax val="0"/>
  </c:chart>
  <c:spPr>
    <a:ln>
      <a:solidFill>
        <a:schemeClr val="tx1"/>
      </a:solid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Number</a:t>
            </a:r>
            <a:r>
              <a:rPr lang="en-US" baseline="0" dirty="0"/>
              <a:t> of </a:t>
            </a:r>
            <a:r>
              <a:rPr lang="en-US" baseline="0" dirty="0" smtClean="0"/>
              <a:t>Weights</a:t>
            </a:r>
            <a:endParaRPr lang="en-US" dirty="0"/>
          </a:p>
        </c:rich>
      </c:tx>
      <c:layout/>
      <c:overlay val="0"/>
    </c:title>
    <c:autoTitleDeleted val="0"/>
    <c:plotArea>
      <c:layout/>
      <c:barChart>
        <c:barDir val="col"/>
        <c:grouping val="clustered"/>
        <c:varyColors val="0"/>
        <c:ser>
          <c:idx val="0"/>
          <c:order val="0"/>
          <c:tx>
            <c:strRef>
              <c:f>Sheet1!$A$24</c:f>
              <c:strCache>
                <c:ptCount val="1"/>
                <c:pt idx="0">
                  <c:v>unoptimized</c:v>
                </c:pt>
              </c:strCache>
            </c:strRef>
          </c:tx>
          <c:invertIfNegative val="0"/>
          <c:dLbls>
            <c:txPr>
              <a:bodyPr/>
              <a:lstStyle/>
              <a:p>
                <a:pPr>
                  <a:defRPr sz="1200"/>
                </a:pPr>
                <a:endParaRPr lang="en-US"/>
              </a:p>
            </c:txPr>
            <c:showLegendKey val="0"/>
            <c:showVal val="1"/>
            <c:showCatName val="0"/>
            <c:showSerName val="0"/>
            <c:showPercent val="0"/>
            <c:showBubbleSize val="0"/>
            <c:showLeaderLines val="0"/>
          </c:dLbls>
          <c:cat>
            <c:strRef>
              <c:f>Sheet1!$B$23:$F$23</c:f>
              <c:strCache>
                <c:ptCount val="5"/>
                <c:pt idx="0">
                  <c:v>CIFS</c:v>
                </c:pt>
                <c:pt idx="1">
                  <c:v>ext3</c:v>
                </c:pt>
                <c:pt idx="2">
                  <c:v>IBM JFS</c:v>
                </c:pt>
                <c:pt idx="3">
                  <c:v>ReiserFS</c:v>
                </c:pt>
                <c:pt idx="4">
                  <c:v>XFS</c:v>
                </c:pt>
              </c:strCache>
            </c:strRef>
          </c:cat>
          <c:val>
            <c:numRef>
              <c:f>Sheet1!$B$24:$F$24</c:f>
              <c:numCache>
                <c:formatCode>#,##0</c:formatCode>
                <c:ptCount val="5"/>
                <c:pt idx="0">
                  <c:v>117300</c:v>
                </c:pt>
                <c:pt idx="1">
                  <c:v>131274</c:v>
                </c:pt>
                <c:pt idx="2">
                  <c:v>129999</c:v>
                </c:pt>
                <c:pt idx="3">
                  <c:v>143827</c:v>
                </c:pt>
                <c:pt idx="4">
                  <c:v>175683</c:v>
                </c:pt>
              </c:numCache>
            </c:numRef>
          </c:val>
        </c:ser>
        <c:ser>
          <c:idx val="1"/>
          <c:order val="1"/>
          <c:tx>
            <c:strRef>
              <c:f>Sheet1!$A$25</c:f>
              <c:strCache>
                <c:ptCount val="1"/>
                <c:pt idx="0">
                  <c:v>optimized</c:v>
                </c:pt>
              </c:strCache>
            </c:strRef>
          </c:tx>
          <c:invertIfNegative val="0"/>
          <c:dLbls>
            <c:dLbl>
              <c:idx val="0"/>
              <c:layout>
                <c:manualLayout>
                  <c:x val="3.2051282051282055E-2"/>
                  <c:y val="-5.2083333333334224E-3"/>
                </c:manualLayout>
              </c:layout>
              <c:showLegendKey val="0"/>
              <c:showVal val="1"/>
              <c:showCatName val="0"/>
              <c:showSerName val="0"/>
              <c:showPercent val="0"/>
              <c:showBubbleSize val="0"/>
            </c:dLbl>
            <c:dLbl>
              <c:idx val="1"/>
              <c:layout>
                <c:manualLayout>
                  <c:x val="1.9230769230769437E-2"/>
                  <c:y val="-9.5485008060154523E-17"/>
                </c:manualLayout>
              </c:layout>
              <c:showLegendKey val="0"/>
              <c:showVal val="1"/>
              <c:showCatName val="0"/>
              <c:showSerName val="0"/>
              <c:showPercent val="0"/>
              <c:showBubbleSize val="0"/>
            </c:dLbl>
            <c:dLbl>
              <c:idx val="2"/>
              <c:layout>
                <c:manualLayout>
                  <c:x val="2.5640773268726384E-2"/>
                  <c:y val="0"/>
                </c:manualLayout>
              </c:layout>
              <c:showLegendKey val="0"/>
              <c:showVal val="1"/>
              <c:showCatName val="0"/>
              <c:showSerName val="0"/>
              <c:showPercent val="0"/>
              <c:showBubbleSize val="0"/>
            </c:dLbl>
            <c:dLbl>
              <c:idx val="3"/>
              <c:layout>
                <c:manualLayout>
                  <c:x val="2.243589743589789E-2"/>
                  <c:y val="-5.2083333333334996E-3"/>
                </c:manualLayout>
              </c:layout>
              <c:showLegendKey val="0"/>
              <c:showVal val="1"/>
              <c:showCatName val="0"/>
              <c:showSerName val="0"/>
              <c:showPercent val="0"/>
              <c:showBubbleSize val="0"/>
            </c:dLbl>
            <c:dLbl>
              <c:idx val="4"/>
              <c:layout>
                <c:manualLayout>
                  <c:x val="2.8846153846153848E-2"/>
                  <c:y val="5.2083333333333842E-3"/>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Sheet1!$B$23:$F$23</c:f>
              <c:strCache>
                <c:ptCount val="5"/>
                <c:pt idx="0">
                  <c:v>CIFS</c:v>
                </c:pt>
                <c:pt idx="1">
                  <c:v>ext3</c:v>
                </c:pt>
                <c:pt idx="2">
                  <c:v>IBM JFS</c:v>
                </c:pt>
                <c:pt idx="3">
                  <c:v>ReiserFS</c:v>
                </c:pt>
                <c:pt idx="4">
                  <c:v>XFS</c:v>
                </c:pt>
              </c:strCache>
            </c:strRef>
          </c:cat>
          <c:val>
            <c:numRef>
              <c:f>Sheet1!$B$25:$F$25</c:f>
              <c:numCache>
                <c:formatCode>#,##0</c:formatCode>
                <c:ptCount val="5"/>
                <c:pt idx="0">
                  <c:v>89131</c:v>
                </c:pt>
                <c:pt idx="1">
                  <c:v>91418</c:v>
                </c:pt>
                <c:pt idx="2">
                  <c:v>91025</c:v>
                </c:pt>
                <c:pt idx="3">
                  <c:v>101958</c:v>
                </c:pt>
                <c:pt idx="4">
                  <c:v>137074</c:v>
                </c:pt>
              </c:numCache>
            </c:numRef>
          </c:val>
        </c:ser>
        <c:dLbls>
          <c:showLegendKey val="0"/>
          <c:showVal val="1"/>
          <c:showCatName val="0"/>
          <c:showSerName val="0"/>
          <c:showPercent val="0"/>
          <c:showBubbleSize val="0"/>
        </c:dLbls>
        <c:gapWidth val="150"/>
        <c:overlap val="-25"/>
        <c:axId val="117603328"/>
        <c:axId val="116495424"/>
      </c:barChart>
      <c:catAx>
        <c:axId val="117603328"/>
        <c:scaling>
          <c:orientation val="minMax"/>
        </c:scaling>
        <c:delete val="0"/>
        <c:axPos val="b"/>
        <c:majorTickMark val="none"/>
        <c:minorTickMark val="none"/>
        <c:tickLblPos val="nextTo"/>
        <c:txPr>
          <a:bodyPr/>
          <a:lstStyle/>
          <a:p>
            <a:pPr>
              <a:defRPr sz="1300"/>
            </a:pPr>
            <a:endParaRPr lang="en-US"/>
          </a:p>
        </c:txPr>
        <c:crossAx val="116495424"/>
        <c:crosses val="autoZero"/>
        <c:auto val="1"/>
        <c:lblAlgn val="ctr"/>
        <c:lblOffset val="100"/>
        <c:noMultiLvlLbl val="0"/>
      </c:catAx>
      <c:valAx>
        <c:axId val="116495424"/>
        <c:scaling>
          <c:orientation val="minMax"/>
        </c:scaling>
        <c:delete val="1"/>
        <c:axPos val="l"/>
        <c:numFmt formatCode="#,##0" sourceLinked="1"/>
        <c:majorTickMark val="none"/>
        <c:minorTickMark val="none"/>
        <c:tickLblPos val="none"/>
        <c:crossAx val="117603328"/>
        <c:crosses val="autoZero"/>
        <c:crossBetween val="between"/>
      </c:valAx>
    </c:plotArea>
    <c:legend>
      <c:legendPos val="t"/>
      <c:layout/>
      <c:overlay val="0"/>
      <c:txPr>
        <a:bodyPr/>
        <a:lstStyle/>
        <a:p>
          <a:pPr>
            <a:defRPr sz="1200"/>
          </a:pPr>
          <a:endParaRPr lang="en-US"/>
        </a:p>
      </c:txPr>
    </c:legend>
    <c:plotVisOnly val="1"/>
    <c:dispBlanksAs val="gap"/>
    <c:showDLblsOverMax val="0"/>
  </c:chart>
  <c:spPr>
    <a:ln>
      <a:solidFill>
        <a:schemeClr val="tx1"/>
      </a:solid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Running</a:t>
            </a:r>
            <a:r>
              <a:rPr lang="en-US" baseline="0"/>
              <a:t> Time (in minutes)</a:t>
            </a:r>
            <a:endParaRPr lang="en-US"/>
          </a:p>
        </c:rich>
      </c:tx>
      <c:layout/>
      <c:overlay val="0"/>
    </c:title>
    <c:autoTitleDeleted val="0"/>
    <c:plotArea>
      <c:layout/>
      <c:barChart>
        <c:barDir val="col"/>
        <c:grouping val="clustered"/>
        <c:varyColors val="0"/>
        <c:ser>
          <c:idx val="0"/>
          <c:order val="0"/>
          <c:tx>
            <c:strRef>
              <c:f>Sheet1!$A$3</c:f>
              <c:strCache>
                <c:ptCount val="1"/>
                <c:pt idx="0">
                  <c:v>unoptimized</c:v>
                </c:pt>
              </c:strCache>
            </c:strRef>
          </c:tx>
          <c:invertIfNegative val="0"/>
          <c:dLbls>
            <c:txPr>
              <a:bodyPr/>
              <a:lstStyle/>
              <a:p>
                <a:pPr>
                  <a:defRPr sz="1200"/>
                </a:pPr>
                <a:endParaRPr lang="en-US"/>
              </a:p>
            </c:txPr>
            <c:showLegendKey val="0"/>
            <c:showVal val="1"/>
            <c:showCatName val="0"/>
            <c:showSerName val="0"/>
            <c:showPercent val="0"/>
            <c:showBubbleSize val="0"/>
            <c:showLeaderLines val="0"/>
          </c:dLbls>
          <c:cat>
            <c:strRef>
              <c:f>Sheet1!$B$2:$F$2</c:f>
              <c:strCache>
                <c:ptCount val="5"/>
                <c:pt idx="0">
                  <c:v>CIFS</c:v>
                </c:pt>
                <c:pt idx="1">
                  <c:v>ext3</c:v>
                </c:pt>
                <c:pt idx="2">
                  <c:v>ext4</c:v>
                </c:pt>
                <c:pt idx="3">
                  <c:v>IBM JFS</c:v>
                </c:pt>
                <c:pt idx="4">
                  <c:v>ReiserFS</c:v>
                </c:pt>
              </c:strCache>
            </c:strRef>
          </c:cat>
          <c:val>
            <c:numRef>
              <c:f>Sheet1!$B$3:$F$3</c:f>
              <c:numCache>
                <c:formatCode>General</c:formatCode>
                <c:ptCount val="5"/>
                <c:pt idx="0">
                  <c:v>54</c:v>
                </c:pt>
                <c:pt idx="1">
                  <c:v>92</c:v>
                </c:pt>
                <c:pt idx="2">
                  <c:v>185</c:v>
                </c:pt>
                <c:pt idx="3">
                  <c:v>64</c:v>
                </c:pt>
                <c:pt idx="4">
                  <c:v>97</c:v>
                </c:pt>
              </c:numCache>
            </c:numRef>
          </c:val>
        </c:ser>
        <c:ser>
          <c:idx val="1"/>
          <c:order val="1"/>
          <c:tx>
            <c:strRef>
              <c:f>Sheet1!$A$4</c:f>
              <c:strCache>
                <c:ptCount val="1"/>
                <c:pt idx="0">
                  <c:v>optimized</c:v>
                </c:pt>
              </c:strCache>
            </c:strRef>
          </c:tx>
          <c:invertIfNegative val="0"/>
          <c:dLbls>
            <c:txPr>
              <a:bodyPr/>
              <a:lstStyle/>
              <a:p>
                <a:pPr>
                  <a:defRPr sz="1200"/>
                </a:pPr>
                <a:endParaRPr lang="en-US"/>
              </a:p>
            </c:txPr>
            <c:showLegendKey val="0"/>
            <c:showVal val="1"/>
            <c:showCatName val="0"/>
            <c:showSerName val="0"/>
            <c:showPercent val="0"/>
            <c:showBubbleSize val="0"/>
            <c:showLeaderLines val="0"/>
          </c:dLbls>
          <c:cat>
            <c:strRef>
              <c:f>Sheet1!$B$2:$F$2</c:f>
              <c:strCache>
                <c:ptCount val="5"/>
                <c:pt idx="0">
                  <c:v>CIFS</c:v>
                </c:pt>
                <c:pt idx="1">
                  <c:v>ext3</c:v>
                </c:pt>
                <c:pt idx="2">
                  <c:v>ext4</c:v>
                </c:pt>
                <c:pt idx="3">
                  <c:v>IBM JFS</c:v>
                </c:pt>
                <c:pt idx="4">
                  <c:v>ReiserFS</c:v>
                </c:pt>
              </c:strCache>
            </c:strRef>
          </c:cat>
          <c:val>
            <c:numRef>
              <c:f>Sheet1!$B$4:$F$4</c:f>
              <c:numCache>
                <c:formatCode>General</c:formatCode>
                <c:ptCount val="5"/>
                <c:pt idx="0">
                  <c:v>9</c:v>
                </c:pt>
                <c:pt idx="1">
                  <c:v>10</c:v>
                </c:pt>
                <c:pt idx="2">
                  <c:v>12</c:v>
                </c:pt>
                <c:pt idx="3">
                  <c:v>10</c:v>
                </c:pt>
                <c:pt idx="4">
                  <c:v>24</c:v>
                </c:pt>
              </c:numCache>
            </c:numRef>
          </c:val>
        </c:ser>
        <c:dLbls>
          <c:showLegendKey val="0"/>
          <c:showVal val="1"/>
          <c:showCatName val="0"/>
          <c:showSerName val="0"/>
          <c:showPercent val="0"/>
          <c:showBubbleSize val="0"/>
        </c:dLbls>
        <c:gapWidth val="150"/>
        <c:overlap val="-25"/>
        <c:axId val="117696000"/>
        <c:axId val="116497728"/>
      </c:barChart>
      <c:catAx>
        <c:axId val="117696000"/>
        <c:scaling>
          <c:orientation val="minMax"/>
        </c:scaling>
        <c:delete val="0"/>
        <c:axPos val="b"/>
        <c:majorTickMark val="none"/>
        <c:minorTickMark val="none"/>
        <c:tickLblPos val="nextTo"/>
        <c:txPr>
          <a:bodyPr/>
          <a:lstStyle/>
          <a:p>
            <a:pPr>
              <a:defRPr sz="1300"/>
            </a:pPr>
            <a:endParaRPr lang="en-US"/>
          </a:p>
        </c:txPr>
        <c:crossAx val="116497728"/>
        <c:crosses val="autoZero"/>
        <c:auto val="1"/>
        <c:lblAlgn val="ctr"/>
        <c:lblOffset val="100"/>
        <c:noMultiLvlLbl val="0"/>
      </c:catAx>
      <c:valAx>
        <c:axId val="116497728"/>
        <c:scaling>
          <c:orientation val="minMax"/>
        </c:scaling>
        <c:delete val="1"/>
        <c:axPos val="l"/>
        <c:numFmt formatCode="General" sourceLinked="1"/>
        <c:majorTickMark val="out"/>
        <c:minorTickMark val="none"/>
        <c:tickLblPos val="none"/>
        <c:crossAx val="117696000"/>
        <c:crosses val="autoZero"/>
        <c:crossBetween val="between"/>
      </c:valAx>
    </c:plotArea>
    <c:legend>
      <c:legendPos val="t"/>
      <c:layout/>
      <c:overlay val="0"/>
      <c:txPr>
        <a:bodyPr/>
        <a:lstStyle/>
        <a:p>
          <a:pPr>
            <a:defRPr sz="1200"/>
          </a:pPr>
          <a:endParaRPr lang="en-US"/>
        </a:p>
      </c:txPr>
    </c:legend>
    <c:plotVisOnly val="1"/>
    <c:dispBlanksAs val="gap"/>
    <c:showDLblsOverMax val="0"/>
  </c:chart>
  <c:spPr>
    <a:ln>
      <a:solidFill>
        <a:schemeClr val="tx1"/>
      </a:solid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Memory</a:t>
            </a:r>
            <a:r>
              <a:rPr lang="en-US" baseline="0"/>
              <a:t> Consumption (in GB)</a:t>
            </a:r>
            <a:endParaRPr lang="en-US"/>
          </a:p>
        </c:rich>
      </c:tx>
      <c:layout/>
      <c:overlay val="0"/>
    </c:title>
    <c:autoTitleDeleted val="0"/>
    <c:plotArea>
      <c:layout/>
      <c:barChart>
        <c:barDir val="col"/>
        <c:grouping val="clustered"/>
        <c:varyColors val="0"/>
        <c:ser>
          <c:idx val="0"/>
          <c:order val="0"/>
          <c:tx>
            <c:strRef>
              <c:f>Sheet1!$A$21</c:f>
              <c:strCache>
                <c:ptCount val="1"/>
                <c:pt idx="0">
                  <c:v>unoptimized</c:v>
                </c:pt>
              </c:strCache>
            </c:strRef>
          </c:tx>
          <c:invertIfNegative val="0"/>
          <c:dLbls>
            <c:txPr>
              <a:bodyPr/>
              <a:lstStyle/>
              <a:p>
                <a:pPr>
                  <a:defRPr sz="1200"/>
                </a:pPr>
                <a:endParaRPr lang="en-US"/>
              </a:p>
            </c:txPr>
            <c:showLegendKey val="0"/>
            <c:showVal val="1"/>
            <c:showCatName val="0"/>
            <c:showSerName val="0"/>
            <c:showPercent val="0"/>
            <c:showBubbleSize val="0"/>
            <c:showLeaderLines val="0"/>
          </c:dLbls>
          <c:cat>
            <c:strRef>
              <c:f>Sheet1!$B$20:$F$20</c:f>
              <c:strCache>
                <c:ptCount val="5"/>
                <c:pt idx="0">
                  <c:v>CIFS</c:v>
                </c:pt>
                <c:pt idx="1">
                  <c:v>ext3</c:v>
                </c:pt>
                <c:pt idx="2">
                  <c:v>ext4</c:v>
                </c:pt>
                <c:pt idx="3">
                  <c:v>IBM JFS</c:v>
                </c:pt>
                <c:pt idx="4">
                  <c:v>ReiserFS</c:v>
                </c:pt>
              </c:strCache>
            </c:strRef>
          </c:cat>
          <c:val>
            <c:numRef>
              <c:f>Sheet1!$B$21:$F$21</c:f>
              <c:numCache>
                <c:formatCode>General</c:formatCode>
                <c:ptCount val="5"/>
                <c:pt idx="0">
                  <c:v>1.35</c:v>
                </c:pt>
                <c:pt idx="1">
                  <c:v>1.74</c:v>
                </c:pt>
                <c:pt idx="2">
                  <c:v>2.2400000000000002</c:v>
                </c:pt>
                <c:pt idx="3">
                  <c:v>1.54</c:v>
                </c:pt>
                <c:pt idx="4">
                  <c:v>1.7</c:v>
                </c:pt>
              </c:numCache>
            </c:numRef>
          </c:val>
        </c:ser>
        <c:ser>
          <c:idx val="1"/>
          <c:order val="1"/>
          <c:tx>
            <c:strRef>
              <c:f>Sheet1!$A$22</c:f>
              <c:strCache>
                <c:ptCount val="1"/>
                <c:pt idx="0">
                  <c:v>optimized</c:v>
                </c:pt>
              </c:strCache>
            </c:strRef>
          </c:tx>
          <c:invertIfNegative val="0"/>
          <c:dLbls>
            <c:txPr>
              <a:bodyPr/>
              <a:lstStyle/>
              <a:p>
                <a:pPr>
                  <a:defRPr sz="1200"/>
                </a:pPr>
                <a:endParaRPr lang="en-US"/>
              </a:p>
            </c:txPr>
            <c:showLegendKey val="0"/>
            <c:showVal val="1"/>
            <c:showCatName val="0"/>
            <c:showSerName val="0"/>
            <c:showPercent val="0"/>
            <c:showBubbleSize val="0"/>
            <c:showLeaderLines val="0"/>
          </c:dLbls>
          <c:cat>
            <c:strRef>
              <c:f>Sheet1!$B$20:$F$20</c:f>
              <c:strCache>
                <c:ptCount val="5"/>
                <c:pt idx="0">
                  <c:v>CIFS</c:v>
                </c:pt>
                <c:pt idx="1">
                  <c:v>ext3</c:v>
                </c:pt>
                <c:pt idx="2">
                  <c:v>ext4</c:v>
                </c:pt>
                <c:pt idx="3">
                  <c:v>IBM JFS</c:v>
                </c:pt>
                <c:pt idx="4">
                  <c:v>ReiserFS</c:v>
                </c:pt>
              </c:strCache>
            </c:strRef>
          </c:cat>
          <c:val>
            <c:numRef>
              <c:f>Sheet1!$B$22:$F$22</c:f>
              <c:numCache>
                <c:formatCode>General</c:formatCode>
                <c:ptCount val="5"/>
                <c:pt idx="0">
                  <c:v>0.44</c:v>
                </c:pt>
                <c:pt idx="1">
                  <c:v>0.47000000000000008</c:v>
                </c:pt>
                <c:pt idx="2">
                  <c:v>0.65000000000000113</c:v>
                </c:pt>
                <c:pt idx="3">
                  <c:v>0.53</c:v>
                </c:pt>
                <c:pt idx="4">
                  <c:v>0.55000000000000004</c:v>
                </c:pt>
              </c:numCache>
            </c:numRef>
          </c:val>
        </c:ser>
        <c:dLbls>
          <c:showLegendKey val="0"/>
          <c:showVal val="1"/>
          <c:showCatName val="0"/>
          <c:showSerName val="0"/>
          <c:showPercent val="0"/>
          <c:showBubbleSize val="0"/>
        </c:dLbls>
        <c:gapWidth val="150"/>
        <c:overlap val="-25"/>
        <c:axId val="118059008"/>
        <c:axId val="117950720"/>
      </c:barChart>
      <c:catAx>
        <c:axId val="118059008"/>
        <c:scaling>
          <c:orientation val="minMax"/>
        </c:scaling>
        <c:delete val="0"/>
        <c:axPos val="b"/>
        <c:majorTickMark val="none"/>
        <c:minorTickMark val="none"/>
        <c:tickLblPos val="nextTo"/>
        <c:txPr>
          <a:bodyPr/>
          <a:lstStyle/>
          <a:p>
            <a:pPr>
              <a:defRPr sz="1300"/>
            </a:pPr>
            <a:endParaRPr lang="en-US"/>
          </a:p>
        </c:txPr>
        <c:crossAx val="117950720"/>
        <c:crosses val="autoZero"/>
        <c:auto val="1"/>
        <c:lblAlgn val="ctr"/>
        <c:lblOffset val="100"/>
        <c:noMultiLvlLbl val="0"/>
      </c:catAx>
      <c:valAx>
        <c:axId val="117950720"/>
        <c:scaling>
          <c:orientation val="minMax"/>
        </c:scaling>
        <c:delete val="1"/>
        <c:axPos val="l"/>
        <c:numFmt formatCode="General" sourceLinked="1"/>
        <c:majorTickMark val="out"/>
        <c:minorTickMark val="none"/>
        <c:tickLblPos val="none"/>
        <c:crossAx val="118059008"/>
        <c:crosses val="autoZero"/>
        <c:crossBetween val="between"/>
      </c:valAx>
    </c:plotArea>
    <c:legend>
      <c:legendPos val="t"/>
      <c:layout/>
      <c:overlay val="0"/>
      <c:txPr>
        <a:bodyPr/>
        <a:lstStyle/>
        <a:p>
          <a:pPr>
            <a:defRPr sz="1200"/>
          </a:pPr>
          <a:endParaRPr lang="en-US"/>
        </a:p>
      </c:txPr>
    </c:legend>
    <c:plotVisOnly val="1"/>
    <c:dispBlanksAs val="gap"/>
    <c:showDLblsOverMax val="0"/>
  </c:chart>
  <c:spPr>
    <a:ln>
      <a:solidFill>
        <a:prstClr val="black"/>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en-US"/>
              <a:t>True</a:t>
            </a:r>
            <a:r>
              <a:rPr lang="en-US" baseline="0"/>
              <a:t> Bugs per Category</a:t>
            </a:r>
            <a:endParaRPr lang="en-US"/>
          </a:p>
        </c:rich>
      </c:tx>
      <c:layout>
        <c:manualLayout>
          <c:xMode val="edge"/>
          <c:yMode val="edge"/>
          <c:x val="0.17129430398382534"/>
          <c:y val="2.8673835125448195E-2"/>
        </c:manualLayout>
      </c:layout>
      <c:overlay val="0"/>
    </c:title>
    <c:autoTitleDeleted val="0"/>
    <c:plotArea>
      <c:layout>
        <c:manualLayout>
          <c:layoutTarget val="inner"/>
          <c:xMode val="edge"/>
          <c:yMode val="edge"/>
          <c:x val="7.4272392336382095E-2"/>
          <c:y val="0.19342872463522709"/>
          <c:w val="0.53197742196532649"/>
          <c:h val="0.75125146991034719"/>
        </c:manualLayout>
      </c:layout>
      <c:pieChart>
        <c:varyColors val="1"/>
        <c:ser>
          <c:idx val="0"/>
          <c:order val="0"/>
          <c:dLbls>
            <c:dLbl>
              <c:idx val="0"/>
              <c:layout>
                <c:manualLayout>
                  <c:x val="-4.3993220087874527E-2"/>
                  <c:y val="-9.0800477897252568E-2"/>
                </c:manualLayout>
              </c:layout>
              <c:tx>
                <c:rich>
                  <a:bodyPr/>
                  <a:lstStyle/>
                  <a:p>
                    <a:r>
                      <a:rPr lang="en-US" sz="1400">
                        <a:solidFill>
                          <a:schemeClr val="bg1"/>
                        </a:solidFill>
                      </a:rPr>
                      <a:t>269
86%</a:t>
                    </a:r>
                  </a:p>
                </c:rich>
              </c:tx>
              <c:dLblPos val="inEnd"/>
              <c:showLegendKey val="0"/>
              <c:showVal val="1"/>
              <c:showCatName val="0"/>
              <c:showSerName val="0"/>
              <c:showPercent val="1"/>
              <c:showBubbleSize val="0"/>
              <c:separator>
</c:separator>
            </c:dLbl>
            <c:dLbl>
              <c:idx val="1"/>
              <c:layout/>
              <c:tx>
                <c:rich>
                  <a:bodyPr/>
                  <a:lstStyle/>
                  <a:p>
                    <a:r>
                      <a:rPr lang="en-US" sz="1400">
                        <a:solidFill>
                          <a:schemeClr val="bg1"/>
                        </a:solidFill>
                      </a:rPr>
                      <a:t>25
8%</a:t>
                    </a:r>
                  </a:p>
                </c:rich>
              </c:tx>
              <c:dLblPos val="inEnd"/>
              <c:showLegendKey val="0"/>
              <c:showVal val="1"/>
              <c:showCatName val="0"/>
              <c:showSerName val="0"/>
              <c:showPercent val="1"/>
              <c:showBubbleSize val="0"/>
              <c:separator>
</c:separator>
            </c:dLbl>
            <c:dLbl>
              <c:idx val="2"/>
              <c:layout/>
              <c:spPr/>
              <c:txPr>
                <a:bodyPr/>
                <a:lstStyle/>
                <a:p>
                  <a:pPr>
                    <a:defRPr sz="1400">
                      <a:solidFill>
                        <a:schemeClr val="tx1"/>
                      </a:solidFill>
                    </a:defRPr>
                  </a:pPr>
                  <a:endParaRPr lang="en-US"/>
                </a:p>
              </c:txPr>
              <c:dLblPos val="inEnd"/>
              <c:showLegendKey val="0"/>
              <c:showVal val="1"/>
              <c:showCatName val="0"/>
              <c:showSerName val="0"/>
              <c:showPercent val="1"/>
              <c:showBubbleSize val="0"/>
            </c:dLbl>
            <c:txPr>
              <a:bodyPr/>
              <a:lstStyle/>
              <a:p>
                <a:pPr>
                  <a:defRPr>
                    <a:solidFill>
                      <a:schemeClr val="bg1"/>
                    </a:solidFill>
                  </a:defRPr>
                </a:pPr>
                <a:endParaRPr lang="en-US"/>
              </a:p>
            </c:txPr>
            <c:dLblPos val="inEnd"/>
            <c:showLegendKey val="0"/>
            <c:showVal val="1"/>
            <c:showCatName val="0"/>
            <c:showSerName val="0"/>
            <c:showPercent val="1"/>
            <c:showBubbleSize val="0"/>
            <c:separator>
</c:separator>
            <c:showLeaderLines val="0"/>
          </c:dLbls>
          <c:cat>
            <c:strRef>
              <c:f>Sheet1!$A$6:$A$8</c:f>
              <c:strCache>
                <c:ptCount val="3"/>
                <c:pt idx="0">
                  <c:v>Unsaved</c:v>
                </c:pt>
                <c:pt idx="1">
                  <c:v>Overwritten</c:v>
                </c:pt>
                <c:pt idx="2">
                  <c:v>Out of Scope</c:v>
                </c:pt>
              </c:strCache>
            </c:strRef>
          </c:cat>
          <c:val>
            <c:numRef>
              <c:f>Sheet1!$B$6:$B$8</c:f>
              <c:numCache>
                <c:formatCode>General</c:formatCode>
                <c:ptCount val="3"/>
                <c:pt idx="0">
                  <c:v>269</c:v>
                </c:pt>
                <c:pt idx="1">
                  <c:v>25</c:v>
                </c:pt>
                <c:pt idx="2">
                  <c:v>18</c:v>
                </c:pt>
              </c:numCache>
            </c:numRef>
          </c:val>
        </c:ser>
        <c:dLbls>
          <c:showLegendKey val="0"/>
          <c:showVal val="0"/>
          <c:showCatName val="0"/>
          <c:showSerName val="0"/>
          <c:showPercent val="1"/>
          <c:showBubbleSize val="0"/>
          <c:showLeaderLines val="0"/>
        </c:dLbls>
        <c:firstSliceAng val="0"/>
      </c:pieChart>
    </c:plotArea>
    <c:legend>
      <c:legendPos val="r"/>
      <c:legendEntry>
        <c:idx val="0"/>
        <c:txPr>
          <a:bodyPr/>
          <a:lstStyle/>
          <a:p>
            <a:pPr>
              <a:defRPr sz="1200"/>
            </a:pPr>
            <a:endParaRPr lang="en-US"/>
          </a:p>
        </c:txPr>
      </c:legendEntry>
      <c:legendEntry>
        <c:idx val="1"/>
        <c:txPr>
          <a:bodyPr/>
          <a:lstStyle/>
          <a:p>
            <a:pPr>
              <a:defRPr sz="1200"/>
            </a:pPr>
            <a:endParaRPr lang="en-US"/>
          </a:p>
        </c:txPr>
      </c:legendEntry>
      <c:legendEntry>
        <c:idx val="2"/>
        <c:txPr>
          <a:bodyPr/>
          <a:lstStyle/>
          <a:p>
            <a:pPr>
              <a:defRPr sz="1200"/>
            </a:pPr>
            <a:endParaRPr lang="en-US"/>
          </a:p>
        </c:txPr>
      </c:legendEntry>
      <c:layout>
        <c:manualLayout>
          <c:xMode val="edge"/>
          <c:yMode val="edge"/>
          <c:x val="0.65245317072154152"/>
          <c:y val="0.44438762359006367"/>
          <c:w val="0.3058695908790442"/>
          <c:h val="0.35961166144554685"/>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Unsaved</a:t>
            </a:r>
            <a:r>
              <a:rPr lang="en-US" baseline="0"/>
              <a:t> True Bugs per File System</a:t>
            </a:r>
            <a:endParaRPr lang="en-US"/>
          </a:p>
        </c:rich>
      </c:tx>
      <c:layout/>
      <c:overlay val="0"/>
    </c:title>
    <c:autoTitleDeleted val="0"/>
    <c:plotArea>
      <c:layout/>
      <c:pieChart>
        <c:varyColors val="1"/>
        <c:ser>
          <c:idx val="0"/>
          <c:order val="0"/>
          <c:dLbls>
            <c:txPr>
              <a:bodyPr/>
              <a:lstStyle/>
              <a:p>
                <a:pPr>
                  <a:defRPr sz="1300">
                    <a:solidFill>
                      <a:schemeClr val="bg1"/>
                    </a:solidFill>
                  </a:defRPr>
                </a:pPr>
                <a:endParaRPr lang="en-US"/>
              </a:p>
            </c:txPr>
            <c:showLegendKey val="0"/>
            <c:showVal val="1"/>
            <c:showCatName val="0"/>
            <c:showSerName val="0"/>
            <c:showPercent val="0"/>
            <c:showBubbleSize val="0"/>
            <c:showLeaderLines val="1"/>
          </c:dLbls>
          <c:cat>
            <c:strRef>
              <c:f>Sheet1!$A$19:$A$24</c:f>
              <c:strCache>
                <c:ptCount val="6"/>
                <c:pt idx="0">
                  <c:v>ext4</c:v>
                </c:pt>
                <c:pt idx="1">
                  <c:v>ext3</c:v>
                </c:pt>
                <c:pt idx="2">
                  <c:v>IBM JFS</c:v>
                </c:pt>
                <c:pt idx="3">
                  <c:v>VFS</c:v>
                </c:pt>
                <c:pt idx="4">
                  <c:v>ReiserFS</c:v>
                </c:pt>
                <c:pt idx="5">
                  <c:v>cifs</c:v>
                </c:pt>
              </c:strCache>
            </c:strRef>
          </c:cat>
          <c:val>
            <c:numRef>
              <c:f>Sheet1!$B$19:$B$24</c:f>
              <c:numCache>
                <c:formatCode>General</c:formatCode>
                <c:ptCount val="6"/>
                <c:pt idx="0">
                  <c:v>68</c:v>
                </c:pt>
                <c:pt idx="1">
                  <c:v>69</c:v>
                </c:pt>
                <c:pt idx="2">
                  <c:v>58</c:v>
                </c:pt>
                <c:pt idx="3">
                  <c:v>38</c:v>
                </c:pt>
                <c:pt idx="4">
                  <c:v>24</c:v>
                </c:pt>
                <c:pt idx="5">
                  <c:v>12</c:v>
                </c:pt>
              </c:numCache>
            </c:numRef>
          </c:val>
        </c:ser>
        <c:dLbls>
          <c:showLegendKey val="0"/>
          <c:showVal val="0"/>
          <c:showCatName val="0"/>
          <c:showSerName val="0"/>
          <c:showPercent val="1"/>
          <c:showBubbleSize val="0"/>
          <c:showLeaderLines val="1"/>
        </c:dLbls>
        <c:firstSliceAng val="0"/>
      </c:pieChart>
    </c:plotArea>
    <c:legend>
      <c:legendPos val="r"/>
      <c:legendEntry>
        <c:idx val="0"/>
        <c:txPr>
          <a:bodyPr/>
          <a:lstStyle/>
          <a:p>
            <a:pPr>
              <a:defRPr sz="1200"/>
            </a:pPr>
            <a:endParaRPr lang="en-US"/>
          </a:p>
        </c:txPr>
      </c:legendEntry>
      <c:legendEntry>
        <c:idx val="1"/>
        <c:txPr>
          <a:bodyPr/>
          <a:lstStyle/>
          <a:p>
            <a:pPr>
              <a:defRPr sz="1200"/>
            </a:pPr>
            <a:endParaRPr lang="en-US"/>
          </a:p>
        </c:txPr>
      </c:legendEntry>
      <c:legendEntry>
        <c:idx val="2"/>
        <c:txPr>
          <a:bodyPr/>
          <a:lstStyle/>
          <a:p>
            <a:pPr>
              <a:defRPr sz="1200"/>
            </a:pPr>
            <a:endParaRPr lang="en-US"/>
          </a:p>
        </c:txPr>
      </c:legendEntry>
      <c:legendEntry>
        <c:idx val="3"/>
        <c:txPr>
          <a:bodyPr/>
          <a:lstStyle/>
          <a:p>
            <a:pPr>
              <a:defRPr sz="1200"/>
            </a:pPr>
            <a:endParaRPr lang="en-US"/>
          </a:p>
        </c:txPr>
      </c:legendEntry>
      <c:legendEntry>
        <c:idx val="4"/>
        <c:txPr>
          <a:bodyPr/>
          <a:lstStyle/>
          <a:p>
            <a:pPr>
              <a:defRPr sz="1200"/>
            </a:pPr>
            <a:endParaRPr lang="en-US"/>
          </a:p>
        </c:txPr>
      </c:legendEntry>
      <c:legendEntry>
        <c:idx val="5"/>
        <c:txPr>
          <a:bodyPr/>
          <a:lstStyle/>
          <a:p>
            <a:pPr>
              <a:defRPr sz="1200"/>
            </a:pPr>
            <a:endParaRPr lang="en-US"/>
          </a:p>
        </c:txPr>
      </c:legendEntry>
      <c:layout>
        <c:manualLayout>
          <c:xMode val="edge"/>
          <c:yMode val="edge"/>
          <c:x val="0.70429354516525888"/>
          <c:y val="0.31542257217848063"/>
          <c:w val="0.19836132209137591"/>
          <c:h val="0.51665466816647965"/>
        </c:manualLayou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a:t>Bad Error/Pointer Interactions</a:t>
            </a:r>
          </a:p>
        </c:rich>
      </c:tx>
      <c:layout>
        <c:manualLayout>
          <c:xMode val="edge"/>
          <c:yMode val="edge"/>
          <c:x val="0.10089054540830555"/>
          <c:y val="5.1461969346790315E-2"/>
        </c:manualLayout>
      </c:layout>
      <c:overlay val="0"/>
    </c:title>
    <c:autoTitleDeleted val="0"/>
    <c:plotArea>
      <c:layout/>
      <c:pieChart>
        <c:varyColors val="1"/>
        <c:ser>
          <c:idx val="0"/>
          <c:order val="0"/>
          <c:dLbls>
            <c:dLbl>
              <c:idx val="0"/>
              <c:layout/>
              <c:spPr/>
              <c:txPr>
                <a:bodyPr/>
                <a:lstStyle/>
                <a:p>
                  <a:pPr>
                    <a:defRPr sz="1400">
                      <a:solidFill>
                        <a:schemeClr val="bg1"/>
                      </a:solidFill>
                    </a:defRPr>
                  </a:pPr>
                  <a:endParaRPr lang="en-US"/>
                </a:p>
              </c:txPr>
              <c:dLblPos val="ctr"/>
              <c:showLegendKey val="0"/>
              <c:showVal val="1"/>
              <c:showCatName val="0"/>
              <c:showSerName val="0"/>
              <c:showPercent val="1"/>
              <c:showBubbleSize val="0"/>
            </c:dLbl>
            <c:dLbl>
              <c:idx val="1"/>
              <c:layout/>
              <c:spPr/>
              <c:txPr>
                <a:bodyPr/>
                <a:lstStyle/>
                <a:p>
                  <a:pPr>
                    <a:defRPr sz="1400">
                      <a:solidFill>
                        <a:schemeClr val="bg1"/>
                      </a:solidFill>
                    </a:defRPr>
                  </a:pPr>
                  <a:endParaRPr lang="en-US"/>
                </a:p>
              </c:txPr>
              <c:dLblPos val="ctr"/>
              <c:showLegendKey val="0"/>
              <c:showVal val="1"/>
              <c:showCatName val="0"/>
              <c:showSerName val="0"/>
              <c:showPercent val="1"/>
              <c:showBubbleSize val="0"/>
            </c:dLbl>
            <c:txPr>
              <a:bodyPr/>
              <a:lstStyle/>
              <a:p>
                <a:pPr>
                  <a:defRPr>
                    <a:solidFill>
                      <a:schemeClr val="bg1"/>
                    </a:solidFill>
                  </a:defRPr>
                </a:pPr>
                <a:endParaRPr lang="en-US"/>
              </a:p>
            </c:txPr>
            <c:dLblPos val="ctr"/>
            <c:showLegendKey val="0"/>
            <c:showVal val="1"/>
            <c:showCatName val="0"/>
            <c:showSerName val="0"/>
            <c:showPercent val="1"/>
            <c:showBubbleSize val="0"/>
            <c:separator>
</c:separator>
            <c:showLeaderLines val="0"/>
          </c:dLbls>
          <c:cat>
            <c:strRef>
              <c:f>[Graphs.xlsx]Sheet1!$A$1:$A$2</c:f>
              <c:strCache>
                <c:ptCount val="2"/>
                <c:pt idx="0">
                  <c:v>True Bugs</c:v>
                </c:pt>
                <c:pt idx="1">
                  <c:v>False Positives</c:v>
                </c:pt>
              </c:strCache>
            </c:strRef>
          </c:cat>
          <c:val>
            <c:numRef>
              <c:f>[Graphs.xlsx]Sheet1!$B$1:$B$2</c:f>
              <c:numCache>
                <c:formatCode>General</c:formatCode>
                <c:ptCount val="2"/>
                <c:pt idx="0">
                  <c:v>56</c:v>
                </c:pt>
                <c:pt idx="1">
                  <c:v>40</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1819254758604925"/>
          <c:y val="0.47841544286395254"/>
          <c:w val="0.33078728958540599"/>
          <c:h val="0.26744236590970538"/>
        </c:manualLayout>
      </c:layout>
      <c:overlay val="0"/>
      <c:txPr>
        <a:bodyPr/>
        <a:lstStyle/>
        <a:p>
          <a:pPr>
            <a:defRPr sz="13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en-US"/>
              <a:t>True</a:t>
            </a:r>
            <a:r>
              <a:rPr lang="en-US" baseline="0"/>
              <a:t> Bugs per Category</a:t>
            </a:r>
            <a:endParaRPr lang="en-US"/>
          </a:p>
        </c:rich>
      </c:tx>
      <c:layout>
        <c:manualLayout>
          <c:xMode val="edge"/>
          <c:yMode val="edge"/>
          <c:x val="0.16791021013091115"/>
          <c:y val="5.7347670250896057E-2"/>
        </c:manualLayout>
      </c:layout>
      <c:overlay val="0"/>
    </c:title>
    <c:autoTitleDeleted val="0"/>
    <c:plotArea>
      <c:layout>
        <c:manualLayout>
          <c:layoutTarget val="inner"/>
          <c:xMode val="edge"/>
          <c:yMode val="edge"/>
          <c:x val="7.4272392336382081E-2"/>
          <c:y val="0.19342872463522706"/>
          <c:w val="0.53197742196532682"/>
          <c:h val="0.75125146991034719"/>
        </c:manualLayout>
      </c:layout>
      <c:pieChart>
        <c:varyColors val="1"/>
        <c:ser>
          <c:idx val="0"/>
          <c:order val="0"/>
          <c:dLbls>
            <c:dLbl>
              <c:idx val="2"/>
              <c:layout/>
              <c:spPr/>
              <c:txPr>
                <a:bodyPr/>
                <a:lstStyle/>
                <a:p>
                  <a:pPr>
                    <a:defRPr sz="1400">
                      <a:solidFill>
                        <a:schemeClr val="tx1"/>
                      </a:solidFill>
                    </a:defRPr>
                  </a:pPr>
                  <a:endParaRPr lang="en-US"/>
                </a:p>
              </c:txPr>
              <c:dLblPos val="inEnd"/>
              <c:showLegendKey val="0"/>
              <c:showVal val="1"/>
              <c:showCatName val="0"/>
              <c:showSerName val="0"/>
              <c:showPercent val="1"/>
              <c:showBubbleSize val="0"/>
            </c:dLbl>
            <c:txPr>
              <a:bodyPr/>
              <a:lstStyle/>
              <a:p>
                <a:pPr>
                  <a:defRPr sz="1400">
                    <a:solidFill>
                      <a:schemeClr val="bg1"/>
                    </a:solidFill>
                  </a:defRPr>
                </a:pPr>
                <a:endParaRPr lang="en-US"/>
              </a:p>
            </c:txPr>
            <c:dLblPos val="inEnd"/>
            <c:showLegendKey val="0"/>
            <c:showVal val="1"/>
            <c:showCatName val="0"/>
            <c:showSerName val="0"/>
            <c:showPercent val="1"/>
            <c:showBubbleSize val="0"/>
            <c:separator>
</c:separator>
            <c:showLeaderLines val="0"/>
          </c:dLbls>
          <c:cat>
            <c:strRef>
              <c:f>[Graphs.xlsx]Sheet1!$A$5:$A$7</c:f>
              <c:strCache>
                <c:ptCount val="3"/>
                <c:pt idx="0">
                  <c:v>Dereferences</c:v>
                </c:pt>
                <c:pt idx="1">
                  <c:v>Pointer Arithmetic</c:v>
                </c:pt>
                <c:pt idx="2">
                  <c:v>Overwrites</c:v>
                </c:pt>
              </c:strCache>
            </c:strRef>
          </c:cat>
          <c:val>
            <c:numRef>
              <c:f>[Graphs.xlsx]Sheet1!$B$5:$B$7</c:f>
              <c:numCache>
                <c:formatCode>General</c:formatCode>
                <c:ptCount val="3"/>
                <c:pt idx="0">
                  <c:v>36</c:v>
                </c:pt>
                <c:pt idx="1">
                  <c:v>16</c:v>
                </c:pt>
                <c:pt idx="2">
                  <c:v>4</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0507598090092041"/>
          <c:y val="0.43005070602733797"/>
          <c:w val="0.39153992524616615"/>
          <c:h val="0.34049577136191311"/>
        </c:manualLayout>
      </c:layout>
      <c:overlay val="0"/>
      <c:txPr>
        <a:bodyPr/>
        <a:lstStyle/>
        <a:p>
          <a:pPr>
            <a:defRPr sz="13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aseline="0"/>
              <a:t>Results for five File Systems</a:t>
            </a:r>
            <a:endParaRPr lang="en-US"/>
          </a:p>
        </c:rich>
      </c:tx>
      <c:layout/>
      <c:overlay val="0"/>
    </c:title>
    <c:autoTitleDeleted val="0"/>
    <c:plotArea>
      <c:layout/>
      <c:barChart>
        <c:barDir val="col"/>
        <c:grouping val="stacked"/>
        <c:varyColors val="0"/>
        <c:ser>
          <c:idx val="0"/>
          <c:order val="0"/>
          <c:tx>
            <c:strRef>
              <c:f>Sheet1!$A$11</c:f>
              <c:strCache>
                <c:ptCount val="1"/>
                <c:pt idx="0">
                  <c:v>File-System Specific</c:v>
                </c:pt>
              </c:strCache>
            </c:strRef>
          </c:tx>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Sheet1!$B$10:$F$10</c:f>
              <c:strCache>
                <c:ptCount val="5"/>
                <c:pt idx="0">
                  <c:v>CIFS</c:v>
                </c:pt>
                <c:pt idx="1">
                  <c:v>ext3</c:v>
                </c:pt>
                <c:pt idx="2">
                  <c:v>IBM JFS</c:v>
                </c:pt>
                <c:pt idx="3">
                  <c:v>ReiserFS</c:v>
                </c:pt>
                <c:pt idx="4">
                  <c:v>XFS</c:v>
                </c:pt>
              </c:strCache>
            </c:strRef>
          </c:cat>
          <c:val>
            <c:numRef>
              <c:f>Sheet1!$B$11:$F$11</c:f>
              <c:numCache>
                <c:formatCode>General</c:formatCode>
                <c:ptCount val="5"/>
                <c:pt idx="0">
                  <c:v>150</c:v>
                </c:pt>
                <c:pt idx="1">
                  <c:v>121</c:v>
                </c:pt>
                <c:pt idx="2">
                  <c:v>118</c:v>
                </c:pt>
                <c:pt idx="3">
                  <c:v>108</c:v>
                </c:pt>
                <c:pt idx="4">
                  <c:v>78</c:v>
                </c:pt>
              </c:numCache>
            </c:numRef>
          </c:val>
        </c:ser>
        <c:dLbls>
          <c:showLegendKey val="0"/>
          <c:showVal val="0"/>
          <c:showCatName val="0"/>
          <c:showSerName val="0"/>
          <c:showPercent val="0"/>
          <c:showBubbleSize val="0"/>
        </c:dLbls>
        <c:gapWidth val="55"/>
        <c:overlap val="100"/>
        <c:axId val="113950208"/>
        <c:axId val="73457664"/>
      </c:barChart>
      <c:catAx>
        <c:axId val="113950208"/>
        <c:scaling>
          <c:orientation val="minMax"/>
        </c:scaling>
        <c:delete val="0"/>
        <c:axPos val="b"/>
        <c:majorTickMark val="none"/>
        <c:minorTickMark val="none"/>
        <c:tickLblPos val="nextTo"/>
        <c:txPr>
          <a:bodyPr/>
          <a:lstStyle/>
          <a:p>
            <a:pPr>
              <a:defRPr sz="1100"/>
            </a:pPr>
            <a:endParaRPr lang="en-US"/>
          </a:p>
        </c:txPr>
        <c:crossAx val="73457664"/>
        <c:crosses val="autoZero"/>
        <c:auto val="1"/>
        <c:lblAlgn val="ctr"/>
        <c:lblOffset val="100"/>
        <c:noMultiLvlLbl val="0"/>
      </c:catAx>
      <c:valAx>
        <c:axId val="73457664"/>
        <c:scaling>
          <c:orientation val="minMax"/>
        </c:scaling>
        <c:delete val="0"/>
        <c:axPos val="l"/>
        <c:majorGridlines/>
        <c:numFmt formatCode="General" sourceLinked="1"/>
        <c:majorTickMark val="none"/>
        <c:minorTickMark val="none"/>
        <c:tickLblPos val="nextTo"/>
        <c:crossAx val="113950208"/>
        <c:crosses val="autoZero"/>
        <c:crossBetween val="between"/>
      </c:valAx>
    </c:plotArea>
    <c:legend>
      <c:legendPos val="r"/>
      <c:layout>
        <c:manualLayout>
          <c:xMode val="edge"/>
          <c:yMode val="edge"/>
          <c:x val="0.71462642169728774"/>
          <c:y val="0.50206510644502766"/>
          <c:w val="0.26870691163604582"/>
          <c:h val="8.3717191601050067E-2"/>
        </c:manualLayout>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Results</a:t>
            </a:r>
            <a:r>
              <a:rPr lang="en-US" baseline="0"/>
              <a:t> for five File Systems</a:t>
            </a:r>
            <a:endParaRPr lang="en-US"/>
          </a:p>
        </c:rich>
      </c:tx>
      <c:layout/>
      <c:overlay val="0"/>
    </c:title>
    <c:autoTitleDeleted val="0"/>
    <c:plotArea>
      <c:layout/>
      <c:barChart>
        <c:barDir val="col"/>
        <c:grouping val="stacked"/>
        <c:varyColors val="0"/>
        <c:ser>
          <c:idx val="0"/>
          <c:order val="0"/>
          <c:tx>
            <c:strRef>
              <c:f>Sheet1!$A$22</c:f>
              <c:strCache>
                <c:ptCount val="1"/>
                <c:pt idx="0">
                  <c:v>File-System Specific</c:v>
                </c:pt>
              </c:strCache>
            </c:strRef>
          </c:tx>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Sheet1!$B$21:$F$21</c:f>
              <c:strCache>
                <c:ptCount val="5"/>
                <c:pt idx="0">
                  <c:v>CIFS</c:v>
                </c:pt>
                <c:pt idx="1">
                  <c:v>ext3</c:v>
                </c:pt>
                <c:pt idx="2">
                  <c:v>IBM JFS</c:v>
                </c:pt>
                <c:pt idx="3">
                  <c:v>ReiserFS</c:v>
                </c:pt>
                <c:pt idx="4">
                  <c:v>XFS</c:v>
                </c:pt>
              </c:strCache>
            </c:strRef>
          </c:cat>
          <c:val>
            <c:numRef>
              <c:f>Sheet1!$B$22:$F$22</c:f>
              <c:numCache>
                <c:formatCode>General</c:formatCode>
                <c:ptCount val="5"/>
                <c:pt idx="0">
                  <c:v>131</c:v>
                </c:pt>
                <c:pt idx="1">
                  <c:v>48</c:v>
                </c:pt>
                <c:pt idx="2">
                  <c:v>44</c:v>
                </c:pt>
                <c:pt idx="3">
                  <c:v>87</c:v>
                </c:pt>
                <c:pt idx="4">
                  <c:v>55</c:v>
                </c:pt>
              </c:numCache>
            </c:numRef>
          </c:val>
        </c:ser>
        <c:ser>
          <c:idx val="1"/>
          <c:order val="1"/>
          <c:tx>
            <c:strRef>
              <c:f>Sheet1!$A$23</c:f>
              <c:strCache>
                <c:ptCount val="1"/>
                <c:pt idx="0">
                  <c:v>Virtual File System</c:v>
                </c:pt>
              </c:strCache>
            </c:strRef>
          </c:tx>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Sheet1!$B$21:$F$21</c:f>
              <c:strCache>
                <c:ptCount val="5"/>
                <c:pt idx="0">
                  <c:v>CIFS</c:v>
                </c:pt>
                <c:pt idx="1">
                  <c:v>ext3</c:v>
                </c:pt>
                <c:pt idx="2">
                  <c:v>IBM JFS</c:v>
                </c:pt>
                <c:pt idx="3">
                  <c:v>ReiserFS</c:v>
                </c:pt>
                <c:pt idx="4">
                  <c:v>XFS</c:v>
                </c:pt>
              </c:strCache>
            </c:strRef>
          </c:cat>
          <c:val>
            <c:numRef>
              <c:f>Sheet1!$B$23:$F$23</c:f>
              <c:numCache>
                <c:formatCode>General</c:formatCode>
                <c:ptCount val="5"/>
                <c:pt idx="0">
                  <c:v>19</c:v>
                </c:pt>
                <c:pt idx="1">
                  <c:v>73</c:v>
                </c:pt>
                <c:pt idx="2">
                  <c:v>74</c:v>
                </c:pt>
                <c:pt idx="3">
                  <c:v>21</c:v>
                </c:pt>
                <c:pt idx="4">
                  <c:v>23</c:v>
                </c:pt>
              </c:numCache>
            </c:numRef>
          </c:val>
        </c:ser>
        <c:dLbls>
          <c:showLegendKey val="0"/>
          <c:showVal val="0"/>
          <c:showCatName val="0"/>
          <c:showSerName val="0"/>
          <c:showPercent val="0"/>
          <c:showBubbleSize val="0"/>
        </c:dLbls>
        <c:gapWidth val="55"/>
        <c:overlap val="100"/>
        <c:axId val="113979392"/>
        <c:axId val="73459392"/>
      </c:barChart>
      <c:catAx>
        <c:axId val="113979392"/>
        <c:scaling>
          <c:orientation val="minMax"/>
        </c:scaling>
        <c:delete val="0"/>
        <c:axPos val="b"/>
        <c:majorTickMark val="none"/>
        <c:minorTickMark val="none"/>
        <c:tickLblPos val="nextTo"/>
        <c:txPr>
          <a:bodyPr/>
          <a:lstStyle/>
          <a:p>
            <a:pPr>
              <a:defRPr sz="1100"/>
            </a:pPr>
            <a:endParaRPr lang="en-US"/>
          </a:p>
        </c:txPr>
        <c:crossAx val="73459392"/>
        <c:crosses val="autoZero"/>
        <c:auto val="1"/>
        <c:lblAlgn val="ctr"/>
        <c:lblOffset val="100"/>
        <c:noMultiLvlLbl val="0"/>
      </c:catAx>
      <c:valAx>
        <c:axId val="73459392"/>
        <c:scaling>
          <c:orientation val="minMax"/>
        </c:scaling>
        <c:delete val="0"/>
        <c:axPos val="l"/>
        <c:majorGridlines/>
        <c:numFmt formatCode="General" sourceLinked="1"/>
        <c:majorTickMark val="none"/>
        <c:minorTickMark val="none"/>
        <c:tickLblPos val="nextTo"/>
        <c:crossAx val="11397939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0"/>
        <c:ser>
          <c:idx val="0"/>
          <c:order val="0"/>
          <c:dPt>
            <c:idx val="0"/>
            <c:bubble3D val="0"/>
            <c:spPr>
              <a:solidFill>
                <a:schemeClr val="accent1"/>
              </a:solidFill>
            </c:spPr>
          </c:dPt>
          <c:dPt>
            <c:idx val="1"/>
            <c:bubble3D val="0"/>
            <c:spPr>
              <a:solidFill>
                <a:schemeClr val="accent2"/>
              </a:solidFill>
            </c:spPr>
          </c:dPt>
          <c:dPt>
            <c:idx val="2"/>
            <c:bubble3D val="0"/>
            <c:spPr>
              <a:solidFill>
                <a:schemeClr val="accent3"/>
              </a:solidFill>
            </c:spPr>
          </c:dPt>
          <c:dPt>
            <c:idx val="3"/>
            <c:bubble3D val="0"/>
            <c:spPr>
              <a:solidFill>
                <a:schemeClr val="accent4"/>
              </a:solidFill>
            </c:spPr>
          </c:dPt>
          <c:dPt>
            <c:idx val="4"/>
            <c:bubble3D val="0"/>
            <c:spPr>
              <a:solidFill>
                <a:schemeClr val="accent6"/>
              </a:solidFill>
            </c:spPr>
          </c:dPt>
          <c:dLbls>
            <c:txPr>
              <a:bodyPr/>
              <a:lstStyle/>
              <a:p>
                <a:pPr>
                  <a:defRPr sz="1400">
                    <a:solidFill>
                      <a:schemeClr val="bg1"/>
                    </a:solidFill>
                  </a:defRPr>
                </a:pPr>
                <a:endParaRPr lang="en-US"/>
              </a:p>
            </c:txPr>
            <c:showLegendKey val="0"/>
            <c:showVal val="1"/>
            <c:showCatName val="1"/>
            <c:showSerName val="0"/>
            <c:showPercent val="0"/>
            <c:showBubbleSize val="0"/>
            <c:separator>
</c:separator>
            <c:showLeaderLines val="0"/>
          </c:dLbls>
          <c:cat>
            <c:strRef>
              <c:f>Sheet1!$A$2:$E$2</c:f>
              <c:strCache>
                <c:ptCount val="5"/>
                <c:pt idx="0">
                  <c:v>SMB</c:v>
                </c:pt>
                <c:pt idx="1">
                  <c:v>CIFS</c:v>
                </c:pt>
                <c:pt idx="2">
                  <c:v>Coda</c:v>
                </c:pt>
                <c:pt idx="3">
                  <c:v>ReiserFS</c:v>
                </c:pt>
                <c:pt idx="4">
                  <c:v>ext2</c:v>
                </c:pt>
              </c:strCache>
            </c:strRef>
          </c:cat>
          <c:val>
            <c:numRef>
              <c:f>Sheet1!$A$3:$E$3</c:f>
              <c:numCache>
                <c:formatCode>General</c:formatCode>
                <c:ptCount val="5"/>
                <c:pt idx="0">
                  <c:v>255</c:v>
                </c:pt>
                <c:pt idx="1">
                  <c:v>131</c:v>
                </c:pt>
                <c:pt idx="2">
                  <c:v>113</c:v>
                </c:pt>
                <c:pt idx="3">
                  <c:v>87</c:v>
                </c:pt>
                <c:pt idx="4">
                  <c:v>87</c:v>
                </c:pt>
              </c:numCache>
            </c:numRef>
          </c:val>
        </c:ser>
        <c:dLbls>
          <c:showLegendKey val="0"/>
          <c:showVal val="0"/>
          <c:showCatName val="0"/>
          <c:showSerName val="0"/>
          <c:showPercent val="1"/>
          <c:showBubbleSize val="0"/>
          <c:showLeaderLines val="0"/>
        </c:dLbls>
        <c:firstSliceAng val="0"/>
      </c:pieChart>
    </c:plotArea>
    <c:plotVisOnly val="1"/>
    <c:dispBlanksAs val="gap"/>
    <c:showDLblsOverMax val="0"/>
  </c:chart>
  <c:spPr>
    <a:ln cmpd="sng">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4"/>
            <c:bubble3D val="0"/>
            <c:spPr>
              <a:solidFill>
                <a:srgbClr val="F79646"/>
              </a:solidFill>
            </c:spPr>
          </c:dPt>
          <c:dLbls>
            <c:txPr>
              <a:bodyPr/>
              <a:lstStyle/>
              <a:p>
                <a:pPr>
                  <a:defRPr sz="1400">
                    <a:solidFill>
                      <a:schemeClr val="bg1"/>
                    </a:solidFill>
                  </a:defRPr>
                </a:pPr>
                <a:endParaRPr lang="en-US"/>
              </a:p>
            </c:txPr>
            <c:showLegendKey val="0"/>
            <c:showVal val="1"/>
            <c:showCatName val="1"/>
            <c:showSerName val="0"/>
            <c:showPercent val="0"/>
            <c:showBubbleSize val="0"/>
            <c:separator>
</c:separator>
            <c:showLeaderLines val="0"/>
          </c:dLbls>
          <c:cat>
            <c:strRef>
              <c:f>Sheet1!$A$24:$E$24</c:f>
              <c:strCache>
                <c:ptCount val="5"/>
                <c:pt idx="0">
                  <c:v>EIO</c:v>
                </c:pt>
                <c:pt idx="1">
                  <c:v>EROFS</c:v>
                </c:pt>
                <c:pt idx="2">
                  <c:v>ENOMEM</c:v>
                </c:pt>
                <c:pt idx="3">
                  <c:v>EINVAL</c:v>
                </c:pt>
                <c:pt idx="4">
                  <c:v>ENODEV</c:v>
                </c:pt>
              </c:strCache>
            </c:strRef>
          </c:cat>
          <c:val>
            <c:numRef>
              <c:f>Sheet1!$A$25:$E$25</c:f>
              <c:numCache>
                <c:formatCode>General</c:formatCode>
                <c:ptCount val="5"/>
                <c:pt idx="0">
                  <c:v>274</c:v>
                </c:pt>
                <c:pt idx="1">
                  <c:v>199</c:v>
                </c:pt>
                <c:pt idx="2">
                  <c:v>185</c:v>
                </c:pt>
                <c:pt idx="3">
                  <c:v>176</c:v>
                </c:pt>
                <c:pt idx="4">
                  <c:v>106</c:v>
                </c:pt>
              </c:numCache>
            </c:numRef>
          </c:val>
        </c:ser>
        <c:dLbls>
          <c:showLegendKey val="0"/>
          <c:showVal val="0"/>
          <c:showCatName val="0"/>
          <c:showSerName val="0"/>
          <c:showPercent val="1"/>
          <c:showBubbleSize val="0"/>
          <c:showLeaderLines val="0"/>
        </c:dLbls>
        <c:firstSliceAng val="0"/>
      </c:pieChart>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6.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12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BF2861DF-958C-4D5F-9E00-F403684B5724}" type="slidenum">
              <a:rPr lang="en-US"/>
              <a:pPr>
                <a:defRPr/>
              </a:pPr>
              <a:t>‹#›</a:t>
            </a:fld>
            <a:endParaRPr lang="en-US"/>
          </a:p>
        </p:txBody>
      </p:sp>
    </p:spTree>
    <p:extLst>
      <p:ext uri="{BB962C8B-B14F-4D97-AF65-F5344CB8AC3E}">
        <p14:creationId xmlns:p14="http://schemas.microsoft.com/office/powerpoint/2010/main" val="25691638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C2C7277B-57D1-4986-823D-EDC8DA9DE3CF}" type="slidenum">
              <a:rPr lang="en-US" smtClean="0"/>
              <a:pPr/>
              <a:t>1</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dirty="0" smtClean="0"/>
              <a:t>Thank</a:t>
            </a:r>
            <a:r>
              <a:rPr lang="en-US" baseline="0" dirty="0" smtClean="0"/>
              <a:t> you. Today I will talk about Finding Error-Handling Bugs in Systems Code Using Static Analysis. All this is joint work with my advisor, Prof. Ben Liblit.</a:t>
            </a:r>
            <a:r>
              <a:rPr lang="en-US" dirty="0" smtClean="0"/>
              <a:t> Part of this work is performed in collaboration with</a:t>
            </a:r>
            <a:r>
              <a:rPr lang="en-US" baseline="0" dirty="0" smtClean="0"/>
              <a:t> Haryadi Gunawi and Remzi and Andrea Arpaci-Dusseau.</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combine operator is used to summarize the weights of a set of paths that merge. It is applied component-wise, where a component is a variable. It is defined as the union of the sets a variable is mapped to in each of the paths being merged.</a:t>
            </a:r>
          </a:p>
          <a:p>
            <a:endParaRPr lang="en-US" dirty="0" smtClean="0"/>
          </a:p>
          <a:p>
            <a:r>
              <a:rPr lang="en-US" dirty="0" smtClean="0"/>
              <a:t>Consider the following example in which variable v is initially mapped to the set containing OK. The variable is mapped to “EIO” on the left path, and EROFS on the right path. V will be mapped to the set containing both errors when the paths merge.</a:t>
            </a:r>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definition of the extend operator is essentially function composition generalized to the power set of variables and constants rather than just single variables. The extend operator is also applied component-wise.]</a:t>
            </a:r>
          </a:p>
          <a:p>
            <a:endParaRPr lang="en-US" dirty="0" smtClean="0"/>
          </a:p>
          <a:p>
            <a:r>
              <a:rPr lang="en-US" dirty="0" smtClean="0"/>
              <a:t>The extend operator is used to calculate the weight of a path.</a:t>
            </a:r>
          </a:p>
          <a:p>
            <a:r>
              <a:rPr lang="en-US" dirty="0" smtClean="0"/>
              <a:t> In this example, consider the path that consists of two statements. We have a single error code EIO and two variables, x and y. The first statement (x =EIO) does not affect the error EIO or variable y, does they remain unchanged. On the other hand, EIO now flows to x. The second statement (y = x) does not affect EIO or x, but makes whatever value x is mapped to </a:t>
            </a:r>
            <a:r>
              <a:rPr lang="en-US" dirty="0" err="1" smtClean="0"/>
              <a:t>to</a:t>
            </a:r>
            <a:r>
              <a:rPr lang="en-US" dirty="0" smtClean="0"/>
              <a:t> y. Thus, the weight for y in this path is y =&gt; {EIO}.</a:t>
            </a:r>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C2C7277B-57D1-4986-823D-EDC8DA9DE3CF}" type="slidenum">
              <a:rPr lang="en-US" smtClean="0"/>
              <a:pPr/>
              <a:t>13</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dirty="0" smtClean="0"/>
              <a:t>Now, before I proceed to explain how to use these results to find the kinds of bugs described at the beginning of this talk, I would like to introduce some analysis optimizations that were necessary in order to analyze real-world file systems in a efficient manner.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Preliminary results showed that the error propagation analysis was too slow and also expensive.</a:t>
            </a:r>
          </a:p>
          <a:p>
            <a:endParaRPr lang="en-US" dirty="0" smtClean="0"/>
          </a:p>
          <a:p>
            <a:r>
              <a:rPr lang="en-US" dirty="0" smtClean="0"/>
              <a:t>We identified factors affecting run-time and memory usage.</a:t>
            </a:r>
          </a:p>
          <a:p>
            <a:endParaRPr lang="en-US" dirty="0" smtClean="0"/>
          </a:p>
          <a:p>
            <a:r>
              <a:rPr lang="en-US" dirty="0" smtClean="0"/>
              <a:t>The first has to do with the number of variables, which determines the size of the weights. Large weights require more memory space and can significantly degrade performance because extend/combine operations on large weights become much more expensive. </a:t>
            </a:r>
          </a:p>
          <a:p>
            <a:endParaRPr lang="en-US" dirty="0" smtClean="0"/>
          </a:p>
          <a:p>
            <a:r>
              <a:rPr lang="en-US" dirty="0" smtClean="0"/>
              <a:t>Another factor is the actual number of weights. Of course, more weights need to be stored in memory, but also more extend/combine operations need to be performed.</a:t>
            </a:r>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address these problems, we proposed to reduce the size of weights. The goal is to consider as few program variables as possible in order to keep weights small.</a:t>
            </a:r>
          </a:p>
          <a:p>
            <a:endParaRPr lang="en-US" dirty="0" smtClean="0"/>
          </a:p>
          <a:p>
            <a:r>
              <a:rPr lang="en-US" dirty="0" smtClean="0"/>
              <a:t>Initially, our analysis considered all program variables as potential error-code holders. But in reality, most program variables have nothing to do with storing error codes. </a:t>
            </a:r>
          </a:p>
          <a:p>
            <a:endParaRPr lang="en-US" dirty="0" smtClean="0"/>
          </a:p>
          <a:p>
            <a:r>
              <a:rPr lang="en-US" dirty="0" smtClean="0"/>
              <a:t>Thus, we perform a preliminary…</a:t>
            </a:r>
          </a:p>
          <a:p>
            <a:endParaRPr lang="en-US" dirty="0" smtClean="0"/>
          </a:p>
          <a:p>
            <a:r>
              <a:rPr lang="en-US" dirty="0" smtClean="0"/>
              <a:t>This is a lightweight pre-analysis that finds the set of program variables that can possibly contain error codes at some point during program execution.</a:t>
            </a:r>
          </a:p>
          <a:p>
            <a:endParaRPr lang="en-US" dirty="0" smtClean="0"/>
          </a:p>
          <a:p>
            <a:r>
              <a:rPr lang="en-US" dirty="0" smtClean="0"/>
              <a:t>If we revisit our previous example, and we assume that the analysis finds that variables v1 through v3 are irrelevant and cannot possibly contain any error codes at any point during execution, then we can safely ignore them in our weights, reducing weight size considerably.</a:t>
            </a:r>
          </a:p>
          <a:p>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16</a:t>
            </a:fld>
            <a:endParaRPr lang="en-US"/>
          </a:p>
        </p:txBody>
      </p:sp>
      <p:sp>
        <p:nvSpPr>
          <p:cNvPr id="5" name="Notes Placeholder 4"/>
          <p:cNvSpPr>
            <a:spLocks noGrp="1"/>
          </p:cNvSpPr>
          <p:nvPr>
            <p:ph type="body" sz="quarter" idx="11"/>
          </p:nvPr>
        </p:nvSpPr>
        <p:spPr/>
        <p:txBody>
          <a:bodyPr>
            <a:normAutofit/>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Because we convert the program into three-address form, one original program statement may be split into several consecutive ones, all sharing identical source information. [We also associate source information with rules for later use in diagnostic information.] These statements are considered distinct program points, thus increasing the number of weights to be created and calculated.</a:t>
            </a:r>
          </a:p>
          <a:p>
            <a:endParaRPr lang="en-US" dirty="0" smtClean="0"/>
          </a:p>
          <a:p>
            <a:r>
              <a:rPr lang="en-US" dirty="0" smtClean="0"/>
              <a:t>The identity weight has no effect on the current state of the program. This optimization consists on compressing back consecutive rules that are associated with the identity weight and share the same source information, thereby reducing the number of weights to be calculated.</a:t>
            </a:r>
          </a:p>
          <a:p>
            <a:endParaRPr lang="en-US" dirty="0" smtClean="0"/>
          </a:p>
          <a:p>
            <a:r>
              <a:rPr lang="en-US" dirty="0" smtClean="0"/>
              <a:t>In this slightly modified example, we can see </a:t>
            </a:r>
          </a:p>
          <a:p>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a:t>Runtime errors are unavoidable when software interacts with the physical world. [Bad handling of runtime errors represents an important source of bugs.]</a:t>
            </a:r>
          </a:p>
          <a:p>
            <a:endParaRPr lang="en-US" dirty="0"/>
          </a:p>
          <a:p>
            <a:r>
              <a:rPr lang="en-US" dirty="0"/>
              <a:t>Error handling accounts for a significant portion of the code in software systems. </a:t>
            </a:r>
          </a:p>
          <a:p>
            <a:endParaRPr lang="en-US" dirty="0"/>
          </a:p>
          <a:p>
            <a:r>
              <a:rPr lang="en-US" dirty="0"/>
              <a:t>Nevertheless, error handling is not a primary concern. As a consequence, error handling is poorly understood, documented, tested, and not surprisingly one of the buggiest too!</a:t>
            </a:r>
          </a:p>
          <a:p>
            <a:endParaRPr lang="en-US" dirty="0"/>
          </a:p>
          <a:p>
            <a:r>
              <a:rPr lang="en-US" dirty="0"/>
              <a:t>In addition, error handling is difficult to write, often [introducing </a:t>
            </a:r>
            <a:r>
              <a:rPr lang="en-US" dirty="0" err="1"/>
              <a:t>interprocedural</a:t>
            </a:r>
            <a:r>
              <a:rPr lang="en-US" dirty="0"/>
              <a:t> control flow that is </a:t>
            </a:r>
            <a:r>
              <a:rPr lang="en-US" dirty="0" err="1"/>
              <a:t>dificult</a:t>
            </a:r>
            <a:r>
              <a:rPr lang="en-US" dirty="0"/>
              <a:t> to reason about. As a result, error handling is often scattered across functions and even files,] making software more complex and difficult to understand.</a:t>
            </a:r>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C2C7277B-57D1-4986-823D-EDC8DA9DE3CF}" type="slidenum">
              <a:rPr lang="en-US" smtClean="0"/>
              <a:pPr/>
              <a:t>20</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this work, we are interested in finding three particular kinds of error-handling bugs:</a:t>
            </a:r>
          </a:p>
          <a:p>
            <a:endParaRPr lang="en-US" dirty="0"/>
          </a:p>
          <a:p>
            <a:r>
              <a:rPr lang="en-US" dirty="0"/>
              <a:t>**First, we identify three scenarios in which unchecked errors are commonly lost.</a:t>
            </a:r>
          </a:p>
          <a:p>
            <a:r>
              <a:rPr lang="en-US" dirty="0"/>
              <a:t>An unchecked error is an error that has not been acknowledged by error reporting or error recovery code. Such errors are commonly lost/dropped when:</a:t>
            </a:r>
          </a:p>
          <a:p>
            <a:r>
              <a:rPr lang="en-US" dirty="0"/>
              <a:t>1-3. These error propagation bugs can lead to serious problems such as silent data corruption from which recovery is difficult or even impossible!</a:t>
            </a:r>
          </a:p>
          <a:p>
            <a:endParaRPr lang="en-US" dirty="0"/>
          </a:p>
          <a:p>
            <a:r>
              <a:rPr lang="en-US" dirty="0"/>
              <a:t>Here is an example of an out of scope error found in the JFS IBM </a:t>
            </a:r>
            <a:r>
              <a:rPr lang="en-US" dirty="0" err="1"/>
              <a:t>fs</a:t>
            </a:r>
            <a:r>
              <a:rPr lang="en-US" dirty="0"/>
              <a:t> causing silent data loss.</a:t>
            </a:r>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In order to distinguish between checked and unchecked error codes, we need to recognize error-handling code, which is nontrivial, given the complexity and variarity of error recovery policies in modern file systems. </a:t>
            </a:r>
          </a:p>
          <a:p>
            <a:endParaRPr lang="en-US" dirty="0" smtClean="0"/>
          </a:p>
          <a:p>
            <a:r>
              <a:rPr lang="en-US" dirty="0" smtClean="0"/>
              <a:t>Typical fragment of Linux kernel code. Many error handling routines call </a:t>
            </a:r>
            <a:r>
              <a:rPr lang="en-US" dirty="0" err="1" smtClean="0"/>
              <a:t>printk</a:t>
            </a:r>
            <a:r>
              <a:rPr lang="en-US" dirty="0" smtClean="0"/>
              <a:t>, an error-logging function, with the error code being handled passed as an argument. Because this is an explicit action, it is reasonable to assume that the programmer is aware of the error and is handling it appropriately. Thus, if status contained an unchecked error code in line 2, we can assume it contains a checked error in line 3.</a:t>
            </a:r>
          </a:p>
          <a:p>
            <a:endParaRPr lang="en-US" dirty="0" smtClean="0"/>
          </a:p>
          <a:p>
            <a:r>
              <a:rPr lang="en-US" dirty="0" smtClean="0"/>
              <a:t>If the condition is false, then status must be non-negative and therefore cannot contain an error in line 6. When paths merge in line 8, status cannot possibly contain an unchecked error. Therefore there is no error propagation bug in this code.</a:t>
            </a:r>
          </a:p>
          <a:p>
            <a:endParaRPr lang="en-US" dirty="0" smtClean="0"/>
          </a:p>
          <a:p>
            <a:r>
              <a:rPr lang="en-US" dirty="0" smtClean="0"/>
              <a:t>As with </a:t>
            </a:r>
            <a:r>
              <a:rPr lang="en-US" dirty="0" err="1" smtClean="0"/>
              <a:t>printk</a:t>
            </a:r>
            <a:r>
              <a:rPr lang="en-US" dirty="0" smtClean="0"/>
              <a:t>, we also consider other error-handling functions specific to each file system under study.</a:t>
            </a:r>
          </a:p>
          <a:p>
            <a:endParaRPr lang="en-US" dirty="0" smtClean="0"/>
          </a:p>
          <a:p>
            <a:r>
              <a:rPr lang="en-US" dirty="0" smtClean="0"/>
              <a:t>We also recognize other patterns that do not involve call to special functions.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we have the weights and corresponding witness sets, we proceed to find error propagation bugs.</a:t>
            </a:r>
          </a:p>
          <a:p>
            <a:endParaRPr lang="en-US" dirty="0" smtClean="0"/>
          </a:p>
          <a:p>
            <a:r>
              <a:rPr lang="en-US" dirty="0" smtClean="0"/>
              <a:t>The first step is to transform....</a:t>
            </a:r>
          </a:p>
          <a:p>
            <a:r>
              <a:rPr lang="en-US" dirty="0" smtClean="0"/>
              <a:t>Let’s consider the following code fragment. There are two functions bar and </a:t>
            </a:r>
            <a:r>
              <a:rPr lang="en-US" dirty="0" err="1" smtClean="0"/>
              <a:t>foo</a:t>
            </a:r>
            <a:r>
              <a:rPr lang="en-US" dirty="0" smtClean="0"/>
              <a:t>. Bar returns the error EIO, and it is called from function </a:t>
            </a:r>
            <a:r>
              <a:rPr lang="en-US" dirty="0" err="1" smtClean="0"/>
              <a:t>foo</a:t>
            </a:r>
            <a:r>
              <a:rPr lang="en-US" dirty="0" smtClean="0"/>
              <a:t> in line 8. The error code is not saved, thus our tool reports an unsaved error propagation bug.</a:t>
            </a:r>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introduce a temporary variable to store the value returned by function bar. Our tool now reports an out-of-scope error propagation bug.</a:t>
            </a:r>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Assignments are inserted at the end of the function. We assign OK to each local variable, except for any variable returned by the function. Thus, if any variable contains an unchecked error at that point, our tool reports an overwritten error.</a:t>
            </a:r>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purpose of these transformations is to reduce  the problem of finding error propagation bugs to finding whether each assignment in the program may overwrite an unchecked error.</a:t>
            </a:r>
          </a:p>
          <a:p>
            <a:endParaRPr lang="en-US" dirty="0" smtClean="0"/>
          </a:p>
          <a:p>
            <a:r>
              <a:rPr lang="en-US" dirty="0" smtClean="0"/>
              <a:t>We retrieve the weight before each assignment t = s. Let uppercase T and S be the set of error codes the target and source may contain before the assignment, respectively. E is the set of all error codes.</a:t>
            </a:r>
          </a:p>
          <a:p>
            <a:endParaRPr lang="en-US" dirty="0" smtClean="0"/>
          </a:p>
          <a:p>
            <a:r>
              <a:rPr lang="en-US" dirty="0" smtClean="0"/>
              <a:t>If T does not contain any error code, then there is not possibility for an overwrite. If T and S both contain one single error code, which happens to be the same, then an error is being overwritten with itself, which is acceptable. Otherwise, an overwrite may occur and is reported.</a:t>
            </a:r>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an example of the output produced by our tool. There are three functions, </a:t>
            </a:r>
            <a:r>
              <a:rPr lang="en-US" dirty="0" err="1" smtClean="0"/>
              <a:t>nextID</a:t>
            </a:r>
            <a:r>
              <a:rPr lang="en-US" dirty="0" smtClean="0"/>
              <a:t>, getError and load. Function get Error returns the EIO error. This function is called from function load on line 14, where status received unchecked error from function getError….</a:t>
            </a:r>
          </a:p>
          <a:p>
            <a:endParaRPr lang="en-US" dirty="0" smtClean="0"/>
          </a:p>
          <a:p>
            <a:r>
              <a:rPr lang="en-US" dirty="0" smtClean="0"/>
              <a:t>This is exactly what our tool produces, a complete sample path from the error generation program point to the point at which the error is dropped or overwritten. Additionally, we provide a diagnostic path slice that only includes program statements that are relevant to the propagation of the error, in this case lines 14 and 16.</a:t>
            </a:r>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present Linux as a case study. Linux , like many other operating systems, is written in C</a:t>
            </a:r>
          </a:p>
          <a:p>
            <a:r>
              <a:rPr lang="en-US" dirty="0"/>
              <a:t>A language that offers no exception-handling mechanism. It uses the so called return-code idiom.</a:t>
            </a:r>
          </a:p>
          <a:p>
            <a:r>
              <a:rPr lang="en-US" dirty="0"/>
              <a:t> </a:t>
            </a:r>
          </a:p>
          <a:p>
            <a:r>
              <a:rPr lang="en-US" dirty="0"/>
              <a:t>Errors are represented as simple integer values</a:t>
            </a:r>
          </a:p>
          <a:p>
            <a:r>
              <a:rPr lang="en-US" dirty="0"/>
              <a:t>With macros giving them mnemonic names, for example, 5 represents EIO (input/output error).</a:t>
            </a:r>
          </a:p>
          <a:p>
            <a:r>
              <a:rPr lang="en-US" dirty="0"/>
              <a:t>34 basic error name macros</a:t>
            </a:r>
          </a:p>
          <a:p>
            <a:r>
              <a:rPr lang="en-US" dirty="0"/>
              <a:t> </a:t>
            </a:r>
          </a:p>
          <a:p>
            <a:r>
              <a:rPr lang="en-US" dirty="0"/>
              <a:t>Errors propagate through conventional mechanisms such as variable assignments and function return values.</a:t>
            </a:r>
          </a:p>
          <a:p>
            <a:endParaRPr lang="en-US" dirty="0"/>
          </a:p>
          <a:p>
            <a:r>
              <a:rPr lang="en-US" dirty="0"/>
              <a:t>All these make error management highly error prone!</a:t>
            </a:r>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have applied our analysis to five Linux file systems and the shared virtual file system. Our tool produced 501 bug reports in total, from which developers and experts identified 312 true bugs. Many of the false positives corresponded to cases in which errors are indeed dropped or overwritten, however developers said it was OK to do so.</a:t>
            </a:r>
          </a:p>
          <a:p>
            <a:endParaRPr lang="en-US" dirty="0" smtClean="0"/>
          </a:p>
          <a:p>
            <a:r>
              <a:rPr lang="en-US" dirty="0" smtClean="0"/>
              <a:t>We found that the most common error propagation bug is unsaved errors, followed by overwritten and out of scope.</a:t>
            </a:r>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we present a brief discussion of the results for unsaved error propagation bugs. Similar discussions for overwritten and out-of-scope errors can be found in the paper.</a:t>
            </a:r>
          </a:p>
          <a:p>
            <a:endParaRPr lang="en-US" dirty="0" smtClean="0"/>
          </a:p>
          <a:p>
            <a:r>
              <a:rPr lang="en-US" dirty="0" smtClean="0"/>
              <a:t>Relating unsaved errors, the tool produces 269 true bug reports and 97 false positives. Ext3, ext4 and JFS are the top three file system implementations with the most unsaved errors. The most common unsaved error codes are input/output error, insufficient space and insufficient memory.</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2" fontAlgn="auto">
              <a:spcBef>
                <a:spcPct val="20000"/>
              </a:spcBef>
              <a:spcAft>
                <a:spcPts val="0"/>
              </a:spcAft>
              <a:defRPr/>
            </a:pPr>
            <a:endParaRPr lang="en-US" sz="1000" dirty="0" smtClean="0">
              <a:latin typeface="Comic Sans MS" pitchFamily="66" charset="0"/>
            </a:endParaRPr>
          </a:p>
          <a:p>
            <a:pPr marL="0" lvl="2" fontAlgn="auto">
              <a:spcBef>
                <a:spcPct val="20000"/>
              </a:spcBef>
              <a:spcAft>
                <a:spcPts val="0"/>
              </a:spcAft>
              <a:defRPr/>
            </a:pPr>
            <a:r>
              <a:rPr lang="en-US" dirty="0" smtClean="0">
                <a:latin typeface="Comic Sans MS" pitchFamily="66" charset="0"/>
              </a:rPr>
              <a:t>We identify three main sources of false positives for unsaved errors:</a:t>
            </a:r>
          </a:p>
          <a:p>
            <a:pPr marL="0" lvl="2" fontAlgn="auto">
              <a:spcBef>
                <a:spcPct val="20000"/>
              </a:spcBef>
              <a:spcAft>
                <a:spcPts val="0"/>
              </a:spcAft>
              <a:defRPr/>
            </a:pPr>
            <a:r>
              <a:rPr lang="en-US" u="sng" dirty="0" smtClean="0">
                <a:latin typeface="Comic Sans MS" pitchFamily="66" charset="0"/>
              </a:rPr>
              <a:t>Redundant error reporting:</a:t>
            </a:r>
            <a:r>
              <a:rPr lang="en-US" dirty="0" smtClean="0">
                <a:latin typeface="Comic Sans MS" pitchFamily="66" charset="0"/>
              </a:rPr>
              <a:t> there is an alternative way to detect a problem besides checking for the function return value. </a:t>
            </a:r>
            <a:r>
              <a:rPr lang="en-US" dirty="0" smtClean="0"/>
              <a:t>For example, function </a:t>
            </a:r>
            <a:r>
              <a:rPr lang="en-US" dirty="0" err="1" smtClean="0"/>
              <a:t>sync_dirty_buffer</a:t>
            </a:r>
            <a:r>
              <a:rPr lang="en-US" dirty="0" smtClean="0"/>
              <a:t>, called on line 4, may return an error that is dropped. However, checking the parameter </a:t>
            </a:r>
            <a:r>
              <a:rPr lang="en-US" dirty="0" err="1" smtClean="0"/>
              <a:t>tbh</a:t>
            </a:r>
            <a:r>
              <a:rPr lang="en-US" dirty="0" smtClean="0"/>
              <a:t> in line 6 is sufficient to detect whether an error occurred. </a:t>
            </a:r>
            <a:r>
              <a:rPr lang="en-US" dirty="0" smtClean="0">
                <a:latin typeface="Comic Sans MS" pitchFamily="66" charset="0"/>
              </a:rPr>
              <a:t>This can still lead to loss if information about what exactly went wrong.</a:t>
            </a:r>
          </a:p>
          <a:p>
            <a:pPr marL="0" lvl="2" fontAlgn="auto">
              <a:spcBef>
                <a:spcPct val="20000"/>
              </a:spcBef>
              <a:spcAft>
                <a:spcPts val="0"/>
              </a:spcAft>
              <a:defRPr/>
            </a:pPr>
            <a:r>
              <a:rPr lang="en-US" u="sng" dirty="0" smtClean="0">
                <a:latin typeface="Comic Sans MS" pitchFamily="66" charset="0"/>
              </a:rPr>
              <a:t>Error paths:</a:t>
            </a:r>
            <a:r>
              <a:rPr lang="en-US" dirty="0" smtClean="0">
                <a:latin typeface="Comic Sans MS" pitchFamily="66" charset="0"/>
              </a:rPr>
              <a:t> paths along which an error is already being returned, so other errors may be safely ignored.</a:t>
            </a:r>
          </a:p>
          <a:p>
            <a:pPr marL="0" lvl="2" fontAlgn="auto">
              <a:spcBef>
                <a:spcPct val="20000"/>
              </a:spcBef>
              <a:spcAft>
                <a:spcPts val="0"/>
              </a:spcAft>
              <a:defRPr/>
            </a:pPr>
            <a:r>
              <a:rPr lang="en-US" u="sng" dirty="0" smtClean="0">
                <a:latin typeface="Comic Sans MS" pitchFamily="66" charset="0"/>
              </a:rPr>
              <a:t>Met conditions:</a:t>
            </a:r>
            <a:r>
              <a:rPr lang="en-US" dirty="0" smtClean="0">
                <a:latin typeface="Comic Sans MS" pitchFamily="66" charset="0"/>
              </a:rPr>
              <a:t> Callers know that the callee returns an error code only if certain preconditions are not met. Callers that have already established those preconditions know that success is assured and therefore ignore the return value.</a:t>
            </a:r>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C2C7277B-57D1-4986-823D-EDC8DA9DE3CF}" type="slidenum">
              <a:rPr lang="en-US" smtClean="0"/>
              <a:pPr/>
              <a:t>34</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**Second, Error codes are often encoded into pointer values. Error-valued pointers are not valid addresses. Therefore, require special care by programmers.</a:t>
            </a:r>
          </a:p>
          <a:p>
            <a:endParaRPr lang="en-US" dirty="0"/>
          </a:p>
          <a:p>
            <a:r>
              <a:rPr lang="en-US" dirty="0"/>
              <a:t>Misuse of error-valued pointers can lead to serious problems such as system crashes, unexpected results, etc.</a:t>
            </a:r>
          </a:p>
          <a:p>
            <a:endParaRPr lang="en-US" dirty="0"/>
          </a:p>
          <a:p>
            <a:r>
              <a:rPr lang="en-US" dirty="0"/>
              <a:t>We identify three classes of pointer related bugs, or defective error/pointer interactions. 1-3.</a:t>
            </a:r>
          </a:p>
          <a:p>
            <a:endParaRPr lang="en-US" dirty="0"/>
          </a:p>
          <a:p>
            <a:r>
              <a:rPr lang="en-US" dirty="0"/>
              <a:t>Here is an example of a bad dereference found in the VFS/Coda.</a:t>
            </a:r>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this work, we are interested in finding three particular kinds of error-handling bugs:</a:t>
            </a:r>
          </a:p>
          <a:p>
            <a:endParaRPr lang="en-US" dirty="0"/>
          </a:p>
          <a:p>
            <a:r>
              <a:rPr lang="en-US" dirty="0"/>
              <a:t>**First, we identify three scenarios in which unchecked errors are commonly lost.</a:t>
            </a:r>
          </a:p>
          <a:p>
            <a:endParaRPr lang="en-US" dirty="0"/>
          </a:p>
          <a:p>
            <a:r>
              <a:rPr lang="en-US" dirty="0"/>
              <a:t>**Second, </a:t>
            </a:r>
            <a:r>
              <a:rPr lang="en-US" dirty="0" smtClean="0"/>
              <a:t>we find common misuses of error-valued pointers.</a:t>
            </a:r>
            <a:endParaRPr lang="en-US" dirty="0"/>
          </a:p>
          <a:p>
            <a:endParaRPr lang="en-US" dirty="0"/>
          </a:p>
          <a:p>
            <a:r>
              <a:rPr lang="en-US" dirty="0"/>
              <a:t>**</a:t>
            </a:r>
            <a:r>
              <a:rPr lang="en-US" dirty="0" smtClean="0"/>
              <a:t>Last, we </a:t>
            </a:r>
            <a:r>
              <a:rPr lang="en-US" dirty="0"/>
              <a:t>find error code mismatches between documentation and Linux source code. Our focus is on error codes returned by file-related system calls but not documented.</a:t>
            </a:r>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C2C7277B-57D1-4986-823D-EDC8DA9DE3CF}" type="slidenum">
              <a:rPr lang="en-US" smtClean="0"/>
              <a:pPr/>
              <a:t>40</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dirty="0" smtClean="0"/>
              <a:t>Now that we have weights representing execution from the beginning of the program to each program point, how do we find the set of error codes returned by system calls?</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**Last but not least, error-handling bugs are often attributed to bad coding but can also be caused to bad documentation. we find error code mismatches between documentation and Linux source code. Our focus is on error codes returned by file-related system calls but not documented.</a:t>
            </a:r>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wish to find the set of error codes returned by each function in the program.  Since we can now retrieve the [weight at any program point] values each variable may contain at each program point, represented as a mapping. Thus, at each return statement r in function f, we retrieve the associated weight w. Let E be the set of all error constants and R &lt;= C be the set of possible constant values returned by function f (if any). Then R ^E represents the set of error codes that may be returned when f returns at exit point r. We generate a report that includes source information, the list of returned error codes and a sample path for each of these error codes.</a:t>
            </a:r>
          </a:p>
          <a:p>
            <a:endParaRPr lang="en-US" dirty="0" smtClean="0"/>
          </a:p>
          <a:p>
            <a:r>
              <a:rPr lang="en-US" dirty="0" smtClean="0"/>
              <a:t>Sample paths describe how a particular function exit point r was reached in a way that a certain error code instance was returned. We use WPDS witness tracing information to construct these paths. [A witness set is a set of paths that justify the weight reported for a given configuration. Rubio-Gonzalez et al described the use of witness tracing information for the construction of error-propagation paths; we use witnesses here to justify each error code that a function exit point is claimed to return.]</a:t>
            </a:r>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dirty="0" smtClean="0"/>
          </a:p>
          <a:p>
            <a:r>
              <a:rPr lang="en-US" dirty="0" smtClean="0"/>
              <a:t>We analyze 52 file-system implementations, which account for over 800 thousand lines of code (871 KLOC). [We synthesize a main function that nondeterministically calls all exported entry points of the file system under analysis. Our tool produces the list of basic error codes that each function may return, along with sample paths that illustrate how specific error instances reach a given function’s exit points.] Including widely-used FS such as ext3 and ReiserFS.</a:t>
            </a:r>
          </a:p>
          <a:p>
            <a:endParaRPr lang="en-US" dirty="0" smtClean="0"/>
          </a:p>
          <a:p>
            <a:r>
              <a:rPr lang="en-US" dirty="0" smtClean="0"/>
              <a:t> We compare returning error codes against documented codes for 42 file-related system calls.</a:t>
            </a:r>
          </a:p>
          <a:p>
            <a:r>
              <a:rPr lang="en-US" dirty="0" smtClean="0"/>
              <a:t>Here we show results for a subset of file systems. Note that we analyze each file-system implementation separately along with the virtual file system. [Example CIFS]. The VFS is the interface between the kernel and a given file system implementation. And because of that, this leads to duplication of VFS-related reports when aggregating the results across all file systems. Unfortunately, it is not easy to determine whether a report should be attributed to the VFS.</a:t>
            </a:r>
          </a:p>
          <a:p>
            <a:r>
              <a:rPr lang="en-US" dirty="0" smtClean="0"/>
              <a:t>We adopt a heuristic that classifies bug reports based on sample traces.  A report is marked as file-system specific if the corresponding sample trace mentions that given file system, otherwise the report is attributed to VFS. The overall results reported in this paper correspond to after duplication removal.</a:t>
            </a:r>
          </a:p>
          <a:p>
            <a:r>
              <a:rPr lang="en-US" dirty="0" smtClean="0"/>
              <a:t>[Discuss other heuristic? Give # of unique VFS reports?]</a:t>
            </a:r>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SMB is at the top of the list with a total of 255 instances, from which we find 26 different error codes. The error code with the most instances (20) is ENODEV, no such device.</a:t>
            </a:r>
          </a:p>
          <a:p>
            <a:endParaRPr lang="en-US" dirty="0" smtClean="0"/>
          </a:p>
          <a:p>
            <a:r>
              <a:rPr lang="en-US" dirty="0" smtClean="0"/>
              <a:t>[Maybe add another bullet mentioning the file system with the fewest number, also how many of those are for VFS?]</a:t>
            </a:r>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 five undocumented errors with the most instances across all file systems. EIO tops the list with 274 instances, accounting for 15% of all undocumented errors reported.</a:t>
            </a:r>
          </a:p>
          <a:p>
            <a:endParaRPr lang="en-US" dirty="0" smtClean="0"/>
          </a:p>
          <a:p>
            <a:r>
              <a:rPr lang="en-US" dirty="0" smtClean="0"/>
              <a:t>40% of file systems may return an undocumented error code EIO for some system call.</a:t>
            </a:r>
          </a:p>
          <a:p>
            <a:endParaRPr lang="en-US" dirty="0" smtClean="0"/>
          </a:p>
          <a:p>
            <a:r>
              <a:rPr lang="en-US" dirty="0" smtClean="0"/>
              <a:t>One third of system calls return it for some file system.</a:t>
            </a:r>
          </a:p>
          <a:p>
            <a:endParaRPr lang="en-US" dirty="0" smtClean="0"/>
          </a:p>
          <a:p>
            <a:r>
              <a:rPr lang="en-US" dirty="0" smtClean="0"/>
              <a:t>[Maybe add another bullet mentioning the error code with the fewest  instances]</a:t>
            </a:r>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C2C7277B-57D1-4986-823D-EDC8DA9DE3CF}" type="slidenum">
              <a:rPr lang="en-US" smtClean="0"/>
              <a:pPr/>
              <a:t>48</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dirty="0" smtClean="0"/>
              <a:t>Now that we have weights representing execution from the beginning of the program to each program point, how do we find the set of error codes returned by system calls?</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find that about 96% of the variables in the file-system implementations under consideration (including the VFS) cannot possibly contain error codes. Filtering out irrelevant variables reduces their count from an average of 42,000 to just 1800. [</a:t>
            </a:r>
          </a:p>
          <a:p>
            <a:endParaRPr lang="en-US" dirty="0" smtClean="0"/>
          </a:p>
          <a:p>
            <a:r>
              <a:rPr lang="en-US" dirty="0" smtClean="0"/>
              <a:t>This translates into smaller mappings, boosting performance.</a:t>
            </a:r>
          </a:p>
          <a:p>
            <a:r>
              <a:rPr lang="en-US" dirty="0" smtClean="0"/>
              <a:t>As a consequence, the size of the weights is reduced considerably, boosting performance.]</a:t>
            </a:r>
          </a:p>
          <a:p>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Similarly, the second optimization reduces the number of mappings in 27%, from 140,000 to 102,000. </a:t>
            </a:r>
          </a:p>
          <a:p>
            <a:endParaRPr lang="en-US" dirty="0" smtClean="0"/>
          </a:p>
          <a:p>
            <a:r>
              <a:rPr lang="en-US" dirty="0" smtClean="0"/>
              <a:t>[rule compression leads to 27% decrease in the number of rules used to model the control flow of the file systems, which translates into fewer weights to calculate and consequently into a faster analysis.]</a:t>
            </a:r>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optimizations also reduce memory usage considerably, saving an average of 1.24 GB with respect to the non-optimized version.</a:t>
            </a:r>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 we have neither reported bugs to developers nor recognized safe patterns particular to those file systems.</a:t>
            </a:r>
          </a:p>
          <a:p>
            <a:endParaRPr lang="en-US" dirty="0" smtClean="0"/>
          </a:p>
          <a:p>
            <a:r>
              <a:rPr lang="en-US" dirty="0" smtClean="0"/>
              <a:t>We have analyzed different Linux versions, and find that file system code evolves significantly in each release. This demonstrates that fixing this kind of bugs is not a one-time operation. Rather, kernel developers need robust tools to ensure that existing error propagation bugs are fixed, and also that new bugs are not introduced as implementations change over time.</a:t>
            </a:r>
          </a:p>
          <a:p>
            <a:endParaRPr lang="en-US" dirty="0" smtClean="0"/>
          </a:p>
          <a:p>
            <a:r>
              <a:rPr lang="en-US" dirty="0" smtClean="0"/>
              <a:t>The NASA/JPL Laboratory for Reliable Software is currently</a:t>
            </a:r>
          </a:p>
          <a:p>
            <a:r>
              <a:rPr lang="en-US" dirty="0" smtClean="0"/>
              <a:t>using our implementation to check code in the Mars Science</a:t>
            </a:r>
          </a:p>
          <a:p>
            <a:r>
              <a:rPr lang="en-US" dirty="0" smtClean="0"/>
              <a:t>Laboratory. JPL builds upon the </a:t>
            </a:r>
            <a:r>
              <a:rPr lang="en-US" dirty="0" err="1" smtClean="0"/>
              <a:t>VxWorks</a:t>
            </a:r>
            <a:r>
              <a:rPr lang="en-US" dirty="0" smtClean="0"/>
              <a:t> real-time operating</a:t>
            </a:r>
          </a:p>
          <a:p>
            <a:r>
              <a:rPr lang="en-US" dirty="0" smtClean="0"/>
              <a:t>system, not Linux, but was able to tune the tool themselves without</a:t>
            </a:r>
          </a:p>
          <a:p>
            <a:r>
              <a:rPr lang="en-US" dirty="0" smtClean="0"/>
              <a:t>difficulty. To date our tool has found one error-propagation bug in</a:t>
            </a:r>
          </a:p>
          <a:p>
            <a:r>
              <a:rPr lang="en-US" dirty="0" smtClean="0"/>
              <a:t>“flying” code (code used for space missions):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conclude:</a:t>
            </a:r>
          </a:p>
          <a:p>
            <a:endParaRPr lang="en-US" dirty="0" smtClean="0"/>
          </a:p>
          <a:p>
            <a:r>
              <a:rPr lang="en-US" dirty="0" smtClean="0"/>
              <a:t>We adapted…</a:t>
            </a:r>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“Produced 501 bug reports, of which 312 are true bugs”</a:t>
            </a:r>
          </a:p>
          <a:p>
            <a:pPr marL="228600" indent="-228600">
              <a:buAutoNum type="arabicParenBoth"/>
            </a:pPr>
            <a:r>
              <a:rPr lang="en-US" dirty="0" smtClean="0"/>
              <a:t>Error propagation bugs are common in real-world file systems and my lead to serious problems.</a:t>
            </a:r>
          </a:p>
          <a:p>
            <a:pPr marL="228600" indent="-228600">
              <a:buAutoNum type="arabicParenBoth"/>
            </a:pPr>
            <a:r>
              <a:rPr lang="en-US" dirty="0" smtClean="0"/>
              <a:t> False positives arise, but many fall into well-defined patterns that could be recognized in the future for ranking bug reports. They also reveal serious design problems.</a:t>
            </a:r>
          </a:p>
          <a:p>
            <a:endParaRPr lang="en-US" dirty="0" smtClean="0"/>
          </a:p>
          <a:p>
            <a:endParaRPr lang="en-US" dirty="0" smtClean="0"/>
          </a:p>
          <a:p>
            <a:r>
              <a:rPr lang="en-US" dirty="0" smtClean="0"/>
              <a:t>I would like to conclude by saying that  eliminating error propagation bugs increases the trustworthiness of file systems and, in turn, of computer systems as a whole.</a:t>
            </a:r>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“Produced 501 bug reports, of which 312 are true bugs”</a:t>
            </a:r>
          </a:p>
          <a:p>
            <a:pPr marL="228600" indent="-228600">
              <a:buAutoNum type="arabicParenBoth"/>
            </a:pPr>
            <a:r>
              <a:rPr lang="en-US" dirty="0" smtClean="0"/>
              <a:t>Error propagation bugs are common in real-world file systems and my lead to serious problems.</a:t>
            </a:r>
          </a:p>
          <a:p>
            <a:pPr marL="228600" indent="-228600">
              <a:buAutoNum type="arabicParenBoth"/>
            </a:pPr>
            <a:r>
              <a:rPr lang="en-US" dirty="0" smtClean="0"/>
              <a:t> False positives arise, but many fall into well-defined patterns that could be recognized in the future for ranking bug reports. They also reveal serious design problems.</a:t>
            </a:r>
          </a:p>
          <a:p>
            <a:endParaRPr lang="en-US" dirty="0" smtClean="0"/>
          </a:p>
          <a:p>
            <a:endParaRPr lang="en-US" dirty="0" smtClean="0"/>
          </a:p>
          <a:p>
            <a:r>
              <a:rPr lang="en-US" dirty="0" smtClean="0"/>
              <a:t>I would like to conclude by saying that  eliminating error propagation bugs increases the trustworthiness of file systems and, in turn, of computer systems as a whole.</a:t>
            </a:r>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57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C2C7277B-57D1-4986-823D-EDC8DA9DE3CF}" type="slidenum">
              <a:rPr lang="en-US" smtClean="0"/>
              <a:pPr/>
              <a:t>6</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dirty="0" smtClean="0"/>
              <a:t>Both finding error-code mismatches and finding error propagation bugs requires understanding how error codes propagate through file system implementations.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We propose an </a:t>
            </a:r>
            <a:r>
              <a:rPr lang="en-US" dirty="0" err="1"/>
              <a:t>interprocedural</a:t>
            </a:r>
            <a:r>
              <a:rPr lang="en-US" dirty="0"/>
              <a:t>, flow- and context-sensitive static program analysis that</a:t>
            </a:r>
          </a:p>
          <a:p>
            <a:r>
              <a:rPr lang="en-US" dirty="0"/>
              <a:t>1.Tracks values as they propagate</a:t>
            </a:r>
          </a:p>
          <a:p>
            <a:r>
              <a:rPr lang="en-US" dirty="0"/>
              <a:t>2. Finds the set of values that each variable may contain at each program point</a:t>
            </a:r>
          </a:p>
          <a:p>
            <a:endParaRPr lang="en-US" dirty="0"/>
          </a:p>
          <a:p>
            <a:r>
              <a:rPr lang="en-US" dirty="0"/>
              <a:t>Note that the error-propagation problem can be described as a standard context-sensitive </a:t>
            </a:r>
            <a:r>
              <a:rPr lang="en-US" dirty="0" err="1"/>
              <a:t>interprocedural</a:t>
            </a:r>
            <a:r>
              <a:rPr lang="en-US" dirty="0"/>
              <a:t> analysis problem. We choose to cast it as a path problem over WPDS.</a:t>
            </a:r>
          </a:p>
          <a:p>
            <a:endParaRPr lang="en-US" dirty="0"/>
          </a:p>
          <a:p>
            <a:r>
              <a:rPr lang="en-US" dirty="0"/>
              <a:t>A </a:t>
            </a:r>
            <a:r>
              <a:rPr lang="en-US" dirty="0" err="1"/>
              <a:t>Wpds</a:t>
            </a:r>
            <a:r>
              <a:rPr lang="en-US" dirty="0"/>
              <a:t> has three components. 1-3.</a:t>
            </a:r>
          </a:p>
          <a:p>
            <a:endParaRPr lang="en-US" dirty="0"/>
          </a:p>
          <a:p>
            <a:r>
              <a:rPr lang="en-US" dirty="0"/>
              <a:t>[bounded: there are no infinite descending chains.</a:t>
            </a:r>
          </a:p>
          <a:p>
            <a:r>
              <a:rPr lang="en-US" dirty="0" err="1"/>
              <a:t>semiring</a:t>
            </a:r>
            <a:r>
              <a:rPr lang="en-US" dirty="0"/>
              <a:t>: algebraic structure similar to a ring, but without the requirement that each element must have an additive inverse.</a:t>
            </a:r>
          </a:p>
          <a:p>
            <a:r>
              <a:rPr lang="en-US" dirty="0"/>
              <a:t>idempotent: unchanged when multiplied by itself</a:t>
            </a:r>
          </a:p>
          <a:p>
            <a:r>
              <a:rPr lang="en-US" dirty="0"/>
              <a:t>when encoding the program as a WPDS the bounded idempotent </a:t>
            </a:r>
            <a:r>
              <a:rPr lang="en-US" dirty="0" err="1"/>
              <a:t>semiring</a:t>
            </a:r>
            <a:r>
              <a:rPr lang="en-US" dirty="0"/>
              <a:t> models program data flow. A weight element encodes traditional transfer functions.</a:t>
            </a:r>
          </a:p>
          <a:p>
            <a:r>
              <a:rPr lang="en-US" dirty="0"/>
              <a:t>]</a:t>
            </a:r>
          </a:p>
          <a:p>
            <a:endParaRPr lang="en-US" dirty="0"/>
          </a:p>
          <a:p>
            <a:r>
              <a:rPr lang="en-US" dirty="0"/>
              <a:t>Here are examples of some of the key elements and operations we define to solve the dataflow problem.</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What?</a:t>
            </a:r>
          </a:p>
          <a:p>
            <a:r>
              <a:rPr lang="en-US" dirty="0" smtClean="0"/>
              <a:t>[A push down system can be used to model the set of valid paths in an interprocedural control-flow graph.]</a:t>
            </a:r>
          </a:p>
          <a:p>
            <a:r>
              <a:rPr lang="en-US" dirty="0" smtClean="0"/>
              <a:t>A WPDS  is a pushdown system that associates a weight with each rule</a:t>
            </a:r>
          </a:p>
          <a:p>
            <a:r>
              <a:rPr lang="en-US" dirty="0" smtClean="0"/>
              <a:t>Weights can serve as transfer functions that describe the effect of each statement on the program state.</a:t>
            </a:r>
          </a:p>
          <a:p>
            <a:r>
              <a:rPr lang="en-US" dirty="0" smtClean="0"/>
              <a:t>A WPDS can be used to find the meet over all paths value for problems that can be encoded with suitable weight domains. </a:t>
            </a:r>
          </a:p>
          <a:p>
            <a:endParaRPr lang="en-US" dirty="0" smtClean="0"/>
          </a:p>
          <a:p>
            <a:r>
              <a:rPr lang="en-US" dirty="0" smtClean="0"/>
              <a:t>Why WPDSs?</a:t>
            </a:r>
          </a:p>
          <a:p>
            <a:r>
              <a:rPr lang="en-US" dirty="0" smtClean="0"/>
              <a:t>In addition to providing the best solution to a static dataflow problem, they support generating a witness trace as a proof of the result of solving the path problem. We will show later that we use witness tracing extensively to produce diagnostic information [provide programmers with detailed diagnostic traces for each potential program bug].</a:t>
            </a:r>
          </a:p>
          <a:p>
            <a:endParaRPr lang="en-US" dirty="0" smtClean="0"/>
          </a:p>
          <a:p>
            <a:r>
              <a:rPr lang="en-US" dirty="0" smtClean="0"/>
              <a:t>WPDS components (1-3)</a:t>
            </a:r>
          </a:p>
          <a:p>
            <a:r>
              <a:rPr lang="en-US" dirty="0" smtClean="0"/>
              <a:t>The next few slides show how to encode the error propagation problem as a weight domain.</a:t>
            </a:r>
          </a:p>
          <a:p>
            <a:r>
              <a:rPr lang="en-US" dirty="0" smtClean="0"/>
              <a:t> </a:t>
            </a:r>
          </a:p>
          <a:p>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[Bounded Idempotent Semiring: a five-</a:t>
            </a:r>
            <a:r>
              <a:rPr lang="en-US" dirty="0" err="1" smtClean="0"/>
              <a:t>tuple</a:t>
            </a:r>
            <a:r>
              <a:rPr lang="en-US" dirty="0" smtClean="0"/>
              <a:t> where D is a set, 0 and 1 are elements of D, and combine and extend are binary operators on D conforming to certain algebraic properties.]</a:t>
            </a:r>
          </a:p>
          <a:p>
            <a:pPr lvl="0"/>
            <a:endParaRPr lang="en-US" dirty="0" smtClean="0"/>
          </a:p>
          <a:p>
            <a:pPr lvl="0"/>
            <a:r>
              <a:rPr lang="en-US" dirty="0" smtClean="0"/>
              <a:t>Bounded Idempotent Semiring: a five-</a:t>
            </a:r>
            <a:r>
              <a:rPr lang="en-US" dirty="0" err="1" smtClean="0"/>
              <a:t>tuple</a:t>
            </a:r>
            <a:r>
              <a:rPr lang="en-US" dirty="0" smtClean="0"/>
              <a:t> where D is a set whose elements are called weights.</a:t>
            </a:r>
          </a:p>
          <a:p>
            <a:r>
              <a:rPr lang="en-US" dirty="0" smtClean="0"/>
              <a:t> </a:t>
            </a:r>
          </a:p>
          <a:p>
            <a:r>
              <a:rPr lang="en-US" dirty="0" smtClean="0"/>
              <a:t>We define each element of D, w (weight) as a mapping from variables to a set of variables and/or constants. OK is used to represent all non-error constants. “Uninitialized” is used to represent uninitialized values.</a:t>
            </a:r>
          </a:p>
          <a:p>
            <a:r>
              <a:rPr lang="en-US" dirty="0" smtClean="0"/>
              <a:t>To</a:t>
            </a:r>
            <a:r>
              <a:rPr lang="en-US" baseline="0" dirty="0" smtClean="0"/>
              <a:t> do: add red circles to explain what is mapped to set containing itself (identity)</a:t>
            </a:r>
          </a:p>
          <a:p>
            <a:r>
              <a:rPr lang="en-US" baseline="0" dirty="0" smtClean="0"/>
              <a:t>Also, explain OK, error constants and variables (uninitialized too?)</a:t>
            </a:r>
            <a:endParaRPr lang="en-US" dirty="0"/>
          </a:p>
        </p:txBody>
      </p:sp>
      <p:sp>
        <p:nvSpPr>
          <p:cNvPr id="4" name="Slide Number Placeholder 3"/>
          <p:cNvSpPr>
            <a:spLocks noGrp="1"/>
          </p:cNvSpPr>
          <p:nvPr>
            <p:ph type="sldNum" sz="quarter" idx="10"/>
          </p:nvPr>
        </p:nvSpPr>
        <p:spPr/>
        <p:txBody>
          <a:bodyPr/>
          <a:lstStyle/>
          <a:p>
            <a:pPr>
              <a:defRPr/>
            </a:pPr>
            <a:fld id="{BF2861DF-958C-4D5F-9E00-F403684B5724}"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AFDC02A-7C7F-42D2-B7DC-6727DA10B9F5}" type="datetime4">
              <a:rPr lang="en-US"/>
              <a:pPr>
                <a:defRPr/>
              </a:pPr>
              <a:t>July 5, 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C211BF-9467-4FB6-96DF-DBEB93376A0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B7C811-B6C3-4026-BA64-742817C973D6}" type="datetime4">
              <a:rPr lang="en-US"/>
              <a:pPr>
                <a:defRPr/>
              </a:pPr>
              <a:t>July 5, 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9DD28A-953C-496A-807F-C428353089A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1A7D2B-E2EA-4FFA-B8C3-D2C5B341AC10}" type="datetime4">
              <a:rPr lang="en-US"/>
              <a:pPr>
                <a:defRPr/>
              </a:pPr>
              <a:t>July 5, 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626CCA-84F3-4530-9111-F41F7BE106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BA5C38F-D6BA-4BCA-A557-0C4B12234B3A}" type="datetime4">
              <a:rPr lang="en-US"/>
              <a:pPr>
                <a:defRPr/>
              </a:pPr>
              <a:t>July 5, 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38A267D-F3FD-4A56-B023-C19326D1AC8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E100297-63F7-474D-91CA-F857D2B8F705}" type="datetime4">
              <a:rPr lang="en-US"/>
              <a:pPr>
                <a:defRPr/>
              </a:pPr>
              <a:t>July 5, 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37A78F-A718-4E05-A4CA-8F61EC36501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1E3F7BA-03FA-48FE-A62C-9221EF74E41F}" type="datetime4">
              <a:rPr lang="en-US"/>
              <a:pPr>
                <a:defRPr/>
              </a:pPr>
              <a:t>July 5, 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CA451B-B374-4C11-B95A-D72D01BA330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5291D1F-2E84-4800-B0E4-B523F756C4F7}" type="datetime4">
              <a:rPr lang="en-US"/>
              <a:pPr>
                <a:defRPr/>
              </a:pPr>
              <a:t>July 5, 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B7D3055-6864-4B7B-AA0A-FA9B875F6D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B328C8A-2354-4901-B21B-6C4C2CDE74DB}" type="datetime4">
              <a:rPr lang="en-US"/>
              <a:pPr>
                <a:defRPr/>
              </a:pPr>
              <a:t>July 5, 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1EFAA45-4A25-445B-9C7D-584E83A72FD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A0AEB5D-275F-4C96-B540-0C59C9230AE9}" type="datetime4">
              <a:rPr lang="en-US"/>
              <a:pPr>
                <a:defRPr/>
              </a:pPr>
              <a:t>July 5, 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3CFA222-4878-4A96-8235-43689A31C82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A04A6D2-4818-4F52-A5F2-185660717F1B}" type="datetime4">
              <a:rPr lang="en-US"/>
              <a:pPr>
                <a:defRPr/>
              </a:pPr>
              <a:t>July 5, 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96595B-74A3-431C-8E75-398CC52598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A4BC28B-EA56-4ACC-8F14-F49B84E21D01}" type="datetime4">
              <a:rPr lang="en-US"/>
              <a:pPr>
                <a:defRPr/>
              </a:pPr>
              <a:t>July 5, 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B7AFC8-0180-4620-AB34-AE1864AABE7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fld id="{E1F32185-9795-4821-B6AD-04596CE87A33}" type="datetime4">
              <a:rPr lang="en-US"/>
              <a:pPr>
                <a:defRPr/>
              </a:pPr>
              <a:t>July 5, 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a:defRPr/>
            </a:pPr>
            <a:fld id="{068E5742-22C0-4F1E-AA19-73812930BB8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slideLayout" Target="../slideLayouts/slideLayout2.xml"/><Relationship Id="rId7" Type="http://schemas.openxmlformats.org/officeDocument/2006/relationships/image" Target="../media/image5.wmf"/><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oleObject" Target="../embeddings/oleObject3.bin"/><Relationship Id="rId11" Type="http://schemas.openxmlformats.org/officeDocument/2006/relationships/image" Target="../media/image7.wmf"/><Relationship Id="rId5" Type="http://schemas.openxmlformats.org/officeDocument/2006/relationships/image" Target="../media/image1.png"/><Relationship Id="rId10" Type="http://schemas.openxmlformats.org/officeDocument/2006/relationships/oleObject" Target="../embeddings/oleObject5.bin"/><Relationship Id="rId4" Type="http://schemas.openxmlformats.org/officeDocument/2006/relationships/notesSlide" Target="../notesSlides/notesSlide10.xml"/><Relationship Id="rId9" Type="http://schemas.openxmlformats.org/officeDocument/2006/relationships/image" Target="../media/image6.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slideLayout" Target="../slideLayouts/slideLayout2.xml"/><Relationship Id="rId7" Type="http://schemas.openxmlformats.org/officeDocument/2006/relationships/image" Target="../media/image8.wmf"/><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oleObject" Target="../embeddings/oleObject6.bin"/><Relationship Id="rId11" Type="http://schemas.openxmlformats.org/officeDocument/2006/relationships/image" Target="../media/image9.wmf"/><Relationship Id="rId5" Type="http://schemas.openxmlformats.org/officeDocument/2006/relationships/image" Target="../media/image1.png"/><Relationship Id="rId10" Type="http://schemas.openxmlformats.org/officeDocument/2006/relationships/oleObject" Target="../embeddings/oleObject8.bin"/><Relationship Id="rId4" Type="http://schemas.openxmlformats.org/officeDocument/2006/relationships/notesSlide" Target="../notesSlides/notesSlide11.xml"/><Relationship Id="rId9"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2.jpeg"/><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chart" Target="../charts/chart3.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26.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7"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29.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1.pn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tags" Target="../tags/tag31.xml"/><Relationship Id="rId6" Type="http://schemas.openxmlformats.org/officeDocument/2006/relationships/image" Target="../media/image1.png"/><Relationship Id="rId5" Type="http://schemas.openxmlformats.org/officeDocument/2006/relationships/chart" Target="../charts/chart7.xml"/><Relationship Id="rId4" Type="http://schemas.openxmlformats.org/officeDocument/2006/relationships/chart" Target="../charts/chart6.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tags" Target="../tags/tag32.xml"/><Relationship Id="rId5" Type="http://schemas.openxmlformats.org/officeDocument/2006/relationships/chart" Target="../charts/chart8.xml"/><Relationship Id="rId4" Type="http://schemas.openxmlformats.org/officeDocument/2006/relationships/image" Target="../media/image1.png"/></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tags" Target="../tags/tag33.xml"/><Relationship Id="rId5" Type="http://schemas.openxmlformats.org/officeDocument/2006/relationships/image" Target="../media/image1.png"/><Relationship Id="rId4" Type="http://schemas.openxmlformats.org/officeDocument/2006/relationships/chart" Target="../charts/chart9.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tags" Target="../tags/tag34.xml"/><Relationship Id="rId5" Type="http://schemas.openxmlformats.org/officeDocument/2006/relationships/chart" Target="../charts/chart10.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tags" Target="../tags/tag35.xml"/><Relationship Id="rId5" Type="http://schemas.openxmlformats.org/officeDocument/2006/relationships/chart" Target="../charts/chart11.xml"/><Relationship Id="rId4" Type="http://schemas.openxmlformats.org/officeDocument/2006/relationships/image" Target="../media/image1.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3.wmf"/><Relationship Id="rId2" Type="http://schemas.openxmlformats.org/officeDocument/2006/relationships/tags" Target="../tags/tag4.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pn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4.wmf"/><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1.pn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533400" y="1447800"/>
            <a:ext cx="8229600" cy="1470025"/>
          </a:xfrm>
        </p:spPr>
        <p:txBody>
          <a:bodyPr/>
          <a:lstStyle/>
          <a:p>
            <a:pPr eaLnBrk="1" hangingPunct="1"/>
            <a:r>
              <a:rPr lang="en-US" dirty="0" smtClean="0">
                <a:solidFill>
                  <a:srgbClr val="C00000"/>
                </a:solidFill>
              </a:rPr>
              <a:t>Finding Error-Handling Bugs in Systems Code Using Static Analysis</a:t>
            </a:r>
          </a:p>
        </p:txBody>
      </p:sp>
      <p:sp>
        <p:nvSpPr>
          <p:cNvPr id="6147" name="Rectangle 3"/>
          <p:cNvSpPr>
            <a:spLocks noGrp="1" noChangeArrowheads="1"/>
          </p:cNvSpPr>
          <p:nvPr>
            <p:ph type="subTitle" idx="1"/>
          </p:nvPr>
        </p:nvSpPr>
        <p:spPr>
          <a:xfrm>
            <a:off x="914400" y="3505200"/>
            <a:ext cx="7162800" cy="990600"/>
          </a:xfrm>
        </p:spPr>
        <p:txBody>
          <a:bodyPr rtlCol="0">
            <a:normAutofit/>
          </a:bodyPr>
          <a:lstStyle/>
          <a:p>
            <a:pPr eaLnBrk="1" fontAlgn="auto" hangingPunct="1">
              <a:spcAft>
                <a:spcPts val="0"/>
              </a:spcAft>
              <a:buFont typeface="Arial" pitchFamily="34" charset="0"/>
              <a:buNone/>
              <a:defRPr/>
            </a:pPr>
            <a:r>
              <a:rPr lang="en-US" sz="2300" b="1" dirty="0" smtClean="0">
                <a:solidFill>
                  <a:schemeClr val="tx1"/>
                </a:solidFill>
              </a:rPr>
              <a:t>Cindy Rubio-González</a:t>
            </a:r>
            <a:r>
              <a:rPr lang="en-US" sz="2300" dirty="0" smtClean="0">
                <a:solidFill>
                  <a:schemeClr val="tx1"/>
                </a:solidFill>
              </a:rPr>
              <a:t>, Haryadi S. Gunawi, Ben Liblit, Remzi H. Arpaci-Dusseau, and Andrea C. Arpaci-Dusseau</a:t>
            </a:r>
          </a:p>
          <a:p>
            <a:pPr eaLnBrk="1" fontAlgn="auto" hangingPunct="1">
              <a:spcAft>
                <a:spcPts val="0"/>
              </a:spcAft>
              <a:buFont typeface="Arial" pitchFamily="34" charset="0"/>
              <a:buNone/>
              <a:defRPr/>
            </a:pPr>
            <a:endParaRPr lang="es-MX" dirty="0" smtClean="0"/>
          </a:p>
        </p:txBody>
      </p:sp>
      <p:pic>
        <p:nvPicPr>
          <p:cNvPr id="5124" name="Picture 4"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5125" name="Rectangle 5"/>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5126" name="Rectangle 9"/>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 name="Rectangle 3"/>
          <p:cNvSpPr txBox="1">
            <a:spLocks noChangeArrowheads="1"/>
          </p:cNvSpPr>
          <p:nvPr/>
        </p:nvSpPr>
        <p:spPr bwMode="auto">
          <a:xfrm>
            <a:off x="762000" y="4800600"/>
            <a:ext cx="7848600" cy="609600"/>
          </a:xfrm>
          <a:prstGeom prst="rect">
            <a:avLst/>
          </a:prstGeom>
          <a:noFill/>
          <a:ln w="9525">
            <a:noFill/>
            <a:miter lim="800000"/>
            <a:headEnd/>
            <a:tailEnd/>
          </a:ln>
          <a:effectLst/>
        </p:spPr>
        <p:txBody>
          <a:bodyPr/>
          <a:lstStyle/>
          <a:p>
            <a:pPr algn="ctr">
              <a:spcBef>
                <a:spcPct val="20000"/>
              </a:spcBef>
              <a:defRPr/>
            </a:pPr>
            <a:r>
              <a:rPr lang="en-US" sz="2000" kern="0" dirty="0">
                <a:latin typeface="+mn-lt"/>
                <a:cs typeface="+mn-cs"/>
              </a:rPr>
              <a:t>University of Wisconsin</a:t>
            </a:r>
            <a:r>
              <a:rPr lang="en-US" sz="2000" kern="0" dirty="0"/>
              <a:t> – </a:t>
            </a:r>
            <a:r>
              <a:rPr lang="en-US" sz="2000" kern="0" dirty="0">
                <a:latin typeface="+mn-lt"/>
                <a:cs typeface="+mn-cs"/>
              </a:rPr>
              <a:t>Madison</a:t>
            </a:r>
          </a:p>
          <a:p>
            <a:pPr algn="ctr">
              <a:spcBef>
                <a:spcPct val="20000"/>
              </a:spcBef>
              <a:defRPr/>
            </a:pPr>
            <a:r>
              <a:rPr lang="en-US" sz="1600" kern="0" dirty="0" smtClean="0">
                <a:latin typeface="+mn-lt"/>
                <a:cs typeface="+mn-cs"/>
              </a:rPr>
              <a:t>Google </a:t>
            </a:r>
            <a:r>
              <a:rPr lang="en-US" sz="1600" kern="0" dirty="0">
                <a:latin typeface="+mn-lt"/>
                <a:cs typeface="+mn-cs"/>
              </a:rPr>
              <a:t>– </a:t>
            </a:r>
            <a:r>
              <a:rPr lang="en-US" sz="1600" kern="0" dirty="0" smtClean="0">
                <a:latin typeface="+mn-lt"/>
                <a:cs typeface="+mn-cs"/>
              </a:rPr>
              <a:t>June, 2011</a:t>
            </a:r>
            <a:endParaRPr lang="en-US" sz="1600" kern="0" dirty="0">
              <a:latin typeface="+mn-lt"/>
              <a:cs typeface="+mn-cs"/>
            </a:endParaRPr>
          </a:p>
          <a:p>
            <a:pPr algn="ctr">
              <a:spcBef>
                <a:spcPct val="20000"/>
              </a:spcBef>
              <a:defRPr/>
            </a:pPr>
            <a:endParaRPr lang="es-MX" sz="3200" kern="0" dirty="0">
              <a:latin typeface="+mn-lt"/>
              <a:cs typeface="+mn-cs"/>
            </a:endParaRPr>
          </a:p>
        </p:txBody>
      </p:sp>
    </p:spTree>
  </p:cSld>
  <p:clrMapOvr>
    <a:masterClrMapping/>
  </p:clrMapOvr>
  <p:transition advTm="956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 name="Rounded Rectangle 44"/>
          <p:cNvSpPr/>
          <p:nvPr/>
        </p:nvSpPr>
        <p:spPr>
          <a:xfrm>
            <a:off x="762000" y="2743200"/>
            <a:ext cx="3848100" cy="1447800"/>
          </a:xfrm>
          <a:prstGeom prst="roundRect">
            <a:avLst/>
          </a:prstGeom>
          <a:solidFill>
            <a:schemeClr val="bg2">
              <a:lumMod val="90000"/>
            </a:schemeClr>
          </a:solidFill>
          <a:ln w="12700">
            <a:solidFill>
              <a:schemeClr val="bg1"/>
            </a:solidFill>
          </a:ln>
          <a:effectLst>
            <a:outerShdw blurRad="50800" dist="50800" dir="5400000" algn="ctr" rotWithShape="0">
              <a:schemeClr val="bg2">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3" name="Picture 2" descr="MSB-PowerPoint-Template-cre"/>
          <p:cNvPicPr>
            <a:picLocks noChangeAspect="1" noChangeArrowheads="1"/>
          </p:cNvPicPr>
          <p:nvPr/>
        </p:nvPicPr>
        <p:blipFill>
          <a:blip r:embed="rId5" cstate="print"/>
          <a:srcRect/>
          <a:stretch>
            <a:fillRect/>
          </a:stretch>
        </p:blipFill>
        <p:spPr bwMode="auto">
          <a:xfrm>
            <a:off x="0" y="0"/>
            <a:ext cx="9144000" cy="533400"/>
          </a:xfrm>
          <a:prstGeom prst="rect">
            <a:avLst/>
          </a:prstGeom>
          <a:noFill/>
          <a:ln w="9525">
            <a:noFill/>
            <a:miter lim="800000"/>
            <a:headEnd/>
            <a:tailEnd/>
          </a:ln>
        </p:spPr>
      </p:pic>
      <p:sp>
        <p:nvSpPr>
          <p:cNvPr id="2054"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55"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2056"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57"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058"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60"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Bounded Idempotent Semiring: ⊕ </a:t>
            </a:r>
          </a:p>
        </p:txBody>
      </p:sp>
      <p:sp>
        <p:nvSpPr>
          <p:cNvPr id="16" name="Slide Number Placeholder 15"/>
          <p:cNvSpPr>
            <a:spLocks noGrp="1"/>
          </p:cNvSpPr>
          <p:nvPr>
            <p:ph type="sldNum" sz="quarter" idx="12"/>
          </p:nvPr>
        </p:nvSpPr>
        <p:spPr/>
        <p:txBody>
          <a:bodyPr>
            <a:normAutofit/>
          </a:bodyPr>
          <a:lstStyle/>
          <a:p>
            <a:pPr>
              <a:defRPr/>
            </a:pPr>
            <a:fld id="{C67A4E6D-DAD8-49BF-8684-123558519785}" type="slidenum">
              <a:rPr lang="en-US"/>
              <a:pPr>
                <a:defRPr/>
              </a:pPr>
              <a:t>10</a:t>
            </a:fld>
            <a:endParaRPr lang="en-US"/>
          </a:p>
        </p:txBody>
      </p:sp>
      <p:sp>
        <p:nvSpPr>
          <p:cNvPr id="2062"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64"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1" name="Rectangle 10"/>
          <p:cNvSpPr txBox="1">
            <a:spLocks noChangeArrowheads="1"/>
          </p:cNvSpPr>
          <p:nvPr/>
        </p:nvSpPr>
        <p:spPr>
          <a:xfrm>
            <a:off x="838200" y="3352800"/>
            <a:ext cx="6096000" cy="533400"/>
          </a:xfrm>
          <a:prstGeom prst="rect">
            <a:avLst/>
          </a:prstGeom>
          <a:noFill/>
        </p:spPr>
        <p:txBody>
          <a:bodyPr>
            <a:normAutofit/>
          </a:bodyPr>
          <a:lstStyle/>
          <a:p>
            <a:pPr marL="342900" indent="-342900" fontAlgn="auto">
              <a:spcBef>
                <a:spcPct val="20000"/>
              </a:spcBef>
              <a:spcAft>
                <a:spcPts val="0"/>
              </a:spcAft>
              <a:defRPr/>
            </a:pPr>
            <a:r>
              <a:rPr lang="en-US" sz="2200" dirty="0">
                <a:latin typeface="+mn-lt"/>
                <a:cs typeface="+mn-cs"/>
              </a:rPr>
              <a:t> </a:t>
            </a:r>
          </a:p>
          <a:p>
            <a:pPr marL="342900" indent="-342900" fontAlgn="auto">
              <a:spcBef>
                <a:spcPct val="20000"/>
              </a:spcBef>
              <a:spcAft>
                <a:spcPts val="0"/>
              </a:spcAft>
              <a:defRPr/>
            </a:pPr>
            <a:endParaRPr lang="en-US" sz="2200" dirty="0">
              <a:latin typeface="+mn-lt"/>
              <a:cs typeface="+mn-cs"/>
            </a:endParaRPr>
          </a:p>
        </p:txBody>
      </p:sp>
      <p:graphicFrame>
        <p:nvGraphicFramePr>
          <p:cNvPr id="36" name="Object 5"/>
          <p:cNvGraphicFramePr>
            <a:graphicFrameLocks noChangeAspect="1"/>
          </p:cNvGraphicFramePr>
          <p:nvPr>
            <p:extLst>
              <p:ext uri="{D42A27DB-BD31-4B8C-83A1-F6EECF244321}">
                <p14:modId xmlns:p14="http://schemas.microsoft.com/office/powerpoint/2010/main" val="1677873181"/>
              </p:ext>
            </p:extLst>
          </p:nvPr>
        </p:nvGraphicFramePr>
        <p:xfrm>
          <a:off x="1152525" y="2971800"/>
          <a:ext cx="2798763" cy="328613"/>
        </p:xfrm>
        <a:graphic>
          <a:graphicData uri="http://schemas.openxmlformats.org/presentationml/2006/ole">
            <mc:AlternateContent xmlns:mc="http://schemas.openxmlformats.org/markup-compatibility/2006">
              <mc:Choice xmlns:v="urn:schemas-microsoft-com:vml" Requires="v">
                <p:oleObj spid="_x0000_s172586" name="Equation" r:id="rId6" imgW="1726920" imgH="203040" progId="Equation.3">
                  <p:embed/>
                </p:oleObj>
              </mc:Choice>
              <mc:Fallback>
                <p:oleObj name="Equation" r:id="rId6" imgW="1726920" imgH="203040" progId="Equation.3">
                  <p:embed/>
                  <p:pic>
                    <p:nvPicPr>
                      <p:cNvPr id="0" name=""/>
                      <p:cNvPicPr>
                        <a:picLocks noChangeAspect="1" noChangeArrowheads="1"/>
                      </p:cNvPicPr>
                      <p:nvPr/>
                    </p:nvPicPr>
                    <p:blipFill>
                      <a:blip r:embed="rId7"/>
                      <a:srcRect/>
                      <a:stretch>
                        <a:fillRect/>
                      </a:stretch>
                    </p:blipFill>
                    <p:spPr bwMode="auto">
                      <a:xfrm>
                        <a:off x="1152525" y="2971800"/>
                        <a:ext cx="2798763" cy="328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30"/>
          <p:cNvGrpSpPr>
            <a:grpSpLocks/>
          </p:cNvGrpSpPr>
          <p:nvPr/>
        </p:nvGrpSpPr>
        <p:grpSpPr bwMode="auto">
          <a:xfrm>
            <a:off x="762000" y="3505200"/>
            <a:ext cx="3886200" cy="381000"/>
            <a:chOff x="2565400" y="4648200"/>
            <a:chExt cx="3591003" cy="381000"/>
          </a:xfrm>
        </p:grpSpPr>
        <p:graphicFrame>
          <p:nvGraphicFramePr>
            <p:cNvPr id="38" name="Object 6"/>
            <p:cNvGraphicFramePr>
              <a:graphicFrameLocks noChangeAspect="1"/>
            </p:cNvGraphicFramePr>
            <p:nvPr/>
          </p:nvGraphicFramePr>
          <p:xfrm>
            <a:off x="3352800" y="4669840"/>
            <a:ext cx="1168400" cy="359360"/>
          </p:xfrm>
          <a:graphic>
            <a:graphicData uri="http://schemas.openxmlformats.org/presentationml/2006/ole">
              <mc:AlternateContent xmlns:mc="http://schemas.openxmlformats.org/markup-compatibility/2006">
                <mc:Choice xmlns:v="urn:schemas-microsoft-com:vml" Requires="v">
                  <p:oleObj spid="_x0000_s172587" name="Equation" r:id="rId8" imgW="660240" imgH="203040" progId="Equation.3">
                    <p:embed/>
                  </p:oleObj>
                </mc:Choice>
                <mc:Fallback>
                  <p:oleObj name="Equation" r:id="rId8" imgW="660240" imgH="203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52800" y="4669840"/>
                          <a:ext cx="1168400" cy="3593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7"/>
            <p:cNvGraphicFramePr>
              <a:graphicFrameLocks noChangeAspect="1"/>
            </p:cNvGraphicFramePr>
            <p:nvPr>
              <p:extLst>
                <p:ext uri="{D42A27DB-BD31-4B8C-83A1-F6EECF244321}">
                  <p14:modId xmlns:p14="http://schemas.microsoft.com/office/powerpoint/2010/main" val="397376455"/>
                </p:ext>
              </p:extLst>
            </p:nvPr>
          </p:nvGraphicFramePr>
          <p:xfrm>
            <a:off x="4973715" y="4648200"/>
            <a:ext cx="1182688" cy="330200"/>
          </p:xfrm>
          <a:graphic>
            <a:graphicData uri="http://schemas.openxmlformats.org/presentationml/2006/ole">
              <mc:AlternateContent xmlns:mc="http://schemas.openxmlformats.org/markup-compatibility/2006">
                <mc:Choice xmlns:v="urn:schemas-microsoft-com:vml" Requires="v">
                  <p:oleObj spid="_x0000_s172588" name="Equation" r:id="rId10" imgW="634680" imgH="177480" progId="Equation.3">
                    <p:embed/>
                  </p:oleObj>
                </mc:Choice>
                <mc:Fallback>
                  <p:oleObj name="Equation" r:id="rId10" imgW="634680" imgH="177480" progId="Equation.3">
                    <p:embed/>
                    <p:pic>
                      <p:nvPicPr>
                        <p:cNvPr id="0" name=""/>
                        <p:cNvPicPr>
                          <a:picLocks noChangeAspect="1" noChangeArrowheads="1"/>
                        </p:cNvPicPr>
                        <p:nvPr/>
                      </p:nvPicPr>
                      <p:blipFill>
                        <a:blip r:embed="rId11"/>
                        <a:srcRect/>
                        <a:stretch>
                          <a:fillRect/>
                        </a:stretch>
                      </p:blipFill>
                      <p:spPr bwMode="auto">
                        <a:xfrm>
                          <a:off x="4973715" y="4648200"/>
                          <a:ext cx="118268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Text Box 477"/>
            <p:cNvSpPr txBox="1">
              <a:spLocks noChangeArrowheads="1"/>
            </p:cNvSpPr>
            <p:nvPr/>
          </p:nvSpPr>
          <p:spPr bwMode="auto">
            <a:xfrm>
              <a:off x="4495800" y="4648200"/>
              <a:ext cx="609600" cy="369888"/>
            </a:xfrm>
            <a:prstGeom prst="rect">
              <a:avLst/>
            </a:prstGeom>
            <a:noFill/>
            <a:ln w="9525">
              <a:noFill/>
              <a:miter lim="800000"/>
              <a:headEnd/>
              <a:tailEnd/>
            </a:ln>
            <a:effectLst/>
          </p:spPr>
          <p:txBody>
            <a:bodyPr>
              <a:spAutoFit/>
            </a:bodyPr>
            <a:lstStyle/>
            <a:p>
              <a:pPr>
                <a:spcBef>
                  <a:spcPct val="50000"/>
                </a:spcBef>
                <a:defRPr/>
              </a:pPr>
              <a:r>
                <a:rPr lang="en-US" dirty="0">
                  <a:latin typeface="+mn-lt"/>
                </a:rPr>
                <a:t>and</a:t>
              </a:r>
            </a:p>
          </p:txBody>
        </p:sp>
        <p:sp>
          <p:nvSpPr>
            <p:cNvPr id="41" name="Text Box 477"/>
            <p:cNvSpPr txBox="1">
              <a:spLocks noChangeArrowheads="1"/>
            </p:cNvSpPr>
            <p:nvPr/>
          </p:nvSpPr>
          <p:spPr bwMode="auto">
            <a:xfrm>
              <a:off x="2565400" y="4648200"/>
              <a:ext cx="939800" cy="369888"/>
            </a:xfrm>
            <a:prstGeom prst="rect">
              <a:avLst/>
            </a:prstGeom>
            <a:noFill/>
            <a:ln w="9525">
              <a:noFill/>
              <a:miter lim="800000"/>
              <a:headEnd/>
              <a:tailEnd/>
            </a:ln>
            <a:effectLst/>
          </p:spPr>
          <p:txBody>
            <a:bodyPr>
              <a:spAutoFit/>
            </a:bodyPr>
            <a:lstStyle/>
            <a:p>
              <a:pPr>
                <a:spcBef>
                  <a:spcPct val="50000"/>
                </a:spcBef>
                <a:defRPr/>
              </a:pPr>
              <a:r>
                <a:rPr lang="en-US" dirty="0">
                  <a:latin typeface="+mn-lt"/>
                </a:rPr>
                <a:t>where</a:t>
              </a:r>
            </a:p>
          </p:txBody>
        </p:sp>
      </p:grpSp>
      <p:sp>
        <p:nvSpPr>
          <p:cNvPr id="44" name="Rectangle 10"/>
          <p:cNvSpPr txBox="1">
            <a:spLocks noChangeArrowheads="1"/>
          </p:cNvSpPr>
          <p:nvPr/>
        </p:nvSpPr>
        <p:spPr>
          <a:xfrm>
            <a:off x="838200" y="1981200"/>
            <a:ext cx="7543800" cy="457200"/>
          </a:xfrm>
          <a:prstGeom prst="rect">
            <a:avLst/>
          </a:prstGeom>
          <a:noFill/>
        </p:spPr>
        <p:txBody>
          <a:bodyPr>
            <a:normAutofit fontScale="32500" lnSpcReduction="20000"/>
          </a:bodyPr>
          <a:lstStyle/>
          <a:p>
            <a:pPr marL="342900" indent="-342900" fontAlgn="auto">
              <a:spcBef>
                <a:spcPct val="20000"/>
              </a:spcBef>
              <a:spcAft>
                <a:spcPts val="0"/>
              </a:spcAft>
              <a:buFont typeface="Arial" pitchFamily="34" charset="0"/>
              <a:buChar char="•"/>
              <a:defRPr/>
            </a:pPr>
            <a:r>
              <a:rPr lang="en-US" sz="8600" dirty="0" smtClean="0">
                <a:latin typeface="+mn-lt"/>
                <a:cs typeface="+mn-cs"/>
              </a:rPr>
              <a:t>Also known as the combine operator</a:t>
            </a:r>
            <a:endParaRPr lang="en-US" sz="86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46" name="TextBox 45"/>
          <p:cNvSpPr txBox="1"/>
          <p:nvPr/>
        </p:nvSpPr>
        <p:spPr>
          <a:xfrm>
            <a:off x="4724400" y="2895600"/>
            <a:ext cx="1905000" cy="923330"/>
          </a:xfrm>
          <a:prstGeom prst="rect">
            <a:avLst/>
          </a:prstGeom>
          <a:solidFill>
            <a:srgbClr val="FFFF00"/>
          </a:solidFill>
        </p:spPr>
        <p:txBody>
          <a:bodyPr wrap="square">
            <a:spAutoFit/>
          </a:bodyPr>
          <a:lstStyle/>
          <a:p>
            <a:pPr>
              <a:defRPr/>
            </a:pPr>
            <a:r>
              <a:rPr lang="en-US" dirty="0" smtClean="0">
                <a:latin typeface="+mn-lt"/>
              </a:rPr>
              <a:t>Summarizes the weights of a set of paths that merge</a:t>
            </a:r>
            <a:endParaRPr lang="en-US" dirty="0">
              <a:latin typeface="+mn-lt"/>
            </a:endParaRPr>
          </a:p>
        </p:txBody>
      </p:sp>
      <p:sp>
        <p:nvSpPr>
          <p:cNvPr id="47" name="Rectangle 10"/>
          <p:cNvSpPr txBox="1">
            <a:spLocks noChangeArrowheads="1"/>
          </p:cNvSpPr>
          <p:nvPr/>
        </p:nvSpPr>
        <p:spPr>
          <a:xfrm>
            <a:off x="914400" y="2362200"/>
            <a:ext cx="1676400" cy="457200"/>
          </a:xfrm>
          <a:prstGeom prst="rect">
            <a:avLst/>
          </a:prstGeom>
          <a:noFill/>
        </p:spPr>
        <p:txBody>
          <a:bodyPr>
            <a:noAutofit/>
          </a:bodyPr>
          <a:lstStyle/>
          <a:p>
            <a:pPr marL="342900" indent="-342900" fontAlgn="auto">
              <a:spcBef>
                <a:spcPct val="20000"/>
              </a:spcBef>
              <a:spcAft>
                <a:spcPts val="0"/>
              </a:spcAft>
              <a:defRPr/>
            </a:pPr>
            <a:r>
              <a:rPr lang="en-US" sz="2000" dirty="0" smtClean="0">
                <a:latin typeface="+mn-lt"/>
                <a:cs typeface="+mn-cs"/>
              </a:rPr>
              <a:t>Definition:</a:t>
            </a:r>
            <a:endParaRPr lang="en-US" sz="2000"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sp>
        <p:nvSpPr>
          <p:cNvPr id="25" name="Rectangle 10"/>
          <p:cNvSpPr txBox="1">
            <a:spLocks noChangeArrowheads="1"/>
          </p:cNvSpPr>
          <p:nvPr/>
        </p:nvSpPr>
        <p:spPr>
          <a:xfrm>
            <a:off x="838200" y="5808821"/>
            <a:ext cx="2209800" cy="304800"/>
          </a:xfrm>
          <a:prstGeom prst="rect">
            <a:avLst/>
          </a:prstGeom>
          <a:noFill/>
        </p:spPr>
        <p:txBody>
          <a:bodyPr>
            <a:noAutofit/>
          </a:bodyPr>
          <a:lstStyle/>
          <a:p>
            <a:pPr marL="342900" indent="-342900" algn="ctr" fontAlgn="auto">
              <a:spcBef>
                <a:spcPct val="20000"/>
              </a:spcBef>
              <a:spcAft>
                <a:spcPts val="0"/>
              </a:spcAft>
              <a:defRPr/>
            </a:pPr>
            <a:r>
              <a:rPr lang="en-US" i="1" dirty="0" smtClean="0">
                <a:latin typeface="+mn-lt"/>
                <a:cs typeface="+mn-cs"/>
              </a:rPr>
              <a:t>w1</a:t>
            </a:r>
            <a:endParaRPr lang="en-US"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cxnSp>
        <p:nvCxnSpPr>
          <p:cNvPr id="28" name="Straight Connector 27"/>
          <p:cNvCxnSpPr/>
          <p:nvPr/>
        </p:nvCxnSpPr>
        <p:spPr>
          <a:xfrm rot="5400000">
            <a:off x="852845" y="5243155"/>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1310045" y="5243155"/>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endCxn id="82" idx="3"/>
          </p:cNvCxnSpPr>
          <p:nvPr/>
        </p:nvCxnSpPr>
        <p:spPr>
          <a:xfrm rot="5400000">
            <a:off x="1767245" y="5243155"/>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300645" y="5243155"/>
            <a:ext cx="885111" cy="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133600" y="4648200"/>
            <a:ext cx="685800" cy="238527"/>
          </a:xfrm>
          <a:prstGeom prst="rect">
            <a:avLst/>
          </a:prstGeom>
          <a:noFill/>
        </p:spPr>
        <p:txBody>
          <a:bodyPr wrap="square" rtlCol="0">
            <a:spAutoFit/>
          </a:bodyPr>
          <a:lstStyle/>
          <a:p>
            <a:pPr algn="ctr"/>
            <a:r>
              <a:rPr lang="en-US" sz="950" dirty="0" smtClean="0"/>
              <a:t>EROFS</a:t>
            </a:r>
            <a:endParaRPr lang="en-US" sz="950" dirty="0"/>
          </a:p>
        </p:txBody>
      </p:sp>
      <p:sp>
        <p:nvSpPr>
          <p:cNvPr id="42" name="TextBox 41"/>
          <p:cNvSpPr txBox="1"/>
          <p:nvPr/>
        </p:nvSpPr>
        <p:spPr>
          <a:xfrm>
            <a:off x="2667000" y="4648200"/>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43" name="TextBox 42"/>
          <p:cNvSpPr txBox="1"/>
          <p:nvPr/>
        </p:nvSpPr>
        <p:spPr>
          <a:xfrm>
            <a:off x="1752600" y="4648200"/>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49" name="TextBox 48"/>
          <p:cNvSpPr txBox="1"/>
          <p:nvPr/>
        </p:nvSpPr>
        <p:spPr>
          <a:xfrm>
            <a:off x="838200" y="4648200"/>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56" name="Oval 55"/>
          <p:cNvSpPr/>
          <p:nvPr/>
        </p:nvSpPr>
        <p:spPr>
          <a:xfrm>
            <a:off x="28956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28956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Arrow Connector 57"/>
          <p:cNvCxnSpPr>
            <a:stCxn id="57" idx="0"/>
            <a:endCxn id="56" idx="0"/>
          </p:cNvCxnSpPr>
          <p:nvPr/>
        </p:nvCxnSpPr>
        <p:spPr>
          <a:xfrm rot="16200000" flipH="1">
            <a:off x="2674619" y="5196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24384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24384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a:stCxn id="60" idx="0"/>
            <a:endCxn id="59" idx="0"/>
          </p:cNvCxnSpPr>
          <p:nvPr/>
        </p:nvCxnSpPr>
        <p:spPr>
          <a:xfrm rot="16200000" flipH="1">
            <a:off x="2217419" y="5196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Oval 61"/>
          <p:cNvSpPr/>
          <p:nvPr/>
        </p:nvSpPr>
        <p:spPr>
          <a:xfrm>
            <a:off x="19812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19812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Arrow Connector 63"/>
          <p:cNvCxnSpPr>
            <a:stCxn id="63" idx="0"/>
            <a:endCxn id="62" idx="0"/>
          </p:cNvCxnSpPr>
          <p:nvPr/>
        </p:nvCxnSpPr>
        <p:spPr>
          <a:xfrm rot="16200000" flipH="1">
            <a:off x="1760219" y="5196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10668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10668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2133600" y="5562600"/>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81" name="TextBox 80"/>
          <p:cNvSpPr txBox="1"/>
          <p:nvPr/>
        </p:nvSpPr>
        <p:spPr>
          <a:xfrm>
            <a:off x="2667000" y="5562600"/>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82" name="TextBox 81"/>
          <p:cNvSpPr txBox="1"/>
          <p:nvPr/>
        </p:nvSpPr>
        <p:spPr>
          <a:xfrm>
            <a:off x="1752600" y="5562600"/>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84" name="TextBox 83"/>
          <p:cNvSpPr txBox="1"/>
          <p:nvPr/>
        </p:nvSpPr>
        <p:spPr>
          <a:xfrm>
            <a:off x="838200" y="5562600"/>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134" name="TextBox 133"/>
          <p:cNvSpPr txBox="1"/>
          <p:nvPr/>
        </p:nvSpPr>
        <p:spPr>
          <a:xfrm>
            <a:off x="1295400" y="4648200"/>
            <a:ext cx="457200" cy="246221"/>
          </a:xfrm>
          <a:prstGeom prst="rect">
            <a:avLst/>
          </a:prstGeom>
          <a:noFill/>
        </p:spPr>
        <p:txBody>
          <a:bodyPr wrap="square" rtlCol="0">
            <a:spAutoFit/>
          </a:bodyPr>
          <a:lstStyle/>
          <a:p>
            <a:pPr algn="ctr"/>
            <a:r>
              <a:rPr lang="en-US" sz="1000" i="1" dirty="0" smtClean="0"/>
              <a:t>v2</a:t>
            </a:r>
            <a:endParaRPr lang="en-US" sz="1000" i="1" dirty="0"/>
          </a:p>
        </p:txBody>
      </p:sp>
      <p:sp>
        <p:nvSpPr>
          <p:cNvPr id="138" name="TextBox 137"/>
          <p:cNvSpPr txBox="1"/>
          <p:nvPr/>
        </p:nvSpPr>
        <p:spPr>
          <a:xfrm>
            <a:off x="1295400" y="5562600"/>
            <a:ext cx="457200" cy="246221"/>
          </a:xfrm>
          <a:prstGeom prst="rect">
            <a:avLst/>
          </a:prstGeom>
          <a:noFill/>
        </p:spPr>
        <p:txBody>
          <a:bodyPr wrap="square" rtlCol="0">
            <a:spAutoFit/>
          </a:bodyPr>
          <a:lstStyle/>
          <a:p>
            <a:pPr algn="ctr"/>
            <a:r>
              <a:rPr lang="en-US" sz="1000" i="1" dirty="0" smtClean="0"/>
              <a:t>v2</a:t>
            </a:r>
            <a:endParaRPr lang="en-US" sz="1000" i="1" dirty="0"/>
          </a:p>
        </p:txBody>
      </p:sp>
      <p:sp>
        <p:nvSpPr>
          <p:cNvPr id="139" name="Rectangle 10"/>
          <p:cNvSpPr txBox="1">
            <a:spLocks noChangeArrowheads="1"/>
          </p:cNvSpPr>
          <p:nvPr/>
        </p:nvSpPr>
        <p:spPr>
          <a:xfrm>
            <a:off x="3352800" y="5808821"/>
            <a:ext cx="2209800" cy="304800"/>
          </a:xfrm>
          <a:prstGeom prst="rect">
            <a:avLst/>
          </a:prstGeom>
          <a:noFill/>
        </p:spPr>
        <p:txBody>
          <a:bodyPr>
            <a:noAutofit/>
          </a:bodyPr>
          <a:lstStyle/>
          <a:p>
            <a:pPr marL="342900" indent="-342900" algn="ctr" fontAlgn="auto">
              <a:spcBef>
                <a:spcPct val="20000"/>
              </a:spcBef>
              <a:spcAft>
                <a:spcPts val="0"/>
              </a:spcAft>
              <a:defRPr/>
            </a:pPr>
            <a:r>
              <a:rPr lang="en-US" i="1" dirty="0" smtClean="0">
                <a:latin typeface="+mn-lt"/>
                <a:cs typeface="+mn-cs"/>
              </a:rPr>
              <a:t>w2</a:t>
            </a:r>
            <a:endParaRPr lang="en-US"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cxnSp>
        <p:nvCxnSpPr>
          <p:cNvPr id="140" name="Straight Connector 139"/>
          <p:cNvCxnSpPr/>
          <p:nvPr/>
        </p:nvCxnSpPr>
        <p:spPr>
          <a:xfrm rot="5400000">
            <a:off x="3367445" y="5243155"/>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rot="5400000">
            <a:off x="3824645" y="5243155"/>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a:endCxn id="162" idx="3"/>
          </p:cNvCxnSpPr>
          <p:nvPr/>
        </p:nvCxnSpPr>
        <p:spPr>
          <a:xfrm rot="5400000">
            <a:off x="4281845" y="5243155"/>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rot="5400000">
            <a:off x="4815243" y="5243154"/>
            <a:ext cx="885111" cy="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4" name="TextBox 143"/>
          <p:cNvSpPr txBox="1"/>
          <p:nvPr/>
        </p:nvSpPr>
        <p:spPr>
          <a:xfrm>
            <a:off x="4648200" y="4648200"/>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145" name="TextBox 144"/>
          <p:cNvSpPr txBox="1"/>
          <p:nvPr/>
        </p:nvSpPr>
        <p:spPr>
          <a:xfrm>
            <a:off x="5181600" y="4648200"/>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146" name="TextBox 145"/>
          <p:cNvSpPr txBox="1"/>
          <p:nvPr/>
        </p:nvSpPr>
        <p:spPr>
          <a:xfrm>
            <a:off x="4267200" y="4648200"/>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147" name="TextBox 146"/>
          <p:cNvSpPr txBox="1"/>
          <p:nvPr/>
        </p:nvSpPr>
        <p:spPr>
          <a:xfrm>
            <a:off x="3352800" y="4648200"/>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148" name="Oval 147"/>
          <p:cNvSpPr/>
          <p:nvPr/>
        </p:nvSpPr>
        <p:spPr>
          <a:xfrm>
            <a:off x="54102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54102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0" name="Straight Arrow Connector 149"/>
          <p:cNvCxnSpPr>
            <a:stCxn id="149" idx="0"/>
            <a:endCxn id="148" idx="0"/>
          </p:cNvCxnSpPr>
          <p:nvPr/>
        </p:nvCxnSpPr>
        <p:spPr>
          <a:xfrm rot="16200000" flipH="1">
            <a:off x="5189219" y="5196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49530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49530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3" name="Straight Arrow Connector 152"/>
          <p:cNvCxnSpPr>
            <a:stCxn id="152" idx="0"/>
            <a:endCxn id="151" idx="0"/>
          </p:cNvCxnSpPr>
          <p:nvPr/>
        </p:nvCxnSpPr>
        <p:spPr>
          <a:xfrm rot="16200000" flipH="1">
            <a:off x="4732019" y="5196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4" name="Oval 153"/>
          <p:cNvSpPr/>
          <p:nvPr/>
        </p:nvSpPr>
        <p:spPr>
          <a:xfrm>
            <a:off x="44958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44958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6" name="Straight Arrow Connector 155"/>
          <p:cNvCxnSpPr>
            <a:stCxn id="155" idx="0"/>
            <a:endCxn id="154" idx="0"/>
          </p:cNvCxnSpPr>
          <p:nvPr/>
        </p:nvCxnSpPr>
        <p:spPr>
          <a:xfrm rot="16200000" flipH="1">
            <a:off x="4274819" y="5196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35814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35814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TextBox 159"/>
          <p:cNvSpPr txBox="1"/>
          <p:nvPr/>
        </p:nvSpPr>
        <p:spPr>
          <a:xfrm>
            <a:off x="4648200" y="5562600"/>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161" name="TextBox 160"/>
          <p:cNvSpPr txBox="1"/>
          <p:nvPr/>
        </p:nvSpPr>
        <p:spPr>
          <a:xfrm>
            <a:off x="5181600" y="5562600"/>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162" name="TextBox 161"/>
          <p:cNvSpPr txBox="1"/>
          <p:nvPr/>
        </p:nvSpPr>
        <p:spPr>
          <a:xfrm>
            <a:off x="4267200" y="5562600"/>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163" name="TextBox 162"/>
          <p:cNvSpPr txBox="1"/>
          <p:nvPr/>
        </p:nvSpPr>
        <p:spPr>
          <a:xfrm>
            <a:off x="3352800" y="5562600"/>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164" name="TextBox 163"/>
          <p:cNvSpPr txBox="1"/>
          <p:nvPr/>
        </p:nvSpPr>
        <p:spPr>
          <a:xfrm>
            <a:off x="3810000" y="4648200"/>
            <a:ext cx="457200" cy="246221"/>
          </a:xfrm>
          <a:prstGeom prst="rect">
            <a:avLst/>
          </a:prstGeom>
          <a:noFill/>
        </p:spPr>
        <p:txBody>
          <a:bodyPr wrap="square" rtlCol="0">
            <a:spAutoFit/>
          </a:bodyPr>
          <a:lstStyle/>
          <a:p>
            <a:pPr algn="ctr"/>
            <a:r>
              <a:rPr lang="en-US" sz="1000" i="1" dirty="0" smtClean="0"/>
              <a:t>v2</a:t>
            </a:r>
            <a:endParaRPr lang="en-US" sz="1000" i="1" dirty="0"/>
          </a:p>
        </p:txBody>
      </p:sp>
      <p:sp>
        <p:nvSpPr>
          <p:cNvPr id="168" name="TextBox 167"/>
          <p:cNvSpPr txBox="1"/>
          <p:nvPr/>
        </p:nvSpPr>
        <p:spPr>
          <a:xfrm>
            <a:off x="3810000" y="5562600"/>
            <a:ext cx="457200" cy="246221"/>
          </a:xfrm>
          <a:prstGeom prst="rect">
            <a:avLst/>
          </a:prstGeom>
          <a:noFill/>
        </p:spPr>
        <p:txBody>
          <a:bodyPr wrap="square" rtlCol="0">
            <a:spAutoFit/>
          </a:bodyPr>
          <a:lstStyle/>
          <a:p>
            <a:pPr algn="ctr"/>
            <a:r>
              <a:rPr lang="en-US" sz="1000" i="1" dirty="0" smtClean="0"/>
              <a:t>v2</a:t>
            </a:r>
            <a:endParaRPr lang="en-US" sz="1000" i="1" dirty="0"/>
          </a:p>
        </p:txBody>
      </p:sp>
      <p:sp>
        <p:nvSpPr>
          <p:cNvPr id="169" name="Rectangle 10"/>
          <p:cNvSpPr txBox="1">
            <a:spLocks noChangeArrowheads="1"/>
          </p:cNvSpPr>
          <p:nvPr/>
        </p:nvSpPr>
        <p:spPr>
          <a:xfrm>
            <a:off x="6019800" y="5826442"/>
            <a:ext cx="2057400" cy="304800"/>
          </a:xfrm>
          <a:prstGeom prst="rect">
            <a:avLst/>
          </a:prstGeom>
          <a:noFill/>
        </p:spPr>
        <p:txBody>
          <a:bodyPr>
            <a:noAutofit/>
          </a:bodyPr>
          <a:lstStyle/>
          <a:p>
            <a:pPr marL="342900" indent="-342900" algn="ctr" fontAlgn="auto">
              <a:spcBef>
                <a:spcPct val="20000"/>
              </a:spcBef>
              <a:spcAft>
                <a:spcPts val="0"/>
              </a:spcAft>
              <a:defRPr/>
            </a:pPr>
            <a:r>
              <a:rPr lang="en-US" i="1" dirty="0" smtClean="0">
                <a:latin typeface="+mn-lt"/>
                <a:cs typeface="+mn-cs"/>
              </a:rPr>
              <a:t>w1 </a:t>
            </a:r>
            <a:r>
              <a:rPr lang="en-US" dirty="0" smtClean="0"/>
              <a:t>⊕ </a:t>
            </a:r>
            <a:r>
              <a:rPr lang="en-US" i="1" dirty="0" smtClean="0">
                <a:latin typeface="+mn-lt"/>
              </a:rPr>
              <a:t>w2</a:t>
            </a:r>
            <a:endParaRPr lang="en-US" i="1"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cxnSp>
        <p:nvCxnSpPr>
          <p:cNvPr id="170" name="Straight Connector 169"/>
          <p:cNvCxnSpPr/>
          <p:nvPr/>
        </p:nvCxnSpPr>
        <p:spPr>
          <a:xfrm rot="5400000">
            <a:off x="5882045" y="5260776"/>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rot="5400000">
            <a:off x="6339245" y="5260776"/>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a:endCxn id="192" idx="3"/>
          </p:cNvCxnSpPr>
          <p:nvPr/>
        </p:nvCxnSpPr>
        <p:spPr>
          <a:xfrm rot="5400000">
            <a:off x="6796445" y="5260776"/>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7329843" y="5260775"/>
            <a:ext cx="885111" cy="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4" name="TextBox 173"/>
          <p:cNvSpPr txBox="1"/>
          <p:nvPr/>
        </p:nvSpPr>
        <p:spPr>
          <a:xfrm>
            <a:off x="7162800" y="4665821"/>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175" name="TextBox 174"/>
          <p:cNvSpPr txBox="1"/>
          <p:nvPr/>
        </p:nvSpPr>
        <p:spPr>
          <a:xfrm>
            <a:off x="7696200" y="4665821"/>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176" name="TextBox 175"/>
          <p:cNvSpPr txBox="1"/>
          <p:nvPr/>
        </p:nvSpPr>
        <p:spPr>
          <a:xfrm>
            <a:off x="6781800" y="4665821"/>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177" name="TextBox 176"/>
          <p:cNvSpPr txBox="1"/>
          <p:nvPr/>
        </p:nvSpPr>
        <p:spPr>
          <a:xfrm>
            <a:off x="5867400" y="4665821"/>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178" name="Oval 177"/>
          <p:cNvSpPr/>
          <p:nvPr/>
        </p:nvSpPr>
        <p:spPr>
          <a:xfrm>
            <a:off x="7924800" y="5458302"/>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p:cNvSpPr/>
          <p:nvPr/>
        </p:nvSpPr>
        <p:spPr>
          <a:xfrm>
            <a:off x="7924800" y="497062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0" name="Straight Arrow Connector 179"/>
          <p:cNvCxnSpPr>
            <a:stCxn id="179" idx="0"/>
            <a:endCxn id="178" idx="0"/>
          </p:cNvCxnSpPr>
          <p:nvPr/>
        </p:nvCxnSpPr>
        <p:spPr>
          <a:xfrm rot="16200000" flipH="1">
            <a:off x="7703819" y="5214461"/>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1" name="Oval 180"/>
          <p:cNvSpPr/>
          <p:nvPr/>
        </p:nvSpPr>
        <p:spPr>
          <a:xfrm>
            <a:off x="7467600" y="5458302"/>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7467600" y="497062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3" name="Straight Arrow Connector 182"/>
          <p:cNvCxnSpPr>
            <a:stCxn id="182" idx="0"/>
            <a:endCxn id="181" idx="0"/>
          </p:cNvCxnSpPr>
          <p:nvPr/>
        </p:nvCxnSpPr>
        <p:spPr>
          <a:xfrm rot="16200000" flipH="1">
            <a:off x="7246619" y="5214461"/>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7010400" y="5458302"/>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7010400" y="497062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6" name="Straight Arrow Connector 185"/>
          <p:cNvCxnSpPr>
            <a:stCxn id="185" idx="0"/>
            <a:endCxn id="184" idx="0"/>
          </p:cNvCxnSpPr>
          <p:nvPr/>
        </p:nvCxnSpPr>
        <p:spPr>
          <a:xfrm rot="16200000" flipH="1">
            <a:off x="6789419" y="5214461"/>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7" name="Oval 186"/>
          <p:cNvSpPr/>
          <p:nvPr/>
        </p:nvSpPr>
        <p:spPr>
          <a:xfrm>
            <a:off x="6096000" y="5458302"/>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Oval 187"/>
          <p:cNvSpPr/>
          <p:nvPr/>
        </p:nvSpPr>
        <p:spPr>
          <a:xfrm>
            <a:off x="6096000" y="497062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TextBox 189"/>
          <p:cNvSpPr txBox="1"/>
          <p:nvPr/>
        </p:nvSpPr>
        <p:spPr>
          <a:xfrm>
            <a:off x="7162800" y="5580221"/>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191" name="TextBox 190"/>
          <p:cNvSpPr txBox="1"/>
          <p:nvPr/>
        </p:nvSpPr>
        <p:spPr>
          <a:xfrm>
            <a:off x="7696200" y="5580221"/>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192" name="TextBox 191"/>
          <p:cNvSpPr txBox="1"/>
          <p:nvPr/>
        </p:nvSpPr>
        <p:spPr>
          <a:xfrm>
            <a:off x="6781800" y="5580221"/>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193" name="TextBox 192"/>
          <p:cNvSpPr txBox="1"/>
          <p:nvPr/>
        </p:nvSpPr>
        <p:spPr>
          <a:xfrm>
            <a:off x="5867400" y="5580221"/>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194" name="TextBox 193"/>
          <p:cNvSpPr txBox="1"/>
          <p:nvPr/>
        </p:nvSpPr>
        <p:spPr>
          <a:xfrm>
            <a:off x="6324600" y="4665821"/>
            <a:ext cx="457200" cy="246221"/>
          </a:xfrm>
          <a:prstGeom prst="rect">
            <a:avLst/>
          </a:prstGeom>
          <a:noFill/>
        </p:spPr>
        <p:txBody>
          <a:bodyPr wrap="square" rtlCol="0">
            <a:spAutoFit/>
          </a:bodyPr>
          <a:lstStyle/>
          <a:p>
            <a:pPr algn="ctr"/>
            <a:r>
              <a:rPr lang="en-US" sz="1000" i="1" dirty="0" smtClean="0"/>
              <a:t>v2</a:t>
            </a:r>
            <a:endParaRPr lang="en-US" sz="1000" i="1" dirty="0"/>
          </a:p>
        </p:txBody>
      </p:sp>
      <p:sp>
        <p:nvSpPr>
          <p:cNvPr id="198" name="TextBox 197"/>
          <p:cNvSpPr txBox="1"/>
          <p:nvPr/>
        </p:nvSpPr>
        <p:spPr>
          <a:xfrm>
            <a:off x="6324600" y="5580221"/>
            <a:ext cx="457200" cy="246221"/>
          </a:xfrm>
          <a:prstGeom prst="rect">
            <a:avLst/>
          </a:prstGeom>
          <a:noFill/>
        </p:spPr>
        <p:txBody>
          <a:bodyPr wrap="square" rtlCol="0">
            <a:spAutoFit/>
          </a:bodyPr>
          <a:lstStyle/>
          <a:p>
            <a:pPr algn="ctr"/>
            <a:r>
              <a:rPr lang="en-US" sz="1000" i="1" dirty="0" smtClean="0"/>
              <a:t>v2</a:t>
            </a:r>
            <a:endParaRPr lang="en-US" sz="1000" i="1" dirty="0"/>
          </a:p>
        </p:txBody>
      </p:sp>
      <p:cxnSp>
        <p:nvCxnSpPr>
          <p:cNvPr id="200" name="Straight Arrow Connector 199"/>
          <p:cNvCxnSpPr>
            <a:stCxn id="60" idx="2"/>
            <a:endCxn id="67" idx="1"/>
          </p:cNvCxnSpPr>
          <p:nvPr/>
        </p:nvCxnSpPr>
        <p:spPr>
          <a:xfrm rot="10800000" flipV="1">
            <a:off x="1073496" y="4975860"/>
            <a:ext cx="1364905" cy="471516"/>
          </a:xfrm>
          <a:prstGeom prst="straightConnector1">
            <a:avLst/>
          </a:prstGeom>
          <a:ln>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a:stCxn id="155" idx="2"/>
            <a:endCxn id="157" idx="7"/>
          </p:cNvCxnSpPr>
          <p:nvPr/>
        </p:nvCxnSpPr>
        <p:spPr>
          <a:xfrm rot="10800000" flipV="1">
            <a:off x="3620424" y="4975860"/>
            <a:ext cx="875376" cy="4715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1" name="Straight Arrow Connector 210"/>
          <p:cNvCxnSpPr/>
          <p:nvPr/>
        </p:nvCxnSpPr>
        <p:spPr>
          <a:xfrm rot="10800000" flipV="1">
            <a:off x="6096001" y="4970621"/>
            <a:ext cx="1364905" cy="471516"/>
          </a:xfrm>
          <a:prstGeom prst="straightConnector1">
            <a:avLst/>
          </a:prstGeom>
          <a:ln>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3" name="Straight Arrow Connector 212"/>
          <p:cNvCxnSpPr/>
          <p:nvPr/>
        </p:nvCxnSpPr>
        <p:spPr>
          <a:xfrm rot="10800000" flipV="1">
            <a:off x="6135024" y="4970621"/>
            <a:ext cx="875376" cy="4715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5" name="Rectangle 10"/>
          <p:cNvSpPr txBox="1">
            <a:spLocks noChangeArrowheads="1"/>
          </p:cNvSpPr>
          <p:nvPr/>
        </p:nvSpPr>
        <p:spPr>
          <a:xfrm>
            <a:off x="914400" y="4343400"/>
            <a:ext cx="1676400" cy="457200"/>
          </a:xfrm>
          <a:prstGeom prst="rect">
            <a:avLst/>
          </a:prstGeom>
          <a:noFill/>
        </p:spPr>
        <p:txBody>
          <a:bodyPr>
            <a:noAutofit/>
          </a:bodyPr>
          <a:lstStyle/>
          <a:p>
            <a:pPr marL="342900" indent="-342900" fontAlgn="auto">
              <a:spcBef>
                <a:spcPct val="20000"/>
              </a:spcBef>
              <a:spcAft>
                <a:spcPts val="0"/>
              </a:spcAft>
              <a:defRPr/>
            </a:pPr>
            <a:r>
              <a:rPr lang="en-US" sz="2000" dirty="0" smtClean="0">
                <a:latin typeface="+mn-lt"/>
                <a:cs typeface="+mn-cs"/>
              </a:rPr>
              <a:t>Example:</a:t>
            </a:r>
            <a:endParaRPr lang="en-US" sz="2000"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sp>
        <p:nvSpPr>
          <p:cNvPr id="117" name="TextBox 116"/>
          <p:cNvSpPr txBox="1"/>
          <p:nvPr/>
        </p:nvSpPr>
        <p:spPr>
          <a:xfrm>
            <a:off x="762000" y="6172200"/>
            <a:ext cx="2514600" cy="307777"/>
          </a:xfrm>
          <a:prstGeom prst="rect">
            <a:avLst/>
          </a:prstGeom>
          <a:noFill/>
        </p:spPr>
        <p:txBody>
          <a:bodyPr wrap="square" rtlCol="0">
            <a:spAutoFit/>
          </a:bodyPr>
          <a:lstStyle/>
          <a:p>
            <a:pPr algn="ctr"/>
            <a:r>
              <a:rPr lang="en-US" sz="1400" i="1"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[v1 </a:t>
            </a:r>
            <a:r>
              <a:rPr lang="en-US" sz="1400" dirty="0" smtClean="0">
                <a:solidFill>
                  <a:schemeClr val="tx2"/>
                </a:solidFill>
                <a:latin typeface="+mn-lt"/>
              </a:rPr>
              <a:t>↦ {EROFS}]</a:t>
            </a:r>
            <a:endParaRPr lang="en-US" sz="1400" dirty="0">
              <a:solidFill>
                <a:schemeClr val="tx2"/>
              </a:solidFill>
              <a:latin typeface="+mn-lt"/>
            </a:endParaRPr>
          </a:p>
        </p:txBody>
      </p:sp>
      <p:sp>
        <p:nvSpPr>
          <p:cNvPr id="118" name="TextBox 117"/>
          <p:cNvSpPr txBox="1"/>
          <p:nvPr/>
        </p:nvSpPr>
        <p:spPr>
          <a:xfrm>
            <a:off x="3352800" y="6172200"/>
            <a:ext cx="2514600" cy="307777"/>
          </a:xfrm>
          <a:prstGeom prst="rect">
            <a:avLst/>
          </a:prstGeom>
          <a:noFill/>
        </p:spPr>
        <p:txBody>
          <a:bodyPr wrap="square" rtlCol="0">
            <a:spAutoFit/>
          </a:bodyPr>
          <a:lstStyle/>
          <a:p>
            <a:pPr algn="ctr"/>
            <a:r>
              <a:rPr lang="en-US" sz="1400" i="1"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[v1 </a:t>
            </a:r>
            <a:r>
              <a:rPr lang="en-US" sz="1400" dirty="0" smtClean="0">
                <a:solidFill>
                  <a:schemeClr val="tx2"/>
                </a:solidFill>
                <a:latin typeface="+mn-lt"/>
              </a:rPr>
              <a:t>↦ {EIO}]</a:t>
            </a:r>
            <a:endParaRPr lang="en-US" sz="1400" dirty="0">
              <a:solidFill>
                <a:schemeClr val="tx2"/>
              </a:solidFill>
              <a:latin typeface="+mn-lt"/>
            </a:endParaRPr>
          </a:p>
        </p:txBody>
      </p:sp>
      <p:sp>
        <p:nvSpPr>
          <p:cNvPr id="119" name="TextBox 118"/>
          <p:cNvSpPr txBox="1"/>
          <p:nvPr/>
        </p:nvSpPr>
        <p:spPr>
          <a:xfrm>
            <a:off x="5791200" y="6172200"/>
            <a:ext cx="2514600" cy="307777"/>
          </a:xfrm>
          <a:prstGeom prst="rect">
            <a:avLst/>
          </a:prstGeom>
          <a:noFill/>
        </p:spPr>
        <p:txBody>
          <a:bodyPr wrap="square" rtlCol="0">
            <a:spAutoFit/>
          </a:bodyPr>
          <a:lstStyle/>
          <a:p>
            <a:pPr algn="ctr"/>
            <a:r>
              <a:rPr lang="en-US" sz="1400" i="1"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[v1 </a:t>
            </a:r>
            <a:r>
              <a:rPr lang="en-US" sz="1400" dirty="0" smtClean="0">
                <a:solidFill>
                  <a:schemeClr val="tx2"/>
                </a:solidFill>
                <a:latin typeface="+mn-lt"/>
              </a:rPr>
              <a:t>↦ {EROFS, EIO}]</a:t>
            </a:r>
            <a:endParaRPr lang="en-US" sz="1400" dirty="0">
              <a:solidFill>
                <a:schemeClr val="tx2"/>
              </a:solidFill>
              <a:latin typeface="+mn-lt"/>
            </a:endParaRPr>
          </a:p>
        </p:txBody>
      </p:sp>
      <p:sp>
        <p:nvSpPr>
          <p:cNvPr id="129" name="Oval 128"/>
          <p:cNvSpPr/>
          <p:nvPr/>
        </p:nvSpPr>
        <p:spPr>
          <a:xfrm>
            <a:off x="15240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15240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Arrow Connector 130"/>
          <p:cNvCxnSpPr>
            <a:stCxn id="130" idx="0"/>
            <a:endCxn id="129" idx="0"/>
          </p:cNvCxnSpPr>
          <p:nvPr/>
        </p:nvCxnSpPr>
        <p:spPr>
          <a:xfrm rot="16200000" flipH="1">
            <a:off x="1303019" y="5196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40386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40386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7" name="Straight Arrow Connector 136"/>
          <p:cNvCxnSpPr>
            <a:stCxn id="133" idx="0"/>
            <a:endCxn id="132" idx="0"/>
          </p:cNvCxnSpPr>
          <p:nvPr/>
        </p:nvCxnSpPr>
        <p:spPr>
          <a:xfrm rot="16200000" flipH="1">
            <a:off x="3817619" y="5196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9" name="Oval 158"/>
          <p:cNvSpPr/>
          <p:nvPr/>
        </p:nvSpPr>
        <p:spPr>
          <a:xfrm>
            <a:off x="6553200" y="5440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p:cNvSpPr/>
          <p:nvPr/>
        </p:nvSpPr>
        <p:spPr>
          <a:xfrm>
            <a:off x="6553200" y="49530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9" name="Straight Arrow Connector 188"/>
          <p:cNvCxnSpPr>
            <a:stCxn id="167" idx="0"/>
            <a:endCxn id="159" idx="0"/>
          </p:cNvCxnSpPr>
          <p:nvPr/>
        </p:nvCxnSpPr>
        <p:spPr>
          <a:xfrm rot="16200000" flipH="1">
            <a:off x="6332219" y="5196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381000" y="4343400"/>
            <a:ext cx="8229600" cy="175260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1"/>
          <p:cNvSpPr>
            <a:spLocks noChangeArrowheads="1"/>
          </p:cNvSpPr>
          <p:nvPr/>
        </p:nvSpPr>
        <p:spPr bwMode="auto">
          <a:xfrm>
            <a:off x="6781800" y="2743200"/>
            <a:ext cx="1828800" cy="1524000"/>
          </a:xfrm>
          <a:prstGeom prst="rect">
            <a:avLst/>
          </a:prstGeom>
          <a:noFill/>
          <a:ln w="9525">
            <a:noFill/>
            <a:miter lim="800000"/>
            <a:headEnd/>
            <a:tailEnd/>
          </a:ln>
        </p:spPr>
        <p:txBody>
          <a:bodyPr/>
          <a:lstStyle/>
          <a:p>
            <a:pPr marL="342900" indent="-342900">
              <a:spcBef>
                <a:spcPct val="20000"/>
              </a:spcBef>
            </a:pPr>
            <a:r>
              <a:rPr lang="en-US" sz="1200" dirty="0" smtClean="0">
                <a:latin typeface="Consolas" pitchFamily="49" charset="0"/>
                <a:cs typeface="Consolas" pitchFamily="49" charset="0"/>
              </a:rPr>
              <a:t>1</a:t>
            </a:r>
            <a:r>
              <a:rPr lang="en-US" sz="1200" b="1" dirty="0" smtClean="0">
                <a:latin typeface="Consolas" pitchFamily="49" charset="0"/>
                <a:cs typeface="Consolas" pitchFamily="49" charset="0"/>
              </a:rPr>
              <a:t>  if</a:t>
            </a:r>
            <a:r>
              <a:rPr lang="en-US" sz="1200" dirty="0" smtClean="0">
                <a:latin typeface="Consolas" pitchFamily="49" charset="0"/>
                <a:cs typeface="Consolas" pitchFamily="49" charset="0"/>
              </a:rPr>
              <a:t> (...){</a:t>
            </a:r>
          </a:p>
          <a:p>
            <a:pPr marL="342900" indent="-342900">
              <a:spcBef>
                <a:spcPct val="20000"/>
              </a:spcBef>
            </a:pPr>
            <a:r>
              <a:rPr lang="en-US" sz="1200" dirty="0" smtClean="0">
                <a:latin typeface="Consolas" pitchFamily="49" charset="0"/>
                <a:cs typeface="Consolas" pitchFamily="49" charset="0"/>
              </a:rPr>
              <a:t>2</a:t>
            </a:r>
            <a:r>
              <a:rPr lang="en-US" sz="1200" b="1" dirty="0" smtClean="0">
                <a:latin typeface="Consolas" pitchFamily="49" charset="0"/>
                <a:cs typeface="Consolas" pitchFamily="49" charset="0"/>
              </a:rPr>
              <a:t>    </a:t>
            </a:r>
            <a:r>
              <a:rPr lang="en-US" sz="1200" dirty="0" smtClean="0">
                <a:latin typeface="Consolas" pitchFamily="49" charset="0"/>
                <a:cs typeface="Consolas" pitchFamily="49" charset="0"/>
              </a:rPr>
              <a:t>v1 =</a:t>
            </a:r>
            <a:r>
              <a:rPr lang="en-US" sz="1200" b="1" dirty="0" smtClean="0">
                <a:latin typeface="Consolas" pitchFamily="49" charset="0"/>
                <a:cs typeface="Consolas" pitchFamily="49" charset="0"/>
              </a:rPr>
              <a:t> </a:t>
            </a:r>
            <a:r>
              <a:rPr lang="en-US" sz="1200" dirty="0" smtClean="0">
                <a:latin typeface="Consolas" pitchFamily="49" charset="0"/>
                <a:cs typeface="Consolas" pitchFamily="49" charset="0"/>
              </a:rPr>
              <a:t>-EROFS;</a:t>
            </a:r>
          </a:p>
          <a:p>
            <a:pPr marL="342900" indent="-342900">
              <a:spcBef>
                <a:spcPct val="20000"/>
              </a:spcBef>
            </a:pPr>
            <a:r>
              <a:rPr lang="en-US" sz="1200" dirty="0" smtClean="0">
                <a:latin typeface="Consolas" pitchFamily="49" charset="0"/>
                <a:cs typeface="Consolas" pitchFamily="49" charset="0"/>
              </a:rPr>
              <a:t>3  }</a:t>
            </a:r>
          </a:p>
          <a:p>
            <a:pPr marL="342900" indent="-342900">
              <a:spcBef>
                <a:spcPct val="20000"/>
              </a:spcBef>
            </a:pPr>
            <a:r>
              <a:rPr lang="en-US" sz="1200" dirty="0" smtClean="0">
                <a:latin typeface="Consolas" pitchFamily="49" charset="0"/>
                <a:cs typeface="Consolas" pitchFamily="49" charset="0"/>
              </a:rPr>
              <a:t>4  </a:t>
            </a:r>
            <a:r>
              <a:rPr lang="en-US" sz="1200" b="1" dirty="0" smtClean="0">
                <a:latin typeface="Consolas" pitchFamily="49" charset="0"/>
                <a:cs typeface="Consolas" pitchFamily="49" charset="0"/>
              </a:rPr>
              <a:t>else</a:t>
            </a:r>
            <a:r>
              <a:rPr lang="en-US" sz="1200" dirty="0" smtClean="0">
                <a:latin typeface="Consolas" pitchFamily="49" charset="0"/>
                <a:cs typeface="Consolas" pitchFamily="49" charset="0"/>
              </a:rPr>
              <a:t> {</a:t>
            </a:r>
          </a:p>
          <a:p>
            <a:pPr marL="342900" indent="-342900">
              <a:spcBef>
                <a:spcPct val="20000"/>
              </a:spcBef>
            </a:pPr>
            <a:r>
              <a:rPr lang="en-US" sz="1200" dirty="0" smtClean="0">
                <a:latin typeface="Consolas" pitchFamily="49" charset="0"/>
                <a:cs typeface="Consolas" pitchFamily="49" charset="0"/>
              </a:rPr>
              <a:t>5</a:t>
            </a:r>
            <a:r>
              <a:rPr lang="en-US" sz="1200" b="1" dirty="0" smtClean="0">
                <a:latin typeface="Consolas" pitchFamily="49" charset="0"/>
                <a:cs typeface="Consolas" pitchFamily="49" charset="0"/>
              </a:rPr>
              <a:t>    </a:t>
            </a:r>
            <a:r>
              <a:rPr lang="en-US" sz="1200" dirty="0" smtClean="0">
                <a:latin typeface="Consolas" pitchFamily="49" charset="0"/>
                <a:cs typeface="Consolas" pitchFamily="49" charset="0"/>
              </a:rPr>
              <a:t>v1 =</a:t>
            </a:r>
            <a:r>
              <a:rPr lang="en-US" sz="1200" b="1" dirty="0" smtClean="0">
                <a:latin typeface="Consolas" pitchFamily="49" charset="0"/>
                <a:cs typeface="Consolas" pitchFamily="49" charset="0"/>
              </a:rPr>
              <a:t> </a:t>
            </a:r>
            <a:r>
              <a:rPr lang="en-US" sz="1200" dirty="0" smtClean="0">
                <a:latin typeface="Consolas" pitchFamily="49" charset="0"/>
                <a:cs typeface="Consolas" pitchFamily="49" charset="0"/>
              </a:rPr>
              <a:t>-EIO;</a:t>
            </a:r>
          </a:p>
          <a:p>
            <a:pPr marL="342900" indent="-342900">
              <a:spcBef>
                <a:spcPct val="20000"/>
              </a:spcBef>
            </a:pPr>
            <a:r>
              <a:rPr lang="en-US" sz="1200" dirty="0" smtClean="0">
                <a:latin typeface="Consolas" pitchFamily="49" charset="0"/>
                <a:cs typeface="Consolas" pitchFamily="49" charset="0"/>
              </a:rPr>
              <a:t>6</a:t>
            </a:r>
            <a:r>
              <a:rPr lang="en-US" sz="1200" b="1" dirty="0" smtClean="0">
                <a:latin typeface="Consolas" pitchFamily="49" charset="0"/>
                <a:cs typeface="Consolas" pitchFamily="49" charset="0"/>
              </a:rPr>
              <a:t>  </a:t>
            </a:r>
            <a:r>
              <a:rPr lang="en-US" sz="1200" dirty="0" smtClean="0">
                <a:latin typeface="Consolas" pitchFamily="49" charset="0"/>
                <a:cs typeface="Consolas" pitchFamily="49" charset="0"/>
              </a:rPr>
              <a:t>}</a:t>
            </a:r>
            <a:endParaRPr lang="en-US" sz="1000" dirty="0" smtClean="0">
              <a:latin typeface="Consolas" pitchFamily="49" charset="0"/>
              <a:cs typeface="Consolas" pitchFamily="49" charset="0"/>
            </a:endParaRPr>
          </a:p>
          <a:p>
            <a:pPr marL="342900" indent="-342900">
              <a:spcBef>
                <a:spcPct val="20000"/>
              </a:spcBef>
              <a:buAutoNum type="arabicPlain"/>
            </a:pPr>
            <a:endParaRPr lang="en-US" sz="1000" dirty="0" smtClean="0">
              <a:latin typeface="Courier New" pitchFamily="49" charset="0"/>
              <a:cs typeface="Courier New" pitchFamily="49" charset="0"/>
            </a:endParaRPr>
          </a:p>
          <a:p>
            <a:pPr marL="342900" indent="-342900">
              <a:spcBef>
                <a:spcPct val="20000"/>
              </a:spcBef>
              <a:buAutoNum type="arabicPlain"/>
            </a:pPr>
            <a:endParaRPr lang="en-US" sz="1000" dirty="0">
              <a:latin typeface="Courier New" pitchFamily="49" charset="0"/>
              <a:cs typeface="Courier New" pitchFamily="49" charset="0"/>
            </a:endParaRPr>
          </a:p>
        </p:txBody>
      </p:sp>
      <p:sp>
        <p:nvSpPr>
          <p:cNvPr id="4" name="Rounded Rectangle 3"/>
          <p:cNvSpPr/>
          <p:nvPr/>
        </p:nvSpPr>
        <p:spPr>
          <a:xfrm>
            <a:off x="6705600" y="2590801"/>
            <a:ext cx="1679747" cy="1600200"/>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484610798"/>
      </p:ext>
    </p:extLst>
  </p:cSld>
  <p:clrMapOvr>
    <a:masterClrMapping/>
  </p:clrMapOvr>
  <p:transition advTm="429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9"/>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0" nodeType="clickEffect">
                                  <p:stCondLst>
                                    <p:cond delay="0"/>
                                  </p:stCondLst>
                                  <p:childTnLst>
                                    <p:set>
                                      <p:cBhvr>
                                        <p:cTn id="13" dur="1" fill="hold">
                                          <p:stCondLst>
                                            <p:cond delay="0"/>
                                          </p:stCondLst>
                                        </p:cTn>
                                        <p:tgtEl>
                                          <p:spTgt spid="120"/>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1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1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1" grpId="1" build="p"/>
      <p:bldP spid="21" grpId="2" build="p"/>
      <p:bldP spid="44" grpId="0" build="p"/>
      <p:bldP spid="44" grpId="1" build="p"/>
      <p:bldP spid="44" grpId="2" build="p"/>
      <p:bldP spid="47" grpId="0" build="p"/>
      <p:bldP spid="47" grpId="1" build="p"/>
      <p:bldP spid="47" grpId="2" build="p"/>
      <p:bldP spid="25" grpId="0" build="p"/>
      <p:bldP spid="25" grpId="1" build="p"/>
      <p:bldP spid="25" grpId="2" build="p"/>
      <p:bldP spid="139" grpId="0" build="p"/>
      <p:bldP spid="139" grpId="1" build="p"/>
      <p:bldP spid="139" grpId="2" build="p"/>
      <p:bldP spid="169" grpId="0" build="p"/>
      <p:bldP spid="169" grpId="1" build="p"/>
      <p:bldP spid="169" grpId="2" build="p"/>
      <p:bldP spid="215" grpId="0" build="p"/>
      <p:bldP spid="215" grpId="1" build="p"/>
      <p:bldP spid="215" grpId="2" build="p"/>
      <p:bldP spid="117" grpId="0"/>
      <p:bldP spid="118" grpId="0"/>
      <p:bldP spid="119" grpId="0"/>
      <p:bldP spid="120" grpId="0" animBg="1"/>
      <p:bldP spid="199" grpId="0"/>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cxnSp>
        <p:nvCxnSpPr>
          <p:cNvPr id="107" name="Straight Arrow Connector 106"/>
          <p:cNvCxnSpPr>
            <a:endCxn id="94" idx="6"/>
          </p:cNvCxnSpPr>
          <p:nvPr/>
        </p:nvCxnSpPr>
        <p:spPr>
          <a:xfrm rot="16200000" flipH="1">
            <a:off x="2172360" y="5210361"/>
            <a:ext cx="485432" cy="44288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5" name="Rounded Rectangle 54"/>
          <p:cNvSpPr/>
          <p:nvPr/>
        </p:nvSpPr>
        <p:spPr>
          <a:xfrm>
            <a:off x="914400" y="2743200"/>
            <a:ext cx="4876800" cy="1143000"/>
          </a:xfrm>
          <a:prstGeom prst="roundRect">
            <a:avLst/>
          </a:prstGeom>
          <a:solidFill>
            <a:schemeClr val="bg2">
              <a:lumMod val="90000"/>
            </a:schemeClr>
          </a:solidFill>
          <a:ln w="12700">
            <a:solidFill>
              <a:schemeClr val="bg1"/>
            </a:solidFill>
          </a:ln>
          <a:effectLst>
            <a:outerShdw blurRad="50800" dist="50800" dir="5400000" algn="ctr" rotWithShape="0">
              <a:schemeClr val="bg2">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3" name="Picture 2" descr="MSB-PowerPoint-Template-cre"/>
          <p:cNvPicPr>
            <a:picLocks noChangeAspect="1" noChangeArrowheads="1"/>
          </p:cNvPicPr>
          <p:nvPr/>
        </p:nvPicPr>
        <p:blipFill>
          <a:blip r:embed="rId5" cstate="print"/>
          <a:srcRect/>
          <a:stretch>
            <a:fillRect/>
          </a:stretch>
        </p:blipFill>
        <p:spPr bwMode="auto">
          <a:xfrm>
            <a:off x="0" y="0"/>
            <a:ext cx="9144000" cy="533400"/>
          </a:xfrm>
          <a:prstGeom prst="rect">
            <a:avLst/>
          </a:prstGeom>
          <a:noFill/>
          <a:ln w="9525">
            <a:noFill/>
            <a:miter lim="800000"/>
            <a:headEnd/>
            <a:tailEnd/>
          </a:ln>
        </p:spPr>
      </p:pic>
      <p:sp>
        <p:nvSpPr>
          <p:cNvPr id="2054"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55"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2056"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58"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60"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Bounded Idempotent Semiring: ⊗</a:t>
            </a:r>
          </a:p>
        </p:txBody>
      </p:sp>
      <p:sp>
        <p:nvSpPr>
          <p:cNvPr id="16" name="Slide Number Placeholder 15"/>
          <p:cNvSpPr>
            <a:spLocks noGrp="1"/>
          </p:cNvSpPr>
          <p:nvPr>
            <p:ph type="sldNum" sz="quarter" idx="12"/>
          </p:nvPr>
        </p:nvSpPr>
        <p:spPr/>
        <p:txBody>
          <a:bodyPr>
            <a:normAutofit/>
          </a:bodyPr>
          <a:lstStyle/>
          <a:p>
            <a:pPr>
              <a:defRPr/>
            </a:pPr>
            <a:fld id="{C67A4E6D-DAD8-49BF-8684-123558519785}" type="slidenum">
              <a:rPr lang="en-US"/>
              <a:pPr>
                <a:defRPr/>
              </a:pPr>
              <a:t>11</a:t>
            </a:fld>
            <a:endParaRPr lang="en-US"/>
          </a:p>
        </p:txBody>
      </p:sp>
      <p:sp>
        <p:nvSpPr>
          <p:cNvPr id="2062"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64"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65" name="Rectangle 14"/>
          <p:cNvSpPr>
            <a:spLocks noChangeArrowheads="1"/>
          </p:cNvSpPr>
          <p:nvPr/>
        </p:nvSpPr>
        <p:spPr bwMode="auto">
          <a:xfrm>
            <a:off x="457200" y="1828800"/>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57" name="TextBox 56"/>
          <p:cNvSpPr txBox="1"/>
          <p:nvPr/>
        </p:nvSpPr>
        <p:spPr>
          <a:xfrm>
            <a:off x="6248400" y="2667000"/>
            <a:ext cx="2286000" cy="646331"/>
          </a:xfrm>
          <a:prstGeom prst="rect">
            <a:avLst/>
          </a:prstGeom>
          <a:solidFill>
            <a:srgbClr val="FFFF00"/>
          </a:solidFill>
        </p:spPr>
        <p:txBody>
          <a:bodyPr wrap="square">
            <a:spAutoFit/>
          </a:bodyPr>
          <a:lstStyle/>
          <a:p>
            <a:pPr>
              <a:defRPr/>
            </a:pPr>
            <a:r>
              <a:rPr lang="en-US" dirty="0" smtClean="0">
                <a:latin typeface="+mn-lt"/>
              </a:rPr>
              <a:t>Used to calculate the weight of a path</a:t>
            </a:r>
            <a:endParaRPr lang="en-US" dirty="0">
              <a:latin typeface="+mn-lt"/>
            </a:endParaRPr>
          </a:p>
        </p:txBody>
      </p:sp>
      <p:sp>
        <p:nvSpPr>
          <p:cNvPr id="58" name="Rectangle 10"/>
          <p:cNvSpPr txBox="1">
            <a:spLocks noChangeArrowheads="1"/>
          </p:cNvSpPr>
          <p:nvPr/>
        </p:nvSpPr>
        <p:spPr>
          <a:xfrm>
            <a:off x="838200" y="1981200"/>
            <a:ext cx="7543800" cy="457200"/>
          </a:xfrm>
          <a:prstGeom prst="rect">
            <a:avLst/>
          </a:prstGeom>
          <a:noFill/>
        </p:spPr>
        <p:txBody>
          <a:bodyPr>
            <a:normAutofit fontScale="32500" lnSpcReduction="20000"/>
          </a:bodyPr>
          <a:lstStyle/>
          <a:p>
            <a:pPr marL="342900" indent="-342900" fontAlgn="auto">
              <a:spcBef>
                <a:spcPct val="20000"/>
              </a:spcBef>
              <a:spcAft>
                <a:spcPts val="0"/>
              </a:spcAft>
              <a:buFont typeface="Arial" pitchFamily="34" charset="0"/>
              <a:buChar char="•"/>
              <a:defRPr/>
            </a:pPr>
            <a:r>
              <a:rPr lang="en-US" sz="8600" dirty="0" smtClean="0">
                <a:latin typeface="+mn-lt"/>
                <a:cs typeface="+mn-cs"/>
              </a:rPr>
              <a:t>Also known as the extend operator</a:t>
            </a:r>
            <a:endParaRPr lang="en-US" sz="86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59" name="Rectangle 10"/>
          <p:cNvSpPr txBox="1">
            <a:spLocks noChangeArrowheads="1"/>
          </p:cNvSpPr>
          <p:nvPr/>
        </p:nvSpPr>
        <p:spPr>
          <a:xfrm>
            <a:off x="914400" y="2362200"/>
            <a:ext cx="1676400" cy="457200"/>
          </a:xfrm>
          <a:prstGeom prst="rect">
            <a:avLst/>
          </a:prstGeom>
          <a:noFill/>
        </p:spPr>
        <p:txBody>
          <a:bodyPr>
            <a:noAutofit/>
          </a:bodyPr>
          <a:lstStyle/>
          <a:p>
            <a:pPr marL="342900" indent="-342900" fontAlgn="auto">
              <a:spcBef>
                <a:spcPct val="20000"/>
              </a:spcBef>
              <a:spcAft>
                <a:spcPts val="0"/>
              </a:spcAft>
              <a:defRPr/>
            </a:pPr>
            <a:r>
              <a:rPr lang="en-US" sz="2000" dirty="0" smtClean="0">
                <a:latin typeface="+mn-lt"/>
                <a:cs typeface="+mn-cs"/>
              </a:rPr>
              <a:t>Definition:</a:t>
            </a:r>
            <a:endParaRPr lang="en-US" sz="2000"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cxnSp>
        <p:nvCxnSpPr>
          <p:cNvPr id="29" name="Straight Connector 28"/>
          <p:cNvCxnSpPr>
            <a:endCxn id="96" idx="1"/>
          </p:cNvCxnSpPr>
          <p:nvPr/>
        </p:nvCxnSpPr>
        <p:spPr>
          <a:xfrm rot="5400000">
            <a:off x="1691442" y="5225930"/>
            <a:ext cx="1341519" cy="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endCxn id="96" idx="3"/>
          </p:cNvCxnSpPr>
          <p:nvPr/>
        </p:nvCxnSpPr>
        <p:spPr>
          <a:xfrm rot="5400000">
            <a:off x="2148642" y="5225930"/>
            <a:ext cx="1341519" cy="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endCxn id="91" idx="3"/>
          </p:cNvCxnSpPr>
          <p:nvPr/>
        </p:nvCxnSpPr>
        <p:spPr>
          <a:xfrm rot="5400000">
            <a:off x="2605842" y="5225930"/>
            <a:ext cx="1341519" cy="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3139239" y="5225929"/>
            <a:ext cx="1341519" cy="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200400" y="4402772"/>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34" name="TextBox 33"/>
          <p:cNvSpPr txBox="1"/>
          <p:nvPr/>
        </p:nvSpPr>
        <p:spPr>
          <a:xfrm>
            <a:off x="3733800" y="4402772"/>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35" name="TextBox 34"/>
          <p:cNvSpPr txBox="1"/>
          <p:nvPr/>
        </p:nvSpPr>
        <p:spPr>
          <a:xfrm>
            <a:off x="2819400" y="4402772"/>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36" name="TextBox 35"/>
          <p:cNvSpPr txBox="1"/>
          <p:nvPr/>
        </p:nvSpPr>
        <p:spPr>
          <a:xfrm>
            <a:off x="1905000" y="4402772"/>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37" name="Oval 36"/>
          <p:cNvSpPr/>
          <p:nvPr/>
        </p:nvSpPr>
        <p:spPr>
          <a:xfrm>
            <a:off x="3962400" y="5195253"/>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3962400" y="4707572"/>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p:cNvCxnSpPr>
            <a:stCxn id="38" idx="0"/>
            <a:endCxn id="37" idx="0"/>
          </p:cNvCxnSpPr>
          <p:nvPr/>
        </p:nvCxnSpPr>
        <p:spPr>
          <a:xfrm rot="16200000" flipH="1">
            <a:off x="3741419" y="4951412"/>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3505200" y="5195253"/>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3505200" y="4707572"/>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a:stCxn id="41" idx="0"/>
            <a:endCxn id="40" idx="0"/>
          </p:cNvCxnSpPr>
          <p:nvPr/>
        </p:nvCxnSpPr>
        <p:spPr>
          <a:xfrm rot="16200000" flipH="1">
            <a:off x="3284219" y="4951412"/>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3048000" y="5195253"/>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3048000" y="4707572"/>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a:stCxn id="51" idx="0"/>
            <a:endCxn id="50" idx="0"/>
          </p:cNvCxnSpPr>
          <p:nvPr/>
        </p:nvCxnSpPr>
        <p:spPr>
          <a:xfrm rot="16200000" flipH="1">
            <a:off x="2827019" y="4951412"/>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2133600" y="4707572"/>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2362200" y="4402772"/>
            <a:ext cx="457200" cy="246221"/>
          </a:xfrm>
          <a:prstGeom prst="rect">
            <a:avLst/>
          </a:prstGeom>
          <a:noFill/>
        </p:spPr>
        <p:txBody>
          <a:bodyPr wrap="square" rtlCol="0">
            <a:spAutoFit/>
          </a:bodyPr>
          <a:lstStyle/>
          <a:p>
            <a:pPr algn="ctr"/>
            <a:r>
              <a:rPr lang="en-US" sz="1000" i="1" dirty="0" smtClean="0"/>
              <a:t>v2</a:t>
            </a:r>
            <a:endParaRPr lang="en-US" sz="1000" i="1" dirty="0"/>
          </a:p>
        </p:txBody>
      </p:sp>
      <p:cxnSp>
        <p:nvCxnSpPr>
          <p:cNvPr id="68" name="Straight Arrow Connector 67"/>
          <p:cNvCxnSpPr/>
          <p:nvPr/>
        </p:nvCxnSpPr>
        <p:spPr>
          <a:xfrm rot="5400000">
            <a:off x="2385984" y="4480559"/>
            <a:ext cx="455352" cy="94672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8" name="Oval 77"/>
          <p:cNvSpPr/>
          <p:nvPr/>
        </p:nvSpPr>
        <p:spPr>
          <a:xfrm>
            <a:off x="3962400" y="56516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Arrow Connector 79"/>
          <p:cNvCxnSpPr>
            <a:endCxn id="78" idx="0"/>
          </p:cNvCxnSpPr>
          <p:nvPr/>
        </p:nvCxnSpPr>
        <p:spPr>
          <a:xfrm rot="16200000" flipH="1">
            <a:off x="3741419" y="540781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1" name="Oval 80"/>
          <p:cNvSpPr/>
          <p:nvPr/>
        </p:nvSpPr>
        <p:spPr>
          <a:xfrm>
            <a:off x="3505200" y="56516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3" name="Straight Arrow Connector 82"/>
          <p:cNvCxnSpPr>
            <a:endCxn id="81" idx="0"/>
          </p:cNvCxnSpPr>
          <p:nvPr/>
        </p:nvCxnSpPr>
        <p:spPr>
          <a:xfrm rot="16200000" flipH="1">
            <a:off x="3284219" y="540781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3048000" y="56516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6" name="Straight Arrow Connector 85"/>
          <p:cNvCxnSpPr>
            <a:endCxn id="84" idx="0"/>
          </p:cNvCxnSpPr>
          <p:nvPr/>
        </p:nvCxnSpPr>
        <p:spPr>
          <a:xfrm rot="16200000" flipH="1">
            <a:off x="2827019" y="540781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3200400" y="5773579"/>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90" name="TextBox 89"/>
          <p:cNvSpPr txBox="1"/>
          <p:nvPr/>
        </p:nvSpPr>
        <p:spPr>
          <a:xfrm>
            <a:off x="3733800" y="5773579"/>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91" name="TextBox 90"/>
          <p:cNvSpPr txBox="1"/>
          <p:nvPr/>
        </p:nvSpPr>
        <p:spPr>
          <a:xfrm>
            <a:off x="2819400" y="5773579"/>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92" name="TextBox 91"/>
          <p:cNvSpPr txBox="1"/>
          <p:nvPr/>
        </p:nvSpPr>
        <p:spPr>
          <a:xfrm>
            <a:off x="1905000" y="5773579"/>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94" name="Oval 93"/>
          <p:cNvSpPr/>
          <p:nvPr/>
        </p:nvSpPr>
        <p:spPr>
          <a:xfrm>
            <a:off x="2590800" y="56516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p:cNvSpPr txBox="1"/>
          <p:nvPr/>
        </p:nvSpPr>
        <p:spPr>
          <a:xfrm>
            <a:off x="2362200" y="5773579"/>
            <a:ext cx="457200" cy="246221"/>
          </a:xfrm>
          <a:prstGeom prst="rect">
            <a:avLst/>
          </a:prstGeom>
          <a:noFill/>
        </p:spPr>
        <p:txBody>
          <a:bodyPr wrap="square" rtlCol="0">
            <a:spAutoFit/>
          </a:bodyPr>
          <a:lstStyle/>
          <a:p>
            <a:pPr algn="ctr"/>
            <a:r>
              <a:rPr lang="en-US" sz="1000" i="1" dirty="0" smtClean="0"/>
              <a:t>v2</a:t>
            </a:r>
            <a:endParaRPr lang="en-US" sz="1000" i="1" dirty="0"/>
          </a:p>
        </p:txBody>
      </p:sp>
      <p:sp>
        <p:nvSpPr>
          <p:cNvPr id="103" name="Rectangle 10"/>
          <p:cNvSpPr txBox="1">
            <a:spLocks noChangeArrowheads="1"/>
          </p:cNvSpPr>
          <p:nvPr/>
        </p:nvSpPr>
        <p:spPr>
          <a:xfrm>
            <a:off x="1295400" y="4707572"/>
            <a:ext cx="533400" cy="304800"/>
          </a:xfrm>
          <a:prstGeom prst="rect">
            <a:avLst/>
          </a:prstGeom>
          <a:noFill/>
        </p:spPr>
        <p:txBody>
          <a:bodyPr>
            <a:noAutofit/>
          </a:bodyPr>
          <a:lstStyle/>
          <a:p>
            <a:pPr marL="342900" indent="-342900" algn="ctr" fontAlgn="auto">
              <a:spcBef>
                <a:spcPct val="20000"/>
              </a:spcBef>
              <a:spcAft>
                <a:spcPts val="0"/>
              </a:spcAft>
              <a:defRPr/>
            </a:pPr>
            <a:r>
              <a:rPr lang="en-US" i="1" dirty="0" smtClean="0">
                <a:latin typeface="+mn-lt"/>
                <a:cs typeface="+mn-cs"/>
              </a:rPr>
              <a:t>w1</a:t>
            </a:r>
            <a:endParaRPr lang="en-US"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sp>
        <p:nvSpPr>
          <p:cNvPr id="104" name="Rectangle 10"/>
          <p:cNvSpPr txBox="1">
            <a:spLocks noChangeArrowheads="1"/>
          </p:cNvSpPr>
          <p:nvPr/>
        </p:nvSpPr>
        <p:spPr>
          <a:xfrm>
            <a:off x="1295400" y="5240972"/>
            <a:ext cx="533400" cy="304800"/>
          </a:xfrm>
          <a:prstGeom prst="rect">
            <a:avLst/>
          </a:prstGeom>
          <a:noFill/>
        </p:spPr>
        <p:txBody>
          <a:bodyPr>
            <a:noAutofit/>
          </a:bodyPr>
          <a:lstStyle/>
          <a:p>
            <a:pPr marL="342900" indent="-342900" algn="ctr" fontAlgn="auto">
              <a:spcBef>
                <a:spcPct val="20000"/>
              </a:spcBef>
              <a:spcAft>
                <a:spcPts val="0"/>
              </a:spcAft>
              <a:defRPr/>
            </a:pPr>
            <a:r>
              <a:rPr lang="en-US" i="1" dirty="0" smtClean="0">
                <a:latin typeface="+mn-lt"/>
                <a:cs typeface="+mn-cs"/>
              </a:rPr>
              <a:t>w2</a:t>
            </a:r>
            <a:endParaRPr lang="en-US"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sp>
        <p:nvSpPr>
          <p:cNvPr id="105" name="Rectangle 10"/>
          <p:cNvSpPr txBox="1">
            <a:spLocks noChangeArrowheads="1"/>
          </p:cNvSpPr>
          <p:nvPr/>
        </p:nvSpPr>
        <p:spPr>
          <a:xfrm>
            <a:off x="914400" y="4114800"/>
            <a:ext cx="1676400" cy="457200"/>
          </a:xfrm>
          <a:prstGeom prst="rect">
            <a:avLst/>
          </a:prstGeom>
          <a:noFill/>
        </p:spPr>
        <p:txBody>
          <a:bodyPr>
            <a:noAutofit/>
          </a:bodyPr>
          <a:lstStyle/>
          <a:p>
            <a:pPr marL="342900" indent="-342900" fontAlgn="auto">
              <a:spcBef>
                <a:spcPct val="20000"/>
              </a:spcBef>
              <a:spcAft>
                <a:spcPts val="0"/>
              </a:spcAft>
              <a:defRPr/>
            </a:pPr>
            <a:r>
              <a:rPr lang="en-US" sz="2000" dirty="0" smtClean="0">
                <a:latin typeface="+mn-lt"/>
                <a:cs typeface="+mn-cs"/>
              </a:rPr>
              <a:t>Example:</a:t>
            </a:r>
            <a:endParaRPr lang="en-US" sz="2000"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sp>
        <p:nvSpPr>
          <p:cNvPr id="139" name="Rectangle 10"/>
          <p:cNvSpPr txBox="1">
            <a:spLocks noChangeArrowheads="1"/>
          </p:cNvSpPr>
          <p:nvPr/>
        </p:nvSpPr>
        <p:spPr>
          <a:xfrm>
            <a:off x="5638800" y="5673249"/>
            <a:ext cx="2209800" cy="304800"/>
          </a:xfrm>
          <a:prstGeom prst="rect">
            <a:avLst/>
          </a:prstGeom>
          <a:noFill/>
        </p:spPr>
        <p:txBody>
          <a:bodyPr>
            <a:noAutofit/>
          </a:bodyPr>
          <a:lstStyle/>
          <a:p>
            <a:pPr marL="342900" indent="-342900" algn="ctr" fontAlgn="auto">
              <a:spcBef>
                <a:spcPct val="20000"/>
              </a:spcBef>
              <a:spcAft>
                <a:spcPts val="0"/>
              </a:spcAft>
              <a:defRPr/>
            </a:pPr>
            <a:r>
              <a:rPr lang="en-US" i="1" dirty="0" smtClean="0">
                <a:latin typeface="+mn-lt"/>
                <a:cs typeface="+mn-cs"/>
              </a:rPr>
              <a:t>w1 </a:t>
            </a:r>
            <a:r>
              <a:rPr lang="en-US" dirty="0" smtClean="0"/>
              <a:t>⊗</a:t>
            </a:r>
            <a:r>
              <a:rPr lang="en-US" i="1" dirty="0" smtClean="0">
                <a:latin typeface="+mn-lt"/>
              </a:rPr>
              <a:t> w2</a:t>
            </a:r>
            <a:r>
              <a:rPr lang="en-US" i="1" dirty="0" smtClean="0">
                <a:latin typeface="+mn-lt"/>
                <a:cs typeface="+mn-cs"/>
              </a:rPr>
              <a:t> </a:t>
            </a:r>
            <a:endParaRPr lang="en-US"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cxnSp>
        <p:nvCxnSpPr>
          <p:cNvPr id="140" name="Straight Connector 139"/>
          <p:cNvCxnSpPr/>
          <p:nvPr/>
        </p:nvCxnSpPr>
        <p:spPr>
          <a:xfrm rot="5400000">
            <a:off x="5653445" y="5107583"/>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rot="5400000">
            <a:off x="6110645" y="5107583"/>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a:endCxn id="161" idx="3"/>
          </p:cNvCxnSpPr>
          <p:nvPr/>
        </p:nvCxnSpPr>
        <p:spPr>
          <a:xfrm rot="5400000">
            <a:off x="6567845" y="5107583"/>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rot="5400000">
            <a:off x="7101243" y="5107582"/>
            <a:ext cx="885111" cy="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4" name="TextBox 143"/>
          <p:cNvSpPr txBox="1"/>
          <p:nvPr/>
        </p:nvSpPr>
        <p:spPr>
          <a:xfrm>
            <a:off x="6934200" y="4512628"/>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145" name="TextBox 144"/>
          <p:cNvSpPr txBox="1"/>
          <p:nvPr/>
        </p:nvSpPr>
        <p:spPr>
          <a:xfrm>
            <a:off x="7467600" y="4512628"/>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146" name="TextBox 145"/>
          <p:cNvSpPr txBox="1"/>
          <p:nvPr/>
        </p:nvSpPr>
        <p:spPr>
          <a:xfrm>
            <a:off x="6553200" y="4512628"/>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147" name="TextBox 146"/>
          <p:cNvSpPr txBox="1"/>
          <p:nvPr/>
        </p:nvSpPr>
        <p:spPr>
          <a:xfrm>
            <a:off x="5638800" y="4512628"/>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148" name="Oval 147"/>
          <p:cNvSpPr/>
          <p:nvPr/>
        </p:nvSpPr>
        <p:spPr>
          <a:xfrm>
            <a:off x="7696200" y="530510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7696200" y="4817428"/>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0" name="Straight Arrow Connector 149"/>
          <p:cNvCxnSpPr>
            <a:stCxn id="149" idx="0"/>
            <a:endCxn id="148" idx="0"/>
          </p:cNvCxnSpPr>
          <p:nvPr/>
        </p:nvCxnSpPr>
        <p:spPr>
          <a:xfrm rot="16200000" flipH="1">
            <a:off x="7475219" y="5061268"/>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7239000" y="530510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7239000" y="4817428"/>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3" name="Straight Arrow Connector 152"/>
          <p:cNvCxnSpPr>
            <a:stCxn id="152" idx="0"/>
            <a:endCxn id="151" idx="0"/>
          </p:cNvCxnSpPr>
          <p:nvPr/>
        </p:nvCxnSpPr>
        <p:spPr>
          <a:xfrm rot="16200000" flipH="1">
            <a:off x="7018019" y="5061268"/>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4" name="Oval 153"/>
          <p:cNvSpPr/>
          <p:nvPr/>
        </p:nvSpPr>
        <p:spPr>
          <a:xfrm>
            <a:off x="6781800" y="530510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6781800" y="4817428"/>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6" name="Straight Arrow Connector 155"/>
          <p:cNvCxnSpPr>
            <a:stCxn id="155" idx="0"/>
            <a:endCxn id="154" idx="0"/>
          </p:cNvCxnSpPr>
          <p:nvPr/>
        </p:nvCxnSpPr>
        <p:spPr>
          <a:xfrm rot="16200000" flipH="1">
            <a:off x="6560819" y="5061268"/>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5867400" y="530510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5867400" y="4817428"/>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TextBox 158"/>
          <p:cNvSpPr txBox="1"/>
          <p:nvPr/>
        </p:nvSpPr>
        <p:spPr>
          <a:xfrm>
            <a:off x="6934200" y="5427028"/>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160" name="TextBox 159"/>
          <p:cNvSpPr txBox="1"/>
          <p:nvPr/>
        </p:nvSpPr>
        <p:spPr>
          <a:xfrm>
            <a:off x="7467600" y="5427028"/>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161" name="TextBox 160"/>
          <p:cNvSpPr txBox="1"/>
          <p:nvPr/>
        </p:nvSpPr>
        <p:spPr>
          <a:xfrm>
            <a:off x="6553200" y="5427028"/>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162" name="TextBox 161"/>
          <p:cNvSpPr txBox="1"/>
          <p:nvPr/>
        </p:nvSpPr>
        <p:spPr>
          <a:xfrm>
            <a:off x="5638800" y="5427028"/>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163" name="TextBox 162"/>
          <p:cNvSpPr txBox="1"/>
          <p:nvPr/>
        </p:nvSpPr>
        <p:spPr>
          <a:xfrm>
            <a:off x="6096000" y="4512628"/>
            <a:ext cx="457200" cy="246221"/>
          </a:xfrm>
          <a:prstGeom prst="rect">
            <a:avLst/>
          </a:prstGeom>
          <a:noFill/>
        </p:spPr>
        <p:txBody>
          <a:bodyPr wrap="square" rtlCol="0">
            <a:spAutoFit/>
          </a:bodyPr>
          <a:lstStyle/>
          <a:p>
            <a:pPr algn="ctr"/>
            <a:r>
              <a:rPr lang="en-US" sz="1000" i="1" dirty="0" smtClean="0"/>
              <a:t>v2</a:t>
            </a:r>
            <a:endParaRPr lang="en-US" sz="1000" i="1" dirty="0"/>
          </a:p>
        </p:txBody>
      </p:sp>
      <p:sp>
        <p:nvSpPr>
          <p:cNvPr id="164" name="Oval 163"/>
          <p:cNvSpPr/>
          <p:nvPr/>
        </p:nvSpPr>
        <p:spPr>
          <a:xfrm>
            <a:off x="6324600" y="530510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6324600" y="4817428"/>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TextBox 165"/>
          <p:cNvSpPr txBox="1"/>
          <p:nvPr/>
        </p:nvSpPr>
        <p:spPr>
          <a:xfrm>
            <a:off x="6096000" y="5427028"/>
            <a:ext cx="457200" cy="246221"/>
          </a:xfrm>
          <a:prstGeom prst="rect">
            <a:avLst/>
          </a:prstGeom>
          <a:noFill/>
        </p:spPr>
        <p:txBody>
          <a:bodyPr wrap="square" rtlCol="0">
            <a:spAutoFit/>
          </a:bodyPr>
          <a:lstStyle/>
          <a:p>
            <a:pPr algn="ctr"/>
            <a:r>
              <a:rPr lang="en-US" sz="1000" i="1" dirty="0" smtClean="0"/>
              <a:t>v2</a:t>
            </a:r>
            <a:endParaRPr lang="en-US" sz="1000" i="1" dirty="0"/>
          </a:p>
        </p:txBody>
      </p:sp>
      <p:cxnSp>
        <p:nvCxnSpPr>
          <p:cNvPr id="167" name="Straight Arrow Connector 166"/>
          <p:cNvCxnSpPr>
            <a:stCxn id="155" idx="2"/>
            <a:endCxn id="157" idx="7"/>
          </p:cNvCxnSpPr>
          <p:nvPr/>
        </p:nvCxnSpPr>
        <p:spPr>
          <a:xfrm rot="10800000" flipV="1">
            <a:off x="5906424" y="4840288"/>
            <a:ext cx="875376" cy="47151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4114800" y="4794646"/>
            <a:ext cx="1600200" cy="310754"/>
          </a:xfrm>
          <a:prstGeom prst="rect">
            <a:avLst/>
          </a:prstGeom>
          <a:noFill/>
        </p:spPr>
        <p:txBody>
          <a:bodyPr wrap="square" rtlCol="0">
            <a:spAutoFit/>
          </a:bodyPr>
          <a:lstStyle/>
          <a:p>
            <a:r>
              <a:rPr lang="en-US" sz="1400" i="1"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[v1 </a:t>
            </a:r>
            <a:r>
              <a:rPr lang="en-US" sz="1400" dirty="0" smtClean="0">
                <a:solidFill>
                  <a:schemeClr val="tx2"/>
                </a:solidFill>
                <a:latin typeface="+mn-lt"/>
              </a:rPr>
              <a:t>↦ {EIO}]</a:t>
            </a:r>
            <a:endParaRPr lang="en-US" sz="1400" dirty="0">
              <a:solidFill>
                <a:schemeClr val="tx2"/>
              </a:solidFill>
              <a:latin typeface="+mn-lt"/>
            </a:endParaRPr>
          </a:p>
        </p:txBody>
      </p:sp>
      <p:sp>
        <p:nvSpPr>
          <p:cNvPr id="100" name="TextBox 99"/>
          <p:cNvSpPr txBox="1"/>
          <p:nvPr/>
        </p:nvSpPr>
        <p:spPr>
          <a:xfrm>
            <a:off x="4114800" y="5331023"/>
            <a:ext cx="1752600" cy="307777"/>
          </a:xfrm>
          <a:prstGeom prst="rect">
            <a:avLst/>
          </a:prstGeom>
          <a:noFill/>
        </p:spPr>
        <p:txBody>
          <a:bodyPr wrap="square" rtlCol="0">
            <a:spAutoFit/>
          </a:bodyPr>
          <a:lstStyle/>
          <a:p>
            <a:r>
              <a:rPr lang="en-US" sz="1400" i="1"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a:t>
            </a:r>
            <a:r>
              <a:rPr lang="en-US" sz="1400" dirty="0" smtClean="0">
                <a:solidFill>
                  <a:schemeClr val="tx2"/>
                </a:solidFill>
                <a:latin typeface="+mn-lt"/>
              </a:rPr>
              <a:t>v2 ↦ {v1}]</a:t>
            </a:r>
            <a:endParaRPr lang="en-US" sz="1400" dirty="0">
              <a:solidFill>
                <a:schemeClr val="tx2"/>
              </a:solidFill>
              <a:latin typeface="+mn-lt"/>
            </a:endParaRPr>
          </a:p>
        </p:txBody>
      </p:sp>
      <p:sp>
        <p:nvSpPr>
          <p:cNvPr id="101" name="TextBox 100"/>
          <p:cNvSpPr txBox="1"/>
          <p:nvPr/>
        </p:nvSpPr>
        <p:spPr>
          <a:xfrm>
            <a:off x="5791200" y="6016823"/>
            <a:ext cx="2438400" cy="307777"/>
          </a:xfrm>
          <a:prstGeom prst="rect">
            <a:avLst/>
          </a:prstGeom>
          <a:noFill/>
        </p:spPr>
        <p:txBody>
          <a:bodyPr wrap="square" rtlCol="0">
            <a:spAutoFit/>
          </a:bodyPr>
          <a:lstStyle/>
          <a:p>
            <a:r>
              <a:rPr lang="en-US" sz="1400" i="1"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[v1 </a:t>
            </a:r>
            <a:r>
              <a:rPr lang="en-US" sz="1400" dirty="0" smtClean="0">
                <a:solidFill>
                  <a:schemeClr val="tx2"/>
                </a:solidFill>
                <a:latin typeface="+mn-lt"/>
              </a:rPr>
              <a:t>↦ {EIO}, v2 ↦ {EIO}]</a:t>
            </a:r>
            <a:endParaRPr lang="en-US" sz="1400" dirty="0">
              <a:solidFill>
                <a:schemeClr val="tx2"/>
              </a:solidFill>
              <a:latin typeface="+mn-lt"/>
            </a:endParaRPr>
          </a:p>
        </p:txBody>
      </p:sp>
      <p:sp>
        <p:nvSpPr>
          <p:cNvPr id="108" name="Rectangle 11"/>
          <p:cNvSpPr>
            <a:spLocks noChangeArrowheads="1"/>
          </p:cNvSpPr>
          <p:nvPr/>
        </p:nvSpPr>
        <p:spPr bwMode="auto">
          <a:xfrm>
            <a:off x="6629400" y="3581400"/>
            <a:ext cx="1600200" cy="609600"/>
          </a:xfrm>
          <a:prstGeom prst="rect">
            <a:avLst/>
          </a:prstGeom>
          <a:noFill/>
          <a:ln w="9525">
            <a:noFill/>
            <a:miter lim="800000"/>
            <a:headEnd/>
            <a:tailEnd/>
          </a:ln>
        </p:spPr>
        <p:txBody>
          <a:bodyPr/>
          <a:lstStyle/>
          <a:p>
            <a:pPr marL="342900" indent="-342900">
              <a:spcBef>
                <a:spcPct val="20000"/>
              </a:spcBef>
              <a:buAutoNum type="arabicPlain"/>
            </a:pPr>
            <a:r>
              <a:rPr lang="en-US" sz="1200" dirty="0" smtClean="0">
                <a:latin typeface="Consolas" pitchFamily="49" charset="0"/>
                <a:cs typeface="Consolas" pitchFamily="49" charset="0"/>
              </a:rPr>
              <a:t>v1 = -EIO;</a:t>
            </a:r>
          </a:p>
          <a:p>
            <a:pPr marL="342900" indent="-342900">
              <a:spcBef>
                <a:spcPct val="20000"/>
              </a:spcBef>
              <a:buAutoNum type="arabicPlain" startAt="2"/>
            </a:pPr>
            <a:r>
              <a:rPr lang="en-US" sz="1200" dirty="0" smtClean="0">
                <a:latin typeface="Consolas" pitchFamily="49" charset="0"/>
                <a:cs typeface="Consolas" pitchFamily="49" charset="0"/>
              </a:rPr>
              <a:t>v2 = v1;</a:t>
            </a:r>
          </a:p>
          <a:p>
            <a:pPr marL="342900" indent="-342900">
              <a:spcBef>
                <a:spcPct val="20000"/>
              </a:spcBef>
              <a:buAutoNum type="arabicPlain" startAt="2"/>
            </a:pPr>
            <a:endParaRPr lang="en-US" sz="1000" dirty="0" smtClean="0">
              <a:latin typeface="Courier New" pitchFamily="49" charset="0"/>
              <a:cs typeface="Courier New" pitchFamily="49" charset="0"/>
            </a:endParaRPr>
          </a:p>
          <a:p>
            <a:pPr marL="342900" indent="-342900">
              <a:spcBef>
                <a:spcPct val="20000"/>
              </a:spcBef>
              <a:buAutoNum type="arabicPlain"/>
            </a:pPr>
            <a:endParaRPr lang="en-US" sz="1000" dirty="0">
              <a:latin typeface="Courier New" pitchFamily="49" charset="0"/>
              <a:cs typeface="Courier New" pitchFamily="49" charset="0"/>
            </a:endParaRPr>
          </a:p>
        </p:txBody>
      </p:sp>
      <p:sp>
        <p:nvSpPr>
          <p:cNvPr id="112" name="Oval 111"/>
          <p:cNvSpPr/>
          <p:nvPr/>
        </p:nvSpPr>
        <p:spPr>
          <a:xfrm>
            <a:off x="2590800" y="52120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2590800" y="47244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4" name="Straight Arrow Connector 113"/>
          <p:cNvCxnSpPr>
            <a:stCxn id="113" idx="0"/>
            <a:endCxn id="112" idx="0"/>
          </p:cNvCxnSpPr>
          <p:nvPr/>
        </p:nvCxnSpPr>
        <p:spPr>
          <a:xfrm rot="16200000" flipH="1">
            <a:off x="2369819" y="49682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5" name="Oval 114"/>
          <p:cNvSpPr/>
          <p:nvPr/>
        </p:nvSpPr>
        <p:spPr>
          <a:xfrm>
            <a:off x="2164081" y="5669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2164081" y="5181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7" name="Straight Arrow Connector 116"/>
          <p:cNvCxnSpPr>
            <a:stCxn id="116" idx="0"/>
            <a:endCxn id="115" idx="0"/>
          </p:cNvCxnSpPr>
          <p:nvPr/>
        </p:nvCxnSpPr>
        <p:spPr>
          <a:xfrm rot="16200000" flipH="1">
            <a:off x="1943100" y="5425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155" idx="3"/>
            <a:endCxn id="164" idx="7"/>
          </p:cNvCxnSpPr>
          <p:nvPr/>
        </p:nvCxnSpPr>
        <p:spPr>
          <a:xfrm rot="5400000">
            <a:off x="6348384" y="4871693"/>
            <a:ext cx="455352" cy="42487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2" name="Rectangle 101"/>
          <p:cNvSpPr/>
          <p:nvPr/>
        </p:nvSpPr>
        <p:spPr>
          <a:xfrm>
            <a:off x="990600" y="4191000"/>
            <a:ext cx="4572000" cy="182880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5715000" y="4572000"/>
            <a:ext cx="2667000" cy="175260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9" name="Object 447"/>
          <p:cNvGraphicFramePr>
            <a:graphicFrameLocks noChangeAspect="1"/>
          </p:cNvGraphicFramePr>
          <p:nvPr>
            <p:extLst>
              <p:ext uri="{D42A27DB-BD31-4B8C-83A1-F6EECF244321}">
                <p14:modId xmlns:p14="http://schemas.microsoft.com/office/powerpoint/2010/main" val="3715576071"/>
              </p:ext>
            </p:extLst>
          </p:nvPr>
        </p:nvGraphicFramePr>
        <p:xfrm>
          <a:off x="1976041" y="2848834"/>
          <a:ext cx="2753518" cy="660568"/>
        </p:xfrm>
        <a:graphic>
          <a:graphicData uri="http://schemas.openxmlformats.org/presentationml/2006/ole">
            <mc:AlternateContent xmlns:mc="http://schemas.openxmlformats.org/markup-compatibility/2006">
              <mc:Choice xmlns:v="urn:schemas-microsoft-com:vml" Requires="v">
                <p:oleObj spid="_x0000_s173613" name="Equation" r:id="rId6" imgW="1536700" imgH="368300" progId="Equation.3">
                  <p:embed/>
                </p:oleObj>
              </mc:Choice>
              <mc:Fallback>
                <p:oleObj name="Equation" r:id="rId6" imgW="1536700" imgH="3683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76041" y="2848834"/>
                        <a:ext cx="2753518" cy="660568"/>
                      </a:xfrm>
                      <a:prstGeom prst="rect">
                        <a:avLst/>
                      </a:prstGeom>
                      <a:noFill/>
                      <a:ln>
                        <a:noFill/>
                      </a:ln>
                      <a:effectLst/>
                    </p:spPr>
                  </p:pic>
                </p:oleObj>
              </mc:Fallback>
            </mc:AlternateContent>
          </a:graphicData>
        </a:graphic>
      </p:graphicFrame>
      <p:graphicFrame>
        <p:nvGraphicFramePr>
          <p:cNvPr id="120" name="Object 6"/>
          <p:cNvGraphicFramePr>
            <a:graphicFrameLocks noChangeAspect="1"/>
          </p:cNvGraphicFramePr>
          <p:nvPr>
            <p:extLst>
              <p:ext uri="{D42A27DB-BD31-4B8C-83A1-F6EECF244321}">
                <p14:modId xmlns:p14="http://schemas.microsoft.com/office/powerpoint/2010/main" val="1264535746"/>
              </p:ext>
            </p:extLst>
          </p:nvPr>
        </p:nvGraphicFramePr>
        <p:xfrm>
          <a:off x="2376128" y="3526840"/>
          <a:ext cx="1264448" cy="359360"/>
        </p:xfrm>
        <a:graphic>
          <a:graphicData uri="http://schemas.openxmlformats.org/presentationml/2006/ole">
            <mc:AlternateContent xmlns:mc="http://schemas.openxmlformats.org/markup-compatibility/2006">
              <mc:Choice xmlns:v="urn:schemas-microsoft-com:vml" Requires="v">
                <p:oleObj spid="_x0000_s173614" name="Equation" r:id="rId8" imgW="660240" imgH="203040" progId="Equation.3">
                  <p:embed/>
                </p:oleObj>
              </mc:Choice>
              <mc:Fallback>
                <p:oleObj name="Equation" r:id="rId8" imgW="660240" imgH="203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76128" y="3526840"/>
                        <a:ext cx="1264448" cy="3593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1" name="Object 7"/>
          <p:cNvGraphicFramePr>
            <a:graphicFrameLocks noChangeAspect="1"/>
          </p:cNvGraphicFramePr>
          <p:nvPr>
            <p:extLst>
              <p:ext uri="{D42A27DB-BD31-4B8C-83A1-F6EECF244321}">
                <p14:modId xmlns:p14="http://schemas.microsoft.com/office/powerpoint/2010/main" val="4025581519"/>
              </p:ext>
            </p:extLst>
          </p:nvPr>
        </p:nvGraphicFramePr>
        <p:xfrm>
          <a:off x="4130290" y="3505200"/>
          <a:ext cx="1279910" cy="330200"/>
        </p:xfrm>
        <a:graphic>
          <a:graphicData uri="http://schemas.openxmlformats.org/presentationml/2006/ole">
            <mc:AlternateContent xmlns:mc="http://schemas.openxmlformats.org/markup-compatibility/2006">
              <mc:Choice xmlns:v="urn:schemas-microsoft-com:vml" Requires="v">
                <p:oleObj spid="_x0000_s173615" name="Equation" r:id="rId10" imgW="634680" imgH="177480" progId="Equation.3">
                  <p:embed/>
                </p:oleObj>
              </mc:Choice>
              <mc:Fallback>
                <p:oleObj name="Equation" r:id="rId10" imgW="634680" imgH="177480" progId="Equation.3">
                  <p:embed/>
                  <p:pic>
                    <p:nvPicPr>
                      <p:cNvPr id="0" name=""/>
                      <p:cNvPicPr>
                        <a:picLocks noChangeAspect="1" noChangeArrowheads="1"/>
                      </p:cNvPicPr>
                      <p:nvPr/>
                    </p:nvPicPr>
                    <p:blipFill>
                      <a:blip r:embed="rId11"/>
                      <a:srcRect/>
                      <a:stretch>
                        <a:fillRect/>
                      </a:stretch>
                    </p:blipFill>
                    <p:spPr bwMode="auto">
                      <a:xfrm>
                        <a:off x="4130290" y="3505200"/>
                        <a:ext cx="127991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 name="Text Box 477"/>
          <p:cNvSpPr txBox="1">
            <a:spLocks noChangeArrowheads="1"/>
          </p:cNvSpPr>
          <p:nvPr/>
        </p:nvSpPr>
        <p:spPr bwMode="auto">
          <a:xfrm>
            <a:off x="3613088" y="3505200"/>
            <a:ext cx="659712" cy="369888"/>
          </a:xfrm>
          <a:prstGeom prst="rect">
            <a:avLst/>
          </a:prstGeom>
          <a:noFill/>
          <a:ln w="9525">
            <a:noFill/>
            <a:miter lim="800000"/>
            <a:headEnd/>
            <a:tailEnd/>
          </a:ln>
          <a:effectLst/>
        </p:spPr>
        <p:txBody>
          <a:bodyPr>
            <a:spAutoFit/>
          </a:bodyPr>
          <a:lstStyle/>
          <a:p>
            <a:pPr>
              <a:spcBef>
                <a:spcPct val="50000"/>
              </a:spcBef>
              <a:defRPr/>
            </a:pPr>
            <a:r>
              <a:rPr lang="en-US" dirty="0">
                <a:latin typeface="+mn-lt"/>
              </a:rPr>
              <a:t>and</a:t>
            </a:r>
          </a:p>
        </p:txBody>
      </p:sp>
      <p:sp>
        <p:nvSpPr>
          <p:cNvPr id="123" name="Text Box 477"/>
          <p:cNvSpPr txBox="1">
            <a:spLocks noChangeArrowheads="1"/>
          </p:cNvSpPr>
          <p:nvPr/>
        </p:nvSpPr>
        <p:spPr bwMode="auto">
          <a:xfrm>
            <a:off x="1524000" y="3505200"/>
            <a:ext cx="1017056" cy="369888"/>
          </a:xfrm>
          <a:prstGeom prst="rect">
            <a:avLst/>
          </a:prstGeom>
          <a:noFill/>
          <a:ln w="9525">
            <a:noFill/>
            <a:miter lim="800000"/>
            <a:headEnd/>
            <a:tailEnd/>
          </a:ln>
          <a:effectLst/>
        </p:spPr>
        <p:txBody>
          <a:bodyPr>
            <a:spAutoFit/>
          </a:bodyPr>
          <a:lstStyle/>
          <a:p>
            <a:pPr>
              <a:spcBef>
                <a:spcPct val="50000"/>
              </a:spcBef>
              <a:defRPr/>
            </a:pPr>
            <a:r>
              <a:rPr lang="en-US" dirty="0">
                <a:latin typeface="+mn-lt"/>
              </a:rPr>
              <a:t>where</a:t>
            </a:r>
          </a:p>
        </p:txBody>
      </p:sp>
      <p:sp>
        <p:nvSpPr>
          <p:cNvPr id="2" name="Rounded Rectangle 1"/>
          <p:cNvSpPr/>
          <p:nvPr/>
        </p:nvSpPr>
        <p:spPr>
          <a:xfrm>
            <a:off x="6629400" y="3467100"/>
            <a:ext cx="1447800" cy="723900"/>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14375483"/>
      </p:ext>
    </p:extLst>
  </p:cSld>
  <p:clrMapOvr>
    <a:masterClrMapping/>
  </p:clrMapOvr>
  <p:transition advTm="4492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02"/>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0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build="p"/>
      <p:bldP spid="58" grpId="1" build="p"/>
      <p:bldP spid="58" grpId="2" build="p"/>
      <p:bldP spid="59" grpId="0" build="p"/>
      <p:bldP spid="59" grpId="1" build="p"/>
      <p:bldP spid="59" grpId="2" build="p"/>
      <p:bldP spid="103" grpId="0" build="p"/>
      <p:bldP spid="103" grpId="1" build="p"/>
      <p:bldP spid="103" grpId="2" build="p"/>
      <p:bldP spid="104" grpId="0" build="p"/>
      <p:bldP spid="104" grpId="1" build="p"/>
      <p:bldP spid="104" grpId="2" build="p"/>
      <p:bldP spid="105" grpId="0" build="p"/>
      <p:bldP spid="105" grpId="1" build="p"/>
      <p:bldP spid="105" grpId="2" build="p"/>
      <p:bldP spid="139" grpId="0" build="p"/>
      <p:bldP spid="139" grpId="1" build="p"/>
      <p:bldP spid="139" grpId="2" build="p"/>
      <p:bldP spid="99" grpId="0"/>
      <p:bldP spid="100" grpId="0"/>
      <p:bldP spid="101" grpId="0"/>
      <p:bldP spid="108" grpId="0"/>
      <p:bldP spid="102" grpId="0" animBg="1"/>
      <p:bldP spid="106"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5362"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15363"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5364"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5365"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6"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7"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8"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9"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Result from the WPDS</a:t>
            </a:r>
          </a:p>
        </p:txBody>
      </p:sp>
      <p:sp>
        <p:nvSpPr>
          <p:cNvPr id="16" name="Slide Number Placeholder 15"/>
          <p:cNvSpPr>
            <a:spLocks noGrp="1"/>
          </p:cNvSpPr>
          <p:nvPr>
            <p:ph type="sldNum" sz="quarter" idx="12"/>
          </p:nvPr>
        </p:nvSpPr>
        <p:spPr/>
        <p:txBody>
          <a:bodyPr>
            <a:normAutofit/>
          </a:bodyPr>
          <a:lstStyle/>
          <a:p>
            <a:pPr>
              <a:defRPr/>
            </a:pPr>
            <a:fld id="{A7AFF760-3BCE-47FC-9519-F75E5123E3A8}" type="slidenum">
              <a:rPr lang="en-US"/>
              <a:pPr>
                <a:defRPr/>
              </a:pPr>
              <a:t>12</a:t>
            </a:fld>
            <a:endParaRPr lang="en-US"/>
          </a:p>
        </p:txBody>
      </p:sp>
      <p:sp>
        <p:nvSpPr>
          <p:cNvPr id="15371"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2"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73"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4"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1143000" y="2286000"/>
            <a:ext cx="7086600" cy="15240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smtClean="0">
                <a:latin typeface="+mn-lt"/>
                <a:cs typeface="+mn-cs"/>
              </a:rPr>
              <a:t>The weight representing execution from the beginning of the program to any program point</a:t>
            </a:r>
          </a:p>
          <a:p>
            <a:pPr marL="800100" lvl="1" indent="-342900" fontAlgn="auto">
              <a:spcBef>
                <a:spcPct val="20000"/>
              </a:spcBef>
              <a:spcAft>
                <a:spcPts val="0"/>
              </a:spcAft>
              <a:buFont typeface="Courier New" pitchFamily="49" charset="0"/>
              <a:buChar char="o"/>
              <a:defRPr/>
            </a:pPr>
            <a:r>
              <a:rPr lang="en-US" sz="2000" dirty="0" smtClean="0">
                <a:latin typeface="+mn-lt"/>
                <a:cs typeface="+mn-cs"/>
              </a:rPr>
              <a:t>The meet over all paths value </a:t>
            </a:r>
          </a:p>
          <a:p>
            <a:pPr marL="800100" lvl="1" indent="-342900" fontAlgn="auto">
              <a:spcBef>
                <a:spcPct val="20000"/>
              </a:spcBef>
              <a:spcAft>
                <a:spcPts val="0"/>
              </a:spcAft>
              <a:buFont typeface="Courier New" pitchFamily="49" charset="0"/>
              <a:buChar char="o"/>
              <a:defRPr/>
            </a:pPr>
            <a:r>
              <a:rPr lang="en-US" sz="2000" dirty="0" smtClean="0">
                <a:latin typeface="+mn-lt"/>
                <a:cs typeface="+mn-cs"/>
              </a:rPr>
              <a:t>Set of values that each variable may contain at each program point</a:t>
            </a:r>
            <a:endParaRPr lang="en-US" sz="20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23" name="Rectangle 10"/>
          <p:cNvSpPr txBox="1">
            <a:spLocks noChangeArrowheads="1"/>
          </p:cNvSpPr>
          <p:nvPr/>
        </p:nvSpPr>
        <p:spPr>
          <a:xfrm>
            <a:off x="1143000" y="4419600"/>
            <a:ext cx="6629400" cy="16002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smtClean="0">
                <a:latin typeface="+mn-lt"/>
                <a:cs typeface="+mn-cs"/>
              </a:rPr>
              <a:t>For each weight w, a corresponding witness set </a:t>
            </a:r>
          </a:p>
          <a:p>
            <a:pPr marL="800100" lvl="1" indent="-342900" fontAlgn="auto">
              <a:spcBef>
                <a:spcPct val="20000"/>
              </a:spcBef>
              <a:spcAft>
                <a:spcPts val="0"/>
              </a:spcAft>
              <a:buFont typeface="Courier New" pitchFamily="49" charset="0"/>
              <a:buChar char="o"/>
              <a:defRPr/>
            </a:pPr>
            <a:r>
              <a:rPr lang="en-US" sz="2000" dirty="0" smtClean="0">
                <a:latin typeface="+mn-lt"/>
                <a:cs typeface="+mn-cs"/>
              </a:rPr>
              <a:t>A subset of inspected paths such that their combine is equal to w</a:t>
            </a:r>
          </a:p>
        </p:txBody>
      </p:sp>
    </p:spTree>
  </p:cSld>
  <p:clrMapOvr>
    <a:masterClrMapping/>
  </p:clrMapOvr>
  <p:transition advTm="58547"/>
  <p:timing>
    <p:tnLst>
      <p:par>
        <p:cTn id="1" dur="indefinite" restart="never" nodeType="tmRoot"/>
      </p:par>
    </p:tnLst>
    <p:bldLst>
      <p:bldP spid="19" grpId="0" build="p"/>
      <p:bldP spid="19" grpId="1" build="p"/>
      <p:bldP spid="19" grpId="2" build="p"/>
      <p:bldP spid="23" grpId="0" build="p"/>
      <p:bldP spid="23" grpId="1" build="p"/>
      <p:bldP spid="23" grpId="2"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2590800"/>
            <a:ext cx="7772400" cy="1470025"/>
          </a:xfrm>
        </p:spPr>
        <p:txBody>
          <a:bodyPr/>
          <a:lstStyle/>
          <a:p>
            <a:pPr eaLnBrk="1" hangingPunct="1"/>
            <a:r>
              <a:rPr lang="en-US" sz="3500" dirty="0" smtClean="0">
                <a:solidFill>
                  <a:srgbClr val="C00000"/>
                </a:solidFill>
              </a:rPr>
              <a:t>Analysis Optimizations</a:t>
            </a:r>
          </a:p>
        </p:txBody>
      </p:sp>
      <p:pic>
        <p:nvPicPr>
          <p:cNvPr id="5124" name="Picture 4"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5125" name="Rectangle 5"/>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5126" name="Rectangle 9"/>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Tree>
  </p:cSld>
  <p:clrMapOvr>
    <a:masterClrMapping/>
  </p:clrMapOvr>
  <p:transition advTm="14508"/>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Analysis Optimizations</a:t>
            </a:r>
          </a:p>
        </p:txBody>
      </p:sp>
      <p:sp>
        <p:nvSpPr>
          <p:cNvPr id="14346" name="Rectangle 10"/>
          <p:cNvSpPr>
            <a:spLocks noGrp="1" noChangeArrowheads="1"/>
          </p:cNvSpPr>
          <p:nvPr>
            <p:ph idx="1"/>
          </p:nvPr>
        </p:nvSpPr>
        <p:spPr>
          <a:xfrm>
            <a:off x="838200" y="1905000"/>
            <a:ext cx="7696200" cy="1371600"/>
          </a:xfrm>
        </p:spPr>
        <p:txBody>
          <a:bodyPr/>
          <a:lstStyle/>
          <a:p>
            <a:pPr marL="342900" lvl="1" indent="-342900" eaLnBrk="1" hangingPunct="1">
              <a:buFont typeface="Arial" charset="0"/>
              <a:buChar char="•"/>
            </a:pPr>
            <a:r>
              <a:rPr lang="en-US" sz="2400" dirty="0" smtClean="0"/>
              <a:t>Analysis of Linux file systems and drivers</a:t>
            </a:r>
          </a:p>
          <a:p>
            <a:pPr lvl="1" eaLnBrk="1" hangingPunct="1">
              <a:buFont typeface="Courier New" pitchFamily="49" charset="0"/>
              <a:buChar char="o"/>
            </a:pPr>
            <a:r>
              <a:rPr lang="en-US" sz="2200" dirty="0" smtClean="0"/>
              <a:t>Too slow (hours)</a:t>
            </a:r>
          </a:p>
          <a:p>
            <a:pPr lvl="1" eaLnBrk="1" hangingPunct="1">
              <a:buFont typeface="Courier New" pitchFamily="49" charset="0"/>
              <a:buChar char="o"/>
            </a:pPr>
            <a:r>
              <a:rPr lang="en-US" sz="2200" dirty="0" smtClean="0"/>
              <a:t>Too big (GBs of memory)</a:t>
            </a:r>
          </a:p>
          <a:p>
            <a:pPr eaLnBrk="1" hangingPunct="1"/>
            <a:endParaRPr lang="en-US" sz="2800" dirty="0" smtClean="0"/>
          </a:p>
          <a:p>
            <a:pPr eaLnBrk="1" hangingPunct="1"/>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14</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7" name="Rectangle 10"/>
          <p:cNvSpPr txBox="1">
            <a:spLocks noChangeArrowheads="1"/>
          </p:cNvSpPr>
          <p:nvPr/>
        </p:nvSpPr>
        <p:spPr bwMode="auto">
          <a:xfrm>
            <a:off x="838200" y="3276600"/>
            <a:ext cx="7696200" cy="137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lang="en-US" sz="2400" noProof="0" dirty="0" smtClean="0">
                <a:latin typeface="+mn-lt"/>
                <a:cs typeface="+mn-cs"/>
              </a:rPr>
              <a:t>Factors affecting run-time and memory usage</a:t>
            </a:r>
          </a:p>
          <a:p>
            <a:pPr marL="800100" lvl="1" indent="-342900">
              <a:spcBef>
                <a:spcPct val="20000"/>
              </a:spcBef>
              <a:buFont typeface="Courier New" pitchFamily="49" charset="0"/>
              <a:buChar char="o"/>
              <a:defRPr/>
            </a:pPr>
            <a:r>
              <a:rPr lang="en-US" sz="2000" dirty="0" smtClean="0">
                <a:latin typeface="+mn-lt"/>
                <a:cs typeface="+mn-cs"/>
              </a:rPr>
              <a:t>Number of variables → Size of weights</a:t>
            </a:r>
          </a:p>
          <a:p>
            <a:pPr marL="1257300" lvl="2" indent="-342900">
              <a:spcBef>
                <a:spcPct val="20000"/>
              </a:spcBef>
              <a:buFont typeface="Wingdings" pitchFamily="2" charset="2"/>
              <a:buChar char="§"/>
              <a:defRPr/>
            </a:pPr>
            <a:r>
              <a:rPr lang="en-US" dirty="0" smtClean="0">
                <a:latin typeface="+mn-lt"/>
              </a:rPr>
              <a:t>Large weights require more memory space</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a:p>
            <a:pPr marL="1257300" lvl="2" indent="-342900">
              <a:spcBef>
                <a:spcPct val="20000"/>
              </a:spcBef>
              <a:buFont typeface="Wingdings" pitchFamily="2" charset="2"/>
              <a:buChar char="§"/>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Extend/combine operations become slower</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2" name="Rectangle 10"/>
          <p:cNvSpPr txBox="1">
            <a:spLocks noChangeArrowheads="1"/>
          </p:cNvSpPr>
          <p:nvPr/>
        </p:nvSpPr>
        <p:spPr bwMode="auto">
          <a:xfrm>
            <a:off x="838200" y="4800600"/>
            <a:ext cx="76962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800100" lvl="1" indent="-342900">
              <a:spcBef>
                <a:spcPct val="20000"/>
              </a:spcBef>
              <a:buFont typeface="Courier New" pitchFamily="49" charset="0"/>
              <a:buChar char="o"/>
              <a:defRPr/>
            </a:pPr>
            <a:r>
              <a:rPr lang="en-US" sz="2000" noProof="0" dirty="0" smtClean="0">
                <a:latin typeface="+mn-lt"/>
                <a:cs typeface="+mn-cs"/>
              </a:rPr>
              <a:t>Number of weights</a:t>
            </a:r>
          </a:p>
          <a:p>
            <a:pPr marL="1257300" lvl="2" indent="-342900">
              <a:spcBef>
                <a:spcPct val="20000"/>
              </a:spcBef>
              <a:buFont typeface="Wingdings" pitchFamily="2" charset="2"/>
              <a:buChar char="§"/>
              <a:defRPr/>
            </a:pPr>
            <a:r>
              <a:rPr lang="en-US" dirty="0" smtClean="0">
                <a:latin typeface="+mn-lt"/>
              </a:rPr>
              <a:t>More weights to be stored in memory</a:t>
            </a:r>
            <a:endParaRPr kumimoji="0" lang="en-US" b="0" i="0" u="none" strike="noStrike" kern="1200" cap="none" spc="0" normalizeH="0" baseline="0" dirty="0" smtClean="0">
              <a:ln>
                <a:noFill/>
              </a:ln>
              <a:solidFill>
                <a:schemeClr val="tx1"/>
              </a:solidFill>
              <a:effectLst/>
              <a:uLnTx/>
              <a:uFillTx/>
              <a:latin typeface="+mn-lt"/>
              <a:ea typeface="+mn-ea"/>
              <a:cs typeface="+mn-cs"/>
            </a:endParaRPr>
          </a:p>
          <a:p>
            <a:pPr marL="1257300" lvl="2" indent="-342900">
              <a:spcBef>
                <a:spcPct val="20000"/>
              </a:spcBef>
              <a:buFont typeface="Wingdings" pitchFamily="2" charset="2"/>
              <a:buChar char="§"/>
              <a:defRPr/>
            </a:pPr>
            <a:r>
              <a:rPr kumimoji="0" lang="en-US" b="0" i="0" u="none" strike="noStrike" kern="1200" cap="none" spc="0" normalizeH="0" baseline="0" dirty="0" smtClean="0">
                <a:ln>
                  <a:noFill/>
                </a:ln>
                <a:solidFill>
                  <a:schemeClr val="tx1"/>
                </a:solidFill>
                <a:effectLst/>
                <a:uLnTx/>
                <a:uFillTx/>
                <a:latin typeface="+mn-lt"/>
                <a:ea typeface="+mn-ea"/>
                <a:cs typeface="+mn-cs"/>
              </a:rPr>
              <a:t>More</a:t>
            </a:r>
            <a:r>
              <a:rPr kumimoji="0" lang="en-US" b="0" i="0" u="none" strike="noStrike" kern="1200" cap="none" spc="0" normalizeH="0" dirty="0" smtClean="0">
                <a:ln>
                  <a:noFill/>
                </a:ln>
                <a:solidFill>
                  <a:schemeClr val="tx1"/>
                </a:solidFill>
                <a:effectLst/>
                <a:uLnTx/>
                <a:uFillTx/>
                <a:latin typeface="+mn-lt"/>
                <a:ea typeface="+mn-ea"/>
                <a:cs typeface="+mn-cs"/>
              </a:rPr>
              <a:t> extend/combine operations to be performed</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cSld>
  <p:clrMapOvr>
    <a:masterClrMapping/>
  </p:clrMapOvr>
  <p:transition advTm="7363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3"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build="p"/>
      <p:bldP spid="14346" grpId="1" build="p"/>
      <p:bldP spid="14346" grpId="2" build="p"/>
      <p:bldP spid="17" grpId="0" build="p"/>
      <p:bldP spid="17" grpId="1" build="p"/>
      <p:bldP spid="17" grpId="2" build="p"/>
      <p:bldP spid="17" grpId="3"/>
      <p:bldP spid="22" grpId="0" build="p"/>
      <p:bldP spid="22" grpId="1" build="p"/>
      <p:bldP spid="22" grpId="2" build="p"/>
      <p:bldP spid="22" grpId="3"/>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Reducing Weight Size</a:t>
            </a:r>
          </a:p>
        </p:txBody>
      </p:sp>
      <p:sp>
        <p:nvSpPr>
          <p:cNvPr id="14346" name="Rectangle 10"/>
          <p:cNvSpPr>
            <a:spLocks noGrp="1" noChangeArrowheads="1"/>
          </p:cNvSpPr>
          <p:nvPr>
            <p:ph idx="1"/>
          </p:nvPr>
        </p:nvSpPr>
        <p:spPr>
          <a:xfrm>
            <a:off x="838200" y="1828800"/>
            <a:ext cx="6781800" cy="609600"/>
          </a:xfrm>
        </p:spPr>
        <p:txBody>
          <a:bodyPr/>
          <a:lstStyle/>
          <a:p>
            <a:pPr eaLnBrk="1" hangingPunct="1">
              <a:buFont typeface="Arial" pitchFamily="34" charset="0"/>
              <a:buChar char="•"/>
            </a:pPr>
            <a:r>
              <a:rPr lang="en-US" sz="2400" dirty="0" smtClean="0"/>
              <a:t>Fewer variables → smaller weights</a:t>
            </a:r>
            <a:endParaRPr lang="en-US" sz="3200" dirty="0" smtClean="0"/>
          </a:p>
          <a:p>
            <a:pPr eaLnBrk="1" hangingPunct="1"/>
            <a:endParaRPr lang="en-US" sz="2800" dirty="0" smtClean="0"/>
          </a:p>
          <a:p>
            <a:pPr eaLnBrk="1" hangingPunct="1"/>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15</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 name="Rectangle 10"/>
          <p:cNvSpPr txBox="1">
            <a:spLocks noChangeArrowheads="1"/>
          </p:cNvSpPr>
          <p:nvPr/>
        </p:nvSpPr>
        <p:spPr bwMode="auto">
          <a:xfrm>
            <a:off x="838200" y="2438400"/>
            <a:ext cx="76962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Not all program variables are error-code holders</a:t>
            </a:r>
          </a:p>
        </p:txBody>
      </p:sp>
      <p:sp>
        <p:nvSpPr>
          <p:cNvPr id="23" name="Rounded Rectangle 22"/>
          <p:cNvSpPr/>
          <p:nvPr/>
        </p:nvSpPr>
        <p:spPr>
          <a:xfrm>
            <a:off x="609600" y="3124200"/>
            <a:ext cx="7848600" cy="990600"/>
          </a:xfrm>
          <a:prstGeom prst="roundRect">
            <a:avLst/>
          </a:prstGeom>
          <a:solidFill>
            <a:srgbClr val="CC9900">
              <a:alpha val="50000"/>
            </a:srgbClr>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endParaRPr lang="en-US" sz="2000" dirty="0" smtClean="0">
              <a:solidFill>
                <a:schemeClr val="tx1"/>
              </a:solidFill>
            </a:endParaRPr>
          </a:p>
          <a:p>
            <a:pPr marL="0" lvl="1"/>
            <a:r>
              <a:rPr lang="en-US" sz="2000" dirty="0" smtClean="0">
                <a:solidFill>
                  <a:schemeClr val="tx1"/>
                </a:solidFill>
              </a:rPr>
              <a:t>Optimization: Preliminary </a:t>
            </a:r>
            <a:r>
              <a:rPr lang="en-US" sz="2000" i="1" dirty="0" smtClean="0">
                <a:solidFill>
                  <a:schemeClr val="tx1"/>
                </a:solidFill>
              </a:rPr>
              <a:t>flow- and context-insensitive </a:t>
            </a:r>
            <a:r>
              <a:rPr lang="en-US" sz="2000" dirty="0" smtClean="0">
                <a:solidFill>
                  <a:schemeClr val="tx1"/>
                </a:solidFill>
              </a:rPr>
              <a:t>analysis that filters out program variables that cannot possibly contain any error code</a:t>
            </a:r>
          </a:p>
          <a:p>
            <a:pPr algn="ctr"/>
            <a:endParaRPr lang="en-US" sz="2200" dirty="0">
              <a:solidFill>
                <a:schemeClr val="tx1"/>
              </a:solidFill>
            </a:endParaRPr>
          </a:p>
        </p:txBody>
      </p:sp>
      <p:sp>
        <p:nvSpPr>
          <p:cNvPr id="30" name="TextBox 29"/>
          <p:cNvSpPr txBox="1"/>
          <p:nvPr/>
        </p:nvSpPr>
        <p:spPr>
          <a:xfrm>
            <a:off x="1828800" y="4800600"/>
            <a:ext cx="1371600" cy="307777"/>
          </a:xfrm>
          <a:prstGeom prst="rect">
            <a:avLst/>
          </a:prstGeom>
          <a:noFill/>
        </p:spPr>
        <p:txBody>
          <a:bodyPr wrap="square" rtlCol="0">
            <a:spAutoFit/>
          </a:bodyPr>
          <a:lstStyle/>
          <a:p>
            <a:r>
              <a:rPr lang="en-US" sz="1400" dirty="0" smtClean="0">
                <a:latin typeface="Consolas" pitchFamily="49" charset="0"/>
                <a:cs typeface="Consolas" pitchFamily="49" charset="0"/>
              </a:rPr>
              <a:t>v5 = -EIO;</a:t>
            </a:r>
            <a:endParaRPr lang="en-US" sz="1400" dirty="0">
              <a:latin typeface="Consolas" pitchFamily="49" charset="0"/>
              <a:cs typeface="Consolas" pitchFamily="49" charset="0"/>
            </a:endParaRPr>
          </a:p>
        </p:txBody>
      </p:sp>
      <p:sp>
        <p:nvSpPr>
          <p:cNvPr id="31" name="TextBox 30"/>
          <p:cNvSpPr txBox="1"/>
          <p:nvPr/>
        </p:nvSpPr>
        <p:spPr>
          <a:xfrm>
            <a:off x="1828800" y="5334000"/>
            <a:ext cx="1219200" cy="307777"/>
          </a:xfrm>
          <a:prstGeom prst="rect">
            <a:avLst/>
          </a:prstGeom>
          <a:noFill/>
        </p:spPr>
        <p:txBody>
          <a:bodyPr wrap="square" rtlCol="0">
            <a:spAutoFit/>
          </a:bodyPr>
          <a:lstStyle/>
          <a:p>
            <a:r>
              <a:rPr lang="en-US" sz="1400" dirty="0" smtClean="0">
                <a:latin typeface="Consolas" pitchFamily="49" charset="0"/>
                <a:cs typeface="Consolas" pitchFamily="49" charset="0"/>
              </a:rPr>
              <a:t>v4 = v5;</a:t>
            </a:r>
            <a:endParaRPr lang="en-US" sz="1400" dirty="0">
              <a:latin typeface="Consolas" pitchFamily="49" charset="0"/>
              <a:cs typeface="Consolas" pitchFamily="49" charset="0"/>
            </a:endParaRPr>
          </a:p>
        </p:txBody>
      </p:sp>
      <p:cxnSp>
        <p:nvCxnSpPr>
          <p:cNvPr id="34" name="Straight Connector 33"/>
          <p:cNvCxnSpPr/>
          <p:nvPr/>
        </p:nvCxnSpPr>
        <p:spPr>
          <a:xfrm rot="5400000">
            <a:off x="2972594"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3429000"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3886200"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4343400"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4800600"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5257800"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5715000"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6172199"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6934200" y="4495800"/>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43" name="TextBox 42"/>
          <p:cNvSpPr txBox="1"/>
          <p:nvPr/>
        </p:nvSpPr>
        <p:spPr>
          <a:xfrm>
            <a:off x="5943600" y="4495800"/>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44" name="TextBox 43"/>
          <p:cNvSpPr txBox="1"/>
          <p:nvPr/>
        </p:nvSpPr>
        <p:spPr>
          <a:xfrm>
            <a:off x="6477000" y="4495800"/>
            <a:ext cx="685800" cy="246221"/>
          </a:xfrm>
          <a:prstGeom prst="rect">
            <a:avLst/>
          </a:prstGeom>
          <a:noFill/>
        </p:spPr>
        <p:txBody>
          <a:bodyPr wrap="square" rtlCol="0">
            <a:spAutoFit/>
          </a:bodyPr>
          <a:lstStyle/>
          <a:p>
            <a:pPr algn="ctr"/>
            <a:r>
              <a:rPr lang="en-US" sz="1000" dirty="0" smtClean="0"/>
              <a:t>EPERM</a:t>
            </a:r>
            <a:endParaRPr lang="en-US" sz="1000" dirty="0"/>
          </a:p>
        </p:txBody>
      </p:sp>
      <p:sp>
        <p:nvSpPr>
          <p:cNvPr id="45" name="TextBox 44"/>
          <p:cNvSpPr txBox="1"/>
          <p:nvPr/>
        </p:nvSpPr>
        <p:spPr>
          <a:xfrm>
            <a:off x="5562600" y="4495800"/>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48" name="TextBox 47"/>
          <p:cNvSpPr txBox="1"/>
          <p:nvPr/>
        </p:nvSpPr>
        <p:spPr>
          <a:xfrm>
            <a:off x="3276600" y="4495800"/>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49" name="TextBox 48"/>
          <p:cNvSpPr txBox="1"/>
          <p:nvPr/>
        </p:nvSpPr>
        <p:spPr>
          <a:xfrm>
            <a:off x="3733800" y="4495800"/>
            <a:ext cx="457200" cy="246221"/>
          </a:xfrm>
          <a:prstGeom prst="rect">
            <a:avLst/>
          </a:prstGeom>
          <a:noFill/>
        </p:spPr>
        <p:txBody>
          <a:bodyPr wrap="square" rtlCol="0">
            <a:spAutoFit/>
          </a:bodyPr>
          <a:lstStyle/>
          <a:p>
            <a:pPr algn="ctr"/>
            <a:r>
              <a:rPr lang="en-US" sz="1000" i="1" dirty="0" smtClean="0"/>
              <a:t>v2</a:t>
            </a:r>
            <a:endParaRPr lang="en-US" sz="1000" i="1" dirty="0"/>
          </a:p>
        </p:txBody>
      </p:sp>
      <p:sp>
        <p:nvSpPr>
          <p:cNvPr id="50" name="TextBox 49"/>
          <p:cNvSpPr txBox="1"/>
          <p:nvPr/>
        </p:nvSpPr>
        <p:spPr>
          <a:xfrm>
            <a:off x="4191000" y="4495800"/>
            <a:ext cx="457200" cy="246221"/>
          </a:xfrm>
          <a:prstGeom prst="rect">
            <a:avLst/>
          </a:prstGeom>
          <a:noFill/>
        </p:spPr>
        <p:txBody>
          <a:bodyPr wrap="square" rtlCol="0">
            <a:spAutoFit/>
          </a:bodyPr>
          <a:lstStyle/>
          <a:p>
            <a:pPr algn="ctr"/>
            <a:r>
              <a:rPr lang="en-US" sz="1000" i="1" dirty="0" smtClean="0"/>
              <a:t>v3</a:t>
            </a:r>
            <a:endParaRPr lang="en-US" sz="1000" i="1" dirty="0"/>
          </a:p>
        </p:txBody>
      </p:sp>
      <p:sp>
        <p:nvSpPr>
          <p:cNvPr id="51" name="TextBox 50"/>
          <p:cNvSpPr txBox="1"/>
          <p:nvPr/>
        </p:nvSpPr>
        <p:spPr>
          <a:xfrm>
            <a:off x="4648200" y="4495800"/>
            <a:ext cx="457200" cy="246221"/>
          </a:xfrm>
          <a:prstGeom prst="rect">
            <a:avLst/>
          </a:prstGeom>
          <a:noFill/>
        </p:spPr>
        <p:txBody>
          <a:bodyPr wrap="square" rtlCol="0">
            <a:spAutoFit/>
          </a:bodyPr>
          <a:lstStyle/>
          <a:p>
            <a:pPr algn="ctr"/>
            <a:r>
              <a:rPr lang="en-US" sz="1000" i="1" dirty="0" smtClean="0"/>
              <a:t>v4</a:t>
            </a:r>
            <a:endParaRPr lang="en-US" sz="1000" i="1" dirty="0"/>
          </a:p>
        </p:txBody>
      </p:sp>
      <p:sp>
        <p:nvSpPr>
          <p:cNvPr id="52" name="TextBox 51"/>
          <p:cNvSpPr txBox="1"/>
          <p:nvPr/>
        </p:nvSpPr>
        <p:spPr>
          <a:xfrm>
            <a:off x="5105400" y="4495800"/>
            <a:ext cx="457200" cy="246221"/>
          </a:xfrm>
          <a:prstGeom prst="rect">
            <a:avLst/>
          </a:prstGeom>
          <a:noFill/>
        </p:spPr>
        <p:txBody>
          <a:bodyPr wrap="square" rtlCol="0">
            <a:spAutoFit/>
          </a:bodyPr>
          <a:lstStyle/>
          <a:p>
            <a:pPr algn="ctr"/>
            <a:r>
              <a:rPr lang="en-US" sz="1000" i="1" dirty="0" smtClean="0"/>
              <a:t>v5</a:t>
            </a:r>
            <a:endParaRPr lang="en-US" sz="1000" i="1" dirty="0"/>
          </a:p>
        </p:txBody>
      </p:sp>
      <p:sp>
        <p:nvSpPr>
          <p:cNvPr id="53" name="Oval 52"/>
          <p:cNvSpPr/>
          <p:nvPr/>
        </p:nvSpPr>
        <p:spPr>
          <a:xfrm>
            <a:off x="71628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1628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1628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Arrow Connector 55"/>
          <p:cNvCxnSpPr>
            <a:stCxn id="55" idx="0"/>
            <a:endCxn id="53" idx="0"/>
          </p:cNvCxnSpPr>
          <p:nvPr/>
        </p:nvCxnSpPr>
        <p:spPr>
          <a:xfrm rot="16200000" flipH="1">
            <a:off x="69418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53" idx="4"/>
            <a:endCxn id="54" idx="0"/>
          </p:cNvCxnSpPr>
          <p:nvPr/>
        </p:nvCxnSpPr>
        <p:spPr>
          <a:xfrm rot="5400000">
            <a:off x="69418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67056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67056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67056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a:stCxn id="60" idx="0"/>
            <a:endCxn id="58" idx="0"/>
          </p:cNvCxnSpPr>
          <p:nvPr/>
        </p:nvCxnSpPr>
        <p:spPr>
          <a:xfrm rot="16200000" flipH="1">
            <a:off x="64846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8" idx="4"/>
            <a:endCxn id="59" idx="0"/>
          </p:cNvCxnSpPr>
          <p:nvPr/>
        </p:nvCxnSpPr>
        <p:spPr>
          <a:xfrm rot="5400000">
            <a:off x="64846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62484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62484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62484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Arrow Connector 65"/>
          <p:cNvCxnSpPr>
            <a:stCxn id="65" idx="0"/>
            <a:endCxn id="63" idx="0"/>
          </p:cNvCxnSpPr>
          <p:nvPr/>
        </p:nvCxnSpPr>
        <p:spPr>
          <a:xfrm rot="16200000" flipH="1">
            <a:off x="60274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63" idx="4"/>
            <a:endCxn id="64" idx="0"/>
          </p:cNvCxnSpPr>
          <p:nvPr/>
        </p:nvCxnSpPr>
        <p:spPr>
          <a:xfrm rot="5400000">
            <a:off x="60274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57912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57912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57912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Arrow Connector 70"/>
          <p:cNvCxnSpPr>
            <a:stCxn id="70" idx="0"/>
            <a:endCxn id="68" idx="0"/>
          </p:cNvCxnSpPr>
          <p:nvPr/>
        </p:nvCxnSpPr>
        <p:spPr>
          <a:xfrm rot="16200000" flipH="1">
            <a:off x="55702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8" idx="4"/>
            <a:endCxn id="69" idx="0"/>
          </p:cNvCxnSpPr>
          <p:nvPr/>
        </p:nvCxnSpPr>
        <p:spPr>
          <a:xfrm rot="5400000">
            <a:off x="55702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44196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44196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44196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Arrow Connector 75"/>
          <p:cNvCxnSpPr>
            <a:stCxn id="75" idx="0"/>
            <a:endCxn id="73" idx="0"/>
          </p:cNvCxnSpPr>
          <p:nvPr/>
        </p:nvCxnSpPr>
        <p:spPr>
          <a:xfrm rot="16200000" flipH="1">
            <a:off x="41986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73" idx="4"/>
            <a:endCxn id="74" idx="0"/>
          </p:cNvCxnSpPr>
          <p:nvPr/>
        </p:nvCxnSpPr>
        <p:spPr>
          <a:xfrm rot="5400000">
            <a:off x="41986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Oval 77"/>
          <p:cNvSpPr/>
          <p:nvPr/>
        </p:nvSpPr>
        <p:spPr>
          <a:xfrm>
            <a:off x="39624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39624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39624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1" name="Straight Arrow Connector 80"/>
          <p:cNvCxnSpPr>
            <a:stCxn id="80" idx="0"/>
            <a:endCxn id="78" idx="0"/>
          </p:cNvCxnSpPr>
          <p:nvPr/>
        </p:nvCxnSpPr>
        <p:spPr>
          <a:xfrm rot="16200000" flipH="1">
            <a:off x="37414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78" idx="4"/>
            <a:endCxn id="79" idx="0"/>
          </p:cNvCxnSpPr>
          <p:nvPr/>
        </p:nvCxnSpPr>
        <p:spPr>
          <a:xfrm rot="5400000">
            <a:off x="37414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35052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35052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35052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6" name="Straight Arrow Connector 85"/>
          <p:cNvCxnSpPr>
            <a:stCxn id="85" idx="0"/>
            <a:endCxn id="83" idx="0"/>
          </p:cNvCxnSpPr>
          <p:nvPr/>
        </p:nvCxnSpPr>
        <p:spPr>
          <a:xfrm rot="16200000" flipH="1">
            <a:off x="32842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83" idx="4"/>
            <a:endCxn id="84" idx="0"/>
          </p:cNvCxnSpPr>
          <p:nvPr/>
        </p:nvCxnSpPr>
        <p:spPr>
          <a:xfrm rot="5400000">
            <a:off x="32842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48768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48768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48768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53340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53340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53340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a:stCxn id="70" idx="1"/>
            <a:endCxn id="96" idx="0"/>
          </p:cNvCxnSpPr>
          <p:nvPr/>
        </p:nvCxnSpPr>
        <p:spPr>
          <a:xfrm rot="16200000" flipH="1" flipV="1">
            <a:off x="5336885" y="4827270"/>
            <a:ext cx="480986" cy="441035"/>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96" idx="3"/>
            <a:endCxn id="97" idx="1"/>
          </p:cNvCxnSpPr>
          <p:nvPr/>
        </p:nvCxnSpPr>
        <p:spPr>
          <a:xfrm rot="5400000">
            <a:off x="5090160" y="5577840"/>
            <a:ext cx="50107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5400000">
            <a:off x="4649918" y="5067300"/>
            <a:ext cx="45535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96" idx="3"/>
            <a:endCxn id="94" idx="7"/>
          </p:cNvCxnSpPr>
          <p:nvPr/>
        </p:nvCxnSpPr>
        <p:spPr>
          <a:xfrm rot="5400000">
            <a:off x="4877725" y="5365405"/>
            <a:ext cx="501071" cy="424871"/>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1828800" y="4980801"/>
            <a:ext cx="1524000" cy="307777"/>
          </a:xfrm>
          <a:prstGeom prst="rect">
            <a:avLst/>
          </a:prstGeom>
          <a:noFill/>
        </p:spPr>
        <p:txBody>
          <a:bodyPr wrap="square" rtlCol="0">
            <a:spAutoFit/>
          </a:bodyPr>
          <a:lstStyle/>
          <a:p>
            <a:r>
              <a:rPr lang="en-US" sz="1400"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[v5 </a:t>
            </a:r>
            <a:r>
              <a:rPr lang="en-US" sz="1400" dirty="0" smtClean="0">
                <a:solidFill>
                  <a:schemeClr val="tx2"/>
                </a:solidFill>
                <a:latin typeface="+mn-lt"/>
              </a:rPr>
              <a:t>↦ {EIO}</a:t>
            </a:r>
            <a:r>
              <a:rPr lang="en-US" sz="1400" dirty="0" smtClean="0">
                <a:solidFill>
                  <a:schemeClr val="tx2"/>
                </a:solidFill>
                <a:latin typeface="+mn-lt"/>
                <a:cs typeface="Courier New" pitchFamily="49" charset="0"/>
              </a:rPr>
              <a:t>]</a:t>
            </a:r>
            <a:endParaRPr lang="en-US" sz="1400" dirty="0">
              <a:solidFill>
                <a:schemeClr val="tx2"/>
              </a:solidFill>
              <a:latin typeface="+mn-lt"/>
              <a:cs typeface="Courier New" pitchFamily="49" charset="0"/>
            </a:endParaRPr>
          </a:p>
        </p:txBody>
      </p:sp>
      <p:sp>
        <p:nvSpPr>
          <p:cNvPr id="114" name="TextBox 113"/>
          <p:cNvSpPr txBox="1"/>
          <p:nvPr/>
        </p:nvSpPr>
        <p:spPr>
          <a:xfrm>
            <a:off x="1828800" y="5514201"/>
            <a:ext cx="1524000" cy="307777"/>
          </a:xfrm>
          <a:prstGeom prst="rect">
            <a:avLst/>
          </a:prstGeom>
          <a:noFill/>
        </p:spPr>
        <p:txBody>
          <a:bodyPr wrap="square" rtlCol="0">
            <a:spAutoFit/>
          </a:bodyPr>
          <a:lstStyle/>
          <a:p>
            <a:r>
              <a:rPr lang="en-US" sz="1400"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[v4 </a:t>
            </a:r>
            <a:r>
              <a:rPr lang="en-US" sz="1400" dirty="0" smtClean="0">
                <a:solidFill>
                  <a:schemeClr val="tx2"/>
                </a:solidFill>
                <a:latin typeface="+mn-lt"/>
              </a:rPr>
              <a:t>↦ {v5}</a:t>
            </a:r>
            <a:r>
              <a:rPr lang="en-US" sz="1400" dirty="0" smtClean="0">
                <a:solidFill>
                  <a:schemeClr val="tx2"/>
                </a:solidFill>
                <a:latin typeface="+mn-lt"/>
                <a:cs typeface="Courier New" pitchFamily="49" charset="0"/>
              </a:rPr>
              <a:t>]</a:t>
            </a:r>
            <a:endParaRPr lang="en-US" sz="1400" dirty="0">
              <a:solidFill>
                <a:schemeClr val="tx2"/>
              </a:solidFill>
              <a:latin typeface="+mn-lt"/>
              <a:cs typeface="Courier New" pitchFamily="49" charset="0"/>
            </a:endParaRPr>
          </a:p>
        </p:txBody>
      </p:sp>
      <p:cxnSp>
        <p:nvCxnSpPr>
          <p:cNvPr id="116" name="Straight Connector 115"/>
          <p:cNvCxnSpPr/>
          <p:nvPr/>
        </p:nvCxnSpPr>
        <p:spPr>
          <a:xfrm rot="16200000" flipH="1">
            <a:off x="3238500" y="4686300"/>
            <a:ext cx="1524000" cy="1295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endCxn id="51" idx="1"/>
          </p:cNvCxnSpPr>
          <p:nvPr/>
        </p:nvCxnSpPr>
        <p:spPr>
          <a:xfrm rot="5400000" flipH="1" flipV="1">
            <a:off x="3261957" y="4709757"/>
            <a:ext cx="1477089" cy="129539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advTm="5832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5"/>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6"/>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70"/>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71"/>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2"/>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73"/>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7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75"/>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76"/>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7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78"/>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7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0"/>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8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82"/>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3"/>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84"/>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85"/>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86"/>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87"/>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93"/>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94"/>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95"/>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96"/>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97"/>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98"/>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99"/>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100"/>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101"/>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02"/>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113"/>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14"/>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nodeType="clickEffect">
                                  <p:stCondLst>
                                    <p:cond delay="0"/>
                                  </p:stCondLst>
                                  <p:childTnLst>
                                    <p:set>
                                      <p:cBhvr>
                                        <p:cTn id="146" dur="1" fill="hold">
                                          <p:stCondLst>
                                            <p:cond delay="0"/>
                                          </p:stCondLst>
                                        </p:cTn>
                                        <p:tgtEl>
                                          <p:spTgt spid="118"/>
                                        </p:tgtEl>
                                        <p:attrNameLst>
                                          <p:attrName>style.visibility</p:attrName>
                                        </p:attrNameLst>
                                      </p:cBhvr>
                                      <p:to>
                                        <p:strVal val="visible"/>
                                      </p:to>
                                    </p:set>
                                    <p:animEffect transition="in" filter="fade">
                                      <p:cBhvr>
                                        <p:cTn id="147" dur="500"/>
                                        <p:tgtEl>
                                          <p:spTgt spid="118"/>
                                        </p:tgtEl>
                                      </p:cBhvr>
                                    </p:animEffect>
                                  </p:childTnLst>
                                </p:cTn>
                              </p:par>
                              <p:par>
                                <p:cTn id="148" presetID="10" presetClass="entr" presetSubtype="0" fill="hold" nodeType="withEffect">
                                  <p:stCondLst>
                                    <p:cond delay="0"/>
                                  </p:stCondLst>
                                  <p:childTnLst>
                                    <p:set>
                                      <p:cBhvr>
                                        <p:cTn id="149" dur="1" fill="hold">
                                          <p:stCondLst>
                                            <p:cond delay="0"/>
                                          </p:stCondLst>
                                        </p:cTn>
                                        <p:tgtEl>
                                          <p:spTgt spid="116"/>
                                        </p:tgtEl>
                                        <p:attrNameLst>
                                          <p:attrName>style.visibility</p:attrName>
                                        </p:attrNameLst>
                                      </p:cBhvr>
                                      <p:to>
                                        <p:strVal val="visible"/>
                                      </p:to>
                                    </p:set>
                                    <p:animEffect transition="in" filter="fade">
                                      <p:cBhvr>
                                        <p:cTn id="150"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build="p"/>
      <p:bldP spid="14346" grpId="1" build="p"/>
      <p:bldP spid="14346" grpId="2" build="p"/>
      <p:bldP spid="22" grpId="0" build="p"/>
      <p:bldP spid="22" grpId="1" build="p"/>
      <p:bldP spid="22" grpId="2" build="p"/>
      <p:bldP spid="22" grpId="3"/>
      <p:bldP spid="23" grpId="0" animBg="1"/>
      <p:bldP spid="30" grpId="0"/>
      <p:bldP spid="31" grpId="0"/>
      <p:bldP spid="42" grpId="0"/>
      <p:bldP spid="43" grpId="0"/>
      <p:bldP spid="44" grpId="0"/>
      <p:bldP spid="45" grpId="0"/>
      <p:bldP spid="48" grpId="0"/>
      <p:bldP spid="49" grpId="0"/>
      <p:bldP spid="50" grpId="0"/>
      <p:bldP spid="51" grpId="0"/>
      <p:bldP spid="52" grpId="0"/>
      <p:bldP spid="53" grpId="0" animBg="1"/>
      <p:bldP spid="54" grpId="0" animBg="1"/>
      <p:bldP spid="55" grpId="0" animBg="1"/>
      <p:bldP spid="58" grpId="0" animBg="1"/>
      <p:bldP spid="59" grpId="0" animBg="1"/>
      <p:bldP spid="60" grpId="0" animBg="1"/>
      <p:bldP spid="63" grpId="0" animBg="1"/>
      <p:bldP spid="64" grpId="0" animBg="1"/>
      <p:bldP spid="65" grpId="0" animBg="1"/>
      <p:bldP spid="68" grpId="0" animBg="1"/>
      <p:bldP spid="69" grpId="0" animBg="1"/>
      <p:bldP spid="70" grpId="0" animBg="1"/>
      <p:bldP spid="73" grpId="0" animBg="1"/>
      <p:bldP spid="74" grpId="0" animBg="1"/>
      <p:bldP spid="75" grpId="0" animBg="1"/>
      <p:bldP spid="78" grpId="0" animBg="1"/>
      <p:bldP spid="79" grpId="0" animBg="1"/>
      <p:bldP spid="80" grpId="0" animBg="1"/>
      <p:bldP spid="83" grpId="0" animBg="1"/>
      <p:bldP spid="84" grpId="0" animBg="1"/>
      <p:bldP spid="85" grpId="0" animBg="1"/>
      <p:bldP spid="93" grpId="0" animBg="1"/>
      <p:bldP spid="94" grpId="0" animBg="1"/>
      <p:bldP spid="95" grpId="0" animBg="1"/>
      <p:bldP spid="96" grpId="0" animBg="1"/>
      <p:bldP spid="97" grpId="0" animBg="1"/>
      <p:bldP spid="98" grpId="0" animBg="1"/>
      <p:bldP spid="113" grpId="0"/>
      <p:bldP spid="11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Reducing Weight Size</a:t>
            </a:r>
          </a:p>
        </p:txBody>
      </p:sp>
      <p:sp>
        <p:nvSpPr>
          <p:cNvPr id="14346" name="Rectangle 10"/>
          <p:cNvSpPr>
            <a:spLocks noGrp="1" noChangeArrowheads="1"/>
          </p:cNvSpPr>
          <p:nvPr>
            <p:ph idx="1"/>
          </p:nvPr>
        </p:nvSpPr>
        <p:spPr>
          <a:xfrm>
            <a:off x="838200" y="1828800"/>
            <a:ext cx="6781800" cy="609600"/>
          </a:xfrm>
        </p:spPr>
        <p:txBody>
          <a:bodyPr/>
          <a:lstStyle/>
          <a:p>
            <a:pPr eaLnBrk="1" hangingPunct="1">
              <a:buFont typeface="Arial" pitchFamily="34" charset="0"/>
              <a:buChar char="•"/>
            </a:pPr>
            <a:r>
              <a:rPr lang="en-US" sz="2400" dirty="0" smtClean="0"/>
              <a:t>Fewer variables → smaller weights</a:t>
            </a:r>
            <a:endParaRPr lang="en-US" sz="3200" dirty="0" smtClean="0"/>
          </a:p>
          <a:p>
            <a:pPr eaLnBrk="1" hangingPunct="1"/>
            <a:endParaRPr lang="en-US" sz="2800" dirty="0" smtClean="0"/>
          </a:p>
          <a:p>
            <a:pPr eaLnBrk="1" hangingPunct="1"/>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16</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 name="Rectangle 10"/>
          <p:cNvSpPr txBox="1">
            <a:spLocks noChangeArrowheads="1"/>
          </p:cNvSpPr>
          <p:nvPr/>
        </p:nvSpPr>
        <p:spPr bwMode="auto">
          <a:xfrm>
            <a:off x="838200" y="2438400"/>
            <a:ext cx="76962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Not all program variables are error-code holders</a:t>
            </a:r>
          </a:p>
        </p:txBody>
      </p:sp>
      <p:sp>
        <p:nvSpPr>
          <p:cNvPr id="30" name="TextBox 29"/>
          <p:cNvSpPr txBox="1"/>
          <p:nvPr/>
        </p:nvSpPr>
        <p:spPr>
          <a:xfrm>
            <a:off x="1828800" y="4800600"/>
            <a:ext cx="1371600" cy="307777"/>
          </a:xfrm>
          <a:prstGeom prst="rect">
            <a:avLst/>
          </a:prstGeom>
          <a:noFill/>
        </p:spPr>
        <p:txBody>
          <a:bodyPr wrap="square" rtlCol="0">
            <a:spAutoFit/>
          </a:bodyPr>
          <a:lstStyle/>
          <a:p>
            <a:r>
              <a:rPr lang="en-US" sz="1400" dirty="0" smtClean="0">
                <a:latin typeface="Consolas" pitchFamily="49" charset="0"/>
                <a:cs typeface="Consolas" pitchFamily="49" charset="0"/>
              </a:rPr>
              <a:t>v5 = -EIO;</a:t>
            </a:r>
            <a:endParaRPr lang="en-US" sz="1400" dirty="0">
              <a:latin typeface="Consolas" pitchFamily="49" charset="0"/>
              <a:cs typeface="Consolas" pitchFamily="49" charset="0"/>
            </a:endParaRPr>
          </a:p>
        </p:txBody>
      </p:sp>
      <p:sp>
        <p:nvSpPr>
          <p:cNvPr id="31" name="TextBox 30"/>
          <p:cNvSpPr txBox="1"/>
          <p:nvPr/>
        </p:nvSpPr>
        <p:spPr>
          <a:xfrm>
            <a:off x="1828800" y="5334000"/>
            <a:ext cx="1219200" cy="307777"/>
          </a:xfrm>
          <a:prstGeom prst="rect">
            <a:avLst/>
          </a:prstGeom>
          <a:noFill/>
        </p:spPr>
        <p:txBody>
          <a:bodyPr wrap="square" rtlCol="0">
            <a:spAutoFit/>
          </a:bodyPr>
          <a:lstStyle/>
          <a:p>
            <a:r>
              <a:rPr lang="en-US" sz="1400" dirty="0" smtClean="0">
                <a:latin typeface="Consolas" pitchFamily="49" charset="0"/>
                <a:cs typeface="Consolas" pitchFamily="49" charset="0"/>
              </a:rPr>
              <a:t>v4 = v5;</a:t>
            </a:r>
            <a:endParaRPr lang="en-US" sz="1400" dirty="0">
              <a:latin typeface="Consolas" pitchFamily="49" charset="0"/>
              <a:cs typeface="Consolas" pitchFamily="49" charset="0"/>
            </a:endParaRPr>
          </a:p>
        </p:txBody>
      </p:sp>
      <p:cxnSp>
        <p:nvCxnSpPr>
          <p:cNvPr id="37" name="Straight Connector 36"/>
          <p:cNvCxnSpPr/>
          <p:nvPr/>
        </p:nvCxnSpPr>
        <p:spPr>
          <a:xfrm rot="5400000">
            <a:off x="4343400"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4800600"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5257800"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5715000"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6172199" y="5409406"/>
            <a:ext cx="1523206"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6934200" y="4495800"/>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43" name="TextBox 42"/>
          <p:cNvSpPr txBox="1"/>
          <p:nvPr/>
        </p:nvSpPr>
        <p:spPr>
          <a:xfrm>
            <a:off x="5943600" y="4495800"/>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44" name="TextBox 43"/>
          <p:cNvSpPr txBox="1"/>
          <p:nvPr/>
        </p:nvSpPr>
        <p:spPr>
          <a:xfrm>
            <a:off x="6477000" y="4495800"/>
            <a:ext cx="685800" cy="246221"/>
          </a:xfrm>
          <a:prstGeom prst="rect">
            <a:avLst/>
          </a:prstGeom>
          <a:noFill/>
        </p:spPr>
        <p:txBody>
          <a:bodyPr wrap="square" rtlCol="0">
            <a:spAutoFit/>
          </a:bodyPr>
          <a:lstStyle/>
          <a:p>
            <a:pPr algn="ctr"/>
            <a:r>
              <a:rPr lang="en-US" sz="1000" dirty="0" smtClean="0"/>
              <a:t>EPERM</a:t>
            </a:r>
            <a:endParaRPr lang="en-US" sz="1000" dirty="0"/>
          </a:p>
        </p:txBody>
      </p:sp>
      <p:sp>
        <p:nvSpPr>
          <p:cNvPr id="45" name="TextBox 44"/>
          <p:cNvSpPr txBox="1"/>
          <p:nvPr/>
        </p:nvSpPr>
        <p:spPr>
          <a:xfrm>
            <a:off x="5562600" y="4495800"/>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51" name="TextBox 50"/>
          <p:cNvSpPr txBox="1"/>
          <p:nvPr/>
        </p:nvSpPr>
        <p:spPr>
          <a:xfrm>
            <a:off x="4648200" y="4495800"/>
            <a:ext cx="457200" cy="246221"/>
          </a:xfrm>
          <a:prstGeom prst="rect">
            <a:avLst/>
          </a:prstGeom>
          <a:noFill/>
        </p:spPr>
        <p:txBody>
          <a:bodyPr wrap="square" rtlCol="0">
            <a:spAutoFit/>
          </a:bodyPr>
          <a:lstStyle/>
          <a:p>
            <a:pPr algn="ctr"/>
            <a:r>
              <a:rPr lang="en-US" sz="1000" i="1" dirty="0" smtClean="0"/>
              <a:t>v4</a:t>
            </a:r>
            <a:endParaRPr lang="en-US" sz="1000" i="1" dirty="0"/>
          </a:p>
        </p:txBody>
      </p:sp>
      <p:sp>
        <p:nvSpPr>
          <p:cNvPr id="52" name="TextBox 51"/>
          <p:cNvSpPr txBox="1"/>
          <p:nvPr/>
        </p:nvSpPr>
        <p:spPr>
          <a:xfrm>
            <a:off x="5105400" y="4495800"/>
            <a:ext cx="457200" cy="246221"/>
          </a:xfrm>
          <a:prstGeom prst="rect">
            <a:avLst/>
          </a:prstGeom>
          <a:noFill/>
        </p:spPr>
        <p:txBody>
          <a:bodyPr wrap="square" rtlCol="0">
            <a:spAutoFit/>
          </a:bodyPr>
          <a:lstStyle/>
          <a:p>
            <a:pPr algn="ctr"/>
            <a:r>
              <a:rPr lang="en-US" sz="1000" i="1" dirty="0" smtClean="0"/>
              <a:t>v5</a:t>
            </a:r>
            <a:endParaRPr lang="en-US" sz="1000" i="1" dirty="0"/>
          </a:p>
        </p:txBody>
      </p:sp>
      <p:sp>
        <p:nvSpPr>
          <p:cNvPr id="53" name="Oval 52"/>
          <p:cNvSpPr/>
          <p:nvPr/>
        </p:nvSpPr>
        <p:spPr>
          <a:xfrm>
            <a:off x="71628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1628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1628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Arrow Connector 55"/>
          <p:cNvCxnSpPr>
            <a:stCxn id="55" idx="0"/>
            <a:endCxn id="53" idx="0"/>
          </p:cNvCxnSpPr>
          <p:nvPr/>
        </p:nvCxnSpPr>
        <p:spPr>
          <a:xfrm rot="16200000" flipH="1">
            <a:off x="69418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53" idx="4"/>
            <a:endCxn id="54" idx="0"/>
          </p:cNvCxnSpPr>
          <p:nvPr/>
        </p:nvCxnSpPr>
        <p:spPr>
          <a:xfrm rot="5400000">
            <a:off x="69418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67056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67056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67056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a:stCxn id="60" idx="0"/>
            <a:endCxn id="58" idx="0"/>
          </p:cNvCxnSpPr>
          <p:nvPr/>
        </p:nvCxnSpPr>
        <p:spPr>
          <a:xfrm rot="16200000" flipH="1">
            <a:off x="64846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8" idx="4"/>
            <a:endCxn id="59" idx="0"/>
          </p:cNvCxnSpPr>
          <p:nvPr/>
        </p:nvCxnSpPr>
        <p:spPr>
          <a:xfrm rot="5400000">
            <a:off x="64846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62484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62484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62484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Arrow Connector 65"/>
          <p:cNvCxnSpPr>
            <a:stCxn id="65" idx="0"/>
            <a:endCxn id="63" idx="0"/>
          </p:cNvCxnSpPr>
          <p:nvPr/>
        </p:nvCxnSpPr>
        <p:spPr>
          <a:xfrm rot="16200000" flipH="1">
            <a:off x="60274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63" idx="4"/>
            <a:endCxn id="64" idx="0"/>
          </p:cNvCxnSpPr>
          <p:nvPr/>
        </p:nvCxnSpPr>
        <p:spPr>
          <a:xfrm rot="5400000">
            <a:off x="60274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57912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57912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57912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Arrow Connector 70"/>
          <p:cNvCxnSpPr>
            <a:stCxn id="70" idx="0"/>
            <a:endCxn id="68" idx="0"/>
          </p:cNvCxnSpPr>
          <p:nvPr/>
        </p:nvCxnSpPr>
        <p:spPr>
          <a:xfrm rot="16200000" flipH="1">
            <a:off x="55702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8" idx="4"/>
            <a:endCxn id="69" idx="0"/>
          </p:cNvCxnSpPr>
          <p:nvPr/>
        </p:nvCxnSpPr>
        <p:spPr>
          <a:xfrm rot="5400000">
            <a:off x="55702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48768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48768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48768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53340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53340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53340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a:stCxn id="70" idx="1"/>
            <a:endCxn id="96" idx="0"/>
          </p:cNvCxnSpPr>
          <p:nvPr/>
        </p:nvCxnSpPr>
        <p:spPr>
          <a:xfrm rot="16200000" flipH="1" flipV="1">
            <a:off x="5336885" y="4827270"/>
            <a:ext cx="480986" cy="441035"/>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96" idx="3"/>
            <a:endCxn id="97" idx="1"/>
          </p:cNvCxnSpPr>
          <p:nvPr/>
        </p:nvCxnSpPr>
        <p:spPr>
          <a:xfrm rot="5400000">
            <a:off x="5090160" y="5577840"/>
            <a:ext cx="50107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5400000">
            <a:off x="4649918" y="5067300"/>
            <a:ext cx="45535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96" idx="3"/>
            <a:endCxn id="94" idx="7"/>
          </p:cNvCxnSpPr>
          <p:nvPr/>
        </p:nvCxnSpPr>
        <p:spPr>
          <a:xfrm rot="5400000">
            <a:off x="4877725" y="5365405"/>
            <a:ext cx="501071" cy="424871"/>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1828800" y="4980801"/>
            <a:ext cx="1524000" cy="307777"/>
          </a:xfrm>
          <a:prstGeom prst="rect">
            <a:avLst/>
          </a:prstGeom>
          <a:noFill/>
        </p:spPr>
        <p:txBody>
          <a:bodyPr wrap="square" rtlCol="0">
            <a:spAutoFit/>
          </a:bodyPr>
          <a:lstStyle/>
          <a:p>
            <a:r>
              <a:rPr lang="en-US" sz="1400"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[v5 </a:t>
            </a:r>
            <a:r>
              <a:rPr lang="en-US" sz="1400" dirty="0" smtClean="0">
                <a:solidFill>
                  <a:schemeClr val="tx2"/>
                </a:solidFill>
                <a:latin typeface="+mn-lt"/>
              </a:rPr>
              <a:t>↦ {EIO}</a:t>
            </a:r>
            <a:r>
              <a:rPr lang="en-US" sz="1400" dirty="0" smtClean="0">
                <a:solidFill>
                  <a:schemeClr val="tx2"/>
                </a:solidFill>
                <a:latin typeface="+mn-lt"/>
                <a:cs typeface="Courier New" pitchFamily="49" charset="0"/>
              </a:rPr>
              <a:t>]</a:t>
            </a:r>
            <a:endParaRPr lang="en-US" sz="1400" dirty="0">
              <a:solidFill>
                <a:schemeClr val="tx2"/>
              </a:solidFill>
              <a:latin typeface="+mn-lt"/>
              <a:cs typeface="Courier New" pitchFamily="49" charset="0"/>
            </a:endParaRPr>
          </a:p>
        </p:txBody>
      </p:sp>
      <p:sp>
        <p:nvSpPr>
          <p:cNvPr id="114" name="TextBox 113"/>
          <p:cNvSpPr txBox="1"/>
          <p:nvPr/>
        </p:nvSpPr>
        <p:spPr>
          <a:xfrm>
            <a:off x="1828800" y="5514201"/>
            <a:ext cx="1524000" cy="307777"/>
          </a:xfrm>
          <a:prstGeom prst="rect">
            <a:avLst/>
          </a:prstGeom>
          <a:noFill/>
        </p:spPr>
        <p:txBody>
          <a:bodyPr wrap="square" rtlCol="0">
            <a:spAutoFit/>
          </a:bodyPr>
          <a:lstStyle/>
          <a:p>
            <a:r>
              <a:rPr lang="en-US" sz="1400"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[v4 </a:t>
            </a:r>
            <a:r>
              <a:rPr lang="en-US" sz="1400" dirty="0" smtClean="0">
                <a:solidFill>
                  <a:schemeClr val="tx2"/>
                </a:solidFill>
                <a:latin typeface="+mn-lt"/>
              </a:rPr>
              <a:t>↦ {v5}</a:t>
            </a:r>
            <a:r>
              <a:rPr lang="en-US" sz="1400" dirty="0" smtClean="0">
                <a:solidFill>
                  <a:schemeClr val="tx2"/>
                </a:solidFill>
                <a:latin typeface="+mn-lt"/>
                <a:cs typeface="Courier New" pitchFamily="49" charset="0"/>
              </a:rPr>
              <a:t>]</a:t>
            </a:r>
            <a:endParaRPr lang="en-US" sz="1400" dirty="0">
              <a:solidFill>
                <a:schemeClr val="tx2"/>
              </a:solidFill>
              <a:latin typeface="+mn-lt"/>
              <a:cs typeface="Courier New" pitchFamily="49" charset="0"/>
            </a:endParaRPr>
          </a:p>
        </p:txBody>
      </p:sp>
      <p:sp>
        <p:nvSpPr>
          <p:cNvPr id="73" name="Rounded Rectangle 72"/>
          <p:cNvSpPr/>
          <p:nvPr/>
        </p:nvSpPr>
        <p:spPr>
          <a:xfrm>
            <a:off x="609600" y="3124200"/>
            <a:ext cx="7848600" cy="990600"/>
          </a:xfrm>
          <a:prstGeom prst="roundRect">
            <a:avLst/>
          </a:prstGeom>
          <a:solidFill>
            <a:srgbClr val="CC9900">
              <a:alpha val="50000"/>
            </a:srgbClr>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endParaRPr lang="en-US" sz="2000" dirty="0" smtClean="0">
              <a:solidFill>
                <a:schemeClr val="tx1"/>
              </a:solidFill>
            </a:endParaRPr>
          </a:p>
          <a:p>
            <a:pPr marL="0" lvl="1"/>
            <a:r>
              <a:rPr lang="en-US" sz="2000" dirty="0" smtClean="0">
                <a:solidFill>
                  <a:schemeClr val="tx1"/>
                </a:solidFill>
              </a:rPr>
              <a:t>Optimization: Preliminary </a:t>
            </a:r>
            <a:r>
              <a:rPr lang="en-US" sz="2000" i="1" dirty="0" smtClean="0">
                <a:solidFill>
                  <a:schemeClr val="tx1"/>
                </a:solidFill>
              </a:rPr>
              <a:t>flow- and context-insensitive </a:t>
            </a:r>
            <a:r>
              <a:rPr lang="en-US" sz="2000" dirty="0" smtClean="0">
                <a:solidFill>
                  <a:schemeClr val="tx1"/>
                </a:solidFill>
              </a:rPr>
              <a:t>analysis that filters out program variables that cannot possibly contain any error code</a:t>
            </a:r>
          </a:p>
          <a:p>
            <a:pPr algn="ctr"/>
            <a:endParaRPr lang="en-US" sz="2200" dirty="0">
              <a:solidFill>
                <a:schemeClr val="tx1"/>
              </a:solidFill>
            </a:endParaRPr>
          </a:p>
        </p:txBody>
      </p:sp>
    </p:spTree>
  </p:cSld>
  <p:clrMapOvr>
    <a:masterClrMapping/>
  </p:clrMapOvr>
  <p:transition advTm="4508"/>
  <p:timing>
    <p:tnLst>
      <p:par>
        <p:cTn id="1" dur="indefinite" restart="never" nodeType="tmRoot"/>
      </p:par>
    </p:tnLst>
    <p:bldLst>
      <p:bldP spid="14346" grpId="0" build="p"/>
      <p:bldP spid="14346" grpId="1" build="p"/>
      <p:bldP spid="14346" grpId="2" build="p"/>
      <p:bldP spid="22" grpId="0" build="p"/>
      <p:bldP spid="22" grpId="1" build="p"/>
      <p:bldP spid="22" grpId="2"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Reducing the Number of Weights</a:t>
            </a:r>
          </a:p>
        </p:txBody>
      </p:sp>
      <p:sp>
        <p:nvSpPr>
          <p:cNvPr id="14346" name="Rectangle 10"/>
          <p:cNvSpPr>
            <a:spLocks noGrp="1" noChangeArrowheads="1"/>
          </p:cNvSpPr>
          <p:nvPr>
            <p:ph idx="1"/>
          </p:nvPr>
        </p:nvSpPr>
        <p:spPr>
          <a:xfrm>
            <a:off x="838200" y="1981200"/>
            <a:ext cx="8153400" cy="838200"/>
          </a:xfrm>
        </p:spPr>
        <p:txBody>
          <a:bodyPr/>
          <a:lstStyle/>
          <a:p>
            <a:pPr eaLnBrk="1" hangingPunct="1"/>
            <a:r>
              <a:rPr lang="en-US" sz="2200" dirty="0" smtClean="0"/>
              <a:t>Three-address form → multiple program points → more weights</a:t>
            </a:r>
          </a:p>
          <a:p>
            <a:pPr lvl="1" eaLnBrk="1" hangingPunct="1">
              <a:buFont typeface="Courier New" pitchFamily="49" charset="0"/>
              <a:buChar char="o"/>
            </a:pPr>
            <a:r>
              <a:rPr lang="en-US" sz="1800" dirty="0" smtClean="0"/>
              <a:t>Same source information</a:t>
            </a:r>
          </a:p>
          <a:p>
            <a:pPr eaLnBrk="1" hangingPunct="1"/>
            <a:endParaRPr lang="en-US" sz="2800" dirty="0" smtClean="0"/>
          </a:p>
          <a:p>
            <a:pPr eaLnBrk="1" hangingPunct="1"/>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17</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 name="Rectangle 10"/>
          <p:cNvSpPr txBox="1">
            <a:spLocks noChangeArrowheads="1"/>
          </p:cNvSpPr>
          <p:nvPr/>
        </p:nvSpPr>
        <p:spPr bwMode="auto">
          <a:xfrm>
            <a:off x="838200" y="2971800"/>
            <a:ext cx="76962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400" dirty="0" smtClean="0">
                <a:latin typeface="+mn-lt"/>
                <a:cs typeface="+mn-cs"/>
              </a:rPr>
              <a:t>I</a:t>
            </a:r>
            <a:r>
              <a:rPr kumimoji="0" lang="en-US" sz="2400" b="0" i="0" u="none" strike="noStrike" kern="1200" cap="none" spc="0" normalizeH="0" noProof="0" dirty="0" err="1" smtClean="0">
                <a:ln>
                  <a:noFill/>
                </a:ln>
                <a:solidFill>
                  <a:schemeClr val="tx1"/>
                </a:solidFill>
                <a:effectLst/>
                <a:uLnTx/>
                <a:uFillTx/>
                <a:latin typeface="+mn-lt"/>
                <a:ea typeface="+mn-ea"/>
                <a:cs typeface="+mn-cs"/>
              </a:rPr>
              <a:t>dentity</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lang="en-US" sz="2400" dirty="0" smtClean="0">
                <a:latin typeface="+mn-lt"/>
                <a:cs typeface="+mn-cs"/>
              </a:rPr>
              <a:t>weight</a:t>
            </a:r>
            <a:endParaRPr kumimoji="0" lang="en-US" sz="2400" b="0" i="0" u="none" strike="noStrike" kern="1200" cap="none" spc="0" normalizeH="0" noProof="0" dirty="0" smtClean="0">
              <a:ln>
                <a:noFill/>
              </a:ln>
              <a:solidFill>
                <a:schemeClr val="tx1"/>
              </a:solidFill>
              <a:effectLst/>
              <a:uLnTx/>
              <a:uFillTx/>
              <a:latin typeface="+mn-lt"/>
              <a:ea typeface="+mn-ea"/>
              <a:cs typeface="+mn-cs"/>
            </a:endParaRPr>
          </a:p>
          <a:p>
            <a:pPr marL="800100" lvl="1" indent="-342900">
              <a:spcBef>
                <a:spcPct val="20000"/>
              </a:spcBef>
              <a:buFont typeface="Courier New" pitchFamily="49" charset="0"/>
              <a:buChar char="o"/>
              <a:defRPr/>
            </a:pPr>
            <a:r>
              <a:rPr lang="en-US" baseline="0" dirty="0" smtClean="0">
                <a:latin typeface="+mn-lt"/>
                <a:cs typeface="+mn-cs"/>
              </a:rPr>
              <a:t>No</a:t>
            </a:r>
            <a:r>
              <a:rPr lang="en-US" dirty="0" smtClean="0">
                <a:latin typeface="+mn-lt"/>
                <a:cs typeface="+mn-cs"/>
              </a:rPr>
              <a:t> effect on state of the program</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3" name="Rounded Rectangle 22"/>
          <p:cNvSpPr/>
          <p:nvPr/>
        </p:nvSpPr>
        <p:spPr>
          <a:xfrm>
            <a:off x="762000" y="4038600"/>
            <a:ext cx="4191000" cy="1447800"/>
          </a:xfrm>
          <a:prstGeom prst="roundRect">
            <a:avLst/>
          </a:prstGeom>
          <a:solidFill>
            <a:srgbClr val="CC9900">
              <a:alpha val="50000"/>
            </a:srgbClr>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Optimization: Compress consecutive identity weights with identical source locations</a:t>
            </a:r>
            <a:endParaRPr lang="en-US" sz="2000" dirty="0">
              <a:solidFill>
                <a:schemeClr val="tx1"/>
              </a:solidFill>
            </a:endParaRPr>
          </a:p>
        </p:txBody>
      </p:sp>
      <p:cxnSp>
        <p:nvCxnSpPr>
          <p:cNvPr id="37" name="Straight Connector 36"/>
          <p:cNvCxnSpPr/>
          <p:nvPr/>
        </p:nvCxnSpPr>
        <p:spPr>
          <a:xfrm rot="5400000">
            <a:off x="45339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49911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54483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59055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6362701" y="4610101"/>
            <a:ext cx="2819401" cy="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772400" y="2971800"/>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43" name="TextBox 42"/>
          <p:cNvSpPr txBox="1"/>
          <p:nvPr/>
        </p:nvSpPr>
        <p:spPr>
          <a:xfrm>
            <a:off x="6781800" y="2971800"/>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44" name="TextBox 43"/>
          <p:cNvSpPr txBox="1"/>
          <p:nvPr/>
        </p:nvSpPr>
        <p:spPr>
          <a:xfrm>
            <a:off x="7315200" y="2971800"/>
            <a:ext cx="685800" cy="246221"/>
          </a:xfrm>
          <a:prstGeom prst="rect">
            <a:avLst/>
          </a:prstGeom>
          <a:noFill/>
        </p:spPr>
        <p:txBody>
          <a:bodyPr wrap="square" rtlCol="0">
            <a:spAutoFit/>
          </a:bodyPr>
          <a:lstStyle/>
          <a:p>
            <a:pPr algn="ctr"/>
            <a:r>
              <a:rPr lang="en-US" sz="1000" dirty="0" smtClean="0"/>
              <a:t>EPERM</a:t>
            </a:r>
            <a:endParaRPr lang="en-US" sz="1000" dirty="0"/>
          </a:p>
        </p:txBody>
      </p:sp>
      <p:sp>
        <p:nvSpPr>
          <p:cNvPr id="45" name="TextBox 44"/>
          <p:cNvSpPr txBox="1"/>
          <p:nvPr/>
        </p:nvSpPr>
        <p:spPr>
          <a:xfrm>
            <a:off x="6400800" y="2971800"/>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51" name="TextBox 50"/>
          <p:cNvSpPr txBox="1"/>
          <p:nvPr/>
        </p:nvSpPr>
        <p:spPr>
          <a:xfrm>
            <a:off x="5486400" y="2971800"/>
            <a:ext cx="457200" cy="246221"/>
          </a:xfrm>
          <a:prstGeom prst="rect">
            <a:avLst/>
          </a:prstGeom>
          <a:noFill/>
        </p:spPr>
        <p:txBody>
          <a:bodyPr wrap="square" rtlCol="0">
            <a:spAutoFit/>
          </a:bodyPr>
          <a:lstStyle/>
          <a:p>
            <a:pPr algn="ctr"/>
            <a:r>
              <a:rPr lang="en-US" sz="1000" i="1" dirty="0" smtClean="0"/>
              <a:t>v4</a:t>
            </a:r>
            <a:endParaRPr lang="en-US" sz="1000" i="1" dirty="0"/>
          </a:p>
        </p:txBody>
      </p:sp>
      <p:sp>
        <p:nvSpPr>
          <p:cNvPr id="52" name="TextBox 51"/>
          <p:cNvSpPr txBox="1"/>
          <p:nvPr/>
        </p:nvSpPr>
        <p:spPr>
          <a:xfrm>
            <a:off x="5943600" y="2971800"/>
            <a:ext cx="457200" cy="246221"/>
          </a:xfrm>
          <a:prstGeom prst="rect">
            <a:avLst/>
          </a:prstGeom>
          <a:noFill/>
        </p:spPr>
        <p:txBody>
          <a:bodyPr wrap="square" rtlCol="0">
            <a:spAutoFit/>
          </a:bodyPr>
          <a:lstStyle/>
          <a:p>
            <a:pPr algn="ctr"/>
            <a:r>
              <a:rPr lang="en-US" sz="1000" i="1" dirty="0" smtClean="0"/>
              <a:t>v5</a:t>
            </a:r>
            <a:endParaRPr lang="en-US" sz="1000" i="1" dirty="0"/>
          </a:p>
        </p:txBody>
      </p:sp>
      <p:sp>
        <p:nvSpPr>
          <p:cNvPr id="53" name="Oval 52"/>
          <p:cNvSpPr/>
          <p:nvPr/>
        </p:nvSpPr>
        <p:spPr>
          <a:xfrm>
            <a:off x="80010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80010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80010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Arrow Connector 55"/>
          <p:cNvCxnSpPr>
            <a:stCxn id="55" idx="0"/>
            <a:endCxn id="53" idx="0"/>
          </p:cNvCxnSpPr>
          <p:nvPr/>
        </p:nvCxnSpPr>
        <p:spPr>
          <a:xfrm rot="16200000" flipH="1">
            <a:off x="77800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53" idx="4"/>
            <a:endCxn id="54" idx="0"/>
          </p:cNvCxnSpPr>
          <p:nvPr/>
        </p:nvCxnSpPr>
        <p:spPr>
          <a:xfrm rot="5400000">
            <a:off x="77800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75438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75438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75438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a:stCxn id="60" idx="0"/>
            <a:endCxn id="58" idx="0"/>
          </p:cNvCxnSpPr>
          <p:nvPr/>
        </p:nvCxnSpPr>
        <p:spPr>
          <a:xfrm rot="16200000" flipH="1">
            <a:off x="73228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8" idx="4"/>
            <a:endCxn id="59" idx="0"/>
          </p:cNvCxnSpPr>
          <p:nvPr/>
        </p:nvCxnSpPr>
        <p:spPr>
          <a:xfrm rot="5400000">
            <a:off x="73228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70866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70866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70866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Arrow Connector 65"/>
          <p:cNvCxnSpPr>
            <a:stCxn id="65" idx="0"/>
            <a:endCxn id="63" idx="0"/>
          </p:cNvCxnSpPr>
          <p:nvPr/>
        </p:nvCxnSpPr>
        <p:spPr>
          <a:xfrm rot="16200000" flipH="1">
            <a:off x="68656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63" idx="4"/>
            <a:endCxn id="64" idx="0"/>
          </p:cNvCxnSpPr>
          <p:nvPr/>
        </p:nvCxnSpPr>
        <p:spPr>
          <a:xfrm rot="5400000">
            <a:off x="68656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66294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6294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66294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Arrow Connector 70"/>
          <p:cNvCxnSpPr>
            <a:stCxn id="70" idx="0"/>
            <a:endCxn id="68" idx="0"/>
          </p:cNvCxnSpPr>
          <p:nvPr/>
        </p:nvCxnSpPr>
        <p:spPr>
          <a:xfrm rot="16200000" flipH="1">
            <a:off x="6408419" y="5044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8" idx="4"/>
            <a:endCxn id="69" idx="0"/>
          </p:cNvCxnSpPr>
          <p:nvPr/>
        </p:nvCxnSpPr>
        <p:spPr>
          <a:xfrm rot="5400000">
            <a:off x="64084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57150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57150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57150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61722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61722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61722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p:nvPr/>
        </p:nvCxnSpPr>
        <p:spPr>
          <a:xfrm rot="16200000" flipH="1" flipV="1">
            <a:off x="6175085" y="3348989"/>
            <a:ext cx="480986" cy="441035"/>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96" idx="3"/>
            <a:endCxn id="97" idx="1"/>
          </p:cNvCxnSpPr>
          <p:nvPr/>
        </p:nvCxnSpPr>
        <p:spPr>
          <a:xfrm rot="5400000">
            <a:off x="5928360" y="5577840"/>
            <a:ext cx="501071" cy="1588"/>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5400000">
            <a:off x="5488118" y="5067300"/>
            <a:ext cx="45535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96" idx="3"/>
            <a:endCxn id="94" idx="7"/>
          </p:cNvCxnSpPr>
          <p:nvPr/>
        </p:nvCxnSpPr>
        <p:spPr>
          <a:xfrm rot="5400000">
            <a:off x="5715925" y="5365405"/>
            <a:ext cx="501071" cy="424871"/>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8016238"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80162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2" name="Straight Arrow Connector 131"/>
          <p:cNvCxnSpPr>
            <a:stCxn id="131" idx="0"/>
            <a:endCxn id="129" idx="0"/>
          </p:cNvCxnSpPr>
          <p:nvPr/>
        </p:nvCxnSpPr>
        <p:spPr>
          <a:xfrm rot="16200000" flipH="1">
            <a:off x="77952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a:stCxn id="129" idx="4"/>
          </p:cNvCxnSpPr>
          <p:nvPr/>
        </p:nvCxnSpPr>
        <p:spPr>
          <a:xfrm rot="5400000">
            <a:off x="7795258" y="45559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4" name="Oval 133"/>
          <p:cNvSpPr/>
          <p:nvPr/>
        </p:nvSpPr>
        <p:spPr>
          <a:xfrm>
            <a:off x="7559038"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75590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7" name="Straight Arrow Connector 136"/>
          <p:cNvCxnSpPr>
            <a:stCxn id="136" idx="0"/>
            <a:endCxn id="134" idx="0"/>
          </p:cNvCxnSpPr>
          <p:nvPr/>
        </p:nvCxnSpPr>
        <p:spPr>
          <a:xfrm rot="16200000" flipH="1">
            <a:off x="73380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a:stCxn id="134" idx="4"/>
          </p:cNvCxnSpPr>
          <p:nvPr/>
        </p:nvCxnSpPr>
        <p:spPr>
          <a:xfrm rot="5400000">
            <a:off x="7338058" y="45559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9" name="Oval 138"/>
          <p:cNvSpPr/>
          <p:nvPr/>
        </p:nvSpPr>
        <p:spPr>
          <a:xfrm>
            <a:off x="7101838"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71018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2" name="Straight Arrow Connector 141"/>
          <p:cNvCxnSpPr>
            <a:stCxn id="141" idx="0"/>
            <a:endCxn id="139" idx="0"/>
          </p:cNvCxnSpPr>
          <p:nvPr/>
        </p:nvCxnSpPr>
        <p:spPr>
          <a:xfrm rot="16200000" flipH="1">
            <a:off x="68808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3" name="Straight Arrow Connector 142"/>
          <p:cNvCxnSpPr>
            <a:stCxn id="139" idx="4"/>
          </p:cNvCxnSpPr>
          <p:nvPr/>
        </p:nvCxnSpPr>
        <p:spPr>
          <a:xfrm rot="5400000">
            <a:off x="6880858" y="45559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4" name="Oval 143"/>
          <p:cNvSpPr/>
          <p:nvPr/>
        </p:nvSpPr>
        <p:spPr>
          <a:xfrm>
            <a:off x="6644638"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66446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Arrow Connector 146"/>
          <p:cNvCxnSpPr>
            <a:stCxn id="146" idx="0"/>
            <a:endCxn id="144" idx="0"/>
          </p:cNvCxnSpPr>
          <p:nvPr/>
        </p:nvCxnSpPr>
        <p:spPr>
          <a:xfrm rot="16200000" flipH="1">
            <a:off x="64236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a:stCxn id="144" idx="4"/>
          </p:cNvCxnSpPr>
          <p:nvPr/>
        </p:nvCxnSpPr>
        <p:spPr>
          <a:xfrm rot="5400000">
            <a:off x="6423658" y="45559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9" name="Oval 148"/>
          <p:cNvSpPr/>
          <p:nvPr/>
        </p:nvSpPr>
        <p:spPr>
          <a:xfrm>
            <a:off x="5684519"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5684519"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2" name="Straight Arrow Connector 151"/>
          <p:cNvCxnSpPr>
            <a:stCxn id="151" idx="0"/>
            <a:endCxn id="149" idx="0"/>
          </p:cNvCxnSpPr>
          <p:nvPr/>
        </p:nvCxnSpPr>
        <p:spPr>
          <a:xfrm rot="16200000" flipH="1">
            <a:off x="5463538"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a:stCxn id="149" idx="4"/>
          </p:cNvCxnSpPr>
          <p:nvPr/>
        </p:nvCxnSpPr>
        <p:spPr>
          <a:xfrm rot="5400000">
            <a:off x="5463539" y="45559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4" name="Oval 153"/>
          <p:cNvSpPr/>
          <p:nvPr/>
        </p:nvSpPr>
        <p:spPr>
          <a:xfrm>
            <a:off x="6141719"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141719"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7" name="Straight Arrow Connector 156"/>
          <p:cNvCxnSpPr>
            <a:stCxn id="156" idx="0"/>
            <a:endCxn id="154" idx="0"/>
          </p:cNvCxnSpPr>
          <p:nvPr/>
        </p:nvCxnSpPr>
        <p:spPr>
          <a:xfrm rot="16200000" flipH="1">
            <a:off x="5920738" y="4022565"/>
            <a:ext cx="487681" cy="1588"/>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a:stCxn id="154" idx="4"/>
          </p:cNvCxnSpPr>
          <p:nvPr/>
        </p:nvCxnSpPr>
        <p:spPr>
          <a:xfrm rot="5400000">
            <a:off x="5920739" y="4555965"/>
            <a:ext cx="487681" cy="1588"/>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8" name="Oval 177"/>
          <p:cNvSpPr/>
          <p:nvPr/>
        </p:nvSpPr>
        <p:spPr>
          <a:xfrm>
            <a:off x="80162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9" name="Straight Arrow Connector 178"/>
          <p:cNvCxnSpPr>
            <a:stCxn id="178" idx="0"/>
          </p:cNvCxnSpPr>
          <p:nvPr/>
        </p:nvCxnSpPr>
        <p:spPr>
          <a:xfrm rot="16200000" flipH="1">
            <a:off x="7795257"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0" name="Oval 179"/>
          <p:cNvSpPr/>
          <p:nvPr/>
        </p:nvSpPr>
        <p:spPr>
          <a:xfrm>
            <a:off x="75590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1" name="Straight Arrow Connector 180"/>
          <p:cNvCxnSpPr>
            <a:stCxn id="180" idx="0"/>
          </p:cNvCxnSpPr>
          <p:nvPr/>
        </p:nvCxnSpPr>
        <p:spPr>
          <a:xfrm rot="16200000" flipH="1">
            <a:off x="7338057"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2" name="Oval 181"/>
          <p:cNvSpPr/>
          <p:nvPr/>
        </p:nvSpPr>
        <p:spPr>
          <a:xfrm>
            <a:off x="71018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3" name="Straight Arrow Connector 182"/>
          <p:cNvCxnSpPr>
            <a:stCxn id="182" idx="0"/>
          </p:cNvCxnSpPr>
          <p:nvPr/>
        </p:nvCxnSpPr>
        <p:spPr>
          <a:xfrm rot="16200000" flipH="1">
            <a:off x="6880857"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66446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p:cNvSpPr/>
          <p:nvPr/>
        </p:nvSpPr>
        <p:spPr>
          <a:xfrm>
            <a:off x="5684519"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7" name="Straight Arrow Connector 186"/>
          <p:cNvCxnSpPr>
            <a:stCxn id="186" idx="0"/>
          </p:cNvCxnSpPr>
          <p:nvPr/>
        </p:nvCxnSpPr>
        <p:spPr>
          <a:xfrm rot="16200000" flipH="1">
            <a:off x="5463538"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8" name="Oval 187"/>
          <p:cNvSpPr/>
          <p:nvPr/>
        </p:nvSpPr>
        <p:spPr>
          <a:xfrm>
            <a:off x="6141719"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0" name="Straight Arrow Connector 189"/>
          <p:cNvCxnSpPr/>
          <p:nvPr/>
        </p:nvCxnSpPr>
        <p:spPr>
          <a:xfrm rot="16200000" flipH="1">
            <a:off x="5929154" y="5043647"/>
            <a:ext cx="487681" cy="1588"/>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4" name="Straight Arrow Connector 193"/>
          <p:cNvCxnSpPr>
            <a:stCxn id="184" idx="5"/>
            <a:endCxn id="146" idx="0"/>
          </p:cNvCxnSpPr>
          <p:nvPr/>
        </p:nvCxnSpPr>
        <p:spPr>
          <a:xfrm rot="5400000">
            <a:off x="6444030" y="3539092"/>
            <a:ext cx="463101" cy="161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5638800" y="4267200"/>
            <a:ext cx="2514600" cy="1066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0800000" flipV="1">
            <a:off x="5638800" y="4267200"/>
            <a:ext cx="2438400" cy="1066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advTm="5209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0"/>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71"/>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7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9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9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95"/>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96"/>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9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98"/>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9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00"/>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0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02"/>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2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31"/>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132"/>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133"/>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34"/>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36"/>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137"/>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138"/>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3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4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142"/>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143"/>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44"/>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46"/>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147"/>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148"/>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49"/>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51"/>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152"/>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153"/>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54"/>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156"/>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57"/>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158"/>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78"/>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179"/>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childTnLst>
                                </p:cTn>
                              </p:par>
                              <p:par>
                                <p:cTn id="147" presetID="1" presetClass="entr" presetSubtype="0" fill="hold" nodeType="withEffect">
                                  <p:stCondLst>
                                    <p:cond delay="0"/>
                                  </p:stCondLst>
                                  <p:childTnLst>
                                    <p:set>
                                      <p:cBhvr>
                                        <p:cTn id="148" dur="1" fill="hold">
                                          <p:stCondLst>
                                            <p:cond delay="0"/>
                                          </p:stCondLst>
                                        </p:cTn>
                                        <p:tgtEl>
                                          <p:spTgt spid="181"/>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182"/>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183"/>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184"/>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186"/>
                                        </p:tgtEl>
                                        <p:attrNameLst>
                                          <p:attrName>style.visibility</p:attrName>
                                        </p:attrNameLst>
                                      </p:cBhvr>
                                      <p:to>
                                        <p:strVal val="visible"/>
                                      </p:to>
                                    </p:set>
                                  </p:childTnLst>
                                </p:cTn>
                              </p:par>
                              <p:par>
                                <p:cTn id="157" presetID="1" presetClass="entr" presetSubtype="0" fill="hold" nodeType="withEffect">
                                  <p:stCondLst>
                                    <p:cond delay="0"/>
                                  </p:stCondLst>
                                  <p:childTnLst>
                                    <p:set>
                                      <p:cBhvr>
                                        <p:cTn id="158" dur="1" fill="hold">
                                          <p:stCondLst>
                                            <p:cond delay="0"/>
                                          </p:stCondLst>
                                        </p:cTn>
                                        <p:tgtEl>
                                          <p:spTgt spid="187"/>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188"/>
                                        </p:tgtEl>
                                        <p:attrNameLst>
                                          <p:attrName>style.visibility</p:attrName>
                                        </p:attrNameLst>
                                      </p:cBhvr>
                                      <p:to>
                                        <p:strVal val="visible"/>
                                      </p:to>
                                    </p:set>
                                  </p:childTnLst>
                                </p:cTn>
                              </p:par>
                              <p:par>
                                <p:cTn id="161" presetID="1" presetClass="entr" presetSubtype="0" fill="hold" nodeType="withEffect">
                                  <p:stCondLst>
                                    <p:cond delay="0"/>
                                  </p:stCondLst>
                                  <p:childTnLst>
                                    <p:set>
                                      <p:cBhvr>
                                        <p:cTn id="162" dur="1" fill="hold">
                                          <p:stCondLst>
                                            <p:cond delay="0"/>
                                          </p:stCondLst>
                                        </p:cTn>
                                        <p:tgtEl>
                                          <p:spTgt spid="190"/>
                                        </p:tgtEl>
                                        <p:attrNameLst>
                                          <p:attrName>style.visibility</p:attrName>
                                        </p:attrNameLst>
                                      </p:cBhvr>
                                      <p:to>
                                        <p:strVal val="visible"/>
                                      </p:to>
                                    </p:set>
                                  </p:childTnLst>
                                </p:cTn>
                              </p:par>
                              <p:par>
                                <p:cTn id="163" presetID="1" presetClass="entr" presetSubtype="0" fill="hold" nodeType="withEffect">
                                  <p:stCondLst>
                                    <p:cond delay="0"/>
                                  </p:stCondLst>
                                  <p:childTnLst>
                                    <p:set>
                                      <p:cBhvr>
                                        <p:cTn id="164" dur="1" fill="hold">
                                          <p:stCondLst>
                                            <p:cond delay="0"/>
                                          </p:stCondLst>
                                        </p:cTn>
                                        <p:tgtEl>
                                          <p:spTgt spid="194"/>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nodeType="clickEffect">
                                  <p:stCondLst>
                                    <p:cond delay="0"/>
                                  </p:stCondLst>
                                  <p:childTnLst>
                                    <p:set>
                                      <p:cBhvr>
                                        <p:cTn id="168" dur="1" fill="hold">
                                          <p:stCondLst>
                                            <p:cond delay="0"/>
                                          </p:stCondLst>
                                        </p:cTn>
                                        <p:tgtEl>
                                          <p:spTgt spid="216"/>
                                        </p:tgtEl>
                                        <p:attrNameLst>
                                          <p:attrName>style.visibility</p:attrName>
                                        </p:attrNameLst>
                                      </p:cBhvr>
                                      <p:to>
                                        <p:strVal val="visible"/>
                                      </p:to>
                                    </p:set>
                                  </p:childTnLst>
                                </p:cTn>
                              </p:par>
                              <p:par>
                                <p:cTn id="169" presetID="1" presetClass="entr" presetSubtype="0" fill="hold" nodeType="withEffect">
                                  <p:stCondLst>
                                    <p:cond delay="0"/>
                                  </p:stCondLst>
                                  <p:childTnLst>
                                    <p:set>
                                      <p:cBhvr>
                                        <p:cTn id="170" dur="1" fill="hold">
                                          <p:stCondLst>
                                            <p:cond delay="0"/>
                                          </p:stCondLst>
                                        </p:cTn>
                                        <p:tgtEl>
                                          <p:spTgt spid="2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build="p"/>
      <p:bldP spid="14346" grpId="1" build="p"/>
      <p:bldP spid="14346" grpId="2" build="p"/>
      <p:bldP spid="22" grpId="0" build="p"/>
      <p:bldP spid="22" grpId="1" build="p"/>
      <p:bldP spid="22" grpId="2" build="p"/>
      <p:bldP spid="22" grpId="3"/>
      <p:bldP spid="23" grpId="0" animBg="1"/>
      <p:bldP spid="42" grpId="0"/>
      <p:bldP spid="43" grpId="0"/>
      <p:bldP spid="44" grpId="0"/>
      <p:bldP spid="45" grpId="0"/>
      <p:bldP spid="51" grpId="0"/>
      <p:bldP spid="52" grpId="0"/>
      <p:bldP spid="53" grpId="0" animBg="1"/>
      <p:bldP spid="54" grpId="0" animBg="1"/>
      <p:bldP spid="55" grpId="0" animBg="1"/>
      <p:bldP spid="58" grpId="0" animBg="1"/>
      <p:bldP spid="59" grpId="0" animBg="1"/>
      <p:bldP spid="60" grpId="0" animBg="1"/>
      <p:bldP spid="63" grpId="0" animBg="1"/>
      <p:bldP spid="64" grpId="0" animBg="1"/>
      <p:bldP spid="65" grpId="0" animBg="1"/>
      <p:bldP spid="68" grpId="0" animBg="1"/>
      <p:bldP spid="69" grpId="0" animBg="1"/>
      <p:bldP spid="70" grpId="0" animBg="1"/>
      <p:bldP spid="93" grpId="0" animBg="1"/>
      <p:bldP spid="94" grpId="0" animBg="1"/>
      <p:bldP spid="95" grpId="0" animBg="1"/>
      <p:bldP spid="96" grpId="0" animBg="1"/>
      <p:bldP spid="97" grpId="0" animBg="1"/>
      <p:bldP spid="98" grpId="0" animBg="1"/>
      <p:bldP spid="129" grpId="0" animBg="1"/>
      <p:bldP spid="131" grpId="0" animBg="1"/>
      <p:bldP spid="134" grpId="0" animBg="1"/>
      <p:bldP spid="136" grpId="0" animBg="1"/>
      <p:bldP spid="139" grpId="0" animBg="1"/>
      <p:bldP spid="141" grpId="0" animBg="1"/>
      <p:bldP spid="144" grpId="0" animBg="1"/>
      <p:bldP spid="146" grpId="0" animBg="1"/>
      <p:bldP spid="149" grpId="0" animBg="1"/>
      <p:bldP spid="151" grpId="0" animBg="1"/>
      <p:bldP spid="154" grpId="0" animBg="1"/>
      <p:bldP spid="156" grpId="0" animBg="1"/>
      <p:bldP spid="178" grpId="0" animBg="1"/>
      <p:bldP spid="180" grpId="0" animBg="1"/>
      <p:bldP spid="182" grpId="0" animBg="1"/>
      <p:bldP spid="184" grpId="0" animBg="1"/>
      <p:bldP spid="186" grpId="0" animBg="1"/>
      <p:bldP spid="188"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Reducing the Number of Weights</a:t>
            </a:r>
          </a:p>
        </p:txBody>
      </p:sp>
      <p:sp>
        <p:nvSpPr>
          <p:cNvPr id="14346" name="Rectangle 10"/>
          <p:cNvSpPr>
            <a:spLocks noGrp="1" noChangeArrowheads="1"/>
          </p:cNvSpPr>
          <p:nvPr>
            <p:ph idx="1"/>
          </p:nvPr>
        </p:nvSpPr>
        <p:spPr>
          <a:xfrm>
            <a:off x="838200" y="1981200"/>
            <a:ext cx="8153400" cy="838200"/>
          </a:xfrm>
        </p:spPr>
        <p:txBody>
          <a:bodyPr/>
          <a:lstStyle/>
          <a:p>
            <a:pPr eaLnBrk="1" hangingPunct="1"/>
            <a:r>
              <a:rPr lang="en-US" sz="2200" dirty="0" smtClean="0"/>
              <a:t>Three-address form → multiple program points → more weights</a:t>
            </a:r>
          </a:p>
          <a:p>
            <a:pPr lvl="1" eaLnBrk="1" hangingPunct="1">
              <a:buFont typeface="Courier New" pitchFamily="49" charset="0"/>
              <a:buChar char="o"/>
            </a:pPr>
            <a:r>
              <a:rPr lang="en-US" sz="1800" dirty="0" smtClean="0"/>
              <a:t>Same source information</a:t>
            </a:r>
          </a:p>
          <a:p>
            <a:pPr eaLnBrk="1" hangingPunct="1"/>
            <a:endParaRPr lang="en-US" sz="2800" dirty="0" smtClean="0"/>
          </a:p>
          <a:p>
            <a:pPr eaLnBrk="1" hangingPunct="1"/>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18</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 name="Rectangle 10"/>
          <p:cNvSpPr txBox="1">
            <a:spLocks noChangeArrowheads="1"/>
          </p:cNvSpPr>
          <p:nvPr/>
        </p:nvSpPr>
        <p:spPr bwMode="auto">
          <a:xfrm>
            <a:off x="838200" y="2971800"/>
            <a:ext cx="76962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400" dirty="0" smtClean="0">
                <a:latin typeface="+mn-lt"/>
                <a:cs typeface="+mn-cs"/>
              </a:rPr>
              <a:t>I</a:t>
            </a:r>
            <a:r>
              <a:rPr kumimoji="0" lang="en-US" sz="2400" b="0" i="0" u="none" strike="noStrike" kern="1200" cap="none" spc="0" normalizeH="0" noProof="0" dirty="0" err="1" smtClean="0">
                <a:ln>
                  <a:noFill/>
                </a:ln>
                <a:solidFill>
                  <a:schemeClr val="tx1"/>
                </a:solidFill>
                <a:effectLst/>
                <a:uLnTx/>
                <a:uFillTx/>
                <a:latin typeface="+mn-lt"/>
                <a:ea typeface="+mn-ea"/>
                <a:cs typeface="+mn-cs"/>
              </a:rPr>
              <a:t>dentity</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lang="en-US" sz="2400" dirty="0" smtClean="0">
                <a:latin typeface="+mn-lt"/>
                <a:cs typeface="+mn-cs"/>
              </a:rPr>
              <a:t>weight</a:t>
            </a:r>
            <a:endParaRPr kumimoji="0" lang="en-US" sz="2400" b="0" i="0" u="none" strike="noStrike" kern="1200" cap="none" spc="0" normalizeH="0" noProof="0" dirty="0" smtClean="0">
              <a:ln>
                <a:noFill/>
              </a:ln>
              <a:solidFill>
                <a:schemeClr val="tx1"/>
              </a:solidFill>
              <a:effectLst/>
              <a:uLnTx/>
              <a:uFillTx/>
              <a:latin typeface="+mn-lt"/>
              <a:ea typeface="+mn-ea"/>
              <a:cs typeface="+mn-cs"/>
            </a:endParaRPr>
          </a:p>
          <a:p>
            <a:pPr marL="800100" lvl="1" indent="-342900">
              <a:spcBef>
                <a:spcPct val="20000"/>
              </a:spcBef>
              <a:buFont typeface="Courier New" pitchFamily="49" charset="0"/>
              <a:buChar char="o"/>
              <a:defRPr/>
            </a:pPr>
            <a:r>
              <a:rPr lang="en-US" baseline="0" dirty="0" smtClean="0">
                <a:latin typeface="+mn-lt"/>
                <a:cs typeface="+mn-cs"/>
              </a:rPr>
              <a:t>No</a:t>
            </a:r>
            <a:r>
              <a:rPr lang="en-US" dirty="0" smtClean="0">
                <a:latin typeface="+mn-lt"/>
                <a:cs typeface="+mn-cs"/>
              </a:rPr>
              <a:t> effect on state of the program</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3" name="Rounded Rectangle 22"/>
          <p:cNvSpPr/>
          <p:nvPr/>
        </p:nvSpPr>
        <p:spPr>
          <a:xfrm>
            <a:off x="762000" y="4038600"/>
            <a:ext cx="4191000" cy="1447800"/>
          </a:xfrm>
          <a:prstGeom prst="roundRect">
            <a:avLst/>
          </a:prstGeom>
          <a:solidFill>
            <a:srgbClr val="CC9900">
              <a:alpha val="50000"/>
            </a:srgbClr>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Optimization: Compress consecutive identity weights with identical source locations</a:t>
            </a:r>
            <a:endParaRPr lang="en-US" sz="2000" dirty="0">
              <a:solidFill>
                <a:schemeClr val="tx1"/>
              </a:solidFill>
            </a:endParaRPr>
          </a:p>
        </p:txBody>
      </p:sp>
      <p:cxnSp>
        <p:nvCxnSpPr>
          <p:cNvPr id="37" name="Straight Connector 36"/>
          <p:cNvCxnSpPr/>
          <p:nvPr/>
        </p:nvCxnSpPr>
        <p:spPr>
          <a:xfrm rot="5400000">
            <a:off x="45339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49911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54483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59055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6362701" y="4610101"/>
            <a:ext cx="2819401" cy="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772400" y="2971800"/>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43" name="TextBox 42"/>
          <p:cNvSpPr txBox="1"/>
          <p:nvPr/>
        </p:nvSpPr>
        <p:spPr>
          <a:xfrm>
            <a:off x="6781800" y="2971800"/>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44" name="TextBox 43"/>
          <p:cNvSpPr txBox="1"/>
          <p:nvPr/>
        </p:nvSpPr>
        <p:spPr>
          <a:xfrm>
            <a:off x="7315200" y="2971800"/>
            <a:ext cx="685800" cy="246221"/>
          </a:xfrm>
          <a:prstGeom prst="rect">
            <a:avLst/>
          </a:prstGeom>
          <a:noFill/>
        </p:spPr>
        <p:txBody>
          <a:bodyPr wrap="square" rtlCol="0">
            <a:spAutoFit/>
          </a:bodyPr>
          <a:lstStyle/>
          <a:p>
            <a:pPr algn="ctr"/>
            <a:r>
              <a:rPr lang="en-US" sz="1000" dirty="0" smtClean="0"/>
              <a:t>EPERM</a:t>
            </a:r>
            <a:endParaRPr lang="en-US" sz="1000" dirty="0"/>
          </a:p>
        </p:txBody>
      </p:sp>
      <p:sp>
        <p:nvSpPr>
          <p:cNvPr id="45" name="TextBox 44"/>
          <p:cNvSpPr txBox="1"/>
          <p:nvPr/>
        </p:nvSpPr>
        <p:spPr>
          <a:xfrm>
            <a:off x="6400800" y="2971800"/>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51" name="TextBox 50"/>
          <p:cNvSpPr txBox="1"/>
          <p:nvPr/>
        </p:nvSpPr>
        <p:spPr>
          <a:xfrm>
            <a:off x="5486400" y="2971800"/>
            <a:ext cx="457200" cy="246221"/>
          </a:xfrm>
          <a:prstGeom prst="rect">
            <a:avLst/>
          </a:prstGeom>
          <a:noFill/>
        </p:spPr>
        <p:txBody>
          <a:bodyPr wrap="square" rtlCol="0">
            <a:spAutoFit/>
          </a:bodyPr>
          <a:lstStyle/>
          <a:p>
            <a:pPr algn="ctr"/>
            <a:r>
              <a:rPr lang="en-US" sz="1000" i="1" dirty="0" smtClean="0"/>
              <a:t>v4</a:t>
            </a:r>
            <a:endParaRPr lang="en-US" sz="1000" i="1" dirty="0"/>
          </a:p>
        </p:txBody>
      </p:sp>
      <p:sp>
        <p:nvSpPr>
          <p:cNvPr id="52" name="TextBox 51"/>
          <p:cNvSpPr txBox="1"/>
          <p:nvPr/>
        </p:nvSpPr>
        <p:spPr>
          <a:xfrm>
            <a:off x="5943600" y="2971800"/>
            <a:ext cx="457200" cy="246221"/>
          </a:xfrm>
          <a:prstGeom prst="rect">
            <a:avLst/>
          </a:prstGeom>
          <a:noFill/>
        </p:spPr>
        <p:txBody>
          <a:bodyPr wrap="square" rtlCol="0">
            <a:spAutoFit/>
          </a:bodyPr>
          <a:lstStyle/>
          <a:p>
            <a:pPr algn="ctr"/>
            <a:r>
              <a:rPr lang="en-US" sz="1000" i="1" dirty="0" smtClean="0"/>
              <a:t>v5</a:t>
            </a:r>
            <a:endParaRPr lang="en-US" sz="1000" i="1" dirty="0"/>
          </a:p>
        </p:txBody>
      </p:sp>
      <p:sp>
        <p:nvSpPr>
          <p:cNvPr id="53" name="Oval 52"/>
          <p:cNvSpPr/>
          <p:nvPr/>
        </p:nvSpPr>
        <p:spPr>
          <a:xfrm>
            <a:off x="80010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80010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a:stCxn id="53" idx="4"/>
            <a:endCxn id="54" idx="0"/>
          </p:cNvCxnSpPr>
          <p:nvPr/>
        </p:nvCxnSpPr>
        <p:spPr>
          <a:xfrm rot="5400000">
            <a:off x="77800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75438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75438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p:cNvCxnSpPr>
            <a:stCxn id="58" idx="4"/>
            <a:endCxn id="59" idx="0"/>
          </p:cNvCxnSpPr>
          <p:nvPr/>
        </p:nvCxnSpPr>
        <p:spPr>
          <a:xfrm rot="5400000">
            <a:off x="73228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70866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70866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a:stCxn id="63" idx="4"/>
            <a:endCxn id="64" idx="0"/>
          </p:cNvCxnSpPr>
          <p:nvPr/>
        </p:nvCxnSpPr>
        <p:spPr>
          <a:xfrm rot="5400000">
            <a:off x="68656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66294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6294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2" name="Straight Arrow Connector 71"/>
          <p:cNvCxnSpPr>
            <a:stCxn id="68" idx="4"/>
            <a:endCxn id="69" idx="0"/>
          </p:cNvCxnSpPr>
          <p:nvPr/>
        </p:nvCxnSpPr>
        <p:spPr>
          <a:xfrm rot="5400000">
            <a:off x="6408420" y="55778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57150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57150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6172200" y="52882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6172200" y="5821681"/>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p:nvPr/>
        </p:nvCxnSpPr>
        <p:spPr>
          <a:xfrm rot="16200000" flipH="1" flipV="1">
            <a:off x="6175085" y="3348989"/>
            <a:ext cx="480986" cy="441035"/>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96" idx="3"/>
            <a:endCxn id="97" idx="1"/>
          </p:cNvCxnSpPr>
          <p:nvPr/>
        </p:nvCxnSpPr>
        <p:spPr>
          <a:xfrm rot="5400000">
            <a:off x="5928360" y="5577840"/>
            <a:ext cx="501071" cy="1588"/>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96" idx="3"/>
            <a:endCxn id="94" idx="7"/>
          </p:cNvCxnSpPr>
          <p:nvPr/>
        </p:nvCxnSpPr>
        <p:spPr>
          <a:xfrm rot="5400000">
            <a:off x="5715925" y="5365405"/>
            <a:ext cx="501071" cy="424871"/>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8016238"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80162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2" name="Straight Arrow Connector 131"/>
          <p:cNvCxnSpPr>
            <a:stCxn id="131" idx="0"/>
            <a:endCxn id="129" idx="0"/>
          </p:cNvCxnSpPr>
          <p:nvPr/>
        </p:nvCxnSpPr>
        <p:spPr>
          <a:xfrm rot="16200000" flipH="1">
            <a:off x="77952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4" name="Oval 133"/>
          <p:cNvSpPr/>
          <p:nvPr/>
        </p:nvSpPr>
        <p:spPr>
          <a:xfrm>
            <a:off x="7559038"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75590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7" name="Straight Arrow Connector 136"/>
          <p:cNvCxnSpPr>
            <a:stCxn id="136" idx="0"/>
            <a:endCxn id="134" idx="0"/>
          </p:cNvCxnSpPr>
          <p:nvPr/>
        </p:nvCxnSpPr>
        <p:spPr>
          <a:xfrm rot="16200000" flipH="1">
            <a:off x="73380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9" name="Oval 138"/>
          <p:cNvSpPr/>
          <p:nvPr/>
        </p:nvSpPr>
        <p:spPr>
          <a:xfrm>
            <a:off x="7101838"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71018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2" name="Straight Arrow Connector 141"/>
          <p:cNvCxnSpPr>
            <a:stCxn id="141" idx="0"/>
            <a:endCxn id="139" idx="0"/>
          </p:cNvCxnSpPr>
          <p:nvPr/>
        </p:nvCxnSpPr>
        <p:spPr>
          <a:xfrm rot="16200000" flipH="1">
            <a:off x="68808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4" name="Oval 143"/>
          <p:cNvSpPr/>
          <p:nvPr/>
        </p:nvSpPr>
        <p:spPr>
          <a:xfrm>
            <a:off x="6644638"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66446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Arrow Connector 146"/>
          <p:cNvCxnSpPr>
            <a:stCxn id="146" idx="0"/>
            <a:endCxn id="144" idx="0"/>
          </p:cNvCxnSpPr>
          <p:nvPr/>
        </p:nvCxnSpPr>
        <p:spPr>
          <a:xfrm rot="16200000" flipH="1">
            <a:off x="64236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9" name="Oval 148"/>
          <p:cNvSpPr/>
          <p:nvPr/>
        </p:nvSpPr>
        <p:spPr>
          <a:xfrm>
            <a:off x="5684519"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5684519"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2" name="Straight Arrow Connector 151"/>
          <p:cNvCxnSpPr>
            <a:stCxn id="151" idx="0"/>
            <a:endCxn id="149" idx="0"/>
          </p:cNvCxnSpPr>
          <p:nvPr/>
        </p:nvCxnSpPr>
        <p:spPr>
          <a:xfrm rot="16200000" flipH="1">
            <a:off x="5463538"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4" name="Oval 153"/>
          <p:cNvSpPr/>
          <p:nvPr/>
        </p:nvSpPr>
        <p:spPr>
          <a:xfrm>
            <a:off x="6141719" y="4266406"/>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141719"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7" name="Straight Arrow Connector 156"/>
          <p:cNvCxnSpPr>
            <a:stCxn id="156" idx="0"/>
            <a:endCxn id="154" idx="0"/>
          </p:cNvCxnSpPr>
          <p:nvPr/>
        </p:nvCxnSpPr>
        <p:spPr>
          <a:xfrm rot="16200000" flipH="1">
            <a:off x="5920738" y="4022565"/>
            <a:ext cx="487681" cy="1588"/>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8" name="Oval 177"/>
          <p:cNvSpPr/>
          <p:nvPr/>
        </p:nvSpPr>
        <p:spPr>
          <a:xfrm>
            <a:off x="80162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9" name="Straight Arrow Connector 178"/>
          <p:cNvCxnSpPr>
            <a:stCxn id="178" idx="0"/>
          </p:cNvCxnSpPr>
          <p:nvPr/>
        </p:nvCxnSpPr>
        <p:spPr>
          <a:xfrm rot="16200000" flipH="1">
            <a:off x="7795257"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0" name="Oval 179"/>
          <p:cNvSpPr/>
          <p:nvPr/>
        </p:nvSpPr>
        <p:spPr>
          <a:xfrm>
            <a:off x="75590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1" name="Straight Arrow Connector 180"/>
          <p:cNvCxnSpPr>
            <a:stCxn id="180" idx="0"/>
          </p:cNvCxnSpPr>
          <p:nvPr/>
        </p:nvCxnSpPr>
        <p:spPr>
          <a:xfrm rot="16200000" flipH="1">
            <a:off x="7338057"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2" name="Oval 181"/>
          <p:cNvSpPr/>
          <p:nvPr/>
        </p:nvSpPr>
        <p:spPr>
          <a:xfrm>
            <a:off x="71018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3" name="Straight Arrow Connector 182"/>
          <p:cNvCxnSpPr>
            <a:stCxn id="182" idx="0"/>
          </p:cNvCxnSpPr>
          <p:nvPr/>
        </p:nvCxnSpPr>
        <p:spPr>
          <a:xfrm rot="16200000" flipH="1">
            <a:off x="6880857"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66446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p:cNvSpPr/>
          <p:nvPr/>
        </p:nvSpPr>
        <p:spPr>
          <a:xfrm>
            <a:off x="5684519"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7" name="Straight Arrow Connector 186"/>
          <p:cNvCxnSpPr>
            <a:stCxn id="186" idx="0"/>
          </p:cNvCxnSpPr>
          <p:nvPr/>
        </p:nvCxnSpPr>
        <p:spPr>
          <a:xfrm rot="16200000" flipH="1">
            <a:off x="5463538"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8" name="Oval 187"/>
          <p:cNvSpPr/>
          <p:nvPr/>
        </p:nvSpPr>
        <p:spPr>
          <a:xfrm>
            <a:off x="6141719"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4" name="Straight Arrow Connector 193"/>
          <p:cNvCxnSpPr>
            <a:stCxn id="184" idx="5"/>
            <a:endCxn id="146" idx="0"/>
          </p:cNvCxnSpPr>
          <p:nvPr/>
        </p:nvCxnSpPr>
        <p:spPr>
          <a:xfrm rot="5400000">
            <a:off x="6444030" y="3539092"/>
            <a:ext cx="463101" cy="161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1138"/>
  <p:timing>
    <p:tnLst>
      <p:par>
        <p:cTn id="1" dur="indefinite" restart="never" nodeType="tmRoot"/>
      </p:par>
    </p:tnLst>
    <p:bldLst>
      <p:bldP spid="14346" grpId="0" build="p"/>
      <p:bldP spid="14346" grpId="1" build="p"/>
      <p:bldP spid="14346" grpId="2" build="p"/>
      <p:bldP spid="22" grpId="0" build="p"/>
      <p:bldP spid="22" grpId="1" build="p"/>
      <p:bldP spid="22" grpId="2"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Reducing the Number of Weights</a:t>
            </a:r>
          </a:p>
        </p:txBody>
      </p:sp>
      <p:sp>
        <p:nvSpPr>
          <p:cNvPr id="14346" name="Rectangle 10"/>
          <p:cNvSpPr>
            <a:spLocks noGrp="1" noChangeArrowheads="1"/>
          </p:cNvSpPr>
          <p:nvPr>
            <p:ph idx="1"/>
          </p:nvPr>
        </p:nvSpPr>
        <p:spPr>
          <a:xfrm>
            <a:off x="838200" y="1981200"/>
            <a:ext cx="8153400" cy="838200"/>
          </a:xfrm>
        </p:spPr>
        <p:txBody>
          <a:bodyPr/>
          <a:lstStyle/>
          <a:p>
            <a:pPr eaLnBrk="1" hangingPunct="1"/>
            <a:r>
              <a:rPr lang="en-US" sz="2200" dirty="0" smtClean="0"/>
              <a:t>Three-address form → multiple program points → more weights</a:t>
            </a:r>
          </a:p>
          <a:p>
            <a:pPr lvl="1" eaLnBrk="1" hangingPunct="1">
              <a:buFont typeface="Courier New" pitchFamily="49" charset="0"/>
              <a:buChar char="o"/>
            </a:pPr>
            <a:r>
              <a:rPr lang="en-US" sz="1800" dirty="0" smtClean="0"/>
              <a:t>Same source information</a:t>
            </a:r>
          </a:p>
          <a:p>
            <a:pPr eaLnBrk="1" hangingPunct="1"/>
            <a:endParaRPr lang="en-US" sz="2800" dirty="0" smtClean="0"/>
          </a:p>
          <a:p>
            <a:pPr eaLnBrk="1" hangingPunct="1"/>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19</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 name="Rectangle 10"/>
          <p:cNvSpPr txBox="1">
            <a:spLocks noChangeArrowheads="1"/>
          </p:cNvSpPr>
          <p:nvPr/>
        </p:nvSpPr>
        <p:spPr bwMode="auto">
          <a:xfrm>
            <a:off x="838200" y="2971800"/>
            <a:ext cx="76962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400" dirty="0" smtClean="0">
                <a:latin typeface="+mn-lt"/>
                <a:cs typeface="+mn-cs"/>
              </a:rPr>
              <a:t>I</a:t>
            </a:r>
            <a:r>
              <a:rPr kumimoji="0" lang="en-US" sz="2400" b="0" i="0" u="none" strike="noStrike" kern="1200" cap="none" spc="0" normalizeH="0" noProof="0" dirty="0" err="1" smtClean="0">
                <a:ln>
                  <a:noFill/>
                </a:ln>
                <a:solidFill>
                  <a:schemeClr val="tx1"/>
                </a:solidFill>
                <a:effectLst/>
                <a:uLnTx/>
                <a:uFillTx/>
                <a:latin typeface="+mn-lt"/>
                <a:ea typeface="+mn-ea"/>
                <a:cs typeface="+mn-cs"/>
              </a:rPr>
              <a:t>dentity</a:t>
            </a:r>
            <a:r>
              <a:rPr kumimoji="0" lang="en-US" sz="2400" b="0" i="0" u="none" strike="noStrike" kern="1200" cap="none" spc="0" normalizeH="0" noProof="0" dirty="0" smtClean="0">
                <a:ln>
                  <a:noFill/>
                </a:ln>
                <a:solidFill>
                  <a:schemeClr val="tx1"/>
                </a:solidFill>
                <a:effectLst/>
                <a:uLnTx/>
                <a:uFillTx/>
                <a:latin typeface="+mn-lt"/>
                <a:ea typeface="+mn-ea"/>
                <a:cs typeface="+mn-cs"/>
              </a:rPr>
              <a:t> </a:t>
            </a:r>
            <a:r>
              <a:rPr lang="en-US" sz="2400" dirty="0" smtClean="0">
                <a:latin typeface="+mn-lt"/>
                <a:cs typeface="+mn-cs"/>
              </a:rPr>
              <a:t>weight</a:t>
            </a:r>
            <a:endParaRPr kumimoji="0" lang="en-US" sz="2400" b="0" i="0" u="none" strike="noStrike" kern="1200" cap="none" spc="0" normalizeH="0" noProof="0" dirty="0" smtClean="0">
              <a:ln>
                <a:noFill/>
              </a:ln>
              <a:solidFill>
                <a:schemeClr val="tx1"/>
              </a:solidFill>
              <a:effectLst/>
              <a:uLnTx/>
              <a:uFillTx/>
              <a:latin typeface="+mn-lt"/>
              <a:ea typeface="+mn-ea"/>
              <a:cs typeface="+mn-cs"/>
            </a:endParaRPr>
          </a:p>
          <a:p>
            <a:pPr marL="800100" lvl="1" indent="-342900">
              <a:spcBef>
                <a:spcPct val="20000"/>
              </a:spcBef>
              <a:buFont typeface="Courier New" pitchFamily="49" charset="0"/>
              <a:buChar char="o"/>
              <a:defRPr/>
            </a:pPr>
            <a:r>
              <a:rPr lang="en-US" baseline="0" dirty="0" smtClean="0">
                <a:latin typeface="+mn-lt"/>
                <a:cs typeface="+mn-cs"/>
              </a:rPr>
              <a:t>No</a:t>
            </a:r>
            <a:r>
              <a:rPr lang="en-US" dirty="0" smtClean="0">
                <a:latin typeface="+mn-lt"/>
                <a:cs typeface="+mn-cs"/>
              </a:rPr>
              <a:t> effect on state of the program</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3" name="Rounded Rectangle 22"/>
          <p:cNvSpPr/>
          <p:nvPr/>
        </p:nvSpPr>
        <p:spPr>
          <a:xfrm>
            <a:off x="762000" y="4038600"/>
            <a:ext cx="4191000" cy="1447800"/>
          </a:xfrm>
          <a:prstGeom prst="roundRect">
            <a:avLst/>
          </a:prstGeom>
          <a:solidFill>
            <a:srgbClr val="CC9900">
              <a:alpha val="50000"/>
            </a:srgbClr>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Optimization: Compress consecutive identity weights with identical source locations</a:t>
            </a:r>
            <a:endParaRPr lang="en-US" sz="2000" dirty="0">
              <a:solidFill>
                <a:schemeClr val="tx1"/>
              </a:solidFill>
            </a:endParaRPr>
          </a:p>
        </p:txBody>
      </p:sp>
      <p:cxnSp>
        <p:nvCxnSpPr>
          <p:cNvPr id="37" name="Straight Connector 36"/>
          <p:cNvCxnSpPr/>
          <p:nvPr/>
        </p:nvCxnSpPr>
        <p:spPr>
          <a:xfrm rot="5400000">
            <a:off x="45339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49911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54483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5905500" y="4610100"/>
            <a:ext cx="2819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6362701" y="4610101"/>
            <a:ext cx="2819401" cy="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772400" y="2971800"/>
            <a:ext cx="457200" cy="246221"/>
          </a:xfrm>
          <a:prstGeom prst="rect">
            <a:avLst/>
          </a:prstGeom>
          <a:noFill/>
        </p:spPr>
        <p:txBody>
          <a:bodyPr wrap="square" rtlCol="0">
            <a:spAutoFit/>
          </a:bodyPr>
          <a:lstStyle/>
          <a:p>
            <a:pPr algn="ctr"/>
            <a:r>
              <a:rPr lang="en-US" sz="1000" dirty="0" smtClean="0"/>
              <a:t>OK</a:t>
            </a:r>
            <a:endParaRPr lang="en-US" sz="1000" dirty="0"/>
          </a:p>
        </p:txBody>
      </p:sp>
      <p:sp>
        <p:nvSpPr>
          <p:cNvPr id="43" name="TextBox 42"/>
          <p:cNvSpPr txBox="1"/>
          <p:nvPr/>
        </p:nvSpPr>
        <p:spPr>
          <a:xfrm>
            <a:off x="6781800" y="2971800"/>
            <a:ext cx="685800" cy="246221"/>
          </a:xfrm>
          <a:prstGeom prst="rect">
            <a:avLst/>
          </a:prstGeom>
          <a:noFill/>
        </p:spPr>
        <p:txBody>
          <a:bodyPr wrap="square" rtlCol="0">
            <a:spAutoFit/>
          </a:bodyPr>
          <a:lstStyle/>
          <a:p>
            <a:pPr algn="ctr"/>
            <a:r>
              <a:rPr lang="en-US" sz="1000" dirty="0" smtClean="0"/>
              <a:t>EROFS</a:t>
            </a:r>
            <a:endParaRPr lang="en-US" sz="1000" dirty="0"/>
          </a:p>
        </p:txBody>
      </p:sp>
      <p:sp>
        <p:nvSpPr>
          <p:cNvPr id="44" name="TextBox 43"/>
          <p:cNvSpPr txBox="1"/>
          <p:nvPr/>
        </p:nvSpPr>
        <p:spPr>
          <a:xfrm>
            <a:off x="7315200" y="2971800"/>
            <a:ext cx="685800" cy="246221"/>
          </a:xfrm>
          <a:prstGeom prst="rect">
            <a:avLst/>
          </a:prstGeom>
          <a:noFill/>
        </p:spPr>
        <p:txBody>
          <a:bodyPr wrap="square" rtlCol="0">
            <a:spAutoFit/>
          </a:bodyPr>
          <a:lstStyle/>
          <a:p>
            <a:pPr algn="ctr"/>
            <a:r>
              <a:rPr lang="en-US" sz="1000" dirty="0" smtClean="0"/>
              <a:t>EPERM</a:t>
            </a:r>
            <a:endParaRPr lang="en-US" sz="1000" dirty="0"/>
          </a:p>
        </p:txBody>
      </p:sp>
      <p:sp>
        <p:nvSpPr>
          <p:cNvPr id="45" name="TextBox 44"/>
          <p:cNvSpPr txBox="1"/>
          <p:nvPr/>
        </p:nvSpPr>
        <p:spPr>
          <a:xfrm>
            <a:off x="6400800" y="2971800"/>
            <a:ext cx="457200" cy="246221"/>
          </a:xfrm>
          <a:prstGeom prst="rect">
            <a:avLst/>
          </a:prstGeom>
          <a:noFill/>
        </p:spPr>
        <p:txBody>
          <a:bodyPr wrap="square" rtlCol="0">
            <a:spAutoFit/>
          </a:bodyPr>
          <a:lstStyle/>
          <a:p>
            <a:pPr algn="ctr"/>
            <a:r>
              <a:rPr lang="en-US" sz="1000" dirty="0" smtClean="0"/>
              <a:t>EIO</a:t>
            </a:r>
            <a:endParaRPr lang="en-US" sz="1000" dirty="0"/>
          </a:p>
        </p:txBody>
      </p:sp>
      <p:sp>
        <p:nvSpPr>
          <p:cNvPr id="51" name="TextBox 50"/>
          <p:cNvSpPr txBox="1"/>
          <p:nvPr/>
        </p:nvSpPr>
        <p:spPr>
          <a:xfrm>
            <a:off x="5486400" y="2971800"/>
            <a:ext cx="457200" cy="246221"/>
          </a:xfrm>
          <a:prstGeom prst="rect">
            <a:avLst/>
          </a:prstGeom>
          <a:noFill/>
        </p:spPr>
        <p:txBody>
          <a:bodyPr wrap="square" rtlCol="0">
            <a:spAutoFit/>
          </a:bodyPr>
          <a:lstStyle/>
          <a:p>
            <a:pPr algn="ctr"/>
            <a:r>
              <a:rPr lang="en-US" sz="1000" i="1" dirty="0" smtClean="0"/>
              <a:t>v4</a:t>
            </a:r>
            <a:endParaRPr lang="en-US" sz="1000" i="1" dirty="0"/>
          </a:p>
        </p:txBody>
      </p:sp>
      <p:sp>
        <p:nvSpPr>
          <p:cNvPr id="52" name="TextBox 51"/>
          <p:cNvSpPr txBox="1"/>
          <p:nvPr/>
        </p:nvSpPr>
        <p:spPr>
          <a:xfrm>
            <a:off x="5943600" y="2971800"/>
            <a:ext cx="457200" cy="246221"/>
          </a:xfrm>
          <a:prstGeom prst="rect">
            <a:avLst/>
          </a:prstGeom>
          <a:noFill/>
        </p:spPr>
        <p:txBody>
          <a:bodyPr wrap="square" rtlCol="0">
            <a:spAutoFit/>
          </a:bodyPr>
          <a:lstStyle/>
          <a:p>
            <a:pPr algn="ctr"/>
            <a:r>
              <a:rPr lang="en-US" sz="1000" i="1" dirty="0" smtClean="0"/>
              <a:t>v5</a:t>
            </a:r>
            <a:endParaRPr lang="en-US" sz="1000" i="1" dirty="0"/>
          </a:p>
        </p:txBody>
      </p:sp>
      <p:sp>
        <p:nvSpPr>
          <p:cNvPr id="53" name="Oval 52"/>
          <p:cNvSpPr/>
          <p:nvPr/>
        </p:nvSpPr>
        <p:spPr>
          <a:xfrm>
            <a:off x="8001000" y="42672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80010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a:stCxn id="53" idx="4"/>
            <a:endCxn id="54" idx="0"/>
          </p:cNvCxnSpPr>
          <p:nvPr/>
        </p:nvCxnSpPr>
        <p:spPr>
          <a:xfrm rot="5400000">
            <a:off x="7780020" y="455675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7543800" y="42672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75438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p:cNvCxnSpPr>
            <a:stCxn id="58" idx="4"/>
            <a:endCxn id="59" idx="0"/>
          </p:cNvCxnSpPr>
          <p:nvPr/>
        </p:nvCxnSpPr>
        <p:spPr>
          <a:xfrm rot="5400000">
            <a:off x="7322820" y="455675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7086600" y="42672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70866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a:stCxn id="63" idx="4"/>
            <a:endCxn id="64" idx="0"/>
          </p:cNvCxnSpPr>
          <p:nvPr/>
        </p:nvCxnSpPr>
        <p:spPr>
          <a:xfrm rot="5400000">
            <a:off x="6865620" y="455675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6629400" y="42672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6294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2" name="Straight Arrow Connector 71"/>
          <p:cNvCxnSpPr>
            <a:stCxn id="68" idx="4"/>
            <a:endCxn id="69" idx="0"/>
          </p:cNvCxnSpPr>
          <p:nvPr/>
        </p:nvCxnSpPr>
        <p:spPr>
          <a:xfrm rot="5400000">
            <a:off x="6408420" y="455675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5715000" y="42672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57150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6172200" y="42672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6172200" y="4800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Arrow Connector 98"/>
          <p:cNvCxnSpPr/>
          <p:nvPr/>
        </p:nvCxnSpPr>
        <p:spPr>
          <a:xfrm rot="16200000" flipH="1" flipV="1">
            <a:off x="6175085" y="3348989"/>
            <a:ext cx="480986" cy="441035"/>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96" idx="3"/>
            <a:endCxn id="97" idx="1"/>
          </p:cNvCxnSpPr>
          <p:nvPr/>
        </p:nvCxnSpPr>
        <p:spPr>
          <a:xfrm rot="5400000">
            <a:off x="5928360" y="4556759"/>
            <a:ext cx="501071" cy="1588"/>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96" idx="3"/>
            <a:endCxn id="94" idx="7"/>
          </p:cNvCxnSpPr>
          <p:nvPr/>
        </p:nvCxnSpPr>
        <p:spPr>
          <a:xfrm rot="5400000">
            <a:off x="5715925" y="4344324"/>
            <a:ext cx="501071" cy="424871"/>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1" name="Oval 130"/>
          <p:cNvSpPr/>
          <p:nvPr/>
        </p:nvSpPr>
        <p:spPr>
          <a:xfrm>
            <a:off x="80162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2" name="Straight Arrow Connector 131"/>
          <p:cNvCxnSpPr>
            <a:stCxn id="131" idx="0"/>
          </p:cNvCxnSpPr>
          <p:nvPr/>
        </p:nvCxnSpPr>
        <p:spPr>
          <a:xfrm rot="16200000" flipH="1">
            <a:off x="77952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6" name="Oval 135"/>
          <p:cNvSpPr/>
          <p:nvPr/>
        </p:nvSpPr>
        <p:spPr>
          <a:xfrm>
            <a:off x="75590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7" name="Straight Arrow Connector 136"/>
          <p:cNvCxnSpPr>
            <a:stCxn id="136" idx="0"/>
          </p:cNvCxnSpPr>
          <p:nvPr/>
        </p:nvCxnSpPr>
        <p:spPr>
          <a:xfrm rot="16200000" flipH="1">
            <a:off x="73380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1" name="Oval 140"/>
          <p:cNvSpPr/>
          <p:nvPr/>
        </p:nvSpPr>
        <p:spPr>
          <a:xfrm>
            <a:off x="71018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2" name="Straight Arrow Connector 141"/>
          <p:cNvCxnSpPr>
            <a:stCxn id="141" idx="0"/>
          </p:cNvCxnSpPr>
          <p:nvPr/>
        </p:nvCxnSpPr>
        <p:spPr>
          <a:xfrm rot="16200000" flipH="1">
            <a:off x="68808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6" name="Oval 145"/>
          <p:cNvSpPr/>
          <p:nvPr/>
        </p:nvSpPr>
        <p:spPr>
          <a:xfrm>
            <a:off x="6644638"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Arrow Connector 146"/>
          <p:cNvCxnSpPr>
            <a:stCxn id="146" idx="0"/>
          </p:cNvCxnSpPr>
          <p:nvPr/>
        </p:nvCxnSpPr>
        <p:spPr>
          <a:xfrm rot="16200000" flipH="1">
            <a:off x="6423657"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5684519"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2" name="Straight Arrow Connector 151"/>
          <p:cNvCxnSpPr>
            <a:stCxn id="151" idx="0"/>
          </p:cNvCxnSpPr>
          <p:nvPr/>
        </p:nvCxnSpPr>
        <p:spPr>
          <a:xfrm rot="16200000" flipH="1">
            <a:off x="5463538" y="4022565"/>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6" name="Oval 155"/>
          <p:cNvSpPr/>
          <p:nvPr/>
        </p:nvSpPr>
        <p:spPr>
          <a:xfrm>
            <a:off x="6141719" y="3778725"/>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7" name="Straight Arrow Connector 156"/>
          <p:cNvCxnSpPr>
            <a:stCxn id="156" idx="0"/>
          </p:cNvCxnSpPr>
          <p:nvPr/>
        </p:nvCxnSpPr>
        <p:spPr>
          <a:xfrm rot="16200000" flipH="1">
            <a:off x="5920738" y="4022565"/>
            <a:ext cx="487681" cy="1588"/>
          </a:xfrm>
          <a:prstGeom prst="straightConnector1">
            <a:avLst/>
          </a:prstGeom>
          <a:ln>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8" name="Oval 177"/>
          <p:cNvSpPr/>
          <p:nvPr/>
        </p:nvSpPr>
        <p:spPr>
          <a:xfrm>
            <a:off x="80162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9" name="Straight Arrow Connector 178"/>
          <p:cNvCxnSpPr>
            <a:stCxn id="178" idx="0"/>
          </p:cNvCxnSpPr>
          <p:nvPr/>
        </p:nvCxnSpPr>
        <p:spPr>
          <a:xfrm rot="16200000" flipH="1">
            <a:off x="7795257"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0" name="Oval 179"/>
          <p:cNvSpPr/>
          <p:nvPr/>
        </p:nvSpPr>
        <p:spPr>
          <a:xfrm>
            <a:off x="75590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1" name="Straight Arrow Connector 180"/>
          <p:cNvCxnSpPr>
            <a:stCxn id="180" idx="0"/>
          </p:cNvCxnSpPr>
          <p:nvPr/>
        </p:nvCxnSpPr>
        <p:spPr>
          <a:xfrm rot="16200000" flipH="1">
            <a:off x="7338057"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2" name="Oval 181"/>
          <p:cNvSpPr/>
          <p:nvPr/>
        </p:nvSpPr>
        <p:spPr>
          <a:xfrm>
            <a:off x="71018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3" name="Straight Arrow Connector 182"/>
          <p:cNvCxnSpPr>
            <a:stCxn id="182" idx="0"/>
          </p:cNvCxnSpPr>
          <p:nvPr/>
        </p:nvCxnSpPr>
        <p:spPr>
          <a:xfrm rot="16200000" flipH="1">
            <a:off x="6880857"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6644638"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p:cNvSpPr/>
          <p:nvPr/>
        </p:nvSpPr>
        <p:spPr>
          <a:xfrm>
            <a:off x="5684519"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7" name="Straight Arrow Connector 186"/>
          <p:cNvCxnSpPr>
            <a:stCxn id="186" idx="0"/>
          </p:cNvCxnSpPr>
          <p:nvPr/>
        </p:nvCxnSpPr>
        <p:spPr>
          <a:xfrm rot="16200000" flipH="1">
            <a:off x="5463538" y="3520440"/>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8" name="Oval 187"/>
          <p:cNvSpPr/>
          <p:nvPr/>
        </p:nvSpPr>
        <p:spPr>
          <a:xfrm>
            <a:off x="6141719" y="327660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4" name="Straight Arrow Connector 193"/>
          <p:cNvCxnSpPr>
            <a:stCxn id="184" idx="5"/>
            <a:endCxn id="146" idx="0"/>
          </p:cNvCxnSpPr>
          <p:nvPr/>
        </p:nvCxnSpPr>
        <p:spPr>
          <a:xfrm rot="5400000">
            <a:off x="6444030" y="3539092"/>
            <a:ext cx="463101" cy="161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4883"/>
  <p:timing>
    <p:tnLst>
      <p:par>
        <p:cTn id="1" dur="indefinite" restart="never" nodeType="tmRoot"/>
      </p:par>
    </p:tnLst>
    <p:bldLst>
      <p:bldP spid="14346" grpId="0" build="p"/>
      <p:bldP spid="14346" grpId="1" build="p"/>
      <p:bldP spid="14346" grpId="2" build="p"/>
      <p:bldP spid="22" grpId="0" build="p"/>
      <p:bldP spid="22" grpId="1" build="p"/>
      <p:bldP spid="22" grpId="2"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Error Handling</a:t>
            </a:r>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2</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 name="Rectangle 10"/>
          <p:cNvSpPr txBox="1">
            <a:spLocks noChangeArrowheads="1"/>
          </p:cNvSpPr>
          <p:nvPr/>
        </p:nvSpPr>
        <p:spPr bwMode="auto">
          <a:xfrm>
            <a:off x="914400" y="1828800"/>
            <a:ext cx="76962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r>
              <a:rPr lang="en-US" sz="2200" dirty="0" smtClean="0">
                <a:latin typeface="+mj-lt"/>
                <a:cs typeface="Arial" pitchFamily="34" charset="0"/>
              </a:rPr>
              <a:t>Significant portion of the code </a:t>
            </a:r>
            <a:r>
              <a:rPr lang="en-US" sz="1400" dirty="0" smtClean="0">
                <a:solidFill>
                  <a:schemeClr val="bg2">
                    <a:lumMod val="50000"/>
                  </a:schemeClr>
                </a:solidFill>
                <a:latin typeface="+mj-lt"/>
                <a:cs typeface="Arial" pitchFamily="34" charset="0"/>
              </a:rPr>
              <a:t>[Weimer’04, Filho’06, others]</a:t>
            </a:r>
          </a:p>
          <a:p>
            <a:pPr lvl="1" eaLnBrk="1" hangingPunct="1">
              <a:buFont typeface="Courier New" pitchFamily="49" charset="0"/>
              <a:buChar char="o"/>
            </a:pPr>
            <a:r>
              <a:rPr lang="en-US" sz="1800" dirty="0" smtClean="0">
                <a:latin typeface="+mj-lt"/>
                <a:cs typeface="Arial" pitchFamily="34" charset="0"/>
              </a:rPr>
              <a:t>Studies have reported from 1% to more than 66% of a system</a:t>
            </a:r>
          </a:p>
          <a:p>
            <a:pPr eaLnBrk="1" hangingPunct="1"/>
            <a:endParaRPr lang="en-US" sz="2800" dirty="0" smtClean="0">
              <a:latin typeface="+mj-lt"/>
              <a:cs typeface="Arial" pitchFamily="34" charset="0"/>
            </a:endParaRPr>
          </a:p>
          <a:p>
            <a:pPr eaLnBrk="1" hangingPunct="1"/>
            <a:endParaRPr lang="en-US" sz="2800" dirty="0" smtClean="0">
              <a:latin typeface="+mj-lt"/>
              <a:cs typeface="Arial" pitchFamily="34" charset="0"/>
            </a:endParaRPr>
          </a:p>
        </p:txBody>
      </p:sp>
      <p:sp>
        <p:nvSpPr>
          <p:cNvPr id="19"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latin typeface="Arial" pitchFamily="34" charset="0"/>
              <a:cs typeface="Arial" pitchFamily="34" charset="0"/>
            </a:endParaRPr>
          </a:p>
        </p:txBody>
      </p:sp>
      <p:sp>
        <p:nvSpPr>
          <p:cNvPr id="20" name="Rectangle 10"/>
          <p:cNvSpPr txBox="1">
            <a:spLocks noChangeArrowheads="1"/>
          </p:cNvSpPr>
          <p:nvPr/>
        </p:nvSpPr>
        <p:spPr bwMode="auto">
          <a:xfrm>
            <a:off x="914400" y="2667000"/>
            <a:ext cx="76962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en-US" sz="2200" dirty="0" smtClean="0">
                <a:latin typeface="+mj-lt"/>
                <a:cs typeface="Arial" pitchFamily="34" charset="0"/>
              </a:rPr>
              <a:t>Not primary concern </a:t>
            </a:r>
            <a:r>
              <a:rPr lang="en-US" sz="1400" dirty="0" smtClean="0">
                <a:solidFill>
                  <a:schemeClr val="bg2">
                    <a:lumMod val="50000"/>
                  </a:schemeClr>
                </a:solidFill>
                <a:latin typeface="+mj-lt"/>
                <a:cs typeface="Arial" pitchFamily="34" charset="0"/>
              </a:rPr>
              <a:t>[Cristian’89 and Bruntink’06]</a:t>
            </a:r>
            <a:endParaRPr lang="en-US" sz="1400" dirty="0" smtClean="0">
              <a:latin typeface="+mj-lt"/>
              <a:cs typeface="Arial" pitchFamily="34" charset="0"/>
            </a:endParaRPr>
          </a:p>
          <a:p>
            <a:pPr marL="800100" lvl="1" indent="-342900">
              <a:spcBef>
                <a:spcPct val="20000"/>
              </a:spcBef>
              <a:buFont typeface="Courier New" pitchFamily="49" charset="0"/>
              <a:buChar char="o"/>
            </a:pPr>
            <a:r>
              <a:rPr lang="en-US" dirty="0" smtClean="0">
                <a:latin typeface="+mj-lt"/>
                <a:cs typeface="Arial" pitchFamily="34" charset="0"/>
              </a:rPr>
              <a:t>Least understood, documented and tested part of a system</a:t>
            </a:r>
          </a:p>
          <a:p>
            <a:pPr marL="800100" lvl="1" indent="-342900">
              <a:spcBef>
                <a:spcPct val="20000"/>
              </a:spcBef>
              <a:buFont typeface="Courier New" pitchFamily="49" charset="0"/>
              <a:buChar char="o"/>
            </a:pPr>
            <a:r>
              <a:rPr lang="en-US" dirty="0" smtClean="0">
                <a:latin typeface="+mj-lt"/>
                <a:cs typeface="Arial" pitchFamily="34" charset="0"/>
              </a:rPr>
              <a:t>Buggiest part too!</a:t>
            </a:r>
            <a:endParaRPr kumimoji="0" lang="en-US" b="0" i="0" u="none" strike="noStrike" kern="1200" cap="none" spc="0" normalizeH="0" baseline="0" noProof="0" dirty="0" smtClean="0">
              <a:ln>
                <a:noFill/>
              </a:ln>
              <a:solidFill>
                <a:schemeClr val="tx1"/>
              </a:solidFill>
              <a:effectLst/>
              <a:uLnTx/>
              <a:uFillTx/>
              <a:latin typeface="+mj-lt"/>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j-lt"/>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j-lt"/>
              <a:cs typeface="Arial" pitchFamily="34" charset="0"/>
            </a:endParaRPr>
          </a:p>
        </p:txBody>
      </p:sp>
      <p:sp>
        <p:nvSpPr>
          <p:cNvPr id="21" name="Rectangle 10"/>
          <p:cNvSpPr txBox="1">
            <a:spLocks noChangeArrowheads="1"/>
          </p:cNvSpPr>
          <p:nvPr/>
        </p:nvSpPr>
        <p:spPr bwMode="auto">
          <a:xfrm>
            <a:off x="914400" y="3810000"/>
            <a:ext cx="76962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en-US" sz="2200" dirty="0" smtClean="0">
                <a:latin typeface="+mj-lt"/>
                <a:cs typeface="Arial" pitchFamily="34" charset="0"/>
              </a:rPr>
              <a:t>Difficult to write</a:t>
            </a:r>
            <a:r>
              <a:rPr lang="en-US" sz="1400" dirty="0" smtClean="0">
                <a:latin typeface="+mj-lt"/>
                <a:cs typeface="Arial" pitchFamily="34" charset="0"/>
              </a:rPr>
              <a:t> </a:t>
            </a:r>
            <a:r>
              <a:rPr lang="en-US" sz="1400" dirty="0" smtClean="0">
                <a:solidFill>
                  <a:schemeClr val="bg2">
                    <a:lumMod val="50000"/>
                  </a:schemeClr>
                </a:solidFill>
                <a:latin typeface="+mj-lt"/>
                <a:cs typeface="Arial" pitchFamily="34" charset="0"/>
              </a:rPr>
              <a:t>[Lippert’00,  Buse’08,  others]</a:t>
            </a:r>
            <a:endParaRPr lang="en-US" sz="1400" dirty="0" smtClean="0">
              <a:latin typeface="+mj-lt"/>
              <a:cs typeface="Arial" pitchFamily="34" charset="0"/>
            </a:endParaRPr>
          </a:p>
          <a:p>
            <a:pPr marL="800100" lvl="1" indent="-342900">
              <a:spcBef>
                <a:spcPct val="20000"/>
              </a:spcBef>
              <a:buFont typeface="Courier New" pitchFamily="49" charset="0"/>
              <a:buChar char="o"/>
            </a:pPr>
            <a:r>
              <a:rPr kumimoji="0" lang="en-US" b="0" i="0" u="none" strike="noStrike" kern="1200" cap="none" spc="0" normalizeH="0" baseline="0" noProof="0" dirty="0" smtClean="0">
                <a:ln>
                  <a:noFill/>
                </a:ln>
                <a:solidFill>
                  <a:schemeClr val="tx1"/>
                </a:solidFill>
                <a:effectLst/>
                <a:uLnTx/>
                <a:uFillTx/>
                <a:latin typeface="+mj-lt"/>
                <a:cs typeface="Arial" pitchFamily="34" charset="0"/>
              </a:rPr>
              <a:t>Exceptional conditions</a:t>
            </a:r>
            <a:r>
              <a:rPr kumimoji="0" lang="en-US" b="0" i="0" u="none" strike="noStrike" kern="1200" cap="none" spc="0" normalizeH="0" noProof="0" dirty="0" smtClean="0">
                <a:ln>
                  <a:noFill/>
                </a:ln>
                <a:solidFill>
                  <a:schemeClr val="tx1"/>
                </a:solidFill>
                <a:effectLst/>
                <a:uLnTx/>
                <a:uFillTx/>
                <a:latin typeface="+mj-lt"/>
                <a:cs typeface="Arial" pitchFamily="34" charset="0"/>
              </a:rPr>
              <a:t> to be considered at all times</a:t>
            </a:r>
          </a:p>
          <a:p>
            <a:pPr marL="800100" lvl="1" indent="-342900">
              <a:spcBef>
                <a:spcPct val="20000"/>
              </a:spcBef>
              <a:buFont typeface="Courier New" pitchFamily="49" charset="0"/>
              <a:buChar char="o"/>
            </a:pPr>
            <a:r>
              <a:rPr lang="en-US" baseline="0" dirty="0" smtClean="0">
                <a:latin typeface="+mj-lt"/>
                <a:cs typeface="Arial" pitchFamily="34" charset="0"/>
              </a:rPr>
              <a:t>Interprocedural</a:t>
            </a:r>
            <a:r>
              <a:rPr lang="en-US" dirty="0" smtClean="0">
                <a:latin typeface="+mj-lt"/>
                <a:cs typeface="Arial" pitchFamily="34" charset="0"/>
              </a:rPr>
              <a:t> control flow difficult to reason about</a:t>
            </a:r>
            <a:endParaRPr kumimoji="0" lang="en-US" b="0" i="0" u="none" strike="noStrike" kern="1200" cap="none" spc="0" normalizeH="0" baseline="0" noProof="0" dirty="0" smtClean="0">
              <a:ln>
                <a:noFill/>
              </a:ln>
              <a:solidFill>
                <a:schemeClr val="tx1"/>
              </a:solidFill>
              <a:effectLst/>
              <a:uLnTx/>
              <a:uFillTx/>
              <a:latin typeface="+mj-lt"/>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j-lt"/>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j-lt"/>
              <a:cs typeface="Arial" pitchFamily="34" charset="0"/>
            </a:endParaRPr>
          </a:p>
        </p:txBody>
      </p:sp>
      <p:sp>
        <p:nvSpPr>
          <p:cNvPr id="22" name="Rectangle 10"/>
          <p:cNvSpPr txBox="1">
            <a:spLocks noChangeArrowheads="1"/>
          </p:cNvSpPr>
          <p:nvPr/>
        </p:nvSpPr>
        <p:spPr bwMode="auto">
          <a:xfrm>
            <a:off x="914400" y="4953000"/>
            <a:ext cx="76962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en-US" sz="2200" noProof="0" dirty="0" smtClean="0">
                <a:latin typeface="+mj-lt"/>
                <a:cs typeface="Arial" pitchFamily="34" charset="0"/>
              </a:rPr>
              <a:t>Scattered across functions and files </a:t>
            </a:r>
            <a:r>
              <a:rPr lang="en-US" sz="1400" dirty="0" smtClean="0">
                <a:solidFill>
                  <a:schemeClr val="bg2">
                    <a:lumMod val="50000"/>
                  </a:schemeClr>
                </a:solidFill>
                <a:latin typeface="+mj-lt"/>
                <a:cs typeface="Arial" pitchFamily="34" charset="0"/>
              </a:rPr>
              <a:t>[Adams’07, others]</a:t>
            </a:r>
            <a:endParaRPr lang="en-US" sz="1400" noProof="0" dirty="0" smtClean="0">
              <a:latin typeface="+mj-lt"/>
              <a:cs typeface="Arial" pitchFamily="34" charset="0"/>
            </a:endParaRPr>
          </a:p>
          <a:p>
            <a:pPr marL="800100" lvl="1" indent="-342900">
              <a:spcBef>
                <a:spcPct val="20000"/>
              </a:spcBef>
              <a:buFont typeface="Courier New" pitchFamily="49" charset="0"/>
              <a:buChar char="o"/>
            </a:pPr>
            <a:r>
              <a:rPr lang="en-US" noProof="0" dirty="0" smtClean="0">
                <a:latin typeface="+mj-lt"/>
                <a:cs typeface="Arial" pitchFamily="34" charset="0"/>
              </a:rPr>
              <a:t>Tangled with main system’s functionality</a:t>
            </a:r>
            <a:endParaRPr kumimoji="0" lang="en-US" b="0" i="0" u="none" strike="noStrike" kern="1200" cap="none" spc="0" normalizeH="0" baseline="0" noProof="0" dirty="0" smtClean="0">
              <a:ln>
                <a:noFill/>
              </a:ln>
              <a:solidFill>
                <a:schemeClr val="tx1"/>
              </a:solidFill>
              <a:effectLst/>
              <a:uLnTx/>
              <a:uFillTx/>
              <a:latin typeface="+mj-lt"/>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j-lt"/>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j-lt"/>
              <a:cs typeface="Arial" pitchFamily="34" charset="0"/>
            </a:endParaRPr>
          </a:p>
        </p:txBody>
      </p:sp>
    </p:spTree>
    <p:extLst>
      <p:ext uri="{BB962C8B-B14F-4D97-AF65-F5344CB8AC3E}">
        <p14:creationId xmlns:p14="http://schemas.microsoft.com/office/powerpoint/2010/main" val="3051119754"/>
      </p:ext>
    </p:extLst>
  </p:cSld>
  <p:clrMapOvr>
    <a:masterClrMapping/>
  </p:clrMapOvr>
  <p:transition advTm="48001"/>
  <p:timing>
    <p:tnLst>
      <p:par>
        <p:cTn id="1" dur="indefinite" restart="never" nodeType="tmRoot"/>
      </p:par>
    </p:tnLst>
    <p:bldLst>
      <p:bldP spid="18" grpId="0" build="p"/>
      <p:bldP spid="18" grpId="1" build="p"/>
      <p:bldP spid="18" grpId="2" build="p"/>
      <p:bldP spid="20" grpId="0" build="p"/>
      <p:bldP spid="20" grpId="1" build="p"/>
      <p:bldP spid="20" grpId="2" build="p"/>
      <p:bldP spid="21" grpId="0" build="p"/>
      <p:bldP spid="21" grpId="1" build="p"/>
      <p:bldP spid="21" grpId="2" build="p"/>
      <p:bldP spid="22" grpId="0" build="p"/>
      <p:bldP spid="22" grpId="1" build="p"/>
      <p:bldP spid="22" grpId="2"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2590800"/>
            <a:ext cx="7772400" cy="1470025"/>
          </a:xfrm>
        </p:spPr>
        <p:txBody>
          <a:bodyPr/>
          <a:lstStyle/>
          <a:p>
            <a:pPr eaLnBrk="1" hangingPunct="1"/>
            <a:r>
              <a:rPr lang="en-US" sz="3500" dirty="0" smtClean="0">
                <a:solidFill>
                  <a:srgbClr val="C00000"/>
                </a:solidFill>
              </a:rPr>
              <a:t>Error Propagation Bugs</a:t>
            </a:r>
          </a:p>
        </p:txBody>
      </p:sp>
      <p:pic>
        <p:nvPicPr>
          <p:cNvPr id="5124" name="Picture 4"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5125" name="Rectangle 5"/>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5126" name="Rectangle 9"/>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6" name="Oval 5"/>
          <p:cNvSpPr/>
          <p:nvPr/>
        </p:nvSpPr>
        <p:spPr>
          <a:xfrm>
            <a:off x="2057400" y="3124200"/>
            <a:ext cx="381000" cy="381000"/>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1</a:t>
            </a:r>
          </a:p>
        </p:txBody>
      </p:sp>
    </p:spTree>
    <p:extLst>
      <p:ext uri="{BB962C8B-B14F-4D97-AF65-F5344CB8AC3E}">
        <p14:creationId xmlns:p14="http://schemas.microsoft.com/office/powerpoint/2010/main" val="816642243"/>
      </p:ext>
    </p:extLst>
  </p:cSld>
  <p:clrMapOvr>
    <a:masterClrMapping/>
  </p:clrMapOvr>
  <p:transition advTm="142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 name="Rectangle 33"/>
          <p:cNvSpPr/>
          <p:nvPr/>
        </p:nvSpPr>
        <p:spPr>
          <a:xfrm>
            <a:off x="2819400" y="4644628"/>
            <a:ext cx="2590800" cy="232172"/>
          </a:xfrm>
          <a:prstGeom prst="rect">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819400" y="4949428"/>
            <a:ext cx="2590800" cy="232172"/>
          </a:xfrm>
          <a:prstGeom prst="rect">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819400" y="4038600"/>
            <a:ext cx="2590800" cy="232172"/>
          </a:xfrm>
          <a:prstGeom prst="rect">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2819400" y="5711428"/>
            <a:ext cx="2590800" cy="232172"/>
          </a:xfrm>
          <a:prstGeom prst="rect">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819400" y="6016228"/>
            <a:ext cx="2590800" cy="232172"/>
          </a:xfrm>
          <a:prstGeom prst="rect">
            <a:avLst/>
          </a:pr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971800" y="3564791"/>
            <a:ext cx="2667000" cy="3293209"/>
          </a:xfrm>
          <a:prstGeom prst="rect">
            <a:avLst/>
          </a:prstGeom>
          <a:noFill/>
        </p:spPr>
        <p:txBody>
          <a:bodyPr wrap="square" rtlCol="0">
            <a:spAutoFit/>
          </a:bodyPr>
          <a:lstStyle/>
          <a:p>
            <a:pPr defTabSz="4389438"/>
            <a:r>
              <a:rPr lang="en-US" sz="1000" dirty="0" smtClean="0">
                <a:latin typeface="Consolas" pitchFamily="49" charset="0"/>
                <a:cs typeface="Consolas" pitchFamily="49" charset="0"/>
              </a:rPr>
              <a:t>1 </a:t>
            </a:r>
            <a:r>
              <a:rPr lang="en-US" sz="1000" b="1" dirty="0" err="1" smtClean="0">
                <a:latin typeface="Consolas" pitchFamily="49" charset="0"/>
                <a:cs typeface="Consolas" pitchFamily="49" charset="0"/>
              </a:rPr>
              <a:t>int</a:t>
            </a:r>
            <a:r>
              <a:rPr lang="en-US" sz="1000" dirty="0" smtClean="0">
                <a:latin typeface="Consolas" pitchFamily="49" charset="0"/>
                <a:cs typeface="Consolas" pitchFamily="49" charset="0"/>
              </a:rPr>
              <a:t> </a:t>
            </a:r>
            <a:r>
              <a:rPr lang="en-US" sz="1000" dirty="0" err="1">
                <a:latin typeface="Consolas" pitchFamily="49" charset="0"/>
                <a:cs typeface="Consolas" pitchFamily="49" charset="0"/>
              </a:rPr>
              <a:t>txCommit</a:t>
            </a:r>
            <a:r>
              <a:rPr lang="en-US" sz="1000" dirty="0">
                <a:latin typeface="Consolas" pitchFamily="49" charset="0"/>
                <a:cs typeface="Consolas" pitchFamily="49" charset="0"/>
              </a:rPr>
              <a:t>(...) {</a:t>
            </a:r>
          </a:p>
          <a:p>
            <a:pPr defTabSz="4389438"/>
            <a:r>
              <a:rPr lang="en-US" sz="1000" dirty="0">
                <a:latin typeface="Consolas" pitchFamily="49" charset="0"/>
                <a:cs typeface="Consolas" pitchFamily="49" charset="0"/>
              </a:rPr>
              <a:t>2   ...</a:t>
            </a:r>
          </a:p>
          <a:p>
            <a:pPr defTabSz="4389438"/>
            <a:r>
              <a:rPr lang="en-US" sz="1000" dirty="0">
                <a:latin typeface="Consolas" pitchFamily="49" charset="0"/>
                <a:cs typeface="Consolas" pitchFamily="49" charset="0"/>
              </a:rPr>
              <a:t>3   </a:t>
            </a:r>
            <a:r>
              <a:rPr lang="en-US" sz="1000" b="1" dirty="0">
                <a:latin typeface="Consolas" pitchFamily="49" charset="0"/>
                <a:cs typeface="Consolas" pitchFamily="49" charset="0"/>
              </a:rPr>
              <a:t>if</a:t>
            </a:r>
            <a:r>
              <a:rPr lang="en-US" sz="1000" dirty="0">
                <a:latin typeface="Consolas" pitchFamily="49" charset="0"/>
                <a:cs typeface="Consolas" pitchFamily="49" charset="0"/>
              </a:rPr>
              <a:t> (</a:t>
            </a:r>
            <a:r>
              <a:rPr lang="en-US" sz="1000" dirty="0" err="1">
                <a:latin typeface="Consolas" pitchFamily="49" charset="0"/>
                <a:cs typeface="Consolas" pitchFamily="49" charset="0"/>
              </a:rPr>
              <a:t>isReadOnly</a:t>
            </a:r>
            <a:r>
              <a:rPr lang="en-US" sz="1000" dirty="0">
                <a:latin typeface="Consolas" pitchFamily="49" charset="0"/>
                <a:cs typeface="Consolas" pitchFamily="49" charset="0"/>
              </a:rPr>
              <a:t>(...)) {</a:t>
            </a:r>
          </a:p>
          <a:p>
            <a:pPr defTabSz="4389438"/>
            <a:r>
              <a:rPr lang="en-US" sz="1000" dirty="0">
                <a:latin typeface="Consolas" pitchFamily="49" charset="0"/>
                <a:cs typeface="Consolas" pitchFamily="49" charset="0"/>
              </a:rPr>
              <a:t>4     </a:t>
            </a:r>
            <a:r>
              <a:rPr lang="en-US" sz="1000" dirty="0" err="1">
                <a:latin typeface="Consolas" pitchFamily="49" charset="0"/>
                <a:cs typeface="Consolas" pitchFamily="49" charset="0"/>
              </a:rPr>
              <a:t>rc</a:t>
            </a:r>
            <a:r>
              <a:rPr lang="en-US" sz="1000" dirty="0">
                <a:latin typeface="Consolas" pitchFamily="49" charset="0"/>
                <a:cs typeface="Consolas" pitchFamily="49" charset="0"/>
              </a:rPr>
              <a:t> = -EROFS;</a:t>
            </a:r>
          </a:p>
          <a:p>
            <a:pPr defTabSz="4389438"/>
            <a:r>
              <a:rPr lang="en-US" sz="1000" dirty="0">
                <a:latin typeface="Consolas" pitchFamily="49" charset="0"/>
                <a:cs typeface="Consolas" pitchFamily="49" charset="0"/>
              </a:rPr>
              <a:t>5     ...</a:t>
            </a:r>
          </a:p>
          <a:p>
            <a:pPr defTabSz="4389438"/>
            <a:r>
              <a:rPr lang="en-US" sz="1000" dirty="0">
                <a:latin typeface="Consolas" pitchFamily="49" charset="0"/>
                <a:cs typeface="Consolas" pitchFamily="49" charset="0"/>
              </a:rPr>
              <a:t>6     </a:t>
            </a:r>
            <a:r>
              <a:rPr lang="en-US" sz="1000" b="1" dirty="0" err="1">
                <a:latin typeface="Consolas" pitchFamily="49" charset="0"/>
                <a:cs typeface="Consolas" pitchFamily="49" charset="0"/>
              </a:rPr>
              <a:t>goto</a:t>
            </a:r>
            <a:r>
              <a:rPr lang="en-US" sz="1000" dirty="0">
                <a:latin typeface="Consolas" pitchFamily="49" charset="0"/>
                <a:cs typeface="Consolas" pitchFamily="49" charset="0"/>
              </a:rPr>
              <a:t> </a:t>
            </a:r>
            <a:r>
              <a:rPr lang="en-US" sz="1000" dirty="0" err="1">
                <a:latin typeface="Consolas" pitchFamily="49" charset="0"/>
                <a:cs typeface="Consolas" pitchFamily="49" charset="0"/>
              </a:rPr>
              <a:t>TheEnd</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7   } ...</a:t>
            </a:r>
          </a:p>
          <a:p>
            <a:pPr defTabSz="4389438"/>
            <a:r>
              <a:rPr lang="en-US" sz="1000" dirty="0">
                <a:latin typeface="Consolas" pitchFamily="49" charset="0"/>
                <a:cs typeface="Consolas" pitchFamily="49" charset="0"/>
              </a:rPr>
              <a:t>8   </a:t>
            </a:r>
            <a:r>
              <a:rPr lang="en-US" sz="1000" b="1" dirty="0">
                <a:latin typeface="Consolas" pitchFamily="49" charset="0"/>
                <a:cs typeface="Consolas" pitchFamily="49" charset="0"/>
              </a:rPr>
              <a:t>if</a:t>
            </a:r>
            <a:r>
              <a:rPr lang="en-US" sz="1000" dirty="0">
                <a:latin typeface="Consolas" pitchFamily="49" charset="0"/>
                <a:cs typeface="Consolas" pitchFamily="49" charset="0"/>
              </a:rPr>
              <a:t> (</a:t>
            </a:r>
            <a:r>
              <a:rPr lang="en-US" sz="1000" dirty="0" err="1">
                <a:latin typeface="Consolas" pitchFamily="49" charset="0"/>
                <a:cs typeface="Consolas" pitchFamily="49" charset="0"/>
              </a:rPr>
              <a:t>rc</a:t>
            </a:r>
            <a:r>
              <a:rPr lang="en-US" sz="1000" dirty="0">
                <a:latin typeface="Consolas" pitchFamily="49" charset="0"/>
                <a:cs typeface="Consolas" pitchFamily="49" charset="0"/>
              </a:rPr>
              <a:t> = </a:t>
            </a:r>
            <a:r>
              <a:rPr lang="en-US" sz="1000" dirty="0" err="1">
                <a:latin typeface="Consolas" pitchFamily="49" charset="0"/>
                <a:cs typeface="Consolas" pitchFamily="49" charset="0"/>
              </a:rPr>
              <a:t>diWrite</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9     </a:t>
            </a:r>
            <a:r>
              <a:rPr lang="en-US" sz="1000" dirty="0" err="1">
                <a:latin typeface="Consolas" pitchFamily="49" charset="0"/>
                <a:cs typeface="Consolas" pitchFamily="49" charset="0"/>
              </a:rPr>
              <a:t>txAbort</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10  </a:t>
            </a:r>
            <a:r>
              <a:rPr lang="en-US" sz="1000" dirty="0" err="1">
                <a:latin typeface="Consolas" pitchFamily="49" charset="0"/>
                <a:cs typeface="Consolas" pitchFamily="49" charset="0"/>
              </a:rPr>
              <a:t>TheEnd</a:t>
            </a:r>
            <a:r>
              <a:rPr lang="en-US" sz="1000" dirty="0">
                <a:latin typeface="Consolas" pitchFamily="49" charset="0"/>
                <a:cs typeface="Consolas" pitchFamily="49" charset="0"/>
              </a:rPr>
              <a:t>: </a:t>
            </a:r>
            <a:r>
              <a:rPr lang="en-US" sz="1000" b="1" dirty="0">
                <a:latin typeface="Consolas" pitchFamily="49" charset="0"/>
                <a:cs typeface="Consolas" pitchFamily="49" charset="0"/>
              </a:rPr>
              <a:t>return</a:t>
            </a:r>
            <a:r>
              <a:rPr lang="en-US" sz="1000" dirty="0">
                <a:latin typeface="Consolas" pitchFamily="49" charset="0"/>
                <a:cs typeface="Consolas" pitchFamily="49" charset="0"/>
              </a:rPr>
              <a:t> </a:t>
            </a:r>
            <a:r>
              <a:rPr lang="en-US" sz="1000" dirty="0" err="1">
                <a:latin typeface="Consolas" pitchFamily="49" charset="0"/>
                <a:cs typeface="Consolas" pitchFamily="49" charset="0"/>
              </a:rPr>
              <a:t>rc</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11 </a:t>
            </a:r>
            <a:r>
              <a:rPr lang="en-US" sz="1000" dirty="0" smtClean="0">
                <a:latin typeface="Consolas" pitchFamily="49" charset="0"/>
                <a:cs typeface="Consolas" pitchFamily="49" charset="0"/>
              </a:rPr>
              <a:t>}</a:t>
            </a:r>
          </a:p>
          <a:p>
            <a:pPr defTabSz="4389438"/>
            <a:r>
              <a:rPr lang="en-US" sz="1000" dirty="0" smtClean="0">
                <a:latin typeface="Consolas" pitchFamily="49" charset="0"/>
                <a:cs typeface="Consolas" pitchFamily="49" charset="0"/>
              </a:rPr>
              <a:t>12</a:t>
            </a:r>
          </a:p>
          <a:p>
            <a:pPr defTabSz="4389438"/>
            <a:r>
              <a:rPr lang="en-US" sz="1000" dirty="0" smtClean="0">
                <a:latin typeface="Consolas" pitchFamily="49" charset="0"/>
                <a:cs typeface="Consolas" pitchFamily="49" charset="0"/>
              </a:rPr>
              <a:t>13 </a:t>
            </a:r>
            <a:r>
              <a:rPr lang="en-US" sz="1000" b="1" dirty="0" err="1">
                <a:latin typeface="Consolas" pitchFamily="49" charset="0"/>
                <a:cs typeface="Consolas" pitchFamily="49" charset="0"/>
              </a:rPr>
              <a:t>int</a:t>
            </a:r>
            <a:r>
              <a:rPr lang="en-US" sz="1000" dirty="0">
                <a:latin typeface="Consolas" pitchFamily="49" charset="0"/>
                <a:cs typeface="Consolas" pitchFamily="49" charset="0"/>
              </a:rPr>
              <a:t> </a:t>
            </a:r>
            <a:r>
              <a:rPr lang="en-US" sz="1000" dirty="0" err="1">
                <a:latin typeface="Consolas" pitchFamily="49" charset="0"/>
                <a:cs typeface="Consolas" pitchFamily="49" charset="0"/>
              </a:rPr>
              <a:t>diFree</a:t>
            </a:r>
            <a:r>
              <a:rPr lang="en-US" sz="1000" dirty="0">
                <a:latin typeface="Consolas" pitchFamily="49" charset="0"/>
                <a:cs typeface="Consolas" pitchFamily="49" charset="0"/>
              </a:rPr>
              <a:t>(...) {</a:t>
            </a:r>
          </a:p>
          <a:p>
            <a:pPr defTabSz="4389438"/>
            <a:r>
              <a:rPr lang="en-US" sz="1000" dirty="0" smtClean="0">
                <a:latin typeface="Consolas" pitchFamily="49" charset="0"/>
                <a:cs typeface="Consolas" pitchFamily="49" charset="0"/>
              </a:rPr>
              <a:t>14   </a:t>
            </a:r>
            <a:r>
              <a:rPr lang="en-US" sz="1000" dirty="0">
                <a:latin typeface="Consolas" pitchFamily="49" charset="0"/>
                <a:cs typeface="Consolas" pitchFamily="49" charset="0"/>
              </a:rPr>
              <a:t>...</a:t>
            </a:r>
          </a:p>
          <a:p>
            <a:pPr defTabSz="4389438"/>
            <a:r>
              <a:rPr lang="en-US" sz="1000" dirty="0" smtClean="0">
                <a:latin typeface="Consolas" pitchFamily="49" charset="0"/>
                <a:cs typeface="Consolas" pitchFamily="49" charset="0"/>
              </a:rPr>
              <a:t>15   </a:t>
            </a:r>
            <a:r>
              <a:rPr lang="en-US" sz="1000" dirty="0" err="1">
                <a:latin typeface="Consolas" pitchFamily="49" charset="0"/>
                <a:cs typeface="Consolas" pitchFamily="49" charset="0"/>
              </a:rPr>
              <a:t>rc</a:t>
            </a:r>
            <a:r>
              <a:rPr lang="en-US" sz="1000" dirty="0">
                <a:latin typeface="Consolas" pitchFamily="49" charset="0"/>
                <a:cs typeface="Consolas" pitchFamily="49" charset="0"/>
              </a:rPr>
              <a:t> = </a:t>
            </a:r>
            <a:r>
              <a:rPr lang="en-US" sz="1000" dirty="0" err="1">
                <a:latin typeface="Consolas" pitchFamily="49" charset="0"/>
                <a:cs typeface="Consolas" pitchFamily="49" charset="0"/>
              </a:rPr>
              <a:t>txCommit</a:t>
            </a:r>
            <a:r>
              <a:rPr lang="en-US" sz="1000" dirty="0">
                <a:latin typeface="Consolas" pitchFamily="49" charset="0"/>
                <a:cs typeface="Consolas" pitchFamily="49" charset="0"/>
              </a:rPr>
              <a:t>(...);</a:t>
            </a:r>
          </a:p>
          <a:p>
            <a:pPr defTabSz="4389438"/>
            <a:r>
              <a:rPr lang="en-US" sz="1000" dirty="0" smtClean="0">
                <a:latin typeface="Consolas" pitchFamily="49" charset="0"/>
                <a:cs typeface="Consolas" pitchFamily="49" charset="0"/>
              </a:rPr>
              <a:t>16   </a:t>
            </a:r>
            <a:r>
              <a:rPr lang="en-US" sz="1000" dirty="0">
                <a:latin typeface="Consolas" pitchFamily="49" charset="0"/>
                <a:cs typeface="Consolas" pitchFamily="49" charset="0"/>
              </a:rPr>
              <a:t>...</a:t>
            </a:r>
          </a:p>
          <a:p>
            <a:pPr defTabSz="4389438"/>
            <a:r>
              <a:rPr lang="en-US" sz="1000" dirty="0" smtClean="0">
                <a:latin typeface="Consolas" pitchFamily="49" charset="0"/>
                <a:cs typeface="Consolas" pitchFamily="49" charset="0"/>
              </a:rPr>
              <a:t>17   </a:t>
            </a:r>
            <a:r>
              <a:rPr lang="en-US" sz="1000" b="1" dirty="0">
                <a:latin typeface="Consolas" pitchFamily="49" charset="0"/>
                <a:cs typeface="Consolas" pitchFamily="49" charset="0"/>
              </a:rPr>
              <a:t>return</a:t>
            </a:r>
            <a:r>
              <a:rPr lang="en-US" sz="1000" dirty="0">
                <a:latin typeface="Consolas" pitchFamily="49" charset="0"/>
                <a:cs typeface="Consolas" pitchFamily="49" charset="0"/>
              </a:rPr>
              <a:t> 0</a:t>
            </a:r>
            <a:r>
              <a:rPr lang="en-US" sz="1000" dirty="0" smtClean="0">
                <a:latin typeface="Consolas" pitchFamily="49" charset="0"/>
                <a:cs typeface="Consolas" pitchFamily="49" charset="0"/>
              </a:rPr>
              <a:t>;</a:t>
            </a:r>
            <a:endParaRPr lang="en-US" sz="1000" dirty="0">
              <a:latin typeface="Consolas" pitchFamily="49" charset="0"/>
              <a:cs typeface="Consolas" pitchFamily="49" charset="0"/>
            </a:endParaRPr>
          </a:p>
          <a:p>
            <a:pPr defTabSz="4389438"/>
            <a:r>
              <a:rPr lang="en-US" sz="1000" dirty="0" smtClean="0">
                <a:latin typeface="Consolas" pitchFamily="49" charset="0"/>
                <a:cs typeface="Consolas" pitchFamily="49" charset="0"/>
              </a:rPr>
              <a:t>18 </a:t>
            </a:r>
            <a:r>
              <a:rPr lang="en-US" sz="1000" dirty="0">
                <a:latin typeface="Consolas" pitchFamily="49" charset="0"/>
                <a:cs typeface="Consolas" pitchFamily="49" charset="0"/>
              </a:rPr>
              <a:t>}</a:t>
            </a:r>
            <a:endParaRPr lang="en-US" sz="1000" dirty="0"/>
          </a:p>
          <a:p>
            <a:pPr defTabSz="4389438"/>
            <a:endParaRPr lang="en-US" sz="1000" dirty="0">
              <a:latin typeface="Consolas" pitchFamily="49" charset="0"/>
              <a:cs typeface="Consolas" pitchFamily="49" charset="0"/>
            </a:endParaRPr>
          </a:p>
          <a:p>
            <a:endParaRPr lang="en-US" dirty="0"/>
          </a:p>
        </p:txBody>
      </p:sp>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Error Propagation Bugs</a:t>
            </a:r>
            <a:r>
              <a:rPr lang="en-US" sz="6000" dirty="0"/>
              <a:t> </a:t>
            </a:r>
            <a:r>
              <a:rPr lang="en-US" sz="1400" dirty="0">
                <a:solidFill>
                  <a:schemeClr val="bg2">
                    <a:lumMod val="50000"/>
                  </a:schemeClr>
                </a:solidFill>
                <a:ea typeface="+mn-ea"/>
                <a:cs typeface="Arial" pitchFamily="34" charset="0"/>
              </a:rPr>
              <a:t>[Rubio et al. PLDI’09]</a:t>
            </a:r>
            <a:br>
              <a:rPr lang="en-US" sz="1400" dirty="0">
                <a:solidFill>
                  <a:schemeClr val="bg2">
                    <a:lumMod val="50000"/>
                  </a:schemeClr>
                </a:solidFill>
                <a:ea typeface="+mn-ea"/>
                <a:cs typeface="Arial" pitchFamily="34" charset="0"/>
              </a:rPr>
            </a:br>
            <a:endParaRPr lang="en-US" sz="1400" dirty="0">
              <a:solidFill>
                <a:schemeClr val="bg2">
                  <a:lumMod val="50000"/>
                </a:schemeClr>
              </a:solidFill>
              <a:ea typeface="+mn-ea"/>
              <a:cs typeface="Arial" pitchFamily="34" charset="0"/>
            </a:endParaRPr>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21</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 name="Rectangle 10"/>
          <p:cNvSpPr>
            <a:spLocks noGrp="1" noChangeArrowheads="1"/>
          </p:cNvSpPr>
          <p:nvPr>
            <p:ph idx="1"/>
          </p:nvPr>
        </p:nvSpPr>
        <p:spPr>
          <a:xfrm>
            <a:off x="838200" y="1676400"/>
            <a:ext cx="6858000" cy="1905000"/>
          </a:xfrm>
        </p:spPr>
        <p:txBody>
          <a:bodyPr/>
          <a:lstStyle/>
          <a:p>
            <a:pPr marL="0" indent="0" eaLnBrk="1" hangingPunct="1">
              <a:buNone/>
            </a:pPr>
            <a:r>
              <a:rPr lang="en-US" sz="2400" i="1" dirty="0"/>
              <a:t>U</a:t>
            </a:r>
            <a:r>
              <a:rPr lang="en-US" sz="2400" i="1" dirty="0" smtClean="0"/>
              <a:t>nchecked</a:t>
            </a:r>
            <a:r>
              <a:rPr lang="en-US" sz="2400" dirty="0" smtClean="0"/>
              <a:t> errors are often lost:</a:t>
            </a:r>
          </a:p>
          <a:p>
            <a:pPr lvl="2" eaLnBrk="1" hangingPunct="1">
              <a:buFont typeface="Courier New" pitchFamily="49" charset="0"/>
              <a:buChar char="o"/>
            </a:pPr>
            <a:r>
              <a:rPr lang="en-US" sz="1800" dirty="0"/>
              <a:t>Unchecked error </a:t>
            </a:r>
            <a:r>
              <a:rPr lang="en-US" sz="1800" b="1" dirty="0"/>
              <a:t>overwritten</a:t>
            </a:r>
            <a:r>
              <a:rPr lang="en-US" sz="1800" dirty="0"/>
              <a:t> with new </a:t>
            </a:r>
            <a:r>
              <a:rPr lang="en-US" sz="1800" dirty="0" smtClean="0"/>
              <a:t>value</a:t>
            </a:r>
          </a:p>
          <a:p>
            <a:pPr lvl="2" eaLnBrk="1" hangingPunct="1">
              <a:buFont typeface="Courier New" pitchFamily="49" charset="0"/>
              <a:buChar char="o"/>
            </a:pPr>
            <a:r>
              <a:rPr lang="en-US" sz="1800" dirty="0" smtClean="0"/>
              <a:t>Variable </a:t>
            </a:r>
            <a:r>
              <a:rPr lang="en-US" sz="1800" dirty="0"/>
              <a:t>storing error goes </a:t>
            </a:r>
            <a:r>
              <a:rPr lang="en-US" sz="1800" b="1" dirty="0"/>
              <a:t>out of </a:t>
            </a:r>
            <a:r>
              <a:rPr lang="en-US" sz="1800" b="1" dirty="0" smtClean="0"/>
              <a:t>scope</a:t>
            </a:r>
          </a:p>
          <a:p>
            <a:pPr lvl="2" eaLnBrk="1" hangingPunct="1">
              <a:buFont typeface="Courier New" pitchFamily="49" charset="0"/>
              <a:buChar char="o"/>
            </a:pPr>
            <a:r>
              <a:rPr lang="en-US" sz="1800" dirty="0" smtClean="0"/>
              <a:t>Error </a:t>
            </a:r>
            <a:r>
              <a:rPr lang="en-US" sz="1800" dirty="0"/>
              <a:t>returned by a function is </a:t>
            </a:r>
            <a:r>
              <a:rPr lang="en-US" sz="1800" b="1" dirty="0"/>
              <a:t>not saved</a:t>
            </a:r>
            <a:r>
              <a:rPr lang="en-US" sz="1800" dirty="0"/>
              <a:t> by the </a:t>
            </a:r>
            <a:r>
              <a:rPr lang="en-US" sz="1800" dirty="0" smtClean="0"/>
              <a:t>caller</a:t>
            </a:r>
          </a:p>
        </p:txBody>
      </p:sp>
      <p:sp>
        <p:nvSpPr>
          <p:cNvPr id="17" name="Oval 16"/>
          <p:cNvSpPr/>
          <p:nvPr/>
        </p:nvSpPr>
        <p:spPr>
          <a:xfrm>
            <a:off x="838200" y="1066800"/>
            <a:ext cx="381000" cy="381000"/>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9" name="Rounded Rectangle 28"/>
          <p:cNvSpPr/>
          <p:nvPr/>
        </p:nvSpPr>
        <p:spPr>
          <a:xfrm>
            <a:off x="2819400" y="3505200"/>
            <a:ext cx="2590800" cy="3048000"/>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Explosion 1 26"/>
          <p:cNvSpPr/>
          <p:nvPr/>
        </p:nvSpPr>
        <p:spPr>
          <a:xfrm>
            <a:off x="1219200" y="5715000"/>
            <a:ext cx="1676400" cy="780642"/>
          </a:xfrm>
          <a:prstGeom prst="irregularSeal1">
            <a:avLst/>
          </a:prstGeom>
          <a:solidFill>
            <a:srgbClr val="FF0000"/>
          </a:solidFill>
          <a:ln w="127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latin typeface="Calibri" pitchFamily="34" charset="0"/>
                <a:cs typeface="Calibri" pitchFamily="34" charset="0"/>
              </a:rPr>
              <a:t>S</a:t>
            </a:r>
            <a:r>
              <a:rPr lang="en-US" sz="1400" dirty="0" smtClean="0">
                <a:solidFill>
                  <a:schemeClr val="bg1"/>
                </a:solidFill>
                <a:latin typeface="Calibri" pitchFamily="34" charset="0"/>
                <a:cs typeface="Calibri" pitchFamily="34" charset="0"/>
              </a:rPr>
              <a:t>ilent data loss</a:t>
            </a:r>
            <a:r>
              <a:rPr lang="en-US" sz="1400" dirty="0" smtClean="0">
                <a:solidFill>
                  <a:schemeClr val="bg1"/>
                </a:solidFill>
                <a:latin typeface="Comic Sans MS" pitchFamily="66" charset="0"/>
              </a:rPr>
              <a:t>!</a:t>
            </a:r>
            <a:endParaRPr lang="en-US" sz="1400" dirty="0">
              <a:solidFill>
                <a:schemeClr val="bg1"/>
              </a:solidFill>
              <a:latin typeface="Comic Sans MS" pitchFamily="66" charset="0"/>
            </a:endParaRPr>
          </a:p>
        </p:txBody>
      </p:sp>
      <p:sp>
        <p:nvSpPr>
          <p:cNvPr id="14" name="TextBox 13"/>
          <p:cNvSpPr txBox="1"/>
          <p:nvPr/>
        </p:nvSpPr>
        <p:spPr>
          <a:xfrm>
            <a:off x="914400" y="3505200"/>
            <a:ext cx="1981200" cy="646331"/>
          </a:xfrm>
          <a:prstGeom prst="rect">
            <a:avLst/>
          </a:prstGeom>
          <a:noFill/>
        </p:spPr>
        <p:txBody>
          <a:bodyPr wrap="square" rtlCol="0">
            <a:spAutoFit/>
          </a:bodyPr>
          <a:lstStyle/>
          <a:p>
            <a:r>
              <a:rPr lang="en-US" dirty="0" smtClean="0"/>
              <a:t>Out-of-scope error in IBM JFS</a:t>
            </a:r>
            <a:endParaRPr lang="en-US" dirty="0"/>
          </a:p>
        </p:txBody>
      </p:sp>
      <p:sp>
        <p:nvSpPr>
          <p:cNvPr id="25" name="TextBox 24"/>
          <p:cNvSpPr txBox="1"/>
          <p:nvPr/>
        </p:nvSpPr>
        <p:spPr>
          <a:xfrm>
            <a:off x="5486400" y="3959423"/>
            <a:ext cx="2667000" cy="307777"/>
          </a:xfrm>
          <a:prstGeom prst="rect">
            <a:avLst/>
          </a:prstGeom>
          <a:solidFill>
            <a:srgbClr val="FFFF00"/>
          </a:solidFill>
          <a:effectLst>
            <a:outerShdw blurRad="50800" dist="38100" dir="2700000" algn="tl" rotWithShape="0">
              <a:prstClr val="black">
                <a:alpha val="40000"/>
              </a:prstClr>
            </a:outerShdw>
          </a:effectLst>
        </p:spPr>
        <p:txBody>
          <a:bodyPr wrap="square" rtlCol="0">
            <a:spAutoFit/>
          </a:bodyPr>
          <a:lstStyle/>
          <a:p>
            <a:r>
              <a:rPr lang="en-US" sz="1400" dirty="0" smtClean="0">
                <a:latin typeface="Calibri" pitchFamily="34" charset="0"/>
                <a:cs typeface="Calibri" pitchFamily="34" charset="0"/>
              </a:rPr>
              <a:t>EROFS error</a:t>
            </a:r>
            <a:endParaRPr lang="en-US" sz="1400" dirty="0">
              <a:latin typeface="Calibri" pitchFamily="34" charset="0"/>
              <a:cs typeface="Calibri" pitchFamily="34" charset="0"/>
            </a:endParaRPr>
          </a:p>
        </p:txBody>
      </p:sp>
      <p:sp>
        <p:nvSpPr>
          <p:cNvPr id="26" name="TextBox 25"/>
          <p:cNvSpPr txBox="1"/>
          <p:nvPr/>
        </p:nvSpPr>
        <p:spPr>
          <a:xfrm>
            <a:off x="5486400" y="4572000"/>
            <a:ext cx="2667000" cy="307777"/>
          </a:xfrm>
          <a:prstGeom prst="rect">
            <a:avLst/>
          </a:prstGeom>
          <a:solidFill>
            <a:srgbClr val="FFFF00"/>
          </a:solidFill>
          <a:effectLst>
            <a:outerShdw blurRad="50800" dist="38100" dir="2700000" algn="tl" rotWithShape="0">
              <a:prstClr val="black">
                <a:alpha val="40000"/>
              </a:prstClr>
            </a:outerShdw>
          </a:effectLst>
        </p:spPr>
        <p:txBody>
          <a:bodyPr wrap="square" rtlCol="0">
            <a:spAutoFit/>
          </a:bodyPr>
          <a:lstStyle/>
          <a:p>
            <a:r>
              <a:rPr lang="en-US" sz="1400" dirty="0" err="1" smtClean="0">
                <a:latin typeface="Consolas" pitchFamily="49" charset="0"/>
                <a:cs typeface="Consolas" pitchFamily="49" charset="0"/>
              </a:rPr>
              <a:t>diWrite</a:t>
            </a:r>
            <a:r>
              <a:rPr lang="en-US" sz="1400" dirty="0" smtClean="0">
                <a:latin typeface="Calibri" pitchFamily="34" charset="0"/>
                <a:cs typeface="Calibri" pitchFamily="34" charset="0"/>
              </a:rPr>
              <a:t> may return EIO error</a:t>
            </a:r>
            <a:endParaRPr lang="en-US" sz="1400" dirty="0">
              <a:latin typeface="Calibri" pitchFamily="34" charset="0"/>
              <a:cs typeface="Calibri" pitchFamily="34" charset="0"/>
            </a:endParaRPr>
          </a:p>
        </p:txBody>
      </p:sp>
      <p:sp>
        <p:nvSpPr>
          <p:cNvPr id="28" name="Right Arrow 27"/>
          <p:cNvSpPr/>
          <p:nvPr/>
        </p:nvSpPr>
        <p:spPr>
          <a:xfrm>
            <a:off x="2743200" y="35052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Arrow 34"/>
          <p:cNvSpPr/>
          <p:nvPr/>
        </p:nvSpPr>
        <p:spPr>
          <a:xfrm>
            <a:off x="2667000" y="54102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5486400" y="5562600"/>
            <a:ext cx="2667000" cy="523220"/>
          </a:xfrm>
          <a:prstGeom prst="rect">
            <a:avLst/>
          </a:prstGeom>
          <a:solidFill>
            <a:srgbClr val="FFFF00"/>
          </a:solidFill>
          <a:effectLst>
            <a:outerShdw blurRad="50800" dist="38100" dir="2700000" algn="tl" rotWithShape="0">
              <a:prstClr val="black">
                <a:alpha val="40000"/>
              </a:prstClr>
            </a:outerShdw>
          </a:effectLst>
        </p:spPr>
        <p:txBody>
          <a:bodyPr wrap="square" rtlCol="0">
            <a:spAutoFit/>
          </a:bodyPr>
          <a:lstStyle/>
          <a:p>
            <a:r>
              <a:rPr lang="en-US" sz="1400" dirty="0" err="1">
                <a:latin typeface="Consolas" pitchFamily="49" charset="0"/>
                <a:cs typeface="Consolas" pitchFamily="49" charset="0"/>
              </a:rPr>
              <a:t>rc</a:t>
            </a:r>
            <a:r>
              <a:rPr lang="en-US" sz="1400" dirty="0">
                <a:latin typeface="Calibri" pitchFamily="34" charset="0"/>
                <a:cs typeface="Calibri" pitchFamily="34" charset="0"/>
              </a:rPr>
              <a:t> not acknowledged by error reporting/recovery </a:t>
            </a:r>
            <a:r>
              <a:rPr lang="en-US" sz="1400" dirty="0" smtClean="0">
                <a:latin typeface="Calibri" pitchFamily="34" charset="0"/>
                <a:cs typeface="Calibri" pitchFamily="34" charset="0"/>
              </a:rPr>
              <a:t>code</a:t>
            </a:r>
            <a:endParaRPr lang="en-US" sz="1400" dirty="0">
              <a:latin typeface="Calibri" pitchFamily="34" charset="0"/>
              <a:cs typeface="Calibri" pitchFamily="34" charset="0"/>
            </a:endParaRPr>
          </a:p>
        </p:txBody>
      </p:sp>
      <p:sp>
        <p:nvSpPr>
          <p:cNvPr id="37" name="TextBox 36"/>
          <p:cNvSpPr txBox="1"/>
          <p:nvPr/>
        </p:nvSpPr>
        <p:spPr>
          <a:xfrm>
            <a:off x="5486400" y="6019800"/>
            <a:ext cx="2667000" cy="307777"/>
          </a:xfrm>
          <a:prstGeom prst="rect">
            <a:avLst/>
          </a:prstGeom>
          <a:solidFill>
            <a:srgbClr val="FF0000"/>
          </a:solidFill>
          <a:effectLst>
            <a:outerShdw blurRad="50800" dist="38100" dir="2700000" algn="tl" rotWithShape="0">
              <a:prstClr val="black">
                <a:alpha val="40000"/>
              </a:prstClr>
            </a:outerShdw>
          </a:effectLst>
        </p:spPr>
        <p:txBody>
          <a:bodyPr wrap="square" rtlCol="0">
            <a:spAutoFit/>
          </a:bodyPr>
          <a:lstStyle/>
          <a:p>
            <a:r>
              <a:rPr lang="en-US" sz="1400" dirty="0" err="1">
                <a:solidFill>
                  <a:schemeClr val="bg1"/>
                </a:solidFill>
                <a:latin typeface="Consolas" pitchFamily="49" charset="0"/>
                <a:cs typeface="Consolas" pitchFamily="49" charset="0"/>
              </a:rPr>
              <a:t>r</a:t>
            </a:r>
            <a:r>
              <a:rPr lang="en-US" sz="1400" dirty="0" err="1" smtClean="0">
                <a:solidFill>
                  <a:schemeClr val="bg1"/>
                </a:solidFill>
                <a:latin typeface="Consolas" pitchFamily="49" charset="0"/>
                <a:cs typeface="Consolas" pitchFamily="49" charset="0"/>
              </a:rPr>
              <a:t>c</a:t>
            </a:r>
            <a:r>
              <a:rPr lang="en-US" sz="1400" dirty="0" smtClean="0">
                <a:solidFill>
                  <a:schemeClr val="bg1"/>
                </a:solidFill>
                <a:latin typeface="Calibri" pitchFamily="34" charset="0"/>
                <a:cs typeface="Calibri" pitchFamily="34" charset="0"/>
              </a:rPr>
              <a:t> is out of scope</a:t>
            </a:r>
            <a:endParaRPr lang="en-US" sz="1400" dirty="0">
              <a:solidFill>
                <a:schemeClr val="bg1"/>
              </a:solidFill>
              <a:latin typeface="Calibri" pitchFamily="34" charset="0"/>
              <a:cs typeface="Calibri" pitchFamily="34" charset="0"/>
            </a:endParaRPr>
          </a:p>
        </p:txBody>
      </p:sp>
    </p:spTree>
    <p:custDataLst>
      <p:tags r:id="rId1"/>
    </p:custDataLst>
    <p:extLst>
      <p:ext uri="{BB962C8B-B14F-4D97-AF65-F5344CB8AC3E}">
        <p14:creationId xmlns:p14="http://schemas.microsoft.com/office/powerpoint/2010/main" val="3895737506"/>
      </p:ext>
    </p:extLst>
  </p:cSld>
  <p:clrMapOvr>
    <a:masterClrMapping/>
  </p:clrMapOvr>
  <p:transition advTm="40015"/>
  <p:timing>
    <p:tnLst>
      <p:par>
        <p:cTn id="1" dur="indefinite" restart="never" nodeType="tmRoot"/>
      </p:par>
    </p:tnLst>
    <p:bldLst>
      <p:bldP spid="22" grpId="0" build="p"/>
      <p:bldP spid="22" grpId="1" build="p"/>
      <p:bldP spid="22" grpId="2"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3"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2054"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55"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2056"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58"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59"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060"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High-level Error Handling Patterns</a:t>
            </a:r>
          </a:p>
        </p:txBody>
      </p:sp>
      <p:sp>
        <p:nvSpPr>
          <p:cNvPr id="16" name="Slide Number Placeholder 15"/>
          <p:cNvSpPr>
            <a:spLocks noGrp="1"/>
          </p:cNvSpPr>
          <p:nvPr>
            <p:ph type="sldNum" sz="quarter" idx="12"/>
          </p:nvPr>
        </p:nvSpPr>
        <p:spPr/>
        <p:txBody>
          <a:bodyPr>
            <a:normAutofit/>
          </a:bodyPr>
          <a:lstStyle/>
          <a:p>
            <a:pPr>
              <a:defRPr/>
            </a:pPr>
            <a:fld id="{C67A4E6D-DAD8-49BF-8684-123558519785}" type="slidenum">
              <a:rPr lang="en-US"/>
              <a:pPr>
                <a:defRPr/>
              </a:pPr>
              <a:t>22</a:t>
            </a:fld>
            <a:endParaRPr lang="en-US"/>
          </a:p>
        </p:txBody>
      </p:sp>
      <p:sp>
        <p:nvSpPr>
          <p:cNvPr id="2062"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63"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064"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65"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838200" y="1981200"/>
            <a:ext cx="7162800" cy="4572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smtClean="0">
                <a:latin typeface="+mn-lt"/>
                <a:cs typeface="+mn-cs"/>
              </a:rPr>
              <a:t>Recognizing error-handling code nontrivial</a:t>
            </a:r>
            <a:endParaRPr lang="en-US" sz="24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17" name="Rectangle 10"/>
          <p:cNvSpPr txBox="1">
            <a:spLocks noChangeArrowheads="1"/>
          </p:cNvSpPr>
          <p:nvPr/>
        </p:nvSpPr>
        <p:spPr>
          <a:xfrm>
            <a:off x="838200" y="2438400"/>
            <a:ext cx="7315200" cy="4572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smtClean="0">
                <a:latin typeface="+mn-lt"/>
                <a:cs typeface="+mn-cs"/>
              </a:rPr>
              <a:t>Adopt simple definition of “correct handling”</a:t>
            </a:r>
            <a:endParaRPr lang="en-US" sz="2400" dirty="0">
              <a:latin typeface="+mn-lt"/>
              <a:cs typeface="+mn-cs"/>
            </a:endParaRPr>
          </a:p>
          <a:p>
            <a:pPr marL="342900" indent="-342900" fontAlgn="auto">
              <a:spcBef>
                <a:spcPct val="20000"/>
              </a:spcBef>
              <a:spcAft>
                <a:spcPts val="0"/>
              </a:spcAft>
              <a:defRPr/>
            </a:pPr>
            <a:endParaRPr lang="en-US" sz="2400" dirty="0">
              <a:latin typeface="+mn-lt"/>
              <a:cs typeface="+mn-cs"/>
            </a:endParaRPr>
          </a:p>
        </p:txBody>
      </p:sp>
      <p:sp>
        <p:nvSpPr>
          <p:cNvPr id="20" name="Rectangle 10"/>
          <p:cNvSpPr txBox="1">
            <a:spLocks noChangeArrowheads="1"/>
          </p:cNvSpPr>
          <p:nvPr/>
        </p:nvSpPr>
        <p:spPr>
          <a:xfrm>
            <a:off x="1447800" y="3124200"/>
            <a:ext cx="5334000" cy="2438400"/>
          </a:xfrm>
          <a:prstGeom prst="rect">
            <a:avLst/>
          </a:prstGeom>
          <a:noFill/>
        </p:spPr>
        <p:txBody>
          <a:bodyPr>
            <a:normAutofit/>
          </a:bodyPr>
          <a:lstStyle/>
          <a:p>
            <a:pPr>
              <a:defRPr/>
            </a:pPr>
            <a:r>
              <a:rPr lang="en-US" sz="1400" dirty="0">
                <a:latin typeface="Consolas" pitchFamily="49" charset="0"/>
                <a:cs typeface="Consolas" pitchFamily="49" charset="0"/>
              </a:rPr>
              <a:t>1 </a:t>
            </a:r>
            <a:r>
              <a:rPr lang="en-US" sz="1400" b="1" dirty="0" err="1" smtClean="0">
                <a:latin typeface="Consolas" pitchFamily="49" charset="0"/>
                <a:cs typeface="Consolas" pitchFamily="49" charset="0"/>
              </a:rPr>
              <a:t>int</a:t>
            </a:r>
            <a:r>
              <a:rPr lang="en-US" sz="1400" dirty="0">
                <a:latin typeface="Consolas" pitchFamily="49" charset="0"/>
                <a:cs typeface="Consolas" pitchFamily="49" charset="0"/>
              </a:rPr>
              <a:t> </a:t>
            </a:r>
            <a:r>
              <a:rPr lang="en-US" sz="1400" dirty="0" smtClean="0">
                <a:latin typeface="Consolas" pitchFamily="49" charset="0"/>
                <a:cs typeface="Consolas" pitchFamily="49" charset="0"/>
              </a:rPr>
              <a:t>status = write(...);</a:t>
            </a:r>
          </a:p>
          <a:p>
            <a:pPr>
              <a:defRPr/>
            </a:pPr>
            <a:r>
              <a:rPr lang="en-US" sz="1400" dirty="0" smtClean="0">
                <a:latin typeface="Consolas" pitchFamily="49" charset="0"/>
                <a:cs typeface="Consolas" pitchFamily="49" charset="0"/>
              </a:rPr>
              <a:t>2 </a:t>
            </a:r>
            <a:r>
              <a:rPr lang="en-US" sz="1400" b="1" dirty="0" smtClean="0">
                <a:latin typeface="Consolas" pitchFamily="49" charset="0"/>
                <a:cs typeface="Consolas" pitchFamily="49" charset="0"/>
              </a:rPr>
              <a:t>if</a:t>
            </a:r>
            <a:r>
              <a:rPr lang="en-US" sz="1400" dirty="0" smtClean="0">
                <a:latin typeface="Consolas" pitchFamily="49" charset="0"/>
                <a:cs typeface="Consolas" pitchFamily="49" charset="0"/>
              </a:rPr>
              <a:t> (status &lt; 0) {</a:t>
            </a:r>
          </a:p>
          <a:p>
            <a:pPr marL="342900" indent="-342900">
              <a:buAutoNum type="arabicPlain" startAt="3"/>
              <a:defRPr/>
            </a:pPr>
            <a:r>
              <a:rPr lang="en-US" sz="1400" dirty="0" smtClean="0">
                <a:latin typeface="Consolas" pitchFamily="49" charset="0"/>
                <a:cs typeface="Consolas" pitchFamily="49" charset="0"/>
              </a:rPr>
              <a:t>  </a:t>
            </a:r>
            <a:r>
              <a:rPr lang="en-US" sz="1400" b="1" dirty="0" err="1" smtClean="0">
                <a:latin typeface="Consolas" pitchFamily="49" charset="0"/>
                <a:cs typeface="Consolas" pitchFamily="49" charset="0"/>
              </a:rPr>
              <a:t>printk</a:t>
            </a:r>
            <a:r>
              <a:rPr lang="en-US" sz="1400" dirty="0" smtClean="0">
                <a:latin typeface="Consolas" pitchFamily="49" charset="0"/>
                <a:cs typeface="Consolas" pitchFamily="49" charset="0"/>
              </a:rPr>
              <a:t>(“write failed: %d\n”, status);</a:t>
            </a:r>
          </a:p>
          <a:p>
            <a:pPr marL="342900" indent="-342900">
              <a:buAutoNum type="arabicPlain" startAt="4"/>
              <a:defRPr/>
            </a:pPr>
            <a:r>
              <a:rPr lang="en-US" sz="1400" dirty="0" smtClean="0">
                <a:latin typeface="Consolas" pitchFamily="49" charset="0"/>
                <a:cs typeface="Consolas" pitchFamily="49" charset="0"/>
              </a:rPr>
              <a:t>  // perform recovery procedures</a:t>
            </a:r>
          </a:p>
          <a:p>
            <a:pPr marL="342900" indent="-342900">
              <a:defRPr/>
            </a:pPr>
            <a:r>
              <a:rPr lang="en-US" sz="1400" dirty="0" smtClean="0">
                <a:latin typeface="Consolas" pitchFamily="49" charset="0"/>
                <a:cs typeface="Consolas" pitchFamily="49" charset="0"/>
              </a:rPr>
              <a:t>5 }</a:t>
            </a:r>
          </a:p>
          <a:p>
            <a:pPr marL="342900" indent="-342900">
              <a:defRPr/>
            </a:pPr>
            <a:r>
              <a:rPr lang="en-US" sz="1400" dirty="0" smtClean="0">
                <a:latin typeface="Consolas" pitchFamily="49" charset="0"/>
                <a:cs typeface="Consolas" pitchFamily="49" charset="0"/>
              </a:rPr>
              <a:t>6 </a:t>
            </a:r>
            <a:r>
              <a:rPr lang="en-US" sz="1400" b="1" dirty="0" smtClean="0">
                <a:latin typeface="Consolas" pitchFamily="49" charset="0"/>
                <a:cs typeface="Consolas" pitchFamily="49" charset="0"/>
              </a:rPr>
              <a:t>else</a:t>
            </a:r>
            <a:r>
              <a:rPr lang="en-US" sz="1400" dirty="0" smtClean="0">
                <a:latin typeface="Consolas" pitchFamily="49" charset="0"/>
                <a:cs typeface="Consolas" pitchFamily="49" charset="0"/>
              </a:rPr>
              <a:t> {</a:t>
            </a:r>
          </a:p>
          <a:p>
            <a:pPr marL="342900" indent="-342900">
              <a:buAutoNum type="arabicPlain" startAt="7"/>
              <a:defRPr/>
            </a:pPr>
            <a:r>
              <a:rPr lang="en-US" sz="1400" dirty="0" smtClean="0">
                <a:latin typeface="Consolas" pitchFamily="49" charset="0"/>
                <a:cs typeface="Consolas" pitchFamily="49" charset="0"/>
              </a:rPr>
              <a:t>  // write succeeded</a:t>
            </a:r>
          </a:p>
          <a:p>
            <a:pPr marL="342900" indent="-342900">
              <a:defRPr/>
            </a:pPr>
            <a:r>
              <a:rPr lang="en-US" sz="1400" dirty="0" smtClean="0">
                <a:latin typeface="Consolas" pitchFamily="49" charset="0"/>
                <a:cs typeface="Consolas" pitchFamily="49" charset="0"/>
              </a:rPr>
              <a:t>8 }</a:t>
            </a:r>
          </a:p>
          <a:p>
            <a:pPr marL="342900" indent="-342900">
              <a:defRPr/>
            </a:pPr>
            <a:r>
              <a:rPr lang="en-US" sz="1400" dirty="0" smtClean="0">
                <a:latin typeface="Consolas" pitchFamily="49" charset="0"/>
                <a:cs typeface="Consolas" pitchFamily="49" charset="0"/>
              </a:rPr>
              <a:t>9 // no unchecked error at this point</a:t>
            </a:r>
            <a:endParaRPr lang="en-US" sz="1400" dirty="0">
              <a:latin typeface="Consolas" pitchFamily="49" charset="0"/>
              <a:cs typeface="Consolas" pitchFamily="49" charset="0"/>
            </a:endParaRPr>
          </a:p>
        </p:txBody>
      </p:sp>
      <p:sp>
        <p:nvSpPr>
          <p:cNvPr id="22" name="Rectangle 10"/>
          <p:cNvSpPr txBox="1">
            <a:spLocks noChangeArrowheads="1"/>
          </p:cNvSpPr>
          <p:nvPr/>
        </p:nvSpPr>
        <p:spPr>
          <a:xfrm>
            <a:off x="838200" y="5562600"/>
            <a:ext cx="7239000" cy="9144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smtClean="0">
                <a:latin typeface="+mn-lt"/>
                <a:cs typeface="+mn-cs"/>
              </a:rPr>
              <a:t>Error-handling functions file-system specific</a:t>
            </a:r>
          </a:p>
          <a:p>
            <a:pPr marL="800100" lvl="1" indent="-342900" fontAlgn="auto">
              <a:spcBef>
                <a:spcPct val="20000"/>
              </a:spcBef>
              <a:spcAft>
                <a:spcPts val="0"/>
              </a:spcAft>
              <a:buFont typeface="Courier New" pitchFamily="49" charset="0"/>
              <a:buChar char="o"/>
              <a:defRPr/>
            </a:pPr>
            <a:r>
              <a:rPr lang="en-US" sz="2000" dirty="0" smtClean="0">
                <a:latin typeface="+mn-lt"/>
                <a:cs typeface="+mn-cs"/>
              </a:rPr>
              <a:t>ext3_error, </a:t>
            </a:r>
            <a:r>
              <a:rPr lang="en-US" sz="2000" dirty="0" err="1" smtClean="0">
                <a:latin typeface="+mn-lt"/>
                <a:cs typeface="+mn-cs"/>
              </a:rPr>
              <a:t>jfs_error</a:t>
            </a:r>
            <a:r>
              <a:rPr lang="en-US" sz="2000" dirty="0" smtClean="0">
                <a:latin typeface="+mn-lt"/>
                <a:cs typeface="+mn-cs"/>
              </a:rPr>
              <a:t>, etc.</a:t>
            </a:r>
            <a:endParaRPr lang="en-US" sz="2000" dirty="0">
              <a:latin typeface="+mn-lt"/>
              <a:cs typeface="+mn-cs"/>
            </a:endParaRPr>
          </a:p>
          <a:p>
            <a:pPr marL="342900" indent="-342900" fontAlgn="auto">
              <a:spcBef>
                <a:spcPct val="20000"/>
              </a:spcBef>
              <a:spcAft>
                <a:spcPts val="0"/>
              </a:spcAft>
              <a:defRPr/>
            </a:pPr>
            <a:endParaRPr lang="en-US" sz="2400" dirty="0">
              <a:latin typeface="+mn-lt"/>
              <a:cs typeface="+mn-cs"/>
            </a:endParaRPr>
          </a:p>
        </p:txBody>
      </p:sp>
      <p:sp>
        <p:nvSpPr>
          <p:cNvPr id="23" name="TextBox 22"/>
          <p:cNvSpPr txBox="1">
            <a:spLocks noChangeArrowheads="1"/>
          </p:cNvSpPr>
          <p:nvPr/>
        </p:nvSpPr>
        <p:spPr bwMode="auto">
          <a:xfrm>
            <a:off x="6400800" y="3352801"/>
            <a:ext cx="24384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unchecked error in </a:t>
            </a:r>
            <a:r>
              <a:rPr lang="en-US" sz="1400" dirty="0" smtClean="0">
                <a:latin typeface="Consolas" pitchFamily="49" charset="0"/>
                <a:cs typeface="Consolas" pitchFamily="49" charset="0"/>
              </a:rPr>
              <a:t>status</a:t>
            </a:r>
            <a:endParaRPr lang="en-US" sz="1400" dirty="0">
              <a:latin typeface="Consolas" pitchFamily="49" charset="0"/>
              <a:cs typeface="Consolas" pitchFamily="49" charset="0"/>
            </a:endParaRPr>
          </a:p>
        </p:txBody>
      </p:sp>
      <p:sp>
        <p:nvSpPr>
          <p:cNvPr id="24" name="Rectangle 23"/>
          <p:cNvSpPr/>
          <p:nvPr/>
        </p:nvSpPr>
        <p:spPr>
          <a:xfrm>
            <a:off x="1295400" y="3355777"/>
            <a:ext cx="4876800" cy="225623"/>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a:spLocks noChangeArrowheads="1"/>
          </p:cNvSpPr>
          <p:nvPr/>
        </p:nvSpPr>
        <p:spPr bwMode="auto">
          <a:xfrm>
            <a:off x="6400800" y="3581400"/>
            <a:ext cx="2438400" cy="523220"/>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err="1" smtClean="0">
                <a:latin typeface="Consolas" pitchFamily="49" charset="0"/>
                <a:cs typeface="Consolas" pitchFamily="49" charset="0"/>
              </a:rPr>
              <a:t>printk</a:t>
            </a:r>
            <a:r>
              <a:rPr lang="en-US" sz="1400" dirty="0" smtClean="0">
                <a:latin typeface="Calibri" pitchFamily="34" charset="0"/>
                <a:cs typeface="Calibri" pitchFamily="34" charset="0"/>
              </a:rPr>
              <a:t>: error-logging function, the error is checked</a:t>
            </a:r>
            <a:endParaRPr lang="en-US" sz="1400" dirty="0">
              <a:latin typeface="Calibri" pitchFamily="34" charset="0"/>
              <a:cs typeface="Calibri" pitchFamily="34" charset="0"/>
            </a:endParaRPr>
          </a:p>
        </p:txBody>
      </p:sp>
      <p:sp>
        <p:nvSpPr>
          <p:cNvPr id="27" name="TextBox 26"/>
          <p:cNvSpPr txBox="1">
            <a:spLocks noChangeArrowheads="1"/>
          </p:cNvSpPr>
          <p:nvPr/>
        </p:nvSpPr>
        <p:spPr bwMode="auto">
          <a:xfrm>
            <a:off x="6400800" y="3837709"/>
            <a:ext cx="2438400" cy="277091"/>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error is checked</a:t>
            </a:r>
            <a:endParaRPr lang="en-US" sz="1400" dirty="0">
              <a:latin typeface="Calibri" pitchFamily="34" charset="0"/>
              <a:cs typeface="Calibri" pitchFamily="34" charset="0"/>
            </a:endParaRPr>
          </a:p>
        </p:txBody>
      </p:sp>
      <p:sp>
        <p:nvSpPr>
          <p:cNvPr id="29" name="TextBox 28"/>
          <p:cNvSpPr txBox="1">
            <a:spLocks noChangeArrowheads="1"/>
          </p:cNvSpPr>
          <p:nvPr/>
        </p:nvSpPr>
        <p:spPr bwMode="auto">
          <a:xfrm>
            <a:off x="6400800" y="3352800"/>
            <a:ext cx="24384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non-error value in </a:t>
            </a:r>
            <a:r>
              <a:rPr lang="en-US" sz="1400" dirty="0" smtClean="0">
                <a:latin typeface="Consolas" pitchFamily="49" charset="0"/>
                <a:cs typeface="Consolas" pitchFamily="49" charset="0"/>
              </a:rPr>
              <a:t>status</a:t>
            </a:r>
            <a:endParaRPr lang="en-US" sz="1400" dirty="0">
              <a:latin typeface="Consolas" pitchFamily="49" charset="0"/>
              <a:cs typeface="Consolas" pitchFamily="49" charset="0"/>
            </a:endParaRPr>
          </a:p>
        </p:txBody>
      </p:sp>
      <p:sp>
        <p:nvSpPr>
          <p:cNvPr id="31" name="Rectangle 30"/>
          <p:cNvSpPr/>
          <p:nvPr/>
        </p:nvSpPr>
        <p:spPr>
          <a:xfrm>
            <a:off x="1295400" y="3352800"/>
            <a:ext cx="4876800" cy="225623"/>
          </a:xfrm>
          <a:prstGeom prst="rect">
            <a:avLst/>
          </a:prstGeom>
          <a:solidFill>
            <a:srgbClr val="00B050">
              <a:alpha val="38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295400" y="4193977"/>
            <a:ext cx="4876800" cy="225623"/>
          </a:xfrm>
          <a:prstGeom prst="rect">
            <a:avLst/>
          </a:prstGeom>
          <a:solidFill>
            <a:srgbClr val="00B050">
              <a:alpha val="38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a:spLocks noChangeArrowheads="1"/>
          </p:cNvSpPr>
          <p:nvPr/>
        </p:nvSpPr>
        <p:spPr bwMode="auto">
          <a:xfrm>
            <a:off x="6400800" y="4340423"/>
            <a:ext cx="24384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non-error value in </a:t>
            </a:r>
            <a:r>
              <a:rPr lang="en-US" sz="1400" dirty="0" smtClean="0">
                <a:latin typeface="Consolas" pitchFamily="49" charset="0"/>
                <a:cs typeface="Consolas" pitchFamily="49" charset="0"/>
              </a:rPr>
              <a:t>status</a:t>
            </a:r>
            <a:endParaRPr lang="en-US" sz="1400" dirty="0">
              <a:latin typeface="Consolas" pitchFamily="49" charset="0"/>
              <a:cs typeface="Consolas" pitchFamily="49" charset="0"/>
            </a:endParaRPr>
          </a:p>
        </p:txBody>
      </p:sp>
      <p:sp>
        <p:nvSpPr>
          <p:cNvPr id="2" name="Rounded Rectangle 1"/>
          <p:cNvSpPr/>
          <p:nvPr/>
        </p:nvSpPr>
        <p:spPr>
          <a:xfrm>
            <a:off x="1295400" y="2895600"/>
            <a:ext cx="4876800" cy="2514600"/>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510077574"/>
      </p:ext>
    </p:extLst>
  </p:cSld>
  <p:clrMapOvr>
    <a:masterClrMapping/>
  </p:clrMapOvr>
  <p:transition advTm="11330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2" nodeType="clickEffect">
                                  <p:stCondLst>
                                    <p:cond delay="0"/>
                                  </p:stCondLst>
                                  <p:childTnLst>
                                    <p:animMotion origin="layout" path="M -3.33333E-6 0.01111 L -3.33333E-6 0.03865 " pathEditMode="relative" rAng="0" ptsTypes="AA">
                                      <p:cBhvr>
                                        <p:cTn id="12" dur="500" fill="hold"/>
                                        <p:tgtEl>
                                          <p:spTgt spid="24"/>
                                        </p:tgtEl>
                                        <p:attrNameLst>
                                          <p:attrName>ppt_x</p:attrName>
                                          <p:attrName>ppt_y</p:attrName>
                                        </p:attrNameLst>
                                      </p:cBhvr>
                                      <p:rCtr x="0" y="14"/>
                                    </p:animMotion>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xit" presetSubtype="0" fill="hold" grpId="1" nodeType="withEffect">
                                  <p:stCondLst>
                                    <p:cond delay="0"/>
                                  </p:stCondLst>
                                  <p:childTnLst>
                                    <p:set>
                                      <p:cBhvr>
                                        <p:cTn id="16" dur="1" fill="hold">
                                          <p:stCondLst>
                                            <p:cond delay="0"/>
                                          </p:stCondLst>
                                        </p:cTn>
                                        <p:tgtEl>
                                          <p:spTgt spid="23"/>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1" nodeType="clickEffect">
                                  <p:stCondLst>
                                    <p:cond delay="0"/>
                                  </p:stCondLst>
                                  <p:childTnLst>
                                    <p:animMotion origin="layout" path="M -3.33333E-6 0.03865 L -3.33333E-6 0.07199 " pathEditMode="relative" rAng="0" ptsTypes="AA">
                                      <p:cBhvr>
                                        <p:cTn id="20" dur="500" fill="hold"/>
                                        <p:tgtEl>
                                          <p:spTgt spid="24"/>
                                        </p:tgtEl>
                                        <p:attrNameLst>
                                          <p:attrName>ppt_x</p:attrName>
                                          <p:attrName>ppt_y</p:attrName>
                                        </p:attrNameLst>
                                      </p:cBhvr>
                                      <p:rCtr x="0" y="17"/>
                                    </p:animMotion>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xit" presetSubtype="0" fill="hold" grpId="1" nodeType="withEffect">
                                  <p:stCondLst>
                                    <p:cond delay="0"/>
                                  </p:stCondLst>
                                  <p:childTnLst>
                                    <p:set>
                                      <p:cBhvr>
                                        <p:cTn id="24" dur="1" fill="hold">
                                          <p:stCondLst>
                                            <p:cond delay="0"/>
                                          </p:stCondLst>
                                        </p:cTn>
                                        <p:tgtEl>
                                          <p:spTgt spid="2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27"/>
                                        </p:tgtEl>
                                        <p:attrNameLst>
                                          <p:attrName>style.visibility</p:attrName>
                                        </p:attrNameLst>
                                      </p:cBhvr>
                                      <p:to>
                                        <p:strVal val="hidden"/>
                                      </p:to>
                                    </p:set>
                                  </p:childTnLst>
                                </p:cTn>
                              </p:par>
                              <p:par>
                                <p:cTn id="29" presetID="1" presetClass="exit" presetSubtype="0" fill="hold" grpId="3" nodeType="withEffect">
                                  <p:stCondLst>
                                    <p:cond delay="0"/>
                                  </p:stCondLst>
                                  <p:childTnLst>
                                    <p:set>
                                      <p:cBhvr>
                                        <p:cTn id="30" dur="1" fill="hold">
                                          <p:stCondLst>
                                            <p:cond delay="0"/>
                                          </p:stCondLst>
                                        </p:cTn>
                                        <p:tgtEl>
                                          <p:spTgt spid="24"/>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31"/>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29"/>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par>
                                <p:cTn id="47" presetID="0" presetClass="path" presetSubtype="0" accel="50000" decel="50000" fill="hold" grpId="1" nodeType="withEffect">
                                  <p:stCondLst>
                                    <p:cond delay="0"/>
                                  </p:stCondLst>
                                  <p:childTnLst>
                                    <p:animMotion origin="layout" path="M 0 0 L 0 0.03334 " pathEditMode="relative" ptsTypes="AA">
                                      <p:cBhvr>
                                        <p:cTn id="48" dur="500" fill="hold"/>
                                        <p:tgtEl>
                                          <p:spTgt spid="32"/>
                                        </p:tgtEl>
                                        <p:attrNameLst>
                                          <p:attrName>ppt_x</p:attrName>
                                          <p:attrName>ppt_y</p:attrName>
                                        </p:attrNameLst>
                                      </p:cBhvr>
                                    </p:animMotion>
                                  </p:childTnLst>
                                </p:cTn>
                              </p:par>
                            </p:childTnLst>
                          </p:cTn>
                        </p:par>
                      </p:childTnLst>
                    </p:cTn>
                  </p:par>
                  <p:par>
                    <p:cTn id="49" fill="hold">
                      <p:stCondLst>
                        <p:cond delay="indefinite"/>
                      </p:stCondLst>
                      <p:childTnLst>
                        <p:par>
                          <p:cTn id="50" fill="hold">
                            <p:stCondLst>
                              <p:cond delay="0"/>
                            </p:stCondLst>
                            <p:childTnLst>
                              <p:par>
                                <p:cTn id="51" presetID="0" presetClass="path" presetSubtype="0" accel="50000" decel="50000" fill="hold" grpId="2" nodeType="clickEffect">
                                  <p:stCondLst>
                                    <p:cond delay="0"/>
                                  </p:stCondLst>
                                  <p:childTnLst>
                                    <p:animMotion origin="layout" path="M -3.33333E-6 0.03866 L -3.33333E-6 0.10532 " pathEditMode="relative" rAng="0" ptsTypes="AA">
                                      <p:cBhvr>
                                        <p:cTn id="52" dur="500" fill="hold"/>
                                        <p:tgtEl>
                                          <p:spTgt spid="32"/>
                                        </p:tgtEl>
                                        <p:attrNameLst>
                                          <p:attrName>ppt_x</p:attrName>
                                          <p:attrName>ppt_y</p:attrName>
                                        </p:attrNameLst>
                                      </p:cBhvr>
                                      <p:rCtr x="0" y="33"/>
                                    </p:animMotion>
                                  </p:childTnLst>
                                </p:cTn>
                              </p:par>
                              <p:par>
                                <p:cTn id="53" presetID="1" presetClass="exit" presetSubtype="0" fill="hold" grpId="1" nodeType="withEffect">
                                  <p:stCondLst>
                                    <p:cond delay="0"/>
                                  </p:stCondLst>
                                  <p:childTnLst>
                                    <p:set>
                                      <p:cBhvr>
                                        <p:cTn id="54" dur="1" fill="hold">
                                          <p:stCondLst>
                                            <p:cond delay="0"/>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19" grpId="1" build="p"/>
      <p:bldP spid="19" grpId="2" build="p"/>
      <p:bldP spid="17" grpId="0" build="p"/>
      <p:bldP spid="17" grpId="1" build="p"/>
      <p:bldP spid="17" grpId="2" build="p"/>
      <p:bldP spid="20" grpId="0" build="p"/>
      <p:bldP spid="20" grpId="1" build="p"/>
      <p:bldP spid="20" grpId="2" build="p"/>
      <p:bldP spid="22" grpId="0" build="p"/>
      <p:bldP spid="22" grpId="1" build="p"/>
      <p:bldP spid="22" grpId="2" build="p"/>
      <p:bldP spid="23" grpId="0" animBg="1"/>
      <p:bldP spid="23" grpId="1" animBg="1"/>
      <p:bldP spid="24" grpId="0" animBg="1"/>
      <p:bldP spid="24" grpId="1" animBg="1"/>
      <p:bldP spid="24" grpId="2" animBg="1"/>
      <p:bldP spid="24" grpId="3" animBg="1"/>
      <p:bldP spid="25" grpId="0" animBg="1"/>
      <p:bldP spid="25" grpId="1" animBg="1"/>
      <p:bldP spid="27" grpId="0" animBg="1"/>
      <p:bldP spid="27" grpId="1" animBg="1"/>
      <p:bldP spid="29" grpId="0" animBg="1"/>
      <p:bldP spid="29" grpId="1" animBg="1"/>
      <p:bldP spid="31" grpId="0" animBg="1"/>
      <p:bldP spid="31" grpId="1" animBg="1"/>
      <p:bldP spid="32" grpId="0" animBg="1"/>
      <p:bldP spid="32" grpId="1" animBg="1"/>
      <p:bldP spid="32" grpId="2" animBg="1"/>
      <p:bldP spid="34" grpId="0" animBg="1"/>
      <p:bldP spid="34" grpId="1"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3554"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23555"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3556"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23557"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3558"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3559"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3560"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3561"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Other Safe Recurring Patterns</a:t>
            </a:r>
          </a:p>
        </p:txBody>
      </p:sp>
      <p:sp>
        <p:nvSpPr>
          <p:cNvPr id="16" name="Slide Number Placeholder 15"/>
          <p:cNvSpPr>
            <a:spLocks noGrp="1"/>
          </p:cNvSpPr>
          <p:nvPr>
            <p:ph type="sldNum" sz="quarter" idx="12"/>
          </p:nvPr>
        </p:nvSpPr>
        <p:spPr/>
        <p:txBody>
          <a:bodyPr>
            <a:normAutofit/>
          </a:bodyPr>
          <a:lstStyle/>
          <a:p>
            <a:pPr>
              <a:defRPr/>
            </a:pPr>
            <a:fld id="{7D6D557E-51FA-4024-96E3-6F7E70FF6920}" type="slidenum">
              <a:rPr lang="en-US"/>
              <a:pPr>
                <a:defRPr/>
              </a:pPr>
              <a:t>23</a:t>
            </a:fld>
            <a:endParaRPr lang="en-US"/>
          </a:p>
        </p:txBody>
      </p:sp>
      <p:sp>
        <p:nvSpPr>
          <p:cNvPr id="23563"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3564"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3565"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3566"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1447800" y="2667000"/>
            <a:ext cx="2895600" cy="914400"/>
          </a:xfrm>
          <a:prstGeom prst="rect">
            <a:avLst/>
          </a:prstGeom>
          <a:noFill/>
        </p:spPr>
        <p:txBody>
          <a:bodyPr>
            <a:normAutofit fontScale="25000" lnSpcReduction="20000"/>
          </a:bodyPr>
          <a:lstStyle/>
          <a:p>
            <a:pPr>
              <a:defRPr/>
            </a:pPr>
            <a:r>
              <a:rPr lang="en-US" sz="6000" dirty="0">
                <a:latin typeface="Consolas" pitchFamily="49" charset="0"/>
                <a:cs typeface="Consolas" pitchFamily="49" charset="0"/>
              </a:rPr>
              <a:t>1 </a:t>
            </a:r>
            <a:r>
              <a:rPr lang="en-US" sz="6000" b="1" dirty="0">
                <a:latin typeface="Consolas" pitchFamily="49" charset="0"/>
                <a:cs typeface="Consolas" pitchFamily="49" charset="0"/>
              </a:rPr>
              <a:t>if </a:t>
            </a:r>
            <a:r>
              <a:rPr lang="en-US" sz="6000" dirty="0">
                <a:latin typeface="Consolas" pitchFamily="49" charset="0"/>
                <a:cs typeface="Consolas" pitchFamily="49" charset="0"/>
              </a:rPr>
              <a:t>(err == -EIO){</a:t>
            </a:r>
          </a:p>
          <a:p>
            <a:pPr>
              <a:defRPr/>
            </a:pPr>
            <a:r>
              <a:rPr lang="en-US" sz="6000" dirty="0">
                <a:latin typeface="Consolas" pitchFamily="49" charset="0"/>
                <a:cs typeface="Consolas" pitchFamily="49" charset="0"/>
              </a:rPr>
              <a:t>2   ...</a:t>
            </a:r>
          </a:p>
          <a:p>
            <a:pPr>
              <a:defRPr/>
            </a:pPr>
            <a:r>
              <a:rPr lang="en-US" sz="6000" dirty="0">
                <a:latin typeface="Consolas" pitchFamily="49" charset="0"/>
                <a:cs typeface="Consolas" pitchFamily="49" charset="0"/>
              </a:rPr>
              <a:t>3   err = </a:t>
            </a:r>
            <a:r>
              <a:rPr lang="en-US" sz="6000" dirty="0" smtClean="0">
                <a:latin typeface="Consolas" pitchFamily="49" charset="0"/>
                <a:cs typeface="Consolas" pitchFamily="49" charset="0"/>
              </a:rPr>
              <a:t>...;</a:t>
            </a:r>
            <a:endParaRPr lang="en-US" sz="6000" dirty="0">
              <a:latin typeface="Consolas" pitchFamily="49" charset="0"/>
              <a:cs typeface="Consolas" pitchFamily="49" charset="0"/>
            </a:endParaRPr>
          </a:p>
          <a:p>
            <a:pPr>
              <a:defRPr/>
            </a:pPr>
            <a:r>
              <a:rPr lang="en-US" sz="6000" dirty="0">
                <a:latin typeface="Consolas" pitchFamily="49" charset="0"/>
                <a:cs typeface="Consolas" pitchFamily="49" charset="0"/>
              </a:rPr>
              <a:t>4 }</a:t>
            </a:r>
          </a:p>
          <a:p>
            <a:pPr marL="342900" indent="-342900" fontAlgn="auto">
              <a:spcBef>
                <a:spcPct val="20000"/>
              </a:spcBef>
              <a:spcAft>
                <a:spcPts val="0"/>
              </a:spcAft>
              <a:defRPr/>
            </a:pPr>
            <a:endParaRPr lang="en-US" sz="2800" dirty="0">
              <a:latin typeface="+mn-lt"/>
              <a:cs typeface="+mn-cs"/>
            </a:endParaRPr>
          </a:p>
        </p:txBody>
      </p:sp>
      <p:sp>
        <p:nvSpPr>
          <p:cNvPr id="20" name="Rectangle 10"/>
          <p:cNvSpPr txBox="1">
            <a:spLocks noChangeArrowheads="1"/>
          </p:cNvSpPr>
          <p:nvPr/>
        </p:nvSpPr>
        <p:spPr>
          <a:xfrm>
            <a:off x="1447800" y="4572000"/>
            <a:ext cx="3200400" cy="914400"/>
          </a:xfrm>
          <a:prstGeom prst="rect">
            <a:avLst/>
          </a:prstGeom>
          <a:noFill/>
        </p:spPr>
        <p:txBody>
          <a:bodyPr>
            <a:noAutofit/>
          </a:bodyPr>
          <a:lstStyle/>
          <a:p>
            <a:pPr>
              <a:defRPr/>
            </a:pPr>
            <a:r>
              <a:rPr lang="en-US" sz="1500" dirty="0">
                <a:latin typeface="Consolas" pitchFamily="49" charset="0"/>
                <a:cs typeface="Consolas" pitchFamily="49" charset="0"/>
              </a:rPr>
              <a:t>1 </a:t>
            </a:r>
            <a:r>
              <a:rPr lang="en-US" sz="1500" b="1" dirty="0">
                <a:latin typeface="Consolas" pitchFamily="49" charset="0"/>
                <a:cs typeface="Consolas" pitchFamily="49" charset="0"/>
              </a:rPr>
              <a:t>if </a:t>
            </a:r>
            <a:r>
              <a:rPr lang="en-US" sz="1500" dirty="0">
                <a:latin typeface="Consolas" pitchFamily="49" charset="0"/>
                <a:cs typeface="Consolas" pitchFamily="49" charset="0"/>
              </a:rPr>
              <a:t>(</a:t>
            </a:r>
            <a:r>
              <a:rPr lang="en-US" sz="1500" dirty="0" err="1">
                <a:latin typeface="Consolas" pitchFamily="49" charset="0"/>
                <a:cs typeface="Consolas" pitchFamily="49" charset="0"/>
              </a:rPr>
              <a:t>retval</a:t>
            </a:r>
            <a:r>
              <a:rPr lang="en-US" sz="1500" dirty="0">
                <a:latin typeface="Consolas" pitchFamily="49" charset="0"/>
                <a:cs typeface="Consolas" pitchFamily="49" charset="0"/>
              </a:rPr>
              <a:t> &amp;&amp; err) {</a:t>
            </a:r>
          </a:p>
          <a:p>
            <a:pPr marL="514350" indent="-514350">
              <a:buFontTx/>
              <a:buAutoNum type="arabicPlain" startAt="2"/>
              <a:defRPr/>
            </a:pPr>
            <a:r>
              <a:rPr lang="en-US" sz="1500" dirty="0" err="1">
                <a:latin typeface="Consolas" pitchFamily="49" charset="0"/>
                <a:cs typeface="Consolas" pitchFamily="49" charset="0"/>
              </a:rPr>
              <a:t>retval</a:t>
            </a:r>
            <a:r>
              <a:rPr lang="en-US" sz="1500" dirty="0">
                <a:latin typeface="Consolas" pitchFamily="49" charset="0"/>
                <a:cs typeface="Consolas" pitchFamily="49" charset="0"/>
              </a:rPr>
              <a:t> = err</a:t>
            </a:r>
            <a:r>
              <a:rPr lang="en-US" sz="1500" dirty="0" smtClean="0">
                <a:latin typeface="Consolas" pitchFamily="49" charset="0"/>
                <a:cs typeface="Consolas" pitchFamily="49" charset="0"/>
              </a:rPr>
              <a:t>;</a:t>
            </a:r>
            <a:endParaRPr lang="en-US" sz="1500" dirty="0">
              <a:latin typeface="Consolas" pitchFamily="49" charset="0"/>
              <a:cs typeface="Consolas" pitchFamily="49" charset="0"/>
            </a:endParaRPr>
          </a:p>
          <a:p>
            <a:pPr marL="514350" indent="-514350">
              <a:buFontTx/>
              <a:buAutoNum type="arabicPlain" startAt="2"/>
              <a:defRPr/>
            </a:pPr>
            <a:r>
              <a:rPr lang="en-US" sz="1500" dirty="0">
                <a:latin typeface="Consolas" pitchFamily="49" charset="0"/>
                <a:cs typeface="Consolas" pitchFamily="49" charset="0"/>
              </a:rPr>
              <a:t>...</a:t>
            </a:r>
          </a:p>
          <a:p>
            <a:pPr marL="514350" indent="-514350">
              <a:defRPr/>
            </a:pPr>
            <a:r>
              <a:rPr lang="en-US" sz="1500" dirty="0">
                <a:latin typeface="Consolas" pitchFamily="49" charset="0"/>
                <a:cs typeface="Consolas" pitchFamily="49" charset="0"/>
              </a:rPr>
              <a:t>4 </a:t>
            </a:r>
            <a:r>
              <a:rPr lang="en-US" sz="1500" dirty="0" smtClean="0">
                <a:latin typeface="Consolas" pitchFamily="49" charset="0"/>
                <a:cs typeface="Consolas" pitchFamily="49" charset="0"/>
              </a:rPr>
              <a:t>}</a:t>
            </a:r>
            <a:endParaRPr lang="en-US" sz="1500" dirty="0">
              <a:latin typeface="Consolas" pitchFamily="49" charset="0"/>
              <a:cs typeface="Consolas" pitchFamily="49" charset="0"/>
            </a:endParaRPr>
          </a:p>
        </p:txBody>
      </p:sp>
      <p:sp>
        <p:nvSpPr>
          <p:cNvPr id="21" name="Rectangle 10"/>
          <p:cNvSpPr txBox="1">
            <a:spLocks noChangeArrowheads="1"/>
          </p:cNvSpPr>
          <p:nvPr/>
        </p:nvSpPr>
        <p:spPr>
          <a:xfrm>
            <a:off x="838200" y="1981200"/>
            <a:ext cx="7315200" cy="3810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11200" dirty="0" smtClean="0">
                <a:latin typeface="+mn-lt"/>
                <a:cs typeface="+mn-cs"/>
              </a:rPr>
              <a:t>Specific error code</a:t>
            </a:r>
            <a:endParaRPr lang="en-US" sz="112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22" name="Rectangle 10"/>
          <p:cNvSpPr txBox="1">
            <a:spLocks noChangeArrowheads="1"/>
          </p:cNvSpPr>
          <p:nvPr/>
        </p:nvSpPr>
        <p:spPr>
          <a:xfrm>
            <a:off x="838200" y="3962400"/>
            <a:ext cx="7315200" cy="3810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11200" dirty="0" smtClean="0">
                <a:latin typeface="+mn-lt"/>
                <a:cs typeface="+mn-cs"/>
              </a:rPr>
              <a:t>Some error codes</a:t>
            </a:r>
            <a:endParaRPr lang="en-US" sz="112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23" name="Rectangle 22"/>
          <p:cNvSpPr/>
          <p:nvPr/>
        </p:nvSpPr>
        <p:spPr>
          <a:xfrm>
            <a:off x="1295400" y="2672954"/>
            <a:ext cx="2895600" cy="222646"/>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a:spLocks noChangeArrowheads="1"/>
          </p:cNvSpPr>
          <p:nvPr/>
        </p:nvSpPr>
        <p:spPr bwMode="auto">
          <a:xfrm>
            <a:off x="4648200" y="2667000"/>
            <a:ext cx="28956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Checking for specific error code</a:t>
            </a:r>
            <a:endParaRPr lang="en-US" sz="1400" dirty="0">
              <a:latin typeface="Calibri" pitchFamily="34" charset="0"/>
              <a:cs typeface="Calibri" pitchFamily="34" charset="0"/>
            </a:endParaRPr>
          </a:p>
        </p:txBody>
      </p:sp>
      <p:sp>
        <p:nvSpPr>
          <p:cNvPr id="25" name="TextBox 24"/>
          <p:cNvSpPr txBox="1">
            <a:spLocks noChangeArrowheads="1"/>
          </p:cNvSpPr>
          <p:nvPr/>
        </p:nvSpPr>
        <p:spPr bwMode="auto">
          <a:xfrm>
            <a:off x="4648200" y="3045023"/>
            <a:ext cx="17526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OK to overwrite</a:t>
            </a:r>
            <a:endParaRPr lang="en-US" sz="1400" dirty="0">
              <a:latin typeface="Calibri" pitchFamily="34" charset="0"/>
              <a:cs typeface="Calibri" pitchFamily="34" charset="0"/>
            </a:endParaRPr>
          </a:p>
        </p:txBody>
      </p:sp>
      <p:sp>
        <p:nvSpPr>
          <p:cNvPr id="26" name="Rectangle 25"/>
          <p:cNvSpPr/>
          <p:nvPr/>
        </p:nvSpPr>
        <p:spPr>
          <a:xfrm>
            <a:off x="1295400" y="4651177"/>
            <a:ext cx="2895600" cy="222646"/>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a:spLocks noChangeArrowheads="1"/>
          </p:cNvSpPr>
          <p:nvPr/>
        </p:nvSpPr>
        <p:spPr bwMode="auto">
          <a:xfrm>
            <a:off x="4648200" y="4569023"/>
            <a:ext cx="30480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err="1" smtClean="0">
                <a:latin typeface="Consolas" pitchFamily="49" charset="0"/>
                <a:cs typeface="Consolas" pitchFamily="49" charset="0"/>
              </a:rPr>
              <a:t>retval</a:t>
            </a:r>
            <a:r>
              <a:rPr lang="en-US" sz="1400" dirty="0" smtClean="0">
                <a:latin typeface="Calibri" pitchFamily="34" charset="0"/>
                <a:cs typeface="Calibri" pitchFamily="34" charset="0"/>
              </a:rPr>
              <a:t> and </a:t>
            </a:r>
            <a:r>
              <a:rPr lang="en-US" sz="1400" dirty="0" smtClean="0">
                <a:latin typeface="Consolas" pitchFamily="49" charset="0"/>
                <a:cs typeface="Consolas" pitchFamily="49" charset="0"/>
              </a:rPr>
              <a:t>err</a:t>
            </a:r>
            <a:r>
              <a:rPr lang="en-US" sz="1400" dirty="0" smtClean="0">
                <a:latin typeface="Calibri" pitchFamily="34" charset="0"/>
                <a:cs typeface="Calibri" pitchFamily="34" charset="0"/>
              </a:rPr>
              <a:t> may contain errors</a:t>
            </a:r>
            <a:endParaRPr lang="en-US" sz="1400" dirty="0">
              <a:latin typeface="Calibri" pitchFamily="34" charset="0"/>
              <a:cs typeface="Calibri" pitchFamily="34" charset="0"/>
            </a:endParaRPr>
          </a:p>
        </p:txBody>
      </p:sp>
      <p:sp>
        <p:nvSpPr>
          <p:cNvPr id="28" name="TextBox 27"/>
          <p:cNvSpPr txBox="1">
            <a:spLocks noChangeArrowheads="1"/>
          </p:cNvSpPr>
          <p:nvPr/>
        </p:nvSpPr>
        <p:spPr bwMode="auto">
          <a:xfrm>
            <a:off x="4648200" y="4953000"/>
            <a:ext cx="17526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OK to overwrite</a:t>
            </a:r>
            <a:endParaRPr lang="en-US" sz="1400" dirty="0">
              <a:latin typeface="Calibri" pitchFamily="34" charset="0"/>
              <a:cs typeface="Calibri" pitchFamily="34" charset="0"/>
            </a:endParaRPr>
          </a:p>
        </p:txBody>
      </p:sp>
      <p:sp>
        <p:nvSpPr>
          <p:cNvPr id="2" name="Rounded Rectangle 1"/>
          <p:cNvSpPr/>
          <p:nvPr/>
        </p:nvSpPr>
        <p:spPr>
          <a:xfrm>
            <a:off x="1295400" y="2514600"/>
            <a:ext cx="2895600" cy="1005681"/>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p:cNvSpPr/>
          <p:nvPr/>
        </p:nvSpPr>
        <p:spPr>
          <a:xfrm>
            <a:off x="1295400" y="4495800"/>
            <a:ext cx="2895600" cy="1069777"/>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916662320"/>
      </p:ext>
    </p:extLst>
  </p:cSld>
  <p:clrMapOvr>
    <a:masterClrMapping/>
  </p:clrMapOvr>
  <p:transition advTm="6475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3"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1" nodeType="clickEffect">
                                  <p:stCondLst>
                                    <p:cond delay="0"/>
                                  </p:stCondLst>
                                  <p:childTnLst>
                                    <p:animMotion origin="layout" path="M 0 0 L 0 0.05556 " pathEditMode="relative" ptsTypes="AA">
                                      <p:cBhvr>
                                        <p:cTn id="20" dur="500" fill="hold"/>
                                        <p:tgtEl>
                                          <p:spTgt spid="23"/>
                                        </p:tgtEl>
                                        <p:attrNameLst>
                                          <p:attrName>ppt_x</p:attrName>
                                          <p:attrName>ppt_y</p:attrName>
                                        </p:attrNameLst>
                                      </p:cBhvr>
                                    </p:animMotion>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3"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grpId="3"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0" presetClass="path" presetSubtype="0" accel="50000" decel="50000" fill="hold" grpId="1" nodeType="clickEffect">
                                  <p:stCondLst>
                                    <p:cond delay="0"/>
                                  </p:stCondLst>
                                  <p:childTnLst>
                                    <p:animMotion origin="layout" path="M 0 0 L 0 0.03333 " pathEditMode="relative" ptsTypes="AA">
                                      <p:cBhvr>
                                        <p:cTn id="40" dur="500" fill="hold"/>
                                        <p:tgtEl>
                                          <p:spTgt spid="26"/>
                                        </p:tgtEl>
                                        <p:attrNameLst>
                                          <p:attrName>ppt_x</p:attrName>
                                          <p:attrName>ppt_y</p:attrName>
                                        </p:attrNameLst>
                                      </p:cBhvr>
                                    </p:animMotion>
                                  </p:childTnLst>
                                </p:cTn>
                              </p:par>
                              <p:par>
                                <p:cTn id="41" presetID="1"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19" grpId="1" build="p"/>
      <p:bldP spid="19" grpId="2" build="p"/>
      <p:bldP spid="19" grpId="3"/>
      <p:bldP spid="20" grpId="0" build="p"/>
      <p:bldP spid="20" grpId="1" build="p"/>
      <p:bldP spid="20" grpId="2" build="p"/>
      <p:bldP spid="20" grpId="3"/>
      <p:bldP spid="21" grpId="0" build="p"/>
      <p:bldP spid="21" grpId="1" build="p"/>
      <p:bldP spid="21" grpId="2" build="p"/>
      <p:bldP spid="21" grpId="3"/>
      <p:bldP spid="22" grpId="0" build="p"/>
      <p:bldP spid="22" grpId="1" build="p"/>
      <p:bldP spid="22" grpId="2" build="p"/>
      <p:bldP spid="22" grpId="3"/>
      <p:bldP spid="23" grpId="0" animBg="1"/>
      <p:bldP spid="23" grpId="1" animBg="1"/>
      <p:bldP spid="24" grpId="0" animBg="1"/>
      <p:bldP spid="25" grpId="0" animBg="1"/>
      <p:bldP spid="26" grpId="0" animBg="1"/>
      <p:bldP spid="26" grpId="1" animBg="1"/>
      <p:bldP spid="27" grpId="0" animBg="1"/>
      <p:bldP spid="28" grpId="0" animBg="1"/>
      <p:bldP spid="2" grpId="0" animBg="1"/>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5362"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5363"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5364"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5365"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6"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7"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8"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9" name="Rectangle 9"/>
          <p:cNvSpPr>
            <a:spLocks noGrp="1" noChangeArrowheads="1"/>
          </p:cNvSpPr>
          <p:nvPr>
            <p:ph type="title"/>
          </p:nvPr>
        </p:nvSpPr>
        <p:spPr>
          <a:xfrm>
            <a:off x="0" y="685800"/>
            <a:ext cx="9144000" cy="1143000"/>
          </a:xfrm>
        </p:spPr>
        <p:txBody>
          <a:bodyPr/>
          <a:lstStyle/>
          <a:p>
            <a:pPr eaLnBrk="1" hangingPunct="1"/>
            <a:r>
              <a:rPr lang="en-US" sz="3600" dirty="0" smtClean="0">
                <a:solidFill>
                  <a:srgbClr val="C00000"/>
                </a:solidFill>
              </a:rPr>
              <a:t>Finding Error Propagation Bugs</a:t>
            </a:r>
          </a:p>
        </p:txBody>
      </p:sp>
      <p:sp>
        <p:nvSpPr>
          <p:cNvPr id="16" name="Slide Number Placeholder 15"/>
          <p:cNvSpPr>
            <a:spLocks noGrp="1"/>
          </p:cNvSpPr>
          <p:nvPr>
            <p:ph type="sldNum" sz="quarter" idx="12"/>
          </p:nvPr>
        </p:nvSpPr>
        <p:spPr/>
        <p:txBody>
          <a:bodyPr>
            <a:normAutofit/>
          </a:bodyPr>
          <a:lstStyle/>
          <a:p>
            <a:pPr>
              <a:defRPr/>
            </a:pPr>
            <a:fld id="{A7AFF760-3BCE-47FC-9519-F75E5123E3A8}" type="slidenum">
              <a:rPr lang="en-US"/>
              <a:pPr>
                <a:defRPr/>
              </a:pPr>
              <a:t>24</a:t>
            </a:fld>
            <a:endParaRPr lang="en-US"/>
          </a:p>
        </p:txBody>
      </p:sp>
      <p:sp>
        <p:nvSpPr>
          <p:cNvPr id="15371"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2"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73"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4"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6" name="TextBox 25"/>
          <p:cNvSpPr txBox="1"/>
          <p:nvPr/>
        </p:nvSpPr>
        <p:spPr>
          <a:xfrm>
            <a:off x="1219200" y="2438400"/>
            <a:ext cx="5562600" cy="369332"/>
          </a:xfrm>
          <a:prstGeom prst="rect">
            <a:avLst/>
          </a:prstGeom>
          <a:noFill/>
        </p:spPr>
        <p:txBody>
          <a:bodyPr wrap="square" rtlCol="0">
            <a:spAutoFit/>
          </a:bodyPr>
          <a:lstStyle/>
          <a:p>
            <a:r>
              <a:rPr lang="en-US" dirty="0" smtClean="0">
                <a:latin typeface="+mn-lt"/>
              </a:rPr>
              <a:t>Unsaved error</a:t>
            </a:r>
            <a:endParaRPr lang="en-US" dirty="0">
              <a:latin typeface="+mn-lt"/>
            </a:endParaRPr>
          </a:p>
        </p:txBody>
      </p:sp>
      <p:sp>
        <p:nvSpPr>
          <p:cNvPr id="29" name="Rectangle 10"/>
          <p:cNvSpPr txBox="1">
            <a:spLocks noChangeArrowheads="1"/>
          </p:cNvSpPr>
          <p:nvPr/>
        </p:nvSpPr>
        <p:spPr>
          <a:xfrm>
            <a:off x="2286000" y="3124200"/>
            <a:ext cx="2667000" cy="2895600"/>
          </a:xfrm>
          <a:prstGeom prst="rect">
            <a:avLst/>
          </a:prstGeom>
          <a:noFill/>
        </p:spPr>
        <p:txBody>
          <a:bodyPr>
            <a:normAutofit lnSpcReduction="10000"/>
          </a:bodyPr>
          <a:lstStyle/>
          <a:p>
            <a:pPr>
              <a:defRPr/>
            </a:pPr>
            <a:r>
              <a:rPr lang="en-US" sz="1500" dirty="0">
                <a:latin typeface="Consolas" pitchFamily="49" charset="0"/>
                <a:cs typeface="Consolas" pitchFamily="49" charset="0"/>
              </a:rPr>
              <a:t>1 </a:t>
            </a:r>
            <a:r>
              <a:rPr lang="en-US" sz="1500" b="1" dirty="0" err="1">
                <a:latin typeface="Consolas" pitchFamily="49" charset="0"/>
                <a:cs typeface="Consolas" pitchFamily="49" charset="0"/>
              </a:rPr>
              <a:t>int</a:t>
            </a:r>
            <a:r>
              <a:rPr lang="en-US" sz="1500" b="1" dirty="0">
                <a:latin typeface="Consolas" pitchFamily="49" charset="0"/>
                <a:cs typeface="Consolas" pitchFamily="49" charset="0"/>
              </a:rPr>
              <a:t> </a:t>
            </a:r>
            <a:r>
              <a:rPr lang="en-US" sz="1500" dirty="0" smtClean="0">
                <a:latin typeface="Consolas" pitchFamily="49" charset="0"/>
                <a:cs typeface="Consolas" pitchFamily="49" charset="0"/>
              </a:rPr>
              <a:t>bar(...) {</a:t>
            </a:r>
            <a:endParaRPr lang="en-US" sz="1500" dirty="0">
              <a:latin typeface="Consolas" pitchFamily="49" charset="0"/>
              <a:cs typeface="Consolas" pitchFamily="49" charset="0"/>
            </a:endParaRPr>
          </a:p>
          <a:p>
            <a:pPr>
              <a:defRPr/>
            </a:pPr>
            <a:r>
              <a:rPr lang="en-US" sz="1500" dirty="0">
                <a:latin typeface="Consolas" pitchFamily="49" charset="0"/>
                <a:cs typeface="Consolas" pitchFamily="49" charset="0"/>
              </a:rPr>
              <a:t>2  </a:t>
            </a:r>
            <a:r>
              <a:rPr lang="en-US" sz="1500" b="1" dirty="0">
                <a:latin typeface="Consolas" pitchFamily="49" charset="0"/>
                <a:cs typeface="Consolas" pitchFamily="49" charset="0"/>
              </a:rPr>
              <a:t>r</a:t>
            </a:r>
            <a:r>
              <a:rPr lang="en-US" sz="1500" b="1" dirty="0" smtClean="0">
                <a:latin typeface="Consolas" pitchFamily="49" charset="0"/>
                <a:cs typeface="Consolas" pitchFamily="49" charset="0"/>
              </a:rPr>
              <a:t>eturn</a:t>
            </a:r>
            <a:r>
              <a:rPr lang="en-US" sz="1500" dirty="0" smtClean="0">
                <a:latin typeface="Consolas" pitchFamily="49" charset="0"/>
                <a:cs typeface="Consolas" pitchFamily="49" charset="0"/>
              </a:rPr>
              <a:t> –EIO;</a:t>
            </a:r>
            <a:endParaRPr lang="en-US" sz="1500" dirty="0">
              <a:latin typeface="Consolas" pitchFamily="49" charset="0"/>
              <a:cs typeface="Consolas" pitchFamily="49" charset="0"/>
            </a:endParaRPr>
          </a:p>
          <a:p>
            <a:pPr>
              <a:defRPr/>
            </a:pPr>
            <a:r>
              <a:rPr lang="en-US" sz="1500" dirty="0">
                <a:latin typeface="Consolas" pitchFamily="49" charset="0"/>
                <a:cs typeface="Consolas" pitchFamily="49" charset="0"/>
              </a:rPr>
              <a:t>3 </a:t>
            </a:r>
            <a:r>
              <a:rPr lang="en-US" sz="1500" dirty="0" smtClean="0">
                <a:latin typeface="Consolas" pitchFamily="49" charset="0"/>
                <a:cs typeface="Consolas" pitchFamily="49" charset="0"/>
              </a:rPr>
              <a:t>}</a:t>
            </a:r>
            <a:endParaRPr lang="en-US" sz="1500" dirty="0">
              <a:latin typeface="Consolas" pitchFamily="49" charset="0"/>
              <a:cs typeface="Consolas" pitchFamily="49" charset="0"/>
            </a:endParaRPr>
          </a:p>
          <a:p>
            <a:pPr>
              <a:defRPr/>
            </a:pPr>
            <a:r>
              <a:rPr lang="en-US" sz="1500" dirty="0">
                <a:latin typeface="Consolas" pitchFamily="49" charset="0"/>
                <a:cs typeface="Consolas" pitchFamily="49" charset="0"/>
              </a:rPr>
              <a:t>4  </a:t>
            </a:r>
          </a:p>
          <a:p>
            <a:pPr>
              <a:defRPr/>
            </a:pPr>
            <a:r>
              <a:rPr lang="en-US" sz="1500" dirty="0">
                <a:latin typeface="Consolas" pitchFamily="49" charset="0"/>
                <a:cs typeface="Consolas" pitchFamily="49" charset="0"/>
              </a:rPr>
              <a:t>5 </a:t>
            </a:r>
            <a:r>
              <a:rPr lang="en-US" sz="1500" b="1" dirty="0" err="1" smtClean="0">
                <a:latin typeface="Consolas" pitchFamily="49" charset="0"/>
                <a:cs typeface="Consolas" pitchFamily="49" charset="0"/>
              </a:rPr>
              <a:t>int</a:t>
            </a:r>
            <a:r>
              <a:rPr lang="en-US" sz="1500" dirty="0" smtClean="0">
                <a:latin typeface="Consolas" pitchFamily="49" charset="0"/>
                <a:cs typeface="Consolas" pitchFamily="49" charset="0"/>
              </a:rPr>
              <a:t> </a:t>
            </a:r>
            <a:r>
              <a:rPr lang="en-US" sz="1500" dirty="0" err="1" smtClean="0">
                <a:latin typeface="Consolas" pitchFamily="49" charset="0"/>
                <a:cs typeface="Consolas" pitchFamily="49" charset="0"/>
              </a:rPr>
              <a:t>foo</a:t>
            </a:r>
            <a:r>
              <a:rPr lang="en-US" sz="1500" dirty="0" smtClean="0">
                <a:latin typeface="Consolas" pitchFamily="49" charset="0"/>
                <a:cs typeface="Consolas" pitchFamily="49" charset="0"/>
              </a:rPr>
              <a:t>(...) {</a:t>
            </a:r>
            <a:endParaRPr lang="en-US" sz="1500" b="1" dirty="0">
              <a:latin typeface="Consolas" pitchFamily="49" charset="0"/>
              <a:cs typeface="Consolas" pitchFamily="49" charset="0"/>
            </a:endParaRPr>
          </a:p>
          <a:p>
            <a:pPr marL="228600" indent="-228600">
              <a:buAutoNum type="arabicPlain" startAt="6"/>
              <a:defRPr/>
            </a:pPr>
            <a:r>
              <a:rPr lang="en-US" sz="1500" dirty="0" smtClean="0">
                <a:latin typeface="Consolas" pitchFamily="49" charset="0"/>
                <a:cs typeface="Consolas" pitchFamily="49" charset="0"/>
              </a:rPr>
              <a:t> </a:t>
            </a:r>
          </a:p>
          <a:p>
            <a:pPr marL="228600" indent="-228600">
              <a:defRPr/>
            </a:pPr>
            <a:r>
              <a:rPr lang="en-US" sz="1500" dirty="0" smtClean="0">
                <a:latin typeface="Consolas" pitchFamily="49" charset="0"/>
                <a:cs typeface="Consolas" pitchFamily="49" charset="0"/>
              </a:rPr>
              <a:t>7  ...</a:t>
            </a:r>
            <a:endParaRPr lang="en-US" sz="1500" dirty="0">
              <a:latin typeface="Consolas" pitchFamily="49" charset="0"/>
              <a:cs typeface="Consolas" pitchFamily="49" charset="0"/>
            </a:endParaRPr>
          </a:p>
          <a:p>
            <a:pPr marL="342900" indent="-342900">
              <a:defRPr/>
            </a:pPr>
            <a:r>
              <a:rPr lang="en-US" sz="1500" dirty="0" smtClean="0">
                <a:latin typeface="Consolas" pitchFamily="49" charset="0"/>
                <a:cs typeface="Consolas" pitchFamily="49" charset="0"/>
              </a:rPr>
              <a:t>8  bar();  </a:t>
            </a:r>
            <a:endParaRPr lang="en-US" sz="1500" dirty="0">
              <a:latin typeface="Consolas" pitchFamily="49" charset="0"/>
              <a:cs typeface="Consolas" pitchFamily="49" charset="0"/>
            </a:endParaRPr>
          </a:p>
          <a:p>
            <a:pPr marL="342900" indent="-342900">
              <a:defRPr/>
            </a:pPr>
            <a:r>
              <a:rPr lang="en-US" sz="1500" dirty="0" smtClean="0">
                <a:latin typeface="Consolas" pitchFamily="49" charset="0"/>
                <a:cs typeface="Consolas" pitchFamily="49" charset="0"/>
              </a:rPr>
              <a:t>9  ...</a:t>
            </a:r>
            <a:endParaRPr lang="en-US" sz="1500" dirty="0">
              <a:latin typeface="Consolas" pitchFamily="49" charset="0"/>
              <a:cs typeface="Consolas" pitchFamily="49" charset="0"/>
            </a:endParaRPr>
          </a:p>
          <a:p>
            <a:pPr>
              <a:defRPr/>
            </a:pPr>
            <a:r>
              <a:rPr lang="en-US" sz="1500" dirty="0" smtClean="0">
                <a:latin typeface="Consolas" pitchFamily="49" charset="0"/>
                <a:cs typeface="Consolas" pitchFamily="49" charset="0"/>
              </a:rPr>
              <a:t>10 </a:t>
            </a:r>
          </a:p>
          <a:p>
            <a:pPr>
              <a:defRPr/>
            </a:pPr>
            <a:r>
              <a:rPr lang="en-US" sz="1500" dirty="0" smtClean="0">
                <a:latin typeface="Consolas" pitchFamily="49" charset="0"/>
                <a:cs typeface="Consolas" pitchFamily="49" charset="0"/>
              </a:rPr>
              <a:t>11</a:t>
            </a:r>
            <a:endParaRPr lang="en-US" sz="1500" dirty="0">
              <a:latin typeface="Consolas" pitchFamily="49" charset="0"/>
              <a:cs typeface="Consolas" pitchFamily="49" charset="0"/>
            </a:endParaRPr>
          </a:p>
          <a:p>
            <a:pPr>
              <a:defRPr/>
            </a:pPr>
            <a:r>
              <a:rPr lang="en-US" sz="1500" dirty="0" smtClean="0">
                <a:latin typeface="Consolas" pitchFamily="49" charset="0"/>
                <a:cs typeface="Consolas" pitchFamily="49" charset="0"/>
              </a:rPr>
              <a:t>12 </a:t>
            </a:r>
            <a:r>
              <a:rPr lang="en-US" sz="1500" b="1" dirty="0" smtClean="0">
                <a:latin typeface="Consolas" pitchFamily="49" charset="0"/>
                <a:cs typeface="Consolas" pitchFamily="49" charset="0"/>
              </a:rPr>
              <a:t>return</a:t>
            </a:r>
            <a:r>
              <a:rPr lang="en-US" sz="1500" dirty="0" smtClean="0">
                <a:latin typeface="Consolas" pitchFamily="49" charset="0"/>
                <a:cs typeface="Consolas" pitchFamily="49" charset="0"/>
              </a:rPr>
              <a:t> ...;</a:t>
            </a:r>
            <a:endParaRPr lang="en-US" sz="1500" dirty="0">
              <a:latin typeface="Consolas" pitchFamily="49" charset="0"/>
              <a:cs typeface="Consolas" pitchFamily="49" charset="0"/>
            </a:endParaRPr>
          </a:p>
          <a:p>
            <a:pPr>
              <a:defRPr/>
            </a:pPr>
            <a:r>
              <a:rPr lang="en-US" sz="1500" dirty="0" smtClean="0">
                <a:latin typeface="Consolas" pitchFamily="49" charset="0"/>
                <a:cs typeface="Consolas" pitchFamily="49" charset="0"/>
              </a:rPr>
              <a:t>13} </a:t>
            </a:r>
            <a:endParaRPr lang="en-US" sz="1500" dirty="0">
              <a:latin typeface="Consolas" pitchFamily="49" charset="0"/>
              <a:cs typeface="Consolas" pitchFamily="49" charset="0"/>
            </a:endParaRPr>
          </a:p>
        </p:txBody>
      </p:sp>
      <p:sp>
        <p:nvSpPr>
          <p:cNvPr id="25" name="TextBox 24"/>
          <p:cNvSpPr txBox="1">
            <a:spLocks noChangeArrowheads="1"/>
          </p:cNvSpPr>
          <p:nvPr/>
        </p:nvSpPr>
        <p:spPr bwMode="auto">
          <a:xfrm>
            <a:off x="5105400" y="4569023"/>
            <a:ext cx="2209800" cy="307777"/>
          </a:xfrm>
          <a:prstGeom prst="rect">
            <a:avLst/>
          </a:prstGeom>
          <a:solidFill>
            <a:srgbClr val="FF00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solidFill>
                  <a:schemeClr val="bg1"/>
                </a:solidFill>
                <a:latin typeface="Calibri" pitchFamily="34" charset="0"/>
                <a:cs typeface="Calibri" pitchFamily="34" charset="0"/>
              </a:rPr>
              <a:t>EIO is not saved</a:t>
            </a:r>
            <a:endParaRPr lang="en-US" sz="1400" dirty="0">
              <a:solidFill>
                <a:schemeClr val="bg1"/>
              </a:solidFill>
              <a:latin typeface="Calibri" pitchFamily="34" charset="0"/>
              <a:cs typeface="Calibri" pitchFamily="34" charset="0"/>
            </a:endParaRPr>
          </a:p>
        </p:txBody>
      </p:sp>
      <p:sp>
        <p:nvSpPr>
          <p:cNvPr id="27" name="Rectangle 26"/>
          <p:cNvSpPr/>
          <p:nvPr/>
        </p:nvSpPr>
        <p:spPr>
          <a:xfrm>
            <a:off x="2057400" y="4572000"/>
            <a:ext cx="2743200" cy="228600"/>
          </a:xfrm>
          <a:prstGeom prst="rect">
            <a:avLst/>
          </a:prstGeom>
          <a:solidFill>
            <a:srgbClr val="FF0000">
              <a:alpha val="38000"/>
            </a:srgb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057400" y="3352800"/>
            <a:ext cx="2743200" cy="228600"/>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a:spLocks noChangeArrowheads="1"/>
          </p:cNvSpPr>
          <p:nvPr/>
        </p:nvSpPr>
        <p:spPr bwMode="auto">
          <a:xfrm>
            <a:off x="5029200" y="3349823"/>
            <a:ext cx="22098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An error is returned</a:t>
            </a:r>
            <a:endParaRPr lang="en-US" sz="1400" dirty="0">
              <a:latin typeface="Calibri" pitchFamily="34" charset="0"/>
              <a:cs typeface="Calibri" pitchFamily="34" charset="0"/>
            </a:endParaRPr>
          </a:p>
        </p:txBody>
      </p:sp>
      <p:sp>
        <p:nvSpPr>
          <p:cNvPr id="23" name="Rectangle 10"/>
          <p:cNvSpPr txBox="1">
            <a:spLocks noChangeArrowheads="1"/>
          </p:cNvSpPr>
          <p:nvPr/>
        </p:nvSpPr>
        <p:spPr>
          <a:xfrm>
            <a:off x="838200" y="1981200"/>
            <a:ext cx="8305800" cy="457200"/>
          </a:xfrm>
          <a:prstGeom prst="rect">
            <a:avLst/>
          </a:prstGeom>
          <a:noFill/>
        </p:spPr>
        <p:txBody>
          <a:bodyPr>
            <a:normAutofit fontScale="25000" lnSpcReduction="20000"/>
          </a:bodyPr>
          <a:lstStyle/>
          <a:p>
            <a:pPr marL="342900" indent="-342900" fontAlgn="auto">
              <a:spcBef>
                <a:spcPct val="20000"/>
              </a:spcBef>
              <a:spcAft>
                <a:spcPts val="0"/>
              </a:spcAft>
              <a:buFont typeface="+mj-lt"/>
              <a:buAutoNum type="arabicPeriod"/>
              <a:defRPr/>
            </a:pPr>
            <a:r>
              <a:rPr lang="en-US" sz="8800" dirty="0" smtClean="0">
                <a:latin typeface="+mn-lt"/>
                <a:cs typeface="+mn-cs"/>
              </a:rPr>
              <a:t>Transform all error-propagation bugs into </a:t>
            </a:r>
            <a:r>
              <a:rPr lang="en-US" sz="8800" dirty="0">
                <a:latin typeface="+mn-lt"/>
                <a:cs typeface="+mn-cs"/>
              </a:rPr>
              <a:t>overwrites</a:t>
            </a:r>
          </a:p>
          <a:p>
            <a:pPr marL="342900" indent="-342900" fontAlgn="auto">
              <a:spcBef>
                <a:spcPct val="20000"/>
              </a:spcBef>
              <a:spcAft>
                <a:spcPts val="0"/>
              </a:spcAft>
              <a:defRPr/>
            </a:pPr>
            <a:endParaRPr lang="en-US" sz="2800" dirty="0">
              <a:latin typeface="+mn-lt"/>
              <a:cs typeface="+mn-cs"/>
            </a:endParaRPr>
          </a:p>
        </p:txBody>
      </p:sp>
      <p:sp>
        <p:nvSpPr>
          <p:cNvPr id="24" name="Right Arrow 23"/>
          <p:cNvSpPr/>
          <p:nvPr/>
        </p:nvSpPr>
        <p:spPr>
          <a:xfrm>
            <a:off x="1905000" y="31242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Arrow 30"/>
          <p:cNvSpPr/>
          <p:nvPr/>
        </p:nvSpPr>
        <p:spPr>
          <a:xfrm>
            <a:off x="1905000" y="39624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p:cNvSpPr/>
          <p:nvPr/>
        </p:nvSpPr>
        <p:spPr>
          <a:xfrm>
            <a:off x="2057400" y="2971800"/>
            <a:ext cx="2743200" cy="3048000"/>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936945455"/>
      </p:ext>
    </p:extLst>
  </p:cSld>
  <p:clrMapOvr>
    <a:masterClrMapping/>
  </p:clrMapOvr>
  <p:transition advTm="3296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28"/>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uild="p"/>
      <p:bldP spid="29" grpId="1" build="p"/>
      <p:bldP spid="29" grpId="2" build="p"/>
      <p:bldP spid="25" grpId="0" animBg="1"/>
      <p:bldP spid="27" grpId="0" animBg="1"/>
      <p:bldP spid="28" grpId="0" animBg="1"/>
      <p:bldP spid="28" grpId="1" animBg="1"/>
      <p:bldP spid="30" grpId="0" animBg="1"/>
      <p:bldP spid="30" grpId="1" animBg="1"/>
      <p:bldP spid="23" grpId="0" build="p"/>
      <p:bldP spid="23" grpId="1" build="p"/>
      <p:bldP spid="23" grpId="2" build="p"/>
      <p:bldP spid="24" grpId="0" animBg="1"/>
      <p:bldP spid="31"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5362"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5363"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5364"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5365"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7"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8"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9" name="Rectangle 9"/>
          <p:cNvSpPr>
            <a:spLocks noGrp="1" noChangeArrowheads="1"/>
          </p:cNvSpPr>
          <p:nvPr>
            <p:ph type="title"/>
          </p:nvPr>
        </p:nvSpPr>
        <p:spPr>
          <a:xfrm>
            <a:off x="0" y="685800"/>
            <a:ext cx="9144000" cy="1143000"/>
          </a:xfrm>
        </p:spPr>
        <p:txBody>
          <a:bodyPr/>
          <a:lstStyle/>
          <a:p>
            <a:pPr eaLnBrk="1" hangingPunct="1"/>
            <a:r>
              <a:rPr lang="en-US" sz="3600" dirty="0" smtClean="0">
                <a:solidFill>
                  <a:srgbClr val="C00000"/>
                </a:solidFill>
              </a:rPr>
              <a:t>Finding Error Propagation Bugs</a:t>
            </a:r>
          </a:p>
        </p:txBody>
      </p:sp>
      <p:sp>
        <p:nvSpPr>
          <p:cNvPr id="16" name="Slide Number Placeholder 15"/>
          <p:cNvSpPr>
            <a:spLocks noGrp="1"/>
          </p:cNvSpPr>
          <p:nvPr>
            <p:ph type="sldNum" sz="quarter" idx="12"/>
          </p:nvPr>
        </p:nvSpPr>
        <p:spPr/>
        <p:txBody>
          <a:bodyPr>
            <a:normAutofit/>
          </a:bodyPr>
          <a:lstStyle/>
          <a:p>
            <a:pPr>
              <a:defRPr/>
            </a:pPr>
            <a:fld id="{A7AFF760-3BCE-47FC-9519-F75E5123E3A8}" type="slidenum">
              <a:rPr lang="en-US"/>
              <a:pPr>
                <a:defRPr/>
              </a:pPr>
              <a:t>25</a:t>
            </a:fld>
            <a:endParaRPr lang="en-US"/>
          </a:p>
        </p:txBody>
      </p:sp>
      <p:sp>
        <p:nvSpPr>
          <p:cNvPr id="15371"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2"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73"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4"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6" name="TextBox 25"/>
          <p:cNvSpPr txBox="1"/>
          <p:nvPr/>
        </p:nvSpPr>
        <p:spPr>
          <a:xfrm>
            <a:off x="1219200" y="2438400"/>
            <a:ext cx="5562600" cy="369332"/>
          </a:xfrm>
          <a:prstGeom prst="rect">
            <a:avLst/>
          </a:prstGeom>
          <a:noFill/>
        </p:spPr>
        <p:txBody>
          <a:bodyPr wrap="square" rtlCol="0">
            <a:spAutoFit/>
          </a:bodyPr>
          <a:lstStyle/>
          <a:p>
            <a:r>
              <a:rPr lang="en-US" dirty="0" smtClean="0">
                <a:latin typeface="+mn-lt"/>
              </a:rPr>
              <a:t>Unsaved error 	 Out-of-scope error</a:t>
            </a:r>
          </a:p>
        </p:txBody>
      </p:sp>
      <p:sp>
        <p:nvSpPr>
          <p:cNvPr id="25" name="TextBox 24"/>
          <p:cNvSpPr txBox="1">
            <a:spLocks noChangeArrowheads="1"/>
          </p:cNvSpPr>
          <p:nvPr/>
        </p:nvSpPr>
        <p:spPr bwMode="auto">
          <a:xfrm>
            <a:off x="5181600" y="5410200"/>
            <a:ext cx="2209800" cy="307777"/>
          </a:xfrm>
          <a:prstGeom prst="rect">
            <a:avLst/>
          </a:prstGeom>
          <a:solidFill>
            <a:srgbClr val="FF00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err="1" smtClean="0">
                <a:solidFill>
                  <a:schemeClr val="bg1"/>
                </a:solidFill>
                <a:latin typeface="Consolas" pitchFamily="49" charset="0"/>
                <a:cs typeface="Consolas" pitchFamily="49" charset="0"/>
              </a:rPr>
              <a:t>tmp</a:t>
            </a:r>
            <a:r>
              <a:rPr lang="en-US" sz="1400" dirty="0" smtClean="0">
                <a:solidFill>
                  <a:schemeClr val="bg1"/>
                </a:solidFill>
                <a:latin typeface="Calibri" pitchFamily="34" charset="0"/>
                <a:cs typeface="Calibri" pitchFamily="34" charset="0"/>
              </a:rPr>
              <a:t> is out of scope </a:t>
            </a:r>
            <a:endParaRPr lang="en-US" sz="1400" dirty="0">
              <a:solidFill>
                <a:schemeClr val="bg1"/>
              </a:solidFill>
              <a:latin typeface="Calibri" pitchFamily="34" charset="0"/>
              <a:cs typeface="Calibri" pitchFamily="34" charset="0"/>
            </a:endParaRPr>
          </a:p>
        </p:txBody>
      </p:sp>
      <p:sp>
        <p:nvSpPr>
          <p:cNvPr id="30" name="TextBox 29"/>
          <p:cNvSpPr txBox="1">
            <a:spLocks noChangeArrowheads="1"/>
          </p:cNvSpPr>
          <p:nvPr/>
        </p:nvSpPr>
        <p:spPr bwMode="auto">
          <a:xfrm>
            <a:off x="5181600" y="4569023"/>
            <a:ext cx="28956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EIO is saved in temporary variable</a:t>
            </a:r>
            <a:endParaRPr lang="en-US" sz="1400" dirty="0">
              <a:latin typeface="Calibri" pitchFamily="34" charset="0"/>
              <a:cs typeface="Calibri" pitchFamily="34" charset="0"/>
            </a:endParaRPr>
          </a:p>
        </p:txBody>
      </p:sp>
      <p:sp>
        <p:nvSpPr>
          <p:cNvPr id="31" name="Right Arrow 30"/>
          <p:cNvSpPr/>
          <p:nvPr/>
        </p:nvSpPr>
        <p:spPr>
          <a:xfrm>
            <a:off x="2819400" y="2590800"/>
            <a:ext cx="228600" cy="762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0"/>
          <p:cNvSpPr txBox="1">
            <a:spLocks noChangeArrowheads="1"/>
          </p:cNvSpPr>
          <p:nvPr/>
        </p:nvSpPr>
        <p:spPr>
          <a:xfrm>
            <a:off x="838200" y="1981200"/>
            <a:ext cx="8305800" cy="457200"/>
          </a:xfrm>
          <a:prstGeom prst="rect">
            <a:avLst/>
          </a:prstGeom>
          <a:noFill/>
        </p:spPr>
        <p:txBody>
          <a:bodyPr>
            <a:normAutofit fontScale="25000" lnSpcReduction="20000"/>
          </a:bodyPr>
          <a:lstStyle/>
          <a:p>
            <a:pPr marL="342900" indent="-342900" fontAlgn="auto">
              <a:spcBef>
                <a:spcPct val="20000"/>
              </a:spcBef>
              <a:spcAft>
                <a:spcPts val="0"/>
              </a:spcAft>
              <a:buFont typeface="+mj-lt"/>
              <a:buAutoNum type="arabicPeriod"/>
              <a:defRPr/>
            </a:pPr>
            <a:r>
              <a:rPr lang="en-US" sz="8800" dirty="0" smtClean="0">
                <a:latin typeface="+mn-lt"/>
                <a:cs typeface="+mn-cs"/>
              </a:rPr>
              <a:t>Transform all error-propagation bugs into </a:t>
            </a:r>
            <a:r>
              <a:rPr lang="en-US" sz="8800" dirty="0">
                <a:latin typeface="+mn-lt"/>
                <a:cs typeface="+mn-cs"/>
              </a:rPr>
              <a:t>overwrites</a:t>
            </a:r>
          </a:p>
          <a:p>
            <a:pPr marL="342900" indent="-342900" fontAlgn="auto">
              <a:spcBef>
                <a:spcPct val="20000"/>
              </a:spcBef>
              <a:spcAft>
                <a:spcPts val="0"/>
              </a:spcAft>
              <a:defRPr/>
            </a:pPr>
            <a:endParaRPr lang="en-US" sz="2800" dirty="0">
              <a:latin typeface="+mn-lt"/>
              <a:cs typeface="+mn-cs"/>
            </a:endParaRPr>
          </a:p>
        </p:txBody>
      </p:sp>
      <p:sp>
        <p:nvSpPr>
          <p:cNvPr id="35" name="Rectangle 10"/>
          <p:cNvSpPr txBox="1">
            <a:spLocks noChangeArrowheads="1"/>
          </p:cNvSpPr>
          <p:nvPr/>
        </p:nvSpPr>
        <p:spPr>
          <a:xfrm>
            <a:off x="2286000" y="3124200"/>
            <a:ext cx="2667000" cy="2895600"/>
          </a:xfrm>
          <a:prstGeom prst="rect">
            <a:avLst/>
          </a:prstGeom>
          <a:noFill/>
        </p:spPr>
        <p:txBody>
          <a:bodyPr>
            <a:normAutofit lnSpcReduction="10000"/>
          </a:bodyPr>
          <a:lstStyle/>
          <a:p>
            <a:pPr>
              <a:defRPr/>
            </a:pPr>
            <a:r>
              <a:rPr lang="en-US" sz="1500" dirty="0">
                <a:latin typeface="Consolas" pitchFamily="49" charset="0"/>
                <a:cs typeface="Consolas" pitchFamily="49" charset="0"/>
              </a:rPr>
              <a:t>1 </a:t>
            </a:r>
            <a:r>
              <a:rPr lang="en-US" sz="1500" b="1" dirty="0" err="1">
                <a:latin typeface="Consolas" pitchFamily="49" charset="0"/>
                <a:cs typeface="Consolas" pitchFamily="49" charset="0"/>
              </a:rPr>
              <a:t>int</a:t>
            </a:r>
            <a:r>
              <a:rPr lang="en-US" sz="1500" b="1" dirty="0">
                <a:latin typeface="Consolas" pitchFamily="49" charset="0"/>
                <a:cs typeface="Consolas" pitchFamily="49" charset="0"/>
              </a:rPr>
              <a:t> </a:t>
            </a:r>
            <a:r>
              <a:rPr lang="en-US" sz="1500" dirty="0" smtClean="0">
                <a:latin typeface="Consolas" pitchFamily="49" charset="0"/>
                <a:cs typeface="Consolas" pitchFamily="49" charset="0"/>
              </a:rPr>
              <a:t>bar(...) {</a:t>
            </a:r>
            <a:endParaRPr lang="en-US" sz="1500" dirty="0">
              <a:latin typeface="Consolas" pitchFamily="49" charset="0"/>
              <a:cs typeface="Consolas" pitchFamily="49" charset="0"/>
            </a:endParaRPr>
          </a:p>
          <a:p>
            <a:pPr>
              <a:defRPr/>
            </a:pPr>
            <a:r>
              <a:rPr lang="en-US" sz="1500" dirty="0">
                <a:latin typeface="Consolas" pitchFamily="49" charset="0"/>
                <a:cs typeface="Consolas" pitchFamily="49" charset="0"/>
              </a:rPr>
              <a:t>2  </a:t>
            </a:r>
            <a:r>
              <a:rPr lang="en-US" sz="1500" b="1" dirty="0">
                <a:latin typeface="Consolas" pitchFamily="49" charset="0"/>
                <a:cs typeface="Consolas" pitchFamily="49" charset="0"/>
              </a:rPr>
              <a:t>r</a:t>
            </a:r>
            <a:r>
              <a:rPr lang="en-US" sz="1500" b="1" dirty="0" smtClean="0">
                <a:latin typeface="Consolas" pitchFamily="49" charset="0"/>
                <a:cs typeface="Consolas" pitchFamily="49" charset="0"/>
              </a:rPr>
              <a:t>eturn</a:t>
            </a:r>
            <a:r>
              <a:rPr lang="en-US" sz="1500" dirty="0" smtClean="0">
                <a:latin typeface="Consolas" pitchFamily="49" charset="0"/>
                <a:cs typeface="Consolas" pitchFamily="49" charset="0"/>
              </a:rPr>
              <a:t> –EIO;</a:t>
            </a:r>
            <a:endParaRPr lang="en-US" sz="1500" dirty="0">
              <a:latin typeface="Consolas" pitchFamily="49" charset="0"/>
              <a:cs typeface="Consolas" pitchFamily="49" charset="0"/>
            </a:endParaRPr>
          </a:p>
          <a:p>
            <a:pPr>
              <a:defRPr/>
            </a:pPr>
            <a:r>
              <a:rPr lang="en-US" sz="1500" dirty="0">
                <a:latin typeface="Consolas" pitchFamily="49" charset="0"/>
                <a:cs typeface="Consolas" pitchFamily="49" charset="0"/>
              </a:rPr>
              <a:t>3 </a:t>
            </a:r>
            <a:r>
              <a:rPr lang="en-US" sz="1500" dirty="0" smtClean="0">
                <a:latin typeface="Consolas" pitchFamily="49" charset="0"/>
                <a:cs typeface="Consolas" pitchFamily="49" charset="0"/>
              </a:rPr>
              <a:t>}</a:t>
            </a:r>
            <a:endParaRPr lang="en-US" sz="1500" dirty="0">
              <a:latin typeface="Consolas" pitchFamily="49" charset="0"/>
              <a:cs typeface="Consolas" pitchFamily="49" charset="0"/>
            </a:endParaRPr>
          </a:p>
          <a:p>
            <a:pPr>
              <a:defRPr/>
            </a:pPr>
            <a:r>
              <a:rPr lang="en-US" sz="1500" dirty="0">
                <a:latin typeface="Consolas" pitchFamily="49" charset="0"/>
                <a:cs typeface="Consolas" pitchFamily="49" charset="0"/>
              </a:rPr>
              <a:t>4  </a:t>
            </a:r>
          </a:p>
          <a:p>
            <a:pPr>
              <a:defRPr/>
            </a:pPr>
            <a:r>
              <a:rPr lang="en-US" sz="1500" dirty="0">
                <a:latin typeface="Consolas" pitchFamily="49" charset="0"/>
                <a:cs typeface="Consolas" pitchFamily="49" charset="0"/>
              </a:rPr>
              <a:t>5 </a:t>
            </a:r>
            <a:r>
              <a:rPr lang="en-US" sz="1500" b="1" dirty="0" err="1" smtClean="0">
                <a:latin typeface="Consolas" pitchFamily="49" charset="0"/>
                <a:cs typeface="Consolas" pitchFamily="49" charset="0"/>
              </a:rPr>
              <a:t>int</a:t>
            </a:r>
            <a:r>
              <a:rPr lang="en-US" sz="1500" dirty="0" smtClean="0">
                <a:latin typeface="Consolas" pitchFamily="49" charset="0"/>
                <a:cs typeface="Consolas" pitchFamily="49" charset="0"/>
              </a:rPr>
              <a:t> </a:t>
            </a:r>
            <a:r>
              <a:rPr lang="en-US" sz="1500" dirty="0" err="1" smtClean="0">
                <a:latin typeface="Consolas" pitchFamily="49" charset="0"/>
                <a:cs typeface="Consolas" pitchFamily="49" charset="0"/>
              </a:rPr>
              <a:t>foo</a:t>
            </a:r>
            <a:r>
              <a:rPr lang="en-US" sz="1500" dirty="0" smtClean="0">
                <a:latin typeface="Consolas" pitchFamily="49" charset="0"/>
                <a:cs typeface="Consolas" pitchFamily="49" charset="0"/>
              </a:rPr>
              <a:t>(...) {</a:t>
            </a:r>
            <a:endParaRPr lang="en-US" sz="1500" b="1" dirty="0">
              <a:latin typeface="Consolas" pitchFamily="49" charset="0"/>
              <a:cs typeface="Consolas" pitchFamily="49" charset="0"/>
            </a:endParaRPr>
          </a:p>
          <a:p>
            <a:pPr marL="228600" indent="-228600">
              <a:buAutoNum type="arabicPlain" startAt="6"/>
              <a:defRPr/>
            </a:pPr>
            <a:r>
              <a:rPr lang="en-US" sz="1500" dirty="0" smtClean="0">
                <a:latin typeface="Consolas" pitchFamily="49" charset="0"/>
                <a:cs typeface="Consolas" pitchFamily="49" charset="0"/>
              </a:rPr>
              <a:t> </a:t>
            </a:r>
          </a:p>
          <a:p>
            <a:pPr marL="228600" indent="-228600">
              <a:defRPr/>
            </a:pPr>
            <a:r>
              <a:rPr lang="en-US" sz="1500" dirty="0" smtClean="0">
                <a:latin typeface="Consolas" pitchFamily="49" charset="0"/>
                <a:cs typeface="Consolas" pitchFamily="49" charset="0"/>
              </a:rPr>
              <a:t>7  ...</a:t>
            </a:r>
            <a:endParaRPr lang="en-US" sz="1500" dirty="0">
              <a:latin typeface="Consolas" pitchFamily="49" charset="0"/>
              <a:cs typeface="Consolas" pitchFamily="49" charset="0"/>
            </a:endParaRPr>
          </a:p>
          <a:p>
            <a:pPr marL="342900" indent="-342900">
              <a:defRPr/>
            </a:pPr>
            <a:r>
              <a:rPr lang="en-US" sz="1500" dirty="0" smtClean="0">
                <a:latin typeface="Consolas" pitchFamily="49" charset="0"/>
                <a:cs typeface="Consolas" pitchFamily="49" charset="0"/>
              </a:rPr>
              <a:t>8  </a:t>
            </a:r>
            <a:r>
              <a:rPr lang="en-US" sz="1500" b="1" dirty="0" err="1">
                <a:latin typeface="Consolas" pitchFamily="49" charset="0"/>
                <a:cs typeface="Consolas" pitchFamily="49" charset="0"/>
              </a:rPr>
              <a:t>i</a:t>
            </a:r>
            <a:r>
              <a:rPr lang="en-US" sz="1500" b="1" dirty="0" err="1" smtClean="0">
                <a:latin typeface="Consolas" pitchFamily="49" charset="0"/>
                <a:cs typeface="Consolas" pitchFamily="49" charset="0"/>
              </a:rPr>
              <a:t>nt</a:t>
            </a:r>
            <a:r>
              <a:rPr lang="en-US" sz="1500" dirty="0" smtClean="0">
                <a:latin typeface="Consolas" pitchFamily="49" charset="0"/>
                <a:cs typeface="Consolas" pitchFamily="49" charset="0"/>
              </a:rPr>
              <a:t> </a:t>
            </a:r>
            <a:r>
              <a:rPr lang="en-US" sz="1500" dirty="0" err="1" smtClean="0">
                <a:latin typeface="Consolas" pitchFamily="49" charset="0"/>
                <a:cs typeface="Consolas" pitchFamily="49" charset="0"/>
              </a:rPr>
              <a:t>tmp</a:t>
            </a:r>
            <a:r>
              <a:rPr lang="en-US" sz="1500" dirty="0" smtClean="0">
                <a:latin typeface="Consolas" pitchFamily="49" charset="0"/>
                <a:cs typeface="Consolas" pitchFamily="49" charset="0"/>
              </a:rPr>
              <a:t> = bar();  </a:t>
            </a:r>
            <a:endParaRPr lang="en-US" sz="1500" dirty="0">
              <a:latin typeface="Consolas" pitchFamily="49" charset="0"/>
              <a:cs typeface="Consolas" pitchFamily="49" charset="0"/>
            </a:endParaRPr>
          </a:p>
          <a:p>
            <a:pPr marL="342900" indent="-342900">
              <a:defRPr/>
            </a:pPr>
            <a:r>
              <a:rPr lang="en-US" sz="1500" dirty="0" smtClean="0">
                <a:latin typeface="Consolas" pitchFamily="49" charset="0"/>
                <a:cs typeface="Consolas" pitchFamily="49" charset="0"/>
              </a:rPr>
              <a:t>9  ...</a:t>
            </a:r>
            <a:endParaRPr lang="en-US" sz="1500" dirty="0">
              <a:latin typeface="Consolas" pitchFamily="49" charset="0"/>
              <a:cs typeface="Consolas" pitchFamily="49" charset="0"/>
            </a:endParaRPr>
          </a:p>
          <a:p>
            <a:pPr>
              <a:defRPr/>
            </a:pPr>
            <a:r>
              <a:rPr lang="en-US" sz="1500" dirty="0" smtClean="0">
                <a:latin typeface="Consolas" pitchFamily="49" charset="0"/>
                <a:cs typeface="Consolas" pitchFamily="49" charset="0"/>
              </a:rPr>
              <a:t>10 </a:t>
            </a:r>
          </a:p>
          <a:p>
            <a:pPr>
              <a:defRPr/>
            </a:pPr>
            <a:r>
              <a:rPr lang="en-US" sz="1500" dirty="0" smtClean="0">
                <a:latin typeface="Consolas" pitchFamily="49" charset="0"/>
                <a:cs typeface="Consolas" pitchFamily="49" charset="0"/>
              </a:rPr>
              <a:t>11</a:t>
            </a:r>
            <a:endParaRPr lang="en-US" sz="1500" dirty="0">
              <a:latin typeface="Consolas" pitchFamily="49" charset="0"/>
              <a:cs typeface="Consolas" pitchFamily="49" charset="0"/>
            </a:endParaRPr>
          </a:p>
          <a:p>
            <a:pPr>
              <a:defRPr/>
            </a:pPr>
            <a:r>
              <a:rPr lang="en-US" sz="1500" dirty="0" smtClean="0">
                <a:latin typeface="Consolas" pitchFamily="49" charset="0"/>
                <a:cs typeface="Consolas" pitchFamily="49" charset="0"/>
              </a:rPr>
              <a:t>12 </a:t>
            </a:r>
            <a:r>
              <a:rPr lang="en-US" sz="1500" b="1" dirty="0" smtClean="0">
                <a:latin typeface="Consolas" pitchFamily="49" charset="0"/>
                <a:cs typeface="Consolas" pitchFamily="49" charset="0"/>
              </a:rPr>
              <a:t>return</a:t>
            </a:r>
            <a:r>
              <a:rPr lang="en-US" sz="1500" dirty="0" smtClean="0">
                <a:latin typeface="Consolas" pitchFamily="49" charset="0"/>
                <a:cs typeface="Consolas" pitchFamily="49" charset="0"/>
              </a:rPr>
              <a:t> ...;</a:t>
            </a:r>
            <a:endParaRPr lang="en-US" sz="1500" dirty="0">
              <a:latin typeface="Consolas" pitchFamily="49" charset="0"/>
              <a:cs typeface="Consolas" pitchFamily="49" charset="0"/>
            </a:endParaRPr>
          </a:p>
          <a:p>
            <a:pPr>
              <a:defRPr/>
            </a:pPr>
            <a:r>
              <a:rPr lang="en-US" sz="1500" dirty="0" smtClean="0">
                <a:latin typeface="Consolas" pitchFamily="49" charset="0"/>
                <a:cs typeface="Consolas" pitchFamily="49" charset="0"/>
              </a:rPr>
              <a:t>13} </a:t>
            </a:r>
            <a:endParaRPr lang="en-US" sz="1500" dirty="0">
              <a:latin typeface="Consolas" pitchFamily="49" charset="0"/>
              <a:cs typeface="Consolas" pitchFamily="49" charset="0"/>
            </a:endParaRPr>
          </a:p>
        </p:txBody>
      </p:sp>
      <p:sp>
        <p:nvSpPr>
          <p:cNvPr id="36" name="Rectangle 35"/>
          <p:cNvSpPr/>
          <p:nvPr/>
        </p:nvSpPr>
        <p:spPr>
          <a:xfrm>
            <a:off x="2057400" y="5410200"/>
            <a:ext cx="2743200" cy="228600"/>
          </a:xfrm>
          <a:prstGeom prst="rect">
            <a:avLst/>
          </a:prstGeom>
          <a:solidFill>
            <a:srgbClr val="FF0000">
              <a:alpha val="38000"/>
            </a:srgb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2057400" y="4572000"/>
            <a:ext cx="2743200" cy="228600"/>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p:cNvSpPr/>
          <p:nvPr/>
        </p:nvSpPr>
        <p:spPr>
          <a:xfrm>
            <a:off x="1905000" y="31242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ight Arrow 38"/>
          <p:cNvSpPr/>
          <p:nvPr/>
        </p:nvSpPr>
        <p:spPr>
          <a:xfrm>
            <a:off x="1905000" y="39624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p:nvSpPr>
        <p:spPr>
          <a:xfrm>
            <a:off x="2057400" y="2971800"/>
            <a:ext cx="2743200" cy="3048000"/>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144114837"/>
      </p:ext>
    </p:extLst>
  </p:cSld>
  <p:clrMapOvr>
    <a:masterClrMapping/>
  </p:clrMapOvr>
  <p:transition advTm="1842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par>
                                <p:cTn id="9" presetID="1" presetClass="exit" presetSubtype="0" fill="hold" grpId="0" nodeType="withEffect">
                                  <p:stCondLst>
                                    <p:cond delay="0"/>
                                  </p:stCondLst>
                                  <p:childTnLst>
                                    <p:set>
                                      <p:cBhvr>
                                        <p:cTn id="10" dur="1" fill="hold">
                                          <p:stCondLst>
                                            <p:cond delay="0"/>
                                          </p:stCondLst>
                                        </p:cTn>
                                        <p:tgtEl>
                                          <p:spTgt spid="37"/>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0" grpId="0" animBg="1"/>
      <p:bldP spid="27" grpId="0" build="p"/>
      <p:bldP spid="27" grpId="1" build="p"/>
      <p:bldP spid="27" grpId="2" build="p"/>
      <p:bldP spid="35" grpId="0" build="p"/>
      <p:bldP spid="35" grpId="1" build="p"/>
      <p:bldP spid="35" grpId="2" build="p"/>
      <p:bldP spid="36" grpId="0" animBg="1"/>
      <p:bldP spid="37"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5362"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5363"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5364"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5365"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6"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7"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8"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9" name="Rectangle 9"/>
          <p:cNvSpPr>
            <a:spLocks noGrp="1" noChangeArrowheads="1"/>
          </p:cNvSpPr>
          <p:nvPr>
            <p:ph type="title"/>
          </p:nvPr>
        </p:nvSpPr>
        <p:spPr>
          <a:xfrm>
            <a:off x="0" y="685800"/>
            <a:ext cx="9144000" cy="1143000"/>
          </a:xfrm>
        </p:spPr>
        <p:txBody>
          <a:bodyPr/>
          <a:lstStyle/>
          <a:p>
            <a:pPr eaLnBrk="1" hangingPunct="1"/>
            <a:r>
              <a:rPr lang="en-US" sz="3600" dirty="0" smtClean="0">
                <a:solidFill>
                  <a:srgbClr val="C00000"/>
                </a:solidFill>
              </a:rPr>
              <a:t>Finding Error Propagation Bugs</a:t>
            </a:r>
          </a:p>
        </p:txBody>
      </p:sp>
      <p:sp>
        <p:nvSpPr>
          <p:cNvPr id="16" name="Slide Number Placeholder 15"/>
          <p:cNvSpPr>
            <a:spLocks noGrp="1"/>
          </p:cNvSpPr>
          <p:nvPr>
            <p:ph type="sldNum" sz="quarter" idx="12"/>
          </p:nvPr>
        </p:nvSpPr>
        <p:spPr/>
        <p:txBody>
          <a:bodyPr>
            <a:normAutofit/>
          </a:bodyPr>
          <a:lstStyle/>
          <a:p>
            <a:pPr>
              <a:defRPr/>
            </a:pPr>
            <a:fld id="{A7AFF760-3BCE-47FC-9519-F75E5123E3A8}" type="slidenum">
              <a:rPr lang="en-US"/>
              <a:pPr>
                <a:defRPr/>
              </a:pPr>
              <a:t>26</a:t>
            </a:fld>
            <a:endParaRPr lang="en-US"/>
          </a:p>
        </p:txBody>
      </p:sp>
      <p:sp>
        <p:nvSpPr>
          <p:cNvPr id="15371"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2"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73"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4"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6" name="TextBox 25"/>
          <p:cNvSpPr txBox="1"/>
          <p:nvPr/>
        </p:nvSpPr>
        <p:spPr>
          <a:xfrm>
            <a:off x="1219200" y="2438400"/>
            <a:ext cx="6019800" cy="369332"/>
          </a:xfrm>
          <a:prstGeom prst="rect">
            <a:avLst/>
          </a:prstGeom>
          <a:noFill/>
        </p:spPr>
        <p:txBody>
          <a:bodyPr wrap="square" rtlCol="0">
            <a:spAutoFit/>
          </a:bodyPr>
          <a:lstStyle/>
          <a:p>
            <a:r>
              <a:rPr lang="en-US" dirty="0" smtClean="0">
                <a:latin typeface="+mn-lt"/>
              </a:rPr>
              <a:t>Unsaved error 	 Out-of-scope error       Overwritten</a:t>
            </a:r>
          </a:p>
        </p:txBody>
      </p:sp>
      <p:sp>
        <p:nvSpPr>
          <p:cNvPr id="25" name="TextBox 24"/>
          <p:cNvSpPr txBox="1">
            <a:spLocks noChangeArrowheads="1"/>
          </p:cNvSpPr>
          <p:nvPr/>
        </p:nvSpPr>
        <p:spPr bwMode="auto">
          <a:xfrm>
            <a:off x="5181600" y="5181600"/>
            <a:ext cx="2209800" cy="307777"/>
          </a:xfrm>
          <a:prstGeom prst="rect">
            <a:avLst/>
          </a:prstGeom>
          <a:solidFill>
            <a:srgbClr val="FF00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solidFill>
                  <a:schemeClr val="bg1"/>
                </a:solidFill>
                <a:latin typeface="Calibri" pitchFamily="34" charset="0"/>
                <a:cs typeface="Calibri" pitchFamily="34" charset="0"/>
              </a:rPr>
              <a:t>EIO is overwritten </a:t>
            </a:r>
            <a:endParaRPr lang="en-US" sz="1400" dirty="0">
              <a:solidFill>
                <a:schemeClr val="bg1"/>
              </a:solidFill>
              <a:latin typeface="Calibri" pitchFamily="34" charset="0"/>
              <a:cs typeface="Calibri" pitchFamily="34" charset="0"/>
            </a:endParaRPr>
          </a:p>
        </p:txBody>
      </p:sp>
      <p:sp>
        <p:nvSpPr>
          <p:cNvPr id="30" name="TextBox 29"/>
          <p:cNvSpPr txBox="1">
            <a:spLocks noChangeArrowheads="1"/>
          </p:cNvSpPr>
          <p:nvPr/>
        </p:nvSpPr>
        <p:spPr bwMode="auto">
          <a:xfrm>
            <a:off x="5181600" y="5178623"/>
            <a:ext cx="32766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Assigning OK at the end of the function</a:t>
            </a:r>
            <a:endParaRPr lang="en-US" sz="1400" dirty="0">
              <a:latin typeface="Calibri" pitchFamily="34" charset="0"/>
              <a:cs typeface="Calibri" pitchFamily="34" charset="0"/>
            </a:endParaRPr>
          </a:p>
        </p:txBody>
      </p:sp>
      <p:sp>
        <p:nvSpPr>
          <p:cNvPr id="31" name="Right Arrow 30"/>
          <p:cNvSpPr/>
          <p:nvPr/>
        </p:nvSpPr>
        <p:spPr>
          <a:xfrm>
            <a:off x="2743200" y="2590800"/>
            <a:ext cx="228600" cy="762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a:off x="4953000" y="2590800"/>
            <a:ext cx="228600" cy="762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10"/>
          <p:cNvSpPr txBox="1">
            <a:spLocks noChangeArrowheads="1"/>
          </p:cNvSpPr>
          <p:nvPr/>
        </p:nvSpPr>
        <p:spPr>
          <a:xfrm>
            <a:off x="838200" y="1981200"/>
            <a:ext cx="8305800" cy="457200"/>
          </a:xfrm>
          <a:prstGeom prst="rect">
            <a:avLst/>
          </a:prstGeom>
          <a:noFill/>
        </p:spPr>
        <p:txBody>
          <a:bodyPr>
            <a:normAutofit fontScale="25000" lnSpcReduction="20000"/>
          </a:bodyPr>
          <a:lstStyle/>
          <a:p>
            <a:pPr marL="342900" indent="-342900" fontAlgn="auto">
              <a:spcBef>
                <a:spcPct val="20000"/>
              </a:spcBef>
              <a:spcAft>
                <a:spcPts val="0"/>
              </a:spcAft>
              <a:buFont typeface="+mj-lt"/>
              <a:buAutoNum type="arabicPeriod"/>
              <a:defRPr/>
            </a:pPr>
            <a:r>
              <a:rPr lang="en-US" sz="8800" dirty="0" smtClean="0">
                <a:latin typeface="+mn-lt"/>
                <a:cs typeface="+mn-cs"/>
              </a:rPr>
              <a:t>Transform all error-propagation bugs into </a:t>
            </a:r>
            <a:r>
              <a:rPr lang="en-US" sz="8800" dirty="0">
                <a:latin typeface="+mn-lt"/>
                <a:cs typeface="+mn-cs"/>
              </a:rPr>
              <a:t>overwrites</a:t>
            </a:r>
          </a:p>
          <a:p>
            <a:pPr marL="342900" indent="-342900" fontAlgn="auto">
              <a:spcBef>
                <a:spcPct val="20000"/>
              </a:spcBef>
              <a:spcAft>
                <a:spcPts val="0"/>
              </a:spcAft>
              <a:defRPr/>
            </a:pPr>
            <a:endParaRPr lang="en-US" sz="2800" dirty="0">
              <a:latin typeface="+mn-lt"/>
              <a:cs typeface="+mn-cs"/>
            </a:endParaRPr>
          </a:p>
        </p:txBody>
      </p:sp>
      <p:sp>
        <p:nvSpPr>
          <p:cNvPr id="36" name="Rectangle 10"/>
          <p:cNvSpPr txBox="1">
            <a:spLocks noChangeArrowheads="1"/>
          </p:cNvSpPr>
          <p:nvPr/>
        </p:nvSpPr>
        <p:spPr>
          <a:xfrm>
            <a:off x="2286000" y="3124200"/>
            <a:ext cx="2667000" cy="2895600"/>
          </a:xfrm>
          <a:prstGeom prst="rect">
            <a:avLst/>
          </a:prstGeom>
          <a:noFill/>
        </p:spPr>
        <p:txBody>
          <a:bodyPr>
            <a:normAutofit lnSpcReduction="10000"/>
          </a:bodyPr>
          <a:lstStyle/>
          <a:p>
            <a:pPr>
              <a:defRPr/>
            </a:pPr>
            <a:r>
              <a:rPr lang="en-US" sz="1500" dirty="0">
                <a:latin typeface="Consolas" pitchFamily="49" charset="0"/>
                <a:cs typeface="Consolas" pitchFamily="49" charset="0"/>
              </a:rPr>
              <a:t>1 </a:t>
            </a:r>
            <a:r>
              <a:rPr lang="en-US" sz="1500" b="1" dirty="0" err="1">
                <a:latin typeface="Consolas" pitchFamily="49" charset="0"/>
                <a:cs typeface="Consolas" pitchFamily="49" charset="0"/>
              </a:rPr>
              <a:t>int</a:t>
            </a:r>
            <a:r>
              <a:rPr lang="en-US" sz="1500" b="1" dirty="0">
                <a:latin typeface="Consolas" pitchFamily="49" charset="0"/>
                <a:cs typeface="Consolas" pitchFamily="49" charset="0"/>
              </a:rPr>
              <a:t> </a:t>
            </a:r>
            <a:r>
              <a:rPr lang="en-US" sz="1500" dirty="0" smtClean="0">
                <a:latin typeface="Consolas" pitchFamily="49" charset="0"/>
                <a:cs typeface="Consolas" pitchFamily="49" charset="0"/>
              </a:rPr>
              <a:t>bar(...) {</a:t>
            </a:r>
            <a:endParaRPr lang="en-US" sz="1500" dirty="0">
              <a:latin typeface="Consolas" pitchFamily="49" charset="0"/>
              <a:cs typeface="Consolas" pitchFamily="49" charset="0"/>
            </a:endParaRPr>
          </a:p>
          <a:p>
            <a:pPr>
              <a:defRPr/>
            </a:pPr>
            <a:r>
              <a:rPr lang="en-US" sz="1500" dirty="0">
                <a:latin typeface="Consolas" pitchFamily="49" charset="0"/>
                <a:cs typeface="Consolas" pitchFamily="49" charset="0"/>
              </a:rPr>
              <a:t>2  </a:t>
            </a:r>
            <a:r>
              <a:rPr lang="en-US" sz="1500" b="1" dirty="0">
                <a:latin typeface="Consolas" pitchFamily="49" charset="0"/>
                <a:cs typeface="Consolas" pitchFamily="49" charset="0"/>
              </a:rPr>
              <a:t>r</a:t>
            </a:r>
            <a:r>
              <a:rPr lang="en-US" sz="1500" b="1" dirty="0" smtClean="0">
                <a:latin typeface="Consolas" pitchFamily="49" charset="0"/>
                <a:cs typeface="Consolas" pitchFamily="49" charset="0"/>
              </a:rPr>
              <a:t>eturn</a:t>
            </a:r>
            <a:r>
              <a:rPr lang="en-US" sz="1500" dirty="0" smtClean="0">
                <a:latin typeface="Consolas" pitchFamily="49" charset="0"/>
                <a:cs typeface="Consolas" pitchFamily="49" charset="0"/>
              </a:rPr>
              <a:t> –EIO;</a:t>
            </a:r>
            <a:endParaRPr lang="en-US" sz="1500" dirty="0">
              <a:latin typeface="Consolas" pitchFamily="49" charset="0"/>
              <a:cs typeface="Consolas" pitchFamily="49" charset="0"/>
            </a:endParaRPr>
          </a:p>
          <a:p>
            <a:pPr>
              <a:defRPr/>
            </a:pPr>
            <a:r>
              <a:rPr lang="en-US" sz="1500" dirty="0">
                <a:latin typeface="Consolas" pitchFamily="49" charset="0"/>
                <a:cs typeface="Consolas" pitchFamily="49" charset="0"/>
              </a:rPr>
              <a:t>3 </a:t>
            </a:r>
            <a:r>
              <a:rPr lang="en-US" sz="1500" dirty="0" smtClean="0">
                <a:latin typeface="Consolas" pitchFamily="49" charset="0"/>
                <a:cs typeface="Consolas" pitchFamily="49" charset="0"/>
              </a:rPr>
              <a:t>}</a:t>
            </a:r>
            <a:endParaRPr lang="en-US" sz="1500" dirty="0">
              <a:latin typeface="Consolas" pitchFamily="49" charset="0"/>
              <a:cs typeface="Consolas" pitchFamily="49" charset="0"/>
            </a:endParaRPr>
          </a:p>
          <a:p>
            <a:pPr>
              <a:defRPr/>
            </a:pPr>
            <a:r>
              <a:rPr lang="en-US" sz="1500" dirty="0">
                <a:latin typeface="Consolas" pitchFamily="49" charset="0"/>
                <a:cs typeface="Consolas" pitchFamily="49" charset="0"/>
              </a:rPr>
              <a:t>4  </a:t>
            </a:r>
          </a:p>
          <a:p>
            <a:pPr>
              <a:defRPr/>
            </a:pPr>
            <a:r>
              <a:rPr lang="en-US" sz="1500" dirty="0">
                <a:latin typeface="Consolas" pitchFamily="49" charset="0"/>
                <a:cs typeface="Consolas" pitchFamily="49" charset="0"/>
              </a:rPr>
              <a:t>5 </a:t>
            </a:r>
            <a:r>
              <a:rPr lang="en-US" sz="1500" b="1" dirty="0" err="1" smtClean="0">
                <a:latin typeface="Consolas" pitchFamily="49" charset="0"/>
                <a:cs typeface="Consolas" pitchFamily="49" charset="0"/>
              </a:rPr>
              <a:t>int</a:t>
            </a:r>
            <a:r>
              <a:rPr lang="en-US" sz="1500" dirty="0" smtClean="0">
                <a:latin typeface="Consolas" pitchFamily="49" charset="0"/>
                <a:cs typeface="Consolas" pitchFamily="49" charset="0"/>
              </a:rPr>
              <a:t> </a:t>
            </a:r>
            <a:r>
              <a:rPr lang="en-US" sz="1500" dirty="0" err="1" smtClean="0">
                <a:latin typeface="Consolas" pitchFamily="49" charset="0"/>
                <a:cs typeface="Consolas" pitchFamily="49" charset="0"/>
              </a:rPr>
              <a:t>foo</a:t>
            </a:r>
            <a:r>
              <a:rPr lang="en-US" sz="1500" dirty="0" smtClean="0">
                <a:latin typeface="Consolas" pitchFamily="49" charset="0"/>
                <a:cs typeface="Consolas" pitchFamily="49" charset="0"/>
              </a:rPr>
              <a:t>(...) {</a:t>
            </a:r>
            <a:endParaRPr lang="en-US" sz="1500" b="1" dirty="0">
              <a:latin typeface="Consolas" pitchFamily="49" charset="0"/>
              <a:cs typeface="Consolas" pitchFamily="49" charset="0"/>
            </a:endParaRPr>
          </a:p>
          <a:p>
            <a:pPr marL="228600" indent="-228600">
              <a:buAutoNum type="arabicPlain" startAt="6"/>
              <a:defRPr/>
            </a:pPr>
            <a:r>
              <a:rPr lang="en-US" sz="1500" dirty="0" smtClean="0">
                <a:latin typeface="Consolas" pitchFamily="49" charset="0"/>
                <a:cs typeface="Consolas" pitchFamily="49" charset="0"/>
              </a:rPr>
              <a:t> </a:t>
            </a:r>
          </a:p>
          <a:p>
            <a:pPr marL="228600" indent="-228600">
              <a:defRPr/>
            </a:pPr>
            <a:r>
              <a:rPr lang="en-US" sz="1500" dirty="0" smtClean="0">
                <a:latin typeface="Consolas" pitchFamily="49" charset="0"/>
                <a:cs typeface="Consolas" pitchFamily="49" charset="0"/>
              </a:rPr>
              <a:t>7  ...</a:t>
            </a:r>
            <a:endParaRPr lang="en-US" sz="1500" dirty="0">
              <a:latin typeface="Consolas" pitchFamily="49" charset="0"/>
              <a:cs typeface="Consolas" pitchFamily="49" charset="0"/>
            </a:endParaRPr>
          </a:p>
          <a:p>
            <a:pPr marL="342900" indent="-342900">
              <a:defRPr/>
            </a:pPr>
            <a:r>
              <a:rPr lang="en-US" sz="1500" dirty="0" smtClean="0">
                <a:latin typeface="Consolas" pitchFamily="49" charset="0"/>
                <a:cs typeface="Consolas" pitchFamily="49" charset="0"/>
              </a:rPr>
              <a:t>8  bar();  </a:t>
            </a:r>
            <a:endParaRPr lang="en-US" sz="1500" dirty="0">
              <a:latin typeface="Consolas" pitchFamily="49" charset="0"/>
              <a:cs typeface="Consolas" pitchFamily="49" charset="0"/>
            </a:endParaRPr>
          </a:p>
          <a:p>
            <a:pPr marL="342900" indent="-342900">
              <a:defRPr/>
            </a:pPr>
            <a:r>
              <a:rPr lang="en-US" sz="1500" dirty="0" smtClean="0">
                <a:latin typeface="Consolas" pitchFamily="49" charset="0"/>
                <a:cs typeface="Consolas" pitchFamily="49" charset="0"/>
              </a:rPr>
              <a:t>9  ...</a:t>
            </a:r>
            <a:endParaRPr lang="en-US" sz="1500" dirty="0">
              <a:latin typeface="Consolas" pitchFamily="49" charset="0"/>
              <a:cs typeface="Consolas" pitchFamily="49" charset="0"/>
            </a:endParaRPr>
          </a:p>
          <a:p>
            <a:pPr>
              <a:defRPr/>
            </a:pPr>
            <a:r>
              <a:rPr lang="en-US" sz="1500" dirty="0" smtClean="0">
                <a:latin typeface="Consolas" pitchFamily="49" charset="0"/>
                <a:cs typeface="Consolas" pitchFamily="49" charset="0"/>
              </a:rPr>
              <a:t>10 </a:t>
            </a:r>
          </a:p>
          <a:p>
            <a:pPr>
              <a:defRPr/>
            </a:pPr>
            <a:r>
              <a:rPr lang="en-US" sz="1500" dirty="0" smtClean="0">
                <a:latin typeface="Consolas" pitchFamily="49" charset="0"/>
                <a:cs typeface="Consolas" pitchFamily="49" charset="0"/>
              </a:rPr>
              <a:t>11 </a:t>
            </a:r>
            <a:r>
              <a:rPr lang="en-US" sz="1500" dirty="0" err="1" smtClean="0">
                <a:latin typeface="Consolas" pitchFamily="49" charset="0"/>
                <a:cs typeface="Consolas" pitchFamily="49" charset="0"/>
              </a:rPr>
              <a:t>tmp</a:t>
            </a:r>
            <a:r>
              <a:rPr lang="en-US" sz="1500" dirty="0" smtClean="0">
                <a:latin typeface="Consolas" pitchFamily="49" charset="0"/>
                <a:cs typeface="Consolas" pitchFamily="49" charset="0"/>
              </a:rPr>
              <a:t> = OK;</a:t>
            </a:r>
            <a:endParaRPr lang="en-US" sz="1500" dirty="0">
              <a:latin typeface="Consolas" pitchFamily="49" charset="0"/>
              <a:cs typeface="Consolas" pitchFamily="49" charset="0"/>
            </a:endParaRPr>
          </a:p>
          <a:p>
            <a:pPr>
              <a:defRPr/>
            </a:pPr>
            <a:r>
              <a:rPr lang="en-US" sz="1500" dirty="0" smtClean="0">
                <a:latin typeface="Consolas" pitchFamily="49" charset="0"/>
                <a:cs typeface="Consolas" pitchFamily="49" charset="0"/>
              </a:rPr>
              <a:t>12 </a:t>
            </a:r>
            <a:r>
              <a:rPr lang="en-US" sz="1500" b="1" dirty="0" smtClean="0">
                <a:latin typeface="Consolas" pitchFamily="49" charset="0"/>
                <a:cs typeface="Consolas" pitchFamily="49" charset="0"/>
              </a:rPr>
              <a:t>return</a:t>
            </a:r>
            <a:r>
              <a:rPr lang="en-US" sz="1500" dirty="0" smtClean="0">
                <a:latin typeface="Consolas" pitchFamily="49" charset="0"/>
                <a:cs typeface="Consolas" pitchFamily="49" charset="0"/>
              </a:rPr>
              <a:t> ...;</a:t>
            </a:r>
            <a:endParaRPr lang="en-US" sz="1500" dirty="0">
              <a:latin typeface="Consolas" pitchFamily="49" charset="0"/>
              <a:cs typeface="Consolas" pitchFamily="49" charset="0"/>
            </a:endParaRPr>
          </a:p>
          <a:p>
            <a:pPr>
              <a:defRPr/>
            </a:pPr>
            <a:r>
              <a:rPr lang="en-US" sz="1500" dirty="0" smtClean="0">
                <a:latin typeface="Consolas" pitchFamily="49" charset="0"/>
                <a:cs typeface="Consolas" pitchFamily="49" charset="0"/>
              </a:rPr>
              <a:t>13} </a:t>
            </a:r>
            <a:endParaRPr lang="en-US" sz="1500" dirty="0">
              <a:latin typeface="Consolas" pitchFamily="49" charset="0"/>
              <a:cs typeface="Consolas" pitchFamily="49" charset="0"/>
            </a:endParaRPr>
          </a:p>
        </p:txBody>
      </p:sp>
      <p:sp>
        <p:nvSpPr>
          <p:cNvPr id="37" name="Rectangle 36"/>
          <p:cNvSpPr/>
          <p:nvPr/>
        </p:nvSpPr>
        <p:spPr>
          <a:xfrm>
            <a:off x="2057400" y="5181600"/>
            <a:ext cx="2743200" cy="228600"/>
          </a:xfrm>
          <a:prstGeom prst="rect">
            <a:avLst/>
          </a:prstGeom>
          <a:solidFill>
            <a:srgbClr val="FF0000">
              <a:alpha val="38000"/>
            </a:srgb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2057400" y="5181600"/>
            <a:ext cx="2743200" cy="228600"/>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ight Arrow 38"/>
          <p:cNvSpPr/>
          <p:nvPr/>
        </p:nvSpPr>
        <p:spPr>
          <a:xfrm>
            <a:off x="1905000" y="31242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ight Arrow 39"/>
          <p:cNvSpPr/>
          <p:nvPr/>
        </p:nvSpPr>
        <p:spPr>
          <a:xfrm>
            <a:off x="1905000" y="39624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2057400" y="2971800"/>
            <a:ext cx="2743200" cy="3048000"/>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107228248"/>
      </p:ext>
    </p:extLst>
  </p:cSld>
  <p:clrMapOvr>
    <a:masterClrMapping/>
  </p:clrMapOvr>
  <p:transition advTm="2212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xit" presetSubtype="0" fill="hold" grpId="0" nodeType="withEffect">
                                  <p:stCondLst>
                                    <p:cond delay="0"/>
                                  </p:stCondLst>
                                  <p:childTnLst>
                                    <p:set>
                                      <p:cBhvr>
                                        <p:cTn id="10" dur="1" fill="hold">
                                          <p:stCondLst>
                                            <p:cond delay="0"/>
                                          </p:stCondLst>
                                        </p:cTn>
                                        <p:tgtEl>
                                          <p:spTgt spid="30"/>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0" grpId="0" animBg="1"/>
      <p:bldP spid="32" grpId="0" build="p"/>
      <p:bldP spid="32" grpId="1" build="p"/>
      <p:bldP spid="32" grpId="2" build="p"/>
      <p:bldP spid="36" grpId="0" build="p"/>
      <p:bldP spid="36" grpId="1" build="p"/>
      <p:bldP spid="36" grpId="2" build="p"/>
      <p:bldP spid="37" grpId="0" animBg="1"/>
      <p:bldP spid="38"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5362"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5363"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5364"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5365"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6"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7"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8"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9" name="Rectangle 9"/>
          <p:cNvSpPr>
            <a:spLocks noGrp="1" noChangeArrowheads="1"/>
          </p:cNvSpPr>
          <p:nvPr>
            <p:ph type="title"/>
          </p:nvPr>
        </p:nvSpPr>
        <p:spPr>
          <a:xfrm>
            <a:off x="0" y="685800"/>
            <a:ext cx="9144000" cy="1143000"/>
          </a:xfrm>
        </p:spPr>
        <p:txBody>
          <a:bodyPr/>
          <a:lstStyle/>
          <a:p>
            <a:pPr eaLnBrk="1" hangingPunct="1"/>
            <a:r>
              <a:rPr lang="en-US" sz="3600" dirty="0" smtClean="0">
                <a:solidFill>
                  <a:srgbClr val="C00000"/>
                </a:solidFill>
              </a:rPr>
              <a:t>Finding Error Propagation Bugs</a:t>
            </a:r>
          </a:p>
        </p:txBody>
      </p:sp>
      <p:sp>
        <p:nvSpPr>
          <p:cNvPr id="16" name="Slide Number Placeholder 15"/>
          <p:cNvSpPr>
            <a:spLocks noGrp="1"/>
          </p:cNvSpPr>
          <p:nvPr>
            <p:ph type="sldNum" sz="quarter" idx="12"/>
          </p:nvPr>
        </p:nvSpPr>
        <p:spPr/>
        <p:txBody>
          <a:bodyPr>
            <a:normAutofit/>
          </a:bodyPr>
          <a:lstStyle/>
          <a:p>
            <a:pPr>
              <a:defRPr/>
            </a:pPr>
            <a:fld id="{A7AFF760-3BCE-47FC-9519-F75E5123E3A8}" type="slidenum">
              <a:rPr lang="en-US"/>
              <a:pPr>
                <a:defRPr/>
              </a:pPr>
              <a:t>27</a:t>
            </a:fld>
            <a:endParaRPr lang="en-US"/>
          </a:p>
        </p:txBody>
      </p:sp>
      <p:sp>
        <p:nvSpPr>
          <p:cNvPr id="15371"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2"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73"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4"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7" name="Rectangle 10"/>
          <p:cNvSpPr txBox="1">
            <a:spLocks noChangeArrowheads="1"/>
          </p:cNvSpPr>
          <p:nvPr/>
        </p:nvSpPr>
        <p:spPr>
          <a:xfrm>
            <a:off x="838200" y="2514600"/>
            <a:ext cx="8305800" cy="533400"/>
          </a:xfrm>
          <a:prstGeom prst="rect">
            <a:avLst/>
          </a:prstGeom>
          <a:noFill/>
        </p:spPr>
        <p:txBody>
          <a:bodyPr>
            <a:noAutofit/>
          </a:bodyPr>
          <a:lstStyle/>
          <a:p>
            <a:pPr marL="342900" indent="-342900" fontAlgn="auto">
              <a:spcBef>
                <a:spcPct val="20000"/>
              </a:spcBef>
              <a:spcAft>
                <a:spcPts val="0"/>
              </a:spcAft>
              <a:defRPr/>
            </a:pPr>
            <a:r>
              <a:rPr lang="en-US" sz="2200" dirty="0" smtClean="0">
                <a:latin typeface="+mn-lt"/>
                <a:cs typeface="+mn-cs"/>
              </a:rPr>
              <a:t>2.   Find whether each assignment may overwrite an error</a:t>
            </a:r>
            <a:endParaRPr lang="en-US" sz="2200" dirty="0">
              <a:latin typeface="+mn-lt"/>
              <a:cs typeface="+mn-cs"/>
            </a:endParaRPr>
          </a:p>
          <a:p>
            <a:pPr marL="342900" indent="-342900" fontAlgn="auto">
              <a:spcBef>
                <a:spcPct val="20000"/>
              </a:spcBef>
              <a:spcAft>
                <a:spcPts val="0"/>
              </a:spcAft>
              <a:defRPr/>
            </a:pPr>
            <a:endParaRPr lang="en-US" sz="2400" dirty="0">
              <a:latin typeface="Comic Sans MS" pitchFamily="66" charset="0"/>
              <a:cs typeface="+mn-cs"/>
            </a:endParaRPr>
          </a:p>
        </p:txBody>
      </p:sp>
      <p:sp>
        <p:nvSpPr>
          <p:cNvPr id="18" name="Rectangle 10"/>
          <p:cNvSpPr txBox="1">
            <a:spLocks noChangeArrowheads="1"/>
          </p:cNvSpPr>
          <p:nvPr/>
        </p:nvSpPr>
        <p:spPr>
          <a:xfrm>
            <a:off x="838200" y="3048000"/>
            <a:ext cx="7772400" cy="457200"/>
          </a:xfrm>
          <a:prstGeom prst="rect">
            <a:avLst/>
          </a:prstGeom>
          <a:noFill/>
        </p:spPr>
        <p:txBody>
          <a:bodyPr>
            <a:noAutofit/>
          </a:bodyPr>
          <a:lstStyle/>
          <a:p>
            <a:pPr marL="800100" lvl="1" indent="-342900" fontAlgn="auto">
              <a:spcBef>
                <a:spcPct val="20000"/>
              </a:spcBef>
              <a:spcAft>
                <a:spcPts val="0"/>
              </a:spcAft>
              <a:buFont typeface="Arial" pitchFamily="34" charset="0"/>
              <a:buChar char="•"/>
              <a:defRPr/>
            </a:pPr>
            <a:r>
              <a:rPr lang="en-US" dirty="0" smtClean="0">
                <a:latin typeface="+mn-lt"/>
                <a:cs typeface="+mn-cs"/>
              </a:rPr>
              <a:t>Before </a:t>
            </a:r>
            <a:r>
              <a:rPr lang="en-US" dirty="0">
                <a:latin typeface="+mn-lt"/>
                <a:cs typeface="+mn-cs"/>
              </a:rPr>
              <a:t>each assignment </a:t>
            </a:r>
            <a:r>
              <a:rPr lang="en-US" i="1" dirty="0">
                <a:latin typeface="+mn-lt"/>
                <a:cs typeface="+mn-cs"/>
              </a:rPr>
              <a:t>t</a:t>
            </a:r>
            <a:r>
              <a:rPr lang="en-US" dirty="0">
                <a:latin typeface="+mn-lt"/>
                <a:cs typeface="+mn-cs"/>
              </a:rPr>
              <a:t> = </a:t>
            </a:r>
            <a:r>
              <a:rPr lang="en-US" i="1" dirty="0">
                <a:latin typeface="+mn-lt"/>
                <a:cs typeface="+mn-cs"/>
              </a:rPr>
              <a:t>s</a:t>
            </a:r>
            <a:r>
              <a:rPr lang="en-US" dirty="0">
                <a:latin typeface="+mn-lt"/>
                <a:cs typeface="+mn-cs"/>
              </a:rPr>
              <a:t>, retrieve the associated weight </a:t>
            </a:r>
            <a:r>
              <a:rPr lang="en-US" i="1" dirty="0" smtClean="0">
                <a:latin typeface="+mn-lt"/>
                <a:cs typeface="+mn-cs"/>
              </a:rPr>
              <a:t>w</a:t>
            </a:r>
            <a:endParaRPr lang="en-US" i="1"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21" name="Rectangle 10"/>
          <p:cNvSpPr txBox="1">
            <a:spLocks noChangeArrowheads="1"/>
          </p:cNvSpPr>
          <p:nvPr/>
        </p:nvSpPr>
        <p:spPr>
          <a:xfrm>
            <a:off x="1295400" y="3429000"/>
            <a:ext cx="7162800" cy="4572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dirty="0" smtClean="0">
                <a:latin typeface="+mn-lt"/>
                <a:cs typeface="+mn-cs"/>
              </a:rPr>
              <a:t>Let </a:t>
            </a:r>
            <a:r>
              <a:rPr lang="en-US" i="1" dirty="0" smtClean="0">
                <a:latin typeface="+mn-lt"/>
                <a:cs typeface="+mn-cs"/>
              </a:rPr>
              <a:t>T</a:t>
            </a:r>
            <a:r>
              <a:rPr lang="en-US" dirty="0" smtClean="0">
                <a:latin typeface="+mn-lt"/>
                <a:cs typeface="+mn-cs"/>
              </a:rPr>
              <a:t>=w(t) , </a:t>
            </a:r>
            <a:r>
              <a:rPr lang="en-US" i="1" dirty="0" smtClean="0">
                <a:latin typeface="+mn-lt"/>
                <a:cs typeface="+mn-cs"/>
              </a:rPr>
              <a:t>S</a:t>
            </a:r>
            <a:r>
              <a:rPr lang="en-US" dirty="0" smtClean="0">
                <a:latin typeface="+mn-lt"/>
                <a:cs typeface="+mn-cs"/>
              </a:rPr>
              <a:t>=w(s) and </a:t>
            </a:r>
            <a:r>
              <a:rPr lang="en-US" i="1" dirty="0" smtClean="0">
                <a:latin typeface="+mn-lt"/>
                <a:cs typeface="+mn-cs"/>
              </a:rPr>
              <a:t>E</a:t>
            </a:r>
            <a:r>
              <a:rPr lang="en-US" dirty="0" smtClean="0">
                <a:latin typeface="+mn-lt"/>
                <a:cs typeface="+mn-cs"/>
              </a:rPr>
              <a:t>  be the set of all error codes, then</a:t>
            </a:r>
            <a:endParaRPr lang="en-US" dirty="0">
              <a:latin typeface="+mn-lt"/>
              <a:cs typeface="+mn-cs"/>
            </a:endParaRPr>
          </a:p>
          <a:p>
            <a:pPr marL="342900" indent="-342900" fontAlgn="auto">
              <a:spcBef>
                <a:spcPct val="20000"/>
              </a:spcBef>
              <a:spcAft>
                <a:spcPts val="0"/>
              </a:spcAft>
              <a:defRPr/>
            </a:pPr>
            <a:endParaRPr lang="en-US" sz="2400" dirty="0">
              <a:latin typeface="Comic Sans MS" pitchFamily="66" charset="0"/>
              <a:cs typeface="+mn-cs"/>
            </a:endParaRPr>
          </a:p>
        </p:txBody>
      </p:sp>
      <p:sp>
        <p:nvSpPr>
          <p:cNvPr id="23" name="Rectangle 10"/>
          <p:cNvSpPr txBox="1">
            <a:spLocks noChangeArrowheads="1"/>
          </p:cNvSpPr>
          <p:nvPr/>
        </p:nvSpPr>
        <p:spPr>
          <a:xfrm>
            <a:off x="2133600" y="4038600"/>
            <a:ext cx="6019800" cy="457200"/>
          </a:xfrm>
          <a:prstGeom prst="rect">
            <a:avLst/>
          </a:prstGeom>
          <a:noFill/>
        </p:spPr>
        <p:txBody>
          <a:bodyPr>
            <a:normAutofit/>
          </a:bodyPr>
          <a:lstStyle/>
          <a:p>
            <a:pPr marL="342900" indent="-342900" fontAlgn="auto">
              <a:spcBef>
                <a:spcPct val="20000"/>
              </a:spcBef>
              <a:spcAft>
                <a:spcPts val="0"/>
              </a:spcAft>
              <a:defRPr/>
            </a:pPr>
            <a:r>
              <a:rPr lang="en-US" dirty="0">
                <a:latin typeface="+mn-lt"/>
              </a:rPr>
              <a:t>(1) If </a:t>
            </a:r>
            <a:r>
              <a:rPr lang="en-US" i="1" dirty="0">
                <a:latin typeface="+mn-lt"/>
              </a:rPr>
              <a:t>T</a:t>
            </a:r>
            <a:r>
              <a:rPr lang="en-US" dirty="0">
                <a:latin typeface="+mn-lt"/>
              </a:rPr>
              <a:t> ∩ </a:t>
            </a:r>
            <a:r>
              <a:rPr lang="en-US" i="1" dirty="0">
                <a:latin typeface="+mn-lt"/>
              </a:rPr>
              <a:t>E</a:t>
            </a:r>
            <a:r>
              <a:rPr lang="en-US" dirty="0">
                <a:latin typeface="+mn-lt"/>
              </a:rPr>
              <a:t> = {}                  No overwrite</a:t>
            </a:r>
          </a:p>
          <a:p>
            <a:pPr marL="342900" indent="-342900" fontAlgn="auto">
              <a:spcBef>
                <a:spcPct val="20000"/>
              </a:spcBef>
              <a:spcAft>
                <a:spcPts val="0"/>
              </a:spcAft>
              <a:buFont typeface="Arial" pitchFamily="34" charset="0"/>
              <a:buChar char="•"/>
              <a:defRPr/>
            </a:pPr>
            <a:endParaRPr lang="en-US" dirty="0">
              <a:latin typeface="Comic Sans MS" pitchFamily="66" charset="0"/>
              <a:cs typeface="+mn-cs"/>
            </a:endParaRPr>
          </a:p>
          <a:p>
            <a:pPr marL="342900" indent="-342900" fontAlgn="auto">
              <a:spcBef>
                <a:spcPct val="20000"/>
              </a:spcBef>
              <a:spcAft>
                <a:spcPts val="0"/>
              </a:spcAft>
              <a:defRPr/>
            </a:pPr>
            <a:endParaRPr lang="en-US" dirty="0">
              <a:latin typeface="Comic Sans MS" pitchFamily="66" charset="0"/>
              <a:cs typeface="+mn-cs"/>
            </a:endParaRPr>
          </a:p>
        </p:txBody>
      </p:sp>
      <p:sp>
        <p:nvSpPr>
          <p:cNvPr id="24" name="Rectangle 10"/>
          <p:cNvSpPr txBox="1">
            <a:spLocks noChangeArrowheads="1"/>
          </p:cNvSpPr>
          <p:nvPr/>
        </p:nvSpPr>
        <p:spPr>
          <a:xfrm>
            <a:off x="2133600" y="4419600"/>
            <a:ext cx="6324600" cy="381000"/>
          </a:xfrm>
          <a:prstGeom prst="rect">
            <a:avLst/>
          </a:prstGeom>
          <a:noFill/>
        </p:spPr>
        <p:txBody>
          <a:bodyPr>
            <a:noAutofit/>
          </a:bodyPr>
          <a:lstStyle/>
          <a:p>
            <a:pPr marL="342900" indent="-342900" fontAlgn="auto">
              <a:spcBef>
                <a:spcPct val="20000"/>
              </a:spcBef>
              <a:spcAft>
                <a:spcPts val="0"/>
              </a:spcAft>
              <a:defRPr/>
            </a:pPr>
            <a:r>
              <a:rPr lang="en-US" dirty="0">
                <a:latin typeface="+mn-lt"/>
              </a:rPr>
              <a:t>(2) If </a:t>
            </a:r>
            <a:r>
              <a:rPr lang="en-US" i="1" dirty="0">
                <a:latin typeface="+mn-lt"/>
              </a:rPr>
              <a:t>T</a:t>
            </a:r>
            <a:r>
              <a:rPr lang="en-US" dirty="0">
                <a:latin typeface="+mn-lt"/>
              </a:rPr>
              <a:t> ∩ </a:t>
            </a:r>
            <a:r>
              <a:rPr lang="en-US" i="1" dirty="0">
                <a:latin typeface="+mn-lt"/>
              </a:rPr>
              <a:t>E</a:t>
            </a:r>
            <a:r>
              <a:rPr lang="en-US" dirty="0">
                <a:latin typeface="+mn-lt"/>
              </a:rPr>
              <a:t> = </a:t>
            </a:r>
            <a:r>
              <a:rPr lang="en-US" i="1" dirty="0">
                <a:latin typeface="+mn-lt"/>
              </a:rPr>
              <a:t>S</a:t>
            </a:r>
            <a:r>
              <a:rPr lang="en-US" dirty="0">
                <a:latin typeface="+mn-lt"/>
              </a:rPr>
              <a:t> = {</a:t>
            </a:r>
            <a:r>
              <a:rPr lang="en-US" i="1" dirty="0">
                <a:latin typeface="+mn-lt"/>
              </a:rPr>
              <a:t>e</a:t>
            </a:r>
            <a:r>
              <a:rPr lang="en-US" dirty="0">
                <a:latin typeface="+mn-lt"/>
              </a:rPr>
              <a:t>}         </a:t>
            </a:r>
            <a:r>
              <a:rPr lang="en-US" dirty="0" smtClean="0">
                <a:latin typeface="+mn-lt"/>
              </a:rPr>
              <a:t>OK </a:t>
            </a:r>
            <a:r>
              <a:rPr lang="en-US" dirty="0">
                <a:latin typeface="+mn-lt"/>
              </a:rPr>
              <a:t>to overwrite </a:t>
            </a:r>
            <a:r>
              <a:rPr lang="en-US" dirty="0" smtClean="0">
                <a:latin typeface="+mn-lt"/>
              </a:rPr>
              <a:t>same </a:t>
            </a:r>
            <a:r>
              <a:rPr lang="en-US" dirty="0">
                <a:latin typeface="+mn-lt"/>
              </a:rPr>
              <a:t>error</a:t>
            </a:r>
          </a:p>
          <a:p>
            <a:pPr marL="342900" indent="-342900" fontAlgn="auto">
              <a:spcBef>
                <a:spcPct val="20000"/>
              </a:spcBef>
              <a:spcAft>
                <a:spcPts val="0"/>
              </a:spcAft>
              <a:defRPr/>
            </a:pPr>
            <a:endParaRPr lang="en-US" dirty="0">
              <a:latin typeface="+mn-lt"/>
              <a:cs typeface="+mn-cs"/>
            </a:endParaRPr>
          </a:p>
          <a:p>
            <a:pPr marL="342900" indent="-342900" fontAlgn="auto">
              <a:spcBef>
                <a:spcPct val="20000"/>
              </a:spcBef>
              <a:spcAft>
                <a:spcPts val="0"/>
              </a:spcAft>
              <a:defRPr/>
            </a:pPr>
            <a:endParaRPr lang="en-US" dirty="0">
              <a:latin typeface="+mn-lt"/>
              <a:cs typeface="+mn-cs"/>
            </a:endParaRPr>
          </a:p>
        </p:txBody>
      </p:sp>
      <p:sp>
        <p:nvSpPr>
          <p:cNvPr id="25" name="Rectangle 10"/>
          <p:cNvSpPr txBox="1">
            <a:spLocks noChangeArrowheads="1"/>
          </p:cNvSpPr>
          <p:nvPr/>
        </p:nvSpPr>
        <p:spPr>
          <a:xfrm>
            <a:off x="2133600" y="4800600"/>
            <a:ext cx="6324600" cy="457200"/>
          </a:xfrm>
          <a:prstGeom prst="rect">
            <a:avLst/>
          </a:prstGeom>
          <a:noFill/>
        </p:spPr>
        <p:txBody>
          <a:bodyPr>
            <a:normAutofit/>
          </a:bodyPr>
          <a:lstStyle/>
          <a:p>
            <a:pPr marL="342900" indent="-342900" fontAlgn="auto">
              <a:spcBef>
                <a:spcPct val="20000"/>
              </a:spcBef>
              <a:spcAft>
                <a:spcPts val="0"/>
              </a:spcAft>
              <a:defRPr/>
            </a:pPr>
            <a:r>
              <a:rPr lang="en-US" dirty="0">
                <a:latin typeface="+mn-lt"/>
              </a:rPr>
              <a:t>(3) Otherwise                   </a:t>
            </a:r>
            <a:r>
              <a:rPr lang="en-US" dirty="0" smtClean="0">
                <a:latin typeface="+mn-lt"/>
              </a:rPr>
              <a:t> </a:t>
            </a:r>
            <a:r>
              <a:rPr lang="en-US" dirty="0" smtClean="0">
                <a:solidFill>
                  <a:srgbClr val="FF0000"/>
                </a:solidFill>
                <a:latin typeface="+mn-lt"/>
              </a:rPr>
              <a:t>Overwrite!</a:t>
            </a:r>
            <a:endParaRPr lang="en-US" dirty="0">
              <a:solidFill>
                <a:srgbClr val="FF0000"/>
              </a:solidFill>
              <a:latin typeface="+mn-lt"/>
            </a:endParaRPr>
          </a:p>
          <a:p>
            <a:pPr marL="342900" indent="-342900" fontAlgn="auto">
              <a:spcBef>
                <a:spcPct val="20000"/>
              </a:spcBef>
              <a:spcAft>
                <a:spcPts val="0"/>
              </a:spcAft>
              <a:buFont typeface="Arial" pitchFamily="34" charset="0"/>
              <a:buChar char="•"/>
              <a:defRPr/>
            </a:pPr>
            <a:endParaRPr lang="en-US" dirty="0">
              <a:latin typeface="+mn-lt"/>
              <a:cs typeface="+mn-cs"/>
            </a:endParaRPr>
          </a:p>
          <a:p>
            <a:pPr marL="342900" indent="-342900" fontAlgn="auto">
              <a:spcBef>
                <a:spcPct val="20000"/>
              </a:spcBef>
              <a:spcAft>
                <a:spcPts val="0"/>
              </a:spcAft>
              <a:defRPr/>
            </a:pPr>
            <a:endParaRPr lang="en-US" dirty="0">
              <a:latin typeface="+mn-lt"/>
              <a:cs typeface="+mn-cs"/>
            </a:endParaRPr>
          </a:p>
        </p:txBody>
      </p:sp>
      <p:sp>
        <p:nvSpPr>
          <p:cNvPr id="26" name="Rectangle 10"/>
          <p:cNvSpPr txBox="1">
            <a:spLocks noChangeArrowheads="1"/>
          </p:cNvSpPr>
          <p:nvPr/>
        </p:nvSpPr>
        <p:spPr>
          <a:xfrm>
            <a:off x="838200" y="1981200"/>
            <a:ext cx="8305800" cy="457200"/>
          </a:xfrm>
          <a:prstGeom prst="rect">
            <a:avLst/>
          </a:prstGeom>
          <a:noFill/>
        </p:spPr>
        <p:txBody>
          <a:bodyPr>
            <a:normAutofit fontScale="25000" lnSpcReduction="20000"/>
          </a:bodyPr>
          <a:lstStyle/>
          <a:p>
            <a:pPr marL="342900" indent="-342900" fontAlgn="auto">
              <a:spcBef>
                <a:spcPct val="20000"/>
              </a:spcBef>
              <a:spcAft>
                <a:spcPts val="0"/>
              </a:spcAft>
              <a:buFont typeface="+mj-lt"/>
              <a:buAutoNum type="arabicPeriod"/>
              <a:defRPr/>
            </a:pPr>
            <a:r>
              <a:rPr lang="en-US" sz="8800" dirty="0" smtClean="0">
                <a:latin typeface="+mn-lt"/>
                <a:cs typeface="+mn-cs"/>
              </a:rPr>
              <a:t>Transform all error-propagation bugs into </a:t>
            </a:r>
            <a:r>
              <a:rPr lang="en-US" sz="8800" dirty="0">
                <a:latin typeface="+mn-lt"/>
                <a:cs typeface="+mn-cs"/>
              </a:rPr>
              <a:t>overwrites</a:t>
            </a:r>
          </a:p>
          <a:p>
            <a:pPr marL="342900" indent="-342900" fontAlgn="auto">
              <a:spcBef>
                <a:spcPct val="20000"/>
              </a:spcBef>
              <a:spcAft>
                <a:spcPts val="0"/>
              </a:spcAft>
              <a:defRPr/>
            </a:pPr>
            <a:endParaRPr lang="en-US" sz="2800" dirty="0">
              <a:latin typeface="+mn-lt"/>
              <a:cs typeface="+mn-cs"/>
            </a:endParaRPr>
          </a:p>
        </p:txBody>
      </p:sp>
    </p:spTree>
    <p:custDataLst>
      <p:tags r:id="rId1"/>
    </p:custDataLst>
    <p:extLst>
      <p:ext uri="{BB962C8B-B14F-4D97-AF65-F5344CB8AC3E}">
        <p14:creationId xmlns:p14="http://schemas.microsoft.com/office/powerpoint/2010/main" val="3901774287"/>
      </p:ext>
    </p:extLst>
  </p:cSld>
  <p:clrMapOvr>
    <a:masterClrMapping/>
  </p:clrMapOvr>
  <p:transition advTm="6138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3"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3"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17" grpId="1" build="p"/>
      <p:bldP spid="17" grpId="2" build="p"/>
      <p:bldP spid="18" grpId="0" build="p"/>
      <p:bldP spid="18" grpId="1" build="p"/>
      <p:bldP spid="18" grpId="2" build="p"/>
      <p:bldP spid="18" grpId="3"/>
      <p:bldP spid="21" grpId="0" build="p"/>
      <p:bldP spid="21" grpId="1" build="p"/>
      <p:bldP spid="21" grpId="2" build="p"/>
      <p:bldP spid="21" grpId="3"/>
      <p:bldP spid="23" grpId="0" build="p"/>
      <p:bldP spid="23" grpId="1" build="p"/>
      <p:bldP spid="23" grpId="2" build="p"/>
      <p:bldP spid="23" grpId="3"/>
      <p:bldP spid="24" grpId="0" build="p"/>
      <p:bldP spid="24" grpId="1" build="p"/>
      <p:bldP spid="24" grpId="2" build="p"/>
      <p:bldP spid="24" grpId="3"/>
      <p:bldP spid="25" grpId="0" build="p"/>
      <p:bldP spid="25" grpId="1" build="p"/>
      <p:bldP spid="25" grpId="2" build="p"/>
      <p:bldP spid="25" grpId="3"/>
      <p:bldP spid="26" grpId="0" build="p"/>
      <p:bldP spid="26" grpId="1" build="p"/>
      <p:bldP spid="26" grpId="2"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6387"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6388"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6389"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6390"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6391"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6392" name="Rectangle 8"/>
          <p:cNvSpPr>
            <a:spLocks noChangeArrowheads="1"/>
          </p:cNvSpPr>
          <p:nvPr/>
        </p:nvSpPr>
        <p:spPr bwMode="auto">
          <a:xfrm>
            <a:off x="228600" y="1676400"/>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50" name="Slide Number Placeholder 49"/>
          <p:cNvSpPr>
            <a:spLocks noGrp="1"/>
          </p:cNvSpPr>
          <p:nvPr>
            <p:ph type="sldNum" sz="quarter" idx="12"/>
          </p:nvPr>
        </p:nvSpPr>
        <p:spPr/>
        <p:txBody>
          <a:bodyPr>
            <a:normAutofit/>
          </a:bodyPr>
          <a:lstStyle/>
          <a:p>
            <a:pPr>
              <a:defRPr/>
            </a:pPr>
            <a:fld id="{EACD439F-C26B-44E0-83A5-D7B26EF1D8B3}" type="slidenum">
              <a:rPr lang="en-US"/>
              <a:pPr>
                <a:defRPr/>
              </a:pPr>
              <a:t>28</a:t>
            </a:fld>
            <a:endParaRPr lang="en-US"/>
          </a:p>
        </p:txBody>
      </p:sp>
      <p:sp>
        <p:nvSpPr>
          <p:cNvPr id="16394" name="Rectangle 10"/>
          <p:cNvSpPr>
            <a:spLocks noChangeArrowheads="1"/>
          </p:cNvSpPr>
          <p:nvPr/>
        </p:nvSpPr>
        <p:spPr bwMode="auto">
          <a:xfrm>
            <a:off x="457200" y="6254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6395" name="Rectangle 11"/>
          <p:cNvSpPr>
            <a:spLocks noChangeArrowheads="1"/>
          </p:cNvSpPr>
          <p:nvPr/>
        </p:nvSpPr>
        <p:spPr bwMode="auto">
          <a:xfrm>
            <a:off x="685800" y="1600200"/>
            <a:ext cx="3048000" cy="4572000"/>
          </a:xfrm>
          <a:prstGeom prst="rect">
            <a:avLst/>
          </a:prstGeom>
          <a:noFill/>
          <a:ln w="9525">
            <a:noFill/>
            <a:miter lim="800000"/>
            <a:headEnd/>
            <a:tailEnd/>
          </a:ln>
        </p:spPr>
        <p:txBody>
          <a:bodyPr/>
          <a:lstStyle/>
          <a:p>
            <a:pPr marL="342900" indent="-342900">
              <a:spcBef>
                <a:spcPct val="20000"/>
              </a:spcBef>
            </a:pPr>
            <a:r>
              <a:rPr lang="en-US" sz="1100" dirty="0" smtClean="0">
                <a:latin typeface="Consolas" pitchFamily="49" charset="0"/>
                <a:cs typeface="Consolas" pitchFamily="49" charset="0"/>
              </a:rPr>
              <a:t>1</a:t>
            </a:r>
            <a:r>
              <a:rPr lang="en-US" sz="1100" b="1" dirty="0" smtClean="0">
                <a:latin typeface="Consolas" pitchFamily="49" charset="0"/>
                <a:cs typeface="Consolas" pitchFamily="49" charset="0"/>
              </a:rPr>
              <a:t>  </a:t>
            </a:r>
            <a:r>
              <a:rPr lang="en-US" sz="1100" b="1" dirty="0" err="1" smtClean="0">
                <a:latin typeface="Consolas" pitchFamily="49" charset="0"/>
                <a:cs typeface="Consolas" pitchFamily="49" charset="0"/>
              </a:rPr>
              <a:t>int</a:t>
            </a:r>
            <a:r>
              <a:rPr lang="en-US" sz="1100" dirty="0" smtClean="0">
                <a:latin typeface="Consolas" pitchFamily="49" charset="0"/>
                <a:cs typeface="Consolas" pitchFamily="49" charset="0"/>
              </a:rPr>
              <a:t> </a:t>
            </a:r>
            <a:r>
              <a:rPr lang="en-US" sz="1100" dirty="0" err="1">
                <a:latin typeface="Consolas" pitchFamily="49" charset="0"/>
                <a:cs typeface="Consolas" pitchFamily="49" charset="0"/>
              </a:rPr>
              <a:t>nextId</a:t>
            </a:r>
            <a:r>
              <a:rPr lang="en-US" sz="1100" dirty="0" smtClean="0">
                <a:latin typeface="Consolas" pitchFamily="49" charset="0"/>
                <a:cs typeface="Consolas" pitchFamily="49" charset="0"/>
              </a:rPr>
              <a:t>(){</a:t>
            </a:r>
          </a:p>
          <a:p>
            <a:pPr marL="342900" indent="-342900">
              <a:spcBef>
                <a:spcPct val="20000"/>
              </a:spcBef>
            </a:pPr>
            <a:r>
              <a:rPr lang="en-US" sz="1100" dirty="0" smtClean="0">
                <a:latin typeface="Consolas" pitchFamily="49" charset="0"/>
                <a:cs typeface="Consolas" pitchFamily="49" charset="0"/>
              </a:rPr>
              <a:t>2</a:t>
            </a:r>
            <a:r>
              <a:rPr lang="en-US" sz="1100" b="1" dirty="0" smtClean="0">
                <a:latin typeface="Consolas" pitchFamily="49" charset="0"/>
                <a:cs typeface="Consolas" pitchFamily="49" charset="0"/>
              </a:rPr>
              <a:t>    static </a:t>
            </a:r>
            <a:r>
              <a:rPr lang="en-US" sz="1100" b="1" dirty="0" err="1" smtClean="0">
                <a:latin typeface="Consolas" pitchFamily="49" charset="0"/>
                <a:cs typeface="Consolas" pitchFamily="49" charset="0"/>
              </a:rPr>
              <a:t>int</a:t>
            </a:r>
            <a:r>
              <a:rPr lang="en-US" sz="1100" b="1" dirty="0" smtClean="0">
                <a:latin typeface="Consolas" pitchFamily="49" charset="0"/>
                <a:cs typeface="Consolas" pitchFamily="49" charset="0"/>
              </a:rPr>
              <a:t> </a:t>
            </a:r>
            <a:r>
              <a:rPr lang="en-US" sz="1100" dirty="0" smtClean="0">
                <a:latin typeface="Consolas" pitchFamily="49" charset="0"/>
                <a:cs typeface="Consolas" pitchFamily="49" charset="0"/>
              </a:rPr>
              <a:t>id;</a:t>
            </a:r>
          </a:p>
          <a:p>
            <a:pPr marL="342900" indent="-342900">
              <a:spcBef>
                <a:spcPct val="20000"/>
              </a:spcBef>
            </a:pPr>
            <a:r>
              <a:rPr lang="en-US" sz="1100" b="1" dirty="0" smtClean="0">
                <a:latin typeface="Consolas" pitchFamily="49" charset="0"/>
                <a:cs typeface="Consolas" pitchFamily="49" charset="0"/>
              </a:rPr>
              <a:t>3    return </a:t>
            </a:r>
            <a:r>
              <a:rPr lang="en-US" sz="1100" dirty="0" smtClean="0">
                <a:latin typeface="Consolas" pitchFamily="49" charset="0"/>
                <a:cs typeface="Consolas" pitchFamily="49" charset="0"/>
              </a:rPr>
              <a:t>id++</a:t>
            </a:r>
            <a:r>
              <a:rPr lang="en-US" sz="1100" b="1" dirty="0" smtClean="0">
                <a:latin typeface="Consolas" pitchFamily="49" charset="0"/>
                <a:cs typeface="Consolas" pitchFamily="49" charset="0"/>
              </a:rPr>
              <a:t>;</a:t>
            </a:r>
            <a:endParaRPr lang="en-US" sz="1100" dirty="0" smtClean="0">
              <a:latin typeface="Consolas" pitchFamily="49" charset="0"/>
              <a:cs typeface="Consolas" pitchFamily="49" charset="0"/>
            </a:endParaRPr>
          </a:p>
          <a:p>
            <a:pPr marL="342900" indent="-342900">
              <a:spcBef>
                <a:spcPct val="20000"/>
              </a:spcBef>
            </a:pPr>
            <a:r>
              <a:rPr lang="en-US" sz="1100" dirty="0" smtClean="0">
                <a:latin typeface="Consolas" pitchFamily="49" charset="0"/>
                <a:cs typeface="Consolas" pitchFamily="49" charset="0"/>
              </a:rPr>
              <a:t>4  }</a:t>
            </a:r>
          </a:p>
          <a:p>
            <a:pPr marL="342900" indent="-342900">
              <a:spcBef>
                <a:spcPct val="20000"/>
              </a:spcBef>
            </a:pPr>
            <a:r>
              <a:rPr lang="en-US" sz="1100" dirty="0" smtClean="0">
                <a:latin typeface="Consolas" pitchFamily="49" charset="0"/>
                <a:cs typeface="Consolas" pitchFamily="49" charset="0"/>
              </a:rPr>
              <a:t>5</a:t>
            </a:r>
          </a:p>
          <a:p>
            <a:pPr marL="342900" indent="-342900">
              <a:spcBef>
                <a:spcPct val="20000"/>
              </a:spcBef>
            </a:pPr>
            <a:r>
              <a:rPr lang="en-US" sz="1100" dirty="0" smtClean="0">
                <a:latin typeface="Consolas" pitchFamily="49" charset="0"/>
                <a:cs typeface="Consolas" pitchFamily="49" charset="0"/>
              </a:rPr>
              <a:t>6</a:t>
            </a:r>
            <a:r>
              <a:rPr lang="en-US" sz="1100" b="1" dirty="0" smtClean="0">
                <a:latin typeface="Consolas" pitchFamily="49" charset="0"/>
                <a:cs typeface="Consolas" pitchFamily="49" charset="0"/>
              </a:rPr>
              <a:t>  </a:t>
            </a:r>
            <a:r>
              <a:rPr lang="en-US" sz="1100" b="1" dirty="0" err="1" smtClean="0">
                <a:latin typeface="Consolas" pitchFamily="49" charset="0"/>
                <a:cs typeface="Consolas" pitchFamily="49" charset="0"/>
              </a:rPr>
              <a:t>int</a:t>
            </a:r>
            <a:r>
              <a:rPr lang="en-US" sz="1100" dirty="0" smtClean="0">
                <a:latin typeface="Consolas" pitchFamily="49" charset="0"/>
                <a:cs typeface="Consolas" pitchFamily="49" charset="0"/>
              </a:rPr>
              <a:t> getError(){</a:t>
            </a:r>
          </a:p>
          <a:p>
            <a:pPr marL="342900" indent="-342900">
              <a:spcBef>
                <a:spcPct val="20000"/>
              </a:spcBef>
            </a:pPr>
            <a:r>
              <a:rPr lang="en-US" sz="1100" b="1" dirty="0" smtClean="0">
                <a:latin typeface="Consolas" pitchFamily="49" charset="0"/>
                <a:cs typeface="Consolas" pitchFamily="49" charset="0"/>
              </a:rPr>
              <a:t>7    return</a:t>
            </a:r>
            <a:r>
              <a:rPr lang="en-US" sz="1100" dirty="0" smtClean="0">
                <a:latin typeface="Consolas" pitchFamily="49" charset="0"/>
                <a:cs typeface="Consolas" pitchFamily="49" charset="0"/>
              </a:rPr>
              <a:t> –EIO;</a:t>
            </a:r>
          </a:p>
          <a:p>
            <a:pPr marL="342900" indent="-342900">
              <a:spcBef>
                <a:spcPct val="20000"/>
              </a:spcBef>
            </a:pPr>
            <a:r>
              <a:rPr lang="en-US" sz="1100" dirty="0" smtClean="0">
                <a:latin typeface="Consolas" pitchFamily="49" charset="0"/>
                <a:cs typeface="Consolas" pitchFamily="49" charset="0"/>
              </a:rPr>
              <a:t>8  }</a:t>
            </a:r>
          </a:p>
          <a:p>
            <a:pPr marL="342900" indent="-342900">
              <a:spcBef>
                <a:spcPct val="20000"/>
              </a:spcBef>
            </a:pPr>
            <a:r>
              <a:rPr lang="en-US" sz="1100" dirty="0" smtClean="0">
                <a:latin typeface="Consolas" pitchFamily="49" charset="0"/>
                <a:cs typeface="Consolas" pitchFamily="49" charset="0"/>
              </a:rPr>
              <a:t>9</a:t>
            </a:r>
          </a:p>
          <a:p>
            <a:pPr marL="342900" indent="-342900">
              <a:spcBef>
                <a:spcPct val="20000"/>
              </a:spcBef>
            </a:pPr>
            <a:r>
              <a:rPr lang="en-US" sz="1100" dirty="0" smtClean="0">
                <a:latin typeface="Consolas" pitchFamily="49" charset="0"/>
                <a:cs typeface="Consolas" pitchFamily="49" charset="0"/>
              </a:rPr>
              <a:t>10</a:t>
            </a:r>
            <a:r>
              <a:rPr lang="en-US" sz="1100" b="1" dirty="0" smtClean="0">
                <a:latin typeface="Consolas" pitchFamily="49" charset="0"/>
                <a:cs typeface="Consolas" pitchFamily="49" charset="0"/>
              </a:rPr>
              <a:t> </a:t>
            </a:r>
            <a:r>
              <a:rPr lang="en-US" sz="1100" b="1" dirty="0" err="1" smtClean="0">
                <a:latin typeface="Consolas" pitchFamily="49" charset="0"/>
                <a:cs typeface="Consolas" pitchFamily="49" charset="0"/>
              </a:rPr>
              <a:t>int</a:t>
            </a:r>
            <a:r>
              <a:rPr lang="en-US" sz="1100" dirty="0" smtClean="0">
                <a:latin typeface="Consolas" pitchFamily="49" charset="0"/>
                <a:cs typeface="Consolas" pitchFamily="49" charset="0"/>
              </a:rPr>
              <a:t> load(){</a:t>
            </a:r>
          </a:p>
          <a:p>
            <a:pPr marL="342900" indent="-342900">
              <a:spcBef>
                <a:spcPct val="20000"/>
              </a:spcBef>
            </a:pPr>
            <a:r>
              <a:rPr lang="en-US" sz="1100" dirty="0" smtClean="0">
                <a:latin typeface="Consolas" pitchFamily="49" charset="0"/>
                <a:cs typeface="Consolas" pitchFamily="49" charset="0"/>
              </a:rPr>
              <a:t>11</a:t>
            </a:r>
            <a:r>
              <a:rPr lang="en-US" sz="1100" b="1" dirty="0" smtClean="0">
                <a:latin typeface="Consolas" pitchFamily="49" charset="0"/>
                <a:cs typeface="Consolas" pitchFamily="49" charset="0"/>
              </a:rPr>
              <a:t>   </a:t>
            </a:r>
            <a:r>
              <a:rPr lang="en-US" sz="1100" b="1" dirty="0" err="1" smtClean="0">
                <a:latin typeface="Consolas" pitchFamily="49" charset="0"/>
                <a:cs typeface="Consolas" pitchFamily="49" charset="0"/>
              </a:rPr>
              <a:t>int</a:t>
            </a:r>
            <a:r>
              <a:rPr lang="en-US" sz="1100" dirty="0" smtClean="0">
                <a:latin typeface="Consolas" pitchFamily="49" charset="0"/>
                <a:cs typeface="Consolas" pitchFamily="49" charset="0"/>
              </a:rPr>
              <a:t> status, result = 0;</a:t>
            </a:r>
          </a:p>
          <a:p>
            <a:pPr marL="342900" indent="-342900">
              <a:spcBef>
                <a:spcPct val="20000"/>
              </a:spcBef>
            </a:pPr>
            <a:r>
              <a:rPr lang="en-US" sz="1100" dirty="0" smtClean="0">
                <a:latin typeface="Consolas" pitchFamily="49" charset="0"/>
                <a:cs typeface="Consolas" pitchFamily="49" charset="0"/>
              </a:rPr>
              <a:t>12</a:t>
            </a:r>
          </a:p>
          <a:p>
            <a:pPr marL="342900" indent="-342900">
              <a:spcBef>
                <a:spcPct val="20000"/>
              </a:spcBef>
            </a:pPr>
            <a:r>
              <a:rPr lang="en-US" sz="1100" dirty="0" smtClean="0">
                <a:latin typeface="Consolas" pitchFamily="49" charset="0"/>
                <a:cs typeface="Consolas" pitchFamily="49" charset="0"/>
              </a:rPr>
              <a:t>13   </a:t>
            </a:r>
            <a:r>
              <a:rPr lang="en-US" sz="1100" b="1" dirty="0" smtClean="0">
                <a:latin typeface="Consolas" pitchFamily="49" charset="0"/>
                <a:cs typeface="Consolas" pitchFamily="49" charset="0"/>
              </a:rPr>
              <a:t>if</a:t>
            </a:r>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nextId</a:t>
            </a:r>
            <a:r>
              <a:rPr lang="en-US" sz="1100" dirty="0" smtClean="0">
                <a:latin typeface="Consolas" pitchFamily="49" charset="0"/>
                <a:cs typeface="Consolas" pitchFamily="49" charset="0"/>
              </a:rPr>
              <a:t>())</a:t>
            </a:r>
          </a:p>
          <a:p>
            <a:pPr marL="342900" indent="-342900">
              <a:spcBef>
                <a:spcPct val="20000"/>
              </a:spcBef>
            </a:pPr>
            <a:r>
              <a:rPr lang="en-US" sz="1100" dirty="0" smtClean="0">
                <a:latin typeface="Consolas" pitchFamily="49" charset="0"/>
                <a:cs typeface="Consolas" pitchFamily="49" charset="0"/>
              </a:rPr>
              <a:t>14      status = getError();</a:t>
            </a:r>
          </a:p>
          <a:p>
            <a:pPr marL="342900" indent="-342900">
              <a:spcBef>
                <a:spcPct val="20000"/>
              </a:spcBef>
            </a:pPr>
            <a:r>
              <a:rPr lang="en-US" sz="1100" dirty="0" smtClean="0">
                <a:latin typeface="Consolas" pitchFamily="49" charset="0"/>
                <a:cs typeface="Consolas" pitchFamily="49" charset="0"/>
              </a:rPr>
              <a:t>15 </a:t>
            </a:r>
          </a:p>
          <a:p>
            <a:pPr marL="342900" indent="-342900">
              <a:spcBef>
                <a:spcPct val="20000"/>
              </a:spcBef>
            </a:pPr>
            <a:r>
              <a:rPr lang="en-US" sz="1100" dirty="0" smtClean="0">
                <a:latin typeface="Consolas" pitchFamily="49" charset="0"/>
                <a:cs typeface="Consolas" pitchFamily="49" charset="0"/>
              </a:rPr>
              <a:t>16   result = status;</a:t>
            </a:r>
          </a:p>
          <a:p>
            <a:pPr marL="342900" indent="-342900">
              <a:spcBef>
                <a:spcPct val="20000"/>
              </a:spcBef>
            </a:pPr>
            <a:r>
              <a:rPr lang="en-US" sz="1100" dirty="0" smtClean="0">
                <a:latin typeface="Consolas" pitchFamily="49" charset="0"/>
                <a:cs typeface="Consolas" pitchFamily="49" charset="0"/>
              </a:rPr>
              <a:t>17</a:t>
            </a:r>
          </a:p>
          <a:p>
            <a:pPr marL="342900" indent="-342900">
              <a:spcBef>
                <a:spcPct val="20000"/>
              </a:spcBef>
            </a:pPr>
            <a:r>
              <a:rPr lang="en-US" sz="1100" dirty="0" smtClean="0">
                <a:latin typeface="Consolas" pitchFamily="49" charset="0"/>
                <a:cs typeface="Consolas" pitchFamily="49" charset="0"/>
              </a:rPr>
              <a:t>18</a:t>
            </a:r>
            <a:r>
              <a:rPr lang="en-US" sz="1100" b="1" dirty="0" smtClean="0">
                <a:latin typeface="Consolas" pitchFamily="49" charset="0"/>
                <a:cs typeface="Consolas" pitchFamily="49" charset="0"/>
              </a:rPr>
              <a:t>   if</a:t>
            </a:r>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nextId</a:t>
            </a:r>
            <a:r>
              <a:rPr lang="en-US" sz="1100" dirty="0" smtClean="0">
                <a:latin typeface="Consolas" pitchFamily="49" charset="0"/>
                <a:cs typeface="Consolas" pitchFamily="49" charset="0"/>
              </a:rPr>
              <a:t>())</a:t>
            </a:r>
          </a:p>
          <a:p>
            <a:pPr marL="342900" indent="-342900">
              <a:spcBef>
                <a:spcPct val="20000"/>
              </a:spcBef>
            </a:pPr>
            <a:r>
              <a:rPr lang="en-US" sz="1100" dirty="0" smtClean="0">
                <a:latin typeface="Consolas" pitchFamily="49" charset="0"/>
                <a:cs typeface="Consolas" pitchFamily="49" charset="0"/>
              </a:rPr>
              <a:t>19      result = -EPIPE; </a:t>
            </a:r>
          </a:p>
          <a:p>
            <a:pPr marL="342900" indent="-342900">
              <a:spcBef>
                <a:spcPct val="20000"/>
              </a:spcBef>
            </a:pPr>
            <a:r>
              <a:rPr lang="en-US" sz="1100" dirty="0" smtClean="0">
                <a:latin typeface="Consolas" pitchFamily="49" charset="0"/>
                <a:cs typeface="Consolas" pitchFamily="49" charset="0"/>
              </a:rPr>
              <a:t>20</a:t>
            </a:r>
          </a:p>
          <a:p>
            <a:pPr marL="342900" indent="-342900">
              <a:spcBef>
                <a:spcPct val="20000"/>
              </a:spcBef>
            </a:pPr>
            <a:r>
              <a:rPr lang="en-US" sz="1100" dirty="0" smtClean="0">
                <a:latin typeface="Consolas" pitchFamily="49" charset="0"/>
                <a:cs typeface="Consolas" pitchFamily="49" charset="0"/>
              </a:rPr>
              <a:t>21</a:t>
            </a:r>
            <a:r>
              <a:rPr lang="en-US" sz="1100" b="1" dirty="0" smtClean="0">
                <a:latin typeface="Consolas" pitchFamily="49" charset="0"/>
                <a:cs typeface="Consolas" pitchFamily="49" charset="0"/>
              </a:rPr>
              <a:t>  return</a:t>
            </a:r>
            <a:r>
              <a:rPr lang="en-US" sz="1100" dirty="0" smtClean="0">
                <a:latin typeface="Consolas" pitchFamily="49" charset="0"/>
                <a:cs typeface="Consolas" pitchFamily="49" charset="0"/>
              </a:rPr>
              <a:t> result;</a:t>
            </a:r>
          </a:p>
          <a:p>
            <a:pPr marL="342900" indent="-342900">
              <a:spcBef>
                <a:spcPct val="20000"/>
              </a:spcBef>
            </a:pPr>
            <a:r>
              <a:rPr lang="en-US" sz="1100" dirty="0" smtClean="0">
                <a:latin typeface="Consolas" pitchFamily="49" charset="0"/>
                <a:cs typeface="Consolas" pitchFamily="49" charset="0"/>
              </a:rPr>
              <a:t>22 }	</a:t>
            </a:r>
          </a:p>
          <a:p>
            <a:pPr marL="342900" indent="-342900">
              <a:spcBef>
                <a:spcPct val="20000"/>
              </a:spcBef>
              <a:buFontTx/>
              <a:buAutoNum type="arabicPlain"/>
            </a:pPr>
            <a:endParaRPr lang="en-US" sz="1000" dirty="0" smtClean="0">
              <a:latin typeface="Courier New" pitchFamily="49" charset="0"/>
              <a:cs typeface="Courier New" pitchFamily="49" charset="0"/>
            </a:endParaRPr>
          </a:p>
          <a:p>
            <a:pPr marL="342900" indent="-342900">
              <a:spcBef>
                <a:spcPct val="20000"/>
              </a:spcBef>
              <a:buFontTx/>
              <a:buAutoNum type="arabicPlain"/>
            </a:pPr>
            <a:endParaRPr lang="en-US" sz="1000" dirty="0" smtClean="0">
              <a:latin typeface="Courier New" pitchFamily="49" charset="0"/>
              <a:cs typeface="Courier New" pitchFamily="49" charset="0"/>
            </a:endParaRPr>
          </a:p>
          <a:p>
            <a:pPr marL="342900" indent="-342900">
              <a:spcBef>
                <a:spcPct val="20000"/>
              </a:spcBef>
              <a:buFontTx/>
              <a:buAutoNum type="arabicPlain"/>
            </a:pPr>
            <a:endParaRPr lang="en-US" sz="1000" dirty="0" smtClean="0">
              <a:latin typeface="Courier New" pitchFamily="49" charset="0"/>
              <a:cs typeface="Courier New" pitchFamily="49" charset="0"/>
            </a:endParaRPr>
          </a:p>
          <a:p>
            <a:pPr marL="342900" indent="-342900">
              <a:spcBef>
                <a:spcPct val="20000"/>
              </a:spcBef>
              <a:buFontTx/>
              <a:buAutoNum type="arabicPlain"/>
            </a:pPr>
            <a:endParaRPr lang="en-US" sz="1000" dirty="0" smtClean="0">
              <a:latin typeface="Courier New" pitchFamily="49" charset="0"/>
              <a:cs typeface="Courier New" pitchFamily="49" charset="0"/>
            </a:endParaRPr>
          </a:p>
          <a:p>
            <a:pPr marL="342900" indent="-342900">
              <a:spcBef>
                <a:spcPct val="20000"/>
              </a:spcBef>
              <a:buAutoNum type="arabicPlain"/>
            </a:pPr>
            <a:endParaRPr lang="en-US" sz="1000" dirty="0" smtClean="0">
              <a:latin typeface="Courier New" pitchFamily="49" charset="0"/>
              <a:cs typeface="Courier New" pitchFamily="49" charset="0"/>
            </a:endParaRPr>
          </a:p>
          <a:p>
            <a:pPr marL="342900" indent="-342900">
              <a:spcBef>
                <a:spcPct val="20000"/>
              </a:spcBef>
              <a:buAutoNum type="arabicPlain"/>
            </a:pPr>
            <a:endParaRPr lang="en-US" sz="1000" dirty="0">
              <a:latin typeface="Courier New" pitchFamily="49" charset="0"/>
              <a:cs typeface="Courier New" pitchFamily="49" charset="0"/>
            </a:endParaRPr>
          </a:p>
        </p:txBody>
      </p:sp>
      <p:sp>
        <p:nvSpPr>
          <p:cNvPr id="16396" name="Rectangle 12"/>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62" name="Rectangle 9"/>
          <p:cNvSpPr txBox="1">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defRPr/>
            </a:pPr>
            <a:r>
              <a:rPr lang="en-US" sz="4000" dirty="0">
                <a:solidFill>
                  <a:srgbClr val="C00000"/>
                </a:solidFill>
                <a:latin typeface="+mj-lt"/>
                <a:ea typeface="+mj-ea"/>
                <a:cs typeface="+mj-cs"/>
              </a:rPr>
              <a:t>Sample Output</a:t>
            </a:r>
          </a:p>
        </p:txBody>
      </p:sp>
      <p:sp>
        <p:nvSpPr>
          <p:cNvPr id="46" name="TextBox 45"/>
          <p:cNvSpPr txBox="1">
            <a:spLocks noChangeArrowheads="1"/>
          </p:cNvSpPr>
          <p:nvPr/>
        </p:nvSpPr>
        <p:spPr bwMode="auto">
          <a:xfrm>
            <a:off x="3733800" y="5254823"/>
            <a:ext cx="4724400" cy="307777"/>
          </a:xfrm>
          <a:prstGeom prst="rect">
            <a:avLst/>
          </a:prstGeom>
          <a:solidFill>
            <a:srgbClr val="FF00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solidFill>
                  <a:schemeClr val="bg1"/>
                </a:solidFill>
                <a:latin typeface="Calibri" pitchFamily="34" charset="0"/>
                <a:cs typeface="Calibri" pitchFamily="34" charset="0"/>
              </a:rPr>
              <a:t>overwriting  unchecked error in </a:t>
            </a:r>
            <a:r>
              <a:rPr lang="en-US" sz="1400" dirty="0" smtClean="0">
                <a:solidFill>
                  <a:schemeClr val="bg1"/>
                </a:solidFill>
                <a:latin typeface="Consolas" pitchFamily="49" charset="0"/>
                <a:cs typeface="Consolas" pitchFamily="49" charset="0"/>
              </a:rPr>
              <a:t>result</a:t>
            </a:r>
            <a:endParaRPr lang="en-US" sz="1400" dirty="0">
              <a:solidFill>
                <a:schemeClr val="bg1"/>
              </a:solidFill>
              <a:latin typeface="Consolas" pitchFamily="49" charset="0"/>
              <a:cs typeface="Consolas" pitchFamily="49" charset="0"/>
            </a:endParaRPr>
          </a:p>
        </p:txBody>
      </p:sp>
      <p:sp>
        <p:nvSpPr>
          <p:cNvPr id="47" name="Rectangle 46"/>
          <p:cNvSpPr/>
          <p:nvPr/>
        </p:nvSpPr>
        <p:spPr>
          <a:xfrm>
            <a:off x="533400" y="2819400"/>
            <a:ext cx="2743200" cy="228600"/>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533400" y="4191000"/>
            <a:ext cx="2743200" cy="228600"/>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533400" y="1981200"/>
            <a:ext cx="2743200" cy="228600"/>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533400" y="5257800"/>
            <a:ext cx="2743200" cy="228600"/>
          </a:xfrm>
          <a:prstGeom prst="rect">
            <a:avLst/>
          </a:prstGeom>
          <a:solidFill>
            <a:srgbClr val="FF0000">
              <a:alpha val="38000"/>
            </a:srgb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a:spLocks noChangeArrowheads="1"/>
          </p:cNvSpPr>
          <p:nvPr/>
        </p:nvSpPr>
        <p:spPr bwMode="auto">
          <a:xfrm>
            <a:off x="3733800" y="2816423"/>
            <a:ext cx="47244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unchecked error EIO is returned</a:t>
            </a:r>
            <a:endParaRPr lang="en-US" sz="1400" dirty="0">
              <a:latin typeface="Calibri" pitchFamily="34" charset="0"/>
              <a:cs typeface="Calibri" pitchFamily="34" charset="0"/>
            </a:endParaRPr>
          </a:p>
        </p:txBody>
      </p:sp>
      <p:sp>
        <p:nvSpPr>
          <p:cNvPr id="58" name="TextBox 57"/>
          <p:cNvSpPr txBox="1">
            <a:spLocks noChangeArrowheads="1"/>
          </p:cNvSpPr>
          <p:nvPr/>
        </p:nvSpPr>
        <p:spPr bwMode="auto">
          <a:xfrm>
            <a:off x="3733800" y="4191000"/>
            <a:ext cx="47244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onsolas" pitchFamily="49" charset="0"/>
                <a:cs typeface="Consolas" pitchFamily="49" charset="0"/>
              </a:rPr>
              <a:t>status</a:t>
            </a:r>
            <a:r>
              <a:rPr lang="en-US" sz="1400" dirty="0" smtClean="0">
                <a:latin typeface="Calibri" pitchFamily="34" charset="0"/>
                <a:cs typeface="Calibri" pitchFamily="34" charset="0"/>
              </a:rPr>
              <a:t> receives unchecked error from function </a:t>
            </a:r>
            <a:r>
              <a:rPr lang="en-US" sz="1400" dirty="0" err="1" smtClean="0">
                <a:latin typeface="Consolas" pitchFamily="49" charset="0"/>
                <a:cs typeface="Consolas" pitchFamily="49" charset="0"/>
              </a:rPr>
              <a:t>getError</a:t>
            </a:r>
            <a:r>
              <a:rPr lang="en-US" sz="1400" dirty="0" smtClean="0">
                <a:latin typeface="Calibri" pitchFamily="34" charset="0"/>
                <a:cs typeface="Calibri" pitchFamily="34" charset="0"/>
              </a:rPr>
              <a:t>  </a:t>
            </a:r>
            <a:endParaRPr lang="en-US" sz="1400" dirty="0">
              <a:latin typeface="Calibri" pitchFamily="34" charset="0"/>
              <a:cs typeface="Calibri" pitchFamily="34" charset="0"/>
            </a:endParaRPr>
          </a:p>
        </p:txBody>
      </p:sp>
      <p:sp>
        <p:nvSpPr>
          <p:cNvPr id="59" name="TextBox 58"/>
          <p:cNvSpPr txBox="1">
            <a:spLocks noChangeArrowheads="1"/>
          </p:cNvSpPr>
          <p:nvPr/>
        </p:nvSpPr>
        <p:spPr bwMode="auto">
          <a:xfrm>
            <a:off x="3733800" y="4572000"/>
            <a:ext cx="47244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onsolas" pitchFamily="49" charset="0"/>
                <a:cs typeface="Consolas" pitchFamily="49" charset="0"/>
              </a:rPr>
              <a:t>result</a:t>
            </a:r>
            <a:r>
              <a:rPr lang="en-US" sz="1400" dirty="0" smtClean="0"/>
              <a:t> </a:t>
            </a:r>
            <a:r>
              <a:rPr lang="en-US" sz="1400" dirty="0" smtClean="0">
                <a:latin typeface="Calibri" pitchFamily="34" charset="0"/>
                <a:cs typeface="Calibri" pitchFamily="34" charset="0"/>
              </a:rPr>
              <a:t>receives unchecked error from </a:t>
            </a:r>
            <a:r>
              <a:rPr lang="en-US" sz="1400" dirty="0" smtClean="0">
                <a:latin typeface="Consolas" pitchFamily="49" charset="0"/>
                <a:cs typeface="Consolas" pitchFamily="49" charset="0"/>
              </a:rPr>
              <a:t>status</a:t>
            </a:r>
            <a:r>
              <a:rPr lang="en-US" sz="1400" dirty="0" smtClean="0"/>
              <a:t> </a:t>
            </a:r>
            <a:endParaRPr lang="en-US" sz="1400" dirty="0"/>
          </a:p>
        </p:txBody>
      </p:sp>
      <p:sp>
        <p:nvSpPr>
          <p:cNvPr id="60" name="TextBox 59"/>
          <p:cNvSpPr txBox="1">
            <a:spLocks noChangeArrowheads="1"/>
          </p:cNvSpPr>
          <p:nvPr/>
        </p:nvSpPr>
        <p:spPr bwMode="auto">
          <a:xfrm>
            <a:off x="3733800" y="5029200"/>
            <a:ext cx="47244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onsolas" pitchFamily="49" charset="0"/>
                <a:cs typeface="Consolas" pitchFamily="49" charset="0"/>
              </a:rPr>
              <a:t>result</a:t>
            </a:r>
            <a:r>
              <a:rPr lang="en-US" sz="1400" dirty="0" smtClean="0">
                <a:latin typeface="Calibri" pitchFamily="34" charset="0"/>
                <a:cs typeface="Calibri" pitchFamily="34" charset="0"/>
              </a:rPr>
              <a:t> has unchecked error  </a:t>
            </a:r>
            <a:endParaRPr lang="en-US" sz="1400" dirty="0">
              <a:latin typeface="Calibri" pitchFamily="34" charset="0"/>
              <a:cs typeface="Calibri" pitchFamily="34" charset="0"/>
            </a:endParaRPr>
          </a:p>
        </p:txBody>
      </p:sp>
      <p:sp>
        <p:nvSpPr>
          <p:cNvPr id="61" name="TextBox 60"/>
          <p:cNvSpPr txBox="1">
            <a:spLocks noChangeArrowheads="1"/>
          </p:cNvSpPr>
          <p:nvPr/>
        </p:nvSpPr>
        <p:spPr bwMode="auto">
          <a:xfrm>
            <a:off x="3733800" y="1981200"/>
            <a:ext cx="47244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onsolas" pitchFamily="49" charset="0"/>
                <a:cs typeface="Consolas" pitchFamily="49" charset="0"/>
              </a:rPr>
              <a:t>result</a:t>
            </a:r>
            <a:r>
              <a:rPr lang="en-US" sz="1400" dirty="0" smtClean="0">
                <a:latin typeface="Calibri" pitchFamily="34" charset="0"/>
                <a:cs typeface="Calibri" pitchFamily="34" charset="0"/>
              </a:rPr>
              <a:t> has unchecked error  </a:t>
            </a:r>
            <a:endParaRPr lang="en-US" sz="1400" dirty="0">
              <a:latin typeface="Calibri" pitchFamily="34" charset="0"/>
              <a:cs typeface="Calibri" pitchFamily="34" charset="0"/>
            </a:endParaRPr>
          </a:p>
        </p:txBody>
      </p:sp>
      <p:sp>
        <p:nvSpPr>
          <p:cNvPr id="26" name="Rectangle 25"/>
          <p:cNvSpPr/>
          <p:nvPr/>
        </p:nvSpPr>
        <p:spPr>
          <a:xfrm>
            <a:off x="533400" y="5029200"/>
            <a:ext cx="2743200" cy="228600"/>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a:off x="304800" y="16002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a:off x="304800" y="25908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a:off x="304800" y="34290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p:cNvSpPr/>
          <p:nvPr/>
        </p:nvSpPr>
        <p:spPr>
          <a:xfrm>
            <a:off x="533400" y="1447800"/>
            <a:ext cx="2743200" cy="4754562"/>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275407440"/>
      </p:ext>
    </p:extLst>
  </p:cSld>
  <p:clrMapOvr>
    <a:masterClrMapping/>
  </p:clrMapOvr>
  <p:transition advTm="433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par>
                                <p:cTn id="15" presetID="1" presetClass="exit" presetSubtype="0" fill="hold" nodeType="withEffect">
                                  <p:stCondLst>
                                    <p:cond delay="0"/>
                                  </p:stCondLst>
                                  <p:childTnLst>
                                    <p:set>
                                      <p:cBhvr>
                                        <p:cTn id="16" dur="1" fill="hold">
                                          <p:stCondLst>
                                            <p:cond delay="0"/>
                                          </p:stCondLst>
                                        </p:cTn>
                                        <p:tgtEl>
                                          <p:spTgt spid="47"/>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57"/>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nodeType="clickEffect">
                                  <p:stCondLst>
                                    <p:cond delay="0"/>
                                  </p:stCondLst>
                                  <p:childTnLst>
                                    <p:animMotion origin="layout" path="M -3.33333E-6 2.22222E-6 L -3.33333E-6 0.06111 " pathEditMode="relative" rAng="0" ptsTypes="AA">
                                      <p:cBhvr>
                                        <p:cTn id="24" dur="500" fill="hold"/>
                                        <p:tgtEl>
                                          <p:spTgt spid="51"/>
                                        </p:tgtEl>
                                        <p:attrNameLst>
                                          <p:attrName>ppt_x</p:attrName>
                                          <p:attrName>ppt_y</p:attrName>
                                        </p:attrNameLst>
                                      </p:cBhvr>
                                      <p:rCtr x="0" y="31"/>
                                    </p:animMotion>
                                  </p:childTnLst>
                                </p:cTn>
                              </p:par>
                              <p:par>
                                <p:cTn id="25" presetID="1" presetClass="entr" presetSubtype="0" fill="hold"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par>
                                <p:cTn id="27" presetID="1" presetClass="exit" presetSubtype="0" fill="hold" nodeType="withEffect">
                                  <p:stCondLst>
                                    <p:cond delay="0"/>
                                  </p:stCondLst>
                                  <p:childTnLst>
                                    <p:set>
                                      <p:cBhvr>
                                        <p:cTn id="28" dur="1" fill="hold">
                                          <p:stCondLst>
                                            <p:cond delay="0"/>
                                          </p:stCondLst>
                                        </p:cTn>
                                        <p:tgtEl>
                                          <p:spTgt spid="5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0" presetClass="path" presetSubtype="0" accel="50000" decel="50000" fill="hold" nodeType="clickEffect">
                                  <p:stCondLst>
                                    <p:cond delay="0"/>
                                  </p:stCondLst>
                                  <p:childTnLst>
                                    <p:animMotion origin="layout" path="M -3.33333E-6 0.06111 L -3.33333E-6 0.12778 " pathEditMode="relative" rAng="0" ptsTypes="AA">
                                      <p:cBhvr>
                                        <p:cTn id="32" dur="500" fill="hold"/>
                                        <p:tgtEl>
                                          <p:spTgt spid="51"/>
                                        </p:tgtEl>
                                        <p:attrNameLst>
                                          <p:attrName>ppt_x</p:attrName>
                                          <p:attrName>ppt_y</p:attrName>
                                        </p:attrNameLst>
                                      </p:cBhvr>
                                      <p:rCtr x="0" y="33"/>
                                    </p:animMotion>
                                  </p:childTnLst>
                                </p:cTn>
                              </p:par>
                              <p:par>
                                <p:cTn id="33" presetID="1" presetClass="exit" presetSubtype="0" fill="hold" nodeType="withEffect">
                                  <p:stCondLst>
                                    <p:cond delay="0"/>
                                  </p:stCondLst>
                                  <p:childTnLst>
                                    <p:set>
                                      <p:cBhvr>
                                        <p:cTn id="34" dur="1" fill="hold">
                                          <p:stCondLst>
                                            <p:cond delay="0"/>
                                          </p:stCondLst>
                                        </p:cTn>
                                        <p:tgtEl>
                                          <p:spTgt spid="59"/>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6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4"/>
                                        </p:tgtEl>
                                        <p:attrNameLst>
                                          <p:attrName>style.visibility</p:attrName>
                                        </p:attrNameLst>
                                      </p:cBhvr>
                                      <p:to>
                                        <p:strVal val="visible"/>
                                      </p:to>
                                    </p:set>
                                  </p:childTnLst>
                                </p:cTn>
                              </p:par>
                              <p:par>
                                <p:cTn id="41" presetID="1" presetClass="exit" presetSubtype="0" fill="hold" nodeType="withEffect">
                                  <p:stCondLst>
                                    <p:cond delay="0"/>
                                  </p:stCondLst>
                                  <p:childTnLst>
                                    <p:set>
                                      <p:cBhvr>
                                        <p:cTn id="42" dur="1" fill="hold">
                                          <p:stCondLst>
                                            <p:cond delay="0"/>
                                          </p:stCondLst>
                                        </p:cTn>
                                        <p:tgtEl>
                                          <p:spTgt spid="60"/>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51"/>
                                        </p:tgtEl>
                                        <p:attrNameLst>
                                          <p:attrName>style.visibility</p:attrName>
                                        </p:attrNameLst>
                                      </p:cBhvr>
                                      <p:to>
                                        <p:strVal val="hidden"/>
                                      </p:to>
                                    </p:set>
                                  </p:childTnLst>
                                </p:cTn>
                              </p:par>
                              <p:par>
                                <p:cTn id="45" presetID="1" presetClass="entr" presetSubtype="0" fill="hold" nodeType="withEffect">
                                  <p:stCondLst>
                                    <p:cond delay="0"/>
                                  </p:stCondLst>
                                  <p:childTnLst>
                                    <p:set>
                                      <p:cBhvr>
                                        <p:cTn id="46" dur="1" fill="hold">
                                          <p:stCondLst>
                                            <p:cond delay="0"/>
                                          </p:stCondLst>
                                        </p:cTn>
                                        <p:tgtEl>
                                          <p:spTgt spid="6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54"/>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61"/>
                                        </p:tgtEl>
                                        <p:attrNameLst>
                                          <p:attrName>style.visibility</p:attrName>
                                        </p:attrNameLst>
                                      </p:cBhvr>
                                      <p:to>
                                        <p:strVal val="hidden"/>
                                      </p:to>
                                    </p:set>
                                  </p:childTnLst>
                                </p:cTn>
                              </p:par>
                              <p:par>
                                <p:cTn id="53" presetID="1" presetClass="entr" presetSubtype="0" fill="hold" nodeType="withEffect">
                                  <p:stCondLst>
                                    <p:cond delay="0"/>
                                  </p:stCondLst>
                                  <p:childTnLst>
                                    <p:set>
                                      <p:cBhvr>
                                        <p:cTn id="54" dur="1" fill="hold">
                                          <p:stCondLst>
                                            <p:cond delay="0"/>
                                          </p:stCondLst>
                                        </p:cTn>
                                        <p:tgtEl>
                                          <p:spTgt spid="6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1" nodeType="clickEffect">
                                  <p:stCondLst>
                                    <p:cond delay="0"/>
                                  </p:stCondLst>
                                  <p:childTnLst>
                                    <p:set>
                                      <p:cBhvr>
                                        <p:cTn id="60" dur="1" fill="hold">
                                          <p:stCondLst>
                                            <p:cond delay="0"/>
                                          </p:stCondLst>
                                        </p:cTn>
                                        <p:tgtEl>
                                          <p:spTgt spid="26"/>
                                        </p:tgtEl>
                                        <p:attrNameLst>
                                          <p:attrName>style.visibility</p:attrName>
                                        </p:attrNameLst>
                                      </p:cBhvr>
                                      <p:to>
                                        <p:strVal val="hidden"/>
                                      </p:to>
                                    </p:set>
                                  </p:childTnLst>
                                </p:cTn>
                              </p:par>
                              <p:par>
                                <p:cTn id="61" presetID="1" presetClass="exit" presetSubtype="0" fill="hold" grpId="0" nodeType="withEffect">
                                  <p:stCondLst>
                                    <p:cond delay="0"/>
                                  </p:stCondLst>
                                  <p:childTnLst>
                                    <p:set>
                                      <p:cBhvr>
                                        <p:cTn id="62" dur="1" fill="hold">
                                          <p:stCondLst>
                                            <p:cond delay="0"/>
                                          </p:stCondLst>
                                        </p:cTn>
                                        <p:tgtEl>
                                          <p:spTgt spid="60"/>
                                        </p:tgtEl>
                                        <p:attrNameLst>
                                          <p:attrName>style.visibility</p:attrName>
                                        </p:attrNameLst>
                                      </p:cBhvr>
                                      <p:to>
                                        <p:strVal val="hidden"/>
                                      </p:to>
                                    </p:set>
                                  </p:childTnLst>
                                </p:cTn>
                              </p:par>
                              <p:par>
                                <p:cTn id="63" presetID="1" presetClass="entr" presetSubtype="0" fill="hold" grpId="0" nodeType="withEffect">
                                  <p:stCondLst>
                                    <p:cond delay="0"/>
                                  </p:stCondLst>
                                  <p:childTnLst>
                                    <p:set>
                                      <p:cBhvr>
                                        <p:cTn id="64" dur="1" fill="hold">
                                          <p:stCondLst>
                                            <p:cond delay="0"/>
                                          </p:stCondLst>
                                        </p:cTn>
                                        <p:tgtEl>
                                          <p:spTgt spid="5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6" grpId="0" animBg="1"/>
      <p:bldP spid="60" grpId="0" animBg="1"/>
      <p:bldP spid="26" grpId="0" animBg="1"/>
      <p:bldP spid="26"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21"/>
          <p:cNvSpPr>
            <a:spLocks noChangeArrowheads="1"/>
          </p:cNvSpPr>
          <p:nvPr/>
        </p:nvSpPr>
        <p:spPr bwMode="auto">
          <a:xfrm>
            <a:off x="3429000" y="2514600"/>
            <a:ext cx="5105400" cy="381000"/>
          </a:xfrm>
          <a:prstGeom prst="rect">
            <a:avLst/>
          </a:prstGeom>
          <a:noFill/>
          <a:ln w="9525">
            <a:noFill/>
            <a:miter lim="800000"/>
            <a:headEnd/>
            <a:tailEnd/>
          </a:ln>
        </p:spPr>
        <p:txBody>
          <a:bodyPr/>
          <a:lstStyle/>
          <a:p>
            <a:pPr marL="342900" indent="-342900">
              <a:spcBef>
                <a:spcPct val="20000"/>
              </a:spcBef>
              <a:defRPr/>
            </a:pPr>
            <a:r>
              <a:rPr lang="en-US" sz="1400" dirty="0" smtClean="0">
                <a:latin typeface="+mn-lt"/>
              </a:rPr>
              <a:t>example.c:16: “result” receives unchecked error from “status”</a:t>
            </a:r>
          </a:p>
        </p:txBody>
      </p:sp>
      <p:pic>
        <p:nvPicPr>
          <p:cNvPr id="16386"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6387"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6388"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6389"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6390"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6391"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50" name="Slide Number Placeholder 49"/>
          <p:cNvSpPr>
            <a:spLocks noGrp="1"/>
          </p:cNvSpPr>
          <p:nvPr>
            <p:ph type="sldNum" sz="quarter" idx="12"/>
          </p:nvPr>
        </p:nvSpPr>
        <p:spPr/>
        <p:txBody>
          <a:bodyPr>
            <a:normAutofit/>
          </a:bodyPr>
          <a:lstStyle/>
          <a:p>
            <a:pPr>
              <a:defRPr/>
            </a:pPr>
            <a:fld id="{EACD439F-C26B-44E0-83A5-D7B26EF1D8B3}" type="slidenum">
              <a:rPr lang="en-US"/>
              <a:pPr>
                <a:defRPr/>
              </a:pPr>
              <a:t>29</a:t>
            </a:fld>
            <a:endParaRPr lang="en-US"/>
          </a:p>
        </p:txBody>
      </p:sp>
      <p:sp>
        <p:nvSpPr>
          <p:cNvPr id="16394" name="Rectangle 10"/>
          <p:cNvSpPr>
            <a:spLocks noChangeArrowheads="1"/>
          </p:cNvSpPr>
          <p:nvPr/>
        </p:nvSpPr>
        <p:spPr bwMode="auto">
          <a:xfrm>
            <a:off x="457200" y="6254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6395" name="Rectangle 11"/>
          <p:cNvSpPr>
            <a:spLocks noChangeArrowheads="1"/>
          </p:cNvSpPr>
          <p:nvPr/>
        </p:nvSpPr>
        <p:spPr bwMode="auto">
          <a:xfrm>
            <a:off x="685800" y="1600200"/>
            <a:ext cx="3048000" cy="4572000"/>
          </a:xfrm>
          <a:prstGeom prst="rect">
            <a:avLst/>
          </a:prstGeom>
          <a:noFill/>
          <a:ln w="9525">
            <a:noFill/>
            <a:miter lim="800000"/>
            <a:headEnd/>
            <a:tailEnd/>
          </a:ln>
        </p:spPr>
        <p:txBody>
          <a:bodyPr/>
          <a:lstStyle/>
          <a:p>
            <a:pPr marL="342900" indent="-342900">
              <a:spcBef>
                <a:spcPct val="20000"/>
              </a:spcBef>
            </a:pPr>
            <a:r>
              <a:rPr lang="en-US" sz="1100" dirty="0" smtClean="0">
                <a:latin typeface="Consolas" pitchFamily="49" charset="0"/>
                <a:cs typeface="Consolas" pitchFamily="49" charset="0"/>
              </a:rPr>
              <a:t>1</a:t>
            </a:r>
            <a:r>
              <a:rPr lang="en-US" sz="1100" b="1" dirty="0" smtClean="0">
                <a:latin typeface="Consolas" pitchFamily="49" charset="0"/>
                <a:cs typeface="Consolas" pitchFamily="49" charset="0"/>
              </a:rPr>
              <a:t>  </a:t>
            </a:r>
            <a:r>
              <a:rPr lang="en-US" sz="1100" b="1" dirty="0" err="1" smtClean="0">
                <a:latin typeface="Consolas" pitchFamily="49" charset="0"/>
                <a:cs typeface="Consolas" pitchFamily="49" charset="0"/>
              </a:rPr>
              <a:t>int</a:t>
            </a:r>
            <a:r>
              <a:rPr lang="en-US" sz="1100" dirty="0" smtClean="0">
                <a:latin typeface="Consolas" pitchFamily="49" charset="0"/>
                <a:cs typeface="Consolas" pitchFamily="49" charset="0"/>
              </a:rPr>
              <a:t> </a:t>
            </a:r>
            <a:r>
              <a:rPr lang="en-US" sz="1100" dirty="0" err="1">
                <a:latin typeface="Consolas" pitchFamily="49" charset="0"/>
                <a:cs typeface="Consolas" pitchFamily="49" charset="0"/>
              </a:rPr>
              <a:t>nextId</a:t>
            </a:r>
            <a:r>
              <a:rPr lang="en-US" sz="1100" dirty="0" smtClean="0">
                <a:latin typeface="Consolas" pitchFamily="49" charset="0"/>
                <a:cs typeface="Consolas" pitchFamily="49" charset="0"/>
              </a:rPr>
              <a:t>(){</a:t>
            </a:r>
          </a:p>
          <a:p>
            <a:pPr marL="342900" indent="-342900">
              <a:spcBef>
                <a:spcPct val="20000"/>
              </a:spcBef>
            </a:pPr>
            <a:r>
              <a:rPr lang="en-US" sz="1100" dirty="0" smtClean="0">
                <a:latin typeface="Consolas" pitchFamily="49" charset="0"/>
                <a:cs typeface="Consolas" pitchFamily="49" charset="0"/>
              </a:rPr>
              <a:t>2</a:t>
            </a:r>
            <a:r>
              <a:rPr lang="en-US" sz="1100" b="1" dirty="0" smtClean="0">
                <a:latin typeface="Consolas" pitchFamily="49" charset="0"/>
                <a:cs typeface="Consolas" pitchFamily="49" charset="0"/>
              </a:rPr>
              <a:t>    static </a:t>
            </a:r>
            <a:r>
              <a:rPr lang="en-US" sz="1100" b="1" dirty="0" err="1" smtClean="0">
                <a:latin typeface="Consolas" pitchFamily="49" charset="0"/>
                <a:cs typeface="Consolas" pitchFamily="49" charset="0"/>
              </a:rPr>
              <a:t>int</a:t>
            </a:r>
            <a:r>
              <a:rPr lang="en-US" sz="1100" b="1" dirty="0" smtClean="0">
                <a:latin typeface="Consolas" pitchFamily="49" charset="0"/>
                <a:cs typeface="Consolas" pitchFamily="49" charset="0"/>
              </a:rPr>
              <a:t> </a:t>
            </a:r>
            <a:r>
              <a:rPr lang="en-US" sz="1100" dirty="0" smtClean="0">
                <a:latin typeface="Consolas" pitchFamily="49" charset="0"/>
                <a:cs typeface="Consolas" pitchFamily="49" charset="0"/>
              </a:rPr>
              <a:t>id;</a:t>
            </a:r>
          </a:p>
          <a:p>
            <a:pPr marL="342900" indent="-342900">
              <a:spcBef>
                <a:spcPct val="20000"/>
              </a:spcBef>
            </a:pPr>
            <a:r>
              <a:rPr lang="en-US" sz="1100" dirty="0" smtClean="0">
                <a:latin typeface="Consolas" pitchFamily="49" charset="0"/>
                <a:cs typeface="Consolas" pitchFamily="49" charset="0"/>
              </a:rPr>
              <a:t>3</a:t>
            </a:r>
            <a:r>
              <a:rPr lang="en-US" sz="1100" b="1" dirty="0" smtClean="0">
                <a:latin typeface="Consolas" pitchFamily="49" charset="0"/>
                <a:cs typeface="Consolas" pitchFamily="49" charset="0"/>
              </a:rPr>
              <a:t>    return </a:t>
            </a:r>
            <a:r>
              <a:rPr lang="en-US" sz="1100" dirty="0" smtClean="0">
                <a:latin typeface="Consolas" pitchFamily="49" charset="0"/>
                <a:cs typeface="Consolas" pitchFamily="49" charset="0"/>
              </a:rPr>
              <a:t>id++</a:t>
            </a:r>
            <a:r>
              <a:rPr lang="en-US" sz="1100" b="1" dirty="0" smtClean="0">
                <a:latin typeface="Consolas" pitchFamily="49" charset="0"/>
                <a:cs typeface="Consolas" pitchFamily="49" charset="0"/>
              </a:rPr>
              <a:t>;</a:t>
            </a:r>
            <a:endParaRPr lang="en-US" sz="1100" dirty="0" smtClean="0">
              <a:latin typeface="Consolas" pitchFamily="49" charset="0"/>
              <a:cs typeface="Consolas" pitchFamily="49" charset="0"/>
            </a:endParaRPr>
          </a:p>
          <a:p>
            <a:pPr marL="342900" indent="-342900">
              <a:spcBef>
                <a:spcPct val="20000"/>
              </a:spcBef>
            </a:pPr>
            <a:r>
              <a:rPr lang="en-US" sz="1100" dirty="0" smtClean="0">
                <a:latin typeface="Consolas" pitchFamily="49" charset="0"/>
                <a:cs typeface="Consolas" pitchFamily="49" charset="0"/>
              </a:rPr>
              <a:t>4  }</a:t>
            </a:r>
          </a:p>
          <a:p>
            <a:pPr marL="342900" indent="-342900">
              <a:spcBef>
                <a:spcPct val="20000"/>
              </a:spcBef>
            </a:pPr>
            <a:r>
              <a:rPr lang="en-US" sz="1100" dirty="0" smtClean="0">
                <a:latin typeface="Consolas" pitchFamily="49" charset="0"/>
                <a:cs typeface="Consolas" pitchFamily="49" charset="0"/>
              </a:rPr>
              <a:t>5</a:t>
            </a:r>
          </a:p>
          <a:p>
            <a:pPr marL="342900" indent="-342900">
              <a:spcBef>
                <a:spcPct val="20000"/>
              </a:spcBef>
            </a:pPr>
            <a:r>
              <a:rPr lang="en-US" sz="1100" dirty="0" smtClean="0">
                <a:latin typeface="Consolas" pitchFamily="49" charset="0"/>
                <a:cs typeface="Consolas" pitchFamily="49" charset="0"/>
              </a:rPr>
              <a:t>6</a:t>
            </a:r>
            <a:r>
              <a:rPr lang="en-US" sz="1100" b="1" dirty="0" smtClean="0">
                <a:latin typeface="Consolas" pitchFamily="49" charset="0"/>
                <a:cs typeface="Consolas" pitchFamily="49" charset="0"/>
              </a:rPr>
              <a:t>  </a:t>
            </a:r>
            <a:r>
              <a:rPr lang="en-US" sz="1100" b="1" dirty="0" err="1" smtClean="0">
                <a:latin typeface="Consolas" pitchFamily="49" charset="0"/>
                <a:cs typeface="Consolas" pitchFamily="49" charset="0"/>
              </a:rPr>
              <a:t>int</a:t>
            </a:r>
            <a:r>
              <a:rPr lang="en-US" sz="1100" dirty="0" smtClean="0">
                <a:latin typeface="Consolas" pitchFamily="49" charset="0"/>
                <a:cs typeface="Consolas" pitchFamily="49" charset="0"/>
              </a:rPr>
              <a:t> getError(){</a:t>
            </a:r>
          </a:p>
          <a:p>
            <a:pPr marL="342900" indent="-342900">
              <a:spcBef>
                <a:spcPct val="20000"/>
              </a:spcBef>
            </a:pPr>
            <a:r>
              <a:rPr lang="en-US" sz="1100" dirty="0" smtClean="0">
                <a:latin typeface="Consolas" pitchFamily="49" charset="0"/>
                <a:cs typeface="Consolas" pitchFamily="49" charset="0"/>
              </a:rPr>
              <a:t>7</a:t>
            </a:r>
            <a:r>
              <a:rPr lang="en-US" sz="1100" b="1" dirty="0" smtClean="0">
                <a:latin typeface="Consolas" pitchFamily="49" charset="0"/>
                <a:cs typeface="Consolas" pitchFamily="49" charset="0"/>
              </a:rPr>
              <a:t>    return</a:t>
            </a:r>
            <a:r>
              <a:rPr lang="en-US" sz="1100" dirty="0" smtClean="0">
                <a:latin typeface="Consolas" pitchFamily="49" charset="0"/>
                <a:cs typeface="Consolas" pitchFamily="49" charset="0"/>
              </a:rPr>
              <a:t> –EIO;</a:t>
            </a:r>
          </a:p>
          <a:p>
            <a:pPr marL="342900" indent="-342900">
              <a:spcBef>
                <a:spcPct val="20000"/>
              </a:spcBef>
            </a:pPr>
            <a:r>
              <a:rPr lang="en-US" sz="1100" dirty="0" smtClean="0">
                <a:latin typeface="Consolas" pitchFamily="49" charset="0"/>
                <a:cs typeface="Consolas" pitchFamily="49" charset="0"/>
              </a:rPr>
              <a:t>8  }</a:t>
            </a:r>
          </a:p>
          <a:p>
            <a:pPr marL="342900" indent="-342900">
              <a:spcBef>
                <a:spcPct val="20000"/>
              </a:spcBef>
            </a:pPr>
            <a:r>
              <a:rPr lang="en-US" sz="1100" dirty="0" smtClean="0">
                <a:latin typeface="Consolas" pitchFamily="49" charset="0"/>
                <a:cs typeface="Consolas" pitchFamily="49" charset="0"/>
              </a:rPr>
              <a:t>9</a:t>
            </a:r>
          </a:p>
          <a:p>
            <a:pPr marL="342900" indent="-342900">
              <a:spcBef>
                <a:spcPct val="20000"/>
              </a:spcBef>
            </a:pPr>
            <a:r>
              <a:rPr lang="en-US" sz="1100" dirty="0" smtClean="0">
                <a:latin typeface="Consolas" pitchFamily="49" charset="0"/>
                <a:cs typeface="Consolas" pitchFamily="49" charset="0"/>
              </a:rPr>
              <a:t>10</a:t>
            </a:r>
            <a:r>
              <a:rPr lang="en-US" sz="1100" b="1" dirty="0" smtClean="0">
                <a:latin typeface="Consolas" pitchFamily="49" charset="0"/>
                <a:cs typeface="Consolas" pitchFamily="49" charset="0"/>
              </a:rPr>
              <a:t> </a:t>
            </a:r>
            <a:r>
              <a:rPr lang="en-US" sz="1100" b="1" dirty="0" err="1" smtClean="0">
                <a:latin typeface="Consolas" pitchFamily="49" charset="0"/>
                <a:cs typeface="Consolas" pitchFamily="49" charset="0"/>
              </a:rPr>
              <a:t>int</a:t>
            </a:r>
            <a:r>
              <a:rPr lang="en-US" sz="1100" dirty="0" smtClean="0">
                <a:latin typeface="Consolas" pitchFamily="49" charset="0"/>
                <a:cs typeface="Consolas" pitchFamily="49" charset="0"/>
              </a:rPr>
              <a:t> load(){</a:t>
            </a:r>
          </a:p>
          <a:p>
            <a:pPr marL="342900" indent="-342900">
              <a:spcBef>
                <a:spcPct val="20000"/>
              </a:spcBef>
            </a:pPr>
            <a:r>
              <a:rPr lang="en-US" sz="1100" dirty="0" smtClean="0">
                <a:latin typeface="Consolas" pitchFamily="49" charset="0"/>
                <a:cs typeface="Consolas" pitchFamily="49" charset="0"/>
              </a:rPr>
              <a:t>11</a:t>
            </a:r>
            <a:r>
              <a:rPr lang="en-US" sz="1100" b="1" dirty="0" smtClean="0">
                <a:latin typeface="Consolas" pitchFamily="49" charset="0"/>
                <a:cs typeface="Consolas" pitchFamily="49" charset="0"/>
              </a:rPr>
              <a:t>   </a:t>
            </a:r>
            <a:r>
              <a:rPr lang="en-US" sz="1100" b="1" dirty="0" err="1" smtClean="0">
                <a:latin typeface="Consolas" pitchFamily="49" charset="0"/>
                <a:cs typeface="Consolas" pitchFamily="49" charset="0"/>
              </a:rPr>
              <a:t>int</a:t>
            </a:r>
            <a:r>
              <a:rPr lang="en-US" sz="1100" dirty="0" smtClean="0">
                <a:latin typeface="Consolas" pitchFamily="49" charset="0"/>
                <a:cs typeface="Consolas" pitchFamily="49" charset="0"/>
              </a:rPr>
              <a:t> status, result = 0;</a:t>
            </a:r>
          </a:p>
          <a:p>
            <a:pPr marL="342900" indent="-342900">
              <a:spcBef>
                <a:spcPct val="20000"/>
              </a:spcBef>
            </a:pPr>
            <a:r>
              <a:rPr lang="en-US" sz="1100" dirty="0" smtClean="0">
                <a:latin typeface="Consolas" pitchFamily="49" charset="0"/>
                <a:cs typeface="Consolas" pitchFamily="49" charset="0"/>
              </a:rPr>
              <a:t>12</a:t>
            </a:r>
          </a:p>
          <a:p>
            <a:pPr marL="342900" indent="-342900">
              <a:spcBef>
                <a:spcPct val="20000"/>
              </a:spcBef>
            </a:pPr>
            <a:r>
              <a:rPr lang="en-US" sz="1100" dirty="0" smtClean="0">
                <a:latin typeface="Consolas" pitchFamily="49" charset="0"/>
                <a:cs typeface="Consolas" pitchFamily="49" charset="0"/>
              </a:rPr>
              <a:t>13   </a:t>
            </a:r>
            <a:r>
              <a:rPr lang="en-US" sz="1100" b="1" dirty="0" smtClean="0">
                <a:latin typeface="Consolas" pitchFamily="49" charset="0"/>
                <a:cs typeface="Consolas" pitchFamily="49" charset="0"/>
              </a:rPr>
              <a:t>if</a:t>
            </a:r>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nextId</a:t>
            </a:r>
            <a:r>
              <a:rPr lang="en-US" sz="1100" dirty="0" smtClean="0">
                <a:latin typeface="Consolas" pitchFamily="49" charset="0"/>
                <a:cs typeface="Consolas" pitchFamily="49" charset="0"/>
              </a:rPr>
              <a:t>())</a:t>
            </a:r>
          </a:p>
          <a:p>
            <a:pPr marL="342900" indent="-342900">
              <a:spcBef>
                <a:spcPct val="20000"/>
              </a:spcBef>
            </a:pPr>
            <a:r>
              <a:rPr lang="en-US" sz="1100" dirty="0" smtClean="0">
                <a:latin typeface="Consolas" pitchFamily="49" charset="0"/>
                <a:cs typeface="Consolas" pitchFamily="49" charset="0"/>
              </a:rPr>
              <a:t>14      status = getError();</a:t>
            </a:r>
          </a:p>
          <a:p>
            <a:pPr marL="342900" indent="-342900">
              <a:spcBef>
                <a:spcPct val="20000"/>
              </a:spcBef>
            </a:pPr>
            <a:r>
              <a:rPr lang="en-US" sz="1100" dirty="0" smtClean="0">
                <a:latin typeface="Consolas" pitchFamily="49" charset="0"/>
                <a:cs typeface="Consolas" pitchFamily="49" charset="0"/>
              </a:rPr>
              <a:t>15 </a:t>
            </a:r>
          </a:p>
          <a:p>
            <a:pPr marL="342900" indent="-342900">
              <a:spcBef>
                <a:spcPct val="20000"/>
              </a:spcBef>
            </a:pPr>
            <a:r>
              <a:rPr lang="en-US" sz="1100" dirty="0" smtClean="0">
                <a:latin typeface="Consolas" pitchFamily="49" charset="0"/>
                <a:cs typeface="Consolas" pitchFamily="49" charset="0"/>
              </a:rPr>
              <a:t>16   result = status;</a:t>
            </a:r>
          </a:p>
          <a:p>
            <a:pPr marL="342900" indent="-342900">
              <a:spcBef>
                <a:spcPct val="20000"/>
              </a:spcBef>
            </a:pPr>
            <a:r>
              <a:rPr lang="en-US" sz="1100" dirty="0" smtClean="0">
                <a:latin typeface="Consolas" pitchFamily="49" charset="0"/>
                <a:cs typeface="Consolas" pitchFamily="49" charset="0"/>
              </a:rPr>
              <a:t>17</a:t>
            </a:r>
          </a:p>
          <a:p>
            <a:pPr marL="342900" indent="-342900">
              <a:spcBef>
                <a:spcPct val="20000"/>
              </a:spcBef>
            </a:pPr>
            <a:r>
              <a:rPr lang="en-US" sz="1100" dirty="0" smtClean="0">
                <a:latin typeface="Consolas" pitchFamily="49" charset="0"/>
                <a:cs typeface="Consolas" pitchFamily="49" charset="0"/>
              </a:rPr>
              <a:t>18</a:t>
            </a:r>
            <a:r>
              <a:rPr lang="en-US" sz="1100" b="1" dirty="0" smtClean="0">
                <a:latin typeface="Consolas" pitchFamily="49" charset="0"/>
                <a:cs typeface="Consolas" pitchFamily="49" charset="0"/>
              </a:rPr>
              <a:t>   if</a:t>
            </a:r>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nextId</a:t>
            </a:r>
            <a:r>
              <a:rPr lang="en-US" sz="1100" dirty="0" smtClean="0">
                <a:latin typeface="Consolas" pitchFamily="49" charset="0"/>
                <a:cs typeface="Consolas" pitchFamily="49" charset="0"/>
              </a:rPr>
              <a:t>())</a:t>
            </a:r>
          </a:p>
          <a:p>
            <a:pPr marL="342900" indent="-342900">
              <a:spcBef>
                <a:spcPct val="20000"/>
              </a:spcBef>
            </a:pPr>
            <a:r>
              <a:rPr lang="en-US" sz="1100" dirty="0" smtClean="0">
                <a:latin typeface="Consolas" pitchFamily="49" charset="0"/>
                <a:cs typeface="Consolas" pitchFamily="49" charset="0"/>
              </a:rPr>
              <a:t>19      result = -EPIPE; </a:t>
            </a:r>
          </a:p>
          <a:p>
            <a:pPr marL="342900" indent="-342900">
              <a:spcBef>
                <a:spcPct val="20000"/>
              </a:spcBef>
            </a:pPr>
            <a:r>
              <a:rPr lang="en-US" sz="1100" dirty="0" smtClean="0">
                <a:latin typeface="Consolas" pitchFamily="49" charset="0"/>
                <a:cs typeface="Consolas" pitchFamily="49" charset="0"/>
              </a:rPr>
              <a:t>20</a:t>
            </a:r>
          </a:p>
          <a:p>
            <a:pPr marL="342900" indent="-342900">
              <a:spcBef>
                <a:spcPct val="20000"/>
              </a:spcBef>
            </a:pPr>
            <a:r>
              <a:rPr lang="en-US" sz="1100" dirty="0" smtClean="0">
                <a:latin typeface="Consolas" pitchFamily="49" charset="0"/>
                <a:cs typeface="Consolas" pitchFamily="49" charset="0"/>
              </a:rPr>
              <a:t>21</a:t>
            </a:r>
            <a:r>
              <a:rPr lang="en-US" sz="1100" b="1" dirty="0" smtClean="0">
                <a:latin typeface="Consolas" pitchFamily="49" charset="0"/>
                <a:cs typeface="Consolas" pitchFamily="49" charset="0"/>
              </a:rPr>
              <a:t>  return</a:t>
            </a:r>
            <a:r>
              <a:rPr lang="en-US" sz="1100" dirty="0" smtClean="0">
                <a:latin typeface="Consolas" pitchFamily="49" charset="0"/>
                <a:cs typeface="Consolas" pitchFamily="49" charset="0"/>
              </a:rPr>
              <a:t> result;</a:t>
            </a:r>
          </a:p>
          <a:p>
            <a:pPr marL="342900" indent="-342900">
              <a:spcBef>
                <a:spcPct val="20000"/>
              </a:spcBef>
            </a:pPr>
            <a:r>
              <a:rPr lang="en-US" sz="1100" dirty="0" smtClean="0">
                <a:latin typeface="Consolas" pitchFamily="49" charset="0"/>
                <a:cs typeface="Consolas" pitchFamily="49" charset="0"/>
              </a:rPr>
              <a:t>22 }	</a:t>
            </a:r>
          </a:p>
          <a:p>
            <a:pPr marL="342900" indent="-342900">
              <a:spcBef>
                <a:spcPct val="20000"/>
              </a:spcBef>
              <a:buFontTx/>
              <a:buAutoNum type="arabicPlain"/>
            </a:pPr>
            <a:endParaRPr lang="en-US" sz="1000" dirty="0" smtClean="0">
              <a:latin typeface="Courier New" pitchFamily="49" charset="0"/>
              <a:cs typeface="Courier New" pitchFamily="49" charset="0"/>
            </a:endParaRPr>
          </a:p>
          <a:p>
            <a:pPr marL="342900" indent="-342900">
              <a:spcBef>
                <a:spcPct val="20000"/>
              </a:spcBef>
              <a:buFontTx/>
              <a:buAutoNum type="arabicPlain"/>
            </a:pPr>
            <a:endParaRPr lang="en-US" sz="1000" dirty="0" smtClean="0">
              <a:latin typeface="Courier New" pitchFamily="49" charset="0"/>
              <a:cs typeface="Courier New" pitchFamily="49" charset="0"/>
            </a:endParaRPr>
          </a:p>
          <a:p>
            <a:pPr marL="342900" indent="-342900">
              <a:spcBef>
                <a:spcPct val="20000"/>
              </a:spcBef>
              <a:buFontTx/>
              <a:buAutoNum type="arabicPlain"/>
            </a:pPr>
            <a:endParaRPr lang="en-US" sz="1000" dirty="0" smtClean="0">
              <a:latin typeface="Courier New" pitchFamily="49" charset="0"/>
              <a:cs typeface="Courier New" pitchFamily="49" charset="0"/>
            </a:endParaRPr>
          </a:p>
          <a:p>
            <a:pPr marL="342900" indent="-342900">
              <a:spcBef>
                <a:spcPct val="20000"/>
              </a:spcBef>
              <a:buFontTx/>
              <a:buAutoNum type="arabicPlain"/>
            </a:pPr>
            <a:endParaRPr lang="en-US" sz="1000" dirty="0" smtClean="0">
              <a:latin typeface="Courier New" pitchFamily="49" charset="0"/>
              <a:cs typeface="Courier New" pitchFamily="49" charset="0"/>
            </a:endParaRPr>
          </a:p>
          <a:p>
            <a:pPr marL="342900" indent="-342900">
              <a:spcBef>
                <a:spcPct val="20000"/>
              </a:spcBef>
              <a:buAutoNum type="arabicPlain"/>
            </a:pPr>
            <a:endParaRPr lang="en-US" sz="1000" dirty="0" smtClean="0">
              <a:latin typeface="Courier New" pitchFamily="49" charset="0"/>
              <a:cs typeface="Courier New" pitchFamily="49" charset="0"/>
            </a:endParaRPr>
          </a:p>
          <a:p>
            <a:pPr marL="342900" indent="-342900">
              <a:spcBef>
                <a:spcPct val="20000"/>
              </a:spcBef>
              <a:buAutoNum type="arabicPlain"/>
            </a:pPr>
            <a:endParaRPr lang="en-US" sz="1000" dirty="0">
              <a:latin typeface="Courier New" pitchFamily="49" charset="0"/>
              <a:cs typeface="Courier New" pitchFamily="49" charset="0"/>
            </a:endParaRPr>
          </a:p>
        </p:txBody>
      </p:sp>
      <p:sp>
        <p:nvSpPr>
          <p:cNvPr id="16396" name="Rectangle 12"/>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62" name="Rectangle 9"/>
          <p:cNvSpPr txBox="1">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defRPr/>
            </a:pPr>
            <a:r>
              <a:rPr lang="en-US" sz="4000" dirty="0">
                <a:solidFill>
                  <a:srgbClr val="C00000"/>
                </a:solidFill>
                <a:latin typeface="+mj-lt"/>
                <a:ea typeface="+mj-ea"/>
                <a:cs typeface="+mj-cs"/>
              </a:rPr>
              <a:t>Sample Output</a:t>
            </a:r>
          </a:p>
        </p:txBody>
      </p:sp>
      <p:sp>
        <p:nvSpPr>
          <p:cNvPr id="48" name="Rectangle 34"/>
          <p:cNvSpPr>
            <a:spLocks noChangeArrowheads="1"/>
          </p:cNvSpPr>
          <p:nvPr/>
        </p:nvSpPr>
        <p:spPr bwMode="auto">
          <a:xfrm>
            <a:off x="3276600" y="3733800"/>
            <a:ext cx="5867400" cy="304800"/>
          </a:xfrm>
          <a:prstGeom prst="rect">
            <a:avLst/>
          </a:prstGeom>
          <a:noFill/>
          <a:ln w="9525">
            <a:noFill/>
            <a:miter lim="800000"/>
            <a:headEnd/>
            <a:tailEnd/>
          </a:ln>
        </p:spPr>
        <p:txBody>
          <a:bodyPr/>
          <a:lstStyle/>
          <a:p>
            <a:pPr marL="342900" indent="-342900" algn="ctr">
              <a:spcBef>
                <a:spcPct val="20000"/>
              </a:spcBef>
            </a:pPr>
            <a:r>
              <a:rPr lang="en-US" sz="1500" b="1" dirty="0">
                <a:latin typeface="Calibri" pitchFamily="34" charset="0"/>
                <a:cs typeface="Calibri" pitchFamily="34" charset="0"/>
              </a:rPr>
              <a:t>Complete diagnostic path trace</a:t>
            </a:r>
          </a:p>
        </p:txBody>
      </p:sp>
      <p:sp>
        <p:nvSpPr>
          <p:cNvPr id="52" name="Rectangle 20"/>
          <p:cNvSpPr>
            <a:spLocks noChangeArrowheads="1"/>
          </p:cNvSpPr>
          <p:nvPr/>
        </p:nvSpPr>
        <p:spPr bwMode="auto">
          <a:xfrm>
            <a:off x="3429000" y="2286000"/>
            <a:ext cx="5715000" cy="381000"/>
          </a:xfrm>
          <a:prstGeom prst="rect">
            <a:avLst/>
          </a:prstGeom>
          <a:noFill/>
          <a:ln w="9525">
            <a:noFill/>
            <a:miter lim="800000"/>
            <a:headEnd/>
            <a:tailEnd/>
          </a:ln>
        </p:spPr>
        <p:txBody>
          <a:bodyPr/>
          <a:lstStyle/>
          <a:p>
            <a:pPr marL="342900" indent="-342900">
              <a:spcBef>
                <a:spcPct val="20000"/>
              </a:spcBef>
              <a:defRPr/>
            </a:pPr>
            <a:r>
              <a:rPr lang="en-US" sz="1400" dirty="0">
                <a:latin typeface="+mn-lt"/>
              </a:rPr>
              <a:t>example.c:14: “status” receives unchecked error from function “getError</a:t>
            </a:r>
            <a:r>
              <a:rPr lang="en-US" sz="1400" dirty="0" smtClean="0">
                <a:latin typeface="+mn-lt"/>
              </a:rPr>
              <a:t>”</a:t>
            </a:r>
            <a:endParaRPr lang="en-US" sz="1400" dirty="0">
              <a:latin typeface="+mn-lt"/>
            </a:endParaRPr>
          </a:p>
        </p:txBody>
      </p:sp>
      <p:sp>
        <p:nvSpPr>
          <p:cNvPr id="55" name="Rectangle 22"/>
          <p:cNvSpPr>
            <a:spLocks noChangeArrowheads="1"/>
          </p:cNvSpPr>
          <p:nvPr/>
        </p:nvSpPr>
        <p:spPr bwMode="auto">
          <a:xfrm>
            <a:off x="3429000" y="2743200"/>
            <a:ext cx="4419600" cy="304800"/>
          </a:xfrm>
          <a:prstGeom prst="rect">
            <a:avLst/>
          </a:prstGeom>
          <a:noFill/>
          <a:ln w="9525">
            <a:noFill/>
            <a:miter lim="800000"/>
            <a:headEnd/>
            <a:tailEnd/>
          </a:ln>
        </p:spPr>
        <p:txBody>
          <a:bodyPr/>
          <a:lstStyle/>
          <a:p>
            <a:pPr marL="342900" indent="-342900">
              <a:spcBef>
                <a:spcPct val="20000"/>
              </a:spcBef>
              <a:defRPr/>
            </a:pPr>
            <a:r>
              <a:rPr lang="en-US" sz="1400" dirty="0">
                <a:latin typeface="+mn-lt"/>
              </a:rPr>
              <a:t>example.c:18: “result” has unchecked error</a:t>
            </a:r>
          </a:p>
          <a:p>
            <a:pPr marL="342900" indent="-342900">
              <a:spcBef>
                <a:spcPct val="20000"/>
              </a:spcBef>
              <a:defRPr/>
            </a:pPr>
            <a:endParaRPr lang="en-US" sz="1500" dirty="0">
              <a:latin typeface="Times New Roman" pitchFamily="18" charset="0"/>
              <a:cs typeface="Times New Roman" pitchFamily="18" charset="0"/>
            </a:endParaRPr>
          </a:p>
        </p:txBody>
      </p:sp>
      <p:sp>
        <p:nvSpPr>
          <p:cNvPr id="63" name="Rectangle 23"/>
          <p:cNvSpPr>
            <a:spLocks noChangeArrowheads="1"/>
          </p:cNvSpPr>
          <p:nvPr/>
        </p:nvSpPr>
        <p:spPr bwMode="auto">
          <a:xfrm>
            <a:off x="3429000" y="2971800"/>
            <a:ext cx="4419600" cy="304800"/>
          </a:xfrm>
          <a:prstGeom prst="rect">
            <a:avLst/>
          </a:prstGeom>
          <a:noFill/>
          <a:ln w="9525">
            <a:noFill/>
            <a:miter lim="800000"/>
            <a:headEnd/>
            <a:tailEnd/>
          </a:ln>
        </p:spPr>
        <p:txBody>
          <a:bodyPr/>
          <a:lstStyle/>
          <a:p>
            <a:pPr marL="342900" indent="-342900">
              <a:spcBef>
                <a:spcPct val="20000"/>
              </a:spcBef>
              <a:defRPr/>
            </a:pPr>
            <a:r>
              <a:rPr lang="en-US" sz="1400" dirty="0">
                <a:latin typeface="+mn-lt"/>
              </a:rPr>
              <a:t>example.c:3: “result” has unchecked error</a:t>
            </a:r>
          </a:p>
          <a:p>
            <a:pPr marL="342900" indent="-342900">
              <a:spcBef>
                <a:spcPct val="20000"/>
              </a:spcBef>
              <a:defRPr/>
            </a:pPr>
            <a:endParaRPr lang="en-US" sz="1500" dirty="0">
              <a:latin typeface="Times New Roman" pitchFamily="18" charset="0"/>
              <a:cs typeface="Times New Roman" pitchFamily="18" charset="0"/>
            </a:endParaRPr>
          </a:p>
        </p:txBody>
      </p:sp>
      <p:sp>
        <p:nvSpPr>
          <p:cNvPr id="64" name="Rectangle 24"/>
          <p:cNvSpPr>
            <a:spLocks noChangeArrowheads="1"/>
          </p:cNvSpPr>
          <p:nvPr/>
        </p:nvSpPr>
        <p:spPr bwMode="auto">
          <a:xfrm>
            <a:off x="3429000" y="3200400"/>
            <a:ext cx="4419600" cy="304800"/>
          </a:xfrm>
          <a:prstGeom prst="rect">
            <a:avLst/>
          </a:prstGeom>
          <a:noFill/>
          <a:ln w="9525">
            <a:noFill/>
            <a:miter lim="800000"/>
            <a:headEnd/>
            <a:tailEnd/>
          </a:ln>
        </p:spPr>
        <p:txBody>
          <a:bodyPr/>
          <a:lstStyle/>
          <a:p>
            <a:pPr marL="342900" indent="-342900">
              <a:spcBef>
                <a:spcPct val="20000"/>
              </a:spcBef>
              <a:defRPr/>
            </a:pPr>
            <a:r>
              <a:rPr lang="en-US" sz="1400" dirty="0">
                <a:latin typeface="+mn-lt"/>
              </a:rPr>
              <a:t>example.c:18: “result” has unchecked error</a:t>
            </a:r>
          </a:p>
          <a:p>
            <a:pPr marL="342900" indent="-342900">
              <a:spcBef>
                <a:spcPct val="20000"/>
              </a:spcBef>
              <a:defRPr/>
            </a:pPr>
            <a:endParaRPr lang="en-US" sz="1500" dirty="0">
              <a:latin typeface="Times New Roman" pitchFamily="18" charset="0"/>
              <a:cs typeface="Times New Roman" pitchFamily="18" charset="0"/>
            </a:endParaRPr>
          </a:p>
        </p:txBody>
      </p:sp>
      <p:sp>
        <p:nvSpPr>
          <p:cNvPr id="65" name="Rectangle 25"/>
          <p:cNvSpPr>
            <a:spLocks noChangeArrowheads="1"/>
          </p:cNvSpPr>
          <p:nvPr/>
        </p:nvSpPr>
        <p:spPr bwMode="auto">
          <a:xfrm>
            <a:off x="3429000" y="3429000"/>
            <a:ext cx="4419600" cy="304800"/>
          </a:xfrm>
          <a:prstGeom prst="rect">
            <a:avLst/>
          </a:prstGeom>
          <a:noFill/>
          <a:ln w="9525">
            <a:noFill/>
            <a:miter lim="800000"/>
            <a:headEnd/>
            <a:tailEnd/>
          </a:ln>
        </p:spPr>
        <p:txBody>
          <a:bodyPr/>
          <a:lstStyle/>
          <a:p>
            <a:pPr marL="342900" indent="-342900">
              <a:spcBef>
                <a:spcPct val="20000"/>
              </a:spcBef>
              <a:defRPr/>
            </a:pPr>
            <a:r>
              <a:rPr lang="en-US" sz="1400" dirty="0">
                <a:latin typeface="+mn-lt"/>
              </a:rPr>
              <a:t>example.c:19: overwriting unchecked error in “result”</a:t>
            </a:r>
          </a:p>
          <a:p>
            <a:pPr marL="342900" indent="-342900">
              <a:spcBef>
                <a:spcPct val="20000"/>
              </a:spcBef>
              <a:defRPr/>
            </a:pPr>
            <a:endParaRPr lang="en-US" sz="1500" dirty="0">
              <a:latin typeface="Times New Roman" pitchFamily="18" charset="0"/>
              <a:cs typeface="Times New Roman" pitchFamily="18" charset="0"/>
            </a:endParaRPr>
          </a:p>
        </p:txBody>
      </p:sp>
      <p:sp>
        <p:nvSpPr>
          <p:cNvPr id="66" name="Rectangle 20"/>
          <p:cNvSpPr>
            <a:spLocks noChangeArrowheads="1"/>
          </p:cNvSpPr>
          <p:nvPr/>
        </p:nvSpPr>
        <p:spPr bwMode="auto">
          <a:xfrm>
            <a:off x="3429000" y="2057400"/>
            <a:ext cx="5486400" cy="304800"/>
          </a:xfrm>
          <a:prstGeom prst="rect">
            <a:avLst/>
          </a:prstGeom>
          <a:noFill/>
          <a:ln w="9525">
            <a:noFill/>
            <a:miter lim="800000"/>
            <a:headEnd/>
            <a:tailEnd/>
          </a:ln>
        </p:spPr>
        <p:txBody>
          <a:bodyPr/>
          <a:lstStyle/>
          <a:p>
            <a:pPr marL="342900" indent="-342900">
              <a:spcBef>
                <a:spcPct val="20000"/>
              </a:spcBef>
              <a:defRPr/>
            </a:pPr>
            <a:r>
              <a:rPr lang="en-US" sz="1400" dirty="0" smtClean="0">
                <a:latin typeface="+mn-lt"/>
              </a:rPr>
              <a:t>example.c:7: unchecked error “EIO” is returned</a:t>
            </a:r>
            <a:endParaRPr lang="en-US" sz="1400" dirty="0">
              <a:latin typeface="+mn-lt"/>
            </a:endParaRPr>
          </a:p>
          <a:p>
            <a:pPr marL="342900" indent="-342900">
              <a:spcBef>
                <a:spcPct val="20000"/>
              </a:spcBef>
              <a:defRPr/>
            </a:pPr>
            <a:endParaRPr lang="en-US" sz="1500" dirty="0">
              <a:latin typeface="Times New Roman" pitchFamily="18" charset="0"/>
              <a:cs typeface="Times New Roman" pitchFamily="18" charset="0"/>
            </a:endParaRPr>
          </a:p>
        </p:txBody>
      </p:sp>
      <p:sp>
        <p:nvSpPr>
          <p:cNvPr id="26" name="Rectangle 35"/>
          <p:cNvSpPr>
            <a:spLocks noChangeArrowheads="1"/>
          </p:cNvSpPr>
          <p:nvPr/>
        </p:nvSpPr>
        <p:spPr bwMode="auto">
          <a:xfrm>
            <a:off x="3429000" y="5410200"/>
            <a:ext cx="5486400" cy="304800"/>
          </a:xfrm>
          <a:prstGeom prst="rect">
            <a:avLst/>
          </a:prstGeom>
          <a:noFill/>
          <a:ln w="9525">
            <a:noFill/>
            <a:miter lim="800000"/>
            <a:headEnd/>
            <a:tailEnd/>
          </a:ln>
        </p:spPr>
        <p:txBody>
          <a:bodyPr/>
          <a:lstStyle/>
          <a:p>
            <a:pPr marL="342900" indent="-342900" algn="ctr">
              <a:spcBef>
                <a:spcPct val="20000"/>
              </a:spcBef>
            </a:pPr>
            <a:r>
              <a:rPr lang="en-US" sz="1500" b="1" dirty="0">
                <a:latin typeface="Calibri" pitchFamily="34" charset="0"/>
                <a:cs typeface="Calibri" pitchFamily="34" charset="0"/>
              </a:rPr>
              <a:t>Diagnostic path slice</a:t>
            </a:r>
          </a:p>
        </p:txBody>
      </p:sp>
      <p:sp>
        <p:nvSpPr>
          <p:cNvPr id="28" name="Rectangle 20"/>
          <p:cNvSpPr>
            <a:spLocks noChangeArrowheads="1"/>
          </p:cNvSpPr>
          <p:nvPr/>
        </p:nvSpPr>
        <p:spPr bwMode="auto">
          <a:xfrm>
            <a:off x="3429000" y="4648200"/>
            <a:ext cx="5486400" cy="304800"/>
          </a:xfrm>
          <a:prstGeom prst="rect">
            <a:avLst/>
          </a:prstGeom>
          <a:noFill/>
          <a:ln w="9525">
            <a:noFill/>
            <a:miter lim="800000"/>
            <a:headEnd/>
            <a:tailEnd/>
          </a:ln>
        </p:spPr>
        <p:txBody>
          <a:bodyPr/>
          <a:lstStyle/>
          <a:p>
            <a:pPr marL="342900" indent="-342900">
              <a:spcBef>
                <a:spcPct val="20000"/>
              </a:spcBef>
              <a:defRPr/>
            </a:pPr>
            <a:r>
              <a:rPr lang="en-US" sz="1400" dirty="0">
                <a:latin typeface="+mn-lt"/>
              </a:rPr>
              <a:t>example.c:14: “status” receives unchecked error from function “getError”</a:t>
            </a:r>
          </a:p>
          <a:p>
            <a:pPr marL="342900" indent="-342900">
              <a:spcBef>
                <a:spcPct val="20000"/>
              </a:spcBef>
              <a:defRPr/>
            </a:pPr>
            <a:endParaRPr lang="en-US" sz="1500" dirty="0">
              <a:latin typeface="Times New Roman" pitchFamily="18" charset="0"/>
              <a:cs typeface="Times New Roman" pitchFamily="18" charset="0"/>
            </a:endParaRPr>
          </a:p>
        </p:txBody>
      </p:sp>
      <p:sp>
        <p:nvSpPr>
          <p:cNvPr id="29" name="Rectangle 21"/>
          <p:cNvSpPr>
            <a:spLocks noChangeArrowheads="1"/>
          </p:cNvSpPr>
          <p:nvPr/>
        </p:nvSpPr>
        <p:spPr bwMode="auto">
          <a:xfrm>
            <a:off x="3429000" y="4876800"/>
            <a:ext cx="5105400" cy="304800"/>
          </a:xfrm>
          <a:prstGeom prst="rect">
            <a:avLst/>
          </a:prstGeom>
          <a:noFill/>
          <a:ln w="9525">
            <a:noFill/>
            <a:miter lim="800000"/>
            <a:headEnd/>
            <a:tailEnd/>
          </a:ln>
        </p:spPr>
        <p:txBody>
          <a:bodyPr/>
          <a:lstStyle/>
          <a:p>
            <a:pPr marL="342900" indent="-342900">
              <a:spcBef>
                <a:spcPct val="20000"/>
              </a:spcBef>
              <a:defRPr/>
            </a:pPr>
            <a:r>
              <a:rPr lang="en-US" sz="1400" dirty="0">
                <a:latin typeface="+mn-lt"/>
              </a:rPr>
              <a:t>example.c:16: “result” receives unchecked error from “status”</a:t>
            </a:r>
          </a:p>
          <a:p>
            <a:pPr marL="342900" indent="-342900">
              <a:spcBef>
                <a:spcPct val="20000"/>
              </a:spcBef>
              <a:defRPr/>
            </a:pPr>
            <a:endParaRPr lang="en-US" sz="1500" dirty="0">
              <a:latin typeface="Times New Roman" pitchFamily="18" charset="0"/>
              <a:cs typeface="Times New Roman" pitchFamily="18" charset="0"/>
            </a:endParaRPr>
          </a:p>
        </p:txBody>
      </p:sp>
      <p:sp>
        <p:nvSpPr>
          <p:cNvPr id="30" name="Rectangle 25"/>
          <p:cNvSpPr>
            <a:spLocks noChangeArrowheads="1"/>
          </p:cNvSpPr>
          <p:nvPr/>
        </p:nvSpPr>
        <p:spPr bwMode="auto">
          <a:xfrm>
            <a:off x="3429000" y="5105400"/>
            <a:ext cx="4419600" cy="304800"/>
          </a:xfrm>
          <a:prstGeom prst="rect">
            <a:avLst/>
          </a:prstGeom>
          <a:noFill/>
          <a:ln w="9525">
            <a:noFill/>
            <a:miter lim="800000"/>
            <a:headEnd/>
            <a:tailEnd/>
          </a:ln>
        </p:spPr>
        <p:txBody>
          <a:bodyPr/>
          <a:lstStyle/>
          <a:p>
            <a:pPr marL="342900" indent="-342900">
              <a:spcBef>
                <a:spcPct val="20000"/>
              </a:spcBef>
              <a:defRPr/>
            </a:pPr>
            <a:r>
              <a:rPr lang="en-US" sz="1400" dirty="0">
                <a:latin typeface="+mn-lt"/>
              </a:rPr>
              <a:t>example.c:19: overwriting unchecked error in “result”</a:t>
            </a:r>
          </a:p>
          <a:p>
            <a:pPr marL="342900" indent="-342900">
              <a:spcBef>
                <a:spcPct val="20000"/>
              </a:spcBef>
              <a:defRPr/>
            </a:pPr>
            <a:endParaRPr lang="en-US" sz="1500" dirty="0">
              <a:latin typeface="Times New Roman" pitchFamily="18" charset="0"/>
              <a:cs typeface="Times New Roman" pitchFamily="18" charset="0"/>
            </a:endParaRPr>
          </a:p>
        </p:txBody>
      </p:sp>
      <p:sp>
        <p:nvSpPr>
          <p:cNvPr id="31" name="Rectangle 20"/>
          <p:cNvSpPr>
            <a:spLocks noChangeArrowheads="1"/>
          </p:cNvSpPr>
          <p:nvPr/>
        </p:nvSpPr>
        <p:spPr bwMode="auto">
          <a:xfrm>
            <a:off x="3429000" y="4419600"/>
            <a:ext cx="5486400" cy="304800"/>
          </a:xfrm>
          <a:prstGeom prst="rect">
            <a:avLst/>
          </a:prstGeom>
          <a:noFill/>
          <a:ln w="9525">
            <a:noFill/>
            <a:miter lim="800000"/>
            <a:headEnd/>
            <a:tailEnd/>
          </a:ln>
        </p:spPr>
        <p:txBody>
          <a:bodyPr/>
          <a:lstStyle/>
          <a:p>
            <a:pPr marL="342900" indent="-342900">
              <a:spcBef>
                <a:spcPct val="20000"/>
              </a:spcBef>
              <a:defRPr/>
            </a:pPr>
            <a:r>
              <a:rPr lang="en-US" sz="1400" dirty="0" smtClean="0">
                <a:latin typeface="+mn-lt"/>
              </a:rPr>
              <a:t>example.c:7: unchecked error “EIO” is returned</a:t>
            </a:r>
            <a:endParaRPr lang="en-US" sz="1400" dirty="0">
              <a:latin typeface="+mn-lt"/>
            </a:endParaRPr>
          </a:p>
          <a:p>
            <a:pPr marL="342900" indent="-342900">
              <a:spcBef>
                <a:spcPct val="20000"/>
              </a:spcBef>
              <a:defRPr/>
            </a:pPr>
            <a:endParaRPr lang="en-US" sz="1500" dirty="0">
              <a:latin typeface="Times New Roman" pitchFamily="18" charset="0"/>
              <a:cs typeface="Times New Roman" pitchFamily="18" charset="0"/>
            </a:endParaRPr>
          </a:p>
        </p:txBody>
      </p:sp>
      <p:sp>
        <p:nvSpPr>
          <p:cNvPr id="33" name="Rectangle 32"/>
          <p:cNvSpPr/>
          <p:nvPr/>
        </p:nvSpPr>
        <p:spPr>
          <a:xfrm>
            <a:off x="3429000" y="1981200"/>
            <a:ext cx="5486400" cy="1752600"/>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429000" y="4419600"/>
            <a:ext cx="5486400" cy="990600"/>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p:cNvSpPr/>
          <p:nvPr/>
        </p:nvSpPr>
        <p:spPr>
          <a:xfrm>
            <a:off x="304800" y="16002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Arrow 34"/>
          <p:cNvSpPr/>
          <p:nvPr/>
        </p:nvSpPr>
        <p:spPr>
          <a:xfrm>
            <a:off x="304800" y="25908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Arrow 35"/>
          <p:cNvSpPr/>
          <p:nvPr/>
        </p:nvSpPr>
        <p:spPr>
          <a:xfrm>
            <a:off x="304800" y="34290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533400" y="1447800"/>
            <a:ext cx="2743200" cy="4754562"/>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051843535"/>
      </p:ext>
    </p:extLst>
  </p:cSld>
  <p:clrMapOvr>
    <a:masterClrMapping/>
  </p:clrMapOvr>
  <p:transition advTm="4834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55"/>
                                        </p:tgtEl>
                                        <p:attrNameLst>
                                          <p:attrName>style.color</p:attrName>
                                        </p:attrNameLst>
                                      </p:cBhvr>
                                      <p:to>
                                        <a:srgbClr val="B2B2B2"/>
                                      </p:to>
                                    </p:animClr>
                                  </p:childTnLst>
                                </p:cTn>
                              </p:par>
                              <p:par>
                                <p:cTn id="7" presetID="3" presetClass="emph" presetSubtype="2" fill="hold" grpId="0" nodeType="withEffect">
                                  <p:stCondLst>
                                    <p:cond delay="0"/>
                                  </p:stCondLst>
                                  <p:childTnLst>
                                    <p:animClr clrSpc="rgb" dir="cw">
                                      <p:cBhvr override="childStyle">
                                        <p:cTn id="8" dur="500" fill="hold"/>
                                        <p:tgtEl>
                                          <p:spTgt spid="63"/>
                                        </p:tgtEl>
                                        <p:attrNameLst>
                                          <p:attrName>style.color</p:attrName>
                                        </p:attrNameLst>
                                      </p:cBhvr>
                                      <p:to>
                                        <a:srgbClr val="B2B2B2"/>
                                      </p:to>
                                    </p:animClr>
                                  </p:childTnLst>
                                </p:cTn>
                              </p:par>
                              <p:par>
                                <p:cTn id="9" presetID="3" presetClass="emph" presetSubtype="2" fill="hold" grpId="0" nodeType="withEffect">
                                  <p:stCondLst>
                                    <p:cond delay="0"/>
                                  </p:stCondLst>
                                  <p:childTnLst>
                                    <p:animClr clrSpc="rgb" dir="cw">
                                      <p:cBhvr override="childStyle">
                                        <p:cTn id="10" dur="500" fill="hold"/>
                                        <p:tgtEl>
                                          <p:spTgt spid="64"/>
                                        </p:tgtEl>
                                        <p:attrNameLst>
                                          <p:attrName>style.color</p:attrName>
                                        </p:attrNameLst>
                                      </p:cBhvr>
                                      <p:to>
                                        <a:srgbClr val="B2B2B2"/>
                                      </p:to>
                                    </p:animClr>
                                  </p:childTnLst>
                                </p:cTn>
                              </p:par>
                            </p:childTnLst>
                          </p:cTn>
                        </p:par>
                      </p:childTnLst>
                    </p:cTn>
                  </p:par>
                  <p:par>
                    <p:cTn id="11" fill="hold">
                      <p:stCondLst>
                        <p:cond delay="indefinite"/>
                      </p:stCondLst>
                      <p:childTnLst>
                        <p:par>
                          <p:cTn id="12" fill="hold">
                            <p:stCondLst>
                              <p:cond delay="0"/>
                            </p:stCondLst>
                            <p:childTnLst>
                              <p:par>
                                <p:cTn id="13" presetID="5" presetClass="emph" presetSubtype="1" grpId="0" nodeType="clickEffect">
                                  <p:stCondLst>
                                    <p:cond delay="0"/>
                                  </p:stCondLst>
                                  <p:childTnLst>
                                    <p:set>
                                      <p:cBhvr override="childStyle">
                                        <p:cTn id="14" dur="indefinite"/>
                                        <p:tgtEl>
                                          <p:spTgt spid="66"/>
                                        </p:tgtEl>
                                        <p:attrNameLst>
                                          <p:attrName>style.fontStyle</p:attrName>
                                        </p:attrNameLst>
                                      </p:cBhvr>
                                      <p:to>
                                        <p:strVal val="normal"/>
                                      </p:to>
                                    </p:set>
                                    <p:set>
                                      <p:cBhvr override="childStyle">
                                        <p:cTn id="15" dur="indefinite"/>
                                        <p:tgtEl>
                                          <p:spTgt spid="66"/>
                                        </p:tgtEl>
                                        <p:attrNameLst>
                                          <p:attrName>style.fontWeight</p:attrName>
                                        </p:attrNameLst>
                                      </p:cBhvr>
                                      <p:to>
                                        <p:strVal val="bold"/>
                                      </p:to>
                                    </p:set>
                                    <p:set>
                                      <p:cBhvr override="childStyle">
                                        <p:cTn id="16" dur="indefinite"/>
                                        <p:tgtEl>
                                          <p:spTgt spid="66"/>
                                        </p:tgtEl>
                                        <p:attrNameLst>
                                          <p:attrName>style.textDecorationUnderline</p:attrName>
                                        </p:attrNameLst>
                                      </p:cBhvr>
                                      <p:to>
                                        <p:strVal val="false"/>
                                      </p:to>
                                    </p:set>
                                  </p:childTnLst>
                                </p:cTn>
                              </p:par>
                              <p:par>
                                <p:cTn id="17" presetID="5" presetClass="emph" presetSubtype="1" grpId="0" nodeType="withEffect">
                                  <p:stCondLst>
                                    <p:cond delay="0"/>
                                  </p:stCondLst>
                                  <p:childTnLst>
                                    <p:set>
                                      <p:cBhvr override="childStyle">
                                        <p:cTn id="18" dur="indefinite"/>
                                        <p:tgtEl>
                                          <p:spTgt spid="52"/>
                                        </p:tgtEl>
                                        <p:attrNameLst>
                                          <p:attrName>style.fontStyle</p:attrName>
                                        </p:attrNameLst>
                                      </p:cBhvr>
                                      <p:to>
                                        <p:strVal val="normal"/>
                                      </p:to>
                                    </p:set>
                                    <p:set>
                                      <p:cBhvr override="childStyle">
                                        <p:cTn id="19" dur="indefinite"/>
                                        <p:tgtEl>
                                          <p:spTgt spid="52"/>
                                        </p:tgtEl>
                                        <p:attrNameLst>
                                          <p:attrName>style.fontWeight</p:attrName>
                                        </p:attrNameLst>
                                      </p:cBhvr>
                                      <p:to>
                                        <p:strVal val="bold"/>
                                      </p:to>
                                    </p:set>
                                    <p:set>
                                      <p:cBhvr override="childStyle">
                                        <p:cTn id="20" dur="indefinite"/>
                                        <p:tgtEl>
                                          <p:spTgt spid="52"/>
                                        </p:tgtEl>
                                        <p:attrNameLst>
                                          <p:attrName>style.textDecorationUnderline</p:attrName>
                                        </p:attrNameLst>
                                      </p:cBhvr>
                                      <p:to>
                                        <p:strVal val="false"/>
                                      </p:to>
                                    </p:set>
                                  </p:childTnLst>
                                </p:cTn>
                              </p:par>
                              <p:par>
                                <p:cTn id="21" presetID="5" presetClass="emph" presetSubtype="1" grpId="0" nodeType="withEffect">
                                  <p:stCondLst>
                                    <p:cond delay="0"/>
                                  </p:stCondLst>
                                  <p:childTnLst>
                                    <p:set>
                                      <p:cBhvr override="childStyle">
                                        <p:cTn id="22" dur="indefinite"/>
                                        <p:tgtEl>
                                          <p:spTgt spid="53"/>
                                        </p:tgtEl>
                                        <p:attrNameLst>
                                          <p:attrName>style.fontStyle</p:attrName>
                                        </p:attrNameLst>
                                      </p:cBhvr>
                                      <p:to>
                                        <p:strVal val="normal"/>
                                      </p:to>
                                    </p:set>
                                    <p:set>
                                      <p:cBhvr override="childStyle">
                                        <p:cTn id="23" dur="indefinite"/>
                                        <p:tgtEl>
                                          <p:spTgt spid="53"/>
                                        </p:tgtEl>
                                        <p:attrNameLst>
                                          <p:attrName>style.fontWeight</p:attrName>
                                        </p:attrNameLst>
                                      </p:cBhvr>
                                      <p:to>
                                        <p:strVal val="bold"/>
                                      </p:to>
                                    </p:set>
                                    <p:set>
                                      <p:cBhvr override="childStyle">
                                        <p:cTn id="24" dur="indefinite"/>
                                        <p:tgtEl>
                                          <p:spTgt spid="53"/>
                                        </p:tgtEl>
                                        <p:attrNameLst>
                                          <p:attrName>style.textDecorationUnderline</p:attrName>
                                        </p:attrNameLst>
                                      </p:cBhvr>
                                      <p:to>
                                        <p:strVal val="false"/>
                                      </p:to>
                                    </p:set>
                                  </p:childTnLst>
                                </p:cTn>
                              </p:par>
                              <p:par>
                                <p:cTn id="25" presetID="5" presetClass="emph" presetSubtype="1" grpId="0" nodeType="withEffect">
                                  <p:stCondLst>
                                    <p:cond delay="0"/>
                                  </p:stCondLst>
                                  <p:childTnLst>
                                    <p:set>
                                      <p:cBhvr override="childStyle">
                                        <p:cTn id="26" dur="indefinite"/>
                                        <p:tgtEl>
                                          <p:spTgt spid="65"/>
                                        </p:tgtEl>
                                        <p:attrNameLst>
                                          <p:attrName>style.fontStyle</p:attrName>
                                        </p:attrNameLst>
                                      </p:cBhvr>
                                      <p:to>
                                        <p:strVal val="normal"/>
                                      </p:to>
                                    </p:set>
                                    <p:set>
                                      <p:cBhvr override="childStyle">
                                        <p:cTn id="27" dur="indefinite"/>
                                        <p:tgtEl>
                                          <p:spTgt spid="65"/>
                                        </p:tgtEl>
                                        <p:attrNameLst>
                                          <p:attrName>style.fontWeight</p:attrName>
                                        </p:attrNameLst>
                                      </p:cBhvr>
                                      <p:to>
                                        <p:strVal val="bold"/>
                                      </p:to>
                                    </p:set>
                                    <p:set>
                                      <p:cBhvr override="childStyle">
                                        <p:cTn id="28" dur="indefinite"/>
                                        <p:tgtEl>
                                          <p:spTgt spid="65"/>
                                        </p:tgtEl>
                                        <p:attrNameLst>
                                          <p:attrName>style.textDecorationUnderline</p:attrName>
                                        </p:attrNameLst>
                                      </p:cBhvr>
                                      <p:to>
                                        <p:strVal val="false"/>
                                      </p:to>
                                    </p:set>
                                  </p:childTnLst>
                                </p:cTn>
                              </p:par>
                              <p:par>
                                <p:cTn id="29" presetID="1" presetClass="entr" presetSubtype="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2" grpId="0"/>
      <p:bldP spid="55" grpId="0"/>
      <p:bldP spid="63" grpId="0"/>
      <p:bldP spid="64" grpId="0"/>
      <p:bldP spid="65" grpId="0"/>
      <p:bldP spid="66" grpId="0"/>
      <p:bldP spid="26" grpId="0"/>
      <p:bldP spid="28" grpId="0"/>
      <p:bldP spid="29" grpId="0"/>
      <p:bldP spid="30" grpId="0"/>
      <p:bldP spid="31" grpId="0"/>
      <p:bldP spid="3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194"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8195"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8196"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8197"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8198"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8199"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8201"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Error Handling in Linux</a:t>
            </a:r>
          </a:p>
        </p:txBody>
      </p:sp>
      <p:sp>
        <p:nvSpPr>
          <p:cNvPr id="14346" name="Rectangle 10"/>
          <p:cNvSpPr>
            <a:spLocks noGrp="1" noChangeArrowheads="1"/>
          </p:cNvSpPr>
          <p:nvPr>
            <p:ph idx="1"/>
          </p:nvPr>
        </p:nvSpPr>
        <p:spPr>
          <a:xfrm>
            <a:off x="838200" y="2057400"/>
            <a:ext cx="5562600" cy="1143000"/>
          </a:xfrm>
        </p:spPr>
        <p:txBody>
          <a:bodyPr rtlCol="0">
            <a:normAutofit lnSpcReduction="10000"/>
          </a:bodyPr>
          <a:lstStyle/>
          <a:p>
            <a:pPr eaLnBrk="1" fontAlgn="auto" hangingPunct="1">
              <a:spcAft>
                <a:spcPts val="0"/>
              </a:spcAft>
              <a:buFont typeface="Arial" pitchFamily="34" charset="0"/>
              <a:buChar char="•"/>
              <a:defRPr/>
            </a:pPr>
            <a:r>
              <a:rPr lang="en-US" sz="2400" dirty="0" smtClean="0"/>
              <a:t>Linux written in C</a:t>
            </a:r>
          </a:p>
          <a:p>
            <a:pPr lvl="1" eaLnBrk="1" fontAlgn="auto" hangingPunct="1">
              <a:spcAft>
                <a:spcPts val="0"/>
              </a:spcAft>
              <a:buFont typeface="Courier New" pitchFamily="49" charset="0"/>
              <a:buChar char="o"/>
              <a:defRPr/>
            </a:pPr>
            <a:r>
              <a:rPr lang="en-US" sz="2000" dirty="0" smtClean="0"/>
              <a:t>No exception handling mechanism</a:t>
            </a:r>
          </a:p>
          <a:p>
            <a:pPr lvl="1" eaLnBrk="1" fontAlgn="auto" hangingPunct="1">
              <a:spcAft>
                <a:spcPts val="0"/>
              </a:spcAft>
              <a:buFont typeface="Courier New" pitchFamily="49" charset="0"/>
              <a:buChar char="o"/>
              <a:defRPr/>
            </a:pPr>
            <a:r>
              <a:rPr lang="en-US" sz="2000" dirty="0" smtClean="0"/>
              <a:t>Return-code idiom</a:t>
            </a:r>
          </a:p>
          <a:p>
            <a:pPr eaLnBrk="1" fontAlgn="auto" hangingPunct="1">
              <a:spcAft>
                <a:spcPts val="0"/>
              </a:spcAft>
              <a:buFont typeface="Arial" pitchFamily="34" charset="0"/>
              <a:buChar char="•"/>
              <a:defRPr/>
            </a:pPr>
            <a:endParaRPr lang="en-US" sz="2800" dirty="0" smtClean="0"/>
          </a:p>
          <a:p>
            <a:pPr eaLnBrk="1" fontAlgn="auto" hangingPunct="1">
              <a:spcAft>
                <a:spcPts val="0"/>
              </a:spcAft>
              <a:buFont typeface="Arial" pitchFamily="34" charset="0"/>
              <a:buChar char="•"/>
              <a:defRPr/>
            </a:pPr>
            <a:endParaRPr lang="en-US" sz="2800" dirty="0" smtClean="0"/>
          </a:p>
          <a:p>
            <a:pPr eaLnBrk="1" fontAlgn="auto" hangingPunct="1">
              <a:spcAft>
                <a:spcPts val="0"/>
              </a:spcAft>
              <a:buFont typeface="Arial" pitchFamily="34" charset="0"/>
              <a:buChar char="•"/>
              <a:defRPr/>
            </a:pPr>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CDBADE59-446D-4E28-889F-6E663F61618B}" type="slidenum">
              <a:rPr lang="en-US"/>
              <a:pPr>
                <a:defRPr/>
              </a:pPr>
              <a:t>3</a:t>
            </a:fld>
            <a:endParaRPr lang="en-US"/>
          </a:p>
        </p:txBody>
      </p:sp>
      <p:sp>
        <p:nvSpPr>
          <p:cNvPr id="8204"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8206"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8207" name="Rectangle 14"/>
          <p:cNvSpPr>
            <a:spLocks noChangeArrowheads="1"/>
          </p:cNvSpPr>
          <p:nvPr/>
        </p:nvSpPr>
        <p:spPr bwMode="auto">
          <a:xfrm>
            <a:off x="457200" y="2225676"/>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7" name="Rectangle 10"/>
          <p:cNvSpPr txBox="1">
            <a:spLocks noChangeArrowheads="1"/>
          </p:cNvSpPr>
          <p:nvPr/>
        </p:nvSpPr>
        <p:spPr>
          <a:xfrm>
            <a:off x="838200" y="3276600"/>
            <a:ext cx="6019800" cy="1066800"/>
          </a:xfrm>
          <a:prstGeom prst="rect">
            <a:avLst/>
          </a:prstGeom>
        </p:spPr>
        <p:txBody>
          <a:bodyPr>
            <a:normAutofit fontScale="85000" lnSpcReduction="20000"/>
          </a:bodyPr>
          <a:lstStyle/>
          <a:p>
            <a:pPr marL="342900" indent="-342900" fontAlgn="auto">
              <a:spcBef>
                <a:spcPct val="20000"/>
              </a:spcBef>
              <a:spcAft>
                <a:spcPts val="0"/>
              </a:spcAft>
              <a:buFont typeface="Arial" pitchFamily="34" charset="0"/>
              <a:buChar char="•"/>
              <a:defRPr/>
            </a:pPr>
            <a:r>
              <a:rPr lang="en-US" sz="2800" dirty="0">
                <a:latin typeface="+mn-lt"/>
                <a:cs typeface="+mn-cs"/>
              </a:rPr>
              <a:t>Errors represented as integer values</a:t>
            </a:r>
          </a:p>
          <a:p>
            <a:pPr marL="800100" lvl="1" indent="-342900" fontAlgn="auto">
              <a:spcBef>
                <a:spcPct val="20000"/>
              </a:spcBef>
              <a:spcAft>
                <a:spcPts val="0"/>
              </a:spcAft>
              <a:buFont typeface="Courier New" pitchFamily="49" charset="0"/>
              <a:buChar char="o"/>
              <a:defRPr/>
            </a:pPr>
            <a:r>
              <a:rPr lang="en-US" sz="2400" dirty="0">
                <a:latin typeface="+mn-lt"/>
                <a:cs typeface="+mn-cs"/>
              </a:rPr>
              <a:t>Macros give these mnemonic names</a:t>
            </a:r>
          </a:p>
          <a:p>
            <a:pPr marL="800100" lvl="1" indent="-342900" fontAlgn="auto">
              <a:spcBef>
                <a:spcPct val="20000"/>
              </a:spcBef>
              <a:spcAft>
                <a:spcPts val="0"/>
              </a:spcAft>
              <a:buFont typeface="Courier New" pitchFamily="49" charset="0"/>
              <a:buChar char="o"/>
              <a:defRPr/>
            </a:pPr>
            <a:r>
              <a:rPr lang="en-US" sz="2400" dirty="0">
                <a:latin typeface="+mn-lt"/>
                <a:cs typeface="+mn-cs"/>
              </a:rPr>
              <a:t>34 basic error name macros</a:t>
            </a:r>
          </a:p>
          <a:p>
            <a:pPr marL="342900" indent="-342900" fontAlgn="auto">
              <a:spcBef>
                <a:spcPct val="20000"/>
              </a:spcBef>
              <a:spcAft>
                <a:spcPts val="0"/>
              </a:spcAft>
              <a:buFont typeface="Arial" pitchFamily="34" charset="0"/>
              <a:buChar char="•"/>
              <a:defRPr/>
            </a:pPr>
            <a:endParaRPr lang="en-US" sz="2800" dirty="0">
              <a:latin typeface="+mn-lt"/>
              <a:cs typeface="+mn-cs"/>
            </a:endParaRPr>
          </a:p>
          <a:p>
            <a:pPr marL="342900" indent="-342900" fontAlgn="auto">
              <a:spcBef>
                <a:spcPct val="20000"/>
              </a:spcBef>
              <a:spcAft>
                <a:spcPts val="0"/>
              </a:spcAft>
              <a:buFont typeface="Arial" pitchFamily="34" charset="0"/>
              <a:buChar char="•"/>
              <a:defRPr/>
            </a:pPr>
            <a:endParaRPr lang="en-US" sz="2800" dirty="0">
              <a:latin typeface="+mn-lt"/>
              <a:cs typeface="+mn-cs"/>
            </a:endParaRPr>
          </a:p>
          <a:p>
            <a:pPr marL="342900" indent="-342900" fontAlgn="auto">
              <a:spcBef>
                <a:spcPct val="20000"/>
              </a:spcBef>
              <a:spcAft>
                <a:spcPts val="0"/>
              </a:spcAft>
              <a:buFont typeface="Arial" pitchFamily="34" charset="0"/>
              <a:buChar char="•"/>
              <a:defRPr/>
            </a:pPr>
            <a:endParaRPr lang="en-US" sz="2800" dirty="0">
              <a:latin typeface="+mn-lt"/>
              <a:cs typeface="+mn-cs"/>
            </a:endParaRPr>
          </a:p>
        </p:txBody>
      </p:sp>
      <p:sp>
        <p:nvSpPr>
          <p:cNvPr id="18" name="Rectangle 10"/>
          <p:cNvSpPr txBox="1">
            <a:spLocks noChangeArrowheads="1"/>
          </p:cNvSpPr>
          <p:nvPr/>
        </p:nvSpPr>
        <p:spPr>
          <a:xfrm>
            <a:off x="838200" y="4343400"/>
            <a:ext cx="5943600" cy="746125"/>
          </a:xfrm>
          <a:prstGeom prst="rect">
            <a:avLst/>
          </a:prstGeom>
        </p:spPr>
        <p:txBody>
          <a:bodyPr>
            <a:normAutofit fontScale="85000" lnSpcReduction="20000"/>
          </a:bodyPr>
          <a:lstStyle/>
          <a:p>
            <a:pPr marL="342900" indent="-342900" fontAlgn="auto">
              <a:spcBef>
                <a:spcPct val="20000"/>
              </a:spcBef>
              <a:spcAft>
                <a:spcPts val="0"/>
              </a:spcAft>
              <a:buFont typeface="Arial" pitchFamily="34" charset="0"/>
              <a:buChar char="•"/>
              <a:defRPr/>
            </a:pPr>
            <a:r>
              <a:rPr lang="en-US" sz="2800" dirty="0">
                <a:latin typeface="+mn-lt"/>
                <a:cs typeface="+mn-cs"/>
              </a:rPr>
              <a:t>Errors propagate through variable assignments and function return </a:t>
            </a:r>
            <a:r>
              <a:rPr lang="en-US" sz="2800" dirty="0" smtClean="0">
                <a:latin typeface="+mn-lt"/>
                <a:cs typeface="+mn-cs"/>
              </a:rPr>
              <a:t>values</a:t>
            </a:r>
            <a:endParaRPr lang="en-US" sz="2800" dirty="0">
              <a:latin typeface="+mn-lt"/>
              <a:cs typeface="+mn-cs"/>
            </a:endParaRPr>
          </a:p>
        </p:txBody>
      </p:sp>
      <p:graphicFrame>
        <p:nvGraphicFramePr>
          <p:cNvPr id="24" name="Table 23"/>
          <p:cNvGraphicFramePr>
            <a:graphicFrameLocks noGrp="1"/>
          </p:cNvGraphicFramePr>
          <p:nvPr>
            <p:extLst>
              <p:ext uri="{D42A27DB-BD31-4B8C-83A1-F6EECF244321}">
                <p14:modId xmlns:p14="http://schemas.microsoft.com/office/powerpoint/2010/main" val="1431085446"/>
              </p:ext>
            </p:extLst>
          </p:nvPr>
        </p:nvGraphicFramePr>
        <p:xfrm>
          <a:off x="6781800" y="2041525"/>
          <a:ext cx="1676400" cy="3048000"/>
        </p:xfrm>
        <a:graphic>
          <a:graphicData uri="http://schemas.openxmlformats.org/drawingml/2006/table">
            <a:tbl>
              <a:tblPr firstRow="1" bandRow="1">
                <a:effectLst/>
                <a:tableStyleId>{2D5ABB26-0587-4C30-8999-92F81FD0307C}</a:tableStyleId>
              </a:tblPr>
              <a:tblGrid>
                <a:gridCol w="1066800"/>
                <a:gridCol w="609600"/>
              </a:tblGrid>
              <a:tr h="190500">
                <a:tc>
                  <a:txBody>
                    <a:bodyPr/>
                    <a:lstStyle/>
                    <a:p>
                      <a:r>
                        <a:rPr lang="en-US" sz="1400" dirty="0" smtClean="0">
                          <a:solidFill>
                            <a:schemeClr val="bg1"/>
                          </a:solidFill>
                        </a:rPr>
                        <a:t>Error Name</a:t>
                      </a:r>
                      <a:endParaRPr lang="en-US"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r>
                        <a:rPr lang="en-US" sz="1400" dirty="0" smtClean="0">
                          <a:solidFill>
                            <a:schemeClr val="bg1"/>
                          </a:solidFill>
                        </a:rPr>
                        <a:t>Value</a:t>
                      </a:r>
                      <a:endParaRPr lang="en-US"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r h="190500">
                <a:tc>
                  <a:txBody>
                    <a:bodyPr/>
                    <a:lstStyle/>
                    <a:p>
                      <a:r>
                        <a:rPr lang="en-US" sz="1400" dirty="0" smtClean="0"/>
                        <a:t>EPERM</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r>
                        <a:rPr lang="en-US" sz="1400" dirty="0" smtClean="0"/>
                        <a:t>ENOENT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r>
                        <a:rPr lang="en-US" sz="1400" dirty="0" smtClean="0"/>
                        <a:t>ESRCH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3</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r>
                        <a:rPr lang="en-US" sz="1400" dirty="0" smtClean="0"/>
                        <a:t>EINTR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r>
                        <a:rPr lang="en-US" sz="1400" dirty="0" smtClean="0"/>
                        <a:t>EIO</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r>
                        <a:rPr lang="en-US" sz="1400" dirty="0" smtClean="0"/>
                        <a: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r>
                        <a:rPr lang="en-US" sz="1400" dirty="0" smtClean="0"/>
                        <a:t>ENOMEM</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15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r>
                        <a:rPr lang="en-US" sz="1400" dirty="0" smtClean="0"/>
                        <a: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r>
                        <a:rPr lang="en-US" sz="1400" dirty="0" smtClean="0"/>
                        <a:t>ERANGE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34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1" name="Rectangle 10"/>
          <p:cNvSpPr txBox="1">
            <a:spLocks noChangeArrowheads="1"/>
          </p:cNvSpPr>
          <p:nvPr/>
        </p:nvSpPr>
        <p:spPr>
          <a:xfrm>
            <a:off x="2133600" y="5410201"/>
            <a:ext cx="5562600" cy="685799"/>
          </a:xfrm>
          <a:prstGeom prst="rect">
            <a:avLst/>
          </a:prstGeom>
        </p:spPr>
        <p:txBody>
          <a:bodyPr>
            <a:noAutofit/>
          </a:bodyPr>
          <a:lstStyle/>
          <a:p>
            <a:pPr marL="342900" indent="-342900" fontAlgn="auto">
              <a:spcBef>
                <a:spcPct val="20000"/>
              </a:spcBef>
              <a:spcAft>
                <a:spcPts val="0"/>
              </a:spcAft>
              <a:defRPr/>
            </a:pPr>
            <a:r>
              <a:rPr lang="en-US" sz="2400" dirty="0" smtClean="0">
                <a:latin typeface="+mn-lt"/>
                <a:cs typeface="+mn-cs"/>
              </a:rPr>
              <a:t>Return-code idiom is highly error-prone and effort-demanding! </a:t>
            </a:r>
            <a:endParaRPr lang="en-US" sz="2400" dirty="0">
              <a:latin typeface="+mn-lt"/>
              <a:cs typeface="+mn-cs"/>
            </a:endParaRPr>
          </a:p>
          <a:p>
            <a:pPr marL="342900" indent="-342900" fontAlgn="auto">
              <a:spcBef>
                <a:spcPct val="20000"/>
              </a:spcBef>
              <a:spcAft>
                <a:spcPts val="0"/>
              </a:spcAft>
              <a:buFont typeface="Arial" pitchFamily="34" charset="0"/>
              <a:buChar char="•"/>
              <a:defRPr/>
            </a:pPr>
            <a:endParaRPr lang="en-US" sz="2800" dirty="0">
              <a:latin typeface="+mn-lt"/>
              <a:cs typeface="+mn-cs"/>
            </a:endParaRPr>
          </a:p>
          <a:p>
            <a:pPr marL="342900" indent="-342900" fontAlgn="auto">
              <a:spcBef>
                <a:spcPct val="20000"/>
              </a:spcBef>
              <a:spcAft>
                <a:spcPts val="0"/>
              </a:spcAft>
              <a:buFont typeface="Arial" pitchFamily="34" charset="0"/>
              <a:buChar char="•"/>
              <a:defRPr/>
            </a:pPr>
            <a:endParaRPr lang="en-US" sz="2800" dirty="0">
              <a:latin typeface="+mn-lt"/>
              <a:cs typeface="+mn-cs"/>
            </a:endParaRPr>
          </a:p>
          <a:p>
            <a:pPr marL="342900" indent="-342900" fontAlgn="auto">
              <a:spcBef>
                <a:spcPct val="20000"/>
              </a:spcBef>
              <a:spcAft>
                <a:spcPts val="0"/>
              </a:spcAft>
              <a:buFont typeface="Arial" pitchFamily="34" charset="0"/>
              <a:buChar char="•"/>
              <a:defRPr/>
            </a:pPr>
            <a:endParaRPr lang="en-US" sz="2800" dirty="0">
              <a:latin typeface="+mn-lt"/>
              <a:cs typeface="+mn-cs"/>
            </a:endParaRPr>
          </a:p>
        </p:txBody>
      </p:sp>
      <p:pic>
        <p:nvPicPr>
          <p:cNvPr id="23" name="Picture 2" descr="http://tbn2.google.com/images?q=tbn:C4taTKFRT32-6M:http://www.clker.com/cliparts/f/b/9/0/11949849421066990248danger_general_yves_guil_01.svg.med.png"/>
          <p:cNvPicPr>
            <a:picLocks noChangeAspect="1" noChangeArrowheads="1"/>
          </p:cNvPicPr>
          <p:nvPr/>
        </p:nvPicPr>
        <p:blipFill>
          <a:blip r:embed="rId5" cstate="print"/>
          <a:srcRect/>
          <a:stretch>
            <a:fillRect/>
          </a:stretch>
        </p:blipFill>
        <p:spPr bwMode="auto">
          <a:xfrm>
            <a:off x="1219200" y="5181600"/>
            <a:ext cx="914400" cy="804042"/>
          </a:xfrm>
          <a:prstGeom prst="rect">
            <a:avLst/>
          </a:prstGeom>
          <a:noFill/>
        </p:spPr>
      </p:pic>
    </p:spTree>
    <p:custDataLst>
      <p:tags r:id="rId1"/>
    </p:custDataLst>
    <p:extLst>
      <p:ext uri="{BB962C8B-B14F-4D97-AF65-F5344CB8AC3E}">
        <p14:creationId xmlns:p14="http://schemas.microsoft.com/office/powerpoint/2010/main" val="2172876178"/>
      </p:ext>
    </p:extLst>
  </p:cSld>
  <p:clrMapOvr>
    <a:masterClrMapping/>
  </p:clrMapOvr>
  <p:transition advTm="4558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3"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build="p"/>
      <p:bldP spid="14346" grpId="1" build="p"/>
      <p:bldP spid="14346" grpId="2" build="p"/>
      <p:bldP spid="17" grpId="0" build="p"/>
      <p:bldP spid="17" grpId="1" build="p"/>
      <p:bldP spid="17" grpId="2" build="p"/>
      <p:bldP spid="18" grpId="0" build="p"/>
      <p:bldP spid="18" grpId="1" build="p"/>
      <p:bldP spid="18" grpId="2" build="p"/>
      <p:bldP spid="21" grpId="0" build="p"/>
      <p:bldP spid="21" grpId="1" build="p"/>
      <p:bldP spid="21" grpId="2" build="p"/>
      <p:bldP spid="21" grpId="3"/>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8434"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8435"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8436"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8437"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38"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439"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0"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441"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Experimental Results</a:t>
            </a:r>
          </a:p>
        </p:txBody>
      </p:sp>
      <p:sp>
        <p:nvSpPr>
          <p:cNvPr id="16" name="Slide Number Placeholder 15"/>
          <p:cNvSpPr>
            <a:spLocks noGrp="1"/>
          </p:cNvSpPr>
          <p:nvPr>
            <p:ph type="sldNum" sz="quarter" idx="12"/>
          </p:nvPr>
        </p:nvSpPr>
        <p:spPr/>
        <p:txBody>
          <a:bodyPr>
            <a:normAutofit/>
          </a:bodyPr>
          <a:lstStyle/>
          <a:p>
            <a:pPr>
              <a:defRPr/>
            </a:pPr>
            <a:fld id="{94FD0676-3D65-4EBD-821B-501797E07849}" type="slidenum">
              <a:rPr lang="en-US"/>
              <a:pPr>
                <a:defRPr/>
              </a:pPr>
              <a:t>30</a:t>
            </a:fld>
            <a:endParaRPr lang="en-US"/>
          </a:p>
        </p:txBody>
      </p:sp>
      <p:sp>
        <p:nvSpPr>
          <p:cNvPr id="18443"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4"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445"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6"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838200" y="1905000"/>
            <a:ext cx="7315200" cy="838200"/>
          </a:xfrm>
          <a:prstGeom prst="rect">
            <a:avLst/>
          </a:prstGeom>
          <a:noFill/>
        </p:spPr>
        <p:txBody>
          <a:bodyPr>
            <a:normAutofit fontScale="32500" lnSpcReduction="20000"/>
          </a:bodyPr>
          <a:lstStyle/>
          <a:p>
            <a:pPr marL="342900" indent="-342900" fontAlgn="auto">
              <a:spcBef>
                <a:spcPct val="20000"/>
              </a:spcBef>
              <a:spcAft>
                <a:spcPts val="0"/>
              </a:spcAft>
              <a:buFont typeface="Arial" pitchFamily="34" charset="0"/>
              <a:buChar char="•"/>
              <a:defRPr/>
            </a:pPr>
            <a:r>
              <a:rPr lang="en-US" sz="8600" dirty="0">
                <a:latin typeface="+mn-lt"/>
                <a:cs typeface="+mn-cs"/>
              </a:rPr>
              <a:t>Case studies: CIFS, ext3, ext4, </a:t>
            </a:r>
            <a:r>
              <a:rPr lang="en-US" sz="8600" dirty="0" smtClean="0">
                <a:latin typeface="+mn-lt"/>
                <a:cs typeface="+mn-cs"/>
              </a:rPr>
              <a:t>IBM JFS,  </a:t>
            </a:r>
            <a:r>
              <a:rPr lang="en-US" sz="8600" dirty="0">
                <a:latin typeface="+mn-lt"/>
                <a:cs typeface="+mn-cs"/>
              </a:rPr>
              <a:t>		ReiserFS and VFS in Linux 2.6.27 kernel</a:t>
            </a:r>
          </a:p>
          <a:p>
            <a:pPr marL="342900" indent="-342900" fontAlgn="auto">
              <a:spcBef>
                <a:spcPct val="20000"/>
              </a:spcBef>
              <a:spcAft>
                <a:spcPts val="0"/>
              </a:spcAft>
              <a:defRPr/>
            </a:pPr>
            <a:endParaRPr lang="en-US" sz="2800" dirty="0">
              <a:latin typeface="+mn-lt"/>
              <a:cs typeface="+mn-cs"/>
            </a:endParaRPr>
          </a:p>
        </p:txBody>
      </p:sp>
      <p:graphicFrame>
        <p:nvGraphicFramePr>
          <p:cNvPr id="26" name="Chart 25"/>
          <p:cNvGraphicFramePr/>
          <p:nvPr/>
        </p:nvGraphicFramePr>
        <p:xfrm>
          <a:off x="838200" y="3457574"/>
          <a:ext cx="3743324" cy="2714626"/>
        </p:xfrm>
        <a:graphic>
          <a:graphicData uri="http://schemas.openxmlformats.org/drawingml/2006/chart">
            <c:chart xmlns:c="http://schemas.openxmlformats.org/drawingml/2006/chart" xmlns:r="http://schemas.openxmlformats.org/officeDocument/2006/relationships" r:id="rId5"/>
          </a:graphicData>
        </a:graphic>
      </p:graphicFrame>
      <p:sp>
        <p:nvSpPr>
          <p:cNvPr id="28" name="Rectangle 10"/>
          <p:cNvSpPr txBox="1">
            <a:spLocks noChangeArrowheads="1"/>
          </p:cNvSpPr>
          <p:nvPr/>
        </p:nvSpPr>
        <p:spPr>
          <a:xfrm>
            <a:off x="838200" y="2743200"/>
            <a:ext cx="6781800" cy="457200"/>
          </a:xfrm>
          <a:prstGeom prst="rect">
            <a:avLst/>
          </a:prstGeom>
          <a:noFill/>
        </p:spPr>
        <p:txBody>
          <a:bodyPr>
            <a:normAutofit fontScale="32500" lnSpcReduction="20000"/>
          </a:bodyPr>
          <a:lstStyle/>
          <a:p>
            <a:pPr marL="342900" indent="-342900" fontAlgn="auto">
              <a:spcBef>
                <a:spcPct val="20000"/>
              </a:spcBef>
              <a:spcAft>
                <a:spcPts val="0"/>
              </a:spcAft>
              <a:buFont typeface="Arial" pitchFamily="34" charset="0"/>
              <a:buChar char="•"/>
              <a:defRPr/>
            </a:pPr>
            <a:r>
              <a:rPr lang="en-US" sz="8600" dirty="0">
                <a:latin typeface="+mn-lt"/>
                <a:cs typeface="+mn-cs"/>
              </a:rPr>
              <a:t>501 bug reports in total</a:t>
            </a:r>
          </a:p>
          <a:p>
            <a:pPr marL="342900" indent="-342900" fontAlgn="auto">
              <a:spcBef>
                <a:spcPct val="20000"/>
              </a:spcBef>
              <a:spcAft>
                <a:spcPts val="0"/>
              </a:spcAft>
              <a:defRPr/>
            </a:pPr>
            <a:endParaRPr lang="en-US" sz="2800" dirty="0">
              <a:latin typeface="+mn-lt"/>
              <a:cs typeface="+mn-cs"/>
            </a:endParaRPr>
          </a:p>
        </p:txBody>
      </p:sp>
      <p:graphicFrame>
        <p:nvGraphicFramePr>
          <p:cNvPr id="20" name="Chart 19"/>
          <p:cNvGraphicFramePr/>
          <p:nvPr/>
        </p:nvGraphicFramePr>
        <p:xfrm>
          <a:off x="4800600" y="3505200"/>
          <a:ext cx="3752851" cy="2657475"/>
        </p:xfrm>
        <a:graphic>
          <a:graphicData uri="http://schemas.openxmlformats.org/drawingml/2006/chart">
            <c:chart xmlns:c="http://schemas.openxmlformats.org/drawingml/2006/chart" xmlns:r="http://schemas.openxmlformats.org/officeDocument/2006/relationships" r:id="rId6"/>
          </a:graphicData>
        </a:graphic>
      </p:graphicFrame>
    </p:spTree>
    <p:custDataLst>
      <p:tags r:id="rId1"/>
    </p:custDataLst>
    <p:extLst>
      <p:ext uri="{BB962C8B-B14F-4D97-AF65-F5344CB8AC3E}">
        <p14:creationId xmlns:p14="http://schemas.microsoft.com/office/powerpoint/2010/main" val="4033962377"/>
      </p:ext>
    </p:extLst>
  </p:cSld>
  <p:clrMapOvr>
    <a:masterClrMapping/>
  </p:clrMapOvr>
  <p:transition advTm="4971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19" grpId="1" build="p"/>
      <p:bldP spid="19" grpId="2" build="p"/>
      <p:bldP spid="28" grpId="0" build="p"/>
      <p:bldP spid="28" grpId="1" build="p"/>
      <p:bldP spid="28" grpId="2" build="p"/>
      <p:bldP spid="28" grpId="3"/>
      <p:bldGraphic spid="20"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9458"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9459"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9460"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9461"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9462"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463"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9464"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465" name="Rectangle 9"/>
          <p:cNvSpPr>
            <a:spLocks noGrp="1" noChangeArrowheads="1"/>
          </p:cNvSpPr>
          <p:nvPr>
            <p:ph type="title"/>
          </p:nvPr>
        </p:nvSpPr>
        <p:spPr>
          <a:xfrm>
            <a:off x="0" y="685800"/>
            <a:ext cx="9144000" cy="1143000"/>
          </a:xfrm>
        </p:spPr>
        <p:txBody>
          <a:bodyPr/>
          <a:lstStyle/>
          <a:p>
            <a:pPr eaLnBrk="1" hangingPunct="1"/>
            <a:r>
              <a:rPr lang="en-US" sz="4000" smtClean="0">
                <a:solidFill>
                  <a:srgbClr val="C00000"/>
                </a:solidFill>
              </a:rPr>
              <a:t>Unsaved Errors</a:t>
            </a:r>
          </a:p>
        </p:txBody>
      </p:sp>
      <p:sp>
        <p:nvSpPr>
          <p:cNvPr id="16" name="Slide Number Placeholder 15"/>
          <p:cNvSpPr>
            <a:spLocks noGrp="1"/>
          </p:cNvSpPr>
          <p:nvPr>
            <p:ph type="sldNum" sz="quarter" idx="12"/>
          </p:nvPr>
        </p:nvSpPr>
        <p:spPr/>
        <p:txBody>
          <a:bodyPr>
            <a:normAutofit/>
          </a:bodyPr>
          <a:lstStyle/>
          <a:p>
            <a:pPr>
              <a:defRPr/>
            </a:pPr>
            <a:fld id="{A0EF2403-4E2A-436F-A8E3-DB54A4AF8FCB}" type="slidenum">
              <a:rPr lang="en-US"/>
              <a:pPr>
                <a:defRPr/>
              </a:pPr>
              <a:t>31</a:t>
            </a:fld>
            <a:endParaRPr lang="en-US"/>
          </a:p>
        </p:txBody>
      </p:sp>
      <p:sp>
        <p:nvSpPr>
          <p:cNvPr id="19467"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9468"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469"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9470"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838200" y="1828800"/>
            <a:ext cx="7315200" cy="533400"/>
          </a:xfrm>
          <a:prstGeom prst="rect">
            <a:avLst/>
          </a:prstGeom>
          <a:noFill/>
        </p:spPr>
        <p:txBody>
          <a:bodyPr>
            <a:normAutofit/>
          </a:bodyPr>
          <a:lstStyle/>
          <a:p>
            <a:pPr marL="342900" indent="-342900" fontAlgn="auto">
              <a:spcBef>
                <a:spcPct val="20000"/>
              </a:spcBef>
              <a:spcAft>
                <a:spcPts val="0"/>
              </a:spcAft>
              <a:buFont typeface="Arial" pitchFamily="34" charset="0"/>
              <a:buChar char="•"/>
              <a:defRPr/>
            </a:pPr>
            <a:r>
              <a:rPr lang="en-US" sz="2800" dirty="0">
                <a:latin typeface="+mn-lt"/>
                <a:cs typeface="+mn-cs"/>
              </a:rPr>
              <a:t>269 true bugs, 97 false positives</a:t>
            </a:r>
          </a:p>
          <a:p>
            <a:pPr marL="342900" indent="-342900" fontAlgn="auto">
              <a:spcBef>
                <a:spcPct val="20000"/>
              </a:spcBef>
              <a:spcAft>
                <a:spcPts val="0"/>
              </a:spcAft>
              <a:defRPr/>
            </a:pPr>
            <a:endParaRPr lang="en-US" sz="2800" dirty="0">
              <a:latin typeface="+mn-lt"/>
              <a:cs typeface="+mn-cs"/>
            </a:endParaRPr>
          </a:p>
        </p:txBody>
      </p:sp>
      <p:sp>
        <p:nvSpPr>
          <p:cNvPr id="17" name="Rectangle 10"/>
          <p:cNvSpPr txBox="1">
            <a:spLocks noChangeArrowheads="1"/>
          </p:cNvSpPr>
          <p:nvPr/>
        </p:nvSpPr>
        <p:spPr>
          <a:xfrm>
            <a:off x="838200" y="5029200"/>
            <a:ext cx="7467600" cy="914400"/>
          </a:xfrm>
          <a:prstGeom prst="rect">
            <a:avLst/>
          </a:prstGeom>
          <a:noFill/>
        </p:spPr>
        <p:txBody>
          <a:bodyPr/>
          <a:lstStyle/>
          <a:p>
            <a:pPr marL="342900" indent="-342900" fontAlgn="auto">
              <a:spcBef>
                <a:spcPct val="20000"/>
              </a:spcBef>
              <a:spcAft>
                <a:spcPts val="0"/>
              </a:spcAft>
              <a:buFont typeface="Arial" pitchFamily="34" charset="0"/>
              <a:buChar char="•"/>
              <a:defRPr/>
            </a:pPr>
            <a:r>
              <a:rPr lang="en-US" sz="2800" dirty="0">
                <a:latin typeface="+mn-lt"/>
                <a:cs typeface="+mn-cs"/>
              </a:rPr>
              <a:t>Most common unsaved errors: </a:t>
            </a:r>
            <a:r>
              <a:rPr lang="en-US" sz="2800" dirty="0" smtClean="0">
                <a:latin typeface="+mn-lt"/>
                <a:cs typeface="+mn-cs"/>
              </a:rPr>
              <a:t> EIO</a:t>
            </a:r>
            <a:r>
              <a:rPr lang="en-US" sz="2800" dirty="0">
                <a:latin typeface="+mn-lt"/>
                <a:cs typeface="+mn-cs"/>
              </a:rPr>
              <a:t>, ENOSPC and ENOMEM</a:t>
            </a:r>
          </a:p>
          <a:p>
            <a:pPr marL="342900" indent="-342900" fontAlgn="auto">
              <a:spcBef>
                <a:spcPct val="20000"/>
              </a:spcBef>
              <a:spcAft>
                <a:spcPts val="0"/>
              </a:spcAft>
              <a:defRPr/>
            </a:pPr>
            <a:endParaRPr lang="en-US" sz="2800" dirty="0">
              <a:latin typeface="+mn-lt"/>
              <a:cs typeface="+mn-cs"/>
            </a:endParaRPr>
          </a:p>
        </p:txBody>
      </p:sp>
      <p:graphicFrame>
        <p:nvGraphicFramePr>
          <p:cNvPr id="18" name="Chart 17"/>
          <p:cNvGraphicFramePr/>
          <p:nvPr/>
        </p:nvGraphicFramePr>
        <p:xfrm>
          <a:off x="2590800" y="2438400"/>
          <a:ext cx="4305300" cy="2667000"/>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p14="http://schemas.microsoft.com/office/powerpoint/2010/main" val="1850002548"/>
      </p:ext>
    </p:extLst>
  </p:cSld>
  <p:clrMapOvr>
    <a:masterClrMapping/>
  </p:clrMapOvr>
  <p:transition advTm="2266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19" grpId="1" build="p"/>
      <p:bldP spid="19" grpId="2" build="p"/>
      <p:bldP spid="17" grpId="0" build="p"/>
      <p:bldP spid="17" grpId="1" build="p"/>
      <p:bldP spid="17" grpId="2" build="p"/>
      <p:bldP spid="17" grpId="3"/>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1506"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21507"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1508"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21509"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1510"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1511"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1512"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1513" name="Rectangle 9"/>
          <p:cNvSpPr>
            <a:spLocks noGrp="1" noChangeArrowheads="1"/>
          </p:cNvSpPr>
          <p:nvPr>
            <p:ph type="title"/>
          </p:nvPr>
        </p:nvSpPr>
        <p:spPr>
          <a:xfrm>
            <a:off x="0" y="685800"/>
            <a:ext cx="9144000" cy="1143000"/>
          </a:xfrm>
        </p:spPr>
        <p:txBody>
          <a:bodyPr/>
          <a:lstStyle/>
          <a:p>
            <a:pPr eaLnBrk="1" hangingPunct="1"/>
            <a:r>
              <a:rPr lang="en-US" sz="4000" smtClean="0">
                <a:solidFill>
                  <a:srgbClr val="C00000"/>
                </a:solidFill>
              </a:rPr>
              <a:t>Inconsistencies</a:t>
            </a:r>
          </a:p>
        </p:txBody>
      </p:sp>
      <p:sp>
        <p:nvSpPr>
          <p:cNvPr id="16" name="Slide Number Placeholder 15"/>
          <p:cNvSpPr>
            <a:spLocks noGrp="1"/>
          </p:cNvSpPr>
          <p:nvPr>
            <p:ph type="sldNum" sz="quarter" idx="12"/>
          </p:nvPr>
        </p:nvSpPr>
        <p:spPr/>
        <p:txBody>
          <a:bodyPr>
            <a:normAutofit/>
          </a:bodyPr>
          <a:lstStyle/>
          <a:p>
            <a:pPr>
              <a:defRPr/>
            </a:pPr>
            <a:fld id="{05037FB6-5C37-4C4E-AB70-2011334F8FD7}" type="slidenum">
              <a:rPr lang="en-US"/>
              <a:pPr>
                <a:defRPr/>
              </a:pPr>
              <a:t>32</a:t>
            </a:fld>
            <a:endParaRPr lang="en-US"/>
          </a:p>
        </p:txBody>
      </p:sp>
      <p:sp>
        <p:nvSpPr>
          <p:cNvPr id="21515"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1516"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1517"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1518"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838200" y="1981200"/>
            <a:ext cx="7315200" cy="5334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11200" dirty="0">
                <a:latin typeface="+mn-lt"/>
                <a:cs typeface="+mn-cs"/>
              </a:rPr>
              <a:t>Inconsistent use of function return values</a:t>
            </a:r>
          </a:p>
          <a:p>
            <a:pPr marL="342900" indent="-342900" fontAlgn="auto">
              <a:spcBef>
                <a:spcPct val="20000"/>
              </a:spcBef>
              <a:spcAft>
                <a:spcPts val="0"/>
              </a:spcAft>
              <a:defRPr/>
            </a:pPr>
            <a:endParaRPr lang="en-US" sz="2800" dirty="0">
              <a:latin typeface="+mn-lt"/>
              <a:cs typeface="+mn-cs"/>
            </a:endParaRPr>
          </a:p>
        </p:txBody>
      </p:sp>
      <p:sp>
        <p:nvSpPr>
          <p:cNvPr id="17" name="Rectangle 10"/>
          <p:cNvSpPr txBox="1">
            <a:spLocks noChangeArrowheads="1"/>
          </p:cNvSpPr>
          <p:nvPr/>
        </p:nvSpPr>
        <p:spPr>
          <a:xfrm>
            <a:off x="838200" y="2667000"/>
            <a:ext cx="8001000" cy="2133600"/>
          </a:xfrm>
          <a:prstGeom prst="rect">
            <a:avLst/>
          </a:prstGeom>
          <a:noFill/>
        </p:spPr>
        <p:txBody>
          <a:bodyPr>
            <a:normAutofit fontScale="47500" lnSpcReduction="20000"/>
          </a:bodyPr>
          <a:lstStyle/>
          <a:p>
            <a:pPr marL="342900" indent="-342900" fontAlgn="auto">
              <a:spcBef>
                <a:spcPct val="20000"/>
              </a:spcBef>
              <a:spcAft>
                <a:spcPts val="0"/>
              </a:spcAft>
              <a:buFont typeface="Arial" pitchFamily="34" charset="0"/>
              <a:buChar char="•"/>
              <a:defRPr/>
            </a:pPr>
            <a:r>
              <a:rPr lang="en-US" sz="5900" dirty="0">
                <a:latin typeface="+mn-lt"/>
                <a:cs typeface="+mn-cs"/>
              </a:rPr>
              <a:t>For example, a function whose return value is: </a:t>
            </a:r>
          </a:p>
          <a:p>
            <a:pPr marL="800100" lvl="1" indent="-342900" fontAlgn="auto">
              <a:spcBef>
                <a:spcPct val="20000"/>
              </a:spcBef>
              <a:spcAft>
                <a:spcPts val="0"/>
              </a:spcAft>
              <a:buFont typeface="Courier New" pitchFamily="49" charset="0"/>
              <a:buChar char="o"/>
              <a:defRPr/>
            </a:pPr>
            <a:r>
              <a:rPr lang="en-US" sz="4600" dirty="0">
                <a:latin typeface="+mn-lt"/>
                <a:cs typeface="+mn-cs"/>
              </a:rPr>
              <a:t>Saved at 17 call sites</a:t>
            </a:r>
          </a:p>
          <a:p>
            <a:pPr marL="800100" lvl="1" indent="-342900" fontAlgn="auto">
              <a:spcBef>
                <a:spcPct val="20000"/>
              </a:spcBef>
              <a:spcAft>
                <a:spcPts val="0"/>
              </a:spcAft>
              <a:buFont typeface="Courier New" pitchFamily="49" charset="0"/>
              <a:buChar char="o"/>
              <a:defRPr/>
            </a:pPr>
            <a:r>
              <a:rPr lang="en-US" sz="4600" dirty="0">
                <a:latin typeface="+mn-lt"/>
                <a:cs typeface="+mn-cs"/>
              </a:rPr>
              <a:t>Unsaved at 35 other call sites</a:t>
            </a:r>
          </a:p>
          <a:p>
            <a:pPr marL="1257300" lvl="2" indent="-342900" fontAlgn="auto">
              <a:spcBef>
                <a:spcPct val="20000"/>
              </a:spcBef>
              <a:spcAft>
                <a:spcPts val="0"/>
              </a:spcAft>
              <a:buFont typeface="Arial" pitchFamily="34" charset="0"/>
              <a:buChar char="•"/>
              <a:defRPr/>
            </a:pPr>
            <a:r>
              <a:rPr lang="en-US" sz="4600" dirty="0">
                <a:latin typeface="+mn-lt"/>
                <a:cs typeface="+mn-cs"/>
              </a:rPr>
              <a:t>9 out of </a:t>
            </a:r>
            <a:r>
              <a:rPr lang="en-US" sz="4600" dirty="0" smtClean="0">
                <a:latin typeface="+mn-lt"/>
                <a:cs typeface="+mn-cs"/>
              </a:rPr>
              <a:t>35 </a:t>
            </a:r>
            <a:r>
              <a:rPr lang="en-US" sz="4600" dirty="0">
                <a:latin typeface="+mn-lt"/>
                <a:cs typeface="+mn-cs"/>
              </a:rPr>
              <a:t>identified as true bugs</a:t>
            </a:r>
          </a:p>
          <a:p>
            <a:pPr marL="1257300" lvl="2" indent="-342900" fontAlgn="auto">
              <a:spcBef>
                <a:spcPct val="20000"/>
              </a:spcBef>
              <a:spcAft>
                <a:spcPts val="0"/>
              </a:spcAft>
              <a:buFont typeface="Arial" pitchFamily="34" charset="0"/>
              <a:buChar char="•"/>
              <a:defRPr/>
            </a:pPr>
            <a:r>
              <a:rPr lang="en-US" sz="4600" dirty="0">
                <a:latin typeface="+mn-lt"/>
                <a:cs typeface="+mn-cs"/>
              </a:rPr>
              <a:t>The rest are false positives (errors are intentionally dropped!)</a:t>
            </a:r>
          </a:p>
          <a:p>
            <a:pPr marL="342900" indent="-342900" fontAlgn="auto">
              <a:spcBef>
                <a:spcPct val="20000"/>
              </a:spcBef>
              <a:spcAft>
                <a:spcPts val="0"/>
              </a:spcAft>
              <a:defRPr/>
            </a:pPr>
            <a:endParaRPr lang="en-US" sz="2800" dirty="0">
              <a:latin typeface="+mn-lt"/>
              <a:cs typeface="+mn-cs"/>
            </a:endParaRPr>
          </a:p>
        </p:txBody>
      </p:sp>
      <p:sp>
        <p:nvSpPr>
          <p:cNvPr id="18" name="Rectangle 10"/>
          <p:cNvSpPr txBox="1">
            <a:spLocks noChangeArrowheads="1"/>
          </p:cNvSpPr>
          <p:nvPr/>
        </p:nvSpPr>
        <p:spPr>
          <a:xfrm>
            <a:off x="838200" y="4953000"/>
            <a:ext cx="7848600" cy="914400"/>
          </a:xfrm>
          <a:prstGeom prst="rect">
            <a:avLst/>
          </a:prstGeom>
          <a:noFill/>
        </p:spPr>
        <p:txBody>
          <a:bodyPr>
            <a:normAutofit fontScale="62500" lnSpcReduction="20000"/>
          </a:bodyPr>
          <a:lstStyle/>
          <a:p>
            <a:pPr marL="342900" indent="-342900" fontAlgn="auto">
              <a:spcBef>
                <a:spcPct val="20000"/>
              </a:spcBef>
              <a:spcAft>
                <a:spcPts val="0"/>
              </a:spcAft>
              <a:buFont typeface="Arial" pitchFamily="34" charset="0"/>
              <a:buChar char="•"/>
              <a:defRPr/>
            </a:pPr>
            <a:r>
              <a:rPr lang="en-US" sz="4500" dirty="0">
                <a:latin typeface="+mn-lt"/>
                <a:cs typeface="+mn-cs"/>
              </a:rPr>
              <a:t>Some developers have suggested to use annotations to mark intentionally dropped errors</a:t>
            </a:r>
            <a:endParaRPr lang="en-US" sz="3100" dirty="0">
              <a:latin typeface="+mn-lt"/>
              <a:cs typeface="+mn-cs"/>
            </a:endParaRPr>
          </a:p>
        </p:txBody>
      </p:sp>
    </p:spTree>
    <p:custDataLst>
      <p:tags r:id="rId1"/>
    </p:custDataLst>
    <p:extLst>
      <p:ext uri="{BB962C8B-B14F-4D97-AF65-F5344CB8AC3E}">
        <p14:creationId xmlns:p14="http://schemas.microsoft.com/office/powerpoint/2010/main" val="1879138779"/>
      </p:ext>
    </p:extLst>
  </p:cSld>
  <p:clrMapOvr>
    <a:masterClrMapping/>
  </p:clrMapOvr>
  <p:transition advTm="3422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3"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19" grpId="1" build="p"/>
      <p:bldP spid="19" grpId="2" build="p"/>
      <p:bldP spid="19" grpId="3"/>
      <p:bldP spid="17" grpId="0" build="p"/>
      <p:bldP spid="17" grpId="1" build="p"/>
      <p:bldP spid="17" grpId="2" build="p"/>
      <p:bldP spid="17" grpId="3"/>
      <p:bldP spid="18" grpId="0" build="p"/>
      <p:bldP spid="18" grpId="1" build="p"/>
      <p:bldP spid="18" grpId="2" build="p"/>
      <p:bldP spid="18" grpId="3"/>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 name="Rectangle 10"/>
          <p:cNvSpPr txBox="1">
            <a:spLocks noChangeArrowheads="1"/>
          </p:cNvSpPr>
          <p:nvPr/>
        </p:nvSpPr>
        <p:spPr>
          <a:xfrm>
            <a:off x="1371600" y="2590800"/>
            <a:ext cx="4038600" cy="2133600"/>
          </a:xfrm>
          <a:prstGeom prst="rect">
            <a:avLst/>
          </a:prstGeom>
          <a:noFill/>
        </p:spPr>
        <p:txBody>
          <a:bodyPr>
            <a:normAutofit fontScale="92500" lnSpcReduction="10000"/>
          </a:bodyPr>
          <a:lstStyle/>
          <a:p>
            <a:pPr>
              <a:defRPr/>
            </a:pPr>
            <a:r>
              <a:rPr lang="en-US" sz="1600" dirty="0">
                <a:latin typeface="Consolas" pitchFamily="49" charset="0"/>
                <a:cs typeface="Consolas" pitchFamily="49" charset="0"/>
              </a:rPr>
              <a:t>1  </a:t>
            </a:r>
            <a:r>
              <a:rPr lang="en-US" sz="1600" dirty="0" err="1">
                <a:latin typeface="Consolas" pitchFamily="49" charset="0"/>
                <a:cs typeface="Consolas" pitchFamily="49" charset="0"/>
              </a:rPr>
              <a:t>buffer_head</a:t>
            </a:r>
            <a:r>
              <a:rPr lang="en-US" sz="1600" dirty="0">
                <a:latin typeface="Consolas" pitchFamily="49" charset="0"/>
                <a:cs typeface="Consolas" pitchFamily="49" charset="0"/>
              </a:rPr>
              <a:t> </a:t>
            </a:r>
            <a:r>
              <a:rPr lang="en-US" sz="1600" dirty="0" smtClean="0">
                <a:latin typeface="Consolas" pitchFamily="49" charset="0"/>
                <a:cs typeface="Consolas" pitchFamily="49" charset="0"/>
              </a:rPr>
              <a:t>*b </a:t>
            </a:r>
            <a:r>
              <a:rPr lang="en-US" sz="1600" dirty="0">
                <a:latin typeface="Consolas" pitchFamily="49" charset="0"/>
                <a:cs typeface="Consolas" pitchFamily="49" charset="0"/>
              </a:rPr>
              <a:t>= NULL;</a:t>
            </a:r>
          </a:p>
          <a:p>
            <a:pPr>
              <a:defRPr/>
            </a:pPr>
            <a:r>
              <a:rPr lang="en-US" sz="1600" dirty="0">
                <a:latin typeface="Consolas" pitchFamily="49" charset="0"/>
                <a:cs typeface="Consolas" pitchFamily="49" charset="0"/>
              </a:rPr>
              <a:t>2  ...</a:t>
            </a:r>
          </a:p>
          <a:p>
            <a:pPr>
              <a:defRPr/>
            </a:pPr>
            <a:r>
              <a:rPr lang="en-US" sz="1600" dirty="0">
                <a:latin typeface="Consolas" pitchFamily="49" charset="0"/>
                <a:cs typeface="Consolas" pitchFamily="49" charset="0"/>
              </a:rPr>
              <a:t>3  </a:t>
            </a:r>
            <a:r>
              <a:rPr lang="en-US" sz="1600" b="1" dirty="0">
                <a:latin typeface="Consolas" pitchFamily="49" charset="0"/>
                <a:cs typeface="Consolas" pitchFamily="49" charset="0"/>
              </a:rPr>
              <a:t>if</a:t>
            </a:r>
            <a:r>
              <a:rPr lang="en-US" sz="1600" dirty="0">
                <a:latin typeface="Consolas" pitchFamily="49" charset="0"/>
                <a:cs typeface="Consolas" pitchFamily="49" charset="0"/>
              </a:rPr>
              <a:t> (</a:t>
            </a:r>
            <a:r>
              <a:rPr lang="en-US" sz="1600" dirty="0" err="1" smtClean="0">
                <a:latin typeface="Consolas" pitchFamily="49" charset="0"/>
                <a:cs typeface="Consolas" pitchFamily="49" charset="0"/>
              </a:rPr>
              <a:t>buffer_dirty</a:t>
            </a:r>
            <a:r>
              <a:rPr lang="en-US" sz="1600" dirty="0" smtClean="0">
                <a:latin typeface="Consolas" pitchFamily="49" charset="0"/>
                <a:cs typeface="Consolas" pitchFamily="49" charset="0"/>
              </a:rPr>
              <a:t>(b)) </a:t>
            </a:r>
            <a:endParaRPr lang="en-US" sz="1600" dirty="0">
              <a:latin typeface="Consolas" pitchFamily="49" charset="0"/>
              <a:cs typeface="Consolas" pitchFamily="49" charset="0"/>
            </a:endParaRPr>
          </a:p>
          <a:p>
            <a:pPr>
              <a:defRPr/>
            </a:pPr>
            <a:r>
              <a:rPr lang="en-US" sz="1600" dirty="0">
                <a:latin typeface="Consolas" pitchFamily="49" charset="0"/>
                <a:cs typeface="Consolas" pitchFamily="49" charset="0"/>
              </a:rPr>
              <a:t>4     </a:t>
            </a:r>
            <a:r>
              <a:rPr lang="en-US" sz="1600" dirty="0" err="1" smtClean="0">
                <a:latin typeface="Consolas" pitchFamily="49" charset="0"/>
                <a:cs typeface="Consolas" pitchFamily="49" charset="0"/>
              </a:rPr>
              <a:t>sync_dirty_buffer</a:t>
            </a:r>
            <a:r>
              <a:rPr lang="en-US" sz="1600" dirty="0" smtClean="0">
                <a:latin typeface="Consolas" pitchFamily="49" charset="0"/>
                <a:cs typeface="Consolas" pitchFamily="49" charset="0"/>
              </a:rPr>
              <a:t>(b);</a:t>
            </a:r>
            <a:endParaRPr lang="en-US" sz="1600" dirty="0">
              <a:latin typeface="Consolas" pitchFamily="49" charset="0"/>
              <a:cs typeface="Consolas" pitchFamily="49" charset="0"/>
            </a:endParaRPr>
          </a:p>
          <a:p>
            <a:pPr>
              <a:defRPr/>
            </a:pPr>
            <a:r>
              <a:rPr lang="en-US" sz="1600" dirty="0">
                <a:latin typeface="Consolas" pitchFamily="49" charset="0"/>
                <a:cs typeface="Consolas" pitchFamily="49" charset="0"/>
              </a:rPr>
              <a:t>5  </a:t>
            </a:r>
            <a:endParaRPr lang="en-US" sz="1600" b="1" dirty="0">
              <a:latin typeface="Consolas" pitchFamily="49" charset="0"/>
              <a:cs typeface="Consolas" pitchFamily="49" charset="0"/>
            </a:endParaRPr>
          </a:p>
          <a:p>
            <a:pPr>
              <a:defRPr/>
            </a:pPr>
            <a:r>
              <a:rPr lang="en-US" sz="1600" dirty="0">
                <a:latin typeface="Consolas" pitchFamily="49" charset="0"/>
                <a:cs typeface="Consolas" pitchFamily="49" charset="0"/>
              </a:rPr>
              <a:t>6  if (!</a:t>
            </a:r>
            <a:r>
              <a:rPr lang="en-US" sz="1600" dirty="0" err="1" smtClean="0">
                <a:latin typeface="Consolas" pitchFamily="49" charset="0"/>
                <a:cs typeface="Consolas" pitchFamily="49" charset="0"/>
              </a:rPr>
              <a:t>buffer_uptodate</a:t>
            </a:r>
            <a:r>
              <a:rPr lang="en-US" sz="1600" dirty="0" smtClean="0">
                <a:latin typeface="Consolas" pitchFamily="49" charset="0"/>
                <a:cs typeface="Consolas" pitchFamily="49" charset="0"/>
              </a:rPr>
              <a:t>(b)) </a:t>
            </a:r>
            <a:r>
              <a:rPr lang="en-US" sz="1600" dirty="0">
                <a:latin typeface="Consolas" pitchFamily="49" charset="0"/>
                <a:cs typeface="Consolas" pitchFamily="49" charset="0"/>
              </a:rPr>
              <a:t>{ </a:t>
            </a:r>
            <a:endParaRPr lang="en-US" sz="1600" b="1" dirty="0">
              <a:latin typeface="Consolas" pitchFamily="49" charset="0"/>
              <a:cs typeface="Consolas" pitchFamily="49" charset="0"/>
            </a:endParaRPr>
          </a:p>
          <a:p>
            <a:pPr marL="342900" indent="-342900">
              <a:buFontTx/>
              <a:buAutoNum type="arabicPlain" startAt="7"/>
              <a:defRPr/>
            </a:pPr>
            <a:r>
              <a:rPr lang="en-US" sz="1600" dirty="0">
                <a:latin typeface="Consolas" pitchFamily="49" charset="0"/>
                <a:cs typeface="Consolas" pitchFamily="49" charset="0"/>
              </a:rPr>
              <a:t>  </a:t>
            </a:r>
            <a:r>
              <a:rPr lang="en-US" sz="1600" b="1" dirty="0">
                <a:latin typeface="Consolas" pitchFamily="49" charset="0"/>
                <a:cs typeface="Consolas" pitchFamily="49" charset="0"/>
              </a:rPr>
              <a:t> </a:t>
            </a:r>
            <a:r>
              <a:rPr lang="en-US" sz="1600" dirty="0" err="1">
                <a:latin typeface="Consolas" pitchFamily="49" charset="0"/>
                <a:cs typeface="Consolas" pitchFamily="49" charset="0"/>
              </a:rPr>
              <a:t>reiserfs_warning</a:t>
            </a:r>
            <a:r>
              <a:rPr lang="en-US" sz="1600" dirty="0">
                <a:latin typeface="Consolas" pitchFamily="49" charset="0"/>
                <a:cs typeface="Consolas" pitchFamily="49" charset="0"/>
              </a:rPr>
              <a:t>(...);</a:t>
            </a:r>
          </a:p>
          <a:p>
            <a:pPr marL="342900" indent="-342900">
              <a:buFontTx/>
              <a:buAutoNum type="arabicPlain" startAt="7"/>
              <a:defRPr/>
            </a:pPr>
            <a:r>
              <a:rPr lang="en-US" sz="1600" dirty="0">
                <a:latin typeface="Consolas" pitchFamily="49" charset="0"/>
                <a:cs typeface="Consolas" pitchFamily="49" charset="0"/>
              </a:rPr>
              <a:t>   </a:t>
            </a:r>
            <a:r>
              <a:rPr lang="en-US" sz="1600" dirty="0" err="1">
                <a:latin typeface="Consolas" pitchFamily="49" charset="0"/>
                <a:cs typeface="Consolas" pitchFamily="49" charset="0"/>
              </a:rPr>
              <a:t>retval</a:t>
            </a:r>
            <a:r>
              <a:rPr lang="en-US" sz="1600" dirty="0">
                <a:latin typeface="Consolas" pitchFamily="49" charset="0"/>
                <a:cs typeface="Consolas" pitchFamily="49" charset="0"/>
              </a:rPr>
              <a:t> = -EIO;</a:t>
            </a:r>
          </a:p>
          <a:p>
            <a:pPr marL="342900" indent="-342900">
              <a:buFontTx/>
              <a:buAutoNum type="arabicPlain" startAt="9"/>
              <a:defRPr/>
            </a:pPr>
            <a:r>
              <a:rPr lang="en-US" sz="1600" dirty="0">
                <a:latin typeface="Consolas" pitchFamily="49" charset="0"/>
                <a:cs typeface="Consolas" pitchFamily="49" charset="0"/>
              </a:rPr>
              <a:t>}</a:t>
            </a:r>
          </a:p>
          <a:p>
            <a:pPr marL="342900" indent="-342900" algn="ctr">
              <a:defRPr/>
            </a:pPr>
            <a:endParaRPr lang="en-US" sz="1600" b="1" dirty="0">
              <a:latin typeface="+mn-lt"/>
              <a:cs typeface="Courier New" pitchFamily="49" charset="0"/>
            </a:endParaRPr>
          </a:p>
        </p:txBody>
      </p:sp>
      <p:pic>
        <p:nvPicPr>
          <p:cNvPr id="22532"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22533"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2534"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22535"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2536"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537"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2538"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539" name="Rectangle 9"/>
          <p:cNvSpPr>
            <a:spLocks noGrp="1" noChangeArrowheads="1"/>
          </p:cNvSpPr>
          <p:nvPr>
            <p:ph type="title"/>
          </p:nvPr>
        </p:nvSpPr>
        <p:spPr>
          <a:xfrm>
            <a:off x="0" y="685800"/>
            <a:ext cx="9144000" cy="1143000"/>
          </a:xfrm>
        </p:spPr>
        <p:txBody>
          <a:bodyPr/>
          <a:lstStyle/>
          <a:p>
            <a:pPr eaLnBrk="1" hangingPunct="1"/>
            <a:r>
              <a:rPr lang="en-US" sz="4000" smtClean="0">
                <a:solidFill>
                  <a:srgbClr val="C00000"/>
                </a:solidFill>
              </a:rPr>
              <a:t>False Positives – Unsaved Errors</a:t>
            </a:r>
          </a:p>
        </p:txBody>
      </p:sp>
      <p:sp>
        <p:nvSpPr>
          <p:cNvPr id="16" name="Slide Number Placeholder 15"/>
          <p:cNvSpPr>
            <a:spLocks noGrp="1"/>
          </p:cNvSpPr>
          <p:nvPr>
            <p:ph type="sldNum" sz="quarter" idx="12"/>
          </p:nvPr>
        </p:nvSpPr>
        <p:spPr/>
        <p:txBody>
          <a:bodyPr>
            <a:normAutofit/>
          </a:bodyPr>
          <a:lstStyle/>
          <a:p>
            <a:pPr>
              <a:defRPr/>
            </a:pPr>
            <a:fld id="{88B5BE5E-E25E-4697-BAD1-ED63A871B638}" type="slidenum">
              <a:rPr lang="en-US"/>
              <a:pPr>
                <a:defRPr/>
              </a:pPr>
              <a:t>33</a:t>
            </a:fld>
            <a:endParaRPr lang="en-US"/>
          </a:p>
        </p:txBody>
      </p:sp>
      <p:sp>
        <p:nvSpPr>
          <p:cNvPr id="22541"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2542"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543"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2544"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838200" y="1981200"/>
            <a:ext cx="7315200" cy="3810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11200" dirty="0">
                <a:latin typeface="+mn-lt"/>
                <a:cs typeface="+mn-cs"/>
              </a:rPr>
              <a:t>Redundant error reporting</a:t>
            </a:r>
          </a:p>
          <a:p>
            <a:pPr marL="342900" indent="-342900" fontAlgn="auto">
              <a:spcBef>
                <a:spcPct val="20000"/>
              </a:spcBef>
              <a:spcAft>
                <a:spcPts val="0"/>
              </a:spcAft>
              <a:defRPr/>
            </a:pPr>
            <a:endParaRPr lang="en-US" sz="2800" dirty="0">
              <a:latin typeface="+mn-lt"/>
              <a:cs typeface="+mn-cs"/>
            </a:endParaRPr>
          </a:p>
        </p:txBody>
      </p:sp>
      <p:sp>
        <p:nvSpPr>
          <p:cNvPr id="21" name="Rectangle 10"/>
          <p:cNvSpPr txBox="1">
            <a:spLocks noChangeArrowheads="1"/>
          </p:cNvSpPr>
          <p:nvPr/>
        </p:nvSpPr>
        <p:spPr>
          <a:xfrm>
            <a:off x="914400" y="4953000"/>
            <a:ext cx="7315200" cy="3810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11200" dirty="0">
                <a:latin typeface="+mn-lt"/>
                <a:cs typeface="+mn-cs"/>
              </a:rPr>
              <a:t>Error </a:t>
            </a:r>
            <a:r>
              <a:rPr lang="en-US" sz="11200" dirty="0" smtClean="0">
                <a:latin typeface="+mn-lt"/>
                <a:cs typeface="+mn-cs"/>
              </a:rPr>
              <a:t>paths: already failing</a:t>
            </a:r>
            <a:endParaRPr lang="en-US" sz="112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22" name="Rectangle 10"/>
          <p:cNvSpPr txBox="1">
            <a:spLocks noChangeArrowheads="1"/>
          </p:cNvSpPr>
          <p:nvPr/>
        </p:nvSpPr>
        <p:spPr>
          <a:xfrm>
            <a:off x="914400" y="5486400"/>
            <a:ext cx="7315200" cy="3810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11200" dirty="0">
                <a:latin typeface="+mn-lt"/>
                <a:cs typeface="+mn-cs"/>
              </a:rPr>
              <a:t>Met </a:t>
            </a:r>
            <a:r>
              <a:rPr lang="en-US" sz="11200" dirty="0" smtClean="0">
                <a:latin typeface="+mn-lt"/>
                <a:cs typeface="+mn-cs"/>
              </a:rPr>
              <a:t>preconditions: cannot possibly fail</a:t>
            </a:r>
            <a:endParaRPr lang="en-US" sz="112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31" name="Rectangle 30"/>
          <p:cNvSpPr/>
          <p:nvPr/>
        </p:nvSpPr>
        <p:spPr>
          <a:xfrm>
            <a:off x="1295400" y="3276601"/>
            <a:ext cx="3352800" cy="228600"/>
          </a:xfrm>
          <a:prstGeom prst="rect">
            <a:avLst/>
          </a:prstGeom>
          <a:solidFill>
            <a:srgbClr val="FF0000">
              <a:alpha val="38000"/>
            </a:srgb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a:spLocks noChangeArrowheads="1"/>
          </p:cNvSpPr>
          <p:nvPr/>
        </p:nvSpPr>
        <p:spPr bwMode="auto">
          <a:xfrm>
            <a:off x="5029200" y="3273623"/>
            <a:ext cx="2362200" cy="307777"/>
          </a:xfrm>
          <a:prstGeom prst="rect">
            <a:avLst/>
          </a:prstGeom>
          <a:solidFill>
            <a:srgbClr val="FF00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solidFill>
                  <a:schemeClr val="bg1"/>
                </a:solidFill>
                <a:latin typeface="Calibri" pitchFamily="34" charset="0"/>
                <a:cs typeface="Calibri" pitchFamily="34" charset="0"/>
              </a:rPr>
              <a:t>An error may not be saved</a:t>
            </a:r>
            <a:endParaRPr lang="en-US" sz="1400" dirty="0">
              <a:solidFill>
                <a:schemeClr val="bg1"/>
              </a:solidFill>
              <a:latin typeface="Calibri" pitchFamily="34" charset="0"/>
              <a:cs typeface="Calibri" pitchFamily="34" charset="0"/>
            </a:endParaRPr>
          </a:p>
        </p:txBody>
      </p:sp>
      <p:sp>
        <p:nvSpPr>
          <p:cNvPr id="34" name="Rectangle 33"/>
          <p:cNvSpPr/>
          <p:nvPr/>
        </p:nvSpPr>
        <p:spPr>
          <a:xfrm>
            <a:off x="1295400" y="3660577"/>
            <a:ext cx="3352800" cy="225623"/>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a:spLocks noChangeArrowheads="1"/>
          </p:cNvSpPr>
          <p:nvPr/>
        </p:nvSpPr>
        <p:spPr bwMode="auto">
          <a:xfrm>
            <a:off x="5029200" y="3654623"/>
            <a:ext cx="2362200" cy="307777"/>
          </a:xfrm>
          <a:prstGeom prst="rect">
            <a:avLst/>
          </a:prstGeom>
          <a:solidFill>
            <a:srgbClr val="FFFF00"/>
          </a:solidFill>
          <a:ln w="9525">
            <a:noFill/>
            <a:miter lim="800000"/>
            <a:headEnd/>
            <a:tailEnd/>
          </a:ln>
          <a:effectLst>
            <a:outerShdw blurRad="50800" dist="38100" dir="2700000" algn="tl" rotWithShape="0">
              <a:prstClr val="black">
                <a:alpha val="40000"/>
              </a:prstClr>
            </a:outerShdw>
          </a:effectLst>
          <a:scene3d>
            <a:camera prst="orthographicFront"/>
            <a:lightRig rig="threePt" dir="t"/>
          </a:scene3d>
          <a:sp3d extrusionH="76200">
            <a:extrusionClr>
              <a:srgbClr val="FFFF00"/>
            </a:extrusionClr>
          </a:sp3d>
        </p:spPr>
        <p:txBody>
          <a:bodyPr wrap="square">
            <a:spAutoFit/>
          </a:bodyPr>
          <a:lstStyle/>
          <a:p>
            <a:r>
              <a:rPr lang="en-US" sz="1400" dirty="0" smtClean="0">
                <a:latin typeface="Calibri" pitchFamily="34" charset="0"/>
                <a:cs typeface="Calibri" pitchFamily="34" charset="0"/>
              </a:rPr>
              <a:t>Checking variable  </a:t>
            </a:r>
            <a:r>
              <a:rPr lang="en-US" sz="1400" dirty="0" smtClean="0">
                <a:latin typeface="Consolas" pitchFamily="49" charset="0"/>
                <a:cs typeface="Consolas" pitchFamily="49" charset="0"/>
              </a:rPr>
              <a:t>b</a:t>
            </a:r>
            <a:endParaRPr lang="en-US" sz="1400" dirty="0">
              <a:latin typeface="Consolas" pitchFamily="49" charset="0"/>
              <a:cs typeface="Consolas" pitchFamily="49" charset="0"/>
            </a:endParaRPr>
          </a:p>
        </p:txBody>
      </p:sp>
      <p:sp>
        <p:nvSpPr>
          <p:cNvPr id="37" name="Rectangle 36"/>
          <p:cNvSpPr/>
          <p:nvPr/>
        </p:nvSpPr>
        <p:spPr>
          <a:xfrm>
            <a:off x="1295400" y="3276600"/>
            <a:ext cx="3352800" cy="228600"/>
          </a:xfrm>
          <a:prstGeom prst="rect">
            <a:avLst/>
          </a:prstGeom>
          <a:solidFill>
            <a:srgbClr val="00B050">
              <a:alpha val="38000"/>
            </a:srgbClr>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p:cNvSpPr/>
          <p:nvPr/>
        </p:nvSpPr>
        <p:spPr>
          <a:xfrm>
            <a:off x="1295400" y="2438401"/>
            <a:ext cx="3352800" cy="2133599"/>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10360384"/>
      </p:ext>
    </p:extLst>
  </p:cSld>
  <p:clrMapOvr>
    <a:masterClrMapping/>
  </p:clrMapOvr>
  <p:transition advTm="4647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3"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31"/>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3"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P spid="20" grpId="1" build="p"/>
      <p:bldP spid="20" grpId="2" build="p"/>
      <p:bldP spid="20" grpId="3"/>
      <p:bldP spid="19" grpId="0" build="p"/>
      <p:bldP spid="19" grpId="1" build="p"/>
      <p:bldP spid="19" grpId="2" build="p"/>
      <p:bldP spid="19" grpId="3"/>
      <p:bldP spid="21" grpId="0" build="p"/>
      <p:bldP spid="21" grpId="1" build="p"/>
      <p:bldP spid="21" grpId="2" build="p"/>
      <p:bldP spid="21" grpId="3"/>
      <p:bldP spid="22" grpId="0" build="p"/>
      <p:bldP spid="22" grpId="1" build="p"/>
      <p:bldP spid="22" grpId="2" build="p"/>
      <p:bldP spid="22" grpId="3"/>
      <p:bldP spid="31" grpId="0" animBg="1"/>
      <p:bldP spid="31" grpId="1" animBg="1"/>
      <p:bldP spid="32" grpId="0" animBg="1"/>
      <p:bldP spid="34" grpId="0" animBg="1"/>
      <p:bldP spid="35" grpId="0" animBg="1"/>
      <p:bldP spid="37" grpId="0" animBg="1"/>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2590800"/>
            <a:ext cx="7772400" cy="1470025"/>
          </a:xfrm>
        </p:spPr>
        <p:txBody>
          <a:bodyPr/>
          <a:lstStyle/>
          <a:p>
            <a:pPr eaLnBrk="1" hangingPunct="1"/>
            <a:r>
              <a:rPr lang="en-US" sz="3500" dirty="0" smtClean="0">
                <a:solidFill>
                  <a:srgbClr val="C00000"/>
                </a:solidFill>
              </a:rPr>
              <a:t>Defective Error/Pointer Interactions</a:t>
            </a:r>
          </a:p>
        </p:txBody>
      </p:sp>
      <p:pic>
        <p:nvPicPr>
          <p:cNvPr id="5124" name="Picture 4"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5125" name="Rectangle 5"/>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5126" name="Rectangle 9"/>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6" name="Oval 5"/>
          <p:cNvSpPr/>
          <p:nvPr/>
        </p:nvSpPr>
        <p:spPr>
          <a:xfrm>
            <a:off x="838200" y="3124200"/>
            <a:ext cx="381000" cy="381000"/>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2</a:t>
            </a:r>
          </a:p>
        </p:txBody>
      </p:sp>
    </p:spTree>
    <p:extLst>
      <p:ext uri="{BB962C8B-B14F-4D97-AF65-F5344CB8AC3E}">
        <p14:creationId xmlns:p14="http://schemas.microsoft.com/office/powerpoint/2010/main" val="350425720"/>
      </p:ext>
    </p:extLst>
  </p:cSld>
  <p:clrMapOvr>
    <a:masterClrMapping/>
  </p:clrMapOvr>
  <p:transition advTm="142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 name="Rounded Rectangle 28"/>
          <p:cNvSpPr/>
          <p:nvPr/>
        </p:nvSpPr>
        <p:spPr>
          <a:xfrm>
            <a:off x="3352800" y="3505200"/>
            <a:ext cx="2590800" cy="3048000"/>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352800" y="5711428"/>
            <a:ext cx="2590800" cy="232172"/>
          </a:xfrm>
          <a:prstGeom prst="rect">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3352800" y="6016228"/>
            <a:ext cx="2590800" cy="232172"/>
          </a:xfrm>
          <a:prstGeom prst="rect">
            <a:avLst/>
          </a:pr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3352800" y="4187428"/>
            <a:ext cx="2590800" cy="232172"/>
          </a:xfrm>
          <a:prstGeom prst="rect">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352800" y="5101828"/>
            <a:ext cx="2590800" cy="232172"/>
          </a:xfrm>
          <a:prstGeom prst="rect">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505200" y="3564791"/>
            <a:ext cx="2667000" cy="3293209"/>
          </a:xfrm>
          <a:prstGeom prst="rect">
            <a:avLst/>
          </a:prstGeom>
          <a:noFill/>
        </p:spPr>
        <p:txBody>
          <a:bodyPr wrap="square" rtlCol="0">
            <a:spAutoFit/>
          </a:bodyPr>
          <a:lstStyle/>
          <a:p>
            <a:pPr defTabSz="4389438"/>
            <a:r>
              <a:rPr lang="en-US" sz="1000" dirty="0">
                <a:latin typeface="Consolas" pitchFamily="49" charset="0"/>
                <a:cs typeface="Consolas" pitchFamily="49" charset="0"/>
              </a:rPr>
              <a:t>1 </a:t>
            </a:r>
            <a:r>
              <a:rPr lang="en-US" sz="1000" b="1" dirty="0">
                <a:latin typeface="Consolas" pitchFamily="49" charset="0"/>
                <a:cs typeface="Consolas" pitchFamily="49" charset="0"/>
              </a:rPr>
              <a:t>static </a:t>
            </a:r>
            <a:r>
              <a:rPr lang="en-US" sz="1000" b="1" dirty="0" err="1">
                <a:latin typeface="Consolas" pitchFamily="49" charset="0"/>
                <a:cs typeface="Consolas" pitchFamily="49" charset="0"/>
              </a:rPr>
              <a:t>int</a:t>
            </a:r>
            <a:r>
              <a:rPr lang="en-US" sz="1000" b="1" dirty="0">
                <a:latin typeface="Consolas" pitchFamily="49" charset="0"/>
                <a:cs typeface="Consolas" pitchFamily="49" charset="0"/>
              </a:rPr>
              <a:t> </a:t>
            </a:r>
            <a:r>
              <a:rPr lang="en-US" sz="1000" dirty="0" err="1">
                <a:latin typeface="Consolas" pitchFamily="49" charset="0"/>
                <a:cs typeface="Consolas" pitchFamily="49" charset="0"/>
              </a:rPr>
              <a:t>ﬁll_super</a:t>
            </a:r>
            <a:r>
              <a:rPr lang="en-US" sz="1000" dirty="0">
                <a:latin typeface="Consolas" pitchFamily="49" charset="0"/>
                <a:cs typeface="Consolas" pitchFamily="49" charset="0"/>
              </a:rPr>
              <a:t>(...) {</a:t>
            </a:r>
          </a:p>
          <a:p>
            <a:pPr marL="228600" indent="-228600" defTabSz="4389438">
              <a:buAutoNum type="arabicPlain" startAt="2"/>
            </a:pPr>
            <a:r>
              <a:rPr lang="en-US" sz="1000" dirty="0" err="1" smtClean="0">
                <a:latin typeface="Consolas" pitchFamily="49" charset="0"/>
                <a:cs typeface="Consolas" pitchFamily="49" charset="0"/>
              </a:rPr>
              <a:t>inode</a:t>
            </a:r>
            <a:r>
              <a:rPr lang="en-US" sz="1000" dirty="0" smtClean="0">
                <a:latin typeface="Consolas" pitchFamily="49" charset="0"/>
                <a:cs typeface="Consolas" pitchFamily="49" charset="0"/>
              </a:rPr>
              <a:t> </a:t>
            </a:r>
            <a:r>
              <a:rPr lang="en-US" sz="1000" dirty="0">
                <a:latin typeface="Consolas" pitchFamily="49" charset="0"/>
                <a:cs typeface="Consolas" pitchFamily="49" charset="0"/>
              </a:rPr>
              <a:t>*root = </a:t>
            </a:r>
            <a:r>
              <a:rPr lang="en-US" sz="1000" dirty="0" smtClean="0">
                <a:latin typeface="Consolas" pitchFamily="49" charset="0"/>
                <a:cs typeface="Consolas" pitchFamily="49" charset="0"/>
              </a:rPr>
              <a:t>...;</a:t>
            </a:r>
          </a:p>
          <a:p>
            <a:pPr marL="228600" indent="-228600" defTabSz="4389438">
              <a:buAutoNum type="arabicPlain" startAt="2"/>
            </a:pPr>
            <a:r>
              <a:rPr lang="en-US" sz="1000" dirty="0" smtClean="0">
                <a:latin typeface="Consolas" pitchFamily="49" charset="0"/>
                <a:cs typeface="Consolas" pitchFamily="49" charset="0"/>
              </a:rPr>
              <a:t>...</a:t>
            </a:r>
            <a:endParaRPr lang="en-US" sz="1000" dirty="0">
              <a:latin typeface="Consolas" pitchFamily="49" charset="0"/>
              <a:cs typeface="Consolas" pitchFamily="49" charset="0"/>
            </a:endParaRPr>
          </a:p>
          <a:p>
            <a:pPr defTabSz="4389438"/>
            <a:r>
              <a:rPr lang="en-US" sz="1000" dirty="0" smtClean="0">
                <a:latin typeface="Consolas" pitchFamily="49" charset="0"/>
                <a:cs typeface="Consolas" pitchFamily="49" charset="0"/>
              </a:rPr>
              <a:t>4  </a:t>
            </a:r>
            <a:r>
              <a:rPr lang="en-US" sz="1000" dirty="0">
                <a:latin typeface="Consolas" pitchFamily="49" charset="0"/>
                <a:cs typeface="Consolas" pitchFamily="49" charset="0"/>
              </a:rPr>
              <a:t>// err and root may get error</a:t>
            </a:r>
          </a:p>
          <a:p>
            <a:pPr defTabSz="4389438"/>
            <a:r>
              <a:rPr lang="en-US" sz="1000" dirty="0" smtClean="0">
                <a:latin typeface="Consolas" pitchFamily="49" charset="0"/>
                <a:cs typeface="Consolas" pitchFamily="49" charset="0"/>
              </a:rPr>
              <a:t>5  </a:t>
            </a:r>
            <a:r>
              <a:rPr lang="en-US" sz="1000" b="1" dirty="0" err="1">
                <a:latin typeface="Consolas" pitchFamily="49" charset="0"/>
                <a:cs typeface="Consolas" pitchFamily="49" charset="0"/>
              </a:rPr>
              <a:t>int</a:t>
            </a:r>
            <a:r>
              <a:rPr lang="en-US" sz="1000" dirty="0">
                <a:latin typeface="Consolas" pitchFamily="49" charset="0"/>
                <a:cs typeface="Consolas" pitchFamily="49" charset="0"/>
              </a:rPr>
              <a:t> err = </a:t>
            </a:r>
            <a:r>
              <a:rPr lang="en-US" sz="1000" dirty="0" err="1">
                <a:latin typeface="Consolas" pitchFamily="49" charset="0"/>
                <a:cs typeface="Consolas" pitchFamily="49" charset="0"/>
              </a:rPr>
              <a:t>cnode_make</a:t>
            </a:r>
            <a:r>
              <a:rPr lang="en-US" sz="1000" dirty="0">
                <a:latin typeface="Consolas" pitchFamily="49" charset="0"/>
                <a:cs typeface="Consolas" pitchFamily="49" charset="0"/>
              </a:rPr>
              <a:t>(&amp;root); </a:t>
            </a:r>
          </a:p>
          <a:p>
            <a:pPr defTabSz="4389438"/>
            <a:r>
              <a:rPr lang="en-US" sz="1000" dirty="0" smtClean="0">
                <a:latin typeface="Consolas" pitchFamily="49" charset="0"/>
                <a:cs typeface="Consolas" pitchFamily="49" charset="0"/>
              </a:rPr>
              <a:t>6  </a:t>
            </a:r>
            <a:r>
              <a:rPr lang="en-US" sz="1000" b="1" dirty="0">
                <a:latin typeface="Consolas" pitchFamily="49" charset="0"/>
                <a:cs typeface="Consolas" pitchFamily="49" charset="0"/>
              </a:rPr>
              <a:t>if</a:t>
            </a:r>
            <a:r>
              <a:rPr lang="en-US" sz="1000" dirty="0">
                <a:latin typeface="Consolas" pitchFamily="49" charset="0"/>
                <a:cs typeface="Consolas" pitchFamily="49" charset="0"/>
              </a:rPr>
              <a:t> ( err || !root ) {</a:t>
            </a:r>
          </a:p>
          <a:p>
            <a:pPr defTabSz="4389438"/>
            <a:r>
              <a:rPr lang="en-US" sz="1000" dirty="0" smtClean="0">
                <a:latin typeface="Consolas" pitchFamily="49" charset="0"/>
                <a:cs typeface="Consolas" pitchFamily="49" charset="0"/>
              </a:rPr>
              <a:t>7   </a:t>
            </a:r>
            <a:r>
              <a:rPr lang="en-US" sz="1000" dirty="0" err="1">
                <a:latin typeface="Consolas" pitchFamily="49" charset="0"/>
                <a:cs typeface="Consolas" pitchFamily="49" charset="0"/>
              </a:rPr>
              <a:t>printk</a:t>
            </a:r>
            <a:r>
              <a:rPr lang="en-US" sz="1000" dirty="0">
                <a:latin typeface="Consolas" pitchFamily="49" charset="0"/>
                <a:cs typeface="Consolas" pitchFamily="49" charset="0"/>
              </a:rPr>
              <a:t>("...error %d\n", err);</a:t>
            </a:r>
          </a:p>
          <a:p>
            <a:pPr defTabSz="4389438"/>
            <a:r>
              <a:rPr lang="en-US" sz="1000" dirty="0" smtClean="0">
                <a:latin typeface="Consolas" pitchFamily="49" charset="0"/>
                <a:cs typeface="Consolas" pitchFamily="49" charset="0"/>
              </a:rPr>
              <a:t>8   </a:t>
            </a:r>
            <a:r>
              <a:rPr lang="en-US" sz="1000" b="1" dirty="0" err="1">
                <a:latin typeface="Consolas" pitchFamily="49" charset="0"/>
                <a:cs typeface="Consolas" pitchFamily="49" charset="0"/>
              </a:rPr>
              <a:t>goto</a:t>
            </a:r>
            <a:r>
              <a:rPr lang="en-US" sz="1000" dirty="0">
                <a:latin typeface="Consolas" pitchFamily="49" charset="0"/>
                <a:cs typeface="Consolas" pitchFamily="49" charset="0"/>
              </a:rPr>
              <a:t> fail;</a:t>
            </a:r>
          </a:p>
          <a:p>
            <a:pPr defTabSz="4389438"/>
            <a:r>
              <a:rPr lang="en-US" sz="1000" dirty="0" smtClean="0">
                <a:latin typeface="Consolas" pitchFamily="49" charset="0"/>
                <a:cs typeface="Consolas" pitchFamily="49" charset="0"/>
              </a:rPr>
              <a:t>9  </a:t>
            </a:r>
            <a:r>
              <a:rPr lang="en-US" sz="1000" dirty="0">
                <a:latin typeface="Consolas" pitchFamily="49" charset="0"/>
                <a:cs typeface="Consolas" pitchFamily="49" charset="0"/>
              </a:rPr>
              <a:t>} ...</a:t>
            </a:r>
          </a:p>
          <a:p>
            <a:pPr defTabSz="4389438"/>
            <a:r>
              <a:rPr lang="en-US" sz="1000" dirty="0" smtClean="0">
                <a:latin typeface="Consolas" pitchFamily="49" charset="0"/>
                <a:cs typeface="Consolas" pitchFamily="49" charset="0"/>
              </a:rPr>
              <a:t>10  </a:t>
            </a:r>
            <a:r>
              <a:rPr lang="en-US" sz="1000" dirty="0">
                <a:latin typeface="Consolas" pitchFamily="49" charset="0"/>
                <a:cs typeface="Consolas" pitchFamily="49" charset="0"/>
              </a:rPr>
              <a:t>fail:</a:t>
            </a:r>
          </a:p>
          <a:p>
            <a:pPr defTabSz="4389438"/>
            <a:r>
              <a:rPr lang="en-US" sz="1000" dirty="0" smtClean="0">
                <a:latin typeface="Consolas" pitchFamily="49" charset="0"/>
                <a:cs typeface="Consolas" pitchFamily="49" charset="0"/>
              </a:rPr>
              <a:t>11  </a:t>
            </a:r>
            <a:r>
              <a:rPr lang="en-US" sz="1000" b="1" dirty="0">
                <a:latin typeface="Consolas" pitchFamily="49" charset="0"/>
                <a:cs typeface="Consolas" pitchFamily="49" charset="0"/>
              </a:rPr>
              <a:t>if</a:t>
            </a:r>
            <a:r>
              <a:rPr lang="en-US" sz="1000" dirty="0">
                <a:latin typeface="Consolas" pitchFamily="49" charset="0"/>
                <a:cs typeface="Consolas" pitchFamily="49" charset="0"/>
              </a:rPr>
              <a:t> (root) </a:t>
            </a:r>
          </a:p>
          <a:p>
            <a:pPr defTabSz="4389438"/>
            <a:r>
              <a:rPr lang="en-US" sz="1000" dirty="0" smtClean="0">
                <a:latin typeface="Consolas" pitchFamily="49" charset="0"/>
                <a:cs typeface="Consolas" pitchFamily="49" charset="0"/>
              </a:rPr>
              <a:t>12   </a:t>
            </a:r>
            <a:r>
              <a:rPr lang="en-US" sz="1000" dirty="0" err="1">
                <a:latin typeface="Consolas" pitchFamily="49" charset="0"/>
                <a:cs typeface="Consolas" pitchFamily="49" charset="0"/>
              </a:rPr>
              <a:t>iput</a:t>
            </a:r>
            <a:r>
              <a:rPr lang="en-US" sz="1000" dirty="0">
                <a:latin typeface="Consolas" pitchFamily="49" charset="0"/>
                <a:cs typeface="Consolas" pitchFamily="49" charset="0"/>
              </a:rPr>
              <a:t>(root);</a:t>
            </a:r>
          </a:p>
          <a:p>
            <a:pPr defTabSz="4389438"/>
            <a:r>
              <a:rPr lang="en-US" sz="1000" dirty="0" smtClean="0">
                <a:latin typeface="Consolas" pitchFamily="49" charset="0"/>
                <a:cs typeface="Consolas" pitchFamily="49" charset="0"/>
              </a:rPr>
              <a:t>13 </a:t>
            </a:r>
            <a:r>
              <a:rPr lang="en-US" sz="1000" dirty="0">
                <a:latin typeface="Consolas" pitchFamily="49" charset="0"/>
                <a:cs typeface="Consolas" pitchFamily="49" charset="0"/>
              </a:rPr>
              <a:t>}</a:t>
            </a:r>
          </a:p>
          <a:p>
            <a:pPr defTabSz="4389438"/>
            <a:r>
              <a:rPr lang="en-US" sz="1000" dirty="0" smtClean="0">
                <a:latin typeface="Consolas" pitchFamily="49" charset="0"/>
                <a:cs typeface="Consolas" pitchFamily="49" charset="0"/>
              </a:rPr>
              <a:t>14</a:t>
            </a:r>
            <a:endParaRPr lang="en-US" sz="1000" dirty="0">
              <a:latin typeface="Consolas" pitchFamily="49" charset="0"/>
              <a:cs typeface="Consolas" pitchFamily="49" charset="0"/>
            </a:endParaRPr>
          </a:p>
          <a:p>
            <a:pPr defTabSz="4389438"/>
            <a:r>
              <a:rPr lang="en-US" sz="1000" dirty="0" smtClean="0">
                <a:latin typeface="Consolas" pitchFamily="49" charset="0"/>
                <a:cs typeface="Consolas" pitchFamily="49" charset="0"/>
              </a:rPr>
              <a:t>15 </a:t>
            </a:r>
            <a:r>
              <a:rPr lang="en-US" sz="1000" b="1" dirty="0">
                <a:latin typeface="Consolas" pitchFamily="49" charset="0"/>
                <a:cs typeface="Consolas" pitchFamily="49" charset="0"/>
              </a:rPr>
              <a:t>void</a:t>
            </a:r>
            <a:r>
              <a:rPr lang="en-US" sz="1000" dirty="0">
                <a:latin typeface="Consolas" pitchFamily="49" charset="0"/>
                <a:cs typeface="Consolas" pitchFamily="49" charset="0"/>
              </a:rPr>
              <a:t> </a:t>
            </a:r>
            <a:r>
              <a:rPr lang="en-US" sz="1000" dirty="0" err="1">
                <a:latin typeface="Consolas" pitchFamily="49" charset="0"/>
                <a:cs typeface="Consolas" pitchFamily="49" charset="0"/>
              </a:rPr>
              <a:t>iput</a:t>
            </a:r>
            <a:r>
              <a:rPr lang="en-US" sz="1000" dirty="0">
                <a:latin typeface="Consolas" pitchFamily="49" charset="0"/>
                <a:cs typeface="Consolas" pitchFamily="49" charset="0"/>
              </a:rPr>
              <a:t>(</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 *</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 {</a:t>
            </a:r>
          </a:p>
          <a:p>
            <a:pPr defTabSz="4389438"/>
            <a:r>
              <a:rPr lang="en-US" sz="1000" dirty="0" smtClean="0">
                <a:latin typeface="Consolas" pitchFamily="49" charset="0"/>
                <a:cs typeface="Consolas" pitchFamily="49" charset="0"/>
              </a:rPr>
              <a:t>16  </a:t>
            </a:r>
            <a:r>
              <a:rPr lang="en-US" sz="1000" b="1" dirty="0">
                <a:latin typeface="Consolas" pitchFamily="49" charset="0"/>
                <a:cs typeface="Consolas" pitchFamily="49" charset="0"/>
              </a:rPr>
              <a:t>if</a:t>
            </a:r>
            <a:r>
              <a:rPr lang="en-US" sz="1000" dirty="0">
                <a:latin typeface="Consolas" pitchFamily="49" charset="0"/>
                <a:cs typeface="Consolas" pitchFamily="49" charset="0"/>
              </a:rPr>
              <a:t> (</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a:t>
            </a:r>
          </a:p>
          <a:p>
            <a:pPr defTabSz="4389438"/>
            <a:r>
              <a:rPr lang="en-US" sz="1000" dirty="0" smtClean="0">
                <a:latin typeface="Consolas" pitchFamily="49" charset="0"/>
                <a:cs typeface="Consolas" pitchFamily="49" charset="0"/>
              </a:rPr>
              <a:t>17   </a:t>
            </a:r>
            <a:r>
              <a:rPr lang="en-US" sz="1000" dirty="0">
                <a:latin typeface="Consolas" pitchFamily="49" charset="0"/>
                <a:cs typeface="Consolas" pitchFamily="49" charset="0"/>
              </a:rPr>
              <a:t>BUG_ON(</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-&gt;</a:t>
            </a:r>
            <a:r>
              <a:rPr lang="en-US" sz="1000" dirty="0" err="1">
                <a:latin typeface="Consolas" pitchFamily="49" charset="0"/>
                <a:cs typeface="Consolas" pitchFamily="49" charset="0"/>
              </a:rPr>
              <a:t>i_state</a:t>
            </a:r>
            <a:r>
              <a:rPr lang="en-US" sz="1000" dirty="0">
                <a:latin typeface="Consolas" pitchFamily="49" charset="0"/>
                <a:cs typeface="Consolas" pitchFamily="49" charset="0"/>
              </a:rPr>
              <a:t>==...); </a:t>
            </a:r>
          </a:p>
          <a:p>
            <a:pPr defTabSz="4389438"/>
            <a:r>
              <a:rPr lang="en-US" sz="1000" dirty="0" smtClean="0">
                <a:latin typeface="Consolas" pitchFamily="49" charset="0"/>
                <a:cs typeface="Consolas" pitchFamily="49" charset="0"/>
              </a:rPr>
              <a:t>18 </a:t>
            </a:r>
            <a:r>
              <a:rPr lang="en-US" sz="1000" dirty="0">
                <a:latin typeface="Consolas" pitchFamily="49" charset="0"/>
                <a:cs typeface="Consolas" pitchFamily="49" charset="0"/>
              </a:rPr>
              <a:t>}</a:t>
            </a:r>
          </a:p>
          <a:p>
            <a:pPr defTabSz="4389438"/>
            <a:endParaRPr lang="en-US" sz="1000" dirty="0">
              <a:latin typeface="Consolas" pitchFamily="49" charset="0"/>
              <a:cs typeface="Consolas" pitchFamily="49" charset="0"/>
            </a:endParaRPr>
          </a:p>
          <a:p>
            <a:endParaRPr lang="en-US" dirty="0"/>
          </a:p>
        </p:txBody>
      </p:sp>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7" name="Rectangle 9"/>
          <p:cNvSpPr>
            <a:spLocks noGrp="1" noChangeArrowheads="1"/>
          </p:cNvSpPr>
          <p:nvPr>
            <p:ph type="title"/>
          </p:nvPr>
        </p:nvSpPr>
        <p:spPr>
          <a:xfrm>
            <a:off x="228600" y="685800"/>
            <a:ext cx="9144000" cy="1143000"/>
          </a:xfrm>
        </p:spPr>
        <p:txBody>
          <a:bodyPr/>
          <a:lstStyle/>
          <a:p>
            <a:pPr eaLnBrk="1" hangingPunct="1"/>
            <a:r>
              <a:rPr lang="en-US" sz="3300" dirty="0" smtClean="0">
                <a:solidFill>
                  <a:srgbClr val="C00000"/>
                </a:solidFill>
              </a:rPr>
              <a:t>Defective Error/Pointer Interactions</a:t>
            </a:r>
            <a:r>
              <a:rPr lang="en-US" sz="6000" dirty="0" smtClean="0"/>
              <a:t> </a:t>
            </a:r>
            <a:r>
              <a:rPr lang="en-US" sz="1400" dirty="0">
                <a:solidFill>
                  <a:schemeClr val="bg2">
                    <a:lumMod val="50000"/>
                  </a:schemeClr>
                </a:solidFill>
                <a:ea typeface="+mn-ea"/>
                <a:cs typeface="Arial" pitchFamily="34" charset="0"/>
              </a:rPr>
              <a:t>[Rubio et al. ISSTA’11]</a:t>
            </a:r>
            <a:br>
              <a:rPr lang="en-US" sz="1400" dirty="0">
                <a:solidFill>
                  <a:schemeClr val="bg2">
                    <a:lumMod val="50000"/>
                  </a:schemeClr>
                </a:solidFill>
                <a:ea typeface="+mn-ea"/>
                <a:cs typeface="Arial" pitchFamily="34" charset="0"/>
              </a:rPr>
            </a:br>
            <a:endParaRPr lang="en-US" sz="1400" dirty="0">
              <a:solidFill>
                <a:schemeClr val="bg2">
                  <a:lumMod val="50000"/>
                </a:schemeClr>
              </a:solidFill>
              <a:ea typeface="+mn-ea"/>
              <a:cs typeface="Arial" pitchFamily="34" charset="0"/>
            </a:endParaRPr>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35</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 name="Rectangle 10"/>
          <p:cNvSpPr>
            <a:spLocks noGrp="1" noChangeArrowheads="1"/>
          </p:cNvSpPr>
          <p:nvPr>
            <p:ph idx="1"/>
          </p:nvPr>
        </p:nvSpPr>
        <p:spPr>
          <a:xfrm>
            <a:off x="838200" y="1676400"/>
            <a:ext cx="6858000" cy="1905000"/>
          </a:xfrm>
        </p:spPr>
        <p:txBody>
          <a:bodyPr/>
          <a:lstStyle/>
          <a:p>
            <a:pPr marL="0" indent="0" eaLnBrk="1" hangingPunct="1">
              <a:buNone/>
            </a:pPr>
            <a:r>
              <a:rPr lang="en-US" sz="2400" dirty="0" smtClean="0"/>
              <a:t>Three classes of error-valued pointer-related bugs:</a:t>
            </a:r>
          </a:p>
          <a:p>
            <a:pPr lvl="2" eaLnBrk="1" hangingPunct="1">
              <a:buFont typeface="Courier New" pitchFamily="49" charset="0"/>
              <a:buChar char="o"/>
            </a:pPr>
            <a:r>
              <a:rPr lang="en-US" sz="1800" dirty="0" smtClean="0"/>
              <a:t>Bad dereferences</a:t>
            </a:r>
          </a:p>
          <a:p>
            <a:pPr lvl="2" eaLnBrk="1" hangingPunct="1">
              <a:buFont typeface="Courier New" pitchFamily="49" charset="0"/>
              <a:buChar char="o"/>
            </a:pPr>
            <a:r>
              <a:rPr lang="en-US" sz="1800" dirty="0" smtClean="0"/>
              <a:t>Bad pointer arithmetic</a:t>
            </a:r>
            <a:endParaRPr lang="en-US" sz="1800" b="1" dirty="0" smtClean="0"/>
          </a:p>
          <a:p>
            <a:pPr lvl="2" eaLnBrk="1" hangingPunct="1">
              <a:buFont typeface="Courier New" pitchFamily="49" charset="0"/>
              <a:buChar char="o"/>
            </a:pPr>
            <a:r>
              <a:rPr lang="en-US" sz="1800" dirty="0" smtClean="0"/>
              <a:t>Bad pointer overwrites</a:t>
            </a:r>
          </a:p>
        </p:txBody>
      </p:sp>
      <p:sp>
        <p:nvSpPr>
          <p:cNvPr id="17" name="Oval 16"/>
          <p:cNvSpPr/>
          <p:nvPr/>
        </p:nvSpPr>
        <p:spPr>
          <a:xfrm>
            <a:off x="381000" y="1066800"/>
            <a:ext cx="381000" cy="381000"/>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2</a:t>
            </a:r>
          </a:p>
        </p:txBody>
      </p:sp>
      <p:sp>
        <p:nvSpPr>
          <p:cNvPr id="27" name="Explosion 1 26"/>
          <p:cNvSpPr/>
          <p:nvPr/>
        </p:nvSpPr>
        <p:spPr>
          <a:xfrm>
            <a:off x="1676400" y="5715000"/>
            <a:ext cx="1676400" cy="780642"/>
          </a:xfrm>
          <a:prstGeom prst="irregularSeal1">
            <a:avLst/>
          </a:prstGeom>
          <a:solidFill>
            <a:srgbClr val="FF0000"/>
          </a:solidFill>
          <a:ln w="127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latin typeface="Calibri" pitchFamily="34" charset="0"/>
                <a:cs typeface="Calibri" pitchFamily="34" charset="0"/>
              </a:rPr>
              <a:t>System crash!</a:t>
            </a:r>
            <a:endParaRPr lang="en-US" sz="1400" dirty="0">
              <a:solidFill>
                <a:schemeClr val="bg1"/>
              </a:solidFill>
              <a:latin typeface="Comic Sans MS" pitchFamily="66" charset="0"/>
            </a:endParaRPr>
          </a:p>
        </p:txBody>
      </p:sp>
      <p:sp>
        <p:nvSpPr>
          <p:cNvPr id="14" name="TextBox 13"/>
          <p:cNvSpPr txBox="1"/>
          <p:nvPr/>
        </p:nvSpPr>
        <p:spPr>
          <a:xfrm>
            <a:off x="1295400" y="3505200"/>
            <a:ext cx="1981200" cy="646331"/>
          </a:xfrm>
          <a:prstGeom prst="rect">
            <a:avLst/>
          </a:prstGeom>
          <a:noFill/>
        </p:spPr>
        <p:txBody>
          <a:bodyPr wrap="square" rtlCol="0">
            <a:spAutoFit/>
          </a:bodyPr>
          <a:lstStyle/>
          <a:p>
            <a:r>
              <a:rPr lang="en-US" dirty="0" smtClean="0"/>
              <a:t>Bad dereference in the VFS</a:t>
            </a:r>
            <a:endParaRPr lang="en-US" dirty="0"/>
          </a:p>
        </p:txBody>
      </p:sp>
      <p:sp>
        <p:nvSpPr>
          <p:cNvPr id="3" name="TextBox 2"/>
          <p:cNvSpPr txBox="1"/>
          <p:nvPr/>
        </p:nvSpPr>
        <p:spPr>
          <a:xfrm>
            <a:off x="6019800" y="4188023"/>
            <a:ext cx="2667000" cy="523220"/>
          </a:xfrm>
          <a:prstGeom prst="rect">
            <a:avLst/>
          </a:prstGeom>
          <a:solidFill>
            <a:srgbClr val="FFFF00"/>
          </a:solidFill>
          <a:effectLst>
            <a:outerShdw blurRad="50800" dist="38100" dir="2700000" algn="tl" rotWithShape="0">
              <a:prstClr val="black">
                <a:alpha val="40000"/>
              </a:prstClr>
            </a:outerShdw>
          </a:effectLst>
        </p:spPr>
        <p:txBody>
          <a:bodyPr wrap="square" rtlCol="0">
            <a:spAutoFit/>
          </a:bodyPr>
          <a:lstStyle/>
          <a:p>
            <a:r>
              <a:rPr lang="en-US" sz="1400" dirty="0" smtClean="0">
                <a:latin typeface="Calibri" pitchFamily="34" charset="0"/>
                <a:cs typeface="Calibri" pitchFamily="34" charset="0"/>
              </a:rPr>
              <a:t>Error encoded into pointer value in </a:t>
            </a:r>
            <a:r>
              <a:rPr lang="en-US" sz="1400" dirty="0" smtClean="0">
                <a:latin typeface="Consolas" pitchFamily="49" charset="0"/>
                <a:cs typeface="Consolas" pitchFamily="49" charset="0"/>
              </a:rPr>
              <a:t>root</a:t>
            </a:r>
            <a:r>
              <a:rPr lang="en-US" sz="1400" dirty="0" smtClean="0">
                <a:latin typeface="Calibri" pitchFamily="34" charset="0"/>
                <a:cs typeface="Calibri" pitchFamily="34" charset="0"/>
              </a:rPr>
              <a:t> </a:t>
            </a:r>
            <a:endParaRPr lang="en-US" sz="1400" dirty="0">
              <a:latin typeface="Calibri" pitchFamily="34" charset="0"/>
              <a:cs typeface="Calibri" pitchFamily="34" charset="0"/>
            </a:endParaRPr>
          </a:p>
        </p:txBody>
      </p:sp>
      <p:sp>
        <p:nvSpPr>
          <p:cNvPr id="26" name="TextBox 25"/>
          <p:cNvSpPr txBox="1"/>
          <p:nvPr/>
        </p:nvSpPr>
        <p:spPr>
          <a:xfrm>
            <a:off x="6019800" y="5712023"/>
            <a:ext cx="2667000" cy="307777"/>
          </a:xfrm>
          <a:prstGeom prst="rect">
            <a:avLst/>
          </a:prstGeom>
          <a:solidFill>
            <a:srgbClr val="FFFF00"/>
          </a:solidFill>
          <a:effectLst>
            <a:outerShdw blurRad="50800" dist="38100" dir="2700000" algn="tl" rotWithShape="0">
              <a:prstClr val="black">
                <a:alpha val="40000"/>
              </a:prstClr>
            </a:outerShdw>
          </a:effectLst>
        </p:spPr>
        <p:txBody>
          <a:bodyPr wrap="square" rtlCol="0">
            <a:spAutoFit/>
          </a:bodyPr>
          <a:lstStyle/>
          <a:p>
            <a:r>
              <a:rPr lang="en-US" sz="1400" dirty="0" err="1">
                <a:latin typeface="Consolas" pitchFamily="49" charset="0"/>
                <a:cs typeface="Consolas" pitchFamily="49" charset="0"/>
              </a:rPr>
              <a:t>i</a:t>
            </a:r>
            <a:r>
              <a:rPr lang="en-US" sz="1400" dirty="0" err="1" smtClean="0">
                <a:latin typeface="Consolas" pitchFamily="49" charset="0"/>
                <a:cs typeface="Consolas" pitchFamily="49" charset="0"/>
              </a:rPr>
              <a:t>node</a:t>
            </a:r>
            <a:r>
              <a:rPr lang="en-US" sz="1400" dirty="0" smtClean="0">
                <a:latin typeface="Calibri" pitchFamily="34" charset="0"/>
                <a:cs typeface="Calibri" pitchFamily="34" charset="0"/>
              </a:rPr>
              <a:t> contains error</a:t>
            </a:r>
            <a:endParaRPr lang="en-US" sz="1400" dirty="0">
              <a:latin typeface="Calibri" pitchFamily="34" charset="0"/>
              <a:cs typeface="Calibri" pitchFamily="34" charset="0"/>
            </a:endParaRPr>
          </a:p>
        </p:txBody>
      </p:sp>
      <p:sp>
        <p:nvSpPr>
          <p:cNvPr id="24" name="Right Arrow 23"/>
          <p:cNvSpPr/>
          <p:nvPr/>
        </p:nvSpPr>
        <p:spPr>
          <a:xfrm>
            <a:off x="3276600" y="35814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Arrow 24"/>
          <p:cNvSpPr/>
          <p:nvPr/>
        </p:nvSpPr>
        <p:spPr>
          <a:xfrm>
            <a:off x="3200400" y="57150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6019800" y="6016823"/>
            <a:ext cx="2667000" cy="307777"/>
          </a:xfrm>
          <a:prstGeom prst="rect">
            <a:avLst/>
          </a:prstGeom>
          <a:solidFill>
            <a:srgbClr val="FF0000"/>
          </a:solidFill>
          <a:effectLst>
            <a:outerShdw blurRad="50800" dist="38100" dir="2700000" algn="tl" rotWithShape="0">
              <a:prstClr val="black">
                <a:alpha val="40000"/>
              </a:prstClr>
            </a:outerShdw>
          </a:effectLst>
        </p:spPr>
        <p:txBody>
          <a:bodyPr wrap="square" rtlCol="0">
            <a:spAutoFit/>
          </a:bodyPr>
          <a:lstStyle/>
          <a:p>
            <a:r>
              <a:rPr lang="en-US" sz="1400" dirty="0" smtClean="0">
                <a:solidFill>
                  <a:schemeClr val="bg1"/>
                </a:solidFill>
                <a:latin typeface="Calibri" pitchFamily="34" charset="0"/>
                <a:cs typeface="Calibri" pitchFamily="34" charset="0"/>
              </a:rPr>
              <a:t>Error-valued pointer dereferenced</a:t>
            </a:r>
            <a:endParaRPr lang="en-US" sz="1400" dirty="0">
              <a:solidFill>
                <a:schemeClr val="bg1"/>
              </a:solidFill>
              <a:latin typeface="Calibri" pitchFamily="34" charset="0"/>
              <a:cs typeface="Calibri" pitchFamily="34" charset="0"/>
            </a:endParaRPr>
          </a:p>
        </p:txBody>
      </p:sp>
      <p:sp>
        <p:nvSpPr>
          <p:cNvPr id="34" name="TextBox 33"/>
          <p:cNvSpPr txBox="1"/>
          <p:nvPr/>
        </p:nvSpPr>
        <p:spPr>
          <a:xfrm>
            <a:off x="6019800" y="5102423"/>
            <a:ext cx="2667000" cy="307777"/>
          </a:xfrm>
          <a:prstGeom prst="rect">
            <a:avLst/>
          </a:prstGeom>
          <a:solidFill>
            <a:srgbClr val="FFFF00"/>
          </a:solidFill>
          <a:effectLst>
            <a:outerShdw blurRad="50800" dist="38100" dir="2700000" algn="tl" rotWithShape="0">
              <a:prstClr val="black">
                <a:alpha val="40000"/>
              </a:prstClr>
            </a:outerShdw>
          </a:effectLst>
        </p:spPr>
        <p:txBody>
          <a:bodyPr wrap="square" rtlCol="0">
            <a:spAutoFit/>
          </a:bodyPr>
          <a:lstStyle/>
          <a:p>
            <a:r>
              <a:rPr lang="en-US" sz="1400" dirty="0">
                <a:latin typeface="Consolas" pitchFamily="49" charset="0"/>
                <a:cs typeface="Consolas" pitchFamily="49" charset="0"/>
              </a:rPr>
              <a:t>r</a:t>
            </a:r>
            <a:r>
              <a:rPr lang="en-US" sz="1400" dirty="0" smtClean="0">
                <a:latin typeface="Consolas" pitchFamily="49" charset="0"/>
                <a:cs typeface="Consolas" pitchFamily="49" charset="0"/>
              </a:rPr>
              <a:t>oot</a:t>
            </a:r>
            <a:r>
              <a:rPr lang="en-US" sz="1400" dirty="0" smtClean="0">
                <a:latin typeface="Calibri" pitchFamily="34" charset="0"/>
                <a:cs typeface="Calibri" pitchFamily="34" charset="0"/>
              </a:rPr>
              <a:t> is not NULL, passed to </a:t>
            </a:r>
            <a:r>
              <a:rPr lang="en-US" sz="1400" dirty="0" err="1" smtClean="0">
                <a:latin typeface="Consolas" pitchFamily="49" charset="0"/>
                <a:cs typeface="Consolas" pitchFamily="49" charset="0"/>
              </a:rPr>
              <a:t>iput</a:t>
            </a:r>
            <a:endParaRPr lang="en-US" sz="1400" dirty="0">
              <a:latin typeface="Consolas" pitchFamily="49" charset="0"/>
              <a:cs typeface="Consolas" pitchFamily="49" charset="0"/>
            </a:endParaRPr>
          </a:p>
        </p:txBody>
      </p:sp>
    </p:spTree>
    <p:custDataLst>
      <p:tags r:id="rId1"/>
    </p:custDataLst>
    <p:extLst>
      <p:ext uri="{BB962C8B-B14F-4D97-AF65-F5344CB8AC3E}">
        <p14:creationId xmlns:p14="http://schemas.microsoft.com/office/powerpoint/2010/main" val="1848764128"/>
      </p:ext>
    </p:extLst>
  </p:cSld>
  <p:clrMapOvr>
    <a:masterClrMapping/>
  </p:clrMapOvr>
  <p:transition advTm="40015"/>
  <p:timing>
    <p:tnLst>
      <p:par>
        <p:cTn id="1" dur="indefinite" restart="never" nodeType="tmRoot"/>
      </p:par>
    </p:tnLst>
    <p:bldLst>
      <p:bldP spid="22" grpId="0" build="p"/>
      <p:bldP spid="22" grpId="1" build="p"/>
      <p:bldP spid="22" grpId="2"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Finding Bad Dereferences</a:t>
            </a:r>
          </a:p>
        </p:txBody>
      </p:sp>
      <p:sp>
        <p:nvSpPr>
          <p:cNvPr id="14346" name="Rectangle 10"/>
          <p:cNvSpPr>
            <a:spLocks noGrp="1" noChangeArrowheads="1"/>
          </p:cNvSpPr>
          <p:nvPr>
            <p:ph idx="1"/>
          </p:nvPr>
        </p:nvSpPr>
        <p:spPr>
          <a:xfrm>
            <a:off x="838200" y="2209800"/>
            <a:ext cx="7696200" cy="2362200"/>
          </a:xfrm>
        </p:spPr>
        <p:txBody>
          <a:bodyPr/>
          <a:lstStyle/>
          <a:p>
            <a:pPr marL="0" indent="0" eaLnBrk="1" hangingPunct="1">
              <a:buNone/>
            </a:pPr>
            <a:r>
              <a:rPr lang="en-US" sz="2400" dirty="0" smtClean="0"/>
              <a:t>Find whether each pointer dereference may be a bad dereference</a:t>
            </a:r>
            <a:endParaRPr lang="en-US" sz="2400" i="1" dirty="0" smtClean="0"/>
          </a:p>
          <a:p>
            <a:pPr lvl="1" eaLnBrk="1" hangingPunct="1">
              <a:buFont typeface="Courier New" pitchFamily="49" charset="0"/>
              <a:buChar char="o"/>
            </a:pPr>
            <a:r>
              <a:rPr lang="en-US" sz="2000" dirty="0" smtClean="0"/>
              <a:t>Before each pointer dereference of variable </a:t>
            </a:r>
            <a:r>
              <a:rPr lang="en-US" sz="2000" i="1" dirty="0"/>
              <a:t>p</a:t>
            </a:r>
            <a:r>
              <a:rPr lang="en-US" sz="2000" dirty="0" smtClean="0"/>
              <a:t>, retrieve the associated weight </a:t>
            </a:r>
            <a:r>
              <a:rPr lang="en-US" sz="2000" i="1" dirty="0" smtClean="0"/>
              <a:t>w</a:t>
            </a:r>
          </a:p>
          <a:p>
            <a:pPr lvl="1" eaLnBrk="1" hangingPunct="1">
              <a:buFont typeface="Courier New" pitchFamily="49" charset="0"/>
              <a:buChar char="o"/>
              <a:tabLst>
                <a:tab pos="7086600" algn="l"/>
              </a:tabLst>
            </a:pPr>
            <a:r>
              <a:rPr lang="en-US" sz="2000" dirty="0" smtClean="0"/>
              <a:t>Let </a:t>
            </a:r>
            <a:r>
              <a:rPr lang="en-US" sz="2000" i="1" dirty="0" smtClean="0"/>
              <a:t>P=w(p)</a:t>
            </a:r>
            <a:r>
              <a:rPr lang="en-US" sz="2000" dirty="0" smtClean="0"/>
              <a:t>, and </a:t>
            </a:r>
            <a:r>
              <a:rPr lang="en-US" sz="2000" i="1" dirty="0" smtClean="0"/>
              <a:t>E</a:t>
            </a:r>
            <a:r>
              <a:rPr lang="en-US" sz="2000" dirty="0" smtClean="0"/>
              <a:t> be the set of all error codes, </a:t>
            </a:r>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36</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 name="Rectangle 10"/>
          <p:cNvSpPr txBox="1">
            <a:spLocks noChangeArrowheads="1"/>
          </p:cNvSpPr>
          <p:nvPr/>
        </p:nvSpPr>
        <p:spPr>
          <a:xfrm>
            <a:off x="1600200" y="4191000"/>
            <a:ext cx="6019800" cy="762000"/>
          </a:xfrm>
          <a:prstGeom prst="rect">
            <a:avLst/>
          </a:prstGeom>
          <a:noFill/>
        </p:spPr>
        <p:txBody>
          <a:bodyPr>
            <a:normAutofit/>
          </a:bodyPr>
          <a:lstStyle/>
          <a:p>
            <a:pPr marL="342900" indent="-342900" fontAlgn="auto">
              <a:spcBef>
                <a:spcPct val="20000"/>
              </a:spcBef>
              <a:spcAft>
                <a:spcPts val="0"/>
              </a:spcAft>
              <a:defRPr/>
            </a:pPr>
            <a:r>
              <a:rPr lang="en-US" dirty="0">
                <a:latin typeface="+mn-lt"/>
              </a:rPr>
              <a:t>	</a:t>
            </a:r>
            <a:r>
              <a:rPr lang="en-US" dirty="0" smtClean="0">
                <a:latin typeface="+mn-lt"/>
              </a:rPr>
              <a:t> </a:t>
            </a:r>
            <a:r>
              <a:rPr lang="en-US" dirty="0">
                <a:latin typeface="+mn-lt"/>
              </a:rPr>
              <a:t>i</a:t>
            </a:r>
            <a:r>
              <a:rPr lang="en-US" dirty="0" smtClean="0">
                <a:latin typeface="+mn-lt"/>
              </a:rPr>
              <a:t>f </a:t>
            </a:r>
            <a:r>
              <a:rPr lang="en-US" i="1" dirty="0">
                <a:latin typeface="+mn-lt"/>
              </a:rPr>
              <a:t>P</a:t>
            </a:r>
            <a:r>
              <a:rPr lang="en-US" dirty="0" smtClean="0">
                <a:latin typeface="+mn-lt"/>
              </a:rPr>
              <a:t> </a:t>
            </a:r>
            <a:r>
              <a:rPr lang="en-US" dirty="0">
                <a:latin typeface="+mn-lt"/>
              </a:rPr>
              <a:t>∩ </a:t>
            </a:r>
            <a:r>
              <a:rPr lang="en-US" i="1" dirty="0">
                <a:latin typeface="+mn-lt"/>
              </a:rPr>
              <a:t>E</a:t>
            </a:r>
            <a:r>
              <a:rPr lang="en-US" dirty="0">
                <a:latin typeface="+mn-lt"/>
              </a:rPr>
              <a:t> =</a:t>
            </a:r>
            <a:r>
              <a:rPr lang="en-US" dirty="0" smtClean="0">
                <a:latin typeface="+mn-lt"/>
              </a:rPr>
              <a:t> </a:t>
            </a:r>
            <a:r>
              <a:rPr lang="en-US" dirty="0">
                <a:latin typeface="+mn-lt"/>
              </a:rPr>
              <a:t>{} </a:t>
            </a:r>
            <a:r>
              <a:rPr lang="en-US" dirty="0" smtClean="0">
                <a:latin typeface="+mn-lt"/>
              </a:rPr>
              <a:t>	</a:t>
            </a:r>
            <a:r>
              <a:rPr lang="en-US" dirty="0" smtClean="0">
                <a:latin typeface="Calibri" pitchFamily="34" charset="0"/>
                <a:cs typeface="Calibri" pitchFamily="34" charset="0"/>
              </a:rPr>
              <a:t>No </a:t>
            </a:r>
            <a:r>
              <a:rPr lang="en-US" dirty="0">
                <a:latin typeface="Calibri" pitchFamily="34" charset="0"/>
                <a:cs typeface="Calibri" pitchFamily="34" charset="0"/>
              </a:rPr>
              <a:t>error-valued </a:t>
            </a:r>
            <a:r>
              <a:rPr lang="en-US" dirty="0" smtClean="0">
                <a:latin typeface="Calibri" pitchFamily="34" charset="0"/>
                <a:cs typeface="Calibri" pitchFamily="34" charset="0"/>
              </a:rPr>
              <a:t>dereference</a:t>
            </a:r>
            <a:endParaRPr lang="en-US" dirty="0" smtClean="0">
              <a:solidFill>
                <a:srgbClr val="FF0000"/>
              </a:solidFill>
              <a:latin typeface="Calibri" pitchFamily="34" charset="0"/>
              <a:cs typeface="Calibri" pitchFamily="34" charset="0"/>
            </a:endParaRPr>
          </a:p>
          <a:p>
            <a:pPr marL="342900" indent="-342900" fontAlgn="auto">
              <a:spcBef>
                <a:spcPct val="20000"/>
              </a:spcBef>
              <a:spcAft>
                <a:spcPts val="0"/>
              </a:spcAft>
              <a:defRPr/>
            </a:pPr>
            <a:r>
              <a:rPr lang="en-US" dirty="0">
                <a:solidFill>
                  <a:srgbClr val="FF0000"/>
                </a:solidFill>
                <a:latin typeface="+mn-lt"/>
              </a:rPr>
              <a:t>	</a:t>
            </a:r>
            <a:r>
              <a:rPr lang="en-US" dirty="0">
                <a:solidFill>
                  <a:srgbClr val="FF0000"/>
                </a:solidFill>
                <a:latin typeface="Calibri" pitchFamily="34" charset="0"/>
                <a:cs typeface="Calibri" pitchFamily="34" charset="0"/>
              </a:rPr>
              <a:t> </a:t>
            </a:r>
            <a:r>
              <a:rPr lang="en-US" dirty="0" smtClean="0">
                <a:latin typeface="Calibri" pitchFamily="34" charset="0"/>
                <a:cs typeface="Calibri" pitchFamily="34" charset="0"/>
              </a:rPr>
              <a:t>Otherwise	</a:t>
            </a:r>
            <a:r>
              <a:rPr lang="en-US" dirty="0" smtClean="0">
                <a:solidFill>
                  <a:srgbClr val="FF0000"/>
                </a:solidFill>
                <a:latin typeface="Calibri" pitchFamily="34" charset="0"/>
                <a:cs typeface="Calibri" pitchFamily="34" charset="0"/>
              </a:rPr>
              <a:t>Bad </a:t>
            </a:r>
            <a:r>
              <a:rPr lang="en-US" dirty="0">
                <a:solidFill>
                  <a:srgbClr val="FF0000"/>
                </a:solidFill>
                <a:latin typeface="Calibri" pitchFamily="34" charset="0"/>
                <a:cs typeface="Calibri" pitchFamily="34" charset="0"/>
              </a:rPr>
              <a:t>pointer dereference!</a:t>
            </a:r>
          </a:p>
          <a:p>
            <a:pPr marL="342900" indent="-342900" fontAlgn="auto">
              <a:spcBef>
                <a:spcPct val="20000"/>
              </a:spcBef>
              <a:spcAft>
                <a:spcPts val="0"/>
              </a:spcAft>
              <a:buFont typeface="Arial" pitchFamily="34" charset="0"/>
              <a:buChar char="•"/>
              <a:defRPr/>
            </a:pPr>
            <a:endParaRPr lang="en-US" dirty="0">
              <a:latin typeface="Comic Sans MS" pitchFamily="66" charset="0"/>
              <a:cs typeface="+mn-cs"/>
            </a:endParaRPr>
          </a:p>
          <a:p>
            <a:pPr marL="342900" indent="-342900" fontAlgn="auto">
              <a:spcBef>
                <a:spcPct val="20000"/>
              </a:spcBef>
              <a:spcAft>
                <a:spcPts val="0"/>
              </a:spcAft>
              <a:defRPr/>
            </a:pPr>
            <a:endParaRPr lang="en-US" dirty="0">
              <a:latin typeface="Comic Sans MS" pitchFamily="66" charset="0"/>
              <a:cs typeface="+mn-cs"/>
            </a:endParaRPr>
          </a:p>
        </p:txBody>
      </p:sp>
    </p:spTree>
    <p:custDataLst>
      <p:tags r:id="rId1"/>
    </p:custDataLst>
    <p:extLst>
      <p:ext uri="{BB962C8B-B14F-4D97-AF65-F5344CB8AC3E}">
        <p14:creationId xmlns:p14="http://schemas.microsoft.com/office/powerpoint/2010/main" val="235338382"/>
      </p:ext>
    </p:extLst>
  </p:cSld>
  <p:clrMapOvr>
    <a:masterClrMapping/>
  </p:clrMapOvr>
  <p:transition advTm="6043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build="p"/>
      <p:bldP spid="14346" grpId="1" build="p"/>
      <p:bldP spid="14346" grpId="2" build="p"/>
      <p:bldP spid="22" grpId="0" build="p"/>
      <p:bldP spid="22" grpId="1" build="p"/>
      <p:bldP spid="22" grpId="2" build="p"/>
      <p:bldP spid="22" grpId="3"/>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8434"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8435"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8436"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8437"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38"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439"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0"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441"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Experimental Results</a:t>
            </a:r>
          </a:p>
        </p:txBody>
      </p:sp>
      <p:sp>
        <p:nvSpPr>
          <p:cNvPr id="16" name="Slide Number Placeholder 15"/>
          <p:cNvSpPr>
            <a:spLocks noGrp="1"/>
          </p:cNvSpPr>
          <p:nvPr>
            <p:ph type="sldNum" sz="quarter" idx="12"/>
          </p:nvPr>
        </p:nvSpPr>
        <p:spPr/>
        <p:txBody>
          <a:bodyPr>
            <a:normAutofit/>
          </a:bodyPr>
          <a:lstStyle/>
          <a:p>
            <a:pPr>
              <a:defRPr/>
            </a:pPr>
            <a:fld id="{94FD0676-3D65-4EBD-821B-501797E07849}" type="slidenum">
              <a:rPr lang="en-US"/>
              <a:pPr>
                <a:defRPr/>
              </a:pPr>
              <a:t>37</a:t>
            </a:fld>
            <a:endParaRPr lang="en-US"/>
          </a:p>
        </p:txBody>
      </p:sp>
      <p:sp>
        <p:nvSpPr>
          <p:cNvPr id="18443"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5"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6"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838200" y="1905000"/>
            <a:ext cx="7315200" cy="8382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11200" dirty="0">
                <a:latin typeface="+mn-lt"/>
                <a:cs typeface="+mn-cs"/>
              </a:rPr>
              <a:t>Case studies: </a:t>
            </a:r>
            <a:r>
              <a:rPr lang="en-US" sz="11200" dirty="0" smtClean="0">
                <a:latin typeface="+mn-lt"/>
                <a:cs typeface="+mn-cs"/>
              </a:rPr>
              <a:t>52 Linux file system implementations, VFS, mm, and 4 Linux drivers </a:t>
            </a:r>
            <a:r>
              <a:rPr lang="en-US" sz="11200" dirty="0">
                <a:latin typeface="+mn-lt"/>
                <a:cs typeface="+mn-cs"/>
              </a:rPr>
              <a:t>in Linux </a:t>
            </a:r>
            <a:r>
              <a:rPr lang="en-US" sz="11200" dirty="0" smtClean="0">
                <a:latin typeface="+mn-lt"/>
                <a:cs typeface="+mn-cs"/>
              </a:rPr>
              <a:t>2.6.38.3 kernel</a:t>
            </a:r>
            <a:endParaRPr lang="en-US" sz="112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28" name="Rectangle 10"/>
          <p:cNvSpPr txBox="1">
            <a:spLocks noChangeArrowheads="1"/>
          </p:cNvSpPr>
          <p:nvPr/>
        </p:nvSpPr>
        <p:spPr>
          <a:xfrm>
            <a:off x="838200" y="3124200"/>
            <a:ext cx="6781800" cy="457200"/>
          </a:xfrm>
          <a:prstGeom prst="rect">
            <a:avLst/>
          </a:prstGeom>
          <a:noFill/>
        </p:spPr>
        <p:txBody>
          <a:bodyPr>
            <a:normAutofit fontScale="32500" lnSpcReduction="20000"/>
          </a:bodyPr>
          <a:lstStyle/>
          <a:p>
            <a:pPr marL="342900" indent="-342900" fontAlgn="auto">
              <a:spcBef>
                <a:spcPct val="20000"/>
              </a:spcBef>
              <a:spcAft>
                <a:spcPts val="0"/>
              </a:spcAft>
              <a:buFont typeface="Arial" pitchFamily="34" charset="0"/>
              <a:buChar char="•"/>
              <a:defRPr/>
            </a:pPr>
            <a:r>
              <a:rPr lang="en-US" sz="8600" dirty="0" smtClean="0">
                <a:latin typeface="+mn-lt"/>
                <a:cs typeface="+mn-cs"/>
              </a:rPr>
              <a:t>96 </a:t>
            </a:r>
            <a:r>
              <a:rPr lang="en-US" sz="8600" dirty="0">
                <a:latin typeface="+mn-lt"/>
                <a:cs typeface="+mn-cs"/>
              </a:rPr>
              <a:t>bug reports in total</a:t>
            </a:r>
          </a:p>
          <a:p>
            <a:pPr marL="342900" indent="-342900" fontAlgn="auto">
              <a:spcBef>
                <a:spcPct val="20000"/>
              </a:spcBef>
              <a:spcAft>
                <a:spcPts val="0"/>
              </a:spcAft>
              <a:defRPr/>
            </a:pPr>
            <a:endParaRPr lang="en-US" sz="2800" dirty="0">
              <a:latin typeface="+mn-lt"/>
              <a:cs typeface="+mn-cs"/>
            </a:endParaRPr>
          </a:p>
        </p:txBody>
      </p:sp>
      <p:graphicFrame>
        <p:nvGraphicFramePr>
          <p:cNvPr id="21" name="Chart 20"/>
          <p:cNvGraphicFramePr>
            <a:graphicFrameLocks/>
          </p:cNvGraphicFramePr>
          <p:nvPr>
            <p:extLst>
              <p:ext uri="{D42A27DB-BD31-4B8C-83A1-F6EECF244321}">
                <p14:modId xmlns:p14="http://schemas.microsoft.com/office/powerpoint/2010/main" val="3543612354"/>
              </p:ext>
            </p:extLst>
          </p:nvPr>
        </p:nvGraphicFramePr>
        <p:xfrm>
          <a:off x="1295400" y="3588327"/>
          <a:ext cx="3743324" cy="271462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 name="Chart 21"/>
          <p:cNvGraphicFramePr>
            <a:graphicFrameLocks/>
          </p:cNvGraphicFramePr>
          <p:nvPr>
            <p:extLst>
              <p:ext uri="{D42A27DB-BD31-4B8C-83A1-F6EECF244321}">
                <p14:modId xmlns:p14="http://schemas.microsoft.com/office/powerpoint/2010/main" val="3864413764"/>
              </p:ext>
            </p:extLst>
          </p:nvPr>
        </p:nvGraphicFramePr>
        <p:xfrm>
          <a:off x="4933949" y="3581400"/>
          <a:ext cx="3752851" cy="2657475"/>
        </p:xfrm>
        <a:graphic>
          <a:graphicData uri="http://schemas.openxmlformats.org/drawingml/2006/chart">
            <c:chart xmlns:c="http://schemas.openxmlformats.org/drawingml/2006/chart" xmlns:r="http://schemas.openxmlformats.org/officeDocument/2006/relationships" r:id="rId6"/>
          </a:graphicData>
        </a:graphic>
      </p:graphicFrame>
    </p:spTree>
    <p:custDataLst>
      <p:tags r:id="rId1"/>
    </p:custDataLst>
    <p:extLst>
      <p:ext uri="{BB962C8B-B14F-4D97-AF65-F5344CB8AC3E}">
        <p14:creationId xmlns:p14="http://schemas.microsoft.com/office/powerpoint/2010/main" val="841128219"/>
      </p:ext>
    </p:extLst>
  </p:cSld>
  <p:clrMapOvr>
    <a:masterClrMapping/>
  </p:clrMapOvr>
  <p:transition advTm="4971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19" grpId="1" build="p"/>
      <p:bldP spid="19" grpId="2" build="p"/>
      <p:bldP spid="28" grpId="0" build="p"/>
      <p:bldP spid="28" grpId="1" build="p"/>
      <p:bldP spid="28" grpId="2" build="p"/>
      <p:bldP spid="28" grpId="3"/>
      <p:bldGraphic spid="21" grpId="0">
        <p:bldAsOne/>
      </p:bldGraphic>
      <p:bldGraphic spid="22" grpId="0">
        <p:bldAsOne/>
      </p:bldGraphic>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 name="Rectangle 49"/>
          <p:cNvSpPr/>
          <p:nvPr/>
        </p:nvSpPr>
        <p:spPr>
          <a:xfrm>
            <a:off x="6096000" y="2819400"/>
            <a:ext cx="2743200" cy="232172"/>
          </a:xfrm>
          <a:prstGeom prst="rect">
            <a:avLst/>
          </a:pr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200400" y="2133600"/>
            <a:ext cx="2743200" cy="232172"/>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3200400" y="3730228"/>
            <a:ext cx="2743200" cy="232172"/>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81000" y="3806428"/>
            <a:ext cx="2743200" cy="232172"/>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81000" y="3349228"/>
            <a:ext cx="2743200" cy="232172"/>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81000" y="2434828"/>
            <a:ext cx="2743200" cy="232172"/>
          </a:xfrm>
          <a:prstGeom prst="rect">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6096000" y="1821656"/>
            <a:ext cx="2743200" cy="2445544"/>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3200400" y="1828800"/>
            <a:ext cx="2743200" cy="2445544"/>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381000" y="1844675"/>
            <a:ext cx="2743200" cy="2445544"/>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362"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5363"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5364"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5365"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6"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7"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68"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69" name="Rectangle 9"/>
          <p:cNvSpPr>
            <a:spLocks noGrp="1" noChangeArrowheads="1"/>
          </p:cNvSpPr>
          <p:nvPr>
            <p:ph type="title"/>
          </p:nvPr>
        </p:nvSpPr>
        <p:spPr>
          <a:xfrm>
            <a:off x="0" y="685800"/>
            <a:ext cx="9144000" cy="1143000"/>
          </a:xfrm>
        </p:spPr>
        <p:txBody>
          <a:bodyPr/>
          <a:lstStyle/>
          <a:p>
            <a:pPr eaLnBrk="1" hangingPunct="1"/>
            <a:r>
              <a:rPr lang="en-US" sz="3600" dirty="0" smtClean="0">
                <a:solidFill>
                  <a:srgbClr val="C00000"/>
                </a:solidFill>
              </a:rPr>
              <a:t>Sample Diagnostic Output</a:t>
            </a:r>
          </a:p>
        </p:txBody>
      </p:sp>
      <p:sp>
        <p:nvSpPr>
          <p:cNvPr id="16" name="Slide Number Placeholder 15"/>
          <p:cNvSpPr>
            <a:spLocks noGrp="1"/>
          </p:cNvSpPr>
          <p:nvPr>
            <p:ph type="sldNum" sz="quarter" idx="12"/>
          </p:nvPr>
        </p:nvSpPr>
        <p:spPr/>
        <p:txBody>
          <a:bodyPr>
            <a:normAutofit/>
          </a:bodyPr>
          <a:lstStyle/>
          <a:p>
            <a:pPr>
              <a:defRPr/>
            </a:pPr>
            <a:fld id="{A7AFF760-3BCE-47FC-9519-F75E5123E3A8}" type="slidenum">
              <a:rPr lang="en-US"/>
              <a:pPr>
                <a:defRPr/>
              </a:pPr>
              <a:t>38</a:t>
            </a:fld>
            <a:endParaRPr lang="en-US"/>
          </a:p>
        </p:txBody>
      </p:sp>
      <p:sp>
        <p:nvSpPr>
          <p:cNvPr id="15371"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2"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5373"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5374"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 name="Rectangle 1"/>
          <p:cNvSpPr/>
          <p:nvPr/>
        </p:nvSpPr>
        <p:spPr>
          <a:xfrm>
            <a:off x="457200" y="1981200"/>
            <a:ext cx="2819400" cy="2246769"/>
          </a:xfrm>
          <a:prstGeom prst="rect">
            <a:avLst/>
          </a:prstGeom>
        </p:spPr>
        <p:txBody>
          <a:bodyPr wrap="square">
            <a:spAutoFit/>
          </a:bodyPr>
          <a:lstStyle/>
          <a:p>
            <a:pPr defTabSz="4389438"/>
            <a:r>
              <a:rPr lang="en-US" sz="1000" dirty="0">
                <a:latin typeface="Consolas" pitchFamily="49" charset="0"/>
                <a:cs typeface="Consolas" pitchFamily="49" charset="0"/>
              </a:rPr>
              <a:t>58 </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 </a:t>
            </a:r>
            <a:r>
              <a:rPr lang="en-US" sz="1000" dirty="0" err="1">
                <a:latin typeface="Consolas" pitchFamily="49" charset="0"/>
                <a:cs typeface="Consolas" pitchFamily="49" charset="0"/>
              </a:rPr>
              <a:t>iget</a:t>
            </a:r>
            <a:r>
              <a:rPr lang="en-US" sz="1000" dirty="0">
                <a:latin typeface="Consolas" pitchFamily="49" charset="0"/>
                <a:cs typeface="Consolas" pitchFamily="49" charset="0"/>
              </a:rPr>
              <a:t>(...) {</a:t>
            </a:r>
          </a:p>
          <a:p>
            <a:pPr defTabSz="4389438"/>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67  </a:t>
            </a:r>
            <a:r>
              <a:rPr lang="en-US" sz="1000" b="1" dirty="0">
                <a:latin typeface="Consolas" pitchFamily="49" charset="0"/>
                <a:cs typeface="Consolas" pitchFamily="49" charset="0"/>
              </a:rPr>
              <a:t>if</a:t>
            </a:r>
            <a:r>
              <a:rPr lang="en-US" sz="1000" dirty="0">
                <a:latin typeface="Consolas" pitchFamily="49" charset="0"/>
                <a:cs typeface="Consolas" pitchFamily="49" charset="0"/>
              </a:rPr>
              <a:t> (!</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68    </a:t>
            </a:r>
            <a:r>
              <a:rPr lang="en-US" sz="1000" b="1" dirty="0">
                <a:latin typeface="Consolas" pitchFamily="49" charset="0"/>
                <a:cs typeface="Consolas" pitchFamily="49" charset="0"/>
              </a:rPr>
              <a:t>return</a:t>
            </a:r>
            <a:r>
              <a:rPr lang="en-US" sz="1000" dirty="0">
                <a:latin typeface="Consolas" pitchFamily="49" charset="0"/>
                <a:cs typeface="Consolas" pitchFamily="49" charset="0"/>
              </a:rPr>
              <a:t> ERR_PTR(ENOMEM);</a:t>
            </a:r>
          </a:p>
          <a:p>
            <a:pPr defTabSz="4389438"/>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81 }</a:t>
            </a:r>
          </a:p>
          <a:p>
            <a:pPr defTabSz="4389438"/>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89 </a:t>
            </a:r>
            <a:r>
              <a:rPr lang="en-US" sz="1000" b="1" dirty="0" err="1">
                <a:latin typeface="Consolas" pitchFamily="49" charset="0"/>
                <a:cs typeface="Consolas" pitchFamily="49" charset="0"/>
              </a:rPr>
              <a:t>int</a:t>
            </a:r>
            <a:r>
              <a:rPr lang="en-US" sz="1000" dirty="0">
                <a:latin typeface="Consolas" pitchFamily="49" charset="0"/>
                <a:cs typeface="Consolas" pitchFamily="49" charset="0"/>
              </a:rPr>
              <a:t> </a:t>
            </a:r>
            <a:r>
              <a:rPr lang="en-US" sz="1000" dirty="0" err="1">
                <a:latin typeface="Consolas" pitchFamily="49" charset="0"/>
                <a:cs typeface="Consolas" pitchFamily="49" charset="0"/>
              </a:rPr>
              <a:t>cnode_make</a:t>
            </a:r>
            <a:r>
              <a:rPr lang="en-US" sz="1000" dirty="0">
                <a:latin typeface="Consolas" pitchFamily="49" charset="0"/>
                <a:cs typeface="Consolas" pitchFamily="49" charset="0"/>
              </a:rPr>
              <a:t>(</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 **</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 {</a:t>
            </a:r>
          </a:p>
          <a:p>
            <a:pPr defTabSz="4389438"/>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101  *</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 = </a:t>
            </a:r>
            <a:r>
              <a:rPr lang="en-US" sz="1000" dirty="0" err="1">
                <a:latin typeface="Consolas" pitchFamily="49" charset="0"/>
                <a:cs typeface="Consolas" pitchFamily="49" charset="0"/>
              </a:rPr>
              <a:t>iget</a:t>
            </a:r>
            <a:r>
              <a:rPr lang="en-US" sz="1000" dirty="0">
                <a:latin typeface="Consolas" pitchFamily="49" charset="0"/>
                <a:cs typeface="Consolas" pitchFamily="49" charset="0"/>
              </a:rPr>
              <a:t>(</a:t>
            </a:r>
            <a:r>
              <a:rPr lang="en-US" sz="1000" dirty="0" err="1">
                <a:latin typeface="Consolas" pitchFamily="49" charset="0"/>
                <a:cs typeface="Consolas" pitchFamily="49" charset="0"/>
              </a:rPr>
              <a:t>sb</a:t>
            </a:r>
            <a:r>
              <a:rPr lang="en-US" sz="1000" dirty="0">
                <a:latin typeface="Consolas" pitchFamily="49" charset="0"/>
                <a:cs typeface="Consolas" pitchFamily="49" charset="0"/>
              </a:rPr>
              <a:t>, ﬁd, &amp;</a:t>
            </a:r>
            <a:r>
              <a:rPr lang="en-US" sz="1000" dirty="0" err="1">
                <a:latin typeface="Consolas" pitchFamily="49" charset="0"/>
                <a:cs typeface="Consolas" pitchFamily="49" charset="0"/>
              </a:rPr>
              <a:t>attr</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102  </a:t>
            </a:r>
            <a:r>
              <a:rPr lang="en-US" sz="1000" b="1" dirty="0">
                <a:latin typeface="Consolas" pitchFamily="49" charset="0"/>
                <a:cs typeface="Consolas" pitchFamily="49" charset="0"/>
              </a:rPr>
              <a:t>if</a:t>
            </a:r>
            <a:r>
              <a:rPr lang="en-US" sz="1000" dirty="0">
                <a:latin typeface="Consolas" pitchFamily="49" charset="0"/>
                <a:cs typeface="Consolas" pitchFamily="49" charset="0"/>
              </a:rPr>
              <a:t> ( IS_ERR(*</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 ) {</a:t>
            </a:r>
          </a:p>
          <a:p>
            <a:pPr defTabSz="4389438"/>
            <a:r>
              <a:rPr lang="en-US" sz="1000" dirty="0">
                <a:latin typeface="Consolas" pitchFamily="49" charset="0"/>
                <a:cs typeface="Consolas" pitchFamily="49" charset="0"/>
              </a:rPr>
              <a:t>103    </a:t>
            </a:r>
            <a:r>
              <a:rPr lang="en-US" sz="1000" dirty="0" err="1">
                <a:latin typeface="Consolas" pitchFamily="49" charset="0"/>
                <a:cs typeface="Consolas" pitchFamily="49" charset="0"/>
              </a:rPr>
              <a:t>printk</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104  </a:t>
            </a:r>
            <a:r>
              <a:rPr lang="en-US" sz="1000" b="1" dirty="0">
                <a:latin typeface="Consolas" pitchFamily="49" charset="0"/>
                <a:cs typeface="Consolas" pitchFamily="49" charset="0"/>
              </a:rPr>
              <a:t>return</a:t>
            </a:r>
            <a:r>
              <a:rPr lang="en-US" sz="1000" dirty="0">
                <a:latin typeface="Consolas" pitchFamily="49" charset="0"/>
                <a:cs typeface="Consolas" pitchFamily="49" charset="0"/>
              </a:rPr>
              <a:t> PTR_ERR(*</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105 }</a:t>
            </a:r>
          </a:p>
        </p:txBody>
      </p:sp>
      <p:sp>
        <p:nvSpPr>
          <p:cNvPr id="3" name="Rectangle 2"/>
          <p:cNvSpPr/>
          <p:nvPr/>
        </p:nvSpPr>
        <p:spPr>
          <a:xfrm>
            <a:off x="3276600" y="1866543"/>
            <a:ext cx="2743200" cy="2400657"/>
          </a:xfrm>
          <a:prstGeom prst="rect">
            <a:avLst/>
          </a:prstGeom>
        </p:spPr>
        <p:txBody>
          <a:bodyPr wrap="square">
            <a:spAutoFit/>
          </a:bodyPr>
          <a:lstStyle/>
          <a:p>
            <a:pPr defTabSz="4389438"/>
            <a:r>
              <a:rPr lang="en-US" sz="1000" dirty="0">
                <a:latin typeface="Consolas" pitchFamily="49" charset="0"/>
                <a:cs typeface="Consolas" pitchFamily="49" charset="0"/>
              </a:rPr>
              <a:t>143 </a:t>
            </a:r>
            <a:r>
              <a:rPr lang="en-US" sz="1000" b="1" dirty="0">
                <a:latin typeface="Consolas" pitchFamily="49" charset="0"/>
                <a:cs typeface="Consolas" pitchFamily="49" charset="0"/>
              </a:rPr>
              <a:t>static </a:t>
            </a:r>
            <a:r>
              <a:rPr lang="en-US" sz="1000" b="1" dirty="0" err="1">
                <a:latin typeface="Consolas" pitchFamily="49" charset="0"/>
                <a:cs typeface="Consolas" pitchFamily="49" charset="0"/>
              </a:rPr>
              <a:t>int</a:t>
            </a:r>
            <a:r>
              <a:rPr lang="en-US" sz="1000" b="1" dirty="0">
                <a:latin typeface="Consolas" pitchFamily="49" charset="0"/>
                <a:cs typeface="Consolas" pitchFamily="49" charset="0"/>
              </a:rPr>
              <a:t> </a:t>
            </a:r>
            <a:r>
              <a:rPr lang="en-US" sz="1000" dirty="0" err="1">
                <a:latin typeface="Consolas" pitchFamily="49" charset="0"/>
                <a:cs typeface="Consolas" pitchFamily="49" charset="0"/>
              </a:rPr>
              <a:t>ﬁll_super</a:t>
            </a:r>
            <a:r>
              <a:rPr lang="en-US" sz="1000" dirty="0">
                <a:latin typeface="Consolas" pitchFamily="49" charset="0"/>
                <a:cs typeface="Consolas" pitchFamily="49" charset="0"/>
              </a:rPr>
              <a:t>(...) {</a:t>
            </a:r>
          </a:p>
          <a:p>
            <a:pPr defTabSz="4389438"/>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194  err = </a:t>
            </a:r>
            <a:r>
              <a:rPr lang="en-US" sz="1000" dirty="0" err="1">
                <a:latin typeface="Consolas" pitchFamily="49" charset="0"/>
                <a:cs typeface="Consolas" pitchFamily="49" charset="0"/>
              </a:rPr>
              <a:t>cnode_make</a:t>
            </a:r>
            <a:r>
              <a:rPr lang="en-US" sz="1000" dirty="0">
                <a:latin typeface="Consolas" pitchFamily="49" charset="0"/>
                <a:cs typeface="Consolas" pitchFamily="49" charset="0"/>
              </a:rPr>
              <a:t>(&amp;root);</a:t>
            </a:r>
          </a:p>
          <a:p>
            <a:pPr defTabSz="4389438"/>
            <a:r>
              <a:rPr lang="en-US" sz="1000" dirty="0">
                <a:latin typeface="Consolas" pitchFamily="49" charset="0"/>
                <a:cs typeface="Consolas" pitchFamily="49" charset="0"/>
              </a:rPr>
              <a:t>195  </a:t>
            </a:r>
            <a:r>
              <a:rPr lang="en-US" sz="1000" b="1" dirty="0">
                <a:latin typeface="Consolas" pitchFamily="49" charset="0"/>
                <a:cs typeface="Consolas" pitchFamily="49" charset="0"/>
              </a:rPr>
              <a:t>if</a:t>
            </a:r>
            <a:r>
              <a:rPr lang="en-US" sz="1000" dirty="0">
                <a:latin typeface="Consolas" pitchFamily="49" charset="0"/>
                <a:cs typeface="Consolas" pitchFamily="49" charset="0"/>
              </a:rPr>
              <a:t> (err || !root) {</a:t>
            </a:r>
          </a:p>
          <a:p>
            <a:pPr defTabSz="4389438"/>
            <a:r>
              <a:rPr lang="en-US" sz="1000" dirty="0">
                <a:latin typeface="Consolas" pitchFamily="49" charset="0"/>
                <a:cs typeface="Consolas" pitchFamily="49" charset="0"/>
              </a:rPr>
              <a:t>196   </a:t>
            </a:r>
            <a:r>
              <a:rPr lang="en-US" sz="1000" dirty="0" err="1">
                <a:latin typeface="Consolas" pitchFamily="49" charset="0"/>
                <a:cs typeface="Consolas" pitchFamily="49" charset="0"/>
              </a:rPr>
              <a:t>printk</a:t>
            </a:r>
            <a:r>
              <a:rPr lang="en-US" sz="1000" dirty="0">
                <a:latin typeface="Consolas" pitchFamily="49" charset="0"/>
                <a:cs typeface="Consolas" pitchFamily="49" charset="0"/>
              </a:rPr>
              <a:t>("...error %d\n", err);</a:t>
            </a:r>
          </a:p>
          <a:p>
            <a:pPr defTabSz="4389438"/>
            <a:r>
              <a:rPr lang="en-US" sz="1000" dirty="0">
                <a:latin typeface="Consolas" pitchFamily="49" charset="0"/>
                <a:cs typeface="Consolas" pitchFamily="49" charset="0"/>
              </a:rPr>
              <a:t>197   </a:t>
            </a:r>
            <a:r>
              <a:rPr lang="en-US" sz="1000" dirty="0" err="1">
                <a:latin typeface="Consolas" pitchFamily="49" charset="0"/>
                <a:cs typeface="Consolas" pitchFamily="49" charset="0"/>
              </a:rPr>
              <a:t>goto</a:t>
            </a:r>
            <a:r>
              <a:rPr lang="en-US" sz="1000" dirty="0">
                <a:latin typeface="Consolas" pitchFamily="49" charset="0"/>
                <a:cs typeface="Consolas" pitchFamily="49" charset="0"/>
              </a:rPr>
              <a:t> error;</a:t>
            </a:r>
          </a:p>
          <a:p>
            <a:pPr defTabSz="4389438"/>
            <a:r>
              <a:rPr lang="en-US" sz="1000" dirty="0">
                <a:latin typeface="Consolas" pitchFamily="49" charset="0"/>
                <a:cs typeface="Consolas" pitchFamily="49" charset="0"/>
              </a:rPr>
              <a:t>198  }</a:t>
            </a:r>
          </a:p>
          <a:p>
            <a:pPr defTabSz="4389438"/>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207 error:</a:t>
            </a:r>
          </a:p>
          <a:p>
            <a:pPr defTabSz="4389438"/>
            <a:r>
              <a:rPr lang="en-US" sz="1000" dirty="0">
                <a:latin typeface="Consolas" pitchFamily="49" charset="0"/>
                <a:cs typeface="Consolas" pitchFamily="49" charset="0"/>
              </a:rPr>
              <a:t>208  </a:t>
            </a:r>
            <a:r>
              <a:rPr lang="en-US" sz="1000" dirty="0" err="1">
                <a:latin typeface="Consolas" pitchFamily="49" charset="0"/>
                <a:cs typeface="Consolas" pitchFamily="49" charset="0"/>
              </a:rPr>
              <a:t>bdi_destroy</a:t>
            </a:r>
            <a:r>
              <a:rPr lang="en-US" sz="1000" dirty="0">
                <a:latin typeface="Consolas" pitchFamily="49" charset="0"/>
                <a:cs typeface="Consolas" pitchFamily="49" charset="0"/>
              </a:rPr>
              <a:t>(&amp;</a:t>
            </a:r>
            <a:r>
              <a:rPr lang="en-US" sz="1000" dirty="0" err="1">
                <a:latin typeface="Consolas" pitchFamily="49" charset="0"/>
                <a:cs typeface="Consolas" pitchFamily="49" charset="0"/>
              </a:rPr>
              <a:t>vc</a:t>
            </a:r>
            <a:r>
              <a:rPr lang="en-US" sz="1000" dirty="0">
                <a:latin typeface="Consolas" pitchFamily="49" charset="0"/>
                <a:cs typeface="Consolas" pitchFamily="49" charset="0"/>
              </a:rPr>
              <a:t>-&gt;</a:t>
            </a:r>
            <a:r>
              <a:rPr lang="en-US" sz="1000" dirty="0" err="1">
                <a:latin typeface="Consolas" pitchFamily="49" charset="0"/>
                <a:cs typeface="Consolas" pitchFamily="49" charset="0"/>
              </a:rPr>
              <a:t>bdi</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209 </a:t>
            </a:r>
            <a:r>
              <a:rPr lang="en-US" sz="1000" dirty="0" err="1">
                <a:latin typeface="Consolas" pitchFamily="49" charset="0"/>
                <a:cs typeface="Consolas" pitchFamily="49" charset="0"/>
              </a:rPr>
              <a:t>bdi_err</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210  </a:t>
            </a:r>
            <a:r>
              <a:rPr lang="en-US" sz="1000" b="1" dirty="0">
                <a:latin typeface="Consolas" pitchFamily="49" charset="0"/>
                <a:cs typeface="Consolas" pitchFamily="49" charset="0"/>
              </a:rPr>
              <a:t>if</a:t>
            </a:r>
            <a:r>
              <a:rPr lang="en-US" sz="1000" dirty="0">
                <a:latin typeface="Consolas" pitchFamily="49" charset="0"/>
                <a:cs typeface="Consolas" pitchFamily="49" charset="0"/>
              </a:rPr>
              <a:t> (root)</a:t>
            </a:r>
          </a:p>
          <a:p>
            <a:pPr defTabSz="4389438"/>
            <a:r>
              <a:rPr lang="en-US" sz="1000" dirty="0">
                <a:latin typeface="Consolas" pitchFamily="49" charset="0"/>
                <a:cs typeface="Consolas" pitchFamily="49" charset="0"/>
              </a:rPr>
              <a:t>211   </a:t>
            </a:r>
            <a:r>
              <a:rPr lang="en-US" sz="1000" dirty="0" err="1">
                <a:latin typeface="Consolas" pitchFamily="49" charset="0"/>
                <a:cs typeface="Consolas" pitchFamily="49" charset="0"/>
              </a:rPr>
              <a:t>iput</a:t>
            </a:r>
            <a:r>
              <a:rPr lang="en-US" sz="1000" dirty="0">
                <a:latin typeface="Consolas" pitchFamily="49" charset="0"/>
                <a:cs typeface="Consolas" pitchFamily="49" charset="0"/>
              </a:rPr>
              <a:t>(root);</a:t>
            </a:r>
          </a:p>
          <a:p>
            <a:pPr defTabSz="4389438"/>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216 }</a:t>
            </a:r>
          </a:p>
        </p:txBody>
      </p:sp>
      <p:sp>
        <p:nvSpPr>
          <p:cNvPr id="4" name="Rectangle 3"/>
          <p:cNvSpPr/>
          <p:nvPr/>
        </p:nvSpPr>
        <p:spPr>
          <a:xfrm>
            <a:off x="6096000" y="2332672"/>
            <a:ext cx="2743200" cy="1477328"/>
          </a:xfrm>
          <a:prstGeom prst="rect">
            <a:avLst/>
          </a:prstGeom>
        </p:spPr>
        <p:txBody>
          <a:bodyPr wrap="square">
            <a:spAutoFit/>
          </a:bodyPr>
          <a:lstStyle/>
          <a:p>
            <a:pPr defTabSz="4389438"/>
            <a:r>
              <a:rPr lang="en-US" sz="1000" dirty="0">
                <a:latin typeface="Consolas" pitchFamily="49" charset="0"/>
                <a:cs typeface="Consolas" pitchFamily="49" charset="0"/>
              </a:rPr>
              <a:t>1322 </a:t>
            </a:r>
            <a:r>
              <a:rPr lang="en-US" sz="1000" b="1" dirty="0">
                <a:latin typeface="Consolas" pitchFamily="49" charset="0"/>
                <a:cs typeface="Consolas" pitchFamily="49" charset="0"/>
              </a:rPr>
              <a:t>void</a:t>
            </a:r>
            <a:r>
              <a:rPr lang="en-US" sz="1000" dirty="0">
                <a:latin typeface="Consolas" pitchFamily="49" charset="0"/>
                <a:cs typeface="Consolas" pitchFamily="49" charset="0"/>
              </a:rPr>
              <a:t> </a:t>
            </a:r>
            <a:r>
              <a:rPr lang="en-US" sz="1000" dirty="0" err="1">
                <a:latin typeface="Consolas" pitchFamily="49" charset="0"/>
                <a:cs typeface="Consolas" pitchFamily="49" charset="0"/>
              </a:rPr>
              <a:t>iput</a:t>
            </a:r>
            <a:r>
              <a:rPr lang="en-US" sz="1000" dirty="0">
                <a:latin typeface="Consolas" pitchFamily="49" charset="0"/>
                <a:cs typeface="Consolas" pitchFamily="49" charset="0"/>
              </a:rPr>
              <a:t>(</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 *</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 {</a:t>
            </a:r>
          </a:p>
          <a:p>
            <a:pPr defTabSz="4389438"/>
            <a:r>
              <a:rPr lang="en-US" sz="1000" dirty="0">
                <a:latin typeface="Consolas" pitchFamily="49" charset="0"/>
                <a:cs typeface="Consolas" pitchFamily="49" charset="0"/>
              </a:rPr>
              <a:t>1323</a:t>
            </a:r>
          </a:p>
          <a:p>
            <a:pPr defTabSz="4389438"/>
            <a:r>
              <a:rPr lang="en-US" sz="1000" dirty="0">
                <a:latin typeface="Consolas" pitchFamily="49" charset="0"/>
                <a:cs typeface="Consolas" pitchFamily="49" charset="0"/>
              </a:rPr>
              <a:t>1324 </a:t>
            </a:r>
            <a:r>
              <a:rPr lang="en-US" sz="1000" b="1" dirty="0">
                <a:latin typeface="Consolas" pitchFamily="49" charset="0"/>
                <a:cs typeface="Consolas" pitchFamily="49" charset="0"/>
              </a:rPr>
              <a:t>if</a:t>
            </a:r>
            <a:r>
              <a:rPr lang="en-US" sz="1000" dirty="0">
                <a:latin typeface="Consolas" pitchFamily="49" charset="0"/>
                <a:cs typeface="Consolas" pitchFamily="49" charset="0"/>
              </a:rPr>
              <a:t> (</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 {</a:t>
            </a:r>
          </a:p>
          <a:p>
            <a:pPr defTabSz="4389438"/>
            <a:r>
              <a:rPr lang="en-US" sz="1000" dirty="0">
                <a:latin typeface="Consolas" pitchFamily="49" charset="0"/>
                <a:cs typeface="Consolas" pitchFamily="49" charset="0"/>
              </a:rPr>
              <a:t>1325  BUG_ON(</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-&gt;</a:t>
            </a:r>
            <a:r>
              <a:rPr lang="en-US" sz="1000" dirty="0" err="1">
                <a:latin typeface="Consolas" pitchFamily="49" charset="0"/>
                <a:cs typeface="Consolas" pitchFamily="49" charset="0"/>
              </a:rPr>
              <a:t>i_state</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1326</a:t>
            </a:r>
          </a:p>
          <a:p>
            <a:pPr defTabSz="4389438"/>
            <a:r>
              <a:rPr lang="en-US" sz="1000" dirty="0">
                <a:latin typeface="Consolas" pitchFamily="49" charset="0"/>
                <a:cs typeface="Consolas" pitchFamily="49" charset="0"/>
              </a:rPr>
              <a:t>1327 i</a:t>
            </a:r>
            <a:r>
              <a:rPr lang="en-US" sz="1000" b="1" dirty="0">
                <a:latin typeface="Consolas" pitchFamily="49" charset="0"/>
                <a:cs typeface="Consolas" pitchFamily="49" charset="0"/>
              </a:rPr>
              <a:t>f</a:t>
            </a:r>
            <a:r>
              <a:rPr lang="en-US" sz="1000" dirty="0">
                <a:latin typeface="Consolas" pitchFamily="49" charset="0"/>
                <a:cs typeface="Consolas" pitchFamily="49" charset="0"/>
              </a:rPr>
              <a:t> (...)</a:t>
            </a:r>
          </a:p>
          <a:p>
            <a:pPr defTabSz="4389438"/>
            <a:r>
              <a:rPr lang="en-US" sz="1000" dirty="0">
                <a:latin typeface="Consolas" pitchFamily="49" charset="0"/>
                <a:cs typeface="Consolas" pitchFamily="49" charset="0"/>
              </a:rPr>
              <a:t>1328  </a:t>
            </a:r>
            <a:r>
              <a:rPr lang="en-US" sz="1000" dirty="0" err="1">
                <a:latin typeface="Consolas" pitchFamily="49" charset="0"/>
                <a:cs typeface="Consolas" pitchFamily="49" charset="0"/>
              </a:rPr>
              <a:t>iput_ﬁnal</a:t>
            </a:r>
            <a:r>
              <a:rPr lang="en-US" sz="1000" dirty="0">
                <a:latin typeface="Consolas" pitchFamily="49" charset="0"/>
                <a:cs typeface="Consolas" pitchFamily="49" charset="0"/>
              </a:rPr>
              <a:t>(</a:t>
            </a:r>
            <a:r>
              <a:rPr lang="en-US" sz="1000" dirty="0" err="1">
                <a:latin typeface="Consolas" pitchFamily="49" charset="0"/>
                <a:cs typeface="Consolas" pitchFamily="49" charset="0"/>
              </a:rPr>
              <a:t>inode</a:t>
            </a:r>
            <a:r>
              <a:rPr lang="en-US" sz="1000" dirty="0">
                <a:latin typeface="Consolas" pitchFamily="49" charset="0"/>
                <a:cs typeface="Consolas" pitchFamily="49" charset="0"/>
              </a:rPr>
              <a:t>);</a:t>
            </a:r>
          </a:p>
          <a:p>
            <a:pPr defTabSz="4389438"/>
            <a:r>
              <a:rPr lang="en-US" sz="1000" dirty="0">
                <a:latin typeface="Consolas" pitchFamily="49" charset="0"/>
                <a:cs typeface="Consolas" pitchFamily="49" charset="0"/>
              </a:rPr>
              <a:t>1329 }</a:t>
            </a:r>
          </a:p>
          <a:p>
            <a:pPr defTabSz="4389438"/>
            <a:r>
              <a:rPr lang="en-US" sz="1000" dirty="0">
                <a:latin typeface="Consolas" pitchFamily="49" charset="0"/>
                <a:cs typeface="Consolas" pitchFamily="49" charset="0"/>
              </a:rPr>
              <a:t>1330} </a:t>
            </a:r>
          </a:p>
        </p:txBody>
      </p:sp>
      <p:sp>
        <p:nvSpPr>
          <p:cNvPr id="8" name="TextBox 7"/>
          <p:cNvSpPr txBox="1"/>
          <p:nvPr/>
        </p:nvSpPr>
        <p:spPr>
          <a:xfrm>
            <a:off x="533400" y="4661118"/>
            <a:ext cx="8458200" cy="1815882"/>
          </a:xfrm>
          <a:prstGeom prst="rect">
            <a:avLst/>
          </a:prstGeom>
          <a:noFill/>
        </p:spPr>
        <p:txBody>
          <a:bodyPr wrap="square" rtlCol="0">
            <a:spAutoFit/>
          </a:bodyPr>
          <a:lstStyle/>
          <a:p>
            <a:r>
              <a:rPr lang="en-US" sz="1600" dirty="0" err="1"/>
              <a:t>fs</a:t>
            </a:r>
            <a:r>
              <a:rPr lang="en-US" sz="1600" dirty="0"/>
              <a:t>/coda/cnode.c:68: an unchecked error may be returned</a:t>
            </a:r>
          </a:p>
          <a:p>
            <a:r>
              <a:rPr lang="en-US" sz="1600" dirty="0" err="1"/>
              <a:t>fs</a:t>
            </a:r>
            <a:r>
              <a:rPr lang="en-US" sz="1600" dirty="0"/>
              <a:t>/coda/cnode.c:101:“*</a:t>
            </a:r>
            <a:r>
              <a:rPr lang="en-US" sz="1600" dirty="0" err="1"/>
              <a:t>inode</a:t>
            </a:r>
            <a:r>
              <a:rPr lang="en-US" sz="1600" dirty="0"/>
              <a:t>" receives an error from function "</a:t>
            </a:r>
            <a:r>
              <a:rPr lang="en-US" sz="1600" dirty="0" err="1"/>
              <a:t>iget</a:t>
            </a:r>
            <a:r>
              <a:rPr lang="en-US" sz="1600" dirty="0"/>
              <a:t>"</a:t>
            </a:r>
          </a:p>
          <a:p>
            <a:r>
              <a:rPr lang="en-US" sz="1600" dirty="0" err="1"/>
              <a:t>fs</a:t>
            </a:r>
            <a:r>
              <a:rPr lang="en-US" sz="1600" dirty="0"/>
              <a:t>/coda/cnode.c:104:“*</a:t>
            </a:r>
            <a:r>
              <a:rPr lang="en-US" sz="1600" dirty="0" err="1"/>
              <a:t>inode</a:t>
            </a:r>
            <a:r>
              <a:rPr lang="en-US" sz="1600" dirty="0"/>
              <a:t>" may have an unchecked error</a:t>
            </a:r>
          </a:p>
          <a:p>
            <a:r>
              <a:rPr lang="en-US" sz="1600" dirty="0" err="1"/>
              <a:t>fs</a:t>
            </a:r>
            <a:r>
              <a:rPr lang="en-US" sz="1600" dirty="0"/>
              <a:t>/coda/inode.c:194:"root" may have an unchecked error</a:t>
            </a:r>
          </a:p>
          <a:p>
            <a:r>
              <a:rPr lang="en-US" sz="1600" dirty="0" err="1"/>
              <a:t>fs</a:t>
            </a:r>
            <a:r>
              <a:rPr lang="en-US" sz="1600" dirty="0"/>
              <a:t>/coda/inode.c:211:"root" may have an unchecked error</a:t>
            </a:r>
          </a:p>
          <a:p>
            <a:r>
              <a:rPr lang="en-US" sz="1600" dirty="0" err="1"/>
              <a:t>fs</a:t>
            </a:r>
            <a:r>
              <a:rPr lang="en-US" sz="1600" dirty="0"/>
              <a:t>/inode.c:1325: Dereferencing variable “</a:t>
            </a:r>
            <a:r>
              <a:rPr lang="en-US" sz="1600" dirty="0" err="1"/>
              <a:t>inode</a:t>
            </a:r>
            <a:r>
              <a:rPr lang="en-US" sz="1600" dirty="0"/>
              <a:t>”, which may contain error code ENOMEM</a:t>
            </a:r>
          </a:p>
          <a:p>
            <a:endParaRPr lang="en-US" sz="1600" dirty="0"/>
          </a:p>
        </p:txBody>
      </p:sp>
      <p:sp>
        <p:nvSpPr>
          <p:cNvPr id="9" name="TextBox 8"/>
          <p:cNvSpPr txBox="1"/>
          <p:nvPr/>
        </p:nvSpPr>
        <p:spPr>
          <a:xfrm>
            <a:off x="609600" y="4290219"/>
            <a:ext cx="2209800" cy="276999"/>
          </a:xfrm>
          <a:prstGeom prst="rect">
            <a:avLst/>
          </a:prstGeom>
          <a:noFill/>
        </p:spPr>
        <p:txBody>
          <a:bodyPr wrap="square" rtlCol="0">
            <a:spAutoFit/>
          </a:bodyPr>
          <a:lstStyle/>
          <a:p>
            <a:pPr algn="ctr"/>
            <a:r>
              <a:rPr lang="en-US" sz="1200" b="1" dirty="0" smtClean="0"/>
              <a:t>File </a:t>
            </a:r>
            <a:r>
              <a:rPr lang="en-US" sz="1200" b="1" dirty="0" err="1" smtClean="0"/>
              <a:t>fs</a:t>
            </a:r>
            <a:r>
              <a:rPr lang="en-US" sz="1200" b="1" dirty="0" smtClean="0"/>
              <a:t>/coda/</a:t>
            </a:r>
            <a:r>
              <a:rPr lang="en-US" sz="1200" b="1" dirty="0" err="1" smtClean="0"/>
              <a:t>cnode.c</a:t>
            </a:r>
            <a:endParaRPr lang="en-US" sz="1200" b="1" dirty="0"/>
          </a:p>
        </p:txBody>
      </p:sp>
      <p:sp>
        <p:nvSpPr>
          <p:cNvPr id="54" name="TextBox 53"/>
          <p:cNvSpPr txBox="1"/>
          <p:nvPr/>
        </p:nvSpPr>
        <p:spPr>
          <a:xfrm>
            <a:off x="3505200" y="4267200"/>
            <a:ext cx="2209800" cy="276999"/>
          </a:xfrm>
          <a:prstGeom prst="rect">
            <a:avLst/>
          </a:prstGeom>
          <a:noFill/>
        </p:spPr>
        <p:txBody>
          <a:bodyPr wrap="square" rtlCol="0">
            <a:spAutoFit/>
          </a:bodyPr>
          <a:lstStyle/>
          <a:p>
            <a:pPr algn="ctr"/>
            <a:r>
              <a:rPr lang="en-US" sz="1200" b="1" dirty="0" smtClean="0"/>
              <a:t>File </a:t>
            </a:r>
            <a:r>
              <a:rPr lang="en-US" sz="1200" b="1" dirty="0" err="1" smtClean="0"/>
              <a:t>fs</a:t>
            </a:r>
            <a:r>
              <a:rPr lang="en-US" sz="1200" b="1" dirty="0" smtClean="0"/>
              <a:t>/coda/</a:t>
            </a:r>
            <a:r>
              <a:rPr lang="en-US" sz="1200" b="1" dirty="0" err="1"/>
              <a:t>i</a:t>
            </a:r>
            <a:r>
              <a:rPr lang="en-US" sz="1200" b="1" dirty="0" err="1" smtClean="0"/>
              <a:t>node.c</a:t>
            </a:r>
            <a:endParaRPr lang="en-US" sz="1200" b="1" dirty="0"/>
          </a:p>
        </p:txBody>
      </p:sp>
      <p:sp>
        <p:nvSpPr>
          <p:cNvPr id="55" name="TextBox 54"/>
          <p:cNvSpPr txBox="1"/>
          <p:nvPr/>
        </p:nvSpPr>
        <p:spPr>
          <a:xfrm>
            <a:off x="6400800" y="4267200"/>
            <a:ext cx="2209800" cy="276999"/>
          </a:xfrm>
          <a:prstGeom prst="rect">
            <a:avLst/>
          </a:prstGeom>
          <a:noFill/>
        </p:spPr>
        <p:txBody>
          <a:bodyPr wrap="square" rtlCol="0">
            <a:spAutoFit/>
          </a:bodyPr>
          <a:lstStyle/>
          <a:p>
            <a:pPr algn="ctr"/>
            <a:r>
              <a:rPr lang="en-US" sz="1200" b="1" dirty="0" smtClean="0"/>
              <a:t>File </a:t>
            </a:r>
            <a:r>
              <a:rPr lang="en-US" sz="1200" b="1" dirty="0" err="1" smtClean="0"/>
              <a:t>fs</a:t>
            </a:r>
            <a:r>
              <a:rPr lang="en-US" sz="1200" b="1" dirty="0" smtClean="0"/>
              <a:t>/</a:t>
            </a:r>
            <a:r>
              <a:rPr lang="en-US" sz="1200" b="1" dirty="0" err="1"/>
              <a:t>i</a:t>
            </a:r>
            <a:r>
              <a:rPr lang="en-US" sz="1200" b="1" dirty="0" err="1" smtClean="0"/>
              <a:t>node.c</a:t>
            </a:r>
            <a:endParaRPr lang="en-US" sz="1200" b="1" dirty="0"/>
          </a:p>
        </p:txBody>
      </p:sp>
      <p:sp>
        <p:nvSpPr>
          <p:cNvPr id="56" name="TextBox 55"/>
          <p:cNvSpPr txBox="1"/>
          <p:nvPr/>
        </p:nvSpPr>
        <p:spPr>
          <a:xfrm>
            <a:off x="609600" y="6200001"/>
            <a:ext cx="8001000" cy="276999"/>
          </a:xfrm>
          <a:prstGeom prst="rect">
            <a:avLst/>
          </a:prstGeom>
          <a:noFill/>
        </p:spPr>
        <p:txBody>
          <a:bodyPr wrap="square" rtlCol="0">
            <a:spAutoFit/>
          </a:bodyPr>
          <a:lstStyle/>
          <a:p>
            <a:pPr algn="ctr"/>
            <a:r>
              <a:rPr lang="en-US" sz="1200" b="1" dirty="0" smtClean="0"/>
              <a:t>Sample path</a:t>
            </a:r>
            <a:endParaRPr lang="en-US" sz="1200" b="1" dirty="0"/>
          </a:p>
        </p:txBody>
      </p:sp>
      <p:sp>
        <p:nvSpPr>
          <p:cNvPr id="32" name="Right Arrow 31"/>
          <p:cNvSpPr/>
          <p:nvPr/>
        </p:nvSpPr>
        <p:spPr>
          <a:xfrm>
            <a:off x="5791200" y="2743200"/>
            <a:ext cx="304800" cy="228600"/>
          </a:xfrm>
          <a:prstGeom prs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ight Arrow 32"/>
          <p:cNvSpPr/>
          <p:nvPr/>
        </p:nvSpPr>
        <p:spPr>
          <a:xfrm>
            <a:off x="304800" y="5943600"/>
            <a:ext cx="304800" cy="228600"/>
          </a:xfrm>
          <a:prstGeom prs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ight Arrow 33"/>
          <p:cNvSpPr/>
          <p:nvPr/>
        </p:nvSpPr>
        <p:spPr>
          <a:xfrm>
            <a:off x="304800" y="4724400"/>
            <a:ext cx="304800" cy="228600"/>
          </a:xfrm>
          <a:prstGeom prs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Arrow 34"/>
          <p:cNvSpPr/>
          <p:nvPr/>
        </p:nvSpPr>
        <p:spPr>
          <a:xfrm>
            <a:off x="76200" y="2438400"/>
            <a:ext cx="304800" cy="228600"/>
          </a:xfrm>
          <a:prstGeom prs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Arrow 35"/>
          <p:cNvSpPr/>
          <p:nvPr/>
        </p:nvSpPr>
        <p:spPr>
          <a:xfrm>
            <a:off x="76200" y="19812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ight Arrow 36"/>
          <p:cNvSpPr/>
          <p:nvPr/>
        </p:nvSpPr>
        <p:spPr>
          <a:xfrm>
            <a:off x="76200" y="30480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p:cNvSpPr/>
          <p:nvPr/>
        </p:nvSpPr>
        <p:spPr>
          <a:xfrm>
            <a:off x="2971800" y="18288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ight Arrow 38"/>
          <p:cNvSpPr/>
          <p:nvPr/>
        </p:nvSpPr>
        <p:spPr>
          <a:xfrm>
            <a:off x="5791200" y="2362200"/>
            <a:ext cx="304800" cy="228600"/>
          </a:xfrm>
          <a:prstGeom prst="rightArrow">
            <a:avLst/>
          </a:prstGeom>
          <a:solidFill>
            <a:schemeClr val="bg1">
              <a:lumMod val="9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116104881"/>
      </p:ext>
    </p:extLst>
  </p:cSld>
  <p:clrMapOvr>
    <a:masterClrMapping/>
  </p:clrMapOvr>
  <p:transition advTm="6138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xit" presetSubtype="0" fill="hold" grpId="1" nodeType="withEffect">
                                  <p:stCondLst>
                                    <p:cond delay="0"/>
                                  </p:stCondLst>
                                  <p:childTnLst>
                                    <p:set>
                                      <p:cBhvr>
                                        <p:cTn id="16" dur="1" fill="hold">
                                          <p:stCondLst>
                                            <p:cond delay="0"/>
                                          </p:stCondLst>
                                        </p:cTn>
                                        <p:tgtEl>
                                          <p:spTgt spid="33"/>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3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par>
                                <p:cTn id="29" presetID="1" presetClass="exit" presetSubtype="0" fill="hold" grpId="1" nodeType="withEffect">
                                  <p:stCondLst>
                                    <p:cond delay="0"/>
                                  </p:stCondLst>
                                  <p:childTnLst>
                                    <p:set>
                                      <p:cBhvr>
                                        <p:cTn id="30" dur="1" fill="hold">
                                          <p:stCondLst>
                                            <p:cond delay="0"/>
                                          </p:stCondLst>
                                        </p:cTn>
                                        <p:tgtEl>
                                          <p:spTgt spid="34"/>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2" grpId="1" animBg="1"/>
      <p:bldP spid="33" grpId="0" animBg="1"/>
      <p:bldP spid="33" grpId="1" animBg="1"/>
      <p:bldP spid="34" grpId="0" animBg="1"/>
      <p:bldP spid="34" grpId="1" animBg="1"/>
      <p:bldP spid="35" grpId="0" animBg="1"/>
      <p:bldP spid="35" grpId="1" animBg="1"/>
      <p:bldP spid="36" grpId="0" animBg="1"/>
      <p:bldP spid="37" grpId="0" animBg="1"/>
      <p:bldP spid="38" grpId="0" animBg="1"/>
      <p:bldP spid="39"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218"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9219"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9220"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9221"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9222"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9223"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9224"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9225" name="Rectangle 9"/>
          <p:cNvSpPr>
            <a:spLocks noGrp="1" noChangeArrowheads="1"/>
          </p:cNvSpPr>
          <p:nvPr>
            <p:ph type="title"/>
          </p:nvPr>
        </p:nvSpPr>
        <p:spPr>
          <a:xfrm>
            <a:off x="0" y="685800"/>
            <a:ext cx="9144000" cy="1143000"/>
          </a:xfrm>
        </p:spPr>
        <p:txBody>
          <a:bodyPr/>
          <a:lstStyle/>
          <a:p>
            <a:pPr eaLnBrk="1" hangingPunct="1"/>
            <a:r>
              <a:rPr lang="en-US" sz="3600" dirty="0" smtClean="0">
                <a:solidFill>
                  <a:srgbClr val="C00000"/>
                </a:solidFill>
              </a:rPr>
              <a:t>False Positives – Bad Dereferences</a:t>
            </a:r>
          </a:p>
        </p:txBody>
      </p:sp>
      <p:sp>
        <p:nvSpPr>
          <p:cNvPr id="16" name="Slide Number Placeholder 15"/>
          <p:cNvSpPr>
            <a:spLocks noGrp="1"/>
          </p:cNvSpPr>
          <p:nvPr>
            <p:ph type="sldNum" sz="quarter" idx="12"/>
          </p:nvPr>
        </p:nvSpPr>
        <p:spPr/>
        <p:txBody>
          <a:bodyPr>
            <a:normAutofit/>
          </a:bodyPr>
          <a:lstStyle/>
          <a:p>
            <a:pPr>
              <a:defRPr/>
            </a:pPr>
            <a:fld id="{DAF3BA8A-45A6-4060-8E56-46ED9AEEB3B9}" type="slidenum">
              <a:rPr lang="en-US"/>
              <a:pPr>
                <a:defRPr/>
              </a:pPr>
              <a:t>39</a:t>
            </a:fld>
            <a:endParaRPr lang="en-US"/>
          </a:p>
        </p:txBody>
      </p:sp>
      <p:sp>
        <p:nvSpPr>
          <p:cNvPr id="9228"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9229"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9230"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9231"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7" name="Rectangle 10"/>
          <p:cNvSpPr txBox="1">
            <a:spLocks noChangeArrowheads="1"/>
          </p:cNvSpPr>
          <p:nvPr/>
        </p:nvSpPr>
        <p:spPr>
          <a:xfrm>
            <a:off x="838200" y="2133600"/>
            <a:ext cx="7315200" cy="31242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a:latin typeface="+mn-lt"/>
                <a:cs typeface="+mn-cs"/>
              </a:rPr>
              <a:t>E</a:t>
            </a:r>
            <a:r>
              <a:rPr lang="en-US" sz="2400" dirty="0" smtClean="0">
                <a:latin typeface="+mn-lt"/>
                <a:cs typeface="+mn-cs"/>
              </a:rPr>
              <a:t>rror </a:t>
            </a:r>
            <a:r>
              <a:rPr lang="en-US" sz="2400" dirty="0">
                <a:latin typeface="+mn-lt"/>
                <a:cs typeface="+mn-cs"/>
              </a:rPr>
              <a:t>check is not exhaustive, but </a:t>
            </a:r>
            <a:r>
              <a:rPr lang="en-US" sz="2400" dirty="0" smtClean="0">
                <a:latin typeface="+mn-lt"/>
                <a:cs typeface="+mn-cs"/>
              </a:rPr>
              <a:t>missing </a:t>
            </a:r>
            <a:r>
              <a:rPr lang="en-US" sz="2400" dirty="0">
                <a:latin typeface="+mn-lt"/>
                <a:cs typeface="+mn-cs"/>
              </a:rPr>
              <a:t>error codes cannot possibly </a:t>
            </a:r>
            <a:r>
              <a:rPr lang="en-US" sz="2400" dirty="0" smtClean="0">
                <a:latin typeface="+mn-lt"/>
                <a:cs typeface="+mn-cs"/>
              </a:rPr>
              <a:t>reach program point</a:t>
            </a:r>
            <a:endParaRPr lang="en-US" sz="2400" dirty="0">
              <a:latin typeface="+mn-lt"/>
              <a:cs typeface="+mn-cs"/>
            </a:endParaRPr>
          </a:p>
          <a:p>
            <a:pPr marL="342900" indent="-342900" fontAlgn="auto">
              <a:spcBef>
                <a:spcPct val="20000"/>
              </a:spcBef>
              <a:spcAft>
                <a:spcPts val="0"/>
              </a:spcAft>
              <a:buFont typeface="Arial" pitchFamily="34" charset="0"/>
              <a:buChar char="•"/>
              <a:defRPr/>
            </a:pPr>
            <a:r>
              <a:rPr lang="en-US" sz="2400" dirty="0">
                <a:latin typeface="+mn-lt"/>
                <a:cs typeface="+mn-cs"/>
              </a:rPr>
              <a:t>D</a:t>
            </a:r>
            <a:r>
              <a:rPr lang="en-US" sz="2400" dirty="0" smtClean="0">
                <a:latin typeface="+mn-lt"/>
                <a:cs typeface="+mn-cs"/>
              </a:rPr>
              <a:t>ouble </a:t>
            </a:r>
            <a:r>
              <a:rPr lang="en-US" sz="2400" dirty="0">
                <a:latin typeface="+mn-lt"/>
                <a:cs typeface="+mn-cs"/>
              </a:rPr>
              <a:t>error code and one is checked </a:t>
            </a:r>
            <a:r>
              <a:rPr lang="en-US" sz="2400" dirty="0" smtClean="0">
                <a:latin typeface="+mn-lt"/>
                <a:cs typeface="+mn-cs"/>
              </a:rPr>
              <a:t>before dereferencing </a:t>
            </a:r>
            <a:r>
              <a:rPr lang="en-US" sz="2400" dirty="0">
                <a:latin typeface="+mn-lt"/>
                <a:cs typeface="+mn-cs"/>
              </a:rPr>
              <a:t>the </a:t>
            </a:r>
            <a:r>
              <a:rPr lang="en-US" sz="2400" dirty="0" smtClean="0">
                <a:latin typeface="+mn-lt"/>
                <a:cs typeface="+mn-cs"/>
              </a:rPr>
              <a:t>other</a:t>
            </a:r>
          </a:p>
          <a:p>
            <a:pPr marL="342900" indent="-342900" fontAlgn="auto">
              <a:spcBef>
                <a:spcPct val="20000"/>
              </a:spcBef>
              <a:spcAft>
                <a:spcPts val="0"/>
              </a:spcAft>
              <a:buFont typeface="Arial" pitchFamily="34" charset="0"/>
              <a:buChar char="•"/>
              <a:defRPr/>
            </a:pPr>
            <a:r>
              <a:rPr lang="en-US" sz="2400" dirty="0" smtClean="0">
                <a:latin typeface="+mn-lt"/>
                <a:cs typeface="+mn-cs"/>
              </a:rPr>
              <a:t>Copy </a:t>
            </a:r>
            <a:r>
              <a:rPr lang="en-US" sz="2400" dirty="0">
                <a:latin typeface="+mn-lt"/>
                <a:cs typeface="+mn-cs"/>
              </a:rPr>
              <a:t>of the error </a:t>
            </a:r>
            <a:r>
              <a:rPr lang="en-US" sz="2400" dirty="0" smtClean="0">
                <a:latin typeface="+mn-lt"/>
                <a:cs typeface="+mn-cs"/>
              </a:rPr>
              <a:t>made and checked </a:t>
            </a:r>
            <a:r>
              <a:rPr lang="en-US" sz="2400" dirty="0">
                <a:latin typeface="+mn-lt"/>
                <a:cs typeface="+mn-cs"/>
              </a:rPr>
              <a:t>before dereferencing </a:t>
            </a:r>
            <a:r>
              <a:rPr lang="en-US" sz="2400" dirty="0" smtClean="0">
                <a:latin typeface="+mn-lt"/>
                <a:cs typeface="+mn-cs"/>
              </a:rPr>
              <a:t>original </a:t>
            </a:r>
            <a:r>
              <a:rPr lang="en-US" sz="2400" dirty="0">
                <a:latin typeface="+mn-lt"/>
                <a:cs typeface="+mn-cs"/>
              </a:rPr>
              <a:t>variable</a:t>
            </a:r>
            <a:endParaRPr lang="en-US" dirty="0">
              <a:latin typeface="+mn-lt"/>
              <a:cs typeface="+mn-cs"/>
            </a:endParaRPr>
          </a:p>
        </p:txBody>
      </p:sp>
    </p:spTree>
    <p:custDataLst>
      <p:tags r:id="rId1"/>
    </p:custDataLst>
    <p:extLst>
      <p:ext uri="{BB962C8B-B14F-4D97-AF65-F5344CB8AC3E}">
        <p14:creationId xmlns:p14="http://schemas.microsoft.com/office/powerpoint/2010/main" val="2656745873"/>
      </p:ext>
    </p:extLst>
  </p:cSld>
  <p:clrMapOvr>
    <a:masterClrMapping/>
  </p:clrMapOvr>
  <p:transition advTm="55131"/>
  <p:timing>
    <p:tnLst>
      <p:par>
        <p:cTn id="1" dur="indefinite" restart="never" nodeType="tmRoot"/>
      </p:par>
    </p:tnLst>
    <p:bldLst>
      <p:bldP spid="17" grpId="0" build="p"/>
      <p:bldP spid="17" grpId="1" build="p"/>
      <p:bldP spid="17" grpId="2"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Error-Handling Bugs</a:t>
            </a:r>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4</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3320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 name="Rectangle 10"/>
          <p:cNvSpPr>
            <a:spLocks noGrp="1" noChangeArrowheads="1"/>
          </p:cNvSpPr>
          <p:nvPr>
            <p:ph idx="1"/>
          </p:nvPr>
        </p:nvSpPr>
        <p:spPr>
          <a:xfrm>
            <a:off x="1143000" y="2057400"/>
            <a:ext cx="7620000" cy="4114800"/>
          </a:xfrm>
        </p:spPr>
        <p:txBody>
          <a:bodyPr/>
          <a:lstStyle/>
          <a:p>
            <a:pPr eaLnBrk="1" hangingPunct="1"/>
            <a:r>
              <a:rPr lang="en-US" sz="2400" dirty="0"/>
              <a:t>Error propagation bugs </a:t>
            </a:r>
            <a:r>
              <a:rPr lang="en-US" sz="1400" dirty="0">
                <a:solidFill>
                  <a:schemeClr val="bg2">
                    <a:lumMod val="50000"/>
                  </a:schemeClr>
                </a:solidFill>
                <a:latin typeface="+mj-lt"/>
                <a:cs typeface="Arial" pitchFamily="34" charset="0"/>
              </a:rPr>
              <a:t>[Rubio et al. PLDI’09]</a:t>
            </a:r>
          </a:p>
          <a:p>
            <a:pPr marL="1371600" lvl="2" indent="-514350" fontAlgn="auto">
              <a:spcAft>
                <a:spcPts val="0"/>
              </a:spcAft>
              <a:buFont typeface="Courier New" pitchFamily="49" charset="0"/>
              <a:buChar char="o"/>
              <a:defRPr/>
            </a:pPr>
            <a:r>
              <a:rPr lang="en-US" sz="1800" dirty="0" smtClean="0"/>
              <a:t>Unchecked </a:t>
            </a:r>
            <a:r>
              <a:rPr lang="en-US" sz="1800" dirty="0"/>
              <a:t>error </a:t>
            </a:r>
            <a:r>
              <a:rPr lang="en-US" sz="1800" b="1" dirty="0"/>
              <a:t>overwritten</a:t>
            </a:r>
            <a:r>
              <a:rPr lang="en-US" sz="1800" dirty="0"/>
              <a:t> with new value</a:t>
            </a:r>
          </a:p>
          <a:p>
            <a:pPr marL="1371600" lvl="2" indent="-514350" fontAlgn="auto">
              <a:spcAft>
                <a:spcPts val="0"/>
              </a:spcAft>
              <a:buFont typeface="Courier New" pitchFamily="49" charset="0"/>
              <a:buChar char="o"/>
              <a:defRPr/>
            </a:pPr>
            <a:r>
              <a:rPr lang="en-US" sz="1800" dirty="0"/>
              <a:t>Variable storing error goes </a:t>
            </a:r>
            <a:r>
              <a:rPr lang="en-US" sz="1800" b="1" dirty="0"/>
              <a:t>out of scope</a:t>
            </a:r>
          </a:p>
          <a:p>
            <a:pPr marL="1371600" lvl="2" indent="-514350" fontAlgn="auto">
              <a:spcAft>
                <a:spcPts val="0"/>
              </a:spcAft>
              <a:buFont typeface="Courier New" pitchFamily="49" charset="0"/>
              <a:buChar char="o"/>
              <a:defRPr/>
            </a:pPr>
            <a:r>
              <a:rPr lang="en-US" sz="1800" dirty="0"/>
              <a:t>Error returned by a function is </a:t>
            </a:r>
            <a:r>
              <a:rPr lang="en-US" sz="1800" b="1" dirty="0"/>
              <a:t>not saved</a:t>
            </a:r>
            <a:r>
              <a:rPr lang="en-US" sz="1800" dirty="0"/>
              <a:t> by the </a:t>
            </a:r>
            <a:r>
              <a:rPr lang="en-US" sz="1800" dirty="0" smtClean="0"/>
              <a:t>caller</a:t>
            </a:r>
          </a:p>
          <a:p>
            <a:pPr eaLnBrk="1" hangingPunct="1">
              <a:defRPr/>
            </a:pPr>
            <a:r>
              <a:rPr lang="en-US" sz="2400" dirty="0" smtClean="0"/>
              <a:t>Bad error/pointer interactions </a:t>
            </a:r>
            <a:r>
              <a:rPr lang="en-US" sz="1400" dirty="0">
                <a:solidFill>
                  <a:schemeClr val="bg2">
                    <a:lumMod val="50000"/>
                  </a:schemeClr>
                </a:solidFill>
                <a:latin typeface="+mj-lt"/>
                <a:cs typeface="Arial" pitchFamily="34" charset="0"/>
              </a:rPr>
              <a:t>[Rubio et al. ISSTA’11]</a:t>
            </a:r>
          </a:p>
          <a:p>
            <a:pPr marL="1371600" lvl="2" indent="-514350" fontAlgn="auto">
              <a:spcAft>
                <a:spcPts val="0"/>
              </a:spcAft>
              <a:buFont typeface="Courier New" pitchFamily="49" charset="0"/>
              <a:buChar char="o"/>
              <a:defRPr/>
            </a:pPr>
            <a:r>
              <a:rPr lang="en-US" sz="1800" dirty="0" smtClean="0"/>
              <a:t>Bad dereferences</a:t>
            </a:r>
            <a:endParaRPr lang="en-US" sz="1800" dirty="0"/>
          </a:p>
          <a:p>
            <a:pPr marL="1371600" lvl="2" indent="-514350" fontAlgn="auto">
              <a:spcAft>
                <a:spcPts val="0"/>
              </a:spcAft>
              <a:buFont typeface="Courier New" pitchFamily="49" charset="0"/>
              <a:buChar char="o"/>
              <a:defRPr/>
            </a:pPr>
            <a:r>
              <a:rPr lang="en-US" sz="1800" dirty="0" smtClean="0"/>
              <a:t>Bad pointer arithmetic</a:t>
            </a:r>
            <a:endParaRPr lang="en-US" sz="1800" b="1" dirty="0"/>
          </a:p>
          <a:p>
            <a:pPr marL="1371600" lvl="2" indent="-514350" fontAlgn="auto">
              <a:spcAft>
                <a:spcPts val="0"/>
              </a:spcAft>
              <a:buFont typeface="Courier New" pitchFamily="49" charset="0"/>
              <a:buChar char="o"/>
              <a:defRPr/>
            </a:pPr>
            <a:r>
              <a:rPr lang="en-US" sz="1800" dirty="0" smtClean="0"/>
              <a:t>Bad overwrites</a:t>
            </a:r>
          </a:p>
          <a:p>
            <a:pPr eaLnBrk="1" hangingPunct="1"/>
            <a:r>
              <a:rPr lang="en-US" sz="2400" dirty="0" smtClean="0"/>
              <a:t>Error-code mismatches between documentation and source code </a:t>
            </a:r>
            <a:r>
              <a:rPr lang="en-US" sz="1400" dirty="0">
                <a:solidFill>
                  <a:schemeClr val="bg2">
                    <a:lumMod val="50000"/>
                  </a:schemeClr>
                </a:solidFill>
                <a:latin typeface="+mj-lt"/>
                <a:cs typeface="Arial" pitchFamily="34" charset="0"/>
              </a:rPr>
              <a:t>[Rubio et al. PASTE’10]</a:t>
            </a:r>
          </a:p>
          <a:p>
            <a:pPr marL="1257300" lvl="4" indent="-342900" eaLnBrk="1" hangingPunct="1">
              <a:buFont typeface="Courier New" pitchFamily="49" charset="0"/>
              <a:buChar char="o"/>
            </a:pPr>
            <a:r>
              <a:rPr lang="en-US" sz="1800" dirty="0" smtClean="0"/>
              <a:t>Undocumented error codes returned by file-related system calls</a:t>
            </a:r>
            <a:endParaRPr lang="en-US" sz="1800" dirty="0"/>
          </a:p>
          <a:p>
            <a:pPr eaLnBrk="1" hangingPunct="1"/>
            <a:endParaRPr lang="en-US" sz="1400" dirty="0" smtClean="0">
              <a:solidFill>
                <a:schemeClr val="bg1">
                  <a:lumMod val="65000"/>
                </a:schemeClr>
              </a:solidFill>
            </a:endParaRPr>
          </a:p>
          <a:p>
            <a:pPr eaLnBrk="1" hangingPunct="1"/>
            <a:endParaRPr lang="en-US" dirty="0" smtClean="0"/>
          </a:p>
          <a:p>
            <a:pPr eaLnBrk="1" hangingPunct="1"/>
            <a:endParaRPr lang="en-US" sz="2800" dirty="0" smtClean="0"/>
          </a:p>
        </p:txBody>
      </p:sp>
      <p:sp>
        <p:nvSpPr>
          <p:cNvPr id="17" name="Oval 16"/>
          <p:cNvSpPr/>
          <p:nvPr/>
        </p:nvSpPr>
        <p:spPr>
          <a:xfrm>
            <a:off x="1066800" y="2133600"/>
            <a:ext cx="381000" cy="381000"/>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8" name="Oval 17"/>
          <p:cNvSpPr/>
          <p:nvPr/>
        </p:nvSpPr>
        <p:spPr>
          <a:xfrm>
            <a:off x="1066800" y="3581400"/>
            <a:ext cx="381000" cy="381000"/>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9" name="Oval 18"/>
          <p:cNvSpPr/>
          <p:nvPr/>
        </p:nvSpPr>
        <p:spPr>
          <a:xfrm>
            <a:off x="1066800" y="4953000"/>
            <a:ext cx="381000" cy="381000"/>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292707526"/>
      </p:ext>
    </p:extLst>
  </p:cSld>
  <p:clrMapOvr>
    <a:masterClrMapping/>
  </p:clrMapOvr>
  <p:transition advTm="40015"/>
  <p:timing>
    <p:tnLst>
      <p:par>
        <p:cTn id="1" dur="indefinite" restart="never" nodeType="tmRoot"/>
      </p:par>
    </p:tnLst>
    <p:bldLst>
      <p:bldP spid="22" grpId="0" build="p"/>
      <p:bldP spid="22" grpId="1" build="p"/>
      <p:bldP spid="22" grpId="2"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2590800"/>
            <a:ext cx="7772400" cy="1470025"/>
          </a:xfrm>
        </p:spPr>
        <p:txBody>
          <a:bodyPr/>
          <a:lstStyle/>
          <a:p>
            <a:pPr eaLnBrk="1" hangingPunct="1"/>
            <a:r>
              <a:rPr lang="en-US" sz="3500" dirty="0" smtClean="0">
                <a:solidFill>
                  <a:srgbClr val="C00000"/>
                </a:solidFill>
              </a:rPr>
              <a:t>Error-Code Mismatches</a:t>
            </a:r>
          </a:p>
        </p:txBody>
      </p:sp>
      <p:pic>
        <p:nvPicPr>
          <p:cNvPr id="5124" name="Picture 4"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5125" name="Rectangle 5"/>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5126" name="Rectangle 9"/>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6" name="Oval 5"/>
          <p:cNvSpPr/>
          <p:nvPr/>
        </p:nvSpPr>
        <p:spPr>
          <a:xfrm>
            <a:off x="1981200" y="3124200"/>
            <a:ext cx="381000" cy="381000"/>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3</a:t>
            </a:r>
          </a:p>
        </p:txBody>
      </p:sp>
    </p:spTree>
  </p:cSld>
  <p:clrMapOvr>
    <a:masterClrMapping/>
  </p:clrMapOvr>
  <p:transition advTm="142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7" name="Rectangle 9"/>
          <p:cNvSpPr>
            <a:spLocks noGrp="1" noChangeArrowheads="1"/>
          </p:cNvSpPr>
          <p:nvPr>
            <p:ph type="title"/>
          </p:nvPr>
        </p:nvSpPr>
        <p:spPr>
          <a:xfrm>
            <a:off x="228600" y="685800"/>
            <a:ext cx="9144000" cy="1143000"/>
          </a:xfrm>
        </p:spPr>
        <p:txBody>
          <a:bodyPr/>
          <a:lstStyle/>
          <a:p>
            <a:pPr eaLnBrk="1" hangingPunct="1"/>
            <a:r>
              <a:rPr lang="en-US" sz="3300" dirty="0" smtClean="0">
                <a:solidFill>
                  <a:srgbClr val="C00000"/>
                </a:solidFill>
              </a:rPr>
              <a:t>Error-Code Mismatches  </a:t>
            </a:r>
            <a:r>
              <a:rPr lang="en-US" sz="1400" dirty="0">
                <a:solidFill>
                  <a:schemeClr val="bg2">
                    <a:lumMod val="50000"/>
                  </a:schemeClr>
                </a:solidFill>
                <a:ea typeface="+mn-ea"/>
                <a:cs typeface="Arial" pitchFamily="34" charset="0"/>
              </a:rPr>
              <a:t>[Rubio et al. PASTE’10]</a:t>
            </a:r>
            <a:br>
              <a:rPr lang="en-US" sz="1400" dirty="0">
                <a:solidFill>
                  <a:schemeClr val="bg2">
                    <a:lumMod val="50000"/>
                  </a:schemeClr>
                </a:solidFill>
                <a:ea typeface="+mn-ea"/>
                <a:cs typeface="Arial" pitchFamily="34" charset="0"/>
              </a:rPr>
            </a:br>
            <a:endParaRPr lang="en-US" sz="1400" dirty="0">
              <a:solidFill>
                <a:schemeClr val="bg2">
                  <a:lumMod val="50000"/>
                </a:schemeClr>
              </a:solidFill>
              <a:ea typeface="+mn-ea"/>
              <a:cs typeface="Arial" pitchFamily="34" charset="0"/>
            </a:endParaRPr>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41</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2" name="Rectangle 10"/>
          <p:cNvSpPr>
            <a:spLocks noGrp="1" noChangeArrowheads="1"/>
          </p:cNvSpPr>
          <p:nvPr>
            <p:ph idx="1"/>
          </p:nvPr>
        </p:nvSpPr>
        <p:spPr>
          <a:xfrm>
            <a:off x="838200" y="1981200"/>
            <a:ext cx="7391400" cy="1066800"/>
          </a:xfrm>
        </p:spPr>
        <p:txBody>
          <a:bodyPr/>
          <a:lstStyle/>
          <a:p>
            <a:pPr marL="0" indent="0" eaLnBrk="1" hangingPunct="1">
              <a:buNone/>
            </a:pPr>
            <a:r>
              <a:rPr lang="en-US" sz="2400" dirty="0" smtClean="0"/>
              <a:t>Finding error-code mismatches between error-reporting documentation (Man pages) and source code (Linux file-system implementations)</a:t>
            </a:r>
            <a:endParaRPr lang="en-US" sz="2800" dirty="0" smtClean="0"/>
          </a:p>
        </p:txBody>
      </p:sp>
      <p:sp>
        <p:nvSpPr>
          <p:cNvPr id="17" name="Oval 16"/>
          <p:cNvSpPr/>
          <p:nvPr/>
        </p:nvSpPr>
        <p:spPr>
          <a:xfrm>
            <a:off x="1371600" y="914400"/>
            <a:ext cx="381000" cy="381000"/>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36" name="Table 35"/>
          <p:cNvGraphicFramePr>
            <a:graphicFrameLocks noGrp="1"/>
          </p:cNvGraphicFramePr>
          <p:nvPr>
            <p:extLst>
              <p:ext uri="{D42A27DB-BD31-4B8C-83A1-F6EECF244321}">
                <p14:modId xmlns:p14="http://schemas.microsoft.com/office/powerpoint/2010/main" val="4095979175"/>
              </p:ext>
            </p:extLst>
          </p:nvPr>
        </p:nvGraphicFramePr>
        <p:xfrm>
          <a:off x="990600" y="3505200"/>
          <a:ext cx="4724401" cy="2011680"/>
        </p:xfrm>
        <a:graphic>
          <a:graphicData uri="http://schemas.openxmlformats.org/drawingml/2006/table">
            <a:tbl>
              <a:tblPr firstRow="1" bandRow="1">
                <a:tableStyleId>{2D5ABB26-0587-4C30-8999-92F81FD0307C}</a:tableStyleId>
              </a:tblPr>
              <a:tblGrid>
                <a:gridCol w="1328738"/>
                <a:gridCol w="1624013"/>
                <a:gridCol w="1771650"/>
              </a:tblGrid>
              <a:tr h="0">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chemeClr val="tx1"/>
                          </a:solidFill>
                        </a:rPr>
                        <a:t>Documented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smtClean="0">
                          <a:solidFill>
                            <a:schemeClr val="tx1"/>
                          </a:solidFill>
                        </a:rPr>
                        <a:t>Undocumented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endParaRPr lang="en-US" sz="1600" dirty="0" smtClean="0"/>
                    </a:p>
                    <a:p>
                      <a:r>
                        <a:rPr lang="en-US" sz="1600" dirty="0" smtClean="0"/>
                        <a:t>Returned</a:t>
                      </a:r>
                      <a:endParaRPr 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smtClean="0"/>
                    </a:p>
                    <a:p>
                      <a:endParaRPr lang="en-US" sz="1600" dirty="0" smtClean="0"/>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en-US" sz="1600" dirty="0" smtClean="0"/>
                    </a:p>
                    <a:p>
                      <a:r>
                        <a:rPr lang="en-US" sz="1600" dirty="0" smtClean="0"/>
                        <a:t>Not</a:t>
                      </a:r>
                      <a:r>
                        <a:rPr lang="en-US" sz="1600" baseline="0" dirty="0" smtClean="0"/>
                        <a:t> returned</a:t>
                      </a:r>
                      <a:endParaRPr 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i="1" kern="1200" baseline="0" dirty="0" smtClean="0">
                        <a:solidFill>
                          <a:schemeClr val="tx1"/>
                        </a:solidFill>
                        <a:latin typeface="+mn-lt"/>
                        <a:ea typeface="+mn-ea"/>
                        <a:cs typeface="+mn-cs"/>
                      </a:endParaRPr>
                    </a:p>
                    <a:p>
                      <a:endParaRPr lang="en-US" sz="1600" i="1" kern="1200" baseline="0" dirty="0" smtClean="0">
                        <a:solidFill>
                          <a:schemeClr val="tx1"/>
                        </a:solidFill>
                        <a:latin typeface="+mn-lt"/>
                        <a:ea typeface="+mn-ea"/>
                        <a:cs typeface="+mn-cs"/>
                      </a:endParaRPr>
                    </a:p>
                    <a:p>
                      <a:endParaRPr lang="en-US" sz="1600" i="1" kern="1200" baseline="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37" name="Picture 2" descr="C:\Users\rubio\Desktop\PASTE talk\check-mark.jpg"/>
          <p:cNvPicPr>
            <a:picLocks noChangeAspect="1" noChangeArrowheads="1"/>
          </p:cNvPicPr>
          <p:nvPr/>
        </p:nvPicPr>
        <p:blipFill>
          <a:blip r:embed="rId5" cstate="print"/>
          <a:srcRect/>
          <a:stretch>
            <a:fillRect/>
          </a:stretch>
        </p:blipFill>
        <p:spPr bwMode="auto">
          <a:xfrm>
            <a:off x="2757488" y="3939502"/>
            <a:ext cx="900112" cy="708698"/>
          </a:xfrm>
          <a:prstGeom prst="rect">
            <a:avLst/>
          </a:prstGeom>
          <a:noFill/>
        </p:spPr>
      </p:pic>
      <p:pic>
        <p:nvPicPr>
          <p:cNvPr id="38" name="Picture 2" descr="C:\Users\rubio\Desktop\PASTE talk\check-mark.jpg"/>
          <p:cNvPicPr>
            <a:picLocks noChangeAspect="1" noChangeArrowheads="1"/>
          </p:cNvPicPr>
          <p:nvPr/>
        </p:nvPicPr>
        <p:blipFill>
          <a:blip r:embed="rId5" cstate="print"/>
          <a:srcRect/>
          <a:stretch>
            <a:fillRect/>
          </a:stretch>
        </p:blipFill>
        <p:spPr bwMode="auto">
          <a:xfrm>
            <a:off x="4495800" y="4777702"/>
            <a:ext cx="900112" cy="708698"/>
          </a:xfrm>
          <a:prstGeom prst="rect">
            <a:avLst/>
          </a:prstGeom>
          <a:noFill/>
        </p:spPr>
      </p:pic>
      <p:pic>
        <p:nvPicPr>
          <p:cNvPr id="39" name="Picture 3" descr="C:\Users\rubio\Desktop\PASTE talk\wrong-cross.jpg"/>
          <p:cNvPicPr>
            <a:picLocks noChangeAspect="1" noChangeArrowheads="1"/>
          </p:cNvPicPr>
          <p:nvPr/>
        </p:nvPicPr>
        <p:blipFill>
          <a:blip r:embed="rId6" cstate="print"/>
          <a:srcRect/>
          <a:stretch>
            <a:fillRect/>
          </a:stretch>
        </p:blipFill>
        <p:spPr bwMode="auto">
          <a:xfrm>
            <a:off x="4572000" y="4038600"/>
            <a:ext cx="609600" cy="609600"/>
          </a:xfrm>
          <a:prstGeom prst="rect">
            <a:avLst/>
          </a:prstGeom>
          <a:noFill/>
        </p:spPr>
      </p:pic>
      <p:pic>
        <p:nvPicPr>
          <p:cNvPr id="40" name="Picture 4" descr="C:\Users\rubio\Desktop\PASTE talk\question-mark.jpg"/>
          <p:cNvPicPr>
            <a:picLocks noChangeAspect="1" noChangeArrowheads="1"/>
          </p:cNvPicPr>
          <p:nvPr/>
        </p:nvPicPr>
        <p:blipFill>
          <a:blip r:embed="rId7" cstate="print"/>
          <a:srcRect/>
          <a:stretch>
            <a:fillRect/>
          </a:stretch>
        </p:blipFill>
        <p:spPr bwMode="auto">
          <a:xfrm>
            <a:off x="3022601" y="4800601"/>
            <a:ext cx="406399" cy="609599"/>
          </a:xfrm>
          <a:prstGeom prst="rect">
            <a:avLst/>
          </a:prstGeom>
          <a:noFill/>
        </p:spPr>
      </p:pic>
      <p:sp>
        <p:nvSpPr>
          <p:cNvPr id="19" name="Explosion 1 18"/>
          <p:cNvSpPr/>
          <p:nvPr/>
        </p:nvSpPr>
        <p:spPr>
          <a:xfrm>
            <a:off x="5943600" y="3505200"/>
            <a:ext cx="2362200" cy="1143000"/>
          </a:xfrm>
          <a:prstGeom prst="irregularSeal1">
            <a:avLst/>
          </a:prstGeom>
          <a:solidFill>
            <a:srgbClr val="FF0000"/>
          </a:solidFill>
          <a:ln w="127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latin typeface="Calibri" pitchFamily="34" charset="0"/>
                <a:cs typeface="Calibri" pitchFamily="34" charset="0"/>
              </a:rPr>
              <a:t>Incomplete error handling!</a:t>
            </a:r>
            <a:endParaRPr lang="en-US" sz="1400" dirty="0">
              <a:solidFill>
                <a:schemeClr val="bg1"/>
              </a:solidFill>
              <a:latin typeface="Comic Sans MS" pitchFamily="66" charset="0"/>
            </a:endParaRPr>
          </a:p>
        </p:txBody>
      </p:sp>
      <p:sp>
        <p:nvSpPr>
          <p:cNvPr id="20" name="Explosion 1 19"/>
          <p:cNvSpPr/>
          <p:nvPr/>
        </p:nvSpPr>
        <p:spPr>
          <a:xfrm>
            <a:off x="5791200" y="4572000"/>
            <a:ext cx="2743200" cy="1143000"/>
          </a:xfrm>
          <a:prstGeom prst="irregularSeal1">
            <a:avLst/>
          </a:prstGeom>
          <a:solidFill>
            <a:srgbClr val="FF0000"/>
          </a:solidFill>
          <a:ln w="127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latin typeface="Calibri" pitchFamily="34" charset="0"/>
                <a:cs typeface="Calibri" pitchFamily="34" charset="0"/>
              </a:rPr>
              <a:t>Software fails in unexpected ways!</a:t>
            </a:r>
            <a:endParaRPr lang="en-US" sz="1400" dirty="0">
              <a:solidFill>
                <a:schemeClr val="bg1"/>
              </a:solidFill>
              <a:latin typeface="Comic Sans MS" pitchFamily="66" charset="0"/>
            </a:endParaRPr>
          </a:p>
        </p:txBody>
      </p:sp>
    </p:spTree>
    <p:custDataLst>
      <p:tags r:id="rId1"/>
    </p:custDataLst>
    <p:extLst>
      <p:ext uri="{BB962C8B-B14F-4D97-AF65-F5344CB8AC3E}">
        <p14:creationId xmlns:p14="http://schemas.microsoft.com/office/powerpoint/2010/main" val="3464263279"/>
      </p:ext>
    </p:extLst>
  </p:cSld>
  <p:clrMapOvr>
    <a:masterClrMapping/>
  </p:clrMapOvr>
  <p:transition advTm="40015"/>
  <p:timing>
    <p:tnLst>
      <p:par>
        <p:cTn id="1" dur="indefinite" restart="never" nodeType="tmRoot"/>
      </p:par>
    </p:tnLst>
    <p:bldLst>
      <p:bldP spid="22" grpId="0" build="p"/>
      <p:bldP spid="22" grpId="1" build="p"/>
      <p:bldP spid="22" grpId="2"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Finding Error Return Values</a:t>
            </a:r>
          </a:p>
        </p:txBody>
      </p:sp>
      <p:sp>
        <p:nvSpPr>
          <p:cNvPr id="14346" name="Rectangle 10"/>
          <p:cNvSpPr>
            <a:spLocks noGrp="1" noChangeArrowheads="1"/>
          </p:cNvSpPr>
          <p:nvPr>
            <p:ph idx="1"/>
          </p:nvPr>
        </p:nvSpPr>
        <p:spPr>
          <a:xfrm>
            <a:off x="838200" y="2286000"/>
            <a:ext cx="7696200" cy="2362200"/>
          </a:xfrm>
        </p:spPr>
        <p:txBody>
          <a:bodyPr/>
          <a:lstStyle/>
          <a:p>
            <a:pPr eaLnBrk="1" hangingPunct="1"/>
            <a:r>
              <a:rPr lang="en-US" sz="2400" dirty="0" smtClean="0"/>
              <a:t>At each return statement </a:t>
            </a:r>
            <a:r>
              <a:rPr lang="en-US" sz="2400" i="1" dirty="0" smtClean="0"/>
              <a:t>r</a:t>
            </a:r>
            <a:r>
              <a:rPr lang="en-US" sz="2400" dirty="0" smtClean="0"/>
              <a:t> in function </a:t>
            </a:r>
            <a:r>
              <a:rPr lang="en-US" sz="2400" i="1" dirty="0" smtClean="0"/>
              <a:t>f</a:t>
            </a:r>
            <a:r>
              <a:rPr lang="en-US" sz="2400" dirty="0" smtClean="0"/>
              <a:t>, we retrieve the associated weight</a:t>
            </a:r>
            <a:endParaRPr lang="en-US" sz="2400" i="1" dirty="0" smtClean="0"/>
          </a:p>
          <a:p>
            <a:pPr lvl="1" eaLnBrk="1" hangingPunct="1">
              <a:buFont typeface="Courier New" pitchFamily="49" charset="0"/>
              <a:buChar char="o"/>
            </a:pPr>
            <a:r>
              <a:rPr lang="en-US" sz="2000" dirty="0" smtClean="0"/>
              <a:t>Let E be the set of all error constants, R ⊆ C be the set of possible constant values returned by function </a:t>
            </a:r>
            <a:r>
              <a:rPr lang="en-US" sz="2000" i="1" dirty="0" smtClean="0"/>
              <a:t>f</a:t>
            </a:r>
            <a:r>
              <a:rPr lang="en-US" sz="2000" dirty="0" smtClean="0"/>
              <a:t> (if any) at exit point </a:t>
            </a:r>
            <a:r>
              <a:rPr lang="en-US" sz="2000" i="1" dirty="0" smtClean="0"/>
              <a:t>r</a:t>
            </a:r>
          </a:p>
          <a:p>
            <a:pPr lvl="1" eaLnBrk="1" hangingPunct="1">
              <a:buFont typeface="Courier New" pitchFamily="49" charset="0"/>
              <a:buChar char="o"/>
              <a:tabLst>
                <a:tab pos="7086600" algn="l"/>
              </a:tabLst>
            </a:pPr>
            <a:r>
              <a:rPr lang="en-US" sz="2000" dirty="0" smtClean="0"/>
              <a:t>Then R ⋂ E represents the set of error codes that may be returned when function </a:t>
            </a:r>
            <a:r>
              <a:rPr lang="en-US" sz="2000" i="1" dirty="0" smtClean="0"/>
              <a:t>f</a:t>
            </a:r>
            <a:r>
              <a:rPr lang="en-US" sz="2000" dirty="0" smtClean="0"/>
              <a:t> returns at exit point </a:t>
            </a:r>
            <a:r>
              <a:rPr lang="en-US" sz="2000" i="1" dirty="0" smtClean="0"/>
              <a:t>r</a:t>
            </a:r>
            <a:endParaRPr lang="en-US" sz="2800" dirty="0" smtClean="0"/>
          </a:p>
          <a:p>
            <a:pPr eaLnBrk="1" hangingPunct="1">
              <a:buNone/>
            </a:pPr>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42</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Tree>
    <p:custDataLst>
      <p:tags r:id="rId1"/>
    </p:custDataLst>
  </p:cSld>
  <p:clrMapOvr>
    <a:masterClrMapping/>
  </p:clrMapOvr>
  <p:transition advTm="60434"/>
  <p:timing>
    <p:tnLst>
      <p:par>
        <p:cTn id="1" dur="indefinite" restart="never" nodeType="tmRoot"/>
      </p:par>
    </p:tnLst>
    <p:bldLst>
      <p:bldP spid="14346" grpId="0" build="p"/>
      <p:bldP spid="14346" grpId="1" build="p"/>
      <p:bldP spid="14346" grpId="2"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File-Related System Calls</a:t>
            </a:r>
          </a:p>
        </p:txBody>
      </p:sp>
      <p:sp>
        <p:nvSpPr>
          <p:cNvPr id="14346" name="Rectangle 10"/>
          <p:cNvSpPr>
            <a:spLocks noGrp="1" noChangeArrowheads="1"/>
          </p:cNvSpPr>
          <p:nvPr>
            <p:ph idx="1"/>
          </p:nvPr>
        </p:nvSpPr>
        <p:spPr>
          <a:xfrm>
            <a:off x="1676400" y="2514600"/>
            <a:ext cx="7467600" cy="609600"/>
          </a:xfrm>
        </p:spPr>
        <p:txBody>
          <a:bodyPr/>
          <a:lstStyle/>
          <a:p>
            <a:pPr eaLnBrk="1" hangingPunct="1"/>
            <a:r>
              <a:rPr lang="en-US" sz="2400" dirty="0" smtClean="0"/>
              <a:t>Provide list of system calls of interest</a:t>
            </a:r>
          </a:p>
          <a:p>
            <a:pPr marL="914400" lvl="1" indent="-457200" eaLnBrk="1" hangingPunct="1">
              <a:buFont typeface="Courier New" pitchFamily="49" charset="0"/>
              <a:buChar char="o"/>
            </a:pPr>
            <a:r>
              <a:rPr lang="en-US" sz="2200" dirty="0" smtClean="0"/>
              <a:t>Not necessarily file-system related</a:t>
            </a:r>
          </a:p>
          <a:p>
            <a:pPr eaLnBrk="1" hangingPunct="1"/>
            <a:endParaRPr lang="en-US" sz="2800" dirty="0" smtClean="0"/>
          </a:p>
          <a:p>
            <a:pPr eaLnBrk="1" hangingPunct="1"/>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43</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9" name="Rectangle 10"/>
          <p:cNvSpPr txBox="1">
            <a:spLocks noChangeArrowheads="1"/>
          </p:cNvSpPr>
          <p:nvPr/>
        </p:nvSpPr>
        <p:spPr bwMode="auto">
          <a:xfrm>
            <a:off x="1676400" y="3657600"/>
            <a:ext cx="74676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400" dirty="0" smtClean="0">
                <a:latin typeface="+mn-lt"/>
                <a:cs typeface="+mn-cs"/>
              </a:rPr>
              <a:t>Retrieve information for subset of functions</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0" name="Rectangle 10"/>
          <p:cNvSpPr txBox="1">
            <a:spLocks noChangeArrowheads="1"/>
          </p:cNvSpPr>
          <p:nvPr/>
        </p:nvSpPr>
        <p:spPr bwMode="auto">
          <a:xfrm>
            <a:off x="1676400" y="4495800"/>
            <a:ext cx="74676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400" noProof="0" dirty="0" smtClean="0">
                <a:latin typeface="+mn-lt"/>
                <a:cs typeface="+mn-cs"/>
              </a:rPr>
              <a:t>Aggregate results for all function exit points</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advTm="23369"/>
  <p:timing>
    <p:tnLst>
      <p:par>
        <p:cTn id="1" dur="indefinite" restart="never" nodeType="tmRoot"/>
      </p:par>
    </p:tnLst>
    <p:bldLst>
      <p:bldP spid="14346" grpId="0" build="p"/>
      <p:bldP spid="14346" grpId="1" build="p"/>
      <p:bldP spid="14346" grpId="2" build="p"/>
      <p:bldP spid="19" grpId="0" build="p"/>
      <p:bldP spid="19" grpId="1" build="p"/>
      <p:bldP spid="19" grpId="2" build="p"/>
      <p:bldP spid="20" grpId="0" build="p"/>
      <p:bldP spid="20" grpId="1" build="p"/>
      <p:bldP spid="20" grpId="2"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Analysis of Manual Pages</a:t>
            </a:r>
          </a:p>
        </p:txBody>
      </p:sp>
      <p:sp>
        <p:nvSpPr>
          <p:cNvPr id="14346" name="Rectangle 10"/>
          <p:cNvSpPr>
            <a:spLocks noGrp="1" noChangeArrowheads="1"/>
          </p:cNvSpPr>
          <p:nvPr>
            <p:ph idx="1"/>
          </p:nvPr>
        </p:nvSpPr>
        <p:spPr>
          <a:xfrm>
            <a:off x="838200" y="1981200"/>
            <a:ext cx="8305800" cy="1295400"/>
          </a:xfrm>
        </p:spPr>
        <p:txBody>
          <a:bodyPr/>
          <a:lstStyle/>
          <a:p>
            <a:pPr lvl="1" eaLnBrk="1" hangingPunct="1">
              <a:buFont typeface="Arial" pitchFamily="34" charset="0"/>
              <a:buChar char="•"/>
            </a:pPr>
            <a:r>
              <a:rPr lang="en-US" sz="2400" dirty="0" smtClean="0"/>
              <a:t>Very consistent internal structure</a:t>
            </a:r>
          </a:p>
          <a:p>
            <a:pPr lvl="2" eaLnBrk="1" hangingPunct="1">
              <a:buFont typeface="Courier New" pitchFamily="49" charset="0"/>
              <a:buChar char="o"/>
            </a:pPr>
            <a:r>
              <a:rPr lang="en-US" sz="1800" dirty="0" smtClean="0"/>
              <a:t>Absolute path to raw documentation:  </a:t>
            </a:r>
            <a:r>
              <a:rPr lang="en-US" sz="1800" dirty="0" smtClean="0">
                <a:solidFill>
                  <a:schemeClr val="tx2"/>
                </a:solidFill>
                <a:cs typeface="Courier New" pitchFamily="49" charset="0"/>
              </a:rPr>
              <a:t>man –W 2 </a:t>
            </a:r>
            <a:r>
              <a:rPr lang="en-US" sz="1800" dirty="0" err="1" smtClean="0">
                <a:solidFill>
                  <a:schemeClr val="tx2"/>
                </a:solidFill>
                <a:cs typeface="Courier New" pitchFamily="49" charset="0"/>
              </a:rPr>
              <a:t>syscall</a:t>
            </a:r>
            <a:endParaRPr lang="en-US" sz="1800" dirty="0" smtClean="0">
              <a:solidFill>
                <a:schemeClr val="tx2"/>
              </a:solidFill>
              <a:cs typeface="Courier New" pitchFamily="49" charset="0"/>
            </a:endParaRPr>
          </a:p>
          <a:p>
            <a:pPr lvl="2" eaLnBrk="1" hangingPunct="1">
              <a:buFont typeface="Courier New" pitchFamily="49" charset="0"/>
              <a:buChar char="o"/>
            </a:pPr>
            <a:r>
              <a:rPr lang="en-US" sz="1800" dirty="0" smtClean="0"/>
              <a:t>Raw documentation file: </a:t>
            </a:r>
            <a:r>
              <a:rPr lang="en-US" sz="1800" dirty="0" smtClean="0">
                <a:solidFill>
                  <a:schemeClr val="tx2"/>
                </a:solidFill>
                <a:cs typeface="Courier New" pitchFamily="49" charset="0"/>
              </a:rPr>
              <a:t>/</a:t>
            </a:r>
            <a:r>
              <a:rPr lang="en-US" sz="1800" dirty="0" err="1" smtClean="0">
                <a:solidFill>
                  <a:schemeClr val="tx2"/>
                </a:solidFill>
                <a:cs typeface="Courier New" pitchFamily="49" charset="0"/>
              </a:rPr>
              <a:t>usr</a:t>
            </a:r>
            <a:r>
              <a:rPr lang="en-US" sz="1800" dirty="0" smtClean="0">
                <a:solidFill>
                  <a:schemeClr val="tx2"/>
                </a:solidFill>
                <a:cs typeface="Courier New" pitchFamily="49" charset="0"/>
              </a:rPr>
              <a:t>/share/man/man2/syscall.2.gz</a:t>
            </a:r>
            <a:r>
              <a:rPr lang="en-US" sz="1800" dirty="0" smtClean="0">
                <a:solidFill>
                  <a:schemeClr val="tx2"/>
                </a:solidFill>
              </a:rPr>
              <a:t> </a:t>
            </a:r>
          </a:p>
          <a:p>
            <a:pPr eaLnBrk="1" hangingPunct="1"/>
            <a:endParaRPr lang="en-US" sz="2800" dirty="0" smtClean="0"/>
          </a:p>
          <a:p>
            <a:pPr eaLnBrk="1" hangingPunct="1"/>
            <a:endParaRPr lang="en-US" sz="2800" dirty="0" smtClean="0"/>
          </a:p>
          <a:p>
            <a:pPr eaLnBrk="1" hangingPunct="1"/>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44</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35" name="Rectangle 10"/>
          <p:cNvSpPr txBox="1">
            <a:spLocks noChangeArrowheads="1"/>
          </p:cNvSpPr>
          <p:nvPr/>
        </p:nvSpPr>
        <p:spPr>
          <a:xfrm>
            <a:off x="838200" y="3200400"/>
            <a:ext cx="7848600" cy="914400"/>
          </a:xfrm>
          <a:prstGeom prst="rect">
            <a:avLst/>
          </a:prstGeom>
        </p:spPr>
        <p:txBody>
          <a:bodyPr>
            <a:noAutofit/>
          </a:bodyPr>
          <a:lstStyle/>
          <a:p>
            <a:pPr marL="800100" lvl="1" indent="-342900" fontAlgn="auto">
              <a:spcBef>
                <a:spcPct val="20000"/>
              </a:spcBef>
              <a:spcAft>
                <a:spcPts val="0"/>
              </a:spcAft>
              <a:buFont typeface="Arial" pitchFamily="34" charset="0"/>
              <a:buChar char="•"/>
              <a:defRPr/>
            </a:pPr>
            <a:r>
              <a:rPr lang="en-US" sz="2400" dirty="0" smtClean="0">
                <a:latin typeface="+mn-lt"/>
                <a:cs typeface="+mn-cs"/>
              </a:rPr>
              <a:t>Specific macros from the </a:t>
            </a:r>
            <a:r>
              <a:rPr lang="en-US" sz="2400" dirty="0" err="1" smtClean="0">
                <a:latin typeface="+mn-lt"/>
                <a:cs typeface="+mn-cs"/>
              </a:rPr>
              <a:t>troff</a:t>
            </a:r>
            <a:r>
              <a:rPr lang="en-US" sz="2400" dirty="0" smtClean="0">
                <a:latin typeface="+mn-lt"/>
                <a:cs typeface="+mn-cs"/>
              </a:rPr>
              <a:t> typesetting system</a:t>
            </a:r>
            <a:endParaRPr lang="en-US" sz="2400" baseline="-25000" dirty="0" smtClean="0">
              <a:latin typeface="+mn-lt"/>
              <a:cs typeface="+mn-cs"/>
            </a:endParaRPr>
          </a:p>
          <a:p>
            <a:pPr marL="1257300" lvl="2" indent="-342900" fontAlgn="auto">
              <a:spcBef>
                <a:spcPct val="20000"/>
              </a:spcBef>
              <a:spcAft>
                <a:spcPts val="0"/>
              </a:spcAft>
              <a:buFont typeface="Courier New" pitchFamily="49" charset="0"/>
              <a:buChar char="o"/>
              <a:defRPr/>
            </a:pPr>
            <a:r>
              <a:rPr lang="en-US" dirty="0" smtClean="0">
                <a:latin typeface="+mn-lt"/>
                <a:cs typeface="+mn-cs"/>
              </a:rPr>
              <a:t>.SH, ERRORS, .B, etc.</a:t>
            </a:r>
          </a:p>
        </p:txBody>
      </p:sp>
      <p:sp>
        <p:nvSpPr>
          <p:cNvPr id="17" name="Rectangle 10"/>
          <p:cNvSpPr txBox="1">
            <a:spLocks noChangeArrowheads="1"/>
          </p:cNvSpPr>
          <p:nvPr/>
        </p:nvSpPr>
        <p:spPr>
          <a:xfrm>
            <a:off x="838200" y="4038600"/>
            <a:ext cx="7848600" cy="1600200"/>
          </a:xfrm>
          <a:prstGeom prst="rect">
            <a:avLst/>
          </a:prstGeom>
        </p:spPr>
        <p:txBody>
          <a:bodyPr>
            <a:noAutofit/>
          </a:bodyPr>
          <a:lstStyle/>
          <a:p>
            <a:pPr marL="800100" lvl="1" indent="-342900" fontAlgn="auto">
              <a:spcBef>
                <a:spcPct val="20000"/>
              </a:spcBef>
              <a:spcAft>
                <a:spcPts val="0"/>
              </a:spcAft>
              <a:buFont typeface="Arial" pitchFamily="34" charset="0"/>
              <a:buChar char="•"/>
              <a:defRPr/>
            </a:pPr>
            <a:r>
              <a:rPr lang="en-US" sz="2400" dirty="0" smtClean="0">
                <a:latin typeface="+mn-lt"/>
                <a:cs typeface="+mn-cs"/>
              </a:rPr>
              <a:t>Structured ERRORS section</a:t>
            </a:r>
            <a:endParaRPr lang="en-US" sz="2400" baseline="-25000" dirty="0" smtClean="0">
              <a:latin typeface="+mn-lt"/>
              <a:cs typeface="+mn-cs"/>
            </a:endParaRPr>
          </a:p>
          <a:p>
            <a:pPr marL="1257300" lvl="2" indent="-342900" fontAlgn="auto">
              <a:spcBef>
                <a:spcPct val="20000"/>
              </a:spcBef>
              <a:spcAft>
                <a:spcPts val="0"/>
              </a:spcAft>
              <a:buFont typeface="Courier New" pitchFamily="49" charset="0"/>
              <a:buChar char="o"/>
              <a:defRPr/>
            </a:pPr>
            <a:r>
              <a:rPr lang="en-US" dirty="0" smtClean="0">
                <a:latin typeface="+mn-lt"/>
                <a:cs typeface="+mn-cs"/>
              </a:rPr>
              <a:t>Documented error codes named in boldface (.B)</a:t>
            </a:r>
          </a:p>
          <a:p>
            <a:pPr marL="1257300" lvl="2" indent="-342900" fontAlgn="auto">
              <a:spcBef>
                <a:spcPct val="20000"/>
              </a:spcBef>
              <a:spcAft>
                <a:spcPts val="0"/>
              </a:spcAft>
              <a:buFont typeface="Courier New" pitchFamily="49" charset="0"/>
              <a:buChar char="o"/>
              <a:defRPr/>
            </a:pPr>
            <a:r>
              <a:rPr lang="en-US" dirty="0" smtClean="0">
                <a:latin typeface="+mn-lt"/>
                <a:cs typeface="+mn-cs"/>
              </a:rPr>
              <a:t>Error code names start with “E”</a:t>
            </a:r>
          </a:p>
          <a:p>
            <a:pPr marL="1257300" lvl="2" indent="-342900" fontAlgn="auto">
              <a:spcBef>
                <a:spcPct val="20000"/>
              </a:spcBef>
              <a:spcAft>
                <a:spcPts val="0"/>
              </a:spcAft>
              <a:buFont typeface="Courier New" pitchFamily="49" charset="0"/>
              <a:buChar char="o"/>
              <a:defRPr/>
            </a:pPr>
            <a:r>
              <a:rPr lang="en-US" dirty="0" smtClean="0">
                <a:latin typeface="+mn-lt"/>
                <a:cs typeface="+mn-cs"/>
              </a:rPr>
              <a:t>Error code names are capitalized, e.g., EIO, ENOMEM, etc.</a:t>
            </a:r>
          </a:p>
        </p:txBody>
      </p:sp>
      <p:sp>
        <p:nvSpPr>
          <p:cNvPr id="18" name="Rectangle 10"/>
          <p:cNvSpPr txBox="1">
            <a:spLocks noChangeArrowheads="1"/>
          </p:cNvSpPr>
          <p:nvPr/>
        </p:nvSpPr>
        <p:spPr>
          <a:xfrm>
            <a:off x="838200" y="5562600"/>
            <a:ext cx="6629400" cy="914400"/>
          </a:xfrm>
          <a:prstGeom prst="rect">
            <a:avLst/>
          </a:prstGeom>
        </p:spPr>
        <p:txBody>
          <a:bodyPr>
            <a:noAutofit/>
          </a:bodyPr>
          <a:lstStyle/>
          <a:p>
            <a:pPr marL="800100" lvl="1" indent="-342900" fontAlgn="auto">
              <a:spcBef>
                <a:spcPct val="20000"/>
              </a:spcBef>
              <a:spcAft>
                <a:spcPts val="0"/>
              </a:spcAft>
              <a:buFont typeface="Arial" pitchFamily="34" charset="0"/>
              <a:buChar char="•"/>
              <a:defRPr/>
            </a:pPr>
            <a:r>
              <a:rPr lang="en-US" sz="2400" dirty="0" smtClean="0">
                <a:latin typeface="+mn-lt"/>
                <a:cs typeface="+mn-cs"/>
              </a:rPr>
              <a:t>Extracting error code names straightforward and reliable</a:t>
            </a:r>
            <a:endParaRPr lang="en-US" sz="2400" baseline="-25000" dirty="0" smtClean="0">
              <a:latin typeface="+mn-lt"/>
              <a:cs typeface="+mn-cs"/>
            </a:endParaRPr>
          </a:p>
        </p:txBody>
      </p:sp>
    </p:spTree>
  </p:cSld>
  <p:clrMapOvr>
    <a:masterClrMapping/>
  </p:clrMapOvr>
  <p:transition advTm="0"/>
  <p:timing>
    <p:tnLst>
      <p:par>
        <p:cTn id="1" dur="indefinite" restart="never" nodeType="tmRoot"/>
      </p:par>
    </p:tnLst>
    <p:bldLst>
      <p:bldP spid="14346" grpId="0" build="p"/>
      <p:bldP spid="14346" grpId="1" build="p"/>
      <p:bldP spid="14346" grpId="2" build="p"/>
      <p:bldP spid="35" grpId="0" build="p"/>
      <p:bldP spid="35" grpId="1" build="p"/>
      <p:bldP spid="35" grpId="2" build="p"/>
      <p:bldP spid="17" grpId="0" build="p"/>
      <p:bldP spid="17" grpId="1" build="p"/>
      <p:bldP spid="17" grpId="2" build="p"/>
      <p:bldP spid="18" grpId="0" build="p"/>
      <p:bldP spid="18" grpId="1" build="p"/>
      <p:bldP spid="18" grpId="2"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7" name="Chart 16"/>
          <p:cNvGraphicFramePr/>
          <p:nvPr/>
        </p:nvGraphicFramePr>
        <p:xfrm>
          <a:off x="1600200" y="38100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p:cNvGraphicFramePr/>
          <p:nvPr/>
        </p:nvGraphicFramePr>
        <p:xfrm>
          <a:off x="1600200" y="3810000"/>
          <a:ext cx="4572000" cy="2743200"/>
        </p:xfrm>
        <a:graphic>
          <a:graphicData uri="http://schemas.openxmlformats.org/drawingml/2006/chart">
            <c:chart xmlns:c="http://schemas.openxmlformats.org/drawingml/2006/chart" xmlns:r="http://schemas.openxmlformats.org/officeDocument/2006/relationships" r:id="rId5"/>
          </a:graphicData>
        </a:graphic>
      </p:graphicFrame>
      <p:pic>
        <p:nvPicPr>
          <p:cNvPr id="18434" name="Picture 2" descr="MSB-PowerPoint-Template-cre"/>
          <p:cNvPicPr>
            <a:picLocks noChangeAspect="1" noChangeArrowheads="1"/>
          </p:cNvPicPr>
          <p:nvPr/>
        </p:nvPicPr>
        <p:blipFill>
          <a:blip r:embed="rId6" cstate="print"/>
          <a:srcRect/>
          <a:stretch>
            <a:fillRect/>
          </a:stretch>
        </p:blipFill>
        <p:spPr bwMode="auto">
          <a:xfrm>
            <a:off x="0" y="0"/>
            <a:ext cx="9144000" cy="533400"/>
          </a:xfrm>
          <a:prstGeom prst="rect">
            <a:avLst/>
          </a:prstGeom>
          <a:noFill/>
          <a:ln w="9525">
            <a:noFill/>
            <a:miter lim="800000"/>
            <a:headEnd/>
            <a:tailEnd/>
          </a:ln>
        </p:spPr>
      </p:pic>
      <p:sp>
        <p:nvSpPr>
          <p:cNvPr id="18435"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8436"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8437"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39"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1"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Experimental Evaluation</a:t>
            </a:r>
          </a:p>
        </p:txBody>
      </p:sp>
      <p:sp>
        <p:nvSpPr>
          <p:cNvPr id="16" name="Slide Number Placeholder 15"/>
          <p:cNvSpPr>
            <a:spLocks noGrp="1"/>
          </p:cNvSpPr>
          <p:nvPr>
            <p:ph type="sldNum" sz="quarter" idx="12"/>
          </p:nvPr>
        </p:nvSpPr>
        <p:spPr/>
        <p:txBody>
          <a:bodyPr>
            <a:normAutofit/>
          </a:bodyPr>
          <a:lstStyle/>
          <a:p>
            <a:pPr>
              <a:defRPr/>
            </a:pPr>
            <a:fld id="{94FD0676-3D65-4EBD-821B-501797E07849}" type="slidenum">
              <a:rPr lang="en-US"/>
              <a:pPr>
                <a:defRPr/>
              </a:pPr>
              <a:t>45</a:t>
            </a:fld>
            <a:endParaRPr lang="en-US"/>
          </a:p>
        </p:txBody>
      </p:sp>
      <p:sp>
        <p:nvSpPr>
          <p:cNvPr id="18443"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5"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6"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838200" y="1752600"/>
            <a:ext cx="7315200" cy="8382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8600" dirty="0" smtClean="0">
                <a:latin typeface="+mn-lt"/>
                <a:cs typeface="+mn-cs"/>
              </a:rPr>
              <a:t>52 file-system implementations in </a:t>
            </a:r>
            <a:r>
              <a:rPr lang="en-US" sz="8600" dirty="0">
                <a:latin typeface="+mn-lt"/>
                <a:cs typeface="+mn-cs"/>
              </a:rPr>
              <a:t>Linux </a:t>
            </a:r>
            <a:r>
              <a:rPr lang="en-US" sz="8600" dirty="0" smtClean="0">
                <a:latin typeface="+mn-lt"/>
                <a:cs typeface="+mn-cs"/>
              </a:rPr>
              <a:t>2.6.32.4 kernel</a:t>
            </a:r>
          </a:p>
          <a:p>
            <a:pPr marL="800100" lvl="1" indent="-342900" fontAlgn="auto">
              <a:spcBef>
                <a:spcPct val="20000"/>
              </a:spcBef>
              <a:spcAft>
                <a:spcPts val="0"/>
              </a:spcAft>
              <a:buFont typeface="Courier New" pitchFamily="49" charset="0"/>
              <a:buChar char="o"/>
              <a:defRPr/>
            </a:pPr>
            <a:r>
              <a:rPr lang="en-US" sz="8000" dirty="0" smtClean="0">
                <a:latin typeface="+mn-lt"/>
                <a:cs typeface="+mn-cs"/>
              </a:rPr>
              <a:t>CIFS, ext3, IBM JFS, ReiserFS,  XFS, etc.</a:t>
            </a:r>
            <a:endParaRPr lang="en-US" sz="80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28" name="Rectangle 10"/>
          <p:cNvSpPr txBox="1">
            <a:spLocks noChangeArrowheads="1"/>
          </p:cNvSpPr>
          <p:nvPr/>
        </p:nvSpPr>
        <p:spPr>
          <a:xfrm>
            <a:off x="838200" y="3276600"/>
            <a:ext cx="7010400" cy="4572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8600" dirty="0" smtClean="0">
                <a:latin typeface="+mn-lt"/>
                <a:cs typeface="+mn-cs"/>
              </a:rPr>
              <a:t>Found 1,784 undocumented error-code instances in total</a:t>
            </a:r>
            <a:endParaRPr lang="en-US" sz="86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20" name="Rectangle 10"/>
          <p:cNvSpPr txBox="1">
            <a:spLocks noChangeArrowheads="1"/>
          </p:cNvSpPr>
          <p:nvPr/>
        </p:nvSpPr>
        <p:spPr>
          <a:xfrm>
            <a:off x="838200" y="2514600"/>
            <a:ext cx="7010400" cy="4572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8600" dirty="0" smtClean="0">
                <a:latin typeface="+mn-lt"/>
                <a:cs typeface="+mn-cs"/>
              </a:rPr>
              <a:t>Manual pages version 2.39, 42 file-related system calls</a:t>
            </a:r>
          </a:p>
          <a:p>
            <a:pPr marL="800100" lvl="1" indent="-342900" fontAlgn="auto">
              <a:spcBef>
                <a:spcPct val="20000"/>
              </a:spcBef>
              <a:spcAft>
                <a:spcPts val="0"/>
              </a:spcAft>
              <a:buFont typeface="Courier New" pitchFamily="49" charset="0"/>
              <a:buChar char="o"/>
              <a:defRPr/>
            </a:pPr>
            <a:r>
              <a:rPr lang="en-US" sz="8000" dirty="0" err="1" smtClean="0">
                <a:latin typeface="+mn-lt"/>
                <a:cs typeface="+mn-cs"/>
              </a:rPr>
              <a:t>chdir</a:t>
            </a:r>
            <a:r>
              <a:rPr lang="en-US" sz="8000" dirty="0" smtClean="0">
                <a:latin typeface="+mn-lt"/>
                <a:cs typeface="+mn-cs"/>
              </a:rPr>
              <a:t>, </a:t>
            </a:r>
            <a:r>
              <a:rPr lang="en-US" sz="8000" dirty="0" err="1" smtClean="0">
                <a:latin typeface="+mn-lt"/>
                <a:cs typeface="+mn-cs"/>
              </a:rPr>
              <a:t>chmod</a:t>
            </a:r>
            <a:r>
              <a:rPr lang="en-US" sz="8000" dirty="0" smtClean="0">
                <a:latin typeface="+mn-lt"/>
                <a:cs typeface="+mn-cs"/>
              </a:rPr>
              <a:t>, </a:t>
            </a:r>
            <a:r>
              <a:rPr lang="en-US" sz="8000" dirty="0" err="1" smtClean="0">
                <a:latin typeface="+mn-lt"/>
                <a:cs typeface="+mn-cs"/>
              </a:rPr>
              <a:t>chown</a:t>
            </a:r>
            <a:r>
              <a:rPr lang="en-US" sz="8000" dirty="0" smtClean="0">
                <a:latin typeface="+mn-lt"/>
                <a:cs typeface="+mn-cs"/>
              </a:rPr>
              <a:t>, </a:t>
            </a:r>
            <a:r>
              <a:rPr lang="en-US" sz="8000" dirty="0" err="1" smtClean="0">
                <a:latin typeface="+mn-lt"/>
                <a:cs typeface="+mn-cs"/>
              </a:rPr>
              <a:t>chroot</a:t>
            </a:r>
            <a:r>
              <a:rPr lang="en-US" sz="8000" dirty="0" smtClean="0">
                <a:latin typeface="+mn-lt"/>
                <a:cs typeface="+mn-cs"/>
              </a:rPr>
              <a:t>, </a:t>
            </a:r>
            <a:r>
              <a:rPr lang="en-US" sz="8000" dirty="0" err="1" smtClean="0">
                <a:latin typeface="+mn-lt"/>
                <a:cs typeface="+mn-cs"/>
              </a:rPr>
              <a:t>mkdir</a:t>
            </a:r>
            <a:r>
              <a:rPr lang="en-US" sz="8000" dirty="0" smtClean="0">
                <a:latin typeface="+mn-lt"/>
                <a:cs typeface="+mn-cs"/>
              </a:rPr>
              <a:t>, etc.</a:t>
            </a:r>
            <a:endParaRPr lang="en-US" sz="80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24" name="Rounded Rectangular Callout 23"/>
          <p:cNvSpPr/>
          <p:nvPr/>
        </p:nvSpPr>
        <p:spPr>
          <a:xfrm>
            <a:off x="5486400" y="4419600"/>
            <a:ext cx="1295400" cy="685800"/>
          </a:xfrm>
          <a:prstGeom prst="wedgeRoundRectCallout">
            <a:avLst/>
          </a:prstGeom>
          <a:solidFill>
            <a:srgbClr val="FFFF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Duplication of VFS-related reports!</a:t>
            </a:r>
            <a:endParaRPr lang="en-US" sz="1400" dirty="0">
              <a:solidFill>
                <a:schemeClr val="tx1"/>
              </a:solidFill>
            </a:endParaRPr>
          </a:p>
        </p:txBody>
      </p:sp>
      <p:sp>
        <p:nvSpPr>
          <p:cNvPr id="30" name="Rounded Rectangular Callout 29"/>
          <p:cNvSpPr/>
          <p:nvPr/>
        </p:nvSpPr>
        <p:spPr>
          <a:xfrm>
            <a:off x="5486400" y="4419600"/>
            <a:ext cx="1295400" cy="609600"/>
          </a:xfrm>
          <a:prstGeom prst="wedgeRoundRectCallout">
            <a:avLst/>
          </a:prstGeom>
          <a:solidFill>
            <a:srgbClr val="FFFF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After applying heuristic</a:t>
            </a:r>
            <a:endParaRPr lang="en-US" sz="1400" dirty="0">
              <a:solidFill>
                <a:schemeClr val="tx1"/>
              </a:solidFill>
            </a:endParaRPr>
          </a:p>
        </p:txBody>
      </p:sp>
      <p:sp>
        <p:nvSpPr>
          <p:cNvPr id="21" name="TextBox 20"/>
          <p:cNvSpPr txBox="1"/>
          <p:nvPr/>
        </p:nvSpPr>
        <p:spPr>
          <a:xfrm>
            <a:off x="1295400" y="4267200"/>
            <a:ext cx="353943" cy="1908175"/>
          </a:xfrm>
          <a:prstGeom prst="rect">
            <a:avLst/>
          </a:prstGeom>
          <a:noFill/>
        </p:spPr>
        <p:txBody>
          <a:bodyPr vert="vert270" wrap="square">
            <a:spAutoFit/>
          </a:bodyPr>
          <a:lstStyle/>
          <a:p>
            <a:pPr algn="ctr">
              <a:defRPr/>
            </a:pPr>
            <a:r>
              <a:rPr lang="en-US" sz="1100" dirty="0" smtClean="0">
                <a:latin typeface="+mn-lt"/>
              </a:rPr>
              <a:t># Undocumented Errors</a:t>
            </a:r>
            <a:endParaRPr lang="en-US" sz="1100" dirty="0">
              <a:latin typeface="+mn-lt"/>
            </a:endParaRPr>
          </a:p>
        </p:txBody>
      </p:sp>
      <p:sp>
        <p:nvSpPr>
          <p:cNvPr id="29" name="Rectangle 28"/>
          <p:cNvSpPr/>
          <p:nvPr/>
        </p:nvSpPr>
        <p:spPr>
          <a:xfrm>
            <a:off x="914400" y="1752600"/>
            <a:ext cx="7391400" cy="3429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b="1" dirty="0" smtClean="0">
              <a:solidFill>
                <a:schemeClr val="tx1"/>
              </a:solidFill>
            </a:endParaRPr>
          </a:p>
          <a:p>
            <a:pPr algn="ctr" fontAlgn="auto">
              <a:spcBef>
                <a:spcPts val="0"/>
              </a:spcBef>
              <a:spcAft>
                <a:spcPts val="0"/>
              </a:spcAft>
              <a:defRPr/>
            </a:pPr>
            <a:r>
              <a:rPr lang="en-US" sz="2400" b="1" dirty="0" smtClean="0">
                <a:solidFill>
                  <a:schemeClr val="tx1"/>
                </a:solidFill>
              </a:rPr>
              <a:t>Heuristic to classify reports</a:t>
            </a:r>
            <a:r>
              <a:rPr lang="en-US" sz="2400" dirty="0" smtClean="0">
                <a:solidFill>
                  <a:schemeClr val="tx1"/>
                </a:solidFill>
              </a:rPr>
              <a:t>:</a:t>
            </a:r>
            <a:endParaRPr lang="en-US" sz="2400" dirty="0">
              <a:solidFill>
                <a:schemeClr val="tx1"/>
              </a:solidFill>
            </a:endParaRPr>
          </a:p>
          <a:p>
            <a:pPr marL="457200" indent="-457200" fontAlgn="auto">
              <a:spcBef>
                <a:spcPts val="0"/>
              </a:spcBef>
              <a:spcAft>
                <a:spcPts val="0"/>
              </a:spcAft>
              <a:buFont typeface="Arial" pitchFamily="34" charset="0"/>
              <a:buChar char="•"/>
              <a:defRPr/>
            </a:pPr>
            <a:r>
              <a:rPr lang="en-US" sz="2400" dirty="0" smtClean="0">
                <a:solidFill>
                  <a:schemeClr val="tx1"/>
                </a:solidFill>
              </a:rPr>
              <a:t>Based on sample traces</a:t>
            </a:r>
            <a:endParaRPr lang="en-US" sz="2400" dirty="0">
              <a:solidFill>
                <a:schemeClr val="tx1"/>
              </a:solidFill>
            </a:endParaRPr>
          </a:p>
          <a:p>
            <a:pPr marL="457200" indent="-457200" fontAlgn="auto">
              <a:spcBef>
                <a:spcPts val="0"/>
              </a:spcBef>
              <a:spcAft>
                <a:spcPts val="0"/>
              </a:spcAft>
              <a:buFont typeface="Arial" pitchFamily="34" charset="0"/>
              <a:buChar char="•"/>
              <a:defRPr/>
            </a:pPr>
            <a:r>
              <a:rPr lang="en-US" sz="2400" dirty="0" smtClean="0">
                <a:solidFill>
                  <a:schemeClr val="tx1"/>
                </a:solidFill>
              </a:rPr>
              <a:t>Report is classified as:</a:t>
            </a:r>
          </a:p>
          <a:p>
            <a:pPr marL="914400" lvl="1" indent="-457200" fontAlgn="auto">
              <a:spcBef>
                <a:spcPts val="0"/>
              </a:spcBef>
              <a:spcAft>
                <a:spcPts val="0"/>
              </a:spcAft>
              <a:buFont typeface="Courier New" pitchFamily="49" charset="0"/>
              <a:buChar char="o"/>
              <a:defRPr/>
            </a:pPr>
            <a:r>
              <a:rPr lang="en-US" sz="2400" b="1" dirty="0" smtClean="0">
                <a:solidFill>
                  <a:schemeClr val="tx1"/>
                </a:solidFill>
              </a:rPr>
              <a:t>File-system specific </a:t>
            </a:r>
            <a:r>
              <a:rPr lang="en-US" sz="2400" dirty="0" smtClean="0">
                <a:solidFill>
                  <a:schemeClr val="tx1"/>
                </a:solidFill>
              </a:rPr>
              <a:t>if the corresponding sample trace mentions that given file system</a:t>
            </a:r>
            <a:endParaRPr lang="en-US" sz="2400" b="1" dirty="0">
              <a:solidFill>
                <a:schemeClr val="tx1"/>
              </a:solidFill>
            </a:endParaRPr>
          </a:p>
          <a:p>
            <a:pPr marL="914400" lvl="1" indent="-457200" fontAlgn="auto">
              <a:spcBef>
                <a:spcPts val="0"/>
              </a:spcBef>
              <a:spcAft>
                <a:spcPts val="0"/>
              </a:spcAft>
              <a:buFont typeface="Courier New" pitchFamily="49" charset="0"/>
              <a:buChar char="o"/>
              <a:defRPr/>
            </a:pPr>
            <a:r>
              <a:rPr lang="en-US" sz="2400" b="1" dirty="0" smtClean="0">
                <a:solidFill>
                  <a:schemeClr val="tx1"/>
                </a:solidFill>
              </a:rPr>
              <a:t>VFS-related </a:t>
            </a:r>
            <a:r>
              <a:rPr lang="en-US" sz="2400" dirty="0" smtClean="0">
                <a:solidFill>
                  <a:schemeClr val="tx1"/>
                </a:solidFill>
              </a:rPr>
              <a:t>otherwise</a:t>
            </a:r>
            <a:endParaRPr lang="en-US" sz="2400" b="1" dirty="0">
              <a:solidFill>
                <a:schemeClr val="tx1"/>
              </a:solidFill>
            </a:endParaRPr>
          </a:p>
          <a:p>
            <a:pPr marL="457200" indent="-457200" fontAlgn="auto">
              <a:spcBef>
                <a:spcPts val="0"/>
              </a:spcBef>
              <a:spcAft>
                <a:spcPts val="0"/>
              </a:spcAft>
              <a:buFontTx/>
              <a:buAutoNum type="arabicParenR"/>
              <a:defRPr/>
            </a:pPr>
            <a:endParaRPr lang="en-US" sz="2400" dirty="0">
              <a:solidFill>
                <a:schemeClr val="tx1"/>
              </a:solidFill>
            </a:endParaRPr>
          </a:p>
        </p:txBody>
      </p:sp>
    </p:spTree>
    <p:custDataLst>
      <p:tags r:id="rId1"/>
    </p:custDataLst>
  </p:cSld>
  <p:clrMapOvr>
    <a:masterClrMapping/>
  </p:clrMapOvr>
  <p:transition advTm="13065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3"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dissolve">
                                      <p:cBhvr>
                                        <p:cTn id="21" dur="5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dissolve">
                                      <p:cBhvr>
                                        <p:cTn id="26" dur="500"/>
                                        <p:tgtEl>
                                          <p:spTgt spid="29"/>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2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xit" presetSubtype="0" fill="hold" grpId="1" nodeType="withEffect">
                                  <p:stCondLst>
                                    <p:cond delay="0"/>
                                  </p:stCondLst>
                                  <p:childTnLst>
                                    <p:set>
                                      <p:cBhvr>
                                        <p:cTn id="36" dur="1" fill="hold">
                                          <p:stCondLst>
                                            <p:cond delay="0"/>
                                          </p:stCondLst>
                                        </p:cTn>
                                        <p:tgtEl>
                                          <p:spTgt spid="17"/>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24"/>
                                        </p:tgtEl>
                                        <p:attrNameLst>
                                          <p:attrName>style.visibility</p:attrName>
                                        </p:attrNameLst>
                                      </p:cBhvr>
                                      <p:to>
                                        <p:strVal val="hidden"/>
                                      </p:to>
                                    </p:set>
                                  </p:childTnLst>
                                </p:cTn>
                              </p:par>
                              <p:par>
                                <p:cTn id="39" presetID="9"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dissolve">
                                      <p:cBhvr>
                                        <p:cTn id="4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p:bldAsOne/>
      </p:bldGraphic>
      <p:bldGraphic spid="17" grpId="1">
        <p:bldAsOne/>
      </p:bldGraphic>
      <p:bldGraphic spid="18" grpId="0">
        <p:bldAsOne/>
      </p:bldGraphic>
      <p:bldP spid="19" grpId="0" build="p"/>
      <p:bldP spid="19" grpId="1" build="p"/>
      <p:bldP spid="19" grpId="2" build="p"/>
      <p:bldP spid="28" grpId="0" build="p"/>
      <p:bldP spid="28" grpId="1" build="p"/>
      <p:bldP spid="28" grpId="2" build="p"/>
      <p:bldP spid="28" grpId="3"/>
      <p:bldP spid="20" grpId="0" build="p"/>
      <p:bldP spid="20" grpId="1" build="p"/>
      <p:bldP spid="20" grpId="2" build="p"/>
      <p:bldP spid="20" grpId="3"/>
      <p:bldP spid="24" grpId="0" animBg="1"/>
      <p:bldP spid="24" grpId="1" animBg="1"/>
      <p:bldP spid="30" grpId="0" animBg="1"/>
      <p:bldP spid="21" grpId="0"/>
      <p:bldP spid="29" grpId="0" animBg="1"/>
      <p:bldP spid="29" grpId="1" animBg="1"/>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8434"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8435"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8436"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8437"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38"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439"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0"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441"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Top File Systems</a:t>
            </a:r>
          </a:p>
        </p:txBody>
      </p:sp>
      <p:sp>
        <p:nvSpPr>
          <p:cNvPr id="16" name="Slide Number Placeholder 15"/>
          <p:cNvSpPr>
            <a:spLocks noGrp="1"/>
          </p:cNvSpPr>
          <p:nvPr>
            <p:ph type="sldNum" sz="quarter" idx="12"/>
          </p:nvPr>
        </p:nvSpPr>
        <p:spPr/>
        <p:txBody>
          <a:bodyPr>
            <a:normAutofit/>
          </a:bodyPr>
          <a:lstStyle/>
          <a:p>
            <a:pPr>
              <a:defRPr/>
            </a:pPr>
            <a:fld id="{94FD0676-3D65-4EBD-821B-501797E07849}" type="slidenum">
              <a:rPr lang="en-US"/>
              <a:pPr>
                <a:defRPr/>
              </a:pPr>
              <a:t>46</a:t>
            </a:fld>
            <a:endParaRPr lang="en-US"/>
          </a:p>
        </p:txBody>
      </p:sp>
      <p:sp>
        <p:nvSpPr>
          <p:cNvPr id="18443"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4"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445"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6"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graphicFrame>
        <p:nvGraphicFramePr>
          <p:cNvPr id="18" name="Chart 17"/>
          <p:cNvGraphicFramePr/>
          <p:nvPr>
            <p:extLst>
              <p:ext uri="{D42A27DB-BD31-4B8C-83A1-F6EECF244321}">
                <p14:modId xmlns:p14="http://schemas.microsoft.com/office/powerpoint/2010/main" val="3865340207"/>
              </p:ext>
            </p:extLst>
          </p:nvPr>
        </p:nvGraphicFramePr>
        <p:xfrm>
          <a:off x="533400" y="2514600"/>
          <a:ext cx="5029200" cy="3200400"/>
        </p:xfrm>
        <a:graphic>
          <a:graphicData uri="http://schemas.openxmlformats.org/drawingml/2006/chart">
            <c:chart xmlns:c="http://schemas.openxmlformats.org/drawingml/2006/chart" xmlns:r="http://schemas.openxmlformats.org/officeDocument/2006/relationships" r:id="rId5"/>
          </a:graphicData>
        </a:graphic>
      </p:graphicFrame>
      <p:sp>
        <p:nvSpPr>
          <p:cNvPr id="22" name="Rectangle 10"/>
          <p:cNvSpPr txBox="1">
            <a:spLocks noChangeArrowheads="1"/>
          </p:cNvSpPr>
          <p:nvPr/>
        </p:nvSpPr>
        <p:spPr>
          <a:xfrm>
            <a:off x="685800" y="2057400"/>
            <a:ext cx="7924800" cy="6096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smtClean="0">
                <a:latin typeface="+mn-lt"/>
                <a:cs typeface="+mn-cs"/>
              </a:rPr>
              <a:t>Top five file systems with the most undocumented errors</a:t>
            </a:r>
            <a:endParaRPr lang="en-US" sz="2400" dirty="0">
              <a:latin typeface="+mn-lt"/>
              <a:cs typeface="+mn-cs"/>
            </a:endParaRPr>
          </a:p>
        </p:txBody>
      </p:sp>
      <p:sp>
        <p:nvSpPr>
          <p:cNvPr id="23" name="Rectangle 10"/>
          <p:cNvSpPr txBox="1">
            <a:spLocks noChangeArrowheads="1"/>
          </p:cNvSpPr>
          <p:nvPr/>
        </p:nvSpPr>
        <p:spPr bwMode="auto">
          <a:xfrm>
            <a:off x="4648200" y="3124200"/>
            <a:ext cx="33528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200" dirty="0" smtClean="0">
                <a:latin typeface="+mn-lt"/>
                <a:cs typeface="+mn-cs"/>
              </a:rPr>
              <a:t>255 undocumented error-code instances</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4" name="Rectangle 10"/>
          <p:cNvSpPr txBox="1">
            <a:spLocks noChangeArrowheads="1"/>
          </p:cNvSpPr>
          <p:nvPr/>
        </p:nvSpPr>
        <p:spPr bwMode="auto">
          <a:xfrm>
            <a:off x="4648200" y="3962400"/>
            <a:ext cx="40386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200" noProof="0" dirty="0" smtClean="0">
                <a:latin typeface="+mn-lt"/>
                <a:cs typeface="+mn-cs"/>
              </a:rPr>
              <a:t>26 of 34 distinct error codes</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5" name="Rectangle 10"/>
          <p:cNvSpPr txBox="1">
            <a:spLocks noChangeArrowheads="1"/>
          </p:cNvSpPr>
          <p:nvPr/>
        </p:nvSpPr>
        <p:spPr bwMode="auto">
          <a:xfrm>
            <a:off x="4648200" y="4572000"/>
            <a:ext cx="31242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200" noProof="0" dirty="0" smtClean="0">
                <a:latin typeface="+mn-lt"/>
                <a:cs typeface="+mn-cs"/>
              </a:rPr>
              <a:t>Top error ENODEV (20 instances)</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6" name="Oval 25"/>
          <p:cNvSpPr/>
          <p:nvPr/>
        </p:nvSpPr>
        <p:spPr>
          <a:xfrm>
            <a:off x="3276600" y="3352800"/>
            <a:ext cx="1143000" cy="533400"/>
          </a:xfrm>
          <a:prstGeom prst="ellipse">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ransition advTm="1917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3"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3"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uild="p"/>
      <p:bldP spid="22" grpId="1" build="p"/>
      <p:bldP spid="22" grpId="2" build="p"/>
      <p:bldP spid="23" grpId="0" build="p"/>
      <p:bldP spid="23" grpId="1" build="p"/>
      <p:bldP spid="23" grpId="2" build="p"/>
      <p:bldP spid="23" grpId="3"/>
      <p:bldP spid="24" grpId="0" build="p"/>
      <p:bldP spid="24" grpId="1" build="p"/>
      <p:bldP spid="24" grpId="2" build="p"/>
      <p:bldP spid="24" grpId="3"/>
      <p:bldP spid="25" grpId="0" build="p"/>
      <p:bldP spid="25" grpId="1" build="p"/>
      <p:bldP spid="25" grpId="2" build="p"/>
      <p:bldP spid="25" grpId="3"/>
      <p:bldP spid="26" grpId="0" animBg="1"/>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0" name="Chart 19"/>
          <p:cNvGraphicFramePr/>
          <p:nvPr>
            <p:extLst>
              <p:ext uri="{D42A27DB-BD31-4B8C-83A1-F6EECF244321}">
                <p14:modId xmlns:p14="http://schemas.microsoft.com/office/powerpoint/2010/main" val="3858817444"/>
              </p:ext>
            </p:extLst>
          </p:nvPr>
        </p:nvGraphicFramePr>
        <p:xfrm>
          <a:off x="533400" y="2514600"/>
          <a:ext cx="4953000" cy="3200400"/>
        </p:xfrm>
        <a:graphic>
          <a:graphicData uri="http://schemas.openxmlformats.org/drawingml/2006/chart">
            <c:chart xmlns:c="http://schemas.openxmlformats.org/drawingml/2006/chart" xmlns:r="http://schemas.openxmlformats.org/officeDocument/2006/relationships" r:id="rId4"/>
          </a:graphicData>
        </a:graphic>
      </p:graphicFrame>
      <p:pic>
        <p:nvPicPr>
          <p:cNvPr id="18434" name="Picture 2" descr="MSB-PowerPoint-Template-cre"/>
          <p:cNvPicPr>
            <a:picLocks noChangeAspect="1" noChangeArrowheads="1"/>
          </p:cNvPicPr>
          <p:nvPr/>
        </p:nvPicPr>
        <p:blipFill>
          <a:blip r:embed="rId5" cstate="print"/>
          <a:srcRect/>
          <a:stretch>
            <a:fillRect/>
          </a:stretch>
        </p:blipFill>
        <p:spPr bwMode="auto">
          <a:xfrm>
            <a:off x="0" y="0"/>
            <a:ext cx="9144000" cy="533400"/>
          </a:xfrm>
          <a:prstGeom prst="rect">
            <a:avLst/>
          </a:prstGeom>
          <a:noFill/>
          <a:ln w="9525">
            <a:noFill/>
            <a:miter lim="800000"/>
            <a:headEnd/>
            <a:tailEnd/>
          </a:ln>
        </p:spPr>
      </p:pic>
      <p:sp>
        <p:nvSpPr>
          <p:cNvPr id="18435"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8436"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8437"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38"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439"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0"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441"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Top Error Codes</a:t>
            </a:r>
          </a:p>
        </p:txBody>
      </p:sp>
      <p:sp>
        <p:nvSpPr>
          <p:cNvPr id="16" name="Slide Number Placeholder 15"/>
          <p:cNvSpPr>
            <a:spLocks noGrp="1"/>
          </p:cNvSpPr>
          <p:nvPr>
            <p:ph type="sldNum" sz="quarter" idx="12"/>
          </p:nvPr>
        </p:nvSpPr>
        <p:spPr/>
        <p:txBody>
          <a:bodyPr>
            <a:normAutofit/>
          </a:bodyPr>
          <a:lstStyle/>
          <a:p>
            <a:pPr>
              <a:defRPr/>
            </a:pPr>
            <a:fld id="{94FD0676-3D65-4EBD-821B-501797E07849}" type="slidenum">
              <a:rPr lang="en-US"/>
              <a:pPr>
                <a:defRPr/>
              </a:pPr>
              <a:t>47</a:t>
            </a:fld>
            <a:endParaRPr lang="en-US" dirty="0"/>
          </a:p>
        </p:txBody>
      </p:sp>
      <p:sp>
        <p:nvSpPr>
          <p:cNvPr id="18443"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5"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8446"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685800" y="2057400"/>
            <a:ext cx="7924800" cy="6096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smtClean="0">
                <a:latin typeface="+mn-lt"/>
                <a:cs typeface="+mn-cs"/>
              </a:rPr>
              <a:t>Top five undocumented error codes</a:t>
            </a:r>
            <a:r>
              <a:rPr lang="en-US" sz="2400" b="1" dirty="0" smtClean="0">
                <a:latin typeface="+mn-lt"/>
                <a:cs typeface="+mn-cs"/>
              </a:rPr>
              <a:t> </a:t>
            </a:r>
            <a:r>
              <a:rPr lang="en-US" sz="2400" dirty="0" smtClean="0">
                <a:latin typeface="+mn-lt"/>
                <a:cs typeface="+mn-cs"/>
              </a:rPr>
              <a:t>across all file systems</a:t>
            </a:r>
            <a:endParaRPr lang="en-US" sz="2400" dirty="0">
              <a:latin typeface="+mn-lt"/>
              <a:cs typeface="+mn-cs"/>
            </a:endParaRPr>
          </a:p>
        </p:txBody>
      </p:sp>
      <p:sp>
        <p:nvSpPr>
          <p:cNvPr id="18" name="Oval 17"/>
          <p:cNvSpPr/>
          <p:nvPr/>
        </p:nvSpPr>
        <p:spPr>
          <a:xfrm>
            <a:off x="3200400" y="3200400"/>
            <a:ext cx="1143000" cy="533400"/>
          </a:xfrm>
          <a:prstGeom prst="ellipse">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0"/>
          <p:cNvSpPr txBox="1">
            <a:spLocks noChangeArrowheads="1"/>
          </p:cNvSpPr>
          <p:nvPr/>
        </p:nvSpPr>
        <p:spPr bwMode="auto">
          <a:xfrm>
            <a:off x="4648200" y="3124200"/>
            <a:ext cx="33528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200" dirty="0" smtClean="0">
                <a:latin typeface="+mn-lt"/>
                <a:cs typeface="+mn-cs"/>
              </a:rPr>
              <a:t>274 undocumented instances of EIO</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2" name="Rectangle 10"/>
          <p:cNvSpPr txBox="1">
            <a:spLocks noChangeArrowheads="1"/>
          </p:cNvSpPr>
          <p:nvPr/>
        </p:nvSpPr>
        <p:spPr bwMode="auto">
          <a:xfrm>
            <a:off x="4648200" y="3962400"/>
            <a:ext cx="31242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200" dirty="0" smtClean="0">
                <a:latin typeface="+mn-lt"/>
                <a:cs typeface="+mn-cs"/>
              </a:rPr>
              <a:t>21 of 52 file systems</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3" name="Rectangle 10"/>
          <p:cNvSpPr txBox="1">
            <a:spLocks noChangeArrowheads="1"/>
          </p:cNvSpPr>
          <p:nvPr/>
        </p:nvSpPr>
        <p:spPr bwMode="auto">
          <a:xfrm>
            <a:off x="4648200" y="4572000"/>
            <a:ext cx="31242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200" dirty="0" smtClean="0">
                <a:latin typeface="+mn-lt"/>
                <a:cs typeface="+mn-cs"/>
              </a:rPr>
              <a:t>14 of 42 system calls</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cSld>
  <p:clrMapOvr>
    <a:masterClrMapping/>
  </p:clrMapOvr>
  <p:transition advTm="2291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3"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3"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19" grpId="1" build="p"/>
      <p:bldP spid="19" grpId="2" build="p"/>
      <p:bldP spid="18" grpId="0" animBg="1"/>
      <p:bldP spid="21" grpId="0" build="p"/>
      <p:bldP spid="21" grpId="1" build="p"/>
      <p:bldP spid="21" grpId="2" build="p"/>
      <p:bldP spid="21" grpId="3"/>
      <p:bldP spid="22" grpId="0" build="p"/>
      <p:bldP spid="22" grpId="1" build="p"/>
      <p:bldP spid="22" grpId="2" build="p"/>
      <p:bldP spid="22" grpId="3"/>
      <p:bldP spid="23" grpId="0" build="p"/>
      <p:bldP spid="23" grpId="1" build="p"/>
      <p:bldP spid="23" grpId="2" build="p"/>
      <p:bldP spid="23" grpId="3"/>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2590800"/>
            <a:ext cx="7772400" cy="1470025"/>
          </a:xfrm>
        </p:spPr>
        <p:txBody>
          <a:bodyPr/>
          <a:lstStyle/>
          <a:p>
            <a:pPr eaLnBrk="1" hangingPunct="1"/>
            <a:r>
              <a:rPr lang="en-US" sz="3500" dirty="0" smtClean="0">
                <a:solidFill>
                  <a:srgbClr val="C00000"/>
                </a:solidFill>
              </a:rPr>
              <a:t>Performance</a:t>
            </a:r>
          </a:p>
        </p:txBody>
      </p:sp>
      <p:pic>
        <p:nvPicPr>
          <p:cNvPr id="5124" name="Picture 4"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5125" name="Rectangle 5"/>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5126" name="Rectangle 9"/>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2586770575"/>
      </p:ext>
    </p:extLst>
  </p:cSld>
  <p:clrMapOvr>
    <a:masterClrMapping/>
  </p:clrMapOvr>
  <p:transition advTm="142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Analysis Optimization Impact (1)</a:t>
            </a:r>
          </a:p>
        </p:txBody>
      </p:sp>
      <p:sp>
        <p:nvSpPr>
          <p:cNvPr id="14346" name="Rectangle 10"/>
          <p:cNvSpPr>
            <a:spLocks noGrp="1" noChangeArrowheads="1"/>
          </p:cNvSpPr>
          <p:nvPr>
            <p:ph idx="1"/>
          </p:nvPr>
        </p:nvSpPr>
        <p:spPr>
          <a:xfrm>
            <a:off x="838200" y="1981200"/>
            <a:ext cx="7696200" cy="609600"/>
          </a:xfrm>
        </p:spPr>
        <p:txBody>
          <a:bodyPr/>
          <a:lstStyle/>
          <a:p>
            <a:pPr eaLnBrk="1" hangingPunct="1"/>
            <a:r>
              <a:rPr lang="en-US" sz="2400" dirty="0" smtClean="0"/>
              <a:t>Impact of optimization in terms of variables</a:t>
            </a:r>
            <a:endParaRPr lang="en-US" sz="2800" dirty="0" smtClean="0"/>
          </a:p>
          <a:p>
            <a:pPr eaLnBrk="1" hangingPunct="1"/>
            <a:endParaRPr lang="en-US" sz="2800" dirty="0" smtClean="0"/>
          </a:p>
          <a:p>
            <a:pPr eaLnBrk="1" hangingPunct="1"/>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49</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graphicFrame>
        <p:nvGraphicFramePr>
          <p:cNvPr id="21" name="Chart 20"/>
          <p:cNvGraphicFramePr/>
          <p:nvPr/>
        </p:nvGraphicFramePr>
        <p:xfrm>
          <a:off x="762000" y="2971800"/>
          <a:ext cx="46482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17" name="Rectangle 10"/>
          <p:cNvSpPr txBox="1">
            <a:spLocks noChangeArrowheads="1"/>
          </p:cNvSpPr>
          <p:nvPr/>
        </p:nvSpPr>
        <p:spPr bwMode="auto">
          <a:xfrm>
            <a:off x="5638800" y="3276600"/>
            <a:ext cx="33528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200" dirty="0" smtClean="0">
                <a:latin typeface="+mn-lt"/>
                <a:cs typeface="+mn-cs"/>
              </a:rPr>
              <a:t>96% irrelevant variables</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8" name="Rectangle 10"/>
          <p:cNvSpPr txBox="1">
            <a:spLocks noChangeArrowheads="1"/>
          </p:cNvSpPr>
          <p:nvPr/>
        </p:nvSpPr>
        <p:spPr bwMode="auto">
          <a:xfrm>
            <a:off x="5638800" y="3886200"/>
            <a:ext cx="31242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200" dirty="0" smtClean="0">
                <a:latin typeface="+mn-lt"/>
                <a:cs typeface="+mn-cs"/>
              </a:rPr>
              <a:t>Reduction from 42,000 to 1,800 variables on average</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9" name="Rectangle 10"/>
          <p:cNvSpPr txBox="1">
            <a:spLocks noChangeArrowheads="1"/>
          </p:cNvSpPr>
          <p:nvPr/>
        </p:nvSpPr>
        <p:spPr bwMode="auto">
          <a:xfrm>
            <a:off x="5638800" y="5105400"/>
            <a:ext cx="31242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Smaller </a:t>
            </a:r>
            <a:r>
              <a:rPr lang="en-US" sz="2200" noProof="0" dirty="0" smtClean="0">
                <a:latin typeface="+mn-lt"/>
                <a:cs typeface="+mn-cs"/>
              </a:rPr>
              <a:t>weights</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cSld>
  <p:clrMapOvr>
    <a:masterClrMapping/>
  </p:clrMapOvr>
  <p:transition advTm="2686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3"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build="p"/>
      <p:bldP spid="14346" grpId="1" build="p"/>
      <p:bldP spid="14346" grpId="2" build="p"/>
      <p:bldP spid="17" grpId="0" build="p"/>
      <p:bldP spid="17" grpId="1" build="p"/>
      <p:bldP spid="17" grpId="2" build="p"/>
      <p:bldP spid="17" grpId="3"/>
      <p:bldP spid="18" grpId="0" build="p"/>
      <p:bldP spid="18" grpId="1" build="p"/>
      <p:bldP spid="18" grpId="2" build="p"/>
      <p:bldP spid="18" grpId="3"/>
      <p:bldP spid="19" grpId="0" build="p"/>
      <p:bldP spid="19" grpId="1" build="p"/>
      <p:bldP spid="19" grpId="2" build="p"/>
      <p:bldP spid="19" grpId="3"/>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741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1741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741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741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741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741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741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Approach</a:t>
            </a:r>
          </a:p>
        </p:txBody>
      </p:sp>
      <p:sp>
        <p:nvSpPr>
          <p:cNvPr id="16" name="Slide Number Placeholder 15"/>
          <p:cNvSpPr>
            <a:spLocks noGrp="1"/>
          </p:cNvSpPr>
          <p:nvPr>
            <p:ph type="sldNum" sz="quarter" idx="12"/>
          </p:nvPr>
        </p:nvSpPr>
        <p:spPr/>
        <p:txBody>
          <a:bodyPr>
            <a:normAutofit/>
          </a:bodyPr>
          <a:lstStyle/>
          <a:p>
            <a:pPr>
              <a:defRPr/>
            </a:pPr>
            <a:fld id="{B43A0553-1DE6-49E7-884B-76AFFDF8197B}" type="slidenum">
              <a:rPr lang="en-US"/>
              <a:pPr>
                <a:defRPr/>
              </a:pPr>
              <a:t>5</a:t>
            </a:fld>
            <a:endParaRPr lang="en-US"/>
          </a:p>
        </p:txBody>
      </p:sp>
      <p:sp>
        <p:nvSpPr>
          <p:cNvPr id="17419"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7421"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47" name="TextBox 46"/>
          <p:cNvSpPr txBox="1"/>
          <p:nvPr/>
        </p:nvSpPr>
        <p:spPr>
          <a:xfrm>
            <a:off x="7239000" y="1905000"/>
            <a:ext cx="1676400" cy="307777"/>
          </a:xfrm>
          <a:prstGeom prst="rect">
            <a:avLst/>
          </a:prstGeom>
          <a:noFill/>
        </p:spPr>
        <p:txBody>
          <a:bodyPr wrap="square">
            <a:spAutoFit/>
          </a:bodyPr>
          <a:lstStyle/>
          <a:p>
            <a:pPr>
              <a:defRPr/>
            </a:pPr>
            <a:r>
              <a:rPr lang="en-US" sz="1400" dirty="0" smtClean="0">
                <a:latin typeface="+mn-lt"/>
              </a:rPr>
              <a:t>Linux Manual pages</a:t>
            </a:r>
            <a:endParaRPr lang="en-US" sz="1400" dirty="0">
              <a:latin typeface="+mn-lt"/>
            </a:endParaRPr>
          </a:p>
        </p:txBody>
      </p:sp>
      <p:sp>
        <p:nvSpPr>
          <p:cNvPr id="50" name="TextBox 49"/>
          <p:cNvSpPr txBox="1"/>
          <p:nvPr/>
        </p:nvSpPr>
        <p:spPr>
          <a:xfrm>
            <a:off x="7239000" y="2968823"/>
            <a:ext cx="1676400" cy="307777"/>
          </a:xfrm>
          <a:prstGeom prst="rect">
            <a:avLst/>
          </a:prstGeom>
          <a:noFill/>
        </p:spPr>
        <p:txBody>
          <a:bodyPr wrap="square">
            <a:spAutoFit/>
          </a:bodyPr>
          <a:lstStyle/>
          <a:p>
            <a:pPr>
              <a:defRPr/>
            </a:pPr>
            <a:r>
              <a:rPr lang="en-US" sz="1400" dirty="0" smtClean="0">
                <a:latin typeface="+mn-lt"/>
              </a:rPr>
              <a:t>Python scripts</a:t>
            </a:r>
            <a:endParaRPr lang="en-US" sz="1400" dirty="0">
              <a:latin typeface="+mn-lt"/>
            </a:endParaRPr>
          </a:p>
        </p:txBody>
      </p:sp>
      <p:grpSp>
        <p:nvGrpSpPr>
          <p:cNvPr id="2" name="Group 1"/>
          <p:cNvGrpSpPr/>
          <p:nvPr/>
        </p:nvGrpSpPr>
        <p:grpSpPr>
          <a:xfrm>
            <a:off x="457200" y="1901825"/>
            <a:ext cx="8305800" cy="4117975"/>
            <a:chOff x="457200" y="1901825"/>
            <a:chExt cx="8305800" cy="4117975"/>
          </a:xfrm>
        </p:grpSpPr>
        <p:sp>
          <p:nvSpPr>
            <p:cNvPr id="17422"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7" name="Flowchart: Document 16"/>
            <p:cNvSpPr/>
            <p:nvPr/>
          </p:nvSpPr>
          <p:spPr bwMode="auto">
            <a:xfrm>
              <a:off x="990600" y="1905000"/>
              <a:ext cx="1143000" cy="457200"/>
            </a:xfrm>
            <a:prstGeom prst="flowChartDocument">
              <a:avLst/>
            </a:prstGeom>
            <a:solidFill>
              <a:schemeClr val="bg2">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bg1"/>
                  </a:solidFill>
                </a:rPr>
                <a:t>Source code</a:t>
              </a:r>
            </a:p>
          </p:txBody>
        </p:sp>
        <p:sp>
          <p:nvSpPr>
            <p:cNvPr id="18" name="Flowchart: Document 17"/>
            <p:cNvSpPr/>
            <p:nvPr/>
          </p:nvSpPr>
          <p:spPr bwMode="auto">
            <a:xfrm>
              <a:off x="3505200" y="5410200"/>
              <a:ext cx="1143000" cy="457200"/>
            </a:xfrm>
            <a:prstGeom prst="flowChartDocument">
              <a:avLst/>
            </a:prstGeom>
            <a:solidFill>
              <a:srgbClr val="FF0000"/>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smtClean="0">
                  <a:solidFill>
                    <a:schemeClr val="bg1"/>
                  </a:solidFill>
                </a:rPr>
                <a:t>Reports</a:t>
              </a:r>
              <a:endParaRPr lang="en-US" sz="1400" dirty="0">
                <a:solidFill>
                  <a:schemeClr val="bg1"/>
                </a:solidFill>
              </a:endParaRPr>
            </a:p>
          </p:txBody>
        </p:sp>
        <p:sp>
          <p:nvSpPr>
            <p:cNvPr id="40" name="TextBox 39"/>
            <p:cNvSpPr txBox="1"/>
            <p:nvPr/>
          </p:nvSpPr>
          <p:spPr>
            <a:xfrm>
              <a:off x="2743200" y="2819400"/>
              <a:ext cx="1295400" cy="307975"/>
            </a:xfrm>
            <a:prstGeom prst="rect">
              <a:avLst/>
            </a:prstGeom>
            <a:noFill/>
          </p:spPr>
          <p:txBody>
            <a:bodyPr>
              <a:spAutoFit/>
            </a:bodyPr>
            <a:lstStyle/>
            <a:p>
              <a:pPr>
                <a:defRPr/>
              </a:pPr>
              <a:r>
                <a:rPr lang="en-US" sz="1400" dirty="0">
                  <a:latin typeface="+mn-lt"/>
                </a:rPr>
                <a:t>CIL C front end</a:t>
              </a:r>
            </a:p>
          </p:txBody>
        </p:sp>
        <p:sp>
          <p:nvSpPr>
            <p:cNvPr id="42" name="TextBox 41"/>
            <p:cNvSpPr txBox="1"/>
            <p:nvPr/>
          </p:nvSpPr>
          <p:spPr>
            <a:xfrm>
              <a:off x="2743200" y="3578225"/>
              <a:ext cx="2590800" cy="307975"/>
            </a:xfrm>
            <a:prstGeom prst="rect">
              <a:avLst/>
            </a:prstGeom>
            <a:noFill/>
          </p:spPr>
          <p:txBody>
            <a:bodyPr>
              <a:spAutoFit/>
            </a:bodyPr>
            <a:lstStyle/>
            <a:p>
              <a:pPr>
                <a:defRPr/>
              </a:pPr>
              <a:r>
                <a:rPr lang="en-US" sz="1400" dirty="0">
                  <a:latin typeface="+mn-lt"/>
                </a:rPr>
                <a:t>WALi library for solving analysis</a:t>
              </a:r>
            </a:p>
          </p:txBody>
        </p:sp>
        <p:sp>
          <p:nvSpPr>
            <p:cNvPr id="43" name="TextBox 42"/>
            <p:cNvSpPr txBox="1"/>
            <p:nvPr/>
          </p:nvSpPr>
          <p:spPr>
            <a:xfrm>
              <a:off x="2743200" y="3197423"/>
              <a:ext cx="2590800" cy="307777"/>
            </a:xfrm>
            <a:prstGeom prst="rect">
              <a:avLst/>
            </a:prstGeom>
            <a:noFill/>
          </p:spPr>
          <p:txBody>
            <a:bodyPr>
              <a:spAutoFit/>
            </a:bodyPr>
            <a:lstStyle/>
            <a:p>
              <a:pPr>
                <a:defRPr/>
              </a:pPr>
              <a:r>
                <a:rPr lang="en-US" sz="1400" dirty="0">
                  <a:latin typeface="+mn-lt"/>
                </a:rPr>
                <a:t>BDDs to encode </a:t>
              </a:r>
              <a:r>
                <a:rPr lang="en-US" sz="1400" dirty="0" smtClean="0">
                  <a:latin typeface="+mn-lt"/>
                </a:rPr>
                <a:t>the mappings</a:t>
              </a:r>
              <a:endParaRPr lang="en-US" sz="1400" dirty="0">
                <a:latin typeface="+mn-lt"/>
              </a:endParaRPr>
            </a:p>
          </p:txBody>
        </p:sp>
        <p:sp>
          <p:nvSpPr>
            <p:cNvPr id="44" name="TextBox 43"/>
            <p:cNvSpPr txBox="1"/>
            <p:nvPr/>
          </p:nvSpPr>
          <p:spPr>
            <a:xfrm>
              <a:off x="6858000" y="4114800"/>
              <a:ext cx="1905000" cy="307975"/>
            </a:xfrm>
            <a:prstGeom prst="rect">
              <a:avLst/>
            </a:prstGeom>
            <a:noFill/>
          </p:spPr>
          <p:txBody>
            <a:bodyPr wrap="square">
              <a:spAutoFit/>
            </a:bodyPr>
            <a:lstStyle/>
            <a:p>
              <a:pPr>
                <a:defRPr/>
              </a:pPr>
              <a:r>
                <a:rPr lang="en-US" sz="1400" dirty="0">
                  <a:latin typeface="+mn-lt"/>
                </a:rPr>
                <a:t>Second pass over code</a:t>
              </a:r>
            </a:p>
          </p:txBody>
        </p:sp>
        <p:sp>
          <p:nvSpPr>
            <p:cNvPr id="45" name="TextBox 44"/>
            <p:cNvSpPr txBox="1"/>
            <p:nvPr/>
          </p:nvSpPr>
          <p:spPr>
            <a:xfrm>
              <a:off x="5105400" y="5397043"/>
              <a:ext cx="2590800" cy="307975"/>
            </a:xfrm>
            <a:prstGeom prst="rect">
              <a:avLst/>
            </a:prstGeom>
            <a:noFill/>
          </p:spPr>
          <p:txBody>
            <a:bodyPr>
              <a:spAutoFit/>
            </a:bodyPr>
            <a:lstStyle/>
            <a:p>
              <a:pPr>
                <a:defRPr/>
              </a:pPr>
              <a:r>
                <a:rPr lang="en-US" sz="1400" dirty="0">
                  <a:latin typeface="+mn-lt"/>
                </a:rPr>
                <a:t>Use of WPDS witnesses</a:t>
              </a:r>
            </a:p>
          </p:txBody>
        </p:sp>
        <p:sp>
          <p:nvSpPr>
            <p:cNvPr id="46" name="TextBox 45"/>
            <p:cNvSpPr txBox="1"/>
            <p:nvPr/>
          </p:nvSpPr>
          <p:spPr>
            <a:xfrm>
              <a:off x="5105400" y="5712023"/>
              <a:ext cx="2667000" cy="307777"/>
            </a:xfrm>
            <a:prstGeom prst="rect">
              <a:avLst/>
            </a:prstGeom>
            <a:noFill/>
          </p:spPr>
          <p:txBody>
            <a:bodyPr wrap="square">
              <a:spAutoFit/>
            </a:bodyPr>
            <a:lstStyle/>
            <a:p>
              <a:pPr>
                <a:defRPr/>
              </a:pPr>
              <a:r>
                <a:rPr lang="en-US" sz="1400" dirty="0">
                  <a:latin typeface="+mn-lt"/>
                </a:rPr>
                <a:t>S</a:t>
              </a:r>
              <a:r>
                <a:rPr lang="en-US" sz="1400" dirty="0" smtClean="0">
                  <a:latin typeface="+mn-lt"/>
                </a:rPr>
                <a:t>ample path for </a:t>
              </a:r>
              <a:r>
                <a:rPr lang="en-US" sz="1400" dirty="0">
                  <a:latin typeface="+mn-lt"/>
                </a:rPr>
                <a:t>each </a:t>
              </a:r>
              <a:r>
                <a:rPr lang="en-US" sz="1400" dirty="0" smtClean="0">
                  <a:latin typeface="+mn-lt"/>
                </a:rPr>
                <a:t>bug</a:t>
              </a:r>
              <a:endParaRPr lang="en-US" sz="1400" dirty="0">
                <a:latin typeface="+mn-lt"/>
              </a:endParaRPr>
            </a:p>
          </p:txBody>
        </p:sp>
        <p:sp>
          <p:nvSpPr>
            <p:cNvPr id="35" name="TextBox 34"/>
            <p:cNvSpPr txBox="1"/>
            <p:nvPr/>
          </p:nvSpPr>
          <p:spPr>
            <a:xfrm>
              <a:off x="2819400" y="1901825"/>
              <a:ext cx="2362200" cy="307975"/>
            </a:xfrm>
            <a:prstGeom prst="rect">
              <a:avLst/>
            </a:prstGeom>
            <a:noFill/>
          </p:spPr>
          <p:txBody>
            <a:bodyPr wrap="square">
              <a:spAutoFit/>
            </a:bodyPr>
            <a:lstStyle/>
            <a:p>
              <a:pPr>
                <a:defRPr/>
              </a:pPr>
              <a:r>
                <a:rPr lang="en-US" sz="1400" dirty="0" smtClean="0">
                  <a:latin typeface="+mn-lt"/>
                </a:rPr>
                <a:t>Linux source code</a:t>
              </a:r>
              <a:endParaRPr lang="en-US" sz="1400" dirty="0">
                <a:latin typeface="+mn-lt"/>
              </a:endParaRPr>
            </a:p>
          </p:txBody>
        </p:sp>
        <p:sp>
          <p:nvSpPr>
            <p:cNvPr id="39" name="Flowchart: Document 38"/>
            <p:cNvSpPr/>
            <p:nvPr/>
          </p:nvSpPr>
          <p:spPr bwMode="auto">
            <a:xfrm>
              <a:off x="5562600" y="1905000"/>
              <a:ext cx="1371600" cy="457200"/>
            </a:xfrm>
            <a:prstGeom prst="flowChartDocument">
              <a:avLst/>
            </a:prstGeom>
            <a:solidFill>
              <a:schemeClr val="bg2">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smtClean="0">
                  <a:solidFill>
                    <a:schemeClr val="bg1"/>
                  </a:solidFill>
                </a:rPr>
                <a:t>Documentation</a:t>
              </a:r>
              <a:endParaRPr lang="en-US" sz="1400" dirty="0">
                <a:solidFill>
                  <a:schemeClr val="bg1"/>
                </a:solidFill>
              </a:endParaRPr>
            </a:p>
          </p:txBody>
        </p:sp>
        <p:sp>
          <p:nvSpPr>
            <p:cNvPr id="51" name="Rounded Rectangle 50"/>
            <p:cNvSpPr/>
            <p:nvPr/>
          </p:nvSpPr>
          <p:spPr>
            <a:xfrm>
              <a:off x="685800" y="4419600"/>
              <a:ext cx="1905000" cy="457200"/>
            </a:xfrm>
            <a:prstGeom prst="roundRect">
              <a:avLst/>
            </a:prstGeom>
            <a:solidFill>
              <a:srgbClr val="FFC000"/>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Find Error-Propagation Bugs</a:t>
              </a:r>
              <a:endParaRPr lang="en-US" sz="1400" dirty="0">
                <a:solidFill>
                  <a:schemeClr val="tx1"/>
                </a:solidFill>
              </a:endParaRPr>
            </a:p>
          </p:txBody>
        </p:sp>
        <p:sp>
          <p:nvSpPr>
            <p:cNvPr id="52" name="Rounded Rectangle 51"/>
            <p:cNvSpPr/>
            <p:nvPr/>
          </p:nvSpPr>
          <p:spPr>
            <a:xfrm>
              <a:off x="5334000" y="4419600"/>
              <a:ext cx="1905000" cy="457200"/>
            </a:xfrm>
            <a:prstGeom prst="roundRect">
              <a:avLst/>
            </a:prstGeom>
            <a:solidFill>
              <a:srgbClr val="FFC000"/>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Find Error-Code </a:t>
              </a:r>
              <a:r>
                <a:rPr lang="en-US" sz="1400" dirty="0">
                  <a:solidFill>
                    <a:schemeClr val="tx1"/>
                  </a:solidFill>
                </a:rPr>
                <a:t>M</a:t>
              </a:r>
              <a:r>
                <a:rPr lang="en-US" sz="1400" dirty="0" smtClean="0">
                  <a:solidFill>
                    <a:schemeClr val="tx1"/>
                  </a:solidFill>
                </a:rPr>
                <a:t>ismatches</a:t>
              </a:r>
              <a:endParaRPr lang="en-US" sz="1400" dirty="0">
                <a:solidFill>
                  <a:schemeClr val="tx1"/>
                </a:solidFill>
              </a:endParaRPr>
            </a:p>
          </p:txBody>
        </p:sp>
        <p:sp>
          <p:nvSpPr>
            <p:cNvPr id="55" name="Rounded Rectangle 54"/>
            <p:cNvSpPr/>
            <p:nvPr/>
          </p:nvSpPr>
          <p:spPr>
            <a:xfrm>
              <a:off x="5257800" y="2895600"/>
              <a:ext cx="1905000" cy="457200"/>
            </a:xfrm>
            <a:prstGeom prst="roundRect">
              <a:avLst/>
            </a:prstGeom>
            <a:solidFill>
              <a:srgbClr val="0070C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Extract documented error codes</a:t>
              </a:r>
              <a:endParaRPr lang="en-US" sz="1400" dirty="0">
                <a:solidFill>
                  <a:schemeClr val="bg1"/>
                </a:solidFill>
              </a:endParaRPr>
            </a:p>
          </p:txBody>
        </p:sp>
        <p:sp>
          <p:nvSpPr>
            <p:cNvPr id="56" name="Rounded Rectangle 55"/>
            <p:cNvSpPr/>
            <p:nvPr/>
          </p:nvSpPr>
          <p:spPr>
            <a:xfrm>
              <a:off x="685800" y="2971800"/>
              <a:ext cx="1905000" cy="762000"/>
            </a:xfrm>
            <a:prstGeom prst="round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Error Propagation Analysis</a:t>
              </a:r>
              <a:endParaRPr lang="en-US" dirty="0">
                <a:solidFill>
                  <a:schemeClr val="bg1"/>
                </a:solidFill>
              </a:endParaRPr>
            </a:p>
          </p:txBody>
        </p:sp>
        <p:sp>
          <p:nvSpPr>
            <p:cNvPr id="48" name="Rounded Rectangle 47"/>
            <p:cNvSpPr/>
            <p:nvPr/>
          </p:nvSpPr>
          <p:spPr>
            <a:xfrm>
              <a:off x="3124200" y="4419600"/>
              <a:ext cx="1905000" cy="457200"/>
            </a:xfrm>
            <a:prstGeom prst="roundRect">
              <a:avLst/>
            </a:prstGeom>
            <a:solidFill>
              <a:srgbClr val="FFC000"/>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Find Bad Error/Pointer Interactions</a:t>
              </a:r>
              <a:endParaRPr lang="en-US" sz="1400" dirty="0">
                <a:solidFill>
                  <a:schemeClr val="tx1"/>
                </a:solidFill>
              </a:endParaRPr>
            </a:p>
          </p:txBody>
        </p:sp>
        <p:cxnSp>
          <p:nvCxnSpPr>
            <p:cNvPr id="6" name="Straight Connector 5"/>
            <p:cNvCxnSpPr/>
            <p:nvPr/>
          </p:nvCxnSpPr>
          <p:spPr>
            <a:xfrm flipV="1">
              <a:off x="1600200" y="4194175"/>
              <a:ext cx="4495800"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477000" y="3352800"/>
              <a:ext cx="0" cy="1066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96000" y="4194176"/>
              <a:ext cx="0" cy="2254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4114800" y="4191000"/>
              <a:ext cx="0" cy="2254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114800" y="4876800"/>
              <a:ext cx="0" cy="533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638300" y="5143500"/>
              <a:ext cx="464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51" idx="2"/>
            </p:cNvCxnSpPr>
            <p:nvPr/>
          </p:nvCxnSpPr>
          <p:spPr>
            <a:xfrm>
              <a:off x="1638300" y="4876800"/>
              <a:ext cx="0" cy="266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52" idx="2"/>
            </p:cNvCxnSpPr>
            <p:nvPr/>
          </p:nvCxnSpPr>
          <p:spPr>
            <a:xfrm>
              <a:off x="6286500" y="4876800"/>
              <a:ext cx="0" cy="266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a:off x="1600200" y="3773487"/>
              <a:ext cx="1588" cy="6461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a:off x="1600200" y="2325687"/>
              <a:ext cx="1588" cy="6461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a:off x="6475412" y="2249487"/>
              <a:ext cx="1588" cy="6461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457200" y="4191000"/>
              <a:ext cx="381000" cy="381000"/>
            </a:xfrm>
            <a:prstGeom prst="ellipse">
              <a:avLst/>
            </a:prstGeom>
            <a:solidFill>
              <a:srgbClr val="FFC000"/>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ln w="18415" cmpd="sng">
                    <a:solidFill>
                      <a:srgbClr val="FFFFFF"/>
                    </a:solidFill>
                    <a:prstDash val="solid"/>
                  </a:ln>
                  <a:solidFill>
                    <a:schemeClr val="tx1"/>
                  </a:solidFill>
                  <a:effectLst>
                    <a:outerShdw blurRad="63500" dir="3600000" algn="tl" rotWithShape="0">
                      <a:srgbClr val="000000">
                        <a:alpha val="70000"/>
                      </a:srgbClr>
                    </a:outerShdw>
                  </a:effectLst>
                </a:rPr>
                <a:t>1</a:t>
              </a:r>
            </a:p>
          </p:txBody>
        </p:sp>
        <p:sp>
          <p:nvSpPr>
            <p:cNvPr id="54" name="Oval 53"/>
            <p:cNvSpPr/>
            <p:nvPr/>
          </p:nvSpPr>
          <p:spPr>
            <a:xfrm>
              <a:off x="2895600" y="4267200"/>
              <a:ext cx="381000" cy="381000"/>
            </a:xfrm>
            <a:prstGeom prst="ellipse">
              <a:avLst/>
            </a:prstGeom>
            <a:solidFill>
              <a:srgbClr val="FFC000"/>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ln w="18415" cmpd="sng">
                    <a:solidFill>
                      <a:srgbClr val="FFFFFF"/>
                    </a:solidFill>
                    <a:prstDash val="solid"/>
                  </a:ln>
                  <a:solidFill>
                    <a:schemeClr val="tx1"/>
                  </a:solidFill>
                  <a:effectLst>
                    <a:outerShdw blurRad="63500" dir="3600000" algn="tl" rotWithShape="0">
                      <a:srgbClr val="000000">
                        <a:alpha val="70000"/>
                      </a:srgbClr>
                    </a:outerShdw>
                  </a:effectLst>
                </a:rPr>
                <a:t>2</a:t>
              </a:r>
              <a:endParaRPr lang="en-US"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57" name="Oval 56"/>
            <p:cNvSpPr/>
            <p:nvPr/>
          </p:nvSpPr>
          <p:spPr>
            <a:xfrm>
              <a:off x="5181600" y="4267200"/>
              <a:ext cx="381000" cy="381000"/>
            </a:xfrm>
            <a:prstGeom prst="ellipse">
              <a:avLst/>
            </a:prstGeom>
            <a:solidFill>
              <a:srgbClr val="FFC000"/>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ln w="18415" cmpd="sng">
                    <a:solidFill>
                      <a:srgbClr val="FFFFFF"/>
                    </a:solidFill>
                    <a:prstDash val="solid"/>
                  </a:ln>
                  <a:solidFill>
                    <a:schemeClr val="tx1"/>
                  </a:solidFill>
                  <a:effectLst>
                    <a:outerShdw blurRad="63500" dir="3600000" algn="tl" rotWithShape="0">
                      <a:srgbClr val="000000">
                        <a:alpha val="70000"/>
                      </a:srgbClr>
                    </a:outerShdw>
                  </a:effectLst>
                </a:rPr>
                <a:t>3</a:t>
              </a:r>
              <a:endParaRPr lang="en-US"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grpSp>
    </p:spTree>
    <p:extLst>
      <p:ext uri="{BB962C8B-B14F-4D97-AF65-F5344CB8AC3E}">
        <p14:creationId xmlns:p14="http://schemas.microsoft.com/office/powerpoint/2010/main" val="202863079"/>
      </p:ext>
    </p:extLst>
  </p:cSld>
  <p:clrMapOvr>
    <a:masterClrMapping/>
  </p:clrMapOvr>
  <p:transition advTm="51261"/>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Analysis Optimization Impact (2)</a:t>
            </a:r>
          </a:p>
        </p:txBody>
      </p:sp>
      <p:sp>
        <p:nvSpPr>
          <p:cNvPr id="14346" name="Rectangle 10"/>
          <p:cNvSpPr>
            <a:spLocks noGrp="1" noChangeArrowheads="1"/>
          </p:cNvSpPr>
          <p:nvPr>
            <p:ph idx="1"/>
          </p:nvPr>
        </p:nvSpPr>
        <p:spPr>
          <a:xfrm>
            <a:off x="838200" y="1981200"/>
            <a:ext cx="7696200" cy="609600"/>
          </a:xfrm>
        </p:spPr>
        <p:txBody>
          <a:bodyPr/>
          <a:lstStyle/>
          <a:p>
            <a:pPr eaLnBrk="1" hangingPunct="1"/>
            <a:r>
              <a:rPr lang="en-US" sz="2400" dirty="0" smtClean="0"/>
              <a:t>Impact of optimizations in terms of number of weights</a:t>
            </a:r>
            <a:endParaRPr lang="en-US" sz="2800" dirty="0" smtClean="0"/>
          </a:p>
          <a:p>
            <a:pPr eaLnBrk="1" hangingPunct="1"/>
            <a:endParaRPr lang="en-US" sz="2800" dirty="0" smtClean="0"/>
          </a:p>
          <a:p>
            <a:pPr eaLnBrk="1" hangingPunct="1"/>
            <a:endParaRPr lang="en-US" sz="2800" dirty="0" smtClean="0"/>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50</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graphicFrame>
        <p:nvGraphicFramePr>
          <p:cNvPr id="22" name="Chart 21"/>
          <p:cNvGraphicFramePr/>
          <p:nvPr/>
        </p:nvGraphicFramePr>
        <p:xfrm>
          <a:off x="838200" y="2895600"/>
          <a:ext cx="4572000" cy="2895600"/>
        </p:xfrm>
        <a:graphic>
          <a:graphicData uri="http://schemas.openxmlformats.org/drawingml/2006/chart">
            <c:chart xmlns:c="http://schemas.openxmlformats.org/drawingml/2006/chart" xmlns:r="http://schemas.openxmlformats.org/officeDocument/2006/relationships" r:id="rId5"/>
          </a:graphicData>
        </a:graphic>
      </p:graphicFrame>
      <p:sp>
        <p:nvSpPr>
          <p:cNvPr id="19" name="Rectangle 10"/>
          <p:cNvSpPr txBox="1">
            <a:spLocks noChangeArrowheads="1"/>
          </p:cNvSpPr>
          <p:nvPr/>
        </p:nvSpPr>
        <p:spPr bwMode="auto">
          <a:xfrm>
            <a:off x="5638800" y="3276600"/>
            <a:ext cx="33528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200" dirty="0" smtClean="0">
                <a:latin typeface="+mn-lt"/>
                <a:cs typeface="+mn-cs"/>
              </a:rPr>
              <a:t>27% fewer weights</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0" name="Rectangle 10"/>
          <p:cNvSpPr txBox="1">
            <a:spLocks noChangeArrowheads="1"/>
          </p:cNvSpPr>
          <p:nvPr/>
        </p:nvSpPr>
        <p:spPr bwMode="auto">
          <a:xfrm>
            <a:off x="5638800" y="4038600"/>
            <a:ext cx="31242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200" dirty="0" smtClean="0">
                <a:latin typeface="+mn-lt"/>
                <a:cs typeface="+mn-cs"/>
              </a:rPr>
              <a:t>Reduction from 140,000 to 102,000 weights on average</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cSld>
  <p:clrMapOvr>
    <a:masterClrMapping/>
  </p:clrMapOvr>
  <p:transition advTm="1513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3"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build="p"/>
      <p:bldP spid="14346" grpId="1" build="p"/>
      <p:bldP spid="14346" grpId="2" build="p"/>
      <p:bldP spid="19" grpId="0" build="p"/>
      <p:bldP spid="19" grpId="1" build="p"/>
      <p:bldP spid="19" grpId="2" build="p"/>
      <p:bldP spid="19" grpId="3"/>
      <p:bldP spid="20" grpId="0" build="p"/>
      <p:bldP spid="20" grpId="1" build="p"/>
      <p:bldP spid="20" grpId="2" build="p"/>
      <p:bldP spid="20" grpId="3"/>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smtClean="0">
                <a:solidFill>
                  <a:srgbClr val="C00000"/>
                </a:solidFill>
              </a:rPr>
              <a:t>Running Time</a:t>
            </a:r>
            <a:endParaRPr lang="en-US" sz="4000" dirty="0" smtClean="0">
              <a:solidFill>
                <a:srgbClr val="C00000"/>
              </a:solidFill>
            </a:endParaRPr>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51</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7" name="TextBox 16"/>
          <p:cNvSpPr txBox="1"/>
          <p:nvPr/>
        </p:nvSpPr>
        <p:spPr>
          <a:xfrm>
            <a:off x="2590800" y="4859179"/>
            <a:ext cx="685800" cy="246221"/>
          </a:xfrm>
          <a:prstGeom prst="rect">
            <a:avLst/>
          </a:prstGeom>
          <a:noFill/>
        </p:spPr>
        <p:txBody>
          <a:bodyPr wrap="square" rtlCol="0">
            <a:spAutoFit/>
          </a:bodyPr>
          <a:lstStyle/>
          <a:p>
            <a:pPr algn="ctr"/>
            <a:r>
              <a:rPr lang="en-US" sz="1000" dirty="0" smtClean="0">
                <a:latin typeface="+mn-lt"/>
              </a:rPr>
              <a:t>90KLOC</a:t>
            </a:r>
            <a:endParaRPr lang="en-US" sz="1000" dirty="0">
              <a:latin typeface="+mn-lt"/>
            </a:endParaRPr>
          </a:p>
        </p:txBody>
      </p:sp>
      <p:sp>
        <p:nvSpPr>
          <p:cNvPr id="18" name="TextBox 17"/>
          <p:cNvSpPr txBox="1"/>
          <p:nvPr/>
        </p:nvSpPr>
        <p:spPr>
          <a:xfrm>
            <a:off x="3429000" y="4859179"/>
            <a:ext cx="685800" cy="246221"/>
          </a:xfrm>
          <a:prstGeom prst="rect">
            <a:avLst/>
          </a:prstGeom>
          <a:noFill/>
        </p:spPr>
        <p:txBody>
          <a:bodyPr wrap="square" rtlCol="0">
            <a:spAutoFit/>
          </a:bodyPr>
          <a:lstStyle/>
          <a:p>
            <a:pPr algn="ctr"/>
            <a:r>
              <a:rPr lang="en-US" sz="1000" dirty="0" smtClean="0">
                <a:latin typeface="+mn-lt"/>
              </a:rPr>
              <a:t>82KLOC</a:t>
            </a:r>
            <a:endParaRPr lang="en-US" sz="1000" dirty="0">
              <a:latin typeface="+mn-lt"/>
            </a:endParaRPr>
          </a:p>
        </p:txBody>
      </p:sp>
      <p:sp>
        <p:nvSpPr>
          <p:cNvPr id="20" name="TextBox 19"/>
          <p:cNvSpPr txBox="1"/>
          <p:nvPr/>
        </p:nvSpPr>
        <p:spPr>
          <a:xfrm>
            <a:off x="4267200" y="4859179"/>
            <a:ext cx="685800" cy="246221"/>
          </a:xfrm>
          <a:prstGeom prst="rect">
            <a:avLst/>
          </a:prstGeom>
          <a:noFill/>
        </p:spPr>
        <p:txBody>
          <a:bodyPr wrap="square" rtlCol="0">
            <a:spAutoFit/>
          </a:bodyPr>
          <a:lstStyle/>
          <a:p>
            <a:pPr algn="ctr"/>
            <a:r>
              <a:rPr lang="en-US" sz="1000" dirty="0" smtClean="0">
                <a:latin typeface="+mn-lt"/>
              </a:rPr>
              <a:t>80KLOC</a:t>
            </a:r>
            <a:endParaRPr lang="en-US" sz="1000" dirty="0">
              <a:latin typeface="+mn-lt"/>
            </a:endParaRPr>
          </a:p>
        </p:txBody>
      </p:sp>
      <p:sp>
        <p:nvSpPr>
          <p:cNvPr id="21" name="TextBox 20"/>
          <p:cNvSpPr txBox="1"/>
          <p:nvPr/>
        </p:nvSpPr>
        <p:spPr>
          <a:xfrm>
            <a:off x="5105400" y="4859179"/>
            <a:ext cx="685800" cy="246221"/>
          </a:xfrm>
          <a:prstGeom prst="rect">
            <a:avLst/>
          </a:prstGeom>
          <a:noFill/>
        </p:spPr>
        <p:txBody>
          <a:bodyPr wrap="square" rtlCol="0">
            <a:spAutoFit/>
          </a:bodyPr>
          <a:lstStyle/>
          <a:p>
            <a:pPr algn="ctr"/>
            <a:r>
              <a:rPr lang="en-US" sz="1000" dirty="0" smtClean="0">
                <a:latin typeface="+mn-lt"/>
              </a:rPr>
              <a:t>91KLOC</a:t>
            </a:r>
            <a:endParaRPr lang="en-US" sz="1000" dirty="0">
              <a:latin typeface="+mn-lt"/>
            </a:endParaRPr>
          </a:p>
        </p:txBody>
      </p:sp>
      <p:sp>
        <p:nvSpPr>
          <p:cNvPr id="22" name="TextBox 21"/>
          <p:cNvSpPr txBox="1"/>
          <p:nvPr/>
        </p:nvSpPr>
        <p:spPr>
          <a:xfrm>
            <a:off x="5943600" y="4859179"/>
            <a:ext cx="685800" cy="246221"/>
          </a:xfrm>
          <a:prstGeom prst="rect">
            <a:avLst/>
          </a:prstGeom>
          <a:noFill/>
        </p:spPr>
        <p:txBody>
          <a:bodyPr wrap="square" rtlCol="0">
            <a:spAutoFit/>
          </a:bodyPr>
          <a:lstStyle/>
          <a:p>
            <a:pPr algn="ctr"/>
            <a:r>
              <a:rPr lang="en-US" sz="1000" dirty="0" smtClean="0">
                <a:latin typeface="+mn-lt"/>
              </a:rPr>
              <a:t>86KLOC</a:t>
            </a:r>
            <a:endParaRPr lang="en-US" sz="1000" dirty="0">
              <a:latin typeface="+mn-lt"/>
            </a:endParaRPr>
          </a:p>
        </p:txBody>
      </p:sp>
      <p:graphicFrame>
        <p:nvGraphicFramePr>
          <p:cNvPr id="23" name="Chart 22"/>
          <p:cNvGraphicFramePr/>
          <p:nvPr>
            <p:extLst>
              <p:ext uri="{D42A27DB-BD31-4B8C-83A1-F6EECF244321}">
                <p14:modId xmlns:p14="http://schemas.microsoft.com/office/powerpoint/2010/main" val="2241879140"/>
              </p:ext>
            </p:extLst>
          </p:nvPr>
        </p:nvGraphicFramePr>
        <p:xfrm>
          <a:off x="2362200" y="2344578"/>
          <a:ext cx="4572000" cy="291322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advTm="13666"/>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Memory</a:t>
            </a:r>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52</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7" name="TextBox 16"/>
          <p:cNvSpPr txBox="1"/>
          <p:nvPr/>
        </p:nvSpPr>
        <p:spPr>
          <a:xfrm>
            <a:off x="2590800" y="4859179"/>
            <a:ext cx="685800" cy="246221"/>
          </a:xfrm>
          <a:prstGeom prst="rect">
            <a:avLst/>
          </a:prstGeom>
          <a:noFill/>
        </p:spPr>
        <p:txBody>
          <a:bodyPr wrap="square" rtlCol="0">
            <a:spAutoFit/>
          </a:bodyPr>
          <a:lstStyle/>
          <a:p>
            <a:pPr algn="ctr"/>
            <a:r>
              <a:rPr lang="en-US" sz="1000" dirty="0" smtClean="0">
                <a:latin typeface="+mn-lt"/>
              </a:rPr>
              <a:t>90KLOC</a:t>
            </a:r>
            <a:endParaRPr lang="en-US" sz="1000" dirty="0">
              <a:latin typeface="+mn-lt"/>
            </a:endParaRPr>
          </a:p>
        </p:txBody>
      </p:sp>
      <p:sp>
        <p:nvSpPr>
          <p:cNvPr id="18" name="TextBox 17"/>
          <p:cNvSpPr txBox="1"/>
          <p:nvPr/>
        </p:nvSpPr>
        <p:spPr>
          <a:xfrm>
            <a:off x="3429000" y="4859179"/>
            <a:ext cx="685800" cy="246221"/>
          </a:xfrm>
          <a:prstGeom prst="rect">
            <a:avLst/>
          </a:prstGeom>
          <a:noFill/>
        </p:spPr>
        <p:txBody>
          <a:bodyPr wrap="square" rtlCol="0">
            <a:spAutoFit/>
          </a:bodyPr>
          <a:lstStyle/>
          <a:p>
            <a:pPr algn="ctr"/>
            <a:r>
              <a:rPr lang="en-US" sz="1000" dirty="0" smtClean="0">
                <a:latin typeface="+mn-lt"/>
              </a:rPr>
              <a:t>82KLOC</a:t>
            </a:r>
            <a:endParaRPr lang="en-US" sz="1000" dirty="0">
              <a:latin typeface="+mn-lt"/>
            </a:endParaRPr>
          </a:p>
        </p:txBody>
      </p:sp>
      <p:sp>
        <p:nvSpPr>
          <p:cNvPr id="20" name="TextBox 19"/>
          <p:cNvSpPr txBox="1"/>
          <p:nvPr/>
        </p:nvSpPr>
        <p:spPr>
          <a:xfrm>
            <a:off x="4267200" y="4859179"/>
            <a:ext cx="685800" cy="246221"/>
          </a:xfrm>
          <a:prstGeom prst="rect">
            <a:avLst/>
          </a:prstGeom>
          <a:noFill/>
        </p:spPr>
        <p:txBody>
          <a:bodyPr wrap="square" rtlCol="0">
            <a:spAutoFit/>
          </a:bodyPr>
          <a:lstStyle/>
          <a:p>
            <a:pPr algn="ctr"/>
            <a:r>
              <a:rPr lang="en-US" sz="1000" dirty="0" smtClean="0">
                <a:latin typeface="+mn-lt"/>
              </a:rPr>
              <a:t>80KLOC</a:t>
            </a:r>
            <a:endParaRPr lang="en-US" sz="1000" dirty="0">
              <a:latin typeface="+mn-lt"/>
            </a:endParaRPr>
          </a:p>
        </p:txBody>
      </p:sp>
      <p:sp>
        <p:nvSpPr>
          <p:cNvPr id="21" name="TextBox 20"/>
          <p:cNvSpPr txBox="1"/>
          <p:nvPr/>
        </p:nvSpPr>
        <p:spPr>
          <a:xfrm>
            <a:off x="5105400" y="4859179"/>
            <a:ext cx="685800" cy="246221"/>
          </a:xfrm>
          <a:prstGeom prst="rect">
            <a:avLst/>
          </a:prstGeom>
          <a:noFill/>
        </p:spPr>
        <p:txBody>
          <a:bodyPr wrap="square" rtlCol="0">
            <a:spAutoFit/>
          </a:bodyPr>
          <a:lstStyle/>
          <a:p>
            <a:pPr algn="ctr"/>
            <a:r>
              <a:rPr lang="en-US" sz="1000" dirty="0" smtClean="0">
                <a:latin typeface="+mn-lt"/>
              </a:rPr>
              <a:t>91KLOC</a:t>
            </a:r>
            <a:endParaRPr lang="en-US" sz="1000" dirty="0">
              <a:latin typeface="+mn-lt"/>
            </a:endParaRPr>
          </a:p>
        </p:txBody>
      </p:sp>
      <p:sp>
        <p:nvSpPr>
          <p:cNvPr id="22" name="TextBox 21"/>
          <p:cNvSpPr txBox="1"/>
          <p:nvPr/>
        </p:nvSpPr>
        <p:spPr>
          <a:xfrm>
            <a:off x="5943600" y="4859179"/>
            <a:ext cx="685800" cy="246221"/>
          </a:xfrm>
          <a:prstGeom prst="rect">
            <a:avLst/>
          </a:prstGeom>
          <a:noFill/>
        </p:spPr>
        <p:txBody>
          <a:bodyPr wrap="square" rtlCol="0">
            <a:spAutoFit/>
          </a:bodyPr>
          <a:lstStyle/>
          <a:p>
            <a:pPr algn="ctr"/>
            <a:r>
              <a:rPr lang="en-US" sz="1000" dirty="0" smtClean="0">
                <a:latin typeface="+mn-lt"/>
              </a:rPr>
              <a:t>86KLOC</a:t>
            </a:r>
            <a:endParaRPr lang="en-US" sz="1000" dirty="0">
              <a:latin typeface="+mn-lt"/>
            </a:endParaRPr>
          </a:p>
        </p:txBody>
      </p:sp>
      <p:graphicFrame>
        <p:nvGraphicFramePr>
          <p:cNvPr id="19" name="Chart 18"/>
          <p:cNvGraphicFramePr/>
          <p:nvPr>
            <p:extLst>
              <p:ext uri="{D42A27DB-BD31-4B8C-83A1-F6EECF244321}">
                <p14:modId xmlns:p14="http://schemas.microsoft.com/office/powerpoint/2010/main" val="967654049"/>
              </p:ext>
            </p:extLst>
          </p:nvPr>
        </p:nvGraphicFramePr>
        <p:xfrm>
          <a:off x="2362200" y="2362200"/>
          <a:ext cx="4572000" cy="2895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advTm="13666"/>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5602"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25603"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5604"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25605"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5606"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5607"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5608"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5609"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Other Linux Versions and Code Bases</a:t>
            </a:r>
          </a:p>
        </p:txBody>
      </p:sp>
      <p:sp>
        <p:nvSpPr>
          <p:cNvPr id="16" name="Slide Number Placeholder 15"/>
          <p:cNvSpPr>
            <a:spLocks noGrp="1"/>
          </p:cNvSpPr>
          <p:nvPr>
            <p:ph type="sldNum" sz="quarter" idx="12"/>
          </p:nvPr>
        </p:nvSpPr>
        <p:spPr/>
        <p:txBody>
          <a:bodyPr>
            <a:normAutofit/>
          </a:bodyPr>
          <a:lstStyle/>
          <a:p>
            <a:pPr>
              <a:defRPr/>
            </a:pPr>
            <a:fld id="{E656CB66-87CA-4B40-8C81-A1AD2854DFDC}" type="slidenum">
              <a:rPr lang="en-US"/>
              <a:pPr>
                <a:defRPr/>
              </a:pPr>
              <a:t>53</a:t>
            </a:fld>
            <a:endParaRPr lang="en-US"/>
          </a:p>
        </p:txBody>
      </p:sp>
      <p:sp>
        <p:nvSpPr>
          <p:cNvPr id="25611"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5612"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5613"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5614"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7" name="Rectangle 10"/>
          <p:cNvSpPr txBox="1">
            <a:spLocks noChangeArrowheads="1"/>
          </p:cNvSpPr>
          <p:nvPr/>
        </p:nvSpPr>
        <p:spPr>
          <a:xfrm>
            <a:off x="914400" y="2133600"/>
            <a:ext cx="8001000" cy="838200"/>
          </a:xfrm>
          <a:prstGeom prst="rect">
            <a:avLst/>
          </a:prstGeom>
          <a:noFill/>
        </p:spPr>
        <p:txBody>
          <a:bodyPr>
            <a:normAutofit fontScale="47500" lnSpcReduction="20000"/>
          </a:bodyPr>
          <a:lstStyle/>
          <a:p>
            <a:pPr marL="342900" indent="-342900" fontAlgn="auto">
              <a:spcBef>
                <a:spcPct val="20000"/>
              </a:spcBef>
              <a:spcAft>
                <a:spcPts val="0"/>
              </a:spcAft>
              <a:buFont typeface="Arial" pitchFamily="34" charset="0"/>
              <a:buChar char="•"/>
              <a:defRPr/>
            </a:pPr>
            <a:r>
              <a:rPr lang="en-US" sz="5900" dirty="0">
                <a:latin typeface="+mn-lt"/>
                <a:cs typeface="+mn-cs"/>
              </a:rPr>
              <a:t>Different Linux versions</a:t>
            </a:r>
          </a:p>
          <a:p>
            <a:pPr marL="800100" lvl="1" indent="-342900" fontAlgn="auto">
              <a:spcBef>
                <a:spcPct val="20000"/>
              </a:spcBef>
              <a:spcAft>
                <a:spcPts val="0"/>
              </a:spcAft>
              <a:buFont typeface="Courier New" pitchFamily="49" charset="0"/>
              <a:buChar char="o"/>
              <a:defRPr/>
            </a:pPr>
            <a:r>
              <a:rPr lang="en-US" sz="4600" dirty="0" smtClean="0">
                <a:latin typeface="+mn-lt"/>
                <a:cs typeface="+mn-cs"/>
              </a:rPr>
              <a:t>Significant evolution </a:t>
            </a:r>
            <a:r>
              <a:rPr lang="en-US" sz="4600" dirty="0">
                <a:latin typeface="+mn-lt"/>
                <a:cs typeface="+mn-cs"/>
              </a:rPr>
              <a:t>in each release</a:t>
            </a:r>
          </a:p>
          <a:p>
            <a:pPr marL="342900" indent="-342900" fontAlgn="auto">
              <a:spcBef>
                <a:spcPct val="20000"/>
              </a:spcBef>
              <a:spcAft>
                <a:spcPts val="0"/>
              </a:spcAft>
              <a:defRPr/>
            </a:pPr>
            <a:endParaRPr lang="en-US" sz="2800" dirty="0">
              <a:latin typeface="+mn-lt"/>
              <a:cs typeface="+mn-cs"/>
            </a:endParaRPr>
          </a:p>
        </p:txBody>
      </p:sp>
      <p:sp>
        <p:nvSpPr>
          <p:cNvPr id="18" name="Rectangle 10"/>
          <p:cNvSpPr txBox="1">
            <a:spLocks noChangeArrowheads="1"/>
          </p:cNvSpPr>
          <p:nvPr/>
        </p:nvSpPr>
        <p:spPr>
          <a:xfrm>
            <a:off x="914400" y="3124200"/>
            <a:ext cx="7848600" cy="1143000"/>
          </a:xfrm>
          <a:prstGeom prst="rect">
            <a:avLst/>
          </a:prstGeom>
          <a:noFill/>
        </p:spPr>
        <p:txBody>
          <a:bodyPr>
            <a:normAutofit fontScale="70000" lnSpcReduction="20000"/>
          </a:bodyPr>
          <a:lstStyle/>
          <a:p>
            <a:pPr marL="342900" indent="-342900" fontAlgn="auto">
              <a:spcBef>
                <a:spcPct val="20000"/>
              </a:spcBef>
              <a:spcAft>
                <a:spcPts val="0"/>
              </a:spcAft>
              <a:buFont typeface="Arial" pitchFamily="34" charset="0"/>
              <a:buChar char="•"/>
              <a:defRPr/>
            </a:pPr>
            <a:r>
              <a:rPr lang="en-US" sz="4000" dirty="0">
                <a:latin typeface="+mn-lt"/>
                <a:cs typeface="+mn-cs"/>
              </a:rPr>
              <a:t>NASA/JPL Laboratory for Reliable Software</a:t>
            </a:r>
          </a:p>
          <a:p>
            <a:pPr marL="800100" lvl="1" indent="-342900" fontAlgn="auto">
              <a:spcBef>
                <a:spcPct val="20000"/>
              </a:spcBef>
              <a:spcAft>
                <a:spcPts val="0"/>
              </a:spcAft>
              <a:buFont typeface="Courier New" pitchFamily="49" charset="0"/>
              <a:buChar char="o"/>
              <a:defRPr/>
            </a:pPr>
            <a:r>
              <a:rPr lang="en-US" sz="3100" dirty="0">
                <a:latin typeface="+mn-lt"/>
                <a:cs typeface="+mn-cs"/>
              </a:rPr>
              <a:t>Using tool to check code in the Mars Science Laboratory</a:t>
            </a:r>
          </a:p>
          <a:p>
            <a:pPr marL="800100" lvl="1" indent="-342900" fontAlgn="auto">
              <a:spcBef>
                <a:spcPct val="20000"/>
              </a:spcBef>
              <a:spcAft>
                <a:spcPts val="0"/>
              </a:spcAft>
              <a:buFont typeface="Courier New" pitchFamily="49" charset="0"/>
              <a:buChar char="o"/>
              <a:defRPr/>
            </a:pPr>
            <a:r>
              <a:rPr lang="en-US" sz="3100" dirty="0">
                <a:latin typeface="+mn-lt"/>
                <a:cs typeface="+mn-cs"/>
              </a:rPr>
              <a:t>Found one real error propagation bug so far</a:t>
            </a:r>
          </a:p>
          <a:p>
            <a:pPr marL="342900" indent="-342900" fontAlgn="auto">
              <a:spcBef>
                <a:spcPct val="20000"/>
              </a:spcBef>
              <a:spcAft>
                <a:spcPts val="0"/>
              </a:spcAft>
              <a:buFont typeface="Arial" pitchFamily="34" charset="0"/>
              <a:buChar char="•"/>
              <a:defRPr/>
            </a:pPr>
            <a:endParaRPr lang="en-US" sz="45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
        <p:nvSpPr>
          <p:cNvPr id="20" name="TextBox 19"/>
          <p:cNvSpPr txBox="1"/>
          <p:nvPr/>
        </p:nvSpPr>
        <p:spPr>
          <a:xfrm>
            <a:off x="1676400" y="4165600"/>
            <a:ext cx="6477000" cy="1016000"/>
          </a:xfrm>
          <a:prstGeom prst="rect">
            <a:avLst/>
          </a:prstGeom>
          <a:noFill/>
        </p:spPr>
        <p:txBody>
          <a:bodyPr>
            <a:spAutoFit/>
          </a:bodyPr>
          <a:lstStyle/>
          <a:p>
            <a:pPr>
              <a:defRPr/>
            </a:pPr>
            <a:r>
              <a:rPr lang="en-US" sz="1200" b="1" i="1" dirty="0">
                <a:solidFill>
                  <a:srgbClr val="FF0000"/>
                </a:solidFill>
              </a:rPr>
              <a:t>“We’ve found a legitimate problem…We call a non-void function (that can return some critical error codes) and don’t assign the return value</a:t>
            </a:r>
            <a:r>
              <a:rPr lang="en-US" sz="1200" i="1" dirty="0">
                <a:solidFill>
                  <a:schemeClr val="bg1">
                    <a:lumMod val="50000"/>
                  </a:schemeClr>
                </a:solidFill>
              </a:rPr>
              <a:t>, dropping some nice things such as EASSERT, EABOUND, and EEBADHDR on the ground. We would have expected the compiler or [another code-checking tool] to catch that, actually…We’re going to rerun on a big update to the code soon.”</a:t>
            </a:r>
          </a:p>
        </p:txBody>
      </p:sp>
      <p:sp>
        <p:nvSpPr>
          <p:cNvPr id="21" name="Rectangle 10"/>
          <p:cNvSpPr txBox="1">
            <a:spLocks noChangeArrowheads="1"/>
          </p:cNvSpPr>
          <p:nvPr/>
        </p:nvSpPr>
        <p:spPr>
          <a:xfrm>
            <a:off x="914400" y="5257800"/>
            <a:ext cx="8001000" cy="838200"/>
          </a:xfrm>
          <a:prstGeom prst="rect">
            <a:avLst/>
          </a:prstGeom>
          <a:noFill/>
        </p:spPr>
        <p:txBody>
          <a:bodyPr>
            <a:normAutofit fontScale="47500" lnSpcReduction="20000"/>
          </a:bodyPr>
          <a:lstStyle/>
          <a:p>
            <a:pPr marL="342900" indent="-342900" fontAlgn="auto">
              <a:spcBef>
                <a:spcPct val="20000"/>
              </a:spcBef>
              <a:spcAft>
                <a:spcPts val="0"/>
              </a:spcAft>
              <a:buFont typeface="Arial" pitchFamily="34" charset="0"/>
              <a:buChar char="•"/>
              <a:defRPr/>
            </a:pPr>
            <a:r>
              <a:rPr lang="en-US" sz="5900" dirty="0" smtClean="0">
                <a:latin typeface="+mn-lt"/>
                <a:cs typeface="+mn-cs"/>
              </a:rPr>
              <a:t>Other potential code bases to analyze</a:t>
            </a:r>
            <a:endParaRPr lang="en-US" sz="5900" dirty="0">
              <a:latin typeface="+mn-lt"/>
              <a:cs typeface="+mn-cs"/>
            </a:endParaRPr>
          </a:p>
          <a:p>
            <a:pPr marL="800100" lvl="1" indent="-342900" fontAlgn="auto">
              <a:spcBef>
                <a:spcPct val="20000"/>
              </a:spcBef>
              <a:spcAft>
                <a:spcPts val="0"/>
              </a:spcAft>
              <a:buFont typeface="Courier New" pitchFamily="49" charset="0"/>
              <a:buChar char="o"/>
              <a:defRPr/>
            </a:pPr>
            <a:r>
              <a:rPr lang="en-US" sz="4600" dirty="0" smtClean="0">
                <a:latin typeface="+mn-lt"/>
                <a:cs typeface="+mn-cs"/>
              </a:rPr>
              <a:t>FreeBSD, </a:t>
            </a:r>
            <a:r>
              <a:rPr lang="en-US" sz="4600" dirty="0" err="1" smtClean="0">
                <a:latin typeface="+mn-lt"/>
                <a:cs typeface="+mn-cs"/>
              </a:rPr>
              <a:t>OpenSolaris</a:t>
            </a:r>
            <a:r>
              <a:rPr lang="en-US" sz="4600" dirty="0" smtClean="0">
                <a:latin typeface="+mn-lt"/>
                <a:cs typeface="+mn-cs"/>
              </a:rPr>
              <a:t>, Mozilla, etc.</a:t>
            </a:r>
            <a:endParaRPr lang="en-US" sz="46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Tree>
    <p:extLst>
      <p:ext uri="{BB962C8B-B14F-4D97-AF65-F5344CB8AC3E}">
        <p14:creationId xmlns:p14="http://schemas.microsoft.com/office/powerpoint/2010/main" val="3145140058"/>
      </p:ext>
    </p:extLst>
  </p:cSld>
  <p:clrMapOvr>
    <a:masterClrMapping/>
  </p:clrMapOvr>
  <p:transition advTm="37050"/>
  <p:timing>
    <p:tnLst>
      <p:par>
        <p:cTn id="1" dur="indefinite" restart="never" nodeType="tmRoot"/>
      </p:par>
    </p:tnLst>
    <p:bldLst>
      <p:bldP spid="17" grpId="0" build="p"/>
      <p:bldP spid="17" grpId="1" build="p"/>
      <p:bldP spid="17" grpId="2" build="p"/>
      <p:bldP spid="18" grpId="0" build="p"/>
      <p:bldP spid="18" grpId="1" build="p"/>
      <p:bldP spid="18" grpId="2" build="p"/>
      <p:bldP spid="21" grpId="0" build="p"/>
      <p:bldP spid="21" grpId="1" build="p"/>
      <p:bldP spid="21" grpId="2" build="p"/>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717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717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717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7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717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Conclusions</a:t>
            </a:r>
          </a:p>
        </p:txBody>
      </p:sp>
      <p:sp>
        <p:nvSpPr>
          <p:cNvPr id="16" name="Slide Number Placeholder 15"/>
          <p:cNvSpPr>
            <a:spLocks noGrp="1"/>
          </p:cNvSpPr>
          <p:nvPr>
            <p:ph type="sldNum" sz="quarter" idx="12"/>
          </p:nvPr>
        </p:nvSpPr>
        <p:spPr/>
        <p:txBody>
          <a:bodyPr>
            <a:normAutofit/>
          </a:bodyPr>
          <a:lstStyle/>
          <a:p>
            <a:pPr>
              <a:defRPr/>
            </a:pPr>
            <a:fld id="{71BC1D94-4272-4AE9-A857-FDD8CEB0B4FB}" type="slidenum">
              <a:rPr lang="en-US"/>
              <a:pPr>
                <a:defRPr/>
              </a:pPr>
              <a:t>54</a:t>
            </a:fld>
            <a:endParaRPr lang="en-US"/>
          </a:p>
        </p:txBody>
      </p:sp>
      <p:sp>
        <p:nvSpPr>
          <p:cNvPr id="7180"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2"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7183"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8" name="Rectangle 10"/>
          <p:cNvSpPr txBox="1">
            <a:spLocks noChangeArrowheads="1"/>
          </p:cNvSpPr>
          <p:nvPr/>
        </p:nvSpPr>
        <p:spPr bwMode="auto">
          <a:xfrm>
            <a:off x="914400" y="3505200"/>
            <a:ext cx="76962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400" b="0" i="0" u="none" strike="noStrike" kern="1200" cap="none" spc="0" normalizeH="0" noProof="0" dirty="0" smtClean="0">
                <a:ln>
                  <a:noFill/>
                </a:ln>
                <a:solidFill>
                  <a:schemeClr val="tx1"/>
                </a:solidFill>
                <a:effectLst/>
                <a:uLnTx/>
                <a:uFillTx/>
                <a:latin typeface="+mn-lt"/>
                <a:ea typeface="+mn-ea"/>
                <a:cs typeface="+mn-cs"/>
              </a:rPr>
              <a:t>Described analysis optimizations that reduced running time and memory consumption considerably</a:t>
            </a:r>
            <a:endParaRPr kumimoji="0" lang="en-US" sz="1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1" name="Rectangle 10"/>
          <p:cNvSpPr txBox="1">
            <a:spLocks noChangeArrowheads="1"/>
          </p:cNvSpPr>
          <p:nvPr/>
        </p:nvSpPr>
        <p:spPr>
          <a:xfrm>
            <a:off x="914400" y="2133600"/>
            <a:ext cx="7620000" cy="12954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err="1">
                <a:latin typeface="+mn-lt"/>
                <a:cs typeface="+mn-cs"/>
              </a:rPr>
              <a:t>I</a:t>
            </a:r>
            <a:r>
              <a:rPr lang="en-US" sz="2400" dirty="0" err="1" smtClean="0">
                <a:latin typeface="+mn-lt"/>
                <a:cs typeface="+mn-cs"/>
              </a:rPr>
              <a:t>nterprocedural</a:t>
            </a:r>
            <a:r>
              <a:rPr lang="en-US" sz="2400" dirty="0" smtClean="0">
                <a:latin typeface="+mn-lt"/>
                <a:cs typeface="+mn-cs"/>
              </a:rPr>
              <a:t> flow- and context-sensitive static analysis that finds the set of values each variable may contain at each program point</a:t>
            </a:r>
            <a:endParaRPr lang="en-US" sz="2800" dirty="0">
              <a:latin typeface="+mn-lt"/>
              <a:cs typeface="+mn-cs"/>
            </a:endParaRPr>
          </a:p>
        </p:txBody>
      </p:sp>
      <p:sp>
        <p:nvSpPr>
          <p:cNvPr id="19" name="Rectangle 10"/>
          <p:cNvSpPr txBox="1">
            <a:spLocks noChangeArrowheads="1"/>
          </p:cNvSpPr>
          <p:nvPr/>
        </p:nvSpPr>
        <p:spPr bwMode="auto">
          <a:xfrm>
            <a:off x="914400" y="4419600"/>
            <a:ext cx="7696200" cy="198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400" noProof="0" dirty="0" smtClean="0">
                <a:latin typeface="+mn-lt"/>
                <a:cs typeface="+mn-cs"/>
              </a:rPr>
              <a:t>Used error-propagation info to find error-</a:t>
            </a:r>
            <a:r>
              <a:rPr lang="en-US" sz="2400" dirty="0" smtClean="0">
                <a:latin typeface="+mn-lt"/>
                <a:cs typeface="+mn-cs"/>
              </a:rPr>
              <a:t>handling bugs</a:t>
            </a:r>
          </a:p>
          <a:p>
            <a:pPr marL="800100" lvl="1" indent="-342900">
              <a:spcBef>
                <a:spcPct val="20000"/>
              </a:spcBef>
              <a:buFont typeface="Courier New" pitchFamily="49" charset="0"/>
              <a:buChar char="o"/>
              <a:defRPr/>
            </a:pPr>
            <a:r>
              <a:rPr lang="en-US" sz="2400" noProof="0" dirty="0" smtClean="0">
                <a:latin typeface="+mn-lt"/>
                <a:cs typeface="+mn-cs"/>
              </a:rPr>
              <a:t>dropped unchecked errors</a:t>
            </a:r>
          </a:p>
          <a:p>
            <a:pPr marL="800100" lvl="1" indent="-342900">
              <a:spcBef>
                <a:spcPct val="20000"/>
              </a:spcBef>
              <a:buFont typeface="Courier New" pitchFamily="49" charset="0"/>
              <a:buChar char="o"/>
              <a:defRPr/>
            </a:pPr>
            <a:r>
              <a:rPr lang="en-US" sz="2400" noProof="0" dirty="0" smtClean="0">
                <a:latin typeface="+mn-lt"/>
                <a:cs typeface="+mn-cs"/>
              </a:rPr>
              <a:t>bad pointer interactions</a:t>
            </a:r>
          </a:p>
          <a:p>
            <a:pPr marL="800100" lvl="1" indent="-342900">
              <a:spcBef>
                <a:spcPct val="20000"/>
              </a:spcBef>
              <a:buFont typeface="Courier New" pitchFamily="49" charset="0"/>
              <a:buChar char="o"/>
              <a:defRPr/>
            </a:pPr>
            <a:r>
              <a:rPr lang="en-US" sz="2400" noProof="0" dirty="0" smtClean="0">
                <a:latin typeface="+mn-lt"/>
                <a:cs typeface="+mn-cs"/>
              </a:rPr>
              <a:t>error-code mismatches</a:t>
            </a:r>
            <a:endParaRPr kumimoji="0" lang="en-US" sz="1200" b="0" i="0" u="none" strike="noStrike" kern="1200" cap="none" spc="0" normalizeH="0" baseline="0" noProof="0" dirty="0" smtClean="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3806700008"/>
      </p:ext>
    </p:extLst>
  </p:cSld>
  <p:clrMapOvr>
    <a:masterClrMapping/>
  </p:clrMapOvr>
  <p:transition advTm="37346"/>
  <p:timing>
    <p:tnLst>
      <p:par>
        <p:cTn id="1" dur="indefinite" restart="never" nodeType="tmRoot"/>
      </p:par>
    </p:tnLst>
    <p:bldLst>
      <p:bldP spid="18" grpId="0" build="p"/>
      <p:bldP spid="18" grpId="1" build="p"/>
      <p:bldP spid="18" grpId="2" build="p"/>
      <p:bldP spid="21" grpId="0" build="p"/>
      <p:bldP spid="21" grpId="1" build="p"/>
      <p:bldP spid="21" grpId="2" build="p"/>
      <p:bldP spid="19" grpId="0" build="p"/>
      <p:bldP spid="19" grpId="1" build="p"/>
      <p:bldP spid="19" grpId="2" build="p"/>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6626"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26627"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6628"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26629"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6630"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6631"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6632"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6633"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Conclusions</a:t>
            </a:r>
          </a:p>
        </p:txBody>
      </p:sp>
      <p:sp>
        <p:nvSpPr>
          <p:cNvPr id="16" name="Slide Number Placeholder 15"/>
          <p:cNvSpPr>
            <a:spLocks noGrp="1"/>
          </p:cNvSpPr>
          <p:nvPr>
            <p:ph type="sldNum" sz="quarter" idx="12"/>
          </p:nvPr>
        </p:nvSpPr>
        <p:spPr/>
        <p:txBody>
          <a:bodyPr>
            <a:normAutofit/>
          </a:bodyPr>
          <a:lstStyle/>
          <a:p>
            <a:pPr>
              <a:defRPr/>
            </a:pPr>
            <a:fld id="{9172704C-7F45-45B5-A426-B6ADDB6C2205}" type="slidenum">
              <a:rPr lang="en-US"/>
              <a:pPr>
                <a:defRPr/>
              </a:pPr>
              <a:t>55</a:t>
            </a:fld>
            <a:endParaRPr lang="en-US"/>
          </a:p>
        </p:txBody>
      </p:sp>
      <p:sp>
        <p:nvSpPr>
          <p:cNvPr id="26635"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6636"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6637"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6638" name="Rectangle 14"/>
          <p:cNvSpPr>
            <a:spLocks noChangeArrowheads="1"/>
          </p:cNvSpPr>
          <p:nvPr/>
        </p:nvSpPr>
        <p:spPr bwMode="auto">
          <a:xfrm>
            <a:off x="457200" y="28654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914400" y="4114800"/>
            <a:ext cx="8153400" cy="1066800"/>
          </a:xfrm>
          <a:prstGeom prst="rect">
            <a:avLst/>
          </a:prstGeom>
          <a:noFill/>
        </p:spPr>
        <p:txBody>
          <a:bodyPr>
            <a:normAutofit fontScale="25000" lnSpcReduction="20000"/>
          </a:bodyPr>
          <a:lstStyle/>
          <a:p>
            <a:pPr marL="342900" indent="-342900" fontAlgn="auto">
              <a:spcBef>
                <a:spcPct val="20000"/>
              </a:spcBef>
              <a:spcAft>
                <a:spcPts val="0"/>
              </a:spcAft>
              <a:buFont typeface="Arial" pitchFamily="34" charset="0"/>
              <a:buChar char="•"/>
              <a:defRPr/>
            </a:pPr>
            <a:r>
              <a:rPr lang="en-US" sz="9600" dirty="0">
                <a:latin typeface="+mn-lt"/>
                <a:cs typeface="+mn-cs"/>
              </a:rPr>
              <a:t>Eliminating </a:t>
            </a:r>
            <a:r>
              <a:rPr lang="en-US" sz="9600" dirty="0" smtClean="0">
                <a:latin typeface="+mn-lt"/>
                <a:cs typeface="+mn-cs"/>
              </a:rPr>
              <a:t>the kinds of bugs described today </a:t>
            </a:r>
            <a:r>
              <a:rPr lang="en-US" sz="9600" dirty="0">
                <a:latin typeface="+mn-lt"/>
                <a:cs typeface="+mn-cs"/>
              </a:rPr>
              <a:t>increases the trustworthiness of </a:t>
            </a:r>
            <a:r>
              <a:rPr lang="en-US" sz="9600" dirty="0" smtClean="0">
                <a:latin typeface="+mn-lt"/>
                <a:cs typeface="+mn-cs"/>
              </a:rPr>
              <a:t>systems code and</a:t>
            </a:r>
            <a:r>
              <a:rPr lang="en-US" sz="9600" dirty="0">
                <a:latin typeface="+mn-lt"/>
                <a:cs typeface="+mn-cs"/>
              </a:rPr>
              <a:t>, in turn, of computer systems as a whole</a:t>
            </a:r>
          </a:p>
          <a:p>
            <a:pPr marL="342900" indent="-342900" fontAlgn="auto">
              <a:spcBef>
                <a:spcPct val="20000"/>
              </a:spcBef>
              <a:spcAft>
                <a:spcPts val="0"/>
              </a:spcAft>
              <a:defRPr/>
            </a:pPr>
            <a:endParaRPr lang="en-US" sz="2800" dirty="0">
              <a:latin typeface="+mn-lt"/>
              <a:cs typeface="+mn-cs"/>
            </a:endParaRPr>
          </a:p>
        </p:txBody>
      </p:sp>
      <p:sp>
        <p:nvSpPr>
          <p:cNvPr id="26" name="Rectangle 10"/>
          <p:cNvSpPr txBox="1">
            <a:spLocks noChangeArrowheads="1"/>
          </p:cNvSpPr>
          <p:nvPr/>
        </p:nvSpPr>
        <p:spPr>
          <a:xfrm>
            <a:off x="914400" y="2209800"/>
            <a:ext cx="7315200" cy="7620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smtClean="0">
                <a:latin typeface="+mn-lt"/>
                <a:cs typeface="+mn-cs"/>
              </a:rPr>
              <a:t>Found hundreds of error-handling bugs in Linux!</a:t>
            </a:r>
            <a:endParaRPr lang="en-US" sz="2400" dirty="0">
              <a:latin typeface="+mn-lt"/>
              <a:cs typeface="+mn-cs"/>
            </a:endParaRPr>
          </a:p>
        </p:txBody>
      </p:sp>
      <p:sp>
        <p:nvSpPr>
          <p:cNvPr id="18" name="Rectangle 10"/>
          <p:cNvSpPr txBox="1">
            <a:spLocks noChangeArrowheads="1"/>
          </p:cNvSpPr>
          <p:nvPr/>
        </p:nvSpPr>
        <p:spPr>
          <a:xfrm>
            <a:off x="914400" y="2971800"/>
            <a:ext cx="7315200" cy="7620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2400" dirty="0" smtClean="0">
                <a:latin typeface="+mn-lt"/>
                <a:cs typeface="+mn-cs"/>
              </a:rPr>
              <a:t>Finding error-handling bugs is not a one-time operation</a:t>
            </a:r>
            <a:endParaRPr lang="en-US" sz="2400" dirty="0">
              <a:latin typeface="+mn-lt"/>
              <a:cs typeface="+mn-cs"/>
            </a:endParaRPr>
          </a:p>
        </p:txBody>
      </p:sp>
    </p:spTree>
    <p:extLst>
      <p:ext uri="{BB962C8B-B14F-4D97-AF65-F5344CB8AC3E}">
        <p14:creationId xmlns:p14="http://schemas.microsoft.com/office/powerpoint/2010/main" val="1766994130"/>
      </p:ext>
    </p:extLst>
  </p:cSld>
  <p:clrMapOvr>
    <a:masterClrMapping/>
  </p:clrMapOvr>
  <p:transition advTm="46848"/>
  <p:timing>
    <p:tnLst>
      <p:par>
        <p:cTn id="1" dur="indefinite" restart="never" nodeType="tmRoot"/>
      </p:par>
    </p:tnLst>
    <p:bldLst>
      <p:bldP spid="19" grpId="0" build="p"/>
      <p:bldP spid="19" grpId="1" build="p"/>
      <p:bldP spid="19" grpId="2" build="p"/>
      <p:bldP spid="26" grpId="0" build="p"/>
      <p:bldP spid="26" grpId="1" build="p"/>
      <p:bldP spid="26" grpId="2" build="p"/>
      <p:bldP spid="18" grpId="0" build="p"/>
      <p:bldP spid="18" grpId="1" build="p"/>
      <p:bldP spid="18" grpId="2" build="p"/>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7410"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1741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741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741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7414"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741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7417"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Questions?</a:t>
            </a:r>
          </a:p>
        </p:txBody>
      </p:sp>
      <p:sp>
        <p:nvSpPr>
          <p:cNvPr id="16" name="Slide Number Placeholder 15"/>
          <p:cNvSpPr>
            <a:spLocks noGrp="1"/>
          </p:cNvSpPr>
          <p:nvPr>
            <p:ph type="sldNum" sz="quarter" idx="12"/>
          </p:nvPr>
        </p:nvSpPr>
        <p:spPr/>
        <p:txBody>
          <a:bodyPr>
            <a:normAutofit/>
          </a:bodyPr>
          <a:lstStyle/>
          <a:p>
            <a:pPr>
              <a:defRPr/>
            </a:pPr>
            <a:fld id="{B43A0553-1DE6-49E7-884B-76AFFDF8197B}" type="slidenum">
              <a:rPr lang="en-US"/>
              <a:pPr>
                <a:defRPr/>
              </a:pPr>
              <a:t>56</a:t>
            </a:fld>
            <a:endParaRPr lang="en-US"/>
          </a:p>
        </p:txBody>
      </p:sp>
      <p:sp>
        <p:nvSpPr>
          <p:cNvPr id="17419"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7421"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7422"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7" name="Flowchart: Document 16"/>
          <p:cNvSpPr/>
          <p:nvPr/>
        </p:nvSpPr>
        <p:spPr bwMode="auto">
          <a:xfrm>
            <a:off x="990600" y="1905000"/>
            <a:ext cx="1143000" cy="457200"/>
          </a:xfrm>
          <a:prstGeom prst="flowChartDocument">
            <a:avLst/>
          </a:prstGeom>
          <a:solidFill>
            <a:schemeClr val="bg2">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bg1"/>
                </a:solidFill>
              </a:rPr>
              <a:t>Source code</a:t>
            </a:r>
          </a:p>
        </p:txBody>
      </p:sp>
      <p:sp>
        <p:nvSpPr>
          <p:cNvPr id="18" name="Flowchart: Document 17"/>
          <p:cNvSpPr/>
          <p:nvPr/>
        </p:nvSpPr>
        <p:spPr bwMode="auto">
          <a:xfrm>
            <a:off x="3505200" y="5410200"/>
            <a:ext cx="1143000" cy="457200"/>
          </a:xfrm>
          <a:prstGeom prst="flowChartDocument">
            <a:avLst/>
          </a:prstGeom>
          <a:solidFill>
            <a:srgbClr val="FF0000"/>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smtClean="0">
                <a:solidFill>
                  <a:schemeClr val="bg1"/>
                </a:solidFill>
              </a:rPr>
              <a:t>Reports</a:t>
            </a:r>
            <a:endParaRPr lang="en-US" sz="1400" dirty="0">
              <a:solidFill>
                <a:schemeClr val="bg1"/>
              </a:solidFill>
            </a:endParaRPr>
          </a:p>
        </p:txBody>
      </p:sp>
      <p:sp>
        <p:nvSpPr>
          <p:cNvPr id="40" name="TextBox 39"/>
          <p:cNvSpPr txBox="1"/>
          <p:nvPr/>
        </p:nvSpPr>
        <p:spPr>
          <a:xfrm>
            <a:off x="2743200" y="2819400"/>
            <a:ext cx="1295400" cy="307975"/>
          </a:xfrm>
          <a:prstGeom prst="rect">
            <a:avLst/>
          </a:prstGeom>
          <a:noFill/>
        </p:spPr>
        <p:txBody>
          <a:bodyPr>
            <a:spAutoFit/>
          </a:bodyPr>
          <a:lstStyle/>
          <a:p>
            <a:pPr>
              <a:defRPr/>
            </a:pPr>
            <a:r>
              <a:rPr lang="en-US" sz="1400" dirty="0">
                <a:latin typeface="+mn-lt"/>
              </a:rPr>
              <a:t>CIL C front end</a:t>
            </a:r>
          </a:p>
        </p:txBody>
      </p:sp>
      <p:sp>
        <p:nvSpPr>
          <p:cNvPr id="42" name="TextBox 41"/>
          <p:cNvSpPr txBox="1"/>
          <p:nvPr/>
        </p:nvSpPr>
        <p:spPr>
          <a:xfrm>
            <a:off x="2743200" y="3578225"/>
            <a:ext cx="2590800" cy="307975"/>
          </a:xfrm>
          <a:prstGeom prst="rect">
            <a:avLst/>
          </a:prstGeom>
          <a:noFill/>
        </p:spPr>
        <p:txBody>
          <a:bodyPr>
            <a:spAutoFit/>
          </a:bodyPr>
          <a:lstStyle/>
          <a:p>
            <a:pPr>
              <a:defRPr/>
            </a:pPr>
            <a:r>
              <a:rPr lang="en-US" sz="1400" dirty="0">
                <a:latin typeface="+mn-lt"/>
              </a:rPr>
              <a:t>WALi library for solving analysis</a:t>
            </a:r>
          </a:p>
        </p:txBody>
      </p:sp>
      <p:sp>
        <p:nvSpPr>
          <p:cNvPr id="43" name="TextBox 42"/>
          <p:cNvSpPr txBox="1"/>
          <p:nvPr/>
        </p:nvSpPr>
        <p:spPr>
          <a:xfrm>
            <a:off x="2743200" y="3197423"/>
            <a:ext cx="2590800" cy="307777"/>
          </a:xfrm>
          <a:prstGeom prst="rect">
            <a:avLst/>
          </a:prstGeom>
          <a:noFill/>
        </p:spPr>
        <p:txBody>
          <a:bodyPr>
            <a:spAutoFit/>
          </a:bodyPr>
          <a:lstStyle/>
          <a:p>
            <a:pPr>
              <a:defRPr/>
            </a:pPr>
            <a:r>
              <a:rPr lang="en-US" sz="1400" dirty="0">
                <a:latin typeface="+mn-lt"/>
              </a:rPr>
              <a:t>BDDs to encode </a:t>
            </a:r>
            <a:r>
              <a:rPr lang="en-US" sz="1400" dirty="0" smtClean="0">
                <a:latin typeface="+mn-lt"/>
              </a:rPr>
              <a:t>the mappings</a:t>
            </a:r>
            <a:endParaRPr lang="en-US" sz="1400" dirty="0">
              <a:latin typeface="+mn-lt"/>
            </a:endParaRPr>
          </a:p>
        </p:txBody>
      </p:sp>
      <p:sp>
        <p:nvSpPr>
          <p:cNvPr id="44" name="TextBox 43"/>
          <p:cNvSpPr txBox="1"/>
          <p:nvPr/>
        </p:nvSpPr>
        <p:spPr>
          <a:xfrm>
            <a:off x="6858000" y="4114800"/>
            <a:ext cx="1905000" cy="307975"/>
          </a:xfrm>
          <a:prstGeom prst="rect">
            <a:avLst/>
          </a:prstGeom>
          <a:noFill/>
        </p:spPr>
        <p:txBody>
          <a:bodyPr wrap="square">
            <a:spAutoFit/>
          </a:bodyPr>
          <a:lstStyle/>
          <a:p>
            <a:pPr>
              <a:defRPr/>
            </a:pPr>
            <a:r>
              <a:rPr lang="en-US" sz="1400" dirty="0">
                <a:latin typeface="+mn-lt"/>
              </a:rPr>
              <a:t>Second pass over code</a:t>
            </a:r>
          </a:p>
        </p:txBody>
      </p:sp>
      <p:sp>
        <p:nvSpPr>
          <p:cNvPr id="45" name="TextBox 44"/>
          <p:cNvSpPr txBox="1"/>
          <p:nvPr/>
        </p:nvSpPr>
        <p:spPr>
          <a:xfrm>
            <a:off x="5105400" y="5397043"/>
            <a:ext cx="2590800" cy="307975"/>
          </a:xfrm>
          <a:prstGeom prst="rect">
            <a:avLst/>
          </a:prstGeom>
          <a:noFill/>
        </p:spPr>
        <p:txBody>
          <a:bodyPr>
            <a:spAutoFit/>
          </a:bodyPr>
          <a:lstStyle/>
          <a:p>
            <a:pPr>
              <a:defRPr/>
            </a:pPr>
            <a:r>
              <a:rPr lang="en-US" sz="1400" dirty="0">
                <a:latin typeface="+mn-lt"/>
              </a:rPr>
              <a:t>Use of WPDS witnesses</a:t>
            </a:r>
          </a:p>
        </p:txBody>
      </p:sp>
      <p:sp>
        <p:nvSpPr>
          <p:cNvPr id="46" name="TextBox 45"/>
          <p:cNvSpPr txBox="1"/>
          <p:nvPr/>
        </p:nvSpPr>
        <p:spPr>
          <a:xfrm>
            <a:off x="5105400" y="5712023"/>
            <a:ext cx="2667000" cy="307777"/>
          </a:xfrm>
          <a:prstGeom prst="rect">
            <a:avLst/>
          </a:prstGeom>
          <a:noFill/>
        </p:spPr>
        <p:txBody>
          <a:bodyPr wrap="square">
            <a:spAutoFit/>
          </a:bodyPr>
          <a:lstStyle/>
          <a:p>
            <a:pPr>
              <a:defRPr/>
            </a:pPr>
            <a:r>
              <a:rPr lang="en-US" sz="1400" dirty="0">
                <a:latin typeface="+mn-lt"/>
              </a:rPr>
              <a:t>S</a:t>
            </a:r>
            <a:r>
              <a:rPr lang="en-US" sz="1400" dirty="0" smtClean="0">
                <a:latin typeface="+mn-lt"/>
              </a:rPr>
              <a:t>ample path for </a:t>
            </a:r>
            <a:r>
              <a:rPr lang="en-US" sz="1400" dirty="0">
                <a:latin typeface="+mn-lt"/>
              </a:rPr>
              <a:t>each </a:t>
            </a:r>
            <a:r>
              <a:rPr lang="en-US" sz="1400" dirty="0" smtClean="0">
                <a:latin typeface="+mn-lt"/>
              </a:rPr>
              <a:t>bug</a:t>
            </a:r>
            <a:endParaRPr lang="en-US" sz="1400" dirty="0">
              <a:latin typeface="+mn-lt"/>
            </a:endParaRPr>
          </a:p>
        </p:txBody>
      </p:sp>
      <p:sp>
        <p:nvSpPr>
          <p:cNvPr id="35" name="TextBox 34"/>
          <p:cNvSpPr txBox="1"/>
          <p:nvPr/>
        </p:nvSpPr>
        <p:spPr>
          <a:xfrm>
            <a:off x="2819400" y="1901825"/>
            <a:ext cx="2362200" cy="307975"/>
          </a:xfrm>
          <a:prstGeom prst="rect">
            <a:avLst/>
          </a:prstGeom>
          <a:noFill/>
        </p:spPr>
        <p:txBody>
          <a:bodyPr wrap="square">
            <a:spAutoFit/>
          </a:bodyPr>
          <a:lstStyle/>
          <a:p>
            <a:pPr>
              <a:defRPr/>
            </a:pPr>
            <a:r>
              <a:rPr lang="en-US" sz="1400" dirty="0" smtClean="0">
                <a:latin typeface="+mn-lt"/>
              </a:rPr>
              <a:t>Linux source code</a:t>
            </a:r>
            <a:endParaRPr lang="en-US" sz="1400" dirty="0">
              <a:latin typeface="+mn-lt"/>
            </a:endParaRPr>
          </a:p>
        </p:txBody>
      </p:sp>
      <p:sp>
        <p:nvSpPr>
          <p:cNvPr id="39" name="Flowchart: Document 38"/>
          <p:cNvSpPr/>
          <p:nvPr/>
        </p:nvSpPr>
        <p:spPr bwMode="auto">
          <a:xfrm>
            <a:off x="5562600" y="1905000"/>
            <a:ext cx="1371600" cy="457200"/>
          </a:xfrm>
          <a:prstGeom prst="flowChartDocument">
            <a:avLst/>
          </a:prstGeom>
          <a:solidFill>
            <a:schemeClr val="bg2">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smtClean="0">
                <a:solidFill>
                  <a:schemeClr val="bg1"/>
                </a:solidFill>
              </a:rPr>
              <a:t>Documentation</a:t>
            </a:r>
            <a:endParaRPr lang="en-US" sz="1400" dirty="0">
              <a:solidFill>
                <a:schemeClr val="bg1"/>
              </a:solidFill>
            </a:endParaRPr>
          </a:p>
        </p:txBody>
      </p:sp>
      <p:sp>
        <p:nvSpPr>
          <p:cNvPr id="47" name="TextBox 46"/>
          <p:cNvSpPr txBox="1"/>
          <p:nvPr/>
        </p:nvSpPr>
        <p:spPr>
          <a:xfrm>
            <a:off x="7239000" y="1905000"/>
            <a:ext cx="1676400" cy="307777"/>
          </a:xfrm>
          <a:prstGeom prst="rect">
            <a:avLst/>
          </a:prstGeom>
          <a:noFill/>
        </p:spPr>
        <p:txBody>
          <a:bodyPr wrap="square">
            <a:spAutoFit/>
          </a:bodyPr>
          <a:lstStyle/>
          <a:p>
            <a:pPr>
              <a:defRPr/>
            </a:pPr>
            <a:r>
              <a:rPr lang="en-US" sz="1400" dirty="0" smtClean="0">
                <a:latin typeface="+mn-lt"/>
              </a:rPr>
              <a:t>Linux Manual pages</a:t>
            </a:r>
            <a:endParaRPr lang="en-US" sz="1400" dirty="0">
              <a:latin typeface="+mn-lt"/>
            </a:endParaRPr>
          </a:p>
        </p:txBody>
      </p:sp>
      <p:sp>
        <p:nvSpPr>
          <p:cNvPr id="50" name="TextBox 49"/>
          <p:cNvSpPr txBox="1"/>
          <p:nvPr/>
        </p:nvSpPr>
        <p:spPr>
          <a:xfrm>
            <a:off x="7239000" y="2968823"/>
            <a:ext cx="1676400" cy="307777"/>
          </a:xfrm>
          <a:prstGeom prst="rect">
            <a:avLst/>
          </a:prstGeom>
          <a:noFill/>
        </p:spPr>
        <p:txBody>
          <a:bodyPr wrap="square">
            <a:spAutoFit/>
          </a:bodyPr>
          <a:lstStyle/>
          <a:p>
            <a:pPr>
              <a:defRPr/>
            </a:pPr>
            <a:r>
              <a:rPr lang="en-US" sz="1400" dirty="0" smtClean="0">
                <a:latin typeface="+mn-lt"/>
              </a:rPr>
              <a:t>Python scripts</a:t>
            </a:r>
            <a:endParaRPr lang="en-US" sz="1400" dirty="0">
              <a:latin typeface="+mn-lt"/>
            </a:endParaRPr>
          </a:p>
        </p:txBody>
      </p:sp>
      <p:sp>
        <p:nvSpPr>
          <p:cNvPr id="51" name="Rounded Rectangle 50"/>
          <p:cNvSpPr/>
          <p:nvPr/>
        </p:nvSpPr>
        <p:spPr>
          <a:xfrm>
            <a:off x="685800" y="4419600"/>
            <a:ext cx="1905000" cy="457200"/>
          </a:xfrm>
          <a:prstGeom prst="roundRect">
            <a:avLst/>
          </a:prstGeom>
          <a:solidFill>
            <a:srgbClr val="FFC000"/>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Find Error-Propagation Bugs</a:t>
            </a:r>
            <a:endParaRPr lang="en-US" sz="1400" dirty="0">
              <a:solidFill>
                <a:schemeClr val="tx1"/>
              </a:solidFill>
            </a:endParaRPr>
          </a:p>
        </p:txBody>
      </p:sp>
      <p:sp>
        <p:nvSpPr>
          <p:cNvPr id="52" name="Rounded Rectangle 51"/>
          <p:cNvSpPr/>
          <p:nvPr/>
        </p:nvSpPr>
        <p:spPr>
          <a:xfrm>
            <a:off x="5334000" y="4419600"/>
            <a:ext cx="1905000" cy="457200"/>
          </a:xfrm>
          <a:prstGeom prst="roundRect">
            <a:avLst/>
          </a:prstGeom>
          <a:solidFill>
            <a:srgbClr val="FFC000"/>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Find Error-Code </a:t>
            </a:r>
            <a:r>
              <a:rPr lang="en-US" sz="1400" dirty="0">
                <a:solidFill>
                  <a:schemeClr val="tx1"/>
                </a:solidFill>
              </a:rPr>
              <a:t>M</a:t>
            </a:r>
            <a:r>
              <a:rPr lang="en-US" sz="1400" dirty="0" smtClean="0">
                <a:solidFill>
                  <a:schemeClr val="tx1"/>
                </a:solidFill>
              </a:rPr>
              <a:t>ismatches</a:t>
            </a:r>
            <a:endParaRPr lang="en-US" sz="1400" dirty="0">
              <a:solidFill>
                <a:schemeClr val="tx1"/>
              </a:solidFill>
            </a:endParaRPr>
          </a:p>
        </p:txBody>
      </p:sp>
      <p:sp>
        <p:nvSpPr>
          <p:cNvPr id="55" name="Rounded Rectangle 54"/>
          <p:cNvSpPr/>
          <p:nvPr/>
        </p:nvSpPr>
        <p:spPr>
          <a:xfrm>
            <a:off x="5257800" y="2895600"/>
            <a:ext cx="1905000" cy="457200"/>
          </a:xfrm>
          <a:prstGeom prst="roundRect">
            <a:avLst/>
          </a:prstGeom>
          <a:solidFill>
            <a:srgbClr val="0070C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Extract documented error codes</a:t>
            </a:r>
            <a:endParaRPr lang="en-US" sz="1400" dirty="0">
              <a:solidFill>
                <a:schemeClr val="bg1"/>
              </a:solidFill>
            </a:endParaRPr>
          </a:p>
        </p:txBody>
      </p:sp>
      <p:sp>
        <p:nvSpPr>
          <p:cNvPr id="56" name="Rounded Rectangle 55"/>
          <p:cNvSpPr/>
          <p:nvPr/>
        </p:nvSpPr>
        <p:spPr>
          <a:xfrm>
            <a:off x="685800" y="2971800"/>
            <a:ext cx="1905000" cy="762000"/>
          </a:xfrm>
          <a:prstGeom prst="round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Error Propagation Analysis</a:t>
            </a:r>
            <a:endParaRPr lang="en-US" dirty="0">
              <a:solidFill>
                <a:schemeClr val="bg1"/>
              </a:solidFill>
            </a:endParaRPr>
          </a:p>
        </p:txBody>
      </p:sp>
      <p:sp>
        <p:nvSpPr>
          <p:cNvPr id="48" name="Rounded Rectangle 47"/>
          <p:cNvSpPr/>
          <p:nvPr/>
        </p:nvSpPr>
        <p:spPr>
          <a:xfrm>
            <a:off x="3124200" y="4419600"/>
            <a:ext cx="1905000" cy="457200"/>
          </a:xfrm>
          <a:prstGeom prst="roundRect">
            <a:avLst/>
          </a:prstGeom>
          <a:solidFill>
            <a:srgbClr val="FFC000"/>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Find Bad Error/Pointer Interactions</a:t>
            </a:r>
            <a:endParaRPr lang="en-US" sz="1400" dirty="0">
              <a:solidFill>
                <a:schemeClr val="tx1"/>
              </a:solidFill>
            </a:endParaRPr>
          </a:p>
        </p:txBody>
      </p:sp>
      <p:cxnSp>
        <p:nvCxnSpPr>
          <p:cNvPr id="6" name="Straight Connector 5"/>
          <p:cNvCxnSpPr/>
          <p:nvPr/>
        </p:nvCxnSpPr>
        <p:spPr>
          <a:xfrm flipV="1">
            <a:off x="1600200" y="4194175"/>
            <a:ext cx="4495800"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477000" y="3352800"/>
            <a:ext cx="0" cy="1066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96000" y="4194176"/>
            <a:ext cx="0" cy="2254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4114800" y="4191000"/>
            <a:ext cx="0" cy="2254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114800" y="4876800"/>
            <a:ext cx="0" cy="533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638300" y="5143500"/>
            <a:ext cx="464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51" idx="2"/>
          </p:cNvCxnSpPr>
          <p:nvPr/>
        </p:nvCxnSpPr>
        <p:spPr>
          <a:xfrm>
            <a:off x="1638300" y="4876800"/>
            <a:ext cx="0" cy="266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52" idx="2"/>
          </p:cNvCxnSpPr>
          <p:nvPr/>
        </p:nvCxnSpPr>
        <p:spPr>
          <a:xfrm>
            <a:off x="6286500" y="4876800"/>
            <a:ext cx="0" cy="266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a:off x="1600200" y="3773487"/>
            <a:ext cx="1588" cy="6461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a:off x="1600200" y="2325687"/>
            <a:ext cx="1588" cy="6461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a:off x="6475412" y="2249487"/>
            <a:ext cx="1588" cy="6461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457200" y="4191000"/>
            <a:ext cx="381000" cy="381000"/>
          </a:xfrm>
          <a:prstGeom prst="ellipse">
            <a:avLst/>
          </a:prstGeom>
          <a:solidFill>
            <a:srgbClr val="FFC000"/>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ln w="18415" cmpd="sng">
                  <a:solidFill>
                    <a:srgbClr val="FFFFFF"/>
                  </a:solidFill>
                  <a:prstDash val="solid"/>
                </a:ln>
                <a:solidFill>
                  <a:schemeClr val="tx1"/>
                </a:solidFill>
                <a:effectLst>
                  <a:outerShdw blurRad="63500" dir="3600000" algn="tl" rotWithShape="0">
                    <a:srgbClr val="000000">
                      <a:alpha val="70000"/>
                    </a:srgbClr>
                  </a:outerShdw>
                </a:effectLst>
              </a:rPr>
              <a:t>1</a:t>
            </a:r>
          </a:p>
        </p:txBody>
      </p:sp>
      <p:sp>
        <p:nvSpPr>
          <p:cNvPr id="54" name="Oval 53"/>
          <p:cNvSpPr/>
          <p:nvPr/>
        </p:nvSpPr>
        <p:spPr>
          <a:xfrm>
            <a:off x="2895600" y="4267200"/>
            <a:ext cx="381000" cy="381000"/>
          </a:xfrm>
          <a:prstGeom prst="ellipse">
            <a:avLst/>
          </a:prstGeom>
          <a:solidFill>
            <a:srgbClr val="FFC000"/>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ln w="18415" cmpd="sng">
                  <a:solidFill>
                    <a:srgbClr val="FFFFFF"/>
                  </a:solidFill>
                  <a:prstDash val="solid"/>
                </a:ln>
                <a:solidFill>
                  <a:schemeClr val="tx1"/>
                </a:solidFill>
                <a:effectLst>
                  <a:outerShdw blurRad="63500" dir="3600000" algn="tl" rotWithShape="0">
                    <a:srgbClr val="000000">
                      <a:alpha val="70000"/>
                    </a:srgbClr>
                  </a:outerShdw>
                </a:effectLst>
              </a:rPr>
              <a:t>2</a:t>
            </a:r>
            <a:endParaRPr lang="en-US"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57" name="Oval 56"/>
          <p:cNvSpPr/>
          <p:nvPr/>
        </p:nvSpPr>
        <p:spPr>
          <a:xfrm>
            <a:off x="5181600" y="4267200"/>
            <a:ext cx="381000" cy="381000"/>
          </a:xfrm>
          <a:prstGeom prst="ellipse">
            <a:avLst/>
          </a:prstGeom>
          <a:solidFill>
            <a:srgbClr val="FFC000"/>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ln w="18415" cmpd="sng">
                  <a:solidFill>
                    <a:srgbClr val="FFFFFF"/>
                  </a:solidFill>
                  <a:prstDash val="solid"/>
                </a:ln>
                <a:solidFill>
                  <a:schemeClr val="tx1"/>
                </a:solidFill>
                <a:effectLst>
                  <a:outerShdw blurRad="63500" dir="3600000" algn="tl" rotWithShape="0">
                    <a:srgbClr val="000000">
                      <a:alpha val="70000"/>
                    </a:srgbClr>
                  </a:outerShdw>
                </a:effectLst>
              </a:rPr>
              <a:t>3</a:t>
            </a:r>
            <a:endParaRPr lang="en-US"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275094918"/>
      </p:ext>
    </p:extLst>
  </p:cSld>
  <p:clrMapOvr>
    <a:masterClrMapping/>
  </p:clrMapOvr>
  <p:transition advTm="51261"/>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6626" name="Picture 2"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26627"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6628"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26629"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6630"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6631"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6632"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6" name="Slide Number Placeholder 15"/>
          <p:cNvSpPr>
            <a:spLocks noGrp="1"/>
          </p:cNvSpPr>
          <p:nvPr>
            <p:ph type="sldNum" sz="quarter" idx="12"/>
          </p:nvPr>
        </p:nvSpPr>
        <p:spPr/>
        <p:txBody>
          <a:bodyPr>
            <a:normAutofit/>
          </a:bodyPr>
          <a:lstStyle/>
          <a:p>
            <a:pPr>
              <a:defRPr/>
            </a:pPr>
            <a:fld id="{9172704C-7F45-45B5-A426-B6ADDB6C2205}" type="slidenum">
              <a:rPr lang="en-US"/>
              <a:pPr>
                <a:defRPr/>
              </a:pPr>
              <a:t>57</a:t>
            </a:fld>
            <a:endParaRPr lang="en-US"/>
          </a:p>
        </p:txBody>
      </p:sp>
      <p:sp>
        <p:nvSpPr>
          <p:cNvPr id="26635"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6636"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6638" name="Rectangle 14"/>
          <p:cNvSpPr>
            <a:spLocks noChangeArrowheads="1"/>
          </p:cNvSpPr>
          <p:nvPr/>
        </p:nvSpPr>
        <p:spPr bwMode="auto">
          <a:xfrm>
            <a:off x="457200" y="28654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6" name="Rectangle 10"/>
          <p:cNvSpPr txBox="1">
            <a:spLocks noChangeArrowheads="1"/>
          </p:cNvSpPr>
          <p:nvPr/>
        </p:nvSpPr>
        <p:spPr>
          <a:xfrm>
            <a:off x="914400" y="1905000"/>
            <a:ext cx="7315200" cy="4114800"/>
          </a:xfrm>
          <a:prstGeom prst="rect">
            <a:avLst/>
          </a:prstGeom>
          <a:noFill/>
        </p:spPr>
        <p:txBody>
          <a:bodyPr>
            <a:noAutofit/>
          </a:bodyPr>
          <a:lstStyle/>
          <a:p>
            <a:pPr marL="342900" indent="-342900" fontAlgn="auto">
              <a:spcBef>
                <a:spcPct val="20000"/>
              </a:spcBef>
              <a:spcAft>
                <a:spcPts val="0"/>
              </a:spcAft>
              <a:buFont typeface="Arial" pitchFamily="34" charset="0"/>
              <a:buChar char="•"/>
              <a:defRPr/>
            </a:pPr>
            <a:r>
              <a:rPr lang="en-US" sz="1200" dirty="0"/>
              <a:t>Title: Finding Error-Handling Bugs in Systems Code Using Static Analysis </a:t>
            </a:r>
            <a:endParaRPr lang="en-US" sz="1200" dirty="0" smtClean="0"/>
          </a:p>
          <a:p>
            <a:pPr fontAlgn="auto">
              <a:spcBef>
                <a:spcPct val="20000"/>
              </a:spcBef>
              <a:spcAft>
                <a:spcPts val="0"/>
              </a:spcAft>
              <a:defRPr/>
            </a:pPr>
            <a:endParaRPr lang="en-US" sz="1200" dirty="0" smtClean="0"/>
          </a:p>
          <a:p>
            <a:pPr marL="342900" indent="-342900" fontAlgn="auto">
              <a:spcBef>
                <a:spcPct val="20000"/>
              </a:spcBef>
              <a:spcAft>
                <a:spcPts val="0"/>
              </a:spcAft>
              <a:buFont typeface="Arial" pitchFamily="34" charset="0"/>
              <a:buChar char="•"/>
              <a:defRPr/>
            </a:pPr>
            <a:r>
              <a:rPr lang="en-US" sz="1200" b="1" dirty="0" smtClean="0"/>
              <a:t>Abstract</a:t>
            </a:r>
            <a:r>
              <a:rPr lang="en-US" sz="1200" b="1" dirty="0"/>
              <a:t>:</a:t>
            </a:r>
            <a:r>
              <a:rPr lang="en-US" sz="1200" dirty="0"/>
              <a:t> Unchecked errors are especially pernicious in operating system file management code. Transient or permanent hardware failures are inevitable, and error-management bugs at the file system layer can cause silent, unrecoverable data corruption. Furthermore, even when developers have the best of intentions, inaccurate documentation can mislead programmers and cause software to fail in unexpected ways. We use static program analysis to understand and make error handling in large systems more reliable. This includes 1) finding how error codes propagate through large and complex systems, 2) using error-propagation information to identify different kinds of error-handling bugs, many of which could lead to serious problems such as system crashes, silent data loss and corruption, and 3) finding whether error-reporting program documentation accurately reflects real system behavior. We present results for numerous real-world, widely-used Linux file systems such as ext3 and </a:t>
            </a:r>
            <a:r>
              <a:rPr lang="en-US" sz="1200" dirty="0" err="1"/>
              <a:t>ReiserFS</a:t>
            </a:r>
            <a:r>
              <a:rPr lang="en-US" sz="1200" dirty="0"/>
              <a:t>, written in C, where we have found hundreds of error-handling bugs. </a:t>
            </a:r>
            <a:endParaRPr lang="en-US" sz="1200" dirty="0" smtClean="0"/>
          </a:p>
          <a:p>
            <a:pPr fontAlgn="auto">
              <a:spcBef>
                <a:spcPct val="20000"/>
              </a:spcBef>
              <a:spcAft>
                <a:spcPts val="0"/>
              </a:spcAft>
              <a:defRPr/>
            </a:pPr>
            <a:endParaRPr lang="en-US" sz="1200" dirty="0" smtClean="0"/>
          </a:p>
          <a:p>
            <a:pPr marL="342900" indent="-342900" fontAlgn="auto">
              <a:spcBef>
                <a:spcPct val="20000"/>
              </a:spcBef>
              <a:spcAft>
                <a:spcPts val="0"/>
              </a:spcAft>
              <a:buFont typeface="Arial" pitchFamily="34" charset="0"/>
              <a:buChar char="•"/>
              <a:defRPr/>
            </a:pPr>
            <a:r>
              <a:rPr lang="en-US" sz="1200" b="1" dirty="0" smtClean="0"/>
              <a:t>Bio</a:t>
            </a:r>
            <a:r>
              <a:rPr lang="en-US" sz="1200" b="1" dirty="0"/>
              <a:t>:</a:t>
            </a:r>
            <a:r>
              <a:rPr lang="en-US" sz="1200" dirty="0"/>
              <a:t> Cindy Rubio González is a Ph.D. candidate in Computer Science at the University of Wisconsin-Madison, where she works under the supervision of Prof. Ben Liblit. Her research area of interest is programming languages, with a specific focus on using static program analysis to find error-handling related bugs in systems software. Cindy is an AAUW International Doctoral Fellow and a Google Anita Borg Scholarship finalist. She has worked twice as a research intern with the Software Reliability Research group at Microsoft </a:t>
            </a:r>
            <a:r>
              <a:rPr lang="en-US" sz="1200" dirty="0" smtClean="0"/>
              <a:t>Research.</a:t>
            </a:r>
            <a:endParaRPr lang="en-US" sz="1200" dirty="0">
              <a:latin typeface="+mn-lt"/>
              <a:cs typeface="+mn-cs"/>
            </a:endParaRPr>
          </a:p>
        </p:txBody>
      </p:sp>
    </p:spTree>
    <p:extLst>
      <p:ext uri="{BB962C8B-B14F-4D97-AF65-F5344CB8AC3E}">
        <p14:creationId xmlns:p14="http://schemas.microsoft.com/office/powerpoint/2010/main" val="1411387945"/>
      </p:ext>
    </p:extLst>
  </p:cSld>
  <p:clrMapOvr>
    <a:masterClrMapping/>
  </p:clrMapOvr>
  <p:transition advTm="46848"/>
  <p:timing>
    <p:tnLst>
      <p:par>
        <p:cTn id="1" dur="indefinite" restart="never" nodeType="tmRoot"/>
      </p:par>
    </p:tnLst>
    <p:bldLst>
      <p:bldP spid="26" grpId="0" build="p"/>
      <p:bldP spid="26" grpId="1" build="p"/>
      <p:bldP spid="26" grpId="2"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2590800"/>
            <a:ext cx="7772400" cy="1470025"/>
          </a:xfrm>
        </p:spPr>
        <p:txBody>
          <a:bodyPr/>
          <a:lstStyle/>
          <a:p>
            <a:pPr eaLnBrk="1" hangingPunct="1"/>
            <a:r>
              <a:rPr lang="en-US" sz="3500" dirty="0" smtClean="0">
                <a:solidFill>
                  <a:srgbClr val="C00000"/>
                </a:solidFill>
              </a:rPr>
              <a:t>Error Propagation Analysis</a:t>
            </a:r>
          </a:p>
        </p:txBody>
      </p:sp>
      <p:pic>
        <p:nvPicPr>
          <p:cNvPr id="5124" name="Picture 4" descr="MSB-PowerPoint-Template-cre"/>
          <p:cNvPicPr>
            <a:picLocks noChangeAspect="1" noChangeArrowheads="1"/>
          </p:cNvPicPr>
          <p:nvPr/>
        </p:nvPicPr>
        <p:blipFill>
          <a:blip r:embed="rId3" cstate="print"/>
          <a:srcRect/>
          <a:stretch>
            <a:fillRect/>
          </a:stretch>
        </p:blipFill>
        <p:spPr bwMode="auto">
          <a:xfrm>
            <a:off x="0" y="0"/>
            <a:ext cx="9144000" cy="533400"/>
          </a:xfrm>
          <a:prstGeom prst="rect">
            <a:avLst/>
          </a:prstGeom>
          <a:noFill/>
          <a:ln w="9525">
            <a:noFill/>
            <a:miter lim="800000"/>
            <a:headEnd/>
            <a:tailEnd/>
          </a:ln>
        </p:spPr>
      </p:pic>
      <p:sp>
        <p:nvSpPr>
          <p:cNvPr id="5125" name="Rectangle 5"/>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5126" name="Rectangle 9"/>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Tree>
  </p:cSld>
  <p:clrMapOvr>
    <a:masterClrMapping/>
  </p:clrMapOvr>
  <p:transition advTm="142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6" name="Picture 2" descr="MSB-PowerPoint-Template-cre"/>
          <p:cNvPicPr>
            <a:picLocks noChangeAspect="1" noChangeArrowheads="1"/>
          </p:cNvPicPr>
          <p:nvPr/>
        </p:nvPicPr>
        <p:blipFill>
          <a:blip r:embed="rId4" cstate="print"/>
          <a:srcRect/>
          <a:stretch>
            <a:fillRect/>
          </a:stretch>
        </p:blipFill>
        <p:spPr bwMode="auto">
          <a:xfrm>
            <a:off x="0" y="0"/>
            <a:ext cx="9144000" cy="533400"/>
          </a:xfrm>
          <a:prstGeom prst="rect">
            <a:avLst/>
          </a:prstGeom>
          <a:noFill/>
          <a:ln w="9525">
            <a:noFill/>
            <a:miter lim="800000"/>
            <a:headEnd/>
            <a:tailEnd/>
          </a:ln>
        </p:spPr>
      </p:pic>
      <p:sp>
        <p:nvSpPr>
          <p:cNvPr id="11267"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1268"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1269"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1270"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1271"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1272"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1273"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Error Propagation Analysis</a:t>
            </a:r>
          </a:p>
        </p:txBody>
      </p:sp>
      <p:sp>
        <p:nvSpPr>
          <p:cNvPr id="16" name="Slide Number Placeholder 15"/>
          <p:cNvSpPr>
            <a:spLocks noGrp="1"/>
          </p:cNvSpPr>
          <p:nvPr>
            <p:ph type="sldNum" sz="quarter" idx="12"/>
          </p:nvPr>
        </p:nvSpPr>
        <p:spPr/>
        <p:txBody>
          <a:bodyPr>
            <a:normAutofit/>
          </a:bodyPr>
          <a:lstStyle/>
          <a:p>
            <a:pPr>
              <a:defRPr/>
            </a:pPr>
            <a:fld id="{41A527F0-8867-4AAE-BA98-CA6B20EEB297}" type="slidenum">
              <a:rPr lang="en-US"/>
              <a:pPr>
                <a:defRPr/>
              </a:pPr>
              <a:t>7</a:t>
            </a:fld>
            <a:endParaRPr lang="en-US"/>
          </a:p>
        </p:txBody>
      </p:sp>
      <p:sp>
        <p:nvSpPr>
          <p:cNvPr id="11275"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1276"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1277"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1278"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9" name="Rectangle 10"/>
          <p:cNvSpPr txBox="1">
            <a:spLocks noChangeArrowheads="1"/>
          </p:cNvSpPr>
          <p:nvPr/>
        </p:nvSpPr>
        <p:spPr>
          <a:xfrm>
            <a:off x="914400" y="2209800"/>
            <a:ext cx="7543800" cy="838200"/>
          </a:xfrm>
          <a:prstGeom prst="rect">
            <a:avLst/>
          </a:prstGeom>
          <a:noFill/>
        </p:spPr>
        <p:txBody>
          <a:bodyPr>
            <a:normAutofit/>
          </a:bodyPr>
          <a:lstStyle/>
          <a:p>
            <a:pPr marL="342900" indent="-342900" fontAlgn="auto">
              <a:spcBef>
                <a:spcPct val="20000"/>
              </a:spcBef>
              <a:spcAft>
                <a:spcPts val="0"/>
              </a:spcAft>
              <a:buFont typeface="Arial" pitchFamily="34" charset="0"/>
              <a:buChar char="•"/>
              <a:defRPr/>
            </a:pPr>
            <a:r>
              <a:rPr lang="en-US" sz="2400" dirty="0">
                <a:latin typeface="+mn-lt"/>
                <a:cs typeface="+mn-cs"/>
              </a:rPr>
              <a:t>Interprocedural, flow- and context-sensitive static program </a:t>
            </a:r>
            <a:r>
              <a:rPr lang="en-US" sz="2400" dirty="0" smtClean="0">
                <a:latin typeface="+mn-lt"/>
                <a:cs typeface="+mn-cs"/>
              </a:rPr>
              <a:t>analysis</a:t>
            </a:r>
            <a:endParaRPr lang="en-US" sz="2400" dirty="0">
              <a:latin typeface="+mn-lt"/>
              <a:cs typeface="+mn-cs"/>
            </a:endParaRPr>
          </a:p>
        </p:txBody>
      </p:sp>
      <p:sp>
        <p:nvSpPr>
          <p:cNvPr id="17" name="Rectangle 10"/>
          <p:cNvSpPr txBox="1">
            <a:spLocks noChangeArrowheads="1"/>
          </p:cNvSpPr>
          <p:nvPr/>
        </p:nvSpPr>
        <p:spPr>
          <a:xfrm>
            <a:off x="1295400" y="3048000"/>
            <a:ext cx="6705600" cy="1219200"/>
          </a:xfrm>
          <a:prstGeom prst="rect">
            <a:avLst/>
          </a:prstGeom>
          <a:noFill/>
        </p:spPr>
        <p:txBody>
          <a:bodyPr>
            <a:normAutofit fontScale="92500" lnSpcReduction="20000"/>
          </a:bodyPr>
          <a:lstStyle/>
          <a:p>
            <a:pPr marL="457200" indent="-457200" fontAlgn="auto">
              <a:spcBef>
                <a:spcPct val="20000"/>
              </a:spcBef>
              <a:spcAft>
                <a:spcPts val="0"/>
              </a:spcAft>
              <a:buFont typeface="+mj-lt"/>
              <a:buAutoNum type="arabicPeriod"/>
              <a:defRPr/>
            </a:pPr>
            <a:r>
              <a:rPr lang="en-US" sz="2000" dirty="0" smtClean="0">
                <a:latin typeface="+mn-lt"/>
                <a:cs typeface="+mn-cs"/>
              </a:rPr>
              <a:t>Tracks error codes </a:t>
            </a:r>
            <a:r>
              <a:rPr lang="en-US" sz="2000" dirty="0">
                <a:latin typeface="+mn-lt"/>
                <a:cs typeface="+mn-cs"/>
              </a:rPr>
              <a:t>as they </a:t>
            </a:r>
            <a:r>
              <a:rPr lang="en-US" sz="2000" dirty="0" smtClean="0">
                <a:latin typeface="+mn-lt"/>
                <a:cs typeface="+mn-cs"/>
              </a:rPr>
              <a:t>propagate</a:t>
            </a:r>
          </a:p>
          <a:p>
            <a:pPr marL="457200" indent="-457200" fontAlgn="auto">
              <a:spcBef>
                <a:spcPct val="20000"/>
              </a:spcBef>
              <a:spcAft>
                <a:spcPts val="0"/>
              </a:spcAft>
              <a:buFont typeface="+mj-lt"/>
              <a:buAutoNum type="arabicPeriod"/>
              <a:defRPr/>
            </a:pPr>
            <a:r>
              <a:rPr lang="en-US" sz="2000" dirty="0" smtClean="0">
                <a:latin typeface="+mn-lt"/>
                <a:cs typeface="+mn-cs"/>
              </a:rPr>
              <a:t>Recognizes high-level error handling patterns</a:t>
            </a:r>
            <a:endParaRPr lang="en-US" sz="2000" dirty="0">
              <a:latin typeface="+mn-lt"/>
              <a:cs typeface="+mn-cs"/>
            </a:endParaRPr>
          </a:p>
          <a:p>
            <a:pPr marL="457200" indent="-457200" fontAlgn="auto">
              <a:spcBef>
                <a:spcPct val="20000"/>
              </a:spcBef>
              <a:spcAft>
                <a:spcPts val="0"/>
              </a:spcAft>
              <a:buFont typeface="+mj-lt"/>
              <a:buAutoNum type="arabicPeriod"/>
              <a:defRPr/>
            </a:pPr>
            <a:r>
              <a:rPr lang="en-US" sz="2000" dirty="0" smtClean="0">
                <a:latin typeface="+mn-lt"/>
                <a:cs typeface="+mn-cs"/>
              </a:rPr>
              <a:t>Finds the set </a:t>
            </a:r>
            <a:r>
              <a:rPr lang="en-US" sz="2000" dirty="0">
                <a:latin typeface="+mn-lt"/>
                <a:cs typeface="+mn-cs"/>
              </a:rPr>
              <a:t>of </a:t>
            </a:r>
            <a:r>
              <a:rPr lang="en-US" sz="2000" dirty="0" smtClean="0">
                <a:latin typeface="+mn-lt"/>
                <a:cs typeface="+mn-cs"/>
              </a:rPr>
              <a:t>values that </a:t>
            </a:r>
            <a:r>
              <a:rPr lang="en-US" sz="2000" dirty="0">
                <a:latin typeface="+mn-lt"/>
                <a:cs typeface="+mn-cs"/>
              </a:rPr>
              <a:t>each variable may contain at </a:t>
            </a:r>
            <a:r>
              <a:rPr lang="en-US" sz="2000" dirty="0" smtClean="0">
                <a:latin typeface="+mn-lt"/>
                <a:cs typeface="+mn-cs"/>
              </a:rPr>
              <a:t>each program point</a:t>
            </a:r>
          </a:p>
          <a:p>
            <a:pPr marL="342900" indent="-342900" fontAlgn="auto">
              <a:spcBef>
                <a:spcPct val="20000"/>
              </a:spcBef>
              <a:spcAft>
                <a:spcPts val="0"/>
              </a:spcAft>
              <a:defRPr/>
            </a:pPr>
            <a:endParaRPr lang="en-US" sz="2200" dirty="0">
              <a:latin typeface="+mn-lt"/>
              <a:cs typeface="+mn-cs"/>
            </a:endParaRPr>
          </a:p>
        </p:txBody>
      </p:sp>
      <p:sp>
        <p:nvSpPr>
          <p:cNvPr id="18" name="Rectangle 10"/>
          <p:cNvSpPr txBox="1">
            <a:spLocks noChangeArrowheads="1"/>
          </p:cNvSpPr>
          <p:nvPr/>
        </p:nvSpPr>
        <p:spPr>
          <a:xfrm>
            <a:off x="990600" y="4495800"/>
            <a:ext cx="7315200" cy="685800"/>
          </a:xfrm>
          <a:prstGeom prst="rect">
            <a:avLst/>
          </a:prstGeom>
          <a:noFill/>
        </p:spPr>
        <p:txBody>
          <a:bodyPr>
            <a:normAutofit fontScale="47500" lnSpcReduction="20000"/>
          </a:bodyPr>
          <a:lstStyle/>
          <a:p>
            <a:pPr marL="342900" lvl="1" indent="-342900" fontAlgn="auto">
              <a:spcBef>
                <a:spcPct val="20000"/>
              </a:spcBef>
              <a:spcAft>
                <a:spcPts val="0"/>
              </a:spcAft>
              <a:buFont typeface="Arial" pitchFamily="34" charset="0"/>
              <a:buChar char="•"/>
              <a:defRPr/>
            </a:pPr>
            <a:r>
              <a:rPr lang="en-US" sz="5100" dirty="0">
                <a:latin typeface="+mn-lt"/>
              </a:rPr>
              <a:t>Formulated and solved using weighted pushdown systems (WPDS)</a:t>
            </a:r>
            <a:endParaRPr lang="en-US" sz="5100" dirty="0">
              <a:latin typeface="+mn-lt"/>
              <a:cs typeface="+mn-cs"/>
            </a:endParaRPr>
          </a:p>
          <a:p>
            <a:pPr marL="342900" indent="-342900" fontAlgn="auto">
              <a:spcBef>
                <a:spcPct val="20000"/>
              </a:spcBef>
              <a:spcAft>
                <a:spcPts val="0"/>
              </a:spcAft>
              <a:defRPr/>
            </a:pPr>
            <a:endParaRPr lang="en-US" sz="2800" dirty="0">
              <a:latin typeface="+mn-lt"/>
              <a:cs typeface="+mn-cs"/>
            </a:endParaRPr>
          </a:p>
        </p:txBody>
      </p:sp>
    </p:spTree>
    <p:custDataLst>
      <p:tags r:id="rId1"/>
    </p:custDataLst>
    <p:extLst>
      <p:ext uri="{BB962C8B-B14F-4D97-AF65-F5344CB8AC3E}">
        <p14:creationId xmlns:p14="http://schemas.microsoft.com/office/powerpoint/2010/main" val="2116833245"/>
      </p:ext>
    </p:extLst>
  </p:cSld>
  <p:clrMapOvr>
    <a:masterClrMapping/>
  </p:clrMapOvr>
  <p:transition advTm="4935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19" grpId="1" build="p"/>
      <p:bldP spid="19" grpId="2" build="p"/>
      <p:bldP spid="17" grpId="0" build="p"/>
      <p:bldP spid="17" grpId="1" build="p"/>
      <p:bldP spid="17" grpId="2" build="p"/>
      <p:bldP spid="18" grpId="0" build="p"/>
      <p:bldP spid="18" grpId="1" build="p"/>
      <p:bldP spid="18" grpId="2" build="p"/>
      <p:bldP spid="18" grpId="3"/>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2290" name="Picture 2" descr="MSB-PowerPoint-Template-cre"/>
          <p:cNvPicPr>
            <a:picLocks noChangeAspect="1" noChangeArrowheads="1"/>
          </p:cNvPicPr>
          <p:nvPr/>
        </p:nvPicPr>
        <p:blipFill>
          <a:blip r:embed="rId5" cstate="print"/>
          <a:srcRect/>
          <a:stretch>
            <a:fillRect/>
          </a:stretch>
        </p:blipFill>
        <p:spPr bwMode="auto">
          <a:xfrm>
            <a:off x="0" y="0"/>
            <a:ext cx="9144000" cy="533400"/>
          </a:xfrm>
          <a:prstGeom prst="rect">
            <a:avLst/>
          </a:prstGeom>
          <a:noFill/>
          <a:ln w="9525">
            <a:noFill/>
            <a:miter lim="800000"/>
            <a:headEnd/>
            <a:tailEnd/>
          </a:ln>
        </p:spPr>
      </p:pic>
      <p:sp>
        <p:nvSpPr>
          <p:cNvPr id="12291"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2292"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2293"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2295"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2296"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2297" name="Rectangle 9"/>
          <p:cNvSpPr>
            <a:spLocks noGrp="1" noChangeArrowheads="1"/>
          </p:cNvSpPr>
          <p:nvPr>
            <p:ph type="title"/>
          </p:nvPr>
        </p:nvSpPr>
        <p:spPr>
          <a:xfrm>
            <a:off x="0" y="685800"/>
            <a:ext cx="9144000" cy="1143000"/>
          </a:xfrm>
        </p:spPr>
        <p:txBody>
          <a:bodyPr/>
          <a:lstStyle/>
          <a:p>
            <a:pPr eaLnBrk="1" hangingPunct="1"/>
            <a:r>
              <a:rPr lang="en-US" sz="4000" smtClean="0">
                <a:solidFill>
                  <a:srgbClr val="C00000"/>
                </a:solidFill>
              </a:rPr>
              <a:t>Weighted Pushdown Systems</a:t>
            </a:r>
          </a:p>
        </p:txBody>
      </p:sp>
      <p:sp>
        <p:nvSpPr>
          <p:cNvPr id="16" name="Slide Number Placeholder 15"/>
          <p:cNvSpPr>
            <a:spLocks noGrp="1"/>
          </p:cNvSpPr>
          <p:nvPr>
            <p:ph type="sldNum" sz="quarter" idx="12"/>
          </p:nvPr>
        </p:nvSpPr>
        <p:spPr/>
        <p:txBody>
          <a:bodyPr>
            <a:normAutofit/>
          </a:bodyPr>
          <a:lstStyle/>
          <a:p>
            <a:pPr>
              <a:defRPr/>
            </a:pPr>
            <a:fld id="{7BA4F378-44D6-4C80-9A1D-A55CF32E26DF}" type="slidenum">
              <a:rPr lang="en-US"/>
              <a:pPr>
                <a:defRPr/>
              </a:pPr>
              <a:t>8</a:t>
            </a:fld>
            <a:endParaRPr lang="en-US"/>
          </a:p>
        </p:txBody>
      </p:sp>
      <p:sp>
        <p:nvSpPr>
          <p:cNvPr id="12299"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12300" name="Rectangle 12"/>
          <p:cNvSpPr>
            <a:spLocks noChangeArrowheads="1"/>
          </p:cNvSpPr>
          <p:nvPr/>
        </p:nvSpPr>
        <p:spPr bwMode="auto">
          <a:xfrm>
            <a:off x="457200" y="19510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12301"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1" name="Rectangle 10"/>
          <p:cNvSpPr txBox="1">
            <a:spLocks noChangeArrowheads="1"/>
          </p:cNvSpPr>
          <p:nvPr/>
        </p:nvSpPr>
        <p:spPr>
          <a:xfrm>
            <a:off x="838200" y="2514600"/>
            <a:ext cx="7543800" cy="457200"/>
          </a:xfrm>
          <a:prstGeom prst="rect">
            <a:avLst/>
          </a:prstGeom>
          <a:noFill/>
        </p:spPr>
        <p:txBody>
          <a:bodyPr>
            <a:normAutofit fontScale="32500" lnSpcReduction="20000"/>
          </a:bodyPr>
          <a:lstStyle/>
          <a:p>
            <a:pPr marL="342900" indent="-342900" fontAlgn="auto">
              <a:spcBef>
                <a:spcPct val="20000"/>
              </a:spcBef>
              <a:spcAft>
                <a:spcPts val="0"/>
              </a:spcAft>
              <a:buFont typeface="Arial" pitchFamily="34" charset="0"/>
              <a:buChar char="•"/>
              <a:defRPr/>
            </a:pPr>
            <a:r>
              <a:rPr lang="en-US" sz="8600" dirty="0">
                <a:latin typeface="+mn-lt"/>
                <a:cs typeface="+mn-cs"/>
              </a:rPr>
              <a:t>What is a WPDS?</a:t>
            </a:r>
          </a:p>
          <a:p>
            <a:pPr marL="342900" indent="-342900" fontAlgn="auto">
              <a:spcBef>
                <a:spcPct val="20000"/>
              </a:spcBef>
              <a:spcAft>
                <a:spcPts val="0"/>
              </a:spcAft>
              <a:defRPr/>
            </a:pPr>
            <a:endParaRPr lang="en-US" sz="2800" dirty="0">
              <a:latin typeface="+mn-lt"/>
              <a:cs typeface="+mn-cs"/>
            </a:endParaRPr>
          </a:p>
        </p:txBody>
      </p:sp>
      <p:sp>
        <p:nvSpPr>
          <p:cNvPr id="22" name="Rectangle 10"/>
          <p:cNvSpPr txBox="1">
            <a:spLocks noChangeArrowheads="1"/>
          </p:cNvSpPr>
          <p:nvPr/>
        </p:nvSpPr>
        <p:spPr>
          <a:xfrm>
            <a:off x="838200" y="2819400"/>
            <a:ext cx="7848600" cy="838200"/>
          </a:xfrm>
          <a:prstGeom prst="rect">
            <a:avLst/>
          </a:prstGeom>
          <a:noFill/>
        </p:spPr>
        <p:txBody>
          <a:bodyPr>
            <a:normAutofit/>
          </a:bodyPr>
          <a:lstStyle/>
          <a:p>
            <a:pPr marL="914400" lvl="1" indent="-457200" fontAlgn="auto">
              <a:spcBef>
                <a:spcPct val="20000"/>
              </a:spcBef>
              <a:spcAft>
                <a:spcPts val="0"/>
              </a:spcAft>
              <a:buFont typeface="Courier New" pitchFamily="49" charset="0"/>
              <a:buChar char="o"/>
              <a:defRPr/>
            </a:pPr>
            <a:r>
              <a:rPr lang="en-US" sz="2200" dirty="0">
                <a:latin typeface="+mn-lt"/>
                <a:cs typeface="+mn-cs"/>
              </a:rPr>
              <a:t>A pushdown system that associates a weight with each </a:t>
            </a:r>
            <a:r>
              <a:rPr lang="en-US" sz="2200" dirty="0" smtClean="0">
                <a:latin typeface="+mn-lt"/>
                <a:cs typeface="+mn-cs"/>
              </a:rPr>
              <a:t>rule</a:t>
            </a:r>
          </a:p>
          <a:p>
            <a:pPr marL="914400" lvl="1" indent="-457200" fontAlgn="auto">
              <a:spcBef>
                <a:spcPct val="20000"/>
              </a:spcBef>
              <a:spcAft>
                <a:spcPts val="0"/>
              </a:spcAft>
              <a:buFont typeface="Courier New" pitchFamily="49" charset="0"/>
              <a:buChar char="o"/>
              <a:defRPr/>
            </a:pPr>
            <a:r>
              <a:rPr lang="en-US" sz="2200" dirty="0" smtClean="0">
                <a:latin typeface="+mn-lt"/>
                <a:cs typeface="+mn-cs"/>
              </a:rPr>
              <a:t>Meet over all paths value</a:t>
            </a:r>
            <a:endParaRPr lang="en-US" sz="2200" dirty="0">
              <a:latin typeface="+mn-lt"/>
              <a:cs typeface="+mn-cs"/>
            </a:endParaRPr>
          </a:p>
        </p:txBody>
      </p:sp>
      <p:sp>
        <p:nvSpPr>
          <p:cNvPr id="20" name="Rectangle 10"/>
          <p:cNvSpPr txBox="1">
            <a:spLocks noChangeArrowheads="1"/>
          </p:cNvSpPr>
          <p:nvPr/>
        </p:nvSpPr>
        <p:spPr>
          <a:xfrm>
            <a:off x="838200" y="3886200"/>
            <a:ext cx="7315200" cy="457200"/>
          </a:xfrm>
          <a:prstGeom prst="rect">
            <a:avLst/>
          </a:prstGeom>
          <a:noFill/>
        </p:spPr>
        <p:txBody>
          <a:bodyPr>
            <a:normAutofit fontScale="32500" lnSpcReduction="20000"/>
          </a:bodyPr>
          <a:lstStyle/>
          <a:p>
            <a:pPr marL="342900" indent="-342900" fontAlgn="auto">
              <a:spcBef>
                <a:spcPct val="20000"/>
              </a:spcBef>
              <a:spcAft>
                <a:spcPts val="0"/>
              </a:spcAft>
              <a:buFont typeface="Arial" pitchFamily="34" charset="0"/>
              <a:buChar char="•"/>
              <a:defRPr/>
            </a:pPr>
            <a:r>
              <a:rPr lang="en-US" sz="8600" dirty="0">
                <a:latin typeface="+mn-lt"/>
                <a:cs typeface="+mn-cs"/>
              </a:rPr>
              <a:t>WPDS components:</a:t>
            </a:r>
          </a:p>
          <a:p>
            <a:pPr marL="342900" indent="-342900" fontAlgn="auto">
              <a:spcBef>
                <a:spcPct val="20000"/>
              </a:spcBef>
              <a:spcAft>
                <a:spcPts val="0"/>
              </a:spcAft>
              <a:defRPr/>
            </a:pPr>
            <a:endParaRPr lang="en-US" sz="2800" dirty="0">
              <a:latin typeface="+mn-lt"/>
              <a:cs typeface="+mn-cs"/>
            </a:endParaRPr>
          </a:p>
        </p:txBody>
      </p:sp>
      <p:sp>
        <p:nvSpPr>
          <p:cNvPr id="23" name="Rectangle 10"/>
          <p:cNvSpPr txBox="1">
            <a:spLocks noChangeArrowheads="1"/>
          </p:cNvSpPr>
          <p:nvPr/>
        </p:nvSpPr>
        <p:spPr>
          <a:xfrm>
            <a:off x="1295400" y="4267200"/>
            <a:ext cx="6096000" cy="533400"/>
          </a:xfrm>
          <a:prstGeom prst="rect">
            <a:avLst/>
          </a:prstGeom>
          <a:noFill/>
        </p:spPr>
        <p:txBody>
          <a:bodyPr>
            <a:normAutofit/>
          </a:bodyPr>
          <a:lstStyle/>
          <a:p>
            <a:pPr marL="342900" indent="-342900" fontAlgn="auto">
              <a:spcBef>
                <a:spcPct val="20000"/>
              </a:spcBef>
              <a:spcAft>
                <a:spcPts val="0"/>
              </a:spcAft>
              <a:defRPr/>
            </a:pPr>
            <a:r>
              <a:rPr lang="en-US" sz="2200" dirty="0">
                <a:latin typeface="+mn-lt"/>
                <a:cs typeface="+mn-cs"/>
              </a:rPr>
              <a:t>(1) Pushdown system (PDS), models control flow</a:t>
            </a:r>
          </a:p>
          <a:p>
            <a:pPr marL="342900" indent="-342900" fontAlgn="auto">
              <a:spcBef>
                <a:spcPct val="20000"/>
              </a:spcBef>
              <a:spcAft>
                <a:spcPts val="0"/>
              </a:spcAft>
              <a:defRPr/>
            </a:pPr>
            <a:endParaRPr lang="en-US" sz="2200" dirty="0">
              <a:latin typeface="+mn-lt"/>
              <a:cs typeface="+mn-cs"/>
            </a:endParaRPr>
          </a:p>
        </p:txBody>
      </p:sp>
      <p:sp>
        <p:nvSpPr>
          <p:cNvPr id="24" name="Rectangle 10"/>
          <p:cNvSpPr txBox="1">
            <a:spLocks noChangeArrowheads="1"/>
          </p:cNvSpPr>
          <p:nvPr/>
        </p:nvSpPr>
        <p:spPr>
          <a:xfrm>
            <a:off x="1295400" y="4648200"/>
            <a:ext cx="6096000" cy="533400"/>
          </a:xfrm>
          <a:prstGeom prst="rect">
            <a:avLst/>
          </a:prstGeom>
          <a:noFill/>
        </p:spPr>
        <p:txBody>
          <a:bodyPr>
            <a:normAutofit/>
          </a:bodyPr>
          <a:lstStyle/>
          <a:p>
            <a:pPr marL="342900" indent="-342900" fontAlgn="auto">
              <a:spcBef>
                <a:spcPct val="20000"/>
              </a:spcBef>
              <a:spcAft>
                <a:spcPts val="0"/>
              </a:spcAft>
              <a:defRPr/>
            </a:pPr>
            <a:r>
              <a:rPr lang="en-US" sz="2200" dirty="0">
                <a:latin typeface="+mn-lt"/>
                <a:cs typeface="+mn-cs"/>
              </a:rPr>
              <a:t>(2) Bounded Idempotent Semiring </a:t>
            </a:r>
          </a:p>
          <a:p>
            <a:pPr marL="342900" indent="-342900" fontAlgn="auto">
              <a:spcBef>
                <a:spcPct val="20000"/>
              </a:spcBef>
              <a:spcAft>
                <a:spcPts val="0"/>
              </a:spcAft>
              <a:defRPr/>
            </a:pPr>
            <a:endParaRPr lang="en-US" sz="2200" dirty="0">
              <a:latin typeface="+mn-lt"/>
              <a:cs typeface="+mn-cs"/>
            </a:endParaRPr>
          </a:p>
        </p:txBody>
      </p:sp>
      <p:graphicFrame>
        <p:nvGraphicFramePr>
          <p:cNvPr id="25" name="Object 2"/>
          <p:cNvGraphicFramePr>
            <a:graphicFrameLocks noChangeAspect="1"/>
          </p:cNvGraphicFramePr>
          <p:nvPr>
            <p:extLst>
              <p:ext uri="{D42A27DB-BD31-4B8C-83A1-F6EECF244321}">
                <p14:modId xmlns:p14="http://schemas.microsoft.com/office/powerpoint/2010/main" val="3213050970"/>
              </p:ext>
            </p:extLst>
          </p:nvPr>
        </p:nvGraphicFramePr>
        <p:xfrm>
          <a:off x="5334000" y="4724400"/>
          <a:ext cx="1905000" cy="381000"/>
        </p:xfrm>
        <a:graphic>
          <a:graphicData uri="http://schemas.openxmlformats.org/presentationml/2006/ole">
            <mc:AlternateContent xmlns:mc="http://schemas.openxmlformats.org/markup-compatibility/2006">
              <mc:Choice xmlns:v="urn:schemas-microsoft-com:vml" Requires="v">
                <p:oleObj spid="_x0000_s170170" name="Equation" r:id="rId6" imgW="1015920" imgH="203040" progId="Equation.3">
                  <p:embed/>
                </p:oleObj>
              </mc:Choice>
              <mc:Fallback>
                <p:oleObj name="Equation" r:id="rId6" imgW="1015920" imgH="203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4724400"/>
                        <a:ext cx="1905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Rectangle 10"/>
          <p:cNvSpPr txBox="1">
            <a:spLocks noChangeArrowheads="1"/>
          </p:cNvSpPr>
          <p:nvPr/>
        </p:nvSpPr>
        <p:spPr>
          <a:xfrm>
            <a:off x="1295400" y="5029200"/>
            <a:ext cx="7239000" cy="533400"/>
          </a:xfrm>
          <a:prstGeom prst="rect">
            <a:avLst/>
          </a:prstGeom>
          <a:noFill/>
        </p:spPr>
        <p:txBody>
          <a:bodyPr>
            <a:normAutofit/>
          </a:bodyPr>
          <a:lstStyle/>
          <a:p>
            <a:pPr marL="342900" indent="-342900" fontAlgn="auto">
              <a:spcBef>
                <a:spcPct val="20000"/>
              </a:spcBef>
              <a:spcAft>
                <a:spcPts val="0"/>
              </a:spcAft>
              <a:defRPr/>
            </a:pPr>
            <a:r>
              <a:rPr lang="en-US" sz="2200" dirty="0">
                <a:latin typeface="+mn-lt"/>
                <a:cs typeface="+mn-cs"/>
              </a:rPr>
              <a:t>(3) Mappings from PDS rules to weights, transfer functions </a:t>
            </a:r>
          </a:p>
          <a:p>
            <a:pPr marL="342900" indent="-342900" fontAlgn="auto">
              <a:spcBef>
                <a:spcPct val="20000"/>
              </a:spcBef>
              <a:spcAft>
                <a:spcPts val="0"/>
              </a:spcAft>
              <a:defRPr/>
            </a:pPr>
            <a:endParaRPr lang="en-US" sz="2200" dirty="0">
              <a:latin typeface="+mn-lt"/>
              <a:cs typeface="+mn-cs"/>
            </a:endParaRPr>
          </a:p>
        </p:txBody>
      </p:sp>
    </p:spTree>
    <p:custDataLst>
      <p:tags r:id="rId2"/>
    </p:custDataLst>
    <p:extLst>
      <p:ext uri="{BB962C8B-B14F-4D97-AF65-F5344CB8AC3E}">
        <p14:creationId xmlns:p14="http://schemas.microsoft.com/office/powerpoint/2010/main" val="3601211166"/>
      </p:ext>
    </p:extLst>
  </p:cSld>
  <p:clrMapOvr>
    <a:masterClrMapping/>
  </p:clrMapOvr>
  <p:transition advTm="7857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3"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3"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3"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1" grpId="1" build="p"/>
      <p:bldP spid="21" grpId="2" build="p"/>
      <p:bldP spid="22" grpId="0" build="p"/>
      <p:bldP spid="22" grpId="1" build="p"/>
      <p:bldP spid="22" grpId="2" build="p"/>
      <p:bldP spid="20" grpId="0" build="p"/>
      <p:bldP spid="20" grpId="1" build="p"/>
      <p:bldP spid="20" grpId="2" build="p"/>
      <p:bldP spid="20" grpId="3"/>
      <p:bldP spid="23" grpId="0" build="p"/>
      <p:bldP spid="23" grpId="1" build="p"/>
      <p:bldP spid="23" grpId="2" build="p"/>
      <p:bldP spid="23" grpId="3"/>
      <p:bldP spid="24" grpId="0" build="p"/>
      <p:bldP spid="24" grpId="1" build="p"/>
      <p:bldP spid="24" grpId="2" build="p"/>
      <p:bldP spid="24" grpId="3"/>
      <p:bldP spid="26" grpId="0" build="p"/>
      <p:bldP spid="26" grpId="1" build="p"/>
      <p:bldP spid="26" grpId="2" build="p"/>
      <p:bldP spid="26" grpId="3"/>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 name="TextBox 104"/>
          <p:cNvSpPr txBox="1"/>
          <p:nvPr/>
        </p:nvSpPr>
        <p:spPr>
          <a:xfrm>
            <a:off x="4572000" y="5638800"/>
            <a:ext cx="381000" cy="246221"/>
          </a:xfrm>
          <a:prstGeom prst="rect">
            <a:avLst/>
          </a:prstGeom>
          <a:noFill/>
        </p:spPr>
        <p:txBody>
          <a:bodyPr wrap="square" rtlCol="0">
            <a:spAutoFit/>
          </a:bodyPr>
          <a:lstStyle/>
          <a:p>
            <a:pPr algn="ctr"/>
            <a:r>
              <a:rPr lang="en-US" sz="1000" dirty="0" smtClean="0"/>
              <a:t>OK</a:t>
            </a:r>
            <a:endParaRPr lang="en-US" sz="1000" dirty="0"/>
          </a:p>
        </p:txBody>
      </p:sp>
      <p:sp>
        <p:nvSpPr>
          <p:cNvPr id="106" name="TextBox 105"/>
          <p:cNvSpPr txBox="1"/>
          <p:nvPr/>
        </p:nvSpPr>
        <p:spPr>
          <a:xfrm>
            <a:off x="3505200" y="5638800"/>
            <a:ext cx="609600" cy="230832"/>
          </a:xfrm>
          <a:prstGeom prst="rect">
            <a:avLst/>
          </a:prstGeom>
          <a:noFill/>
        </p:spPr>
        <p:txBody>
          <a:bodyPr wrap="square" rtlCol="0">
            <a:spAutoFit/>
          </a:bodyPr>
          <a:lstStyle/>
          <a:p>
            <a:pPr algn="ctr"/>
            <a:r>
              <a:rPr lang="en-US" sz="900" dirty="0" smtClean="0"/>
              <a:t>EROFS</a:t>
            </a:r>
            <a:endParaRPr lang="en-US" sz="900" dirty="0"/>
          </a:p>
        </p:txBody>
      </p:sp>
      <p:sp>
        <p:nvSpPr>
          <p:cNvPr id="107" name="TextBox 106"/>
          <p:cNvSpPr txBox="1"/>
          <p:nvPr/>
        </p:nvSpPr>
        <p:spPr>
          <a:xfrm>
            <a:off x="3962400" y="5638800"/>
            <a:ext cx="609600" cy="230832"/>
          </a:xfrm>
          <a:prstGeom prst="rect">
            <a:avLst/>
          </a:prstGeom>
          <a:noFill/>
        </p:spPr>
        <p:txBody>
          <a:bodyPr wrap="square" rtlCol="0">
            <a:spAutoFit/>
          </a:bodyPr>
          <a:lstStyle/>
          <a:p>
            <a:pPr algn="ctr"/>
            <a:r>
              <a:rPr lang="en-US" sz="900" dirty="0" smtClean="0"/>
              <a:t>EPERM</a:t>
            </a:r>
            <a:endParaRPr lang="en-US" sz="900" dirty="0"/>
          </a:p>
        </p:txBody>
      </p:sp>
      <p:sp>
        <p:nvSpPr>
          <p:cNvPr id="108" name="TextBox 107"/>
          <p:cNvSpPr txBox="1"/>
          <p:nvPr/>
        </p:nvSpPr>
        <p:spPr>
          <a:xfrm>
            <a:off x="3124200" y="5638800"/>
            <a:ext cx="457200" cy="230832"/>
          </a:xfrm>
          <a:prstGeom prst="rect">
            <a:avLst/>
          </a:prstGeom>
          <a:noFill/>
        </p:spPr>
        <p:txBody>
          <a:bodyPr wrap="square" rtlCol="0">
            <a:spAutoFit/>
          </a:bodyPr>
          <a:lstStyle/>
          <a:p>
            <a:pPr algn="ctr"/>
            <a:r>
              <a:rPr lang="en-US" sz="900" dirty="0" smtClean="0"/>
              <a:t>EIO</a:t>
            </a:r>
            <a:endParaRPr lang="en-US" sz="900" dirty="0"/>
          </a:p>
        </p:txBody>
      </p:sp>
      <p:sp>
        <p:nvSpPr>
          <p:cNvPr id="79" name="Rounded Rectangle 78"/>
          <p:cNvSpPr/>
          <p:nvPr/>
        </p:nvSpPr>
        <p:spPr>
          <a:xfrm>
            <a:off x="914400" y="4724400"/>
            <a:ext cx="2209800" cy="228600"/>
          </a:xfrm>
          <a:prstGeom prst="roundRect">
            <a:avLst/>
          </a:prstGeom>
          <a:solidFill>
            <a:schemeClr val="accent2">
              <a:lumMod val="60000"/>
              <a:lumOff val="40000"/>
            </a:schemeClr>
          </a:solidFill>
          <a:ln w="127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ounded Rectangle 101"/>
          <p:cNvSpPr/>
          <p:nvPr/>
        </p:nvSpPr>
        <p:spPr>
          <a:xfrm>
            <a:off x="4648200" y="4724400"/>
            <a:ext cx="228600" cy="228600"/>
          </a:xfrm>
          <a:prstGeom prst="roundRect">
            <a:avLst/>
          </a:prstGeom>
          <a:solidFill>
            <a:schemeClr val="accent2">
              <a:lumMod val="60000"/>
              <a:lumOff val="40000"/>
            </a:schemeClr>
          </a:solidFill>
          <a:ln w="127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ounded Rectangle 91"/>
          <p:cNvSpPr/>
          <p:nvPr/>
        </p:nvSpPr>
        <p:spPr>
          <a:xfrm>
            <a:off x="3124200" y="4724400"/>
            <a:ext cx="1371600" cy="228600"/>
          </a:xfrm>
          <a:prstGeom prst="roundRect">
            <a:avLst/>
          </a:prstGeom>
          <a:solidFill>
            <a:schemeClr val="accent2">
              <a:lumMod val="60000"/>
              <a:lumOff val="40000"/>
            </a:schemeClr>
          </a:solidFill>
          <a:ln w="127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0"/>
          <p:cNvSpPr txBox="1">
            <a:spLocks noChangeArrowheads="1"/>
          </p:cNvSpPr>
          <p:nvPr/>
        </p:nvSpPr>
        <p:spPr>
          <a:xfrm>
            <a:off x="914400" y="4267200"/>
            <a:ext cx="3962400" cy="457200"/>
          </a:xfrm>
          <a:prstGeom prst="rect">
            <a:avLst/>
          </a:prstGeom>
          <a:noFill/>
        </p:spPr>
        <p:txBody>
          <a:bodyPr>
            <a:noAutofit/>
          </a:bodyPr>
          <a:lstStyle/>
          <a:p>
            <a:pPr marL="342900" indent="-342900" fontAlgn="auto">
              <a:spcBef>
                <a:spcPct val="20000"/>
              </a:spcBef>
              <a:spcAft>
                <a:spcPts val="0"/>
              </a:spcAft>
              <a:defRPr/>
            </a:pPr>
            <a:r>
              <a:rPr lang="en-US" sz="2000" dirty="0" smtClean="0">
                <a:latin typeface="+mn-lt"/>
                <a:cs typeface="+mn-cs"/>
              </a:rPr>
              <a:t>Example of a weight </a:t>
            </a:r>
            <a:r>
              <a:rPr lang="en-US" sz="2000" i="1" dirty="0" smtClean="0">
                <a:latin typeface="+mn-lt"/>
                <a:cs typeface="+mn-cs"/>
              </a:rPr>
              <a:t>w</a:t>
            </a:r>
            <a:r>
              <a:rPr lang="en-US" sz="2000" dirty="0" smtClean="0">
                <a:latin typeface="+mn-lt"/>
                <a:cs typeface="+mn-cs"/>
              </a:rPr>
              <a:t>:</a:t>
            </a:r>
            <a:endParaRPr lang="en-US" sz="2000"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cxnSp>
        <p:nvCxnSpPr>
          <p:cNvPr id="38" name="Straight Connector 37"/>
          <p:cNvCxnSpPr>
            <a:endCxn id="98" idx="1"/>
          </p:cNvCxnSpPr>
          <p:nvPr/>
        </p:nvCxnSpPr>
        <p:spPr>
          <a:xfrm rot="5400000">
            <a:off x="853242" y="5301337"/>
            <a:ext cx="885111" cy="7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endCxn id="99" idx="1"/>
          </p:cNvCxnSpPr>
          <p:nvPr/>
        </p:nvCxnSpPr>
        <p:spPr>
          <a:xfrm rot="5400000">
            <a:off x="1310045" y="5301734"/>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100" idx="1"/>
          </p:cNvCxnSpPr>
          <p:nvPr/>
        </p:nvCxnSpPr>
        <p:spPr>
          <a:xfrm rot="5400000">
            <a:off x="1767245" y="5301734"/>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101" idx="1"/>
          </p:cNvCxnSpPr>
          <p:nvPr/>
        </p:nvCxnSpPr>
        <p:spPr>
          <a:xfrm rot="5400000">
            <a:off x="2224445" y="5301734"/>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endCxn id="101" idx="3"/>
          </p:cNvCxnSpPr>
          <p:nvPr/>
        </p:nvCxnSpPr>
        <p:spPr>
          <a:xfrm rot="5400000">
            <a:off x="2681645" y="5301734"/>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3138845" y="5301734"/>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3596045" y="5301734"/>
            <a:ext cx="88511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4076699" y="5278278"/>
            <a:ext cx="838202" cy="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572000" y="4706779"/>
            <a:ext cx="381000" cy="246221"/>
          </a:xfrm>
          <a:prstGeom prst="rect">
            <a:avLst/>
          </a:prstGeom>
          <a:noFill/>
        </p:spPr>
        <p:txBody>
          <a:bodyPr wrap="square" rtlCol="0">
            <a:spAutoFit/>
          </a:bodyPr>
          <a:lstStyle/>
          <a:p>
            <a:pPr algn="ctr"/>
            <a:r>
              <a:rPr lang="en-US" sz="1000" dirty="0" smtClean="0"/>
              <a:t>OK</a:t>
            </a:r>
            <a:endParaRPr lang="en-US" sz="1000" dirty="0"/>
          </a:p>
        </p:txBody>
      </p:sp>
      <p:sp>
        <p:nvSpPr>
          <p:cNvPr id="47" name="TextBox 46"/>
          <p:cNvSpPr txBox="1"/>
          <p:nvPr/>
        </p:nvSpPr>
        <p:spPr>
          <a:xfrm>
            <a:off x="3505200" y="4706779"/>
            <a:ext cx="609600" cy="230832"/>
          </a:xfrm>
          <a:prstGeom prst="rect">
            <a:avLst/>
          </a:prstGeom>
          <a:noFill/>
        </p:spPr>
        <p:txBody>
          <a:bodyPr wrap="square" rtlCol="0">
            <a:spAutoFit/>
          </a:bodyPr>
          <a:lstStyle/>
          <a:p>
            <a:pPr algn="ctr"/>
            <a:r>
              <a:rPr lang="en-US" sz="900" dirty="0" smtClean="0"/>
              <a:t>EROFS</a:t>
            </a:r>
            <a:endParaRPr lang="en-US" sz="900" dirty="0"/>
          </a:p>
        </p:txBody>
      </p:sp>
      <p:sp>
        <p:nvSpPr>
          <p:cNvPr id="48" name="TextBox 47"/>
          <p:cNvSpPr txBox="1"/>
          <p:nvPr/>
        </p:nvSpPr>
        <p:spPr>
          <a:xfrm>
            <a:off x="3962400" y="4706779"/>
            <a:ext cx="609600" cy="230832"/>
          </a:xfrm>
          <a:prstGeom prst="rect">
            <a:avLst/>
          </a:prstGeom>
          <a:noFill/>
        </p:spPr>
        <p:txBody>
          <a:bodyPr wrap="square" rtlCol="0">
            <a:spAutoFit/>
          </a:bodyPr>
          <a:lstStyle/>
          <a:p>
            <a:pPr algn="ctr"/>
            <a:r>
              <a:rPr lang="en-US" sz="900" dirty="0" smtClean="0"/>
              <a:t>EPERM</a:t>
            </a:r>
            <a:endParaRPr lang="en-US" sz="900" dirty="0"/>
          </a:p>
        </p:txBody>
      </p:sp>
      <p:sp>
        <p:nvSpPr>
          <p:cNvPr id="49" name="TextBox 48"/>
          <p:cNvSpPr txBox="1"/>
          <p:nvPr/>
        </p:nvSpPr>
        <p:spPr>
          <a:xfrm>
            <a:off x="3124200" y="4706779"/>
            <a:ext cx="457200" cy="230832"/>
          </a:xfrm>
          <a:prstGeom prst="rect">
            <a:avLst/>
          </a:prstGeom>
          <a:noFill/>
        </p:spPr>
        <p:txBody>
          <a:bodyPr wrap="square" rtlCol="0">
            <a:spAutoFit/>
          </a:bodyPr>
          <a:lstStyle/>
          <a:p>
            <a:pPr algn="ctr"/>
            <a:r>
              <a:rPr lang="en-US" sz="900" dirty="0" smtClean="0"/>
              <a:t>EIO</a:t>
            </a:r>
            <a:endParaRPr lang="en-US" sz="900" dirty="0"/>
          </a:p>
        </p:txBody>
      </p:sp>
      <p:sp>
        <p:nvSpPr>
          <p:cNvPr id="50" name="TextBox 49"/>
          <p:cNvSpPr txBox="1"/>
          <p:nvPr/>
        </p:nvSpPr>
        <p:spPr>
          <a:xfrm>
            <a:off x="838200" y="4706779"/>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51" name="TextBox 50"/>
          <p:cNvSpPr txBox="1"/>
          <p:nvPr/>
        </p:nvSpPr>
        <p:spPr>
          <a:xfrm>
            <a:off x="1295400" y="4706779"/>
            <a:ext cx="457200" cy="246221"/>
          </a:xfrm>
          <a:prstGeom prst="rect">
            <a:avLst/>
          </a:prstGeom>
          <a:noFill/>
        </p:spPr>
        <p:txBody>
          <a:bodyPr wrap="square" rtlCol="0">
            <a:spAutoFit/>
          </a:bodyPr>
          <a:lstStyle/>
          <a:p>
            <a:pPr algn="ctr"/>
            <a:r>
              <a:rPr lang="en-US" sz="1000" i="1" dirty="0" smtClean="0"/>
              <a:t>v2</a:t>
            </a:r>
            <a:endParaRPr lang="en-US" sz="1000" i="1" dirty="0"/>
          </a:p>
        </p:txBody>
      </p:sp>
      <p:sp>
        <p:nvSpPr>
          <p:cNvPr id="52" name="TextBox 51"/>
          <p:cNvSpPr txBox="1"/>
          <p:nvPr/>
        </p:nvSpPr>
        <p:spPr>
          <a:xfrm>
            <a:off x="1752600" y="4706779"/>
            <a:ext cx="457200" cy="246221"/>
          </a:xfrm>
          <a:prstGeom prst="rect">
            <a:avLst/>
          </a:prstGeom>
          <a:noFill/>
        </p:spPr>
        <p:txBody>
          <a:bodyPr wrap="square" rtlCol="0">
            <a:spAutoFit/>
          </a:bodyPr>
          <a:lstStyle/>
          <a:p>
            <a:pPr algn="ctr"/>
            <a:r>
              <a:rPr lang="en-US" sz="1000" i="1" dirty="0" smtClean="0"/>
              <a:t>v3</a:t>
            </a:r>
            <a:endParaRPr lang="en-US" sz="1000" i="1" dirty="0"/>
          </a:p>
        </p:txBody>
      </p:sp>
      <p:sp>
        <p:nvSpPr>
          <p:cNvPr id="53" name="TextBox 52"/>
          <p:cNvSpPr txBox="1"/>
          <p:nvPr/>
        </p:nvSpPr>
        <p:spPr>
          <a:xfrm>
            <a:off x="2209800" y="4706779"/>
            <a:ext cx="457200" cy="246221"/>
          </a:xfrm>
          <a:prstGeom prst="rect">
            <a:avLst/>
          </a:prstGeom>
          <a:noFill/>
        </p:spPr>
        <p:txBody>
          <a:bodyPr wrap="square" rtlCol="0">
            <a:spAutoFit/>
          </a:bodyPr>
          <a:lstStyle/>
          <a:p>
            <a:pPr algn="ctr"/>
            <a:r>
              <a:rPr lang="en-US" sz="1000" i="1" dirty="0" smtClean="0"/>
              <a:t>v4</a:t>
            </a:r>
            <a:endParaRPr lang="en-US" sz="1000" i="1" dirty="0"/>
          </a:p>
        </p:txBody>
      </p:sp>
      <p:sp>
        <p:nvSpPr>
          <p:cNvPr id="54" name="TextBox 53"/>
          <p:cNvSpPr txBox="1"/>
          <p:nvPr/>
        </p:nvSpPr>
        <p:spPr>
          <a:xfrm>
            <a:off x="2667000" y="4706779"/>
            <a:ext cx="457200" cy="246221"/>
          </a:xfrm>
          <a:prstGeom prst="rect">
            <a:avLst/>
          </a:prstGeom>
          <a:noFill/>
        </p:spPr>
        <p:txBody>
          <a:bodyPr wrap="square" rtlCol="0">
            <a:spAutoFit/>
          </a:bodyPr>
          <a:lstStyle/>
          <a:p>
            <a:pPr algn="ctr"/>
            <a:r>
              <a:rPr lang="en-US" sz="1000" i="1" dirty="0" smtClean="0"/>
              <a:t>v5</a:t>
            </a:r>
            <a:endParaRPr lang="en-US" sz="1000" i="1" dirty="0"/>
          </a:p>
        </p:txBody>
      </p:sp>
      <p:sp>
        <p:nvSpPr>
          <p:cNvPr id="55" name="Oval 54"/>
          <p:cNvSpPr/>
          <p:nvPr/>
        </p:nvSpPr>
        <p:spPr>
          <a:xfrm>
            <a:off x="4724400" y="54992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4724400" y="501157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a:stCxn id="56" idx="0"/>
            <a:endCxn id="55" idx="0"/>
          </p:cNvCxnSpPr>
          <p:nvPr/>
        </p:nvCxnSpPr>
        <p:spPr>
          <a:xfrm rot="16200000" flipH="1">
            <a:off x="4503419" y="525541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4267200" y="54992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4267200" y="501157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p:cNvCxnSpPr>
            <a:stCxn id="61" idx="0"/>
            <a:endCxn id="58" idx="0"/>
          </p:cNvCxnSpPr>
          <p:nvPr/>
        </p:nvCxnSpPr>
        <p:spPr>
          <a:xfrm rot="16200000" flipH="1">
            <a:off x="4046219" y="525541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3810000" y="54992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3810000" y="501157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a:stCxn id="65" idx="0"/>
            <a:endCxn id="63" idx="0"/>
          </p:cNvCxnSpPr>
          <p:nvPr/>
        </p:nvCxnSpPr>
        <p:spPr>
          <a:xfrm rot="16200000" flipH="1">
            <a:off x="3589019" y="525541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3352800" y="54992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3352800" y="501157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Straight Arrow Connector 73"/>
          <p:cNvCxnSpPr>
            <a:stCxn id="71" idx="0"/>
            <a:endCxn id="69" idx="0"/>
          </p:cNvCxnSpPr>
          <p:nvPr/>
        </p:nvCxnSpPr>
        <p:spPr>
          <a:xfrm rot="16200000" flipH="1">
            <a:off x="3131819" y="525541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5" name="Oval 74"/>
          <p:cNvSpPr/>
          <p:nvPr/>
        </p:nvSpPr>
        <p:spPr>
          <a:xfrm>
            <a:off x="1981200" y="54992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1981200" y="501157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1524000" y="54992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1524000" y="501157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Arrow Connector 81"/>
          <p:cNvCxnSpPr>
            <a:stCxn id="81" idx="0"/>
            <a:endCxn id="80" idx="0"/>
          </p:cNvCxnSpPr>
          <p:nvPr/>
        </p:nvCxnSpPr>
        <p:spPr>
          <a:xfrm rot="16200000" flipH="1">
            <a:off x="1303019" y="525541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1066800" y="54992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1066800" y="501157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Arrow Connector 84"/>
          <p:cNvCxnSpPr>
            <a:stCxn id="84" idx="0"/>
            <a:endCxn id="83" idx="0"/>
          </p:cNvCxnSpPr>
          <p:nvPr/>
        </p:nvCxnSpPr>
        <p:spPr>
          <a:xfrm rot="16200000" flipH="1">
            <a:off x="845819" y="5255419"/>
            <a:ext cx="487681"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6" name="Oval 85"/>
          <p:cNvSpPr/>
          <p:nvPr/>
        </p:nvSpPr>
        <p:spPr>
          <a:xfrm>
            <a:off x="2438400" y="54992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2438400" y="501157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2895600" y="5499260"/>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2895600" y="5011579"/>
            <a:ext cx="45719" cy="45719"/>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Arrow Connector 89"/>
          <p:cNvCxnSpPr>
            <a:stCxn id="71" idx="1"/>
            <a:endCxn id="88" idx="0"/>
          </p:cNvCxnSpPr>
          <p:nvPr/>
        </p:nvCxnSpPr>
        <p:spPr>
          <a:xfrm rot="16200000" flipH="1" flipV="1">
            <a:off x="2898485" y="5038249"/>
            <a:ext cx="480986" cy="44103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71" idx="1"/>
            <a:endCxn id="86" idx="7"/>
          </p:cNvCxnSpPr>
          <p:nvPr/>
        </p:nvCxnSpPr>
        <p:spPr>
          <a:xfrm rot="16200000" flipH="1" flipV="1">
            <a:off x="2674619" y="4821078"/>
            <a:ext cx="487681" cy="88207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838200" y="5621179"/>
            <a:ext cx="457200" cy="246221"/>
          </a:xfrm>
          <a:prstGeom prst="rect">
            <a:avLst/>
          </a:prstGeom>
          <a:noFill/>
        </p:spPr>
        <p:txBody>
          <a:bodyPr wrap="square" rtlCol="0">
            <a:spAutoFit/>
          </a:bodyPr>
          <a:lstStyle/>
          <a:p>
            <a:pPr algn="ctr"/>
            <a:r>
              <a:rPr lang="en-US" sz="1000" i="1" dirty="0" smtClean="0"/>
              <a:t>v1</a:t>
            </a:r>
            <a:endParaRPr lang="en-US" sz="1000" i="1" dirty="0"/>
          </a:p>
        </p:txBody>
      </p:sp>
      <p:sp>
        <p:nvSpPr>
          <p:cNvPr id="98" name="TextBox 97"/>
          <p:cNvSpPr txBox="1"/>
          <p:nvPr/>
        </p:nvSpPr>
        <p:spPr>
          <a:xfrm>
            <a:off x="1295400" y="5621179"/>
            <a:ext cx="457200" cy="246221"/>
          </a:xfrm>
          <a:prstGeom prst="rect">
            <a:avLst/>
          </a:prstGeom>
          <a:noFill/>
        </p:spPr>
        <p:txBody>
          <a:bodyPr wrap="square" rtlCol="0">
            <a:spAutoFit/>
          </a:bodyPr>
          <a:lstStyle/>
          <a:p>
            <a:pPr algn="ctr"/>
            <a:r>
              <a:rPr lang="en-US" sz="1000" i="1" dirty="0" smtClean="0"/>
              <a:t>v2</a:t>
            </a:r>
            <a:endParaRPr lang="en-US" sz="1000" i="1" dirty="0"/>
          </a:p>
        </p:txBody>
      </p:sp>
      <p:sp>
        <p:nvSpPr>
          <p:cNvPr id="99" name="TextBox 98"/>
          <p:cNvSpPr txBox="1"/>
          <p:nvPr/>
        </p:nvSpPr>
        <p:spPr>
          <a:xfrm>
            <a:off x="1752600" y="5621179"/>
            <a:ext cx="457200" cy="246221"/>
          </a:xfrm>
          <a:prstGeom prst="rect">
            <a:avLst/>
          </a:prstGeom>
          <a:noFill/>
        </p:spPr>
        <p:txBody>
          <a:bodyPr wrap="square" rtlCol="0">
            <a:spAutoFit/>
          </a:bodyPr>
          <a:lstStyle/>
          <a:p>
            <a:pPr algn="ctr"/>
            <a:r>
              <a:rPr lang="en-US" sz="1000" i="1" dirty="0" smtClean="0"/>
              <a:t>v3</a:t>
            </a:r>
            <a:endParaRPr lang="en-US" sz="1000" i="1" dirty="0"/>
          </a:p>
        </p:txBody>
      </p:sp>
      <p:sp>
        <p:nvSpPr>
          <p:cNvPr id="100" name="TextBox 99"/>
          <p:cNvSpPr txBox="1"/>
          <p:nvPr/>
        </p:nvSpPr>
        <p:spPr>
          <a:xfrm>
            <a:off x="2209800" y="5621179"/>
            <a:ext cx="457200" cy="246221"/>
          </a:xfrm>
          <a:prstGeom prst="rect">
            <a:avLst/>
          </a:prstGeom>
          <a:noFill/>
        </p:spPr>
        <p:txBody>
          <a:bodyPr wrap="square" rtlCol="0">
            <a:spAutoFit/>
          </a:bodyPr>
          <a:lstStyle/>
          <a:p>
            <a:pPr algn="ctr"/>
            <a:r>
              <a:rPr lang="en-US" sz="1000" i="1" dirty="0" smtClean="0"/>
              <a:t>v4</a:t>
            </a:r>
            <a:endParaRPr lang="en-US" sz="1000" i="1" dirty="0"/>
          </a:p>
        </p:txBody>
      </p:sp>
      <p:sp>
        <p:nvSpPr>
          <p:cNvPr id="101" name="TextBox 100"/>
          <p:cNvSpPr txBox="1"/>
          <p:nvPr/>
        </p:nvSpPr>
        <p:spPr>
          <a:xfrm>
            <a:off x="2667000" y="5621179"/>
            <a:ext cx="457200" cy="246221"/>
          </a:xfrm>
          <a:prstGeom prst="rect">
            <a:avLst/>
          </a:prstGeom>
          <a:noFill/>
        </p:spPr>
        <p:txBody>
          <a:bodyPr wrap="square" rtlCol="0">
            <a:spAutoFit/>
          </a:bodyPr>
          <a:lstStyle/>
          <a:p>
            <a:pPr algn="ctr"/>
            <a:r>
              <a:rPr lang="en-US" sz="1000" i="1" dirty="0" smtClean="0"/>
              <a:t>v5</a:t>
            </a:r>
            <a:endParaRPr lang="en-US" sz="1000" i="1" dirty="0"/>
          </a:p>
        </p:txBody>
      </p:sp>
      <p:cxnSp>
        <p:nvCxnSpPr>
          <p:cNvPr id="111" name="Straight Arrow Connector 110"/>
          <p:cNvCxnSpPr>
            <a:stCxn id="76" idx="1"/>
            <a:endCxn id="86" idx="1"/>
          </p:cNvCxnSpPr>
          <p:nvPr/>
        </p:nvCxnSpPr>
        <p:spPr>
          <a:xfrm rot="16200000" flipH="1">
            <a:off x="1972654" y="5033514"/>
            <a:ext cx="487681"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76" idx="2"/>
            <a:endCxn id="75" idx="0"/>
          </p:cNvCxnSpPr>
          <p:nvPr/>
        </p:nvCxnSpPr>
        <p:spPr>
          <a:xfrm rot="10800000" flipH="1" flipV="1">
            <a:off x="1981200" y="5034438"/>
            <a:ext cx="22860" cy="4648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Rounded Rectangle 34"/>
          <p:cNvSpPr/>
          <p:nvPr/>
        </p:nvSpPr>
        <p:spPr>
          <a:xfrm>
            <a:off x="990600" y="2362200"/>
            <a:ext cx="3276600" cy="1447800"/>
          </a:xfrm>
          <a:prstGeom prst="roundRect">
            <a:avLst/>
          </a:prstGeom>
          <a:solidFill>
            <a:schemeClr val="bg2">
              <a:lumMod val="90000"/>
            </a:schemeClr>
          </a:solidFill>
          <a:ln w="12700">
            <a:solidFill>
              <a:schemeClr val="bg1"/>
            </a:solidFill>
          </a:ln>
          <a:effectLst>
            <a:outerShdw blurRad="50800" dist="50800" dir="5400000" algn="ctr" rotWithShape="0">
              <a:schemeClr val="bg2">
                <a:lumMod val="50000"/>
              </a:schemeClr>
            </a:outerShdw>
          </a:effectLst>
          <a:scene3d>
            <a:camera prst="orthographicFront"/>
            <a:lightRig rig="threePt" dir="t"/>
          </a:scene3d>
          <a:sp3d extrusionH="127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3" name="Picture 2" descr="MSB-PowerPoint-Template-cre"/>
          <p:cNvPicPr>
            <a:picLocks noChangeAspect="1" noChangeArrowheads="1"/>
          </p:cNvPicPr>
          <p:nvPr/>
        </p:nvPicPr>
        <p:blipFill>
          <a:blip r:embed="rId5" cstate="print"/>
          <a:srcRect/>
          <a:stretch>
            <a:fillRect/>
          </a:stretch>
        </p:blipFill>
        <p:spPr bwMode="auto">
          <a:xfrm>
            <a:off x="0" y="0"/>
            <a:ext cx="9144000" cy="533400"/>
          </a:xfrm>
          <a:prstGeom prst="rect">
            <a:avLst/>
          </a:prstGeom>
          <a:noFill/>
          <a:ln w="9525">
            <a:noFill/>
            <a:miter lim="800000"/>
            <a:headEnd/>
            <a:tailEnd/>
          </a:ln>
        </p:spPr>
      </p:pic>
      <p:sp>
        <p:nvSpPr>
          <p:cNvPr id="2054" name="Rectangle 3"/>
          <p:cNvSpPr>
            <a:spLocks noChangeArrowheads="1"/>
          </p:cNvSpPr>
          <p:nvPr/>
        </p:nvSpPr>
        <p:spPr bwMode="auto">
          <a:xfrm>
            <a:off x="6096000" y="0"/>
            <a:ext cx="3048000" cy="1524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55" name="Rectangle 4"/>
          <p:cNvSpPr>
            <a:spLocks noChangeArrowheads="1"/>
          </p:cNvSpPr>
          <p:nvPr/>
        </p:nvSpPr>
        <p:spPr bwMode="auto">
          <a:xfrm>
            <a:off x="0" y="6705600"/>
            <a:ext cx="9144000" cy="152400"/>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2056" name="Rectangle 5"/>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57" name="Rectangle 6"/>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058" name="Rectangle 7"/>
          <p:cNvSpPr>
            <a:spLocks noChangeArrowheads="1"/>
          </p:cNvSpPr>
          <p:nvPr/>
        </p:nvSpPr>
        <p:spPr bwMode="auto">
          <a:xfrm>
            <a:off x="457200" y="701675"/>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59" name="Rectangle 8"/>
          <p:cNvSpPr>
            <a:spLocks noChangeArrowheads="1"/>
          </p:cNvSpPr>
          <p:nvPr/>
        </p:nvSpPr>
        <p:spPr bwMode="auto">
          <a:xfrm>
            <a:off x="457200" y="2027238"/>
            <a:ext cx="8229600" cy="4525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sp>
        <p:nvSpPr>
          <p:cNvPr id="2060" name="Rectangle 9"/>
          <p:cNvSpPr>
            <a:spLocks noGrp="1" noChangeArrowheads="1"/>
          </p:cNvSpPr>
          <p:nvPr>
            <p:ph type="title"/>
          </p:nvPr>
        </p:nvSpPr>
        <p:spPr>
          <a:xfrm>
            <a:off x="0" y="685800"/>
            <a:ext cx="9144000" cy="1143000"/>
          </a:xfrm>
        </p:spPr>
        <p:txBody>
          <a:bodyPr/>
          <a:lstStyle/>
          <a:p>
            <a:pPr eaLnBrk="1" hangingPunct="1"/>
            <a:r>
              <a:rPr lang="en-US" sz="4000" dirty="0" smtClean="0">
                <a:solidFill>
                  <a:srgbClr val="C00000"/>
                </a:solidFill>
              </a:rPr>
              <a:t>Bounded Idempotent Semiring: Set D</a:t>
            </a:r>
          </a:p>
        </p:txBody>
      </p:sp>
      <p:sp>
        <p:nvSpPr>
          <p:cNvPr id="16" name="Slide Number Placeholder 15"/>
          <p:cNvSpPr>
            <a:spLocks noGrp="1"/>
          </p:cNvSpPr>
          <p:nvPr>
            <p:ph type="sldNum" sz="quarter" idx="12"/>
          </p:nvPr>
        </p:nvSpPr>
        <p:spPr/>
        <p:txBody>
          <a:bodyPr>
            <a:normAutofit/>
          </a:bodyPr>
          <a:lstStyle/>
          <a:p>
            <a:pPr>
              <a:defRPr/>
            </a:pPr>
            <a:fld id="{C67A4E6D-DAD8-49BF-8684-123558519785}" type="slidenum">
              <a:rPr lang="en-US"/>
              <a:pPr>
                <a:defRPr/>
              </a:pPr>
              <a:t>9</a:t>
            </a:fld>
            <a:endParaRPr lang="en-US"/>
          </a:p>
        </p:txBody>
      </p:sp>
      <p:sp>
        <p:nvSpPr>
          <p:cNvPr id="2062" name="Rectangle 11"/>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64" name="Rectangle 13"/>
          <p:cNvSpPr>
            <a:spLocks noChangeArrowheads="1"/>
          </p:cNvSpPr>
          <p:nvPr/>
        </p:nvSpPr>
        <p:spPr bwMode="auto">
          <a:xfrm>
            <a:off x="457200" y="381000"/>
            <a:ext cx="8229600" cy="1143000"/>
          </a:xfrm>
          <a:prstGeom prst="rect">
            <a:avLst/>
          </a:prstGeom>
          <a:noFill/>
          <a:ln w="9525">
            <a:noFill/>
            <a:miter lim="800000"/>
            <a:headEnd/>
            <a:tailEnd/>
          </a:ln>
        </p:spPr>
        <p:txBody>
          <a:bodyPr anchor="ctr"/>
          <a:lstStyle/>
          <a:p>
            <a:pPr algn="ctr"/>
            <a:endParaRPr lang="en-US" sz="4400">
              <a:solidFill>
                <a:schemeClr val="tx2"/>
              </a:solidFill>
            </a:endParaRPr>
          </a:p>
        </p:txBody>
      </p:sp>
      <p:sp>
        <p:nvSpPr>
          <p:cNvPr id="2065" name="Rectangle 14"/>
          <p:cNvSpPr>
            <a:spLocks noChangeArrowheads="1"/>
          </p:cNvSpPr>
          <p:nvPr/>
        </p:nvSpPr>
        <p:spPr bwMode="auto">
          <a:xfrm>
            <a:off x="457200" y="2027238"/>
            <a:ext cx="8229600" cy="1096962"/>
          </a:xfrm>
          <a:prstGeom prst="rect">
            <a:avLst/>
          </a:prstGeom>
          <a:noFill/>
          <a:ln w="9525">
            <a:noFill/>
            <a:miter lim="800000"/>
            <a:headEnd/>
            <a:tailEnd/>
          </a:ln>
        </p:spPr>
        <p:txBody>
          <a:bodyPr/>
          <a:lstStyle/>
          <a:p>
            <a:pPr marL="342900" indent="-342900">
              <a:spcBef>
                <a:spcPct val="20000"/>
              </a:spcBef>
              <a:buFontTx/>
              <a:buChar char="•"/>
            </a:pPr>
            <a:endParaRPr lang="en-US" sz="3200"/>
          </a:p>
        </p:txBody>
      </p:sp>
      <p:graphicFrame>
        <p:nvGraphicFramePr>
          <p:cNvPr id="2051" name="Object 3"/>
          <p:cNvGraphicFramePr>
            <a:graphicFrameLocks noChangeAspect="1"/>
          </p:cNvGraphicFramePr>
          <p:nvPr/>
        </p:nvGraphicFramePr>
        <p:xfrm>
          <a:off x="990600" y="2514600"/>
          <a:ext cx="3251200" cy="381000"/>
        </p:xfrm>
        <a:graphic>
          <a:graphicData uri="http://schemas.openxmlformats.org/presentationml/2006/ole">
            <mc:AlternateContent xmlns:mc="http://schemas.openxmlformats.org/markup-compatibility/2006">
              <mc:Choice xmlns:v="urn:schemas-microsoft-com:vml" Requires="v">
                <p:oleObj spid="_x0000_s171194" name="Equation" r:id="rId6" imgW="1688760" imgH="228600" progId="Equation.3">
                  <p:embed/>
                </p:oleObj>
              </mc:Choice>
              <mc:Fallback>
                <p:oleObj name="Equation" r:id="rId6" imgW="168876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2514600"/>
                        <a:ext cx="32512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0" name="Rectangle 10"/>
          <p:cNvSpPr txBox="1">
            <a:spLocks noChangeArrowheads="1"/>
          </p:cNvSpPr>
          <p:nvPr/>
        </p:nvSpPr>
        <p:spPr bwMode="auto">
          <a:xfrm>
            <a:off x="1241425" y="2971800"/>
            <a:ext cx="3048000" cy="762000"/>
          </a:xfrm>
          <a:prstGeom prst="rect">
            <a:avLst/>
          </a:prstGeom>
          <a:noFill/>
        </p:spPr>
        <p:txBody>
          <a:bodyPr>
            <a:normAutofit/>
          </a:bodyPr>
          <a:lstStyle/>
          <a:p>
            <a:pPr marL="342900" indent="-342900" fontAlgn="auto">
              <a:spcBef>
                <a:spcPct val="20000"/>
              </a:spcBef>
              <a:spcAft>
                <a:spcPts val="0"/>
              </a:spcAft>
              <a:defRPr/>
            </a:pPr>
            <a:r>
              <a:rPr lang="en-US" dirty="0">
                <a:latin typeface="+mn-lt"/>
                <a:cs typeface="+mn-cs"/>
              </a:rPr>
              <a:t>V: set of variables </a:t>
            </a:r>
          </a:p>
          <a:p>
            <a:pPr marL="342900" indent="-342900" fontAlgn="auto">
              <a:spcBef>
                <a:spcPct val="20000"/>
              </a:spcBef>
              <a:spcAft>
                <a:spcPts val="0"/>
              </a:spcAft>
              <a:defRPr/>
            </a:pPr>
            <a:r>
              <a:rPr lang="en-US" dirty="0">
                <a:latin typeface="+mn-lt"/>
                <a:cs typeface="+mn-cs"/>
              </a:rPr>
              <a:t>C: set of constants </a:t>
            </a:r>
          </a:p>
          <a:p>
            <a:pPr marL="342900" indent="-342900" fontAlgn="auto">
              <a:spcBef>
                <a:spcPct val="20000"/>
              </a:spcBef>
              <a:spcAft>
                <a:spcPts val="0"/>
              </a:spcAft>
              <a:defRPr/>
            </a:pPr>
            <a:endParaRPr lang="en-US" sz="2200" dirty="0">
              <a:latin typeface="+mn-lt"/>
              <a:cs typeface="+mn-cs"/>
            </a:endParaRPr>
          </a:p>
        </p:txBody>
      </p:sp>
      <p:sp>
        <p:nvSpPr>
          <p:cNvPr id="36" name="TextBox 35"/>
          <p:cNvSpPr txBox="1"/>
          <p:nvPr/>
        </p:nvSpPr>
        <p:spPr>
          <a:xfrm>
            <a:off x="4876800" y="2581870"/>
            <a:ext cx="3276600" cy="923330"/>
          </a:xfrm>
          <a:prstGeom prst="rect">
            <a:avLst/>
          </a:prstGeom>
          <a:solidFill>
            <a:srgbClr val="FFFF00"/>
          </a:solidFill>
        </p:spPr>
        <p:txBody>
          <a:bodyPr wrap="square">
            <a:spAutoFit/>
          </a:bodyPr>
          <a:lstStyle/>
          <a:p>
            <a:pPr>
              <a:defRPr/>
            </a:pPr>
            <a:r>
              <a:rPr lang="en-US" dirty="0" smtClean="0">
                <a:latin typeface="+mn-lt"/>
              </a:rPr>
              <a:t>Map each variable and constant to set of variables and/or constants</a:t>
            </a:r>
            <a:endParaRPr lang="en-US" dirty="0">
              <a:latin typeface="+mn-lt"/>
            </a:endParaRPr>
          </a:p>
        </p:txBody>
      </p:sp>
      <p:sp>
        <p:nvSpPr>
          <p:cNvPr id="112" name="Rectangle 10"/>
          <p:cNvSpPr txBox="1">
            <a:spLocks noChangeArrowheads="1"/>
          </p:cNvSpPr>
          <p:nvPr/>
        </p:nvSpPr>
        <p:spPr>
          <a:xfrm>
            <a:off x="914400" y="1905000"/>
            <a:ext cx="1676400" cy="457200"/>
          </a:xfrm>
          <a:prstGeom prst="rect">
            <a:avLst/>
          </a:prstGeom>
          <a:noFill/>
        </p:spPr>
        <p:txBody>
          <a:bodyPr>
            <a:noAutofit/>
          </a:bodyPr>
          <a:lstStyle/>
          <a:p>
            <a:pPr marL="342900" indent="-342900" fontAlgn="auto">
              <a:spcBef>
                <a:spcPct val="20000"/>
              </a:spcBef>
              <a:spcAft>
                <a:spcPts val="0"/>
              </a:spcAft>
              <a:defRPr/>
            </a:pPr>
            <a:r>
              <a:rPr lang="en-US" sz="2000" dirty="0" smtClean="0">
                <a:latin typeface="+mn-lt"/>
                <a:cs typeface="+mn-cs"/>
              </a:rPr>
              <a:t>Definition:</a:t>
            </a:r>
            <a:endParaRPr lang="en-US" sz="2000" dirty="0">
              <a:latin typeface="+mn-lt"/>
              <a:cs typeface="+mn-cs"/>
            </a:endParaRPr>
          </a:p>
          <a:p>
            <a:pPr marL="342900" indent="-342900" fontAlgn="auto">
              <a:spcBef>
                <a:spcPct val="20000"/>
              </a:spcBef>
              <a:spcAft>
                <a:spcPts val="0"/>
              </a:spcAft>
              <a:defRPr/>
            </a:pPr>
            <a:endParaRPr lang="en-US" sz="2000" dirty="0">
              <a:latin typeface="+mn-lt"/>
              <a:cs typeface="+mn-cs"/>
            </a:endParaRPr>
          </a:p>
        </p:txBody>
      </p:sp>
      <p:sp>
        <p:nvSpPr>
          <p:cNvPr id="103" name="TextBox 102"/>
          <p:cNvSpPr txBox="1"/>
          <p:nvPr/>
        </p:nvSpPr>
        <p:spPr>
          <a:xfrm>
            <a:off x="5105400" y="5102423"/>
            <a:ext cx="2895600" cy="307777"/>
          </a:xfrm>
          <a:prstGeom prst="rect">
            <a:avLst/>
          </a:prstGeom>
          <a:noFill/>
        </p:spPr>
        <p:txBody>
          <a:bodyPr wrap="square" rtlCol="0">
            <a:spAutoFit/>
          </a:bodyPr>
          <a:lstStyle/>
          <a:p>
            <a:r>
              <a:rPr lang="en-US" sz="1400" i="1" dirty="0" err="1" smtClean="0">
                <a:solidFill>
                  <a:schemeClr val="tx2"/>
                </a:solidFill>
                <a:latin typeface="+mn-lt"/>
                <a:cs typeface="Courier New" pitchFamily="49" charset="0"/>
              </a:rPr>
              <a:t>Ident</a:t>
            </a:r>
            <a:r>
              <a:rPr lang="en-US" sz="1400" dirty="0" smtClean="0">
                <a:solidFill>
                  <a:schemeClr val="tx2"/>
                </a:solidFill>
                <a:latin typeface="+mn-lt"/>
                <a:cs typeface="Courier New" pitchFamily="49" charset="0"/>
              </a:rPr>
              <a:t>[v4 </a:t>
            </a:r>
            <a:r>
              <a:rPr lang="en-US" sz="1400" dirty="0" smtClean="0">
                <a:solidFill>
                  <a:schemeClr val="tx2"/>
                </a:solidFill>
                <a:latin typeface="+mn-lt"/>
              </a:rPr>
              <a:t>↦ {v3, EIO}, v5 ↦ {EIO}]</a:t>
            </a:r>
            <a:endParaRPr lang="en-US" sz="1400" dirty="0">
              <a:solidFill>
                <a:schemeClr val="tx2"/>
              </a:solidFill>
              <a:latin typeface="+mn-lt"/>
            </a:endParaRPr>
          </a:p>
        </p:txBody>
      </p:sp>
      <p:sp>
        <p:nvSpPr>
          <p:cNvPr id="104" name="Rectangle 103"/>
          <p:cNvSpPr/>
          <p:nvPr/>
        </p:nvSpPr>
        <p:spPr>
          <a:xfrm>
            <a:off x="381000" y="4191000"/>
            <a:ext cx="4800600" cy="213360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536326945"/>
      </p:ext>
    </p:extLst>
  </p:cSld>
  <p:clrMapOvr>
    <a:masterClrMapping/>
  </p:clrMapOvr>
  <p:transition advTm="5645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
                                        </p:tgtEl>
                                        <p:attrNameLst>
                                          <p:attrName>style.visibility</p:attrName>
                                        </p:attrNameLst>
                                      </p:cBhvr>
                                      <p:to>
                                        <p:strVal val="visible"/>
                                      </p:to>
                                    </p:set>
                                  </p:childTnLst>
                                </p:cTn>
                              </p:par>
                              <p:par>
                                <p:cTn id="15" presetID="1" presetClass="exit" presetSubtype="0" fill="hold" grpId="1" nodeType="withEffect">
                                  <p:stCondLst>
                                    <p:cond delay="0"/>
                                  </p:stCondLst>
                                  <p:childTnLst>
                                    <p:set>
                                      <p:cBhvr>
                                        <p:cTn id="16" dur="1" fill="hold">
                                          <p:stCondLst>
                                            <p:cond delay="0"/>
                                          </p:stCondLst>
                                        </p:cTn>
                                        <p:tgtEl>
                                          <p:spTgt spid="7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2"/>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9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0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79" grpId="1" animBg="1"/>
      <p:bldP spid="102" grpId="0" animBg="1"/>
      <p:bldP spid="102" grpId="1" animBg="1"/>
      <p:bldP spid="92" grpId="0" animBg="1"/>
      <p:bldP spid="92" grpId="1" animBg="1"/>
      <p:bldP spid="113" grpId="0" build="p"/>
      <p:bldP spid="113" grpId="1" build="p"/>
      <p:bldP spid="113" grpId="2" build="p"/>
      <p:bldP spid="112" grpId="0" build="p"/>
      <p:bldP spid="112" grpId="1" build="p"/>
      <p:bldP spid="112" grpId="2" build="p"/>
      <p:bldP spid="103" grpId="0"/>
      <p:bldP spid="10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0.9|7.6|4.5|2.2|6.9"/>
</p:tagLst>
</file>

<file path=ppt/tags/tag10.xml><?xml version="1.0" encoding="utf-8"?>
<p:tagLst xmlns:a="http://schemas.openxmlformats.org/drawingml/2006/main" xmlns:r="http://schemas.openxmlformats.org/officeDocument/2006/relationships" xmlns:p="http://schemas.openxmlformats.org/presentationml/2006/main">
  <p:tag name="TIMING" val="|23.1|7.5|6.3|13"/>
</p:tagLst>
</file>

<file path=ppt/tags/tag11.xml><?xml version="1.0" encoding="utf-8"?>
<p:tagLst xmlns:a="http://schemas.openxmlformats.org/drawingml/2006/main" xmlns:r="http://schemas.openxmlformats.org/officeDocument/2006/relationships" xmlns:p="http://schemas.openxmlformats.org/presentationml/2006/main">
  <p:tag name="TIMING" val="|8.2|9.5|11.7"/>
</p:tagLst>
</file>

<file path=ppt/tags/tag12.xml><?xml version="1.0" encoding="utf-8"?>
<p:tagLst xmlns:a="http://schemas.openxmlformats.org/drawingml/2006/main" xmlns:r="http://schemas.openxmlformats.org/officeDocument/2006/relationships" xmlns:p="http://schemas.openxmlformats.org/presentationml/2006/main">
  <p:tag name="TIMING" val="|32|3.5|33.6|2|4.3|1.9|13.3"/>
</p:tagLst>
</file>

<file path=ppt/tags/tag13.xml><?xml version="1.0" encoding="utf-8"?>
<p:tagLst xmlns:a="http://schemas.openxmlformats.org/drawingml/2006/main" xmlns:r="http://schemas.openxmlformats.org/officeDocument/2006/relationships" xmlns:p="http://schemas.openxmlformats.org/presentationml/2006/main">
  <p:tag name="TIMING" val="|0.7|8.9|14.1|7|1.2|23.8"/>
</p:tagLst>
</file>

<file path=ppt/tags/tag14.xml><?xml version="1.0" encoding="utf-8"?>
<p:tagLst xmlns:a="http://schemas.openxmlformats.org/drawingml/2006/main" xmlns:r="http://schemas.openxmlformats.org/officeDocument/2006/relationships" xmlns:p="http://schemas.openxmlformats.org/presentationml/2006/main">
  <p:tag name="TIMING" val="|13.3|4.5|2.5"/>
</p:tagLst>
</file>

<file path=ppt/tags/tag15.xml><?xml version="1.0" encoding="utf-8"?>
<p:tagLst xmlns:a="http://schemas.openxmlformats.org/drawingml/2006/main" xmlns:r="http://schemas.openxmlformats.org/officeDocument/2006/relationships" xmlns:p="http://schemas.openxmlformats.org/presentationml/2006/main">
  <p:tag name="TIMING" val="|7.9"/>
</p:tagLst>
</file>

<file path=ppt/tags/tag16.xml><?xml version="1.0" encoding="utf-8"?>
<p:tagLst xmlns:a="http://schemas.openxmlformats.org/drawingml/2006/main" xmlns:r="http://schemas.openxmlformats.org/officeDocument/2006/relationships" xmlns:p="http://schemas.openxmlformats.org/presentationml/2006/main">
  <p:tag name="TIMING" val="|14.1"/>
</p:tagLst>
</file>

<file path=ppt/tags/tag17.xml><?xml version="1.0" encoding="utf-8"?>
<p:tagLst xmlns:a="http://schemas.openxmlformats.org/drawingml/2006/main" xmlns:r="http://schemas.openxmlformats.org/officeDocument/2006/relationships" xmlns:p="http://schemas.openxmlformats.org/presentationml/2006/main">
  <p:tag name="TIMING" val="|12.6|10.1|6.2|12.1|6|8.9"/>
</p:tagLst>
</file>

<file path=ppt/tags/tag18.xml><?xml version="1.0" encoding="utf-8"?>
<p:tagLst xmlns:a="http://schemas.openxmlformats.org/drawingml/2006/main" xmlns:r="http://schemas.openxmlformats.org/officeDocument/2006/relationships" xmlns:p="http://schemas.openxmlformats.org/presentationml/2006/main">
  <p:tag name="TIMING" val="|7.8|6.7|8|4.6|5.5|2.4|2.2"/>
</p:tagLst>
</file>

<file path=ppt/tags/tag19.xml><?xml version="1.0" encoding="utf-8"?>
<p:tagLst xmlns:a="http://schemas.openxmlformats.org/drawingml/2006/main" xmlns:r="http://schemas.openxmlformats.org/officeDocument/2006/relationships" xmlns:p="http://schemas.openxmlformats.org/presentationml/2006/main">
  <p:tag name="TIMING" val="|22.8|9.5"/>
</p:tagLst>
</file>

<file path=ppt/tags/tag2.xml><?xml version="1.0" encoding="utf-8"?>
<p:tagLst xmlns:a="http://schemas.openxmlformats.org/drawingml/2006/main" xmlns:r="http://schemas.openxmlformats.org/officeDocument/2006/relationships" xmlns:p="http://schemas.openxmlformats.org/presentationml/2006/main">
  <p:tag name="TIMING" val="|8.2|9.5|11.7"/>
</p:tagLst>
</file>

<file path=ppt/tags/tag20.xml><?xml version="1.0" encoding="utf-8"?>
<p:tagLst xmlns:a="http://schemas.openxmlformats.org/drawingml/2006/main" xmlns:r="http://schemas.openxmlformats.org/officeDocument/2006/relationships" xmlns:p="http://schemas.openxmlformats.org/presentationml/2006/main">
  <p:tag name="TIMING" val="|7.6|4.3|29.4"/>
</p:tagLst>
</file>

<file path=ppt/tags/tag21.xml><?xml version="1.0" encoding="utf-8"?>
<p:tagLst xmlns:a="http://schemas.openxmlformats.org/drawingml/2006/main" xmlns:r="http://schemas.openxmlformats.org/officeDocument/2006/relationships" xmlns:p="http://schemas.openxmlformats.org/presentationml/2006/main">
  <p:tag name="TIMING" val="|14.1"/>
</p:tagLst>
</file>

<file path=ppt/tags/tag22.xml><?xml version="1.0" encoding="utf-8"?>
<p:tagLst xmlns:a="http://schemas.openxmlformats.org/drawingml/2006/main" xmlns:r="http://schemas.openxmlformats.org/officeDocument/2006/relationships" xmlns:p="http://schemas.openxmlformats.org/presentationml/2006/main">
  <p:tag name="TIMING" val="|1|4.7|17.8"/>
</p:tagLst>
</file>

<file path=ppt/tags/tag23.xml><?xml version="1.0" encoding="utf-8"?>
<p:tagLst xmlns:a="http://schemas.openxmlformats.org/drawingml/2006/main" xmlns:r="http://schemas.openxmlformats.org/officeDocument/2006/relationships" xmlns:p="http://schemas.openxmlformats.org/presentationml/2006/main">
  <p:tag name="TIMING" val="|0.5|5|7.6|4.4|1.9|6.7|1.5|7.6"/>
</p:tagLst>
</file>

<file path=ppt/tags/tag24.xml><?xml version="1.0" encoding="utf-8"?>
<p:tagLst xmlns:a="http://schemas.openxmlformats.org/drawingml/2006/main" xmlns:r="http://schemas.openxmlformats.org/officeDocument/2006/relationships" xmlns:p="http://schemas.openxmlformats.org/presentationml/2006/main">
  <p:tag name="TIMING" val="|8.2|9.5|11.7"/>
</p:tagLst>
</file>

<file path=ppt/tags/tag25.xml><?xml version="1.0" encoding="utf-8"?>
<p:tagLst xmlns:a="http://schemas.openxmlformats.org/drawingml/2006/main" xmlns:r="http://schemas.openxmlformats.org/officeDocument/2006/relationships" xmlns:p="http://schemas.openxmlformats.org/presentationml/2006/main">
  <p:tag name="TIMING" val="|37"/>
</p:tagLst>
</file>

<file path=ppt/tags/tag26.xml><?xml version="1.0" encoding="utf-8"?>
<p:tagLst xmlns:a="http://schemas.openxmlformats.org/drawingml/2006/main" xmlns:r="http://schemas.openxmlformats.org/officeDocument/2006/relationships" xmlns:p="http://schemas.openxmlformats.org/presentationml/2006/main">
  <p:tag name="TIMING" val="|7.6|4.3|29.4"/>
</p:tagLst>
</file>

<file path=ppt/tags/tag27.xml><?xml version="1.0" encoding="utf-8"?>
<p:tagLst xmlns:a="http://schemas.openxmlformats.org/drawingml/2006/main" xmlns:r="http://schemas.openxmlformats.org/officeDocument/2006/relationships" xmlns:p="http://schemas.openxmlformats.org/presentationml/2006/main">
  <p:tag name="TIMING" val="|12.6|10.1|6.2|12.1|6|8.9"/>
</p:tagLst>
</file>

<file path=ppt/tags/tag28.xml><?xml version="1.0" encoding="utf-8"?>
<p:tagLst xmlns:a="http://schemas.openxmlformats.org/drawingml/2006/main" xmlns:r="http://schemas.openxmlformats.org/officeDocument/2006/relationships" xmlns:p="http://schemas.openxmlformats.org/presentationml/2006/main">
  <p:tag name="TIMING" val="|29.3"/>
</p:tagLst>
</file>

<file path=ppt/tags/tag29.xml><?xml version="1.0" encoding="utf-8"?>
<p:tagLst xmlns:a="http://schemas.openxmlformats.org/drawingml/2006/main" xmlns:r="http://schemas.openxmlformats.org/officeDocument/2006/relationships" xmlns:p="http://schemas.openxmlformats.org/presentationml/2006/main">
  <p:tag name="TIMING" val="|8.2|9.5|11.7"/>
</p:tagLst>
</file>

<file path=ppt/tags/tag3.xml><?xml version="1.0" encoding="utf-8"?>
<p:tagLst xmlns:a="http://schemas.openxmlformats.org/drawingml/2006/main" xmlns:r="http://schemas.openxmlformats.org/officeDocument/2006/relationships" xmlns:p="http://schemas.openxmlformats.org/presentationml/2006/main">
  <p:tag name="TIMING" val="|32.7"/>
</p:tagLst>
</file>

<file path=ppt/tags/tag30.xml><?xml version="1.0" encoding="utf-8"?>
<p:tagLst xmlns:a="http://schemas.openxmlformats.org/drawingml/2006/main" xmlns:r="http://schemas.openxmlformats.org/officeDocument/2006/relationships" xmlns:p="http://schemas.openxmlformats.org/presentationml/2006/main">
  <p:tag name="TIMING" val="|37"/>
</p:tagLst>
</file>

<file path=ppt/tags/tag31.xml><?xml version="1.0" encoding="utf-8"?>
<p:tagLst xmlns:a="http://schemas.openxmlformats.org/drawingml/2006/main" xmlns:r="http://schemas.openxmlformats.org/officeDocument/2006/relationships" xmlns:p="http://schemas.openxmlformats.org/presentationml/2006/main">
  <p:tag name="TIMING" val="|22.6|12.2|8|41|11.4|14.6|2.8"/>
</p:tagLst>
</file>

<file path=ppt/tags/tag32.xml><?xml version="1.0" encoding="utf-8"?>
<p:tagLst xmlns:a="http://schemas.openxmlformats.org/drawingml/2006/main" xmlns:r="http://schemas.openxmlformats.org/officeDocument/2006/relationships" xmlns:p="http://schemas.openxmlformats.org/presentationml/2006/main">
  <p:tag name="TIMING" val="|6"/>
</p:tagLst>
</file>

<file path=ppt/tags/tag33.xml><?xml version="1.0" encoding="utf-8"?>
<p:tagLst xmlns:a="http://schemas.openxmlformats.org/drawingml/2006/main" xmlns:r="http://schemas.openxmlformats.org/officeDocument/2006/relationships" xmlns:p="http://schemas.openxmlformats.org/presentationml/2006/main">
  <p:tag name="TIMING" val="|6.1"/>
</p:tagLst>
</file>

<file path=ppt/tags/tag34.xml><?xml version="1.0" encoding="utf-8"?>
<p:tagLst xmlns:a="http://schemas.openxmlformats.org/drawingml/2006/main" xmlns:r="http://schemas.openxmlformats.org/officeDocument/2006/relationships" xmlns:p="http://schemas.openxmlformats.org/presentationml/2006/main">
  <p:tag name="TIMING" val="|7.3|7.8|5.6"/>
</p:tagLst>
</file>

<file path=ppt/tags/tag35.xml><?xml version="1.0" encoding="utf-8"?>
<p:tagLst xmlns:a="http://schemas.openxmlformats.org/drawingml/2006/main" xmlns:r="http://schemas.openxmlformats.org/officeDocument/2006/relationships" xmlns:p="http://schemas.openxmlformats.org/presentationml/2006/main">
  <p:tag name="TIMING" val="|6.1|4"/>
</p:tagLst>
</file>

<file path=ppt/tags/tag4.xml><?xml version="1.0" encoding="utf-8"?>
<p:tagLst xmlns:a="http://schemas.openxmlformats.org/drawingml/2006/main" xmlns:r="http://schemas.openxmlformats.org/officeDocument/2006/relationships" xmlns:p="http://schemas.openxmlformats.org/presentationml/2006/main">
  <p:tag name="TIMING" val="|49.2"/>
</p:tagLst>
</file>

<file path=ppt/tags/tag5.xml><?xml version="1.0" encoding="utf-8"?>
<p:tagLst xmlns:a="http://schemas.openxmlformats.org/drawingml/2006/main" xmlns:r="http://schemas.openxmlformats.org/officeDocument/2006/relationships" xmlns:p="http://schemas.openxmlformats.org/presentationml/2006/main">
  <p:tag name="TIMING" val="|11.2|5.1|19.5"/>
</p:tagLst>
</file>

<file path=ppt/tags/tag6.xml><?xml version="1.0" encoding="utf-8"?>
<p:tagLst xmlns:a="http://schemas.openxmlformats.org/drawingml/2006/main" xmlns:r="http://schemas.openxmlformats.org/officeDocument/2006/relationships" xmlns:p="http://schemas.openxmlformats.org/presentationml/2006/main">
  <p:tag name="TIMING" val="|5.8|8.8|3.3|2.8|3.6|15.1"/>
</p:tagLst>
</file>

<file path=ppt/tags/tag7.xml><?xml version="1.0" encoding="utf-8"?>
<p:tagLst xmlns:a="http://schemas.openxmlformats.org/drawingml/2006/main" xmlns:r="http://schemas.openxmlformats.org/officeDocument/2006/relationships" xmlns:p="http://schemas.openxmlformats.org/presentationml/2006/main">
  <p:tag name="TIMING" val="|5.1|5|8.4|6.1|2.9|9.3|1.8"/>
</p:tagLst>
</file>

<file path=ppt/tags/tag8.xml><?xml version="1.0" encoding="utf-8"?>
<p:tagLst xmlns:a="http://schemas.openxmlformats.org/drawingml/2006/main" xmlns:r="http://schemas.openxmlformats.org/officeDocument/2006/relationships" xmlns:p="http://schemas.openxmlformats.org/presentationml/2006/main">
  <p:tag name="TIMING" val="|20.2|41"/>
</p:tagLst>
</file>

<file path=ppt/tags/tag9.xml><?xml version="1.0" encoding="utf-8"?>
<p:tagLst xmlns:a="http://schemas.openxmlformats.org/drawingml/2006/main" xmlns:r="http://schemas.openxmlformats.org/officeDocument/2006/relationships" xmlns:p="http://schemas.openxmlformats.org/presentationml/2006/main">
  <p:tag name="TIMING" val="|9.7|14.1|11.9|20.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w="12700">
          <a:solidFill>
            <a:srgbClr val="C0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11663</TotalTime>
  <Words>7183</Words>
  <Application>Microsoft Office PowerPoint</Application>
  <PresentationFormat>On-screen Show (4:3)</PresentationFormat>
  <Paragraphs>1078</Paragraphs>
  <Slides>57</Slides>
  <Notes>57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59" baseType="lpstr">
      <vt:lpstr>Office Theme</vt:lpstr>
      <vt:lpstr>Equation</vt:lpstr>
      <vt:lpstr>Finding Error-Handling Bugs in Systems Code Using Static Analysis</vt:lpstr>
      <vt:lpstr>Error Handling</vt:lpstr>
      <vt:lpstr>Error Handling in Linux</vt:lpstr>
      <vt:lpstr>Error-Handling Bugs</vt:lpstr>
      <vt:lpstr>Approach</vt:lpstr>
      <vt:lpstr>Error Propagation Analysis</vt:lpstr>
      <vt:lpstr>Error Propagation Analysis</vt:lpstr>
      <vt:lpstr>Weighted Pushdown Systems</vt:lpstr>
      <vt:lpstr>Bounded Idempotent Semiring: Set D</vt:lpstr>
      <vt:lpstr>Bounded Idempotent Semiring: ⊕ </vt:lpstr>
      <vt:lpstr>Bounded Idempotent Semiring: ⊗</vt:lpstr>
      <vt:lpstr>Result from the WPDS</vt:lpstr>
      <vt:lpstr>Analysis Optimizations</vt:lpstr>
      <vt:lpstr>Analysis Optimizations</vt:lpstr>
      <vt:lpstr>Reducing Weight Size</vt:lpstr>
      <vt:lpstr>Reducing Weight Size</vt:lpstr>
      <vt:lpstr>Reducing the Number of Weights</vt:lpstr>
      <vt:lpstr>Reducing the Number of Weights</vt:lpstr>
      <vt:lpstr>Reducing the Number of Weights</vt:lpstr>
      <vt:lpstr>Error Propagation Bugs</vt:lpstr>
      <vt:lpstr>Error Propagation Bugs [Rubio et al. PLDI’09] </vt:lpstr>
      <vt:lpstr>High-level Error Handling Patterns</vt:lpstr>
      <vt:lpstr>Other Safe Recurring Patterns</vt:lpstr>
      <vt:lpstr>Finding Error Propagation Bugs</vt:lpstr>
      <vt:lpstr>Finding Error Propagation Bugs</vt:lpstr>
      <vt:lpstr>Finding Error Propagation Bugs</vt:lpstr>
      <vt:lpstr>Finding Error Propagation Bugs</vt:lpstr>
      <vt:lpstr>PowerPoint Presentation</vt:lpstr>
      <vt:lpstr>PowerPoint Presentation</vt:lpstr>
      <vt:lpstr>Experimental Results</vt:lpstr>
      <vt:lpstr>Unsaved Errors</vt:lpstr>
      <vt:lpstr>Inconsistencies</vt:lpstr>
      <vt:lpstr>False Positives – Unsaved Errors</vt:lpstr>
      <vt:lpstr>Defective Error/Pointer Interactions</vt:lpstr>
      <vt:lpstr>Defective Error/Pointer Interactions [Rubio et al. ISSTA’11] </vt:lpstr>
      <vt:lpstr>Finding Bad Dereferences</vt:lpstr>
      <vt:lpstr>Experimental Results</vt:lpstr>
      <vt:lpstr>Sample Diagnostic Output</vt:lpstr>
      <vt:lpstr>False Positives – Bad Dereferences</vt:lpstr>
      <vt:lpstr>Error-Code Mismatches</vt:lpstr>
      <vt:lpstr>Error-Code Mismatches  [Rubio et al. PASTE’10] </vt:lpstr>
      <vt:lpstr>Finding Error Return Values</vt:lpstr>
      <vt:lpstr>File-Related System Calls</vt:lpstr>
      <vt:lpstr>Analysis of Manual Pages</vt:lpstr>
      <vt:lpstr>Experimental Evaluation</vt:lpstr>
      <vt:lpstr>Top File Systems</vt:lpstr>
      <vt:lpstr>Top Error Codes</vt:lpstr>
      <vt:lpstr>Performance</vt:lpstr>
      <vt:lpstr>Analysis Optimization Impact (1)</vt:lpstr>
      <vt:lpstr>Analysis Optimization Impact (2)</vt:lpstr>
      <vt:lpstr>Running Time</vt:lpstr>
      <vt:lpstr>Memory</vt:lpstr>
      <vt:lpstr>Other Linux Versions and Code Bases</vt:lpstr>
      <vt:lpstr>Conclusions</vt:lpstr>
      <vt:lpstr>Conclusions</vt:lpstr>
      <vt:lpstr>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uw-madison</dc:creator>
  <cp:lastModifiedBy>rubio</cp:lastModifiedBy>
  <cp:revision>1897</cp:revision>
  <dcterms:created xsi:type="dcterms:W3CDTF">2007-12-13T05:27:05Z</dcterms:created>
  <dcterms:modified xsi:type="dcterms:W3CDTF">2011-07-05T22:35:59Z</dcterms:modified>
</cp:coreProperties>
</file>