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335" r:id="rId4"/>
    <p:sldId id="260" r:id="rId5"/>
    <p:sldId id="261" r:id="rId6"/>
    <p:sldId id="262" r:id="rId7"/>
    <p:sldId id="271" r:id="rId8"/>
    <p:sldId id="279" r:id="rId9"/>
    <p:sldId id="272" r:id="rId10"/>
    <p:sldId id="273" r:id="rId11"/>
    <p:sldId id="277" r:id="rId12"/>
    <p:sldId id="274" r:id="rId13"/>
    <p:sldId id="275" r:id="rId14"/>
    <p:sldId id="276" r:id="rId15"/>
    <p:sldId id="281" r:id="rId16"/>
    <p:sldId id="282" r:id="rId17"/>
    <p:sldId id="323" r:id="rId18"/>
    <p:sldId id="268" r:id="rId19"/>
    <p:sldId id="265" r:id="rId20"/>
    <p:sldId id="329" r:id="rId21"/>
    <p:sldId id="284" r:id="rId22"/>
    <p:sldId id="309" r:id="rId23"/>
    <p:sldId id="310" r:id="rId24"/>
    <p:sldId id="311" r:id="rId25"/>
    <p:sldId id="312" r:id="rId26"/>
    <p:sldId id="334" r:id="rId27"/>
    <p:sldId id="285" r:id="rId28"/>
    <p:sldId id="287" r:id="rId29"/>
    <p:sldId id="297" r:id="rId30"/>
    <p:sldId id="289" r:id="rId31"/>
    <p:sldId id="290" r:id="rId32"/>
    <p:sldId id="291" r:id="rId33"/>
    <p:sldId id="292" r:id="rId34"/>
    <p:sldId id="293" r:id="rId35"/>
    <p:sldId id="299" r:id="rId36"/>
    <p:sldId id="301" r:id="rId37"/>
    <p:sldId id="302" r:id="rId38"/>
    <p:sldId id="303" r:id="rId39"/>
    <p:sldId id="314" r:id="rId40"/>
    <p:sldId id="304" r:id="rId41"/>
    <p:sldId id="269" r:id="rId42"/>
    <p:sldId id="266" r:id="rId43"/>
    <p:sldId id="305" r:id="rId44"/>
    <p:sldId id="315" r:id="rId45"/>
    <p:sldId id="306" r:id="rId46"/>
    <p:sldId id="316" r:id="rId47"/>
    <p:sldId id="317" r:id="rId48"/>
    <p:sldId id="318" r:id="rId49"/>
    <p:sldId id="319" r:id="rId50"/>
    <p:sldId id="320" r:id="rId51"/>
    <p:sldId id="322" r:id="rId52"/>
    <p:sldId id="26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8381"/>
    <a:srgbClr val="BB0000"/>
    <a:srgbClr val="0D4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75" autoAdjust="0"/>
    <p:restoredTop sz="81843" autoAdjust="0"/>
  </p:normalViewPr>
  <p:slideViewPr>
    <p:cSldViewPr snapToGrid="0" snapToObjects="1">
      <p:cViewPr>
        <p:scale>
          <a:sx n="85" d="100"/>
          <a:sy n="85" d="100"/>
        </p:scale>
        <p:origin x="984" y="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effectLst/>
          </c:spPr>
          <c:marker>
            <c:symbol val="x"/>
            <c:size val="16"/>
            <c:spPr>
              <a:noFill/>
              <a:ln w="50800"/>
              <a:effectLst/>
            </c:spPr>
          </c:marker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effectLst/>
          </c:spPr>
          <c:marker>
            <c:symbol val="plus"/>
            <c:size val="16"/>
            <c:spPr>
              <a:noFill/>
              <a:ln w="50800"/>
              <a:effectLst/>
            </c:spPr>
          </c:marker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effectLst/>
          </c:spPr>
          <c:marker>
            <c:symbol val="dash"/>
            <c:size val="16"/>
            <c:spPr>
              <a:noFill/>
              <a:ln w="50800"/>
              <a:effectLst/>
            </c:spPr>
          </c:marker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effectLst/>
          </c:spPr>
          <c:marker>
            <c:symbol val="star"/>
            <c:size val="16"/>
            <c:spPr>
              <a:ln w="50800"/>
              <a:effectLst/>
            </c:spPr>
          </c:marker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0.76033348227251</c:v>
                </c:pt>
                <c:pt idx="1">
                  <c:v>0.365232936931359</c:v>
                </c:pt>
                <c:pt idx="2">
                  <c:v>0.469495417962614</c:v>
                </c:pt>
                <c:pt idx="3">
                  <c:v>0.32663631668105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154880"/>
        <c:axId val="-2124379936"/>
      </c:lineChart>
      <c:catAx>
        <c:axId val="-2124154880"/>
        <c:scaling>
          <c:orientation val="minMax"/>
        </c:scaling>
        <c:delete val="0"/>
        <c:axPos val="b"/>
        <c:title>
          <c:overlay val="0"/>
          <c:txPr>
            <a:bodyPr/>
            <a:lstStyle/>
            <a:p>
              <a:pPr>
                <a:defRPr sz="2000" b="0" i="0">
                  <a:latin typeface="Optima"/>
                  <a:cs typeface="Optima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Optima"/>
                <a:cs typeface="Optima"/>
              </a:defRPr>
            </a:pPr>
            <a:endParaRPr lang="en-US"/>
          </a:p>
        </c:txPr>
        <c:crossAx val="-2124379936"/>
        <c:crosses val="autoZero"/>
        <c:auto val="1"/>
        <c:lblAlgn val="ctr"/>
        <c:lblOffset val="100"/>
        <c:noMultiLvlLbl val="0"/>
      </c:catAx>
      <c:valAx>
        <c:axId val="-2124379936"/>
        <c:scaling>
          <c:orientation val="minMax"/>
        </c:scaling>
        <c:delete val="0"/>
        <c:axPos val="l"/>
        <c:title>
          <c:overlay val="0"/>
          <c:txPr>
            <a:bodyPr rot="-5400000" vert="horz"/>
            <a:lstStyle/>
            <a:p>
              <a:pPr>
                <a:defRPr sz="2000" b="0">
                  <a:latin typeface="Optima"/>
                  <a:cs typeface="Optima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>
                <a:latin typeface="Optima"/>
                <a:cs typeface="Optima"/>
              </a:defRPr>
            </a:pPr>
            <a:endParaRPr lang="en-US"/>
          </a:p>
        </c:txPr>
        <c:crossAx val="-212415488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effectLst/>
          </c:spPr>
          <c:marker>
            <c:symbol val="x"/>
            <c:size val="16"/>
            <c:spPr>
              <a:noFill/>
              <a:ln w="50800"/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Y-Value 2</c:v>
                </c:pt>
              </c:strCache>
            </c:strRef>
          </c:tx>
          <c:spPr>
            <a:effectLst/>
          </c:spPr>
          <c:marker>
            <c:symbol val="plus"/>
            <c:size val="16"/>
            <c:spPr>
              <a:noFill/>
              <a:ln w="50800"/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0.0306796643753595</c:v>
                </c:pt>
                <c:pt idx="1">
                  <c:v>0.661360992925318</c:v>
                </c:pt>
                <c:pt idx="2">
                  <c:v>0.0138138492738001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Y-Value 3</c:v>
                </c:pt>
              </c:strCache>
            </c:strRef>
          </c:tx>
          <c:spPr>
            <a:effectLst/>
          </c:spPr>
          <c:marker>
            <c:symbol val="dash"/>
            <c:size val="16"/>
            <c:spPr>
              <a:noFill/>
              <a:ln w="50800"/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0.639594422856469</c:v>
                </c:pt>
                <c:pt idx="1">
                  <c:v>0.581953613384593</c:v>
                </c:pt>
                <c:pt idx="2">
                  <c:v>0.50913816571287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Y-Value 4</c:v>
                </c:pt>
              </c:strCache>
            </c:strRef>
          </c:tx>
          <c:spPr>
            <a:effectLst/>
          </c:spPr>
          <c:marker>
            <c:symbol val="star"/>
            <c:size val="16"/>
            <c:spPr>
              <a:noFill/>
              <a:ln w="50800"/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Sheet1!$E$2:$E$4</c:f>
              <c:numCache>
                <c:formatCode>General</c:formatCode>
                <c:ptCount val="3"/>
                <c:pt idx="0">
                  <c:v>0.0565598190018528</c:v>
                </c:pt>
                <c:pt idx="1">
                  <c:v>0.0739925196673853</c:v>
                </c:pt>
                <c:pt idx="2">
                  <c:v>0.638940185168973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546752"/>
        <c:axId val="-2092486864"/>
      </c:scatterChart>
      <c:valAx>
        <c:axId val="2129546752"/>
        <c:scaling>
          <c:orientation val="minMax"/>
        </c:scaling>
        <c:delete val="0"/>
        <c:axPos val="b"/>
        <c:title>
          <c:overlay val="0"/>
          <c:txPr>
            <a:bodyPr/>
            <a:lstStyle/>
            <a:p>
              <a:pPr>
                <a:defRPr sz="2000" b="0">
                  <a:latin typeface="Optima"/>
                  <a:cs typeface="Optima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Optima"/>
                <a:cs typeface="Optima"/>
              </a:defRPr>
            </a:pPr>
            <a:endParaRPr lang="en-US"/>
          </a:p>
        </c:txPr>
        <c:crossAx val="-2092486864"/>
        <c:crosses val="autoZero"/>
        <c:crossBetween val="midCat"/>
      </c:valAx>
      <c:valAx>
        <c:axId val="-2092486864"/>
        <c:scaling>
          <c:orientation val="minMax"/>
        </c:scaling>
        <c:delete val="0"/>
        <c:axPos val="l"/>
        <c:title>
          <c:overlay val="0"/>
          <c:txPr>
            <a:bodyPr rot="-5400000" vert="horz"/>
            <a:lstStyle/>
            <a:p>
              <a:pPr>
                <a:defRPr sz="2000" b="0">
                  <a:latin typeface="Optima"/>
                  <a:cs typeface="Optima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Optima"/>
                <a:cs typeface="Optima"/>
              </a:defRPr>
            </a:pPr>
            <a:endParaRPr lang="en-US"/>
          </a:p>
        </c:txPr>
        <c:crossAx val="21295467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0.200350765009423</c:v>
                </c:pt>
                <c:pt idx="1">
                  <c:v>0.419178632039465</c:v>
                </c:pt>
                <c:pt idx="2">
                  <c:v>0.375441949303538</c:v>
                </c:pt>
                <c:pt idx="3">
                  <c:v>0.922947779463833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-2092099136"/>
        <c:axId val="-2092094016"/>
      </c:barChart>
      <c:catAx>
        <c:axId val="-2092099136"/>
        <c:scaling>
          <c:orientation val="minMax"/>
        </c:scaling>
        <c:delete val="0"/>
        <c:axPos val="b"/>
        <c:title>
          <c:overlay val="0"/>
          <c:txPr>
            <a:bodyPr/>
            <a:lstStyle/>
            <a:p>
              <a:pPr>
                <a:defRPr sz="2000" b="0">
                  <a:latin typeface="Optima"/>
                  <a:cs typeface="Optima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Optima"/>
                <a:cs typeface="Optima"/>
              </a:defRPr>
            </a:pPr>
            <a:endParaRPr lang="en-US"/>
          </a:p>
        </c:txPr>
        <c:crossAx val="-2092094016"/>
        <c:crosses val="autoZero"/>
        <c:auto val="1"/>
        <c:lblAlgn val="ctr"/>
        <c:lblOffset val="100"/>
        <c:noMultiLvlLbl val="0"/>
      </c:catAx>
      <c:valAx>
        <c:axId val="-2092094016"/>
        <c:scaling>
          <c:orientation val="minMax"/>
        </c:scaling>
        <c:delete val="0"/>
        <c:axPos val="l"/>
        <c:title>
          <c:overlay val="0"/>
          <c:txPr>
            <a:bodyPr rot="-5400000" vert="horz"/>
            <a:lstStyle/>
            <a:p>
              <a:pPr>
                <a:defRPr sz="2000" b="0">
                  <a:latin typeface="Optima"/>
                  <a:cs typeface="Optima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Optima"/>
                <a:cs typeface="Optima"/>
              </a:defRPr>
            </a:pPr>
            <a:endParaRPr lang="en-US"/>
          </a:p>
        </c:txPr>
        <c:crossAx val="-2092099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838250580665"/>
          <c:y val="0.0673746506077372"/>
          <c:w val="0.630749740691485"/>
          <c:h val="0.8603759042360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explosion val="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/>
  </c:spPr>
  <c:txPr>
    <a:bodyPr/>
    <a:lstStyle/>
    <a:p>
      <a:pPr>
        <a:defRPr sz="1600">
          <a:solidFill>
            <a:schemeClr val="accent1">
              <a:lumMod val="75000"/>
            </a:schemeClr>
          </a:solidFill>
          <a:latin typeface="Lucida Grande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103.0</c:v>
                </c:pt>
                <c:pt idx="1">
                  <c:v>111.0</c:v>
                </c:pt>
                <c:pt idx="2">
                  <c:v>104.0</c:v>
                </c:pt>
                <c:pt idx="3">
                  <c:v>93.0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-2092373104"/>
        <c:axId val="-2092377248"/>
      </c:barChart>
      <c:catAx>
        <c:axId val="-209237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Optima"/>
                <a:cs typeface="Optima"/>
              </a:defRPr>
            </a:pPr>
            <a:endParaRPr lang="en-US"/>
          </a:p>
        </c:txPr>
        <c:crossAx val="-2092377248"/>
        <c:crosses val="autoZero"/>
        <c:auto val="1"/>
        <c:lblAlgn val="ctr"/>
        <c:lblOffset val="100"/>
        <c:noMultiLvlLbl val="0"/>
      </c:catAx>
      <c:valAx>
        <c:axId val="-20923772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 b="0">
                    <a:latin typeface="Optima"/>
                    <a:cs typeface="Optima"/>
                  </a:defRPr>
                </a:pPr>
                <a:r>
                  <a:rPr lang="en-US" dirty="0" smtClean="0"/>
                  <a:t># New </a:t>
                </a:r>
                <a:r>
                  <a:rPr lang="en-US" dirty="0" err="1" smtClean="0"/>
                  <a:t>Paleo</a:t>
                </a:r>
                <a:r>
                  <a:rPr lang="en-US" baseline="0" dirty="0" smtClean="0"/>
                  <a:t> References (K)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Optima"/>
                <a:cs typeface="Optima"/>
              </a:defRPr>
            </a:pPr>
            <a:endParaRPr lang="en-US"/>
          </a:p>
        </c:txPr>
        <c:crossAx val="-2092373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5003816658505"/>
          <c:y val="0.0899427529721896"/>
          <c:w val="0.845651268080399"/>
          <c:h val="0.79288248293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rgbClr val="A85902"/>
            </a:solidFill>
          </c:spPr>
          <c:invertIfNegative val="0"/>
          <c:dPt>
            <c:idx val="0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rgbClr val="A85902"/>
              </a:solid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0.33</c:v>
                </c:pt>
                <c:pt idx="1">
                  <c:v>0.57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406400"/>
        <c:axId val="-2118417632"/>
      </c:barChart>
      <c:catAx>
        <c:axId val="-2118406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8417632"/>
        <c:crosses val="autoZero"/>
        <c:auto val="1"/>
        <c:lblAlgn val="ctr"/>
        <c:lblOffset val="100"/>
        <c:noMultiLvlLbl val="0"/>
      </c:catAx>
      <c:valAx>
        <c:axId val="-21184176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21184064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064591256839"/>
          <c:y val="0.0899427529721896"/>
          <c:w val="0.845651268080399"/>
          <c:h val="0.792882482934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A961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0.551063829787234</c:v>
                </c:pt>
                <c:pt idx="1">
                  <c:v>0.070958904109589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9429616"/>
        <c:axId val="-2108998912"/>
      </c:barChart>
      <c:catAx>
        <c:axId val="-210942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8998912"/>
        <c:crosses val="autoZero"/>
        <c:auto val="1"/>
        <c:lblAlgn val="ctr"/>
        <c:lblOffset val="100"/>
        <c:noMultiLvlLbl val="0"/>
      </c:catAx>
      <c:valAx>
        <c:axId val="-2108998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2109429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208CD-B6E7-DE4A-BDCE-BBD2E86A5B33}" type="datetimeFigureOut">
              <a:rPr lang="en-US" smtClean="0"/>
              <a:t>8/15/15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A0BD2-CBCA-EF4D-8AE0-8002E08E6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4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2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7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11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57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06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0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00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4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3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72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9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77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239B8-7630-1547-8E29-6B2116B8DA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96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3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3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3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3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3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79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64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6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92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35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35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35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358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D0193-0647-5D4C-BC8D-4669D7AF08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358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239B8-7630-1547-8E29-6B2116B8DA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96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93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23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43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D9024-1CE3-EF4C-AD33-353A71ADA9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78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3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437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581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495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800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3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347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146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204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16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895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89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05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1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73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8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0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0BD2-CBCA-EF4D-8AE0-8002E08E6F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5" t="28451" r="29182" b="38245"/>
          <a:stretch/>
        </p:blipFill>
        <p:spPr>
          <a:xfrm rot="10800000">
            <a:off x="1473921" y="3606684"/>
            <a:ext cx="3070691" cy="178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356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65789"/>
            <a:ext cx="6400800" cy="52652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Untitle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5" t="28451" r="29182" b="38245"/>
          <a:stretch/>
        </p:blipFill>
        <p:spPr>
          <a:xfrm>
            <a:off x="4609673" y="3597803"/>
            <a:ext cx="3070691" cy="178437"/>
          </a:xfrm>
          <a:prstGeom prst="rect">
            <a:avLst/>
          </a:prstGeom>
        </p:spPr>
      </p:pic>
      <p:pic>
        <p:nvPicPr>
          <p:cNvPr id="6" name="Picture 5" descr="Untitled.png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6" t="39076" r="38812" b="40015"/>
          <a:stretch/>
        </p:blipFill>
        <p:spPr>
          <a:xfrm>
            <a:off x="4357719" y="3517529"/>
            <a:ext cx="442846" cy="3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68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C60E7-D146-1C40-B525-6DF712334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8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Visual Elements (Notification)</a:t>
            </a:r>
            <a:endParaRPr 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354068" y="694005"/>
            <a:ext cx="176784" cy="1524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11681" y="936417"/>
            <a:ext cx="2168132" cy="3463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11681" y="1409512"/>
            <a:ext cx="2168132" cy="3463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Optima"/>
                <a:cs typeface="Optima"/>
              </a:rPr>
              <a:t>abc</a:t>
            </a: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11681" y="1755859"/>
            <a:ext cx="2168132" cy="5531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11681" y="2427781"/>
            <a:ext cx="2168132" cy="3463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Optima"/>
                <a:cs typeface="Optima"/>
              </a:rPr>
              <a:t>abc</a:t>
            </a: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11681" y="2774128"/>
            <a:ext cx="2168132" cy="5531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11681" y="3466820"/>
            <a:ext cx="2168132" cy="3463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Optima"/>
                <a:cs typeface="Optima"/>
              </a:rPr>
              <a:t>abc</a:t>
            </a: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11681" y="3813167"/>
            <a:ext cx="2168132" cy="5531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11681" y="4518688"/>
            <a:ext cx="2168132" cy="3463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Optima"/>
                <a:cs typeface="Optima"/>
              </a:rPr>
              <a:t>abc</a:t>
            </a: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211681" y="4865035"/>
            <a:ext cx="2168132" cy="5531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11681" y="5570556"/>
            <a:ext cx="2168132" cy="3463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Optima"/>
                <a:cs typeface="Optima"/>
              </a:rPr>
              <a:t>abc</a:t>
            </a: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11681" y="5916903"/>
            <a:ext cx="2168132" cy="5531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2647675" y="1409512"/>
            <a:ext cx="328695" cy="3463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76370" y="1409513"/>
            <a:ext cx="1808915" cy="3463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647675" y="2427780"/>
            <a:ext cx="328695" cy="3463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76370" y="2427781"/>
            <a:ext cx="1808915" cy="3463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647675" y="3457340"/>
            <a:ext cx="328695" cy="3463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76370" y="3457341"/>
            <a:ext cx="1808915" cy="3463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2647675" y="4518687"/>
            <a:ext cx="328695" cy="3463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976370" y="4518688"/>
            <a:ext cx="1808915" cy="3463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2647675" y="5561070"/>
            <a:ext cx="328695" cy="34634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endParaRPr lang="en-US" sz="2400" b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2976370" y="5561071"/>
            <a:ext cx="1808915" cy="3463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2835250" y="1936933"/>
            <a:ext cx="1950036" cy="3463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2647675" y="1936934"/>
            <a:ext cx="347472" cy="3463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" rIns="91440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b="1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2835250" y="2980901"/>
            <a:ext cx="1950036" cy="3463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2647675" y="2980902"/>
            <a:ext cx="347472" cy="34634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" rIns="91440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b="1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2835250" y="4019940"/>
            <a:ext cx="1950036" cy="3463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2647675" y="4019941"/>
            <a:ext cx="347472" cy="34634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" rIns="91440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b="1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2835250" y="5071808"/>
            <a:ext cx="1950036" cy="3463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2647675" y="5071809"/>
            <a:ext cx="347472" cy="34634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" rIns="91440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b="1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2835250" y="6123675"/>
            <a:ext cx="1950036" cy="3463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lvl="0" algn="ctr">
              <a:lnSpc>
                <a:spcPct val="80000"/>
              </a:lnSpc>
            </a:pPr>
            <a:r>
              <a:rPr lang="en-US" sz="2000" dirty="0" err="1" smtClean="0">
                <a:solidFill>
                  <a:schemeClr val="tx1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2647675" y="6123676"/>
            <a:ext cx="347472" cy="34634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" rIns="91440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b="1">
              <a:solidFill>
                <a:schemeClr val="bg1"/>
              </a:solidFill>
              <a:latin typeface="Optima"/>
              <a:cs typeface="Optima"/>
            </a:endParaRPr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2647675" y="1101643"/>
            <a:ext cx="2137611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 userDrawn="1"/>
        </p:nvSpPr>
        <p:spPr>
          <a:xfrm>
            <a:off x="5003381" y="1409512"/>
            <a:ext cx="1667793" cy="8737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0" name="Rounded Rectangle 39"/>
          <p:cNvSpPr/>
          <p:nvPr userDrawn="1"/>
        </p:nvSpPr>
        <p:spPr>
          <a:xfrm>
            <a:off x="5003381" y="2427780"/>
            <a:ext cx="1667793" cy="8737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1" name="Rounded Rectangle 40"/>
          <p:cNvSpPr/>
          <p:nvPr userDrawn="1"/>
        </p:nvSpPr>
        <p:spPr>
          <a:xfrm>
            <a:off x="5003381" y="3466820"/>
            <a:ext cx="1667793" cy="8737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2" name="Rounded Rectangle 41"/>
          <p:cNvSpPr/>
          <p:nvPr userDrawn="1"/>
        </p:nvSpPr>
        <p:spPr>
          <a:xfrm>
            <a:off x="5003381" y="4518687"/>
            <a:ext cx="1667793" cy="8737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3" name="Rounded Rectangle 42"/>
          <p:cNvSpPr/>
          <p:nvPr userDrawn="1"/>
        </p:nvSpPr>
        <p:spPr>
          <a:xfrm>
            <a:off x="5003381" y="5570556"/>
            <a:ext cx="1667793" cy="8737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abc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5003381" y="882655"/>
            <a:ext cx="583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abc</a:t>
            </a:r>
            <a:endParaRPr lang="en-US" sz="20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4998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Visual Elements (Charts)</a:t>
            </a:r>
            <a:endParaRPr lang="en-US" dirty="0"/>
          </a:p>
        </p:txBody>
      </p:sp>
      <p:graphicFrame>
        <p:nvGraphicFramePr>
          <p:cNvPr id="4" name="Chart 3"/>
          <p:cNvGraphicFramePr/>
          <p:nvPr userDrawn="1">
            <p:extLst>
              <p:ext uri="{D42A27DB-BD31-4B8C-83A1-F6EECF244321}">
                <p14:modId xmlns:p14="http://schemas.microsoft.com/office/powerpoint/2010/main" val="1845788845"/>
              </p:ext>
            </p:extLst>
          </p:nvPr>
        </p:nvGraphicFramePr>
        <p:xfrm>
          <a:off x="5118845" y="973686"/>
          <a:ext cx="3553682" cy="26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959572242"/>
              </p:ext>
            </p:extLst>
          </p:nvPr>
        </p:nvGraphicFramePr>
        <p:xfrm>
          <a:off x="1064823" y="973686"/>
          <a:ext cx="3553682" cy="26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1777001171"/>
              </p:ext>
            </p:extLst>
          </p:nvPr>
        </p:nvGraphicFramePr>
        <p:xfrm>
          <a:off x="5118845" y="3578924"/>
          <a:ext cx="3553682" cy="26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2855040961"/>
              </p:ext>
            </p:extLst>
          </p:nvPr>
        </p:nvGraphicFramePr>
        <p:xfrm>
          <a:off x="1064823" y="3578924"/>
          <a:ext cx="3553682" cy="260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8407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/>
          <p:cNvSpPr>
            <a:spLocks noGrp="1"/>
          </p:cNvSpPr>
          <p:nvPr>
            <p:ph type="title" hasCustomPrompt="1"/>
          </p:nvPr>
        </p:nvSpPr>
        <p:spPr>
          <a:xfrm>
            <a:off x="215809" y="22729"/>
            <a:ext cx="8229600" cy="73300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Visual Elements (Tables)</a:t>
            </a:r>
            <a:endParaRPr lang="en-US" dirty="0"/>
          </a:p>
        </p:txBody>
      </p:sp>
      <p:graphicFrame>
        <p:nvGraphicFramePr>
          <p:cNvPr id="64" name="Table 6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1504241"/>
              </p:ext>
            </p:extLst>
          </p:nvPr>
        </p:nvGraphicFramePr>
        <p:xfrm>
          <a:off x="1036491" y="1153274"/>
          <a:ext cx="2979042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6606"/>
                <a:gridCol w="1026571"/>
                <a:gridCol w="965865"/>
              </a:tblGrid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latin typeface="Optima"/>
                          <a:cs typeface="Optima"/>
                        </a:rPr>
                        <a:t>a</a:t>
                      </a:r>
                      <a:endParaRPr lang="en-US" sz="2000" b="1" dirty="0">
                        <a:latin typeface="Optima"/>
                        <a:cs typeface="Optima"/>
                      </a:endParaRPr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latin typeface="Optima"/>
                          <a:cs typeface="Optima"/>
                        </a:rPr>
                        <a:t>b</a:t>
                      </a:r>
                      <a:endParaRPr lang="en-US" sz="2000" b="1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latin typeface="Optima"/>
                          <a:cs typeface="Optima"/>
                        </a:rPr>
                        <a:t>c</a:t>
                      </a:r>
                      <a:endParaRPr lang="en-US" sz="2000" b="1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06096304"/>
              </p:ext>
            </p:extLst>
          </p:nvPr>
        </p:nvGraphicFramePr>
        <p:xfrm>
          <a:off x="1033272" y="2933588"/>
          <a:ext cx="2979041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150"/>
                <a:gridCol w="741150"/>
                <a:gridCol w="771172"/>
                <a:gridCol w="725569"/>
              </a:tblGrid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2000" b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b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1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2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3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9" name="Table 6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8319686"/>
              </p:ext>
            </p:extLst>
          </p:nvPr>
        </p:nvGraphicFramePr>
        <p:xfrm>
          <a:off x="1036491" y="4689453"/>
          <a:ext cx="2979041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150"/>
                <a:gridCol w="741150"/>
                <a:gridCol w="771172"/>
                <a:gridCol w="725569"/>
              </a:tblGrid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2000" b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b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1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2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3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" name="Table 6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17767947"/>
              </p:ext>
            </p:extLst>
          </p:nvPr>
        </p:nvGraphicFramePr>
        <p:xfrm>
          <a:off x="4896529" y="2932045"/>
          <a:ext cx="2979041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150"/>
                <a:gridCol w="741150"/>
                <a:gridCol w="771172"/>
                <a:gridCol w="725569"/>
              </a:tblGrid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2000" b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b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1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2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3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" name="Table 7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56308608"/>
              </p:ext>
            </p:extLst>
          </p:nvPr>
        </p:nvGraphicFramePr>
        <p:xfrm>
          <a:off x="4896529" y="4687910"/>
          <a:ext cx="2979041" cy="134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150"/>
                <a:gridCol w="741150"/>
                <a:gridCol w="771172"/>
                <a:gridCol w="725569"/>
              </a:tblGrid>
              <a:tr h="2761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2000" b="1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b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Optima"/>
                          <a:cs typeface="Optima"/>
                        </a:rPr>
                        <a:t>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1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c1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2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c2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1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3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a3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b3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000" dirty="0" smtClean="0">
                          <a:latin typeface="Optima"/>
                          <a:cs typeface="Optima"/>
                        </a:rPr>
                        <a:t>c3</a:t>
                      </a:r>
                      <a:endParaRPr lang="en-US" sz="2000" dirty="0">
                        <a:latin typeface="Optima"/>
                        <a:cs typeface="Optim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85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27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BF8090FA-E13A-D94F-A3FA-A27D4714505A}" type="datetime1">
              <a:rPr lang="en-US" smtClean="0">
                <a:solidFill>
                  <a:prstClr val="black"/>
                </a:solidFill>
                <a:latin typeface="Century Gothic"/>
              </a:rPr>
              <a:pPr/>
              <a:t>8/15/15</a:t>
            </a:fld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3436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7767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8609"/>
            <a:ext cx="8229600" cy="563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3971" y="3948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Lucida Grande"/>
              </a:defRPr>
            </a:lvl1pPr>
          </a:lstStyle>
          <a:p>
            <a:fld id="{FF5C60E7-D146-1C40-B525-6DF7123344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809" y="22729"/>
            <a:ext cx="8229600" cy="73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825108"/>
            <a:ext cx="91440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1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5" r:id="rId3"/>
    <p:sldLayoutId id="2147483657" r:id="rId4"/>
    <p:sldLayoutId id="2147483654" r:id="rId5"/>
    <p:sldLayoutId id="2147483656" r:id="rId6"/>
    <p:sldLayoutId id="2147483659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Lucida Grande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b="0" kern="1200">
          <a:solidFill>
            <a:schemeClr val="tx1"/>
          </a:solidFill>
          <a:latin typeface="Optima"/>
          <a:ea typeface="+mn-ea"/>
          <a:cs typeface="Optima"/>
        </a:defRPr>
      </a:lvl1pPr>
      <a:lvl2pPr marL="557784" indent="-285750" algn="l" defTabSz="457200" rtl="0" eaLnBrk="1" latinLnBrk="0" hangingPunct="1">
        <a:spcBef>
          <a:spcPct val="20000"/>
        </a:spcBef>
        <a:buSzPct val="125000"/>
        <a:buFont typeface="Arial"/>
        <a:buChar char="•"/>
        <a:defRPr sz="2800" b="0" kern="1200">
          <a:solidFill>
            <a:schemeClr val="tx1"/>
          </a:solidFill>
          <a:latin typeface="Optima"/>
          <a:ea typeface="+mn-ea"/>
          <a:cs typeface="Optima"/>
        </a:defRPr>
      </a:lvl2pPr>
      <a:lvl3pPr marL="640080" indent="0" algn="l" defTabSz="457200" rtl="0" eaLnBrk="1" latinLnBrk="0" hangingPunct="1">
        <a:spcBef>
          <a:spcPct val="20000"/>
        </a:spcBef>
        <a:buFontTx/>
        <a:buNone/>
        <a:defRPr sz="2400" b="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ucida Grande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Lucida Grande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10" Type="http://schemas.microsoft.com/office/2007/relationships/hdphoto" Target="../media/hdphoto2.wdp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40.jpeg"/><Relationship Id="rId8" Type="http://schemas.microsoft.com/office/2007/relationships/hdphoto" Target="../media/hdphoto3.wdp"/><Relationship Id="rId9" Type="http://schemas.openxmlformats.org/officeDocument/2006/relationships/image" Target="../media/image41.png"/><Relationship Id="rId10" Type="http://schemas.microsoft.com/office/2007/relationships/hdphoto" Target="../media/hdphoto4.wdp"/><Relationship Id="rId11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Relationship Id="rId9" Type="http://schemas.openxmlformats.org/officeDocument/2006/relationships/image" Target="../media/image42.png"/><Relationship Id="rId10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g"/><Relationship Id="rId12" Type="http://schemas.openxmlformats.org/officeDocument/2006/relationships/image" Target="../media/image49.jp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50.png"/><Relationship Id="rId18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Relationship Id="rId9" Type="http://schemas.openxmlformats.org/officeDocument/2006/relationships/image" Target="../media/image23.png"/><Relationship Id="rId10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58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58.jpe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42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20" Type="http://schemas.openxmlformats.org/officeDocument/2006/relationships/image" Target="../media/image84.jpg"/><Relationship Id="rId21" Type="http://schemas.openxmlformats.org/officeDocument/2006/relationships/image" Target="../media/image85.png"/><Relationship Id="rId22" Type="http://schemas.openxmlformats.org/officeDocument/2006/relationships/image" Target="../media/image86.png"/><Relationship Id="rId10" Type="http://schemas.openxmlformats.org/officeDocument/2006/relationships/image" Target="../media/image75.png"/><Relationship Id="rId11" Type="http://schemas.microsoft.com/office/2007/relationships/hdphoto" Target="../media/hdphoto5.wdp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1.jpg"/><Relationship Id="rId18" Type="http://schemas.openxmlformats.org/officeDocument/2006/relationships/image" Target="../media/image82.jpg"/><Relationship Id="rId19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png"/><Relationship Id="rId4" Type="http://schemas.openxmlformats.org/officeDocument/2006/relationships/image" Target="../media/image69.jp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6" Type="http://schemas.openxmlformats.org/officeDocument/2006/relationships/image" Target="../media/image90.jpeg"/><Relationship Id="rId7" Type="http://schemas.microsoft.com/office/2007/relationships/hdphoto" Target="../media/hdphoto6.wdp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6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98.jpg"/><Relationship Id="rId5" Type="http://schemas.openxmlformats.org/officeDocument/2006/relationships/image" Target="../media/image99.png"/><Relationship Id="rId6" Type="http://schemas.openxmlformats.org/officeDocument/2006/relationships/chart" Target="../charts/chart7.xml"/><Relationship Id="rId7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1.png"/><Relationship Id="rId12" Type="http://schemas.openxmlformats.org/officeDocument/2006/relationships/image" Target="../media/image112.png"/><Relationship Id="rId13" Type="http://schemas.openxmlformats.org/officeDocument/2006/relationships/image" Target="../media/image113.png"/><Relationship Id="rId14" Type="http://schemas.openxmlformats.org/officeDocument/2006/relationships/image" Target="../media/image114.png"/><Relationship Id="rId15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0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jp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44004"/>
            <a:ext cx="7772400" cy="147002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DeepDive: A Data Management System for Automatic Knowledge Base Construction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45351"/>
            <a:ext cx="6400800" cy="1200542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Lucida Grande"/>
                <a:cs typeface="Lucida Grande"/>
              </a:rPr>
              <a:t>Ce Zhang</a:t>
            </a:r>
          </a:p>
          <a:p>
            <a:r>
              <a:rPr lang="en-US" dirty="0" smtClean="0">
                <a:latin typeface="Lucida Grande"/>
                <a:cs typeface="Lucida Grande"/>
              </a:rPr>
              <a:t>Department of Computer Sciences</a:t>
            </a:r>
          </a:p>
          <a:p>
            <a:r>
              <a:rPr lang="en-US" dirty="0" smtClean="0">
                <a:latin typeface="Lucida Grande"/>
                <a:cs typeface="Lucida Grande"/>
              </a:rPr>
              <a:t>czhang@cs.wisc.edu</a:t>
            </a:r>
          </a:p>
        </p:txBody>
      </p:sp>
    </p:spTree>
    <p:extLst>
      <p:ext uri="{BB962C8B-B14F-4D97-AF65-F5344CB8AC3E}">
        <p14:creationId xmlns:p14="http://schemas.microsoft.com/office/powerpoint/2010/main" val="125325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210861" y="1550936"/>
            <a:ext cx="2398684" cy="29021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600" b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KBC Applications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0862" y="1014714"/>
            <a:ext cx="2398684" cy="536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Paleontology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20671" y="1014714"/>
            <a:ext cx="2398684" cy="536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>
                <a:solidFill>
                  <a:srgbClr val="FFFFFF"/>
                </a:solidFill>
                <a:latin typeface="Optima"/>
                <a:cs typeface="Optima"/>
              </a:rPr>
              <a:t>Genomics</a:t>
            </a:r>
          </a:p>
        </p:txBody>
      </p:sp>
      <p:pic>
        <p:nvPicPr>
          <p:cNvPr id="78" name="Picture 77" descr="vc_foss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2" y="2358008"/>
            <a:ext cx="531190" cy="531190"/>
          </a:xfrm>
          <a:prstGeom prst="rect">
            <a:avLst/>
          </a:prstGeom>
        </p:spPr>
      </p:pic>
      <p:pic>
        <p:nvPicPr>
          <p:cNvPr id="79" name="Picture 78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96" y="3289371"/>
            <a:ext cx="579627" cy="531190"/>
          </a:xfrm>
          <a:prstGeom prst="rect">
            <a:avLst/>
          </a:prstGeom>
        </p:spPr>
      </p:pic>
      <p:pic>
        <p:nvPicPr>
          <p:cNvPr id="80" name="Picture 79" descr="Simple_icon_time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4" y="3289371"/>
            <a:ext cx="663988" cy="531190"/>
          </a:xfrm>
          <a:prstGeom prst="rect">
            <a:avLst/>
          </a:prstGeom>
        </p:spPr>
      </p:pic>
      <p:pic>
        <p:nvPicPr>
          <p:cNvPr id="81" name="Picture 80" descr="rock-paper-scissors-rock-icon.png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56" y="2358009"/>
            <a:ext cx="531190" cy="531190"/>
          </a:xfrm>
          <a:prstGeom prst="rect">
            <a:avLst/>
          </a:prstGeom>
        </p:spPr>
      </p:pic>
      <p:cxnSp>
        <p:nvCxnSpPr>
          <p:cNvPr id="82" name="Curved Connector 81"/>
          <p:cNvCxnSpPr>
            <a:stCxn id="78" idx="3"/>
            <a:endCxn id="81" idx="1"/>
          </p:cNvCxnSpPr>
          <p:nvPr/>
        </p:nvCxnSpPr>
        <p:spPr>
          <a:xfrm>
            <a:off x="1200172" y="2623603"/>
            <a:ext cx="387984" cy="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79" idx="0"/>
            <a:endCxn id="81" idx="2"/>
          </p:cNvCxnSpPr>
          <p:nvPr/>
        </p:nvCxnSpPr>
        <p:spPr>
          <a:xfrm rot="5400000" flipH="1" flipV="1">
            <a:off x="1652994" y="3088615"/>
            <a:ext cx="400172" cy="134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1089202" y="2889199"/>
            <a:ext cx="498954" cy="496533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99194" y="1984765"/>
            <a:ext cx="843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Taxon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509019" y="1984765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Rock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66345" y="3694480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Age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291336" y="3694480"/>
            <a:ext cx="1139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Location</a:t>
            </a:r>
          </a:p>
        </p:txBody>
      </p:sp>
      <p:sp>
        <p:nvSpPr>
          <p:cNvPr id="89" name="Rectangle 88"/>
          <p:cNvSpPr/>
          <p:nvPr/>
        </p:nvSpPr>
        <p:spPr>
          <a:xfrm>
            <a:off x="446818" y="1986449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36482" y="1550936"/>
            <a:ext cx="200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Knowledge Base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720671" y="1550936"/>
            <a:ext cx="2398684" cy="29021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600" b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cxnSp>
        <p:nvCxnSpPr>
          <p:cNvPr id="99" name="Curved Connector 98"/>
          <p:cNvCxnSpPr/>
          <p:nvPr/>
        </p:nvCxnSpPr>
        <p:spPr>
          <a:xfrm>
            <a:off x="3682992" y="2623603"/>
            <a:ext cx="387984" cy="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982014" y="1984765"/>
            <a:ext cx="783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Gene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991839" y="1984765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Drug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440602" y="3694480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Disease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929638" y="1986449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934980" y="1550936"/>
            <a:ext cx="200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Knowledge Base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5224253" y="1014714"/>
            <a:ext cx="2398684" cy="536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>
                <a:solidFill>
                  <a:srgbClr val="FFFFFF"/>
                </a:solidFill>
                <a:latin typeface="Optima"/>
                <a:cs typeface="Optima"/>
              </a:rPr>
              <a:t>Dark Web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5224253" y="1550936"/>
            <a:ext cx="2398684" cy="29021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600" b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pic>
        <p:nvPicPr>
          <p:cNvPr id="126" name="Picture 125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98" y="3289371"/>
            <a:ext cx="579627" cy="531190"/>
          </a:xfrm>
          <a:prstGeom prst="rect">
            <a:avLst/>
          </a:prstGeom>
        </p:spPr>
      </p:pic>
      <p:cxnSp>
        <p:nvCxnSpPr>
          <p:cNvPr id="129" name="Curved Connector 128"/>
          <p:cNvCxnSpPr/>
          <p:nvPr/>
        </p:nvCxnSpPr>
        <p:spPr>
          <a:xfrm>
            <a:off x="6186574" y="2623603"/>
            <a:ext cx="387984" cy="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urved Connector 129"/>
          <p:cNvCxnSpPr>
            <a:stCxn id="126" idx="0"/>
          </p:cNvCxnSpPr>
          <p:nvPr/>
        </p:nvCxnSpPr>
        <p:spPr>
          <a:xfrm rot="5400000" flipH="1" flipV="1">
            <a:off x="6639396" y="3088615"/>
            <a:ext cx="400172" cy="134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6190117" y="2889199"/>
            <a:ext cx="384442" cy="333539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5485596" y="1984765"/>
            <a:ext cx="865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Server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392789" y="1984765"/>
            <a:ext cx="982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Service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5552747" y="3694480"/>
            <a:ext cx="740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Price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277738" y="3694480"/>
            <a:ext cx="1139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Location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5433220" y="1986449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8562" y="1550936"/>
            <a:ext cx="200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Knowledge Base</a:t>
            </a: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75" y="4640975"/>
            <a:ext cx="2397669" cy="1693756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671" y="4640975"/>
            <a:ext cx="2398684" cy="1693756"/>
          </a:xfrm>
          <a:prstGeom prst="rect">
            <a:avLst/>
          </a:prstGeom>
        </p:spPr>
      </p:pic>
      <p:pic>
        <p:nvPicPr>
          <p:cNvPr id="148" name="Picture 147" descr="end-human-trafficking.jpg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7000"/>
                    </a14:imgEffect>
                    <a14:imgEffect>
                      <a14:colorTemperature colorTemp="11500"/>
                    </a14:imgEffect>
                    <a14:imgEffect>
                      <a14:saturation sat="152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2" t="57159" r="17061" b="4214"/>
          <a:stretch/>
        </p:blipFill>
        <p:spPr>
          <a:xfrm>
            <a:off x="5224253" y="4640975"/>
            <a:ext cx="2398684" cy="1693755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100069" y="6334730"/>
            <a:ext cx="2659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Climate &amp; Biodiversity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5672892" y="6334730"/>
            <a:ext cx="1553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Social Good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814099" y="6334730"/>
            <a:ext cx="2294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Health &amp; Medicine</a:t>
            </a:r>
          </a:p>
        </p:txBody>
      </p:sp>
      <p:pic>
        <p:nvPicPr>
          <p:cNvPr id="153" name="Picture 152" descr="photo.png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10" y="2359219"/>
            <a:ext cx="522858" cy="522858"/>
          </a:xfrm>
          <a:prstGeom prst="rect">
            <a:avLst/>
          </a:prstGeom>
        </p:spPr>
      </p:pic>
      <p:pic>
        <p:nvPicPr>
          <p:cNvPr id="154" name="Picture 153" descr="pill-copy-1411474732nk4g8.png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836">
            <a:off x="4057500" y="2314119"/>
            <a:ext cx="583553" cy="583553"/>
          </a:xfrm>
          <a:prstGeom prst="rect">
            <a:avLst/>
          </a:prstGeom>
        </p:spPr>
      </p:pic>
      <p:pic>
        <p:nvPicPr>
          <p:cNvPr id="155" name="Picture 154" descr="virus-512.png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11" y="3261222"/>
            <a:ext cx="517566" cy="517566"/>
          </a:xfrm>
          <a:prstGeom prst="rect">
            <a:avLst/>
          </a:prstGeom>
        </p:spPr>
      </p:pic>
      <p:cxnSp>
        <p:nvCxnSpPr>
          <p:cNvPr id="159" name="Straight Connector 158"/>
          <p:cNvCxnSpPr/>
          <p:nvPr/>
        </p:nvCxnSpPr>
        <p:spPr>
          <a:xfrm flipH="1">
            <a:off x="4070976" y="2889199"/>
            <a:ext cx="324950" cy="333539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3440602" y="2882077"/>
            <a:ext cx="324703" cy="340661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4" name="Picture 163" descr="emblem-people.png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7" y="2358008"/>
            <a:ext cx="524069" cy="524069"/>
          </a:xfrm>
          <a:prstGeom prst="rect">
            <a:avLst/>
          </a:prstGeom>
        </p:spPr>
      </p:pic>
      <p:pic>
        <p:nvPicPr>
          <p:cNvPr id="165" name="Picture 164" descr="free-service-icon.png"/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98" y="2276783"/>
            <a:ext cx="693639" cy="693639"/>
          </a:xfrm>
          <a:prstGeom prst="rect">
            <a:avLst/>
          </a:prstGeom>
        </p:spPr>
      </p:pic>
      <p:pic>
        <p:nvPicPr>
          <p:cNvPr id="166" name="Picture 165" descr="price_tag.png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6" y="3276543"/>
            <a:ext cx="532561" cy="532561"/>
          </a:xfrm>
          <a:prstGeom prst="rect">
            <a:avLst/>
          </a:prstGeom>
        </p:spPr>
      </p:pic>
      <p:pic>
        <p:nvPicPr>
          <p:cNvPr id="4" name="Picture 3" descr="globe.png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64" y="1386579"/>
            <a:ext cx="1155981" cy="1155981"/>
          </a:xfrm>
          <a:prstGeom prst="rect">
            <a:avLst/>
          </a:prstGeom>
        </p:spPr>
      </p:pic>
      <p:pic>
        <p:nvPicPr>
          <p:cNvPr id="5" name="Picture 4" descr="static-graph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424" y="3352737"/>
            <a:ext cx="1346932" cy="819872"/>
          </a:xfrm>
          <a:prstGeom prst="rect">
            <a:avLst/>
          </a:prstGeom>
        </p:spPr>
      </p:pic>
      <p:pic>
        <p:nvPicPr>
          <p:cNvPr id="6" name="Picture 5" descr="Introducing-Microsoft-EntityCube-2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64" y="4915388"/>
            <a:ext cx="1154388" cy="1154388"/>
          </a:xfrm>
          <a:prstGeom prst="rect">
            <a:avLst/>
          </a:prstGeom>
        </p:spPr>
      </p:pic>
      <p:pic>
        <p:nvPicPr>
          <p:cNvPr id="7" name="Picture 6" descr="microsoft-2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42" y="4470912"/>
            <a:ext cx="1208644" cy="604322"/>
          </a:xfrm>
          <a:prstGeom prst="rect">
            <a:avLst/>
          </a:prstGeom>
        </p:spPr>
      </p:pic>
      <p:pic>
        <p:nvPicPr>
          <p:cNvPr id="8" name="Picture 7" descr="google-log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75" y="2764712"/>
            <a:ext cx="1321768" cy="802336"/>
          </a:xfrm>
          <a:prstGeom prst="rect">
            <a:avLst/>
          </a:prstGeom>
        </p:spPr>
      </p:pic>
      <p:pic>
        <p:nvPicPr>
          <p:cNvPr id="9" name="Picture 8" descr="GideonGartner-IBM-square1-155x155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97" y="737822"/>
            <a:ext cx="1213224" cy="12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94" grpId="0" animBg="1"/>
      <p:bldP spid="102" grpId="0"/>
      <p:bldP spid="103" grpId="0"/>
      <p:bldP spid="105" grpId="0"/>
      <p:bldP spid="106" grpId="0" animBg="1"/>
      <p:bldP spid="107" grpId="0"/>
      <p:bldP spid="123" grpId="0" animBg="1"/>
      <p:bldP spid="124" grpId="0" animBg="1"/>
      <p:bldP spid="132" grpId="0"/>
      <p:bldP spid="133" grpId="0"/>
      <p:bldP spid="134" grpId="0"/>
      <p:bldP spid="135" grpId="0"/>
      <p:bldP spid="136" grpId="0" animBg="1"/>
      <p:bldP spid="137" grpId="0"/>
      <p:bldP spid="150" grpId="0"/>
      <p:bldP spid="1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1891" y="3104302"/>
            <a:ext cx="52948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  <a:latin typeface="Optima"/>
                <a:cs typeface="Optima"/>
              </a:rPr>
              <a:t>Can we just do KBC </a:t>
            </a:r>
            <a:r>
              <a:rPr lang="en-US" sz="3000" b="1" i="1" dirty="0">
                <a:solidFill>
                  <a:srgbClr val="FFFFFF"/>
                </a:solidFill>
                <a:latin typeface="Optima"/>
                <a:cs typeface="Optima"/>
              </a:rPr>
              <a:t>m</a:t>
            </a:r>
            <a:r>
              <a:rPr lang="en-US" sz="3000" b="1" i="1" dirty="0" smtClean="0">
                <a:solidFill>
                  <a:srgbClr val="FFFFFF"/>
                </a:solidFill>
                <a:latin typeface="Optima"/>
                <a:cs typeface="Optima"/>
              </a:rPr>
              <a:t>anually</a:t>
            </a:r>
            <a:r>
              <a:rPr lang="en-US" sz="3000" dirty="0" smtClean="0">
                <a:solidFill>
                  <a:srgbClr val="FFFFFF"/>
                </a:solidFill>
                <a:latin typeface="Optima"/>
                <a:cs typeface="Optim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678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of Manual KBC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6850" y="1550936"/>
            <a:ext cx="2398684" cy="29021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600" b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6851" y="1014714"/>
            <a:ext cx="2398684" cy="536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Paleontology</a:t>
            </a:r>
          </a:p>
        </p:txBody>
      </p:sp>
      <p:pic>
        <p:nvPicPr>
          <p:cNvPr id="6" name="Picture 5" descr="vc_foss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71" y="2358008"/>
            <a:ext cx="531190" cy="531190"/>
          </a:xfrm>
          <a:prstGeom prst="rect">
            <a:avLst/>
          </a:prstGeom>
        </p:spPr>
      </p:pic>
      <p:pic>
        <p:nvPicPr>
          <p:cNvPr id="7" name="Picture 6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85" y="3289371"/>
            <a:ext cx="579627" cy="531190"/>
          </a:xfrm>
          <a:prstGeom prst="rect">
            <a:avLst/>
          </a:prstGeom>
        </p:spPr>
      </p:pic>
      <p:pic>
        <p:nvPicPr>
          <p:cNvPr id="8" name="Picture 7" descr="Simple_icon_time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" y="3289371"/>
            <a:ext cx="663988" cy="531190"/>
          </a:xfrm>
          <a:prstGeom prst="rect">
            <a:avLst/>
          </a:prstGeom>
        </p:spPr>
      </p:pic>
      <p:pic>
        <p:nvPicPr>
          <p:cNvPr id="9" name="Picture 8" descr="rock-paper-scissors-rock-icon.png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5" y="2358009"/>
            <a:ext cx="531190" cy="531190"/>
          </a:xfrm>
          <a:prstGeom prst="rect">
            <a:avLst/>
          </a:prstGeom>
        </p:spPr>
      </p:pic>
      <p:cxnSp>
        <p:nvCxnSpPr>
          <p:cNvPr id="10" name="Curved Connector 9"/>
          <p:cNvCxnSpPr>
            <a:stCxn id="6" idx="3"/>
            <a:endCxn id="9" idx="1"/>
          </p:cNvCxnSpPr>
          <p:nvPr/>
        </p:nvCxnSpPr>
        <p:spPr>
          <a:xfrm>
            <a:off x="1726161" y="2623603"/>
            <a:ext cx="387984" cy="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7" idx="0"/>
            <a:endCxn id="9" idx="2"/>
          </p:cNvCxnSpPr>
          <p:nvPr/>
        </p:nvCxnSpPr>
        <p:spPr>
          <a:xfrm rot="5400000" flipH="1" flipV="1">
            <a:off x="2178983" y="3088615"/>
            <a:ext cx="400172" cy="134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15191" y="2889199"/>
            <a:ext cx="498954" cy="496533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5183" y="1984765"/>
            <a:ext cx="843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Taxon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5008" y="1984765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Rock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2334" y="3694480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17325" y="3694480"/>
            <a:ext cx="1139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Location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2807" y="1986449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2471" y="1550936"/>
            <a:ext cx="200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Knowledge Base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287934" y="1014714"/>
            <a:ext cx="5320447" cy="536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Effort on Manual KBC</a:t>
            </a:r>
          </a:p>
        </p:txBody>
      </p:sp>
      <p:pic>
        <p:nvPicPr>
          <p:cNvPr id="56" name="Picture 55" descr="sepkoski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1" r="21884" b="38426"/>
          <a:stretch/>
        </p:blipFill>
        <p:spPr>
          <a:xfrm>
            <a:off x="3285760" y="1584659"/>
            <a:ext cx="1396215" cy="140396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681975" y="1584660"/>
            <a:ext cx="3926406" cy="1403966"/>
          </a:xfrm>
          <a:prstGeom prst="rect">
            <a:avLst/>
          </a:prstGeom>
          <a:solidFill>
            <a:srgbClr val="E5DE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i="1" dirty="0" err="1" smtClean="0">
                <a:solidFill>
                  <a:srgbClr val="000000"/>
                </a:solidFill>
                <a:latin typeface="Optima"/>
                <a:cs typeface="Optima"/>
              </a:rPr>
              <a:t>Sepkoski</a:t>
            </a:r>
            <a:r>
              <a:rPr lang="en-US" sz="2000" i="1" dirty="0" smtClean="0">
                <a:solidFill>
                  <a:srgbClr val="000000"/>
                </a:solidFill>
                <a:latin typeface="Optima"/>
                <a:cs typeface="Optima"/>
              </a:rPr>
              <a:t> (1982) manually compiled a compendium of 3300 animal families with 396 references in his monograph.</a:t>
            </a:r>
            <a:endParaRPr lang="en-US" sz="20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000477" y="3049127"/>
            <a:ext cx="681497" cy="1403966"/>
          </a:xfrm>
          <a:prstGeom prst="rect">
            <a:avLst/>
          </a:prstGeom>
          <a:solidFill>
            <a:srgbClr val="E5DE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681975" y="3047212"/>
            <a:ext cx="3926406" cy="1403966"/>
          </a:xfrm>
          <a:prstGeom prst="rect">
            <a:avLst/>
          </a:prstGeom>
          <a:solidFill>
            <a:srgbClr val="E5DE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i="1" dirty="0" smtClean="0">
                <a:solidFill>
                  <a:srgbClr val="000000"/>
                </a:solidFill>
                <a:latin typeface="Optima"/>
                <a:cs typeface="Optima"/>
              </a:rPr>
              <a:t>300 </a:t>
            </a:r>
            <a:r>
              <a:rPr lang="en-US" sz="2000" i="1" dirty="0">
                <a:solidFill>
                  <a:srgbClr val="000000"/>
                </a:solidFill>
                <a:latin typeface="Optima"/>
                <a:cs typeface="Optima"/>
              </a:rPr>
              <a:t>professional volunteers </a:t>
            </a:r>
            <a:r>
              <a:rPr lang="en-US" sz="2000" i="1" dirty="0" smtClean="0">
                <a:solidFill>
                  <a:srgbClr val="000000"/>
                </a:solidFill>
                <a:latin typeface="Optima"/>
                <a:cs typeface="Optima"/>
              </a:rPr>
              <a:t> (1998-present) spent 8 continuo-us human years to compile </a:t>
            </a:r>
            <a:r>
              <a:rPr lang="en-US" sz="2000" i="1" dirty="0" err="1" smtClean="0">
                <a:solidFill>
                  <a:srgbClr val="000000"/>
                </a:solidFill>
                <a:latin typeface="Optima"/>
                <a:cs typeface="Optima"/>
              </a:rPr>
              <a:t>PaleoDB</a:t>
            </a:r>
            <a:r>
              <a:rPr lang="en-US" sz="2000" i="1" dirty="0" smtClean="0">
                <a:solidFill>
                  <a:srgbClr val="000000"/>
                </a:solidFill>
                <a:latin typeface="Optima"/>
                <a:cs typeface="Optima"/>
              </a:rPr>
              <a:t> with 55,479 references.</a:t>
            </a:r>
            <a:endParaRPr lang="en-US" sz="20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87933" y="3047212"/>
            <a:ext cx="1394041" cy="1403966"/>
          </a:xfrm>
          <a:prstGeom prst="rect">
            <a:avLst/>
          </a:prstGeom>
          <a:solidFill>
            <a:srgbClr val="E5DE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59" name="Picture 58" descr="logo_white.png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" t="1779" r="1942" b="1764"/>
          <a:stretch/>
        </p:blipFill>
        <p:spPr>
          <a:xfrm>
            <a:off x="3285759" y="3049127"/>
            <a:ext cx="1396215" cy="1403966"/>
          </a:xfrm>
          <a:prstGeom prst="rect">
            <a:avLst/>
          </a:prstGeom>
        </p:spPr>
      </p:pic>
      <p:graphicFrame>
        <p:nvGraphicFramePr>
          <p:cNvPr id="63" name="Chart 62"/>
          <p:cNvGraphicFramePr/>
          <p:nvPr>
            <p:extLst>
              <p:ext uri="{D42A27DB-BD31-4B8C-83A1-F6EECF244321}">
                <p14:modId xmlns:p14="http://schemas.microsoft.com/office/powerpoint/2010/main" val="287456933"/>
              </p:ext>
            </p:extLst>
          </p:nvPr>
        </p:nvGraphicFramePr>
        <p:xfrm>
          <a:off x="736850" y="4640975"/>
          <a:ext cx="4017859" cy="209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2171084" y="4696127"/>
            <a:ext cx="2507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Optima"/>
                <a:cs typeface="Optima"/>
              </a:rPr>
              <a:t>100K new references </a:t>
            </a:r>
          </a:p>
          <a:p>
            <a:pPr algn="r"/>
            <a:r>
              <a:rPr lang="en-US" sz="2000" b="1" i="1" u="sng" dirty="0" smtClean="0">
                <a:latin typeface="Optima"/>
                <a:cs typeface="Optima"/>
              </a:rPr>
              <a:t>per year</a:t>
            </a:r>
            <a:r>
              <a:rPr lang="en-US" sz="2000" dirty="0" smtClean="0">
                <a:latin typeface="Optima"/>
                <a:cs typeface="Optima"/>
              </a:rPr>
              <a:t>!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754710" y="4696127"/>
            <a:ext cx="3853672" cy="19051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Optima"/>
                <a:cs typeface="Optima"/>
              </a:rPr>
              <a:t>16 continuous human years every year just to keep up-to-date!</a:t>
            </a:r>
          </a:p>
        </p:txBody>
      </p:sp>
    </p:spTree>
    <p:extLst>
      <p:ext uri="{BB962C8B-B14F-4D97-AF65-F5344CB8AC3E}">
        <p14:creationId xmlns:p14="http://schemas.microsoft.com/office/powerpoint/2010/main" val="66122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60" grpId="0" animBg="1"/>
      <p:bldP spid="61" grpId="0" animBg="1"/>
      <p:bldP spid="62" grpId="0" animBg="1"/>
      <p:bldGraphic spid="63" grpId="0">
        <p:bldAsOne/>
      </p:bldGraphic>
      <p:bldP spid="64" grpId="0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7939" y="3104302"/>
            <a:ext cx="458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  <a:latin typeface="Optima"/>
                <a:cs typeface="Optima"/>
              </a:rPr>
              <a:t>Could we build a machine </a:t>
            </a:r>
          </a:p>
          <a:p>
            <a:pPr algn="ctr"/>
            <a:r>
              <a:rPr lang="en-US" sz="3000" dirty="0">
                <a:solidFill>
                  <a:srgbClr val="FFFFFF"/>
                </a:solidFill>
                <a:latin typeface="Optima"/>
                <a:cs typeface="Optima"/>
              </a:rPr>
              <a:t>t</a:t>
            </a:r>
            <a:r>
              <a:rPr lang="en-US" sz="3000" dirty="0" smtClean="0">
                <a:solidFill>
                  <a:srgbClr val="FFFFFF"/>
                </a:solidFill>
                <a:latin typeface="Optima"/>
                <a:cs typeface="Optima"/>
              </a:rPr>
              <a:t>o </a:t>
            </a:r>
            <a:r>
              <a:rPr lang="en-US" sz="3000" b="1" i="1" dirty="0" smtClean="0">
                <a:solidFill>
                  <a:srgbClr val="FFFFFF"/>
                </a:solidFill>
                <a:latin typeface="Optima"/>
                <a:cs typeface="Optima"/>
              </a:rPr>
              <a:t>read</a:t>
            </a:r>
            <a:r>
              <a:rPr lang="en-US" sz="3000" dirty="0" smtClean="0">
                <a:solidFill>
                  <a:srgbClr val="FFFFFF"/>
                </a:solidFill>
                <a:latin typeface="Optima"/>
                <a:cs typeface="Optima"/>
              </a:rPr>
              <a:t> for us?</a:t>
            </a:r>
          </a:p>
        </p:txBody>
      </p:sp>
    </p:spTree>
    <p:extLst>
      <p:ext uri="{BB962C8B-B14F-4D97-AF65-F5344CB8AC3E}">
        <p14:creationId xmlns:p14="http://schemas.microsoft.com/office/powerpoint/2010/main" val="2615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KBC</a:t>
            </a:r>
            <a:endParaRPr lang="en-US" dirty="0"/>
          </a:p>
        </p:txBody>
      </p:sp>
      <p:pic>
        <p:nvPicPr>
          <p:cNvPr id="6" name="Picture 5" descr="Screen Shot 2015-06-24 at 2.25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8" y="2741943"/>
            <a:ext cx="986119" cy="1502219"/>
          </a:xfrm>
          <a:prstGeom prst="rect">
            <a:avLst/>
          </a:prstGeom>
        </p:spPr>
      </p:pic>
      <p:pic>
        <p:nvPicPr>
          <p:cNvPr id="4" name="Picture 3" descr="Screen Shot 2015-06-24 at 2.23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7" y="2741943"/>
            <a:ext cx="998050" cy="1502219"/>
          </a:xfrm>
          <a:prstGeom prst="rect">
            <a:avLst/>
          </a:prstGeom>
        </p:spPr>
      </p:pic>
      <p:pic>
        <p:nvPicPr>
          <p:cNvPr id="12" name="Picture 11" descr="Screen Shot 2015-06-24 at 2.30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24" y="2741943"/>
            <a:ext cx="1019993" cy="1502219"/>
          </a:xfrm>
          <a:prstGeom prst="rect">
            <a:avLst/>
          </a:prstGeom>
        </p:spPr>
      </p:pic>
      <p:pic>
        <p:nvPicPr>
          <p:cNvPr id="13" name="Picture 12" descr="Screen Shot 2015-06-24 at 2.31.3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8" y="3107750"/>
            <a:ext cx="1019992" cy="1502219"/>
          </a:xfrm>
          <a:prstGeom prst="rect">
            <a:avLst/>
          </a:prstGeom>
        </p:spPr>
      </p:pic>
      <p:pic>
        <p:nvPicPr>
          <p:cNvPr id="15" name="Picture 14" descr="Screen Shot 2015-06-24 at 2.37.0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7" y="3107750"/>
            <a:ext cx="1036496" cy="1502219"/>
          </a:xfrm>
          <a:prstGeom prst="rect">
            <a:avLst/>
          </a:prstGeom>
        </p:spPr>
      </p:pic>
      <p:pic>
        <p:nvPicPr>
          <p:cNvPr id="14" name="Picture 13" descr="Screen Shot 2015-06-24 at 2.34.03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24" y="3111611"/>
            <a:ext cx="1019992" cy="1498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1569" y="2326892"/>
            <a:ext cx="167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Input Sources</a:t>
            </a:r>
          </a:p>
        </p:txBody>
      </p:sp>
      <p:pic>
        <p:nvPicPr>
          <p:cNvPr id="19" name="Picture 18" descr="080873-glossy-black-icon-business-robot.png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02" y="3197396"/>
            <a:ext cx="945550" cy="945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06244" y="3380947"/>
            <a:ext cx="17280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Machine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94560" y="3685112"/>
            <a:ext cx="669188" cy="959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634303" y="3658217"/>
            <a:ext cx="669188" cy="959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vc_fossi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73" y="2906280"/>
            <a:ext cx="365807" cy="365807"/>
          </a:xfrm>
          <a:prstGeom prst="rect">
            <a:avLst/>
          </a:prstGeom>
        </p:spPr>
      </p:pic>
      <p:pic>
        <p:nvPicPr>
          <p:cNvPr id="52" name="Picture 51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836" y="2928707"/>
            <a:ext cx="399163" cy="365807"/>
          </a:xfrm>
          <a:prstGeom prst="rect">
            <a:avLst/>
          </a:prstGeom>
        </p:spPr>
      </p:pic>
      <p:pic>
        <p:nvPicPr>
          <p:cNvPr id="53" name="Picture 52" descr="Simple_icon_time.sv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86" y="2928707"/>
            <a:ext cx="457259" cy="365807"/>
          </a:xfrm>
          <a:prstGeom prst="rect">
            <a:avLst/>
          </a:prstGeom>
        </p:spPr>
      </p:pic>
      <p:pic>
        <p:nvPicPr>
          <p:cNvPr id="54" name="Picture 53" descr="rock-paper-scissors-rock-icon.png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26" y="2924846"/>
            <a:ext cx="365807" cy="36580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312914" y="2326892"/>
            <a:ext cx="2005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Knowledge Base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6379373" y="2831589"/>
            <a:ext cx="1939469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379373" y="4505382"/>
            <a:ext cx="1939469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379373" y="3366006"/>
            <a:ext cx="1939469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745180" y="2831589"/>
            <a:ext cx="0" cy="1673793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379373" y="3921817"/>
            <a:ext cx="1939469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28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6459214"/>
            <a:ext cx="133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[ACL 2013]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8748897" cy="733004"/>
          </a:xfrm>
        </p:spPr>
        <p:txBody>
          <a:bodyPr/>
          <a:lstStyle/>
          <a:p>
            <a:r>
              <a:rPr lang="en-US" dirty="0" smtClean="0"/>
              <a:t>Challenge of Automatic KBC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9646" y="838200"/>
            <a:ext cx="8583103" cy="7038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70000"/>
              </a:lnSpc>
            </a:pPr>
            <a:r>
              <a:rPr lang="en-US" sz="2400" i="1" dirty="0" smtClean="0">
                <a:solidFill>
                  <a:srgbClr val="000000"/>
                </a:solidFill>
                <a:latin typeface="Optima"/>
                <a:cs typeface="Optima"/>
              </a:rPr>
              <a:t>High-quality Automatic KBC systems often require the developer deal with a diverse set of data jointly.</a:t>
            </a:r>
          </a:p>
        </p:txBody>
      </p:sp>
      <p:pic>
        <p:nvPicPr>
          <p:cNvPr id="4" name="Picture 3" descr="Screen Shot 2013-06-14 at 12.33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36" y="1542002"/>
            <a:ext cx="4527614" cy="5253279"/>
          </a:xfrm>
          <a:prstGeom prst="rect">
            <a:avLst/>
          </a:prstGeom>
        </p:spPr>
      </p:pic>
      <p:pic>
        <p:nvPicPr>
          <p:cNvPr id="6" name="Picture 5" descr="Screen Shot 2013-06-14 at 12.3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6" y="1709110"/>
            <a:ext cx="3577923" cy="475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022418" y="2069749"/>
            <a:ext cx="1489380" cy="1693430"/>
          </a:xfrm>
          <a:prstGeom prst="rect">
            <a:avLst/>
          </a:prstGeom>
          <a:noFill/>
          <a:ln w="60833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511798" y="1600200"/>
            <a:ext cx="907802" cy="469548"/>
          </a:xfrm>
          <a:prstGeom prst="line">
            <a:avLst/>
          </a:prstGeom>
          <a:noFill/>
          <a:ln w="60833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11798" y="3763180"/>
            <a:ext cx="907802" cy="2942421"/>
          </a:xfrm>
          <a:prstGeom prst="line">
            <a:avLst/>
          </a:prstGeom>
          <a:noFill/>
          <a:ln w="60833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Rectangle 9"/>
          <p:cNvSpPr/>
          <p:nvPr/>
        </p:nvSpPr>
        <p:spPr>
          <a:xfrm>
            <a:off x="7207735" y="2987535"/>
            <a:ext cx="1936266" cy="3503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i="1" dirty="0" err="1">
                <a:solidFill>
                  <a:prstClr val="white"/>
                </a:solidFill>
                <a:latin typeface="Optima"/>
                <a:cs typeface="Optima"/>
              </a:rPr>
              <a:t>Moravamylacris</a:t>
            </a:r>
            <a:endParaRPr lang="en-US" i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3864" y="2987535"/>
            <a:ext cx="1113872" cy="3503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  <a:latin typeface="Optima"/>
                <a:cs typeface="Optima"/>
              </a:rPr>
              <a:t>Obora</a:t>
            </a:r>
            <a:endParaRPr lang="en-US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3863" y="2192824"/>
            <a:ext cx="3043324" cy="7947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Appear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(</a:t>
            </a:r>
            <a:r>
              <a:rPr lang="en-US" sz="2400" dirty="0" err="1">
                <a:solidFill>
                  <a:prstClr val="white"/>
                </a:solidFill>
                <a:latin typeface="Optima"/>
                <a:cs typeface="Optima"/>
              </a:rPr>
              <a:t>Location,Genus</a:t>
            </a:r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236800" y="3337852"/>
            <a:ext cx="0" cy="391306"/>
          </a:xfrm>
          <a:prstGeom prst="lin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03538" y="3337853"/>
            <a:ext cx="0" cy="754584"/>
          </a:xfrm>
          <a:prstGeom prst="line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Rectangle 14"/>
          <p:cNvSpPr/>
          <p:nvPr/>
        </p:nvSpPr>
        <p:spPr>
          <a:xfrm>
            <a:off x="5882879" y="3729159"/>
            <a:ext cx="455978" cy="183219"/>
          </a:xfrm>
          <a:prstGeom prst="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5337" y="4092437"/>
            <a:ext cx="1220711" cy="183219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7" name="Picture 16" descr="Screen Shot 2013-06-14 at 12.54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71" y="4478463"/>
            <a:ext cx="3382578" cy="223743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6116543" y="3911491"/>
            <a:ext cx="0" cy="555632"/>
          </a:xfrm>
          <a:prstGeom prst="lin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" name="TextBox 18"/>
          <p:cNvSpPr txBox="1"/>
          <p:nvPr/>
        </p:nvSpPr>
        <p:spPr>
          <a:xfrm>
            <a:off x="6080488" y="4009996"/>
            <a:ext cx="399634" cy="55302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000" b="1" dirty="0">
                <a:solidFill>
                  <a:srgbClr val="E07602">
                    <a:lumMod val="75000"/>
                  </a:srgbClr>
                </a:solidFill>
                <a:latin typeface="Century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7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of Automatic KBC</a:t>
            </a:r>
          </a:p>
        </p:txBody>
      </p:sp>
      <p:pic>
        <p:nvPicPr>
          <p:cNvPr id="3" name="Picture 2" descr="Screen Shot 2013-06-14 at 12.33.33 PM.pn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36" y="1542002"/>
            <a:ext cx="4527614" cy="5253279"/>
          </a:xfrm>
          <a:prstGeom prst="rect">
            <a:avLst/>
          </a:prstGeom>
        </p:spPr>
      </p:pic>
      <p:pic>
        <p:nvPicPr>
          <p:cNvPr id="5" name="Picture 4" descr="Screen Shot 2013-06-14 at 12.3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6" y="1709110"/>
            <a:ext cx="3577923" cy="475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022418" y="2069749"/>
            <a:ext cx="1489380" cy="1693430"/>
          </a:xfrm>
          <a:prstGeom prst="rect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11798" y="1600200"/>
            <a:ext cx="907802" cy="469548"/>
          </a:xfrm>
          <a:prstGeom prst="line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11798" y="3763180"/>
            <a:ext cx="907802" cy="2942421"/>
          </a:xfrm>
          <a:prstGeom prst="line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36800" y="3337852"/>
            <a:ext cx="0" cy="391306"/>
          </a:xfrm>
          <a:prstGeom prst="line">
            <a:avLst/>
          </a:prstGeom>
          <a:noFill/>
          <a:ln w="28575" cmpd="sng">
            <a:solidFill>
              <a:srgbClr val="EBB39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03538" y="3337853"/>
            <a:ext cx="0" cy="754584"/>
          </a:xfrm>
          <a:prstGeom prst="line">
            <a:avLst/>
          </a:prstGeom>
          <a:noFill/>
          <a:ln w="28575" cmpd="sng">
            <a:solidFill>
              <a:schemeClr val="accent1">
                <a:lumMod val="40000"/>
                <a:lumOff val="6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/>
        </p:nvSpPr>
        <p:spPr>
          <a:xfrm>
            <a:off x="5882879" y="3729159"/>
            <a:ext cx="455978" cy="183219"/>
          </a:xfrm>
          <a:prstGeom prst="rect">
            <a:avLst/>
          </a:prstGeom>
          <a:noFill/>
          <a:ln w="28575" cmpd="sng">
            <a:solidFill>
              <a:srgbClr val="EBB3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45337" y="4092437"/>
            <a:ext cx="1220711" cy="183219"/>
          </a:xfrm>
          <a:prstGeom prst="rect">
            <a:avLst/>
          </a:prstGeom>
          <a:noFill/>
          <a:ln w="28575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3" name="Picture 12" descr="Screen Shot 2013-06-14 at 12.54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71" y="4478463"/>
            <a:ext cx="3382578" cy="223743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6116543" y="3911491"/>
            <a:ext cx="0" cy="555632"/>
          </a:xfrm>
          <a:prstGeom prst="line">
            <a:avLst/>
          </a:prstGeom>
          <a:noFill/>
          <a:ln w="28575" cmpd="sng">
            <a:solidFill>
              <a:srgbClr val="EBB39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Rectangle 14"/>
          <p:cNvSpPr/>
          <p:nvPr/>
        </p:nvSpPr>
        <p:spPr>
          <a:xfrm>
            <a:off x="400849" y="4058417"/>
            <a:ext cx="1621569" cy="408706"/>
          </a:xfrm>
          <a:prstGeom prst="rect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6" name="Picture 15" descr="Screen Shot 2013-06-14 at 12.57.5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" y="4814734"/>
            <a:ext cx="5229186" cy="104317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cxnSp>
        <p:nvCxnSpPr>
          <p:cNvPr id="17" name="Straight Connector 16"/>
          <p:cNvCxnSpPr/>
          <p:nvPr/>
        </p:nvCxnSpPr>
        <p:spPr>
          <a:xfrm flipH="1">
            <a:off x="74906" y="4467123"/>
            <a:ext cx="325943" cy="347611"/>
          </a:xfrm>
          <a:prstGeom prst="line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22419" y="4478463"/>
            <a:ext cx="3281673" cy="336271"/>
          </a:xfrm>
          <a:prstGeom prst="line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8401" y="5571537"/>
            <a:ext cx="2174351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8925" y="5800441"/>
            <a:ext cx="1890812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64506" y="5580002"/>
            <a:ext cx="0" cy="350942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32547" y="5930943"/>
            <a:ext cx="3591806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3" name="Rectangle 22"/>
          <p:cNvSpPr/>
          <p:nvPr/>
        </p:nvSpPr>
        <p:spPr>
          <a:xfrm>
            <a:off x="7824352" y="5766302"/>
            <a:ext cx="735745" cy="3120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0488" y="4009996"/>
            <a:ext cx="399634" cy="55302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000" b="1" dirty="0">
                <a:solidFill>
                  <a:srgbClr val="E07602">
                    <a:lumMod val="40000"/>
                    <a:lumOff val="60000"/>
                  </a:srgbClr>
                </a:solidFill>
                <a:latin typeface="Century Gothic"/>
              </a:rPr>
              <a:t>?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744615" y="3342180"/>
            <a:ext cx="0" cy="569311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744615" y="3911491"/>
            <a:ext cx="1439566" cy="1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/>
          <p:cNvCxnSpPr>
            <a:endCxn id="23" idx="0"/>
          </p:cNvCxnSpPr>
          <p:nvPr/>
        </p:nvCxnSpPr>
        <p:spPr>
          <a:xfrm>
            <a:off x="8184181" y="3912378"/>
            <a:ext cx="8044" cy="1853925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Rectangle 27"/>
          <p:cNvSpPr/>
          <p:nvPr/>
        </p:nvSpPr>
        <p:spPr>
          <a:xfrm>
            <a:off x="7207735" y="2987535"/>
            <a:ext cx="1936266" cy="3503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i="1" dirty="0" err="1">
                <a:solidFill>
                  <a:prstClr val="white"/>
                </a:solidFill>
                <a:latin typeface="Optima"/>
                <a:cs typeface="Optima"/>
              </a:rPr>
              <a:t>Moravamylacris</a:t>
            </a:r>
            <a:endParaRPr lang="en-US" i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93864" y="2987535"/>
            <a:ext cx="1113872" cy="3503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  <a:latin typeface="Optima"/>
                <a:cs typeface="Optima"/>
              </a:rPr>
              <a:t>Obora</a:t>
            </a:r>
            <a:endParaRPr lang="en-US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93863" y="2192824"/>
            <a:ext cx="3043324" cy="7947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Appear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(</a:t>
            </a:r>
            <a:r>
              <a:rPr lang="en-US" sz="2400" dirty="0" err="1">
                <a:solidFill>
                  <a:prstClr val="white"/>
                </a:solidFill>
                <a:latin typeface="Optima"/>
                <a:cs typeface="Optima"/>
              </a:rPr>
              <a:t>Location,Genus</a:t>
            </a:r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9582" y="3548515"/>
            <a:ext cx="1092882" cy="1087844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Text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982791" y="4391628"/>
            <a:ext cx="1123280" cy="1110509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Features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213641" y="2436513"/>
            <a:ext cx="1115652" cy="1102043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Table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17792" y="4565182"/>
            <a:ext cx="1115652" cy="1110509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External Sources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70446" y="3107266"/>
            <a:ext cx="1522283" cy="15152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Joint Inference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9646" y="838200"/>
            <a:ext cx="8583103" cy="7038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70000"/>
              </a:lnSpc>
            </a:pPr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High-quality Automatic KBC systems often require the developer deal with a diverse set of data jointly.</a:t>
            </a:r>
          </a:p>
        </p:txBody>
      </p:sp>
      <p:cxnSp>
        <p:nvCxnSpPr>
          <p:cNvPr id="31" name="Straight Connector 30"/>
          <p:cNvCxnSpPr>
            <a:stCxn id="40" idx="3"/>
            <a:endCxn id="42" idx="0"/>
          </p:cNvCxnSpPr>
          <p:nvPr/>
        </p:nvCxnSpPr>
        <p:spPr>
          <a:xfrm>
            <a:off x="3329293" y="2987535"/>
            <a:ext cx="1102295" cy="119731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42" idx="1"/>
          </p:cNvCxnSpPr>
          <p:nvPr/>
        </p:nvCxnSpPr>
        <p:spPr>
          <a:xfrm flipV="1">
            <a:off x="1812464" y="3864899"/>
            <a:ext cx="1857982" cy="227538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4" idx="3"/>
            <a:endCxn id="42" idx="2"/>
          </p:cNvCxnSpPr>
          <p:nvPr/>
        </p:nvCxnSpPr>
        <p:spPr>
          <a:xfrm flipV="1">
            <a:off x="3106071" y="4622532"/>
            <a:ext cx="1325517" cy="324351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1" idx="1"/>
            <a:endCxn id="42" idx="3"/>
          </p:cNvCxnSpPr>
          <p:nvPr/>
        </p:nvCxnSpPr>
        <p:spPr>
          <a:xfrm flipH="1" flipV="1">
            <a:off x="5192729" y="3864899"/>
            <a:ext cx="625063" cy="1255538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1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32" grpId="0" animBg="1"/>
      <p:bldP spid="34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of Automatic KBC</a:t>
            </a:r>
          </a:p>
        </p:txBody>
      </p:sp>
      <p:pic>
        <p:nvPicPr>
          <p:cNvPr id="3" name="Picture 2" descr="Screen Shot 2013-06-14 at 12.33.33 PM.pn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36" y="1542002"/>
            <a:ext cx="4527614" cy="5253279"/>
          </a:xfrm>
          <a:prstGeom prst="rect">
            <a:avLst/>
          </a:prstGeom>
        </p:spPr>
      </p:pic>
      <p:pic>
        <p:nvPicPr>
          <p:cNvPr id="5" name="Picture 4" descr="Screen Shot 2013-06-14 at 12.31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6" y="1709110"/>
            <a:ext cx="3577923" cy="4751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022418" y="2069749"/>
            <a:ext cx="1489380" cy="1693430"/>
          </a:xfrm>
          <a:prstGeom prst="rect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11798" y="1600200"/>
            <a:ext cx="907802" cy="469548"/>
          </a:xfrm>
          <a:prstGeom prst="line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11798" y="3763180"/>
            <a:ext cx="907802" cy="2942421"/>
          </a:xfrm>
          <a:prstGeom prst="line">
            <a:avLst/>
          </a:prstGeom>
          <a:noFill/>
          <a:ln w="60833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36800" y="3337852"/>
            <a:ext cx="0" cy="391306"/>
          </a:xfrm>
          <a:prstGeom prst="line">
            <a:avLst/>
          </a:prstGeom>
          <a:noFill/>
          <a:ln w="28575" cmpd="sng">
            <a:solidFill>
              <a:srgbClr val="EBB39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03538" y="3337853"/>
            <a:ext cx="0" cy="754584"/>
          </a:xfrm>
          <a:prstGeom prst="line">
            <a:avLst/>
          </a:prstGeom>
          <a:noFill/>
          <a:ln w="28575" cmpd="sng">
            <a:solidFill>
              <a:schemeClr val="accent1">
                <a:lumMod val="40000"/>
                <a:lumOff val="6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Rectangle 10"/>
          <p:cNvSpPr/>
          <p:nvPr/>
        </p:nvSpPr>
        <p:spPr>
          <a:xfrm>
            <a:off x="5882879" y="3729159"/>
            <a:ext cx="455978" cy="183219"/>
          </a:xfrm>
          <a:prstGeom prst="rect">
            <a:avLst/>
          </a:prstGeom>
          <a:noFill/>
          <a:ln w="28575" cmpd="sng">
            <a:solidFill>
              <a:srgbClr val="EBB39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45337" y="4092437"/>
            <a:ext cx="1220711" cy="183219"/>
          </a:xfrm>
          <a:prstGeom prst="rect">
            <a:avLst/>
          </a:prstGeom>
          <a:noFill/>
          <a:ln w="28575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3" name="Picture 12" descr="Screen Shot 2013-06-14 at 12.54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71" y="4478463"/>
            <a:ext cx="3382578" cy="223743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6116543" y="3911491"/>
            <a:ext cx="0" cy="555632"/>
          </a:xfrm>
          <a:prstGeom prst="line">
            <a:avLst/>
          </a:prstGeom>
          <a:noFill/>
          <a:ln w="28575" cmpd="sng">
            <a:solidFill>
              <a:srgbClr val="EBB39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Rectangle 14"/>
          <p:cNvSpPr/>
          <p:nvPr/>
        </p:nvSpPr>
        <p:spPr>
          <a:xfrm>
            <a:off x="400849" y="4058417"/>
            <a:ext cx="1621569" cy="408706"/>
          </a:xfrm>
          <a:prstGeom prst="rect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6" name="Picture 15" descr="Screen Shot 2013-06-14 at 12.57.5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" y="4814734"/>
            <a:ext cx="5229186" cy="104317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cxnSp>
        <p:nvCxnSpPr>
          <p:cNvPr id="17" name="Straight Connector 16"/>
          <p:cNvCxnSpPr/>
          <p:nvPr/>
        </p:nvCxnSpPr>
        <p:spPr>
          <a:xfrm flipH="1">
            <a:off x="74906" y="4467123"/>
            <a:ext cx="325943" cy="347611"/>
          </a:xfrm>
          <a:prstGeom prst="line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22419" y="4478463"/>
            <a:ext cx="3281673" cy="336271"/>
          </a:xfrm>
          <a:prstGeom prst="line">
            <a:avLst/>
          </a:prstGeom>
          <a:noFill/>
          <a:ln w="60833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8401" y="5571537"/>
            <a:ext cx="2174351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8925" y="5800441"/>
            <a:ext cx="1890812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64506" y="5580002"/>
            <a:ext cx="0" cy="350942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32547" y="5930943"/>
            <a:ext cx="3591806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3" name="Rectangle 22"/>
          <p:cNvSpPr/>
          <p:nvPr/>
        </p:nvSpPr>
        <p:spPr>
          <a:xfrm>
            <a:off x="7824352" y="5766302"/>
            <a:ext cx="735745" cy="3120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0488" y="4009996"/>
            <a:ext cx="399634" cy="55302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000" b="1" dirty="0">
                <a:solidFill>
                  <a:srgbClr val="E07602">
                    <a:lumMod val="40000"/>
                    <a:lumOff val="60000"/>
                  </a:srgbClr>
                </a:solidFill>
                <a:latin typeface="Century Gothic"/>
              </a:rPr>
              <a:t>?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744615" y="3342180"/>
            <a:ext cx="0" cy="569311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744615" y="3911491"/>
            <a:ext cx="1439566" cy="1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/>
          <p:cNvCxnSpPr>
            <a:endCxn id="23" idx="0"/>
          </p:cNvCxnSpPr>
          <p:nvPr/>
        </p:nvCxnSpPr>
        <p:spPr>
          <a:xfrm>
            <a:off x="8184181" y="3912378"/>
            <a:ext cx="8044" cy="1853925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Rectangle 27"/>
          <p:cNvSpPr/>
          <p:nvPr/>
        </p:nvSpPr>
        <p:spPr>
          <a:xfrm>
            <a:off x="7207735" y="2987535"/>
            <a:ext cx="1936266" cy="3503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i="1" dirty="0" err="1">
                <a:solidFill>
                  <a:prstClr val="white"/>
                </a:solidFill>
                <a:latin typeface="Optima"/>
                <a:cs typeface="Optima"/>
              </a:rPr>
              <a:t>Moravamylacris</a:t>
            </a:r>
            <a:endParaRPr lang="en-US" i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93864" y="2987535"/>
            <a:ext cx="1113872" cy="3503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  <a:latin typeface="Optima"/>
                <a:cs typeface="Optima"/>
              </a:rPr>
              <a:t>Obora</a:t>
            </a:r>
            <a:endParaRPr lang="en-US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93863" y="2192824"/>
            <a:ext cx="3043324" cy="7947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Appear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(</a:t>
            </a:r>
            <a:r>
              <a:rPr lang="en-US" sz="2400" dirty="0" err="1">
                <a:solidFill>
                  <a:prstClr val="white"/>
                </a:solidFill>
                <a:latin typeface="Optima"/>
                <a:cs typeface="Optima"/>
              </a:rPr>
              <a:t>Location,Genus</a:t>
            </a:r>
            <a:r>
              <a:rPr lang="en-US" sz="2400" dirty="0">
                <a:solidFill>
                  <a:prstClr val="white"/>
                </a:solidFill>
                <a:latin typeface="Optima"/>
                <a:cs typeface="Optima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9582" y="3548515"/>
            <a:ext cx="1092882" cy="1087844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Text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982791" y="4391628"/>
            <a:ext cx="1123280" cy="1110509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Features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213641" y="2436513"/>
            <a:ext cx="1115652" cy="1102043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Table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17792" y="4565182"/>
            <a:ext cx="1115652" cy="1110509"/>
          </a:xfrm>
          <a:prstGeom prst="rect">
            <a:avLst/>
          </a:prstGeom>
          <a:solidFill>
            <a:schemeClr val="accent1"/>
          </a:solidFill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External Sources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70446" y="3107266"/>
            <a:ext cx="1522283" cy="15152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Joint Inference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9646" y="838200"/>
            <a:ext cx="8583103" cy="7038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70000"/>
              </a:lnSpc>
            </a:pPr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High-quality Automatic KBC systems often require the developer deal with a diverse set of data jointly.</a:t>
            </a:r>
          </a:p>
        </p:txBody>
      </p:sp>
      <p:cxnSp>
        <p:nvCxnSpPr>
          <p:cNvPr id="31" name="Straight Connector 30"/>
          <p:cNvCxnSpPr>
            <a:stCxn id="40" idx="3"/>
            <a:endCxn id="42" idx="0"/>
          </p:cNvCxnSpPr>
          <p:nvPr/>
        </p:nvCxnSpPr>
        <p:spPr>
          <a:xfrm>
            <a:off x="3329293" y="2987535"/>
            <a:ext cx="1102295" cy="119731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2" idx="3"/>
            <a:endCxn id="42" idx="1"/>
          </p:cNvCxnSpPr>
          <p:nvPr/>
        </p:nvCxnSpPr>
        <p:spPr>
          <a:xfrm flipV="1">
            <a:off x="1812464" y="3864899"/>
            <a:ext cx="1857982" cy="227538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4" idx="3"/>
            <a:endCxn id="42" idx="2"/>
          </p:cNvCxnSpPr>
          <p:nvPr/>
        </p:nvCxnSpPr>
        <p:spPr>
          <a:xfrm flipV="1">
            <a:off x="3106071" y="4622532"/>
            <a:ext cx="1325517" cy="324351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1" idx="1"/>
            <a:endCxn id="42" idx="3"/>
          </p:cNvCxnSpPr>
          <p:nvPr/>
        </p:nvCxnSpPr>
        <p:spPr>
          <a:xfrm flipH="1" flipV="1">
            <a:off x="5192729" y="3864899"/>
            <a:ext cx="625063" cy="1255538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583451"/>
            <a:ext cx="9137187" cy="521182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662359" y="2658324"/>
            <a:ext cx="5594234" cy="1780382"/>
            <a:chOff x="2233310" y="5730436"/>
            <a:chExt cx="5594234" cy="1780382"/>
          </a:xfrm>
        </p:grpSpPr>
        <p:sp>
          <p:nvSpPr>
            <p:cNvPr id="46" name="Rectangle 45"/>
            <p:cNvSpPr/>
            <p:nvPr/>
          </p:nvSpPr>
          <p:spPr>
            <a:xfrm>
              <a:off x="2233310" y="5730436"/>
              <a:ext cx="5594234" cy="1780382"/>
            </a:xfrm>
            <a:prstGeom prst="rect">
              <a:avLst/>
            </a:prstGeom>
            <a:solidFill>
              <a:srgbClr val="0D4C7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47" name="Picture 46" descr="header_logo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" r="72696"/>
            <a:stretch/>
          </p:blipFill>
          <p:spPr>
            <a:xfrm>
              <a:off x="2939666" y="5778390"/>
              <a:ext cx="1237081" cy="1143726"/>
            </a:xfrm>
            <a:prstGeom prst="rect">
              <a:avLst/>
            </a:prstGeom>
          </p:spPr>
        </p:pic>
        <p:pic>
          <p:nvPicPr>
            <p:cNvPr id="48" name="Picture 47" descr="header_logo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4" r="7699"/>
            <a:stretch/>
          </p:blipFill>
          <p:spPr>
            <a:xfrm>
              <a:off x="4165795" y="5778390"/>
              <a:ext cx="2999648" cy="114372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450471" y="6900230"/>
              <a:ext cx="524404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FFFFFF"/>
                  </a:solidFill>
                  <a:latin typeface="Optima"/>
                  <a:cs typeface="Optima"/>
                </a:rPr>
                <a:t>A Data Management System for KBC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450471" y="6819848"/>
              <a:ext cx="5127336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98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5810" y="2142064"/>
            <a:ext cx="2648747" cy="5362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Application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9698" y="2142064"/>
            <a:ext cx="2648747" cy="5362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Abstraction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7696" y="2142064"/>
            <a:ext cx="2648747" cy="5362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809" y="2706507"/>
            <a:ext cx="2648747" cy="206304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Optima"/>
                <a:cs typeface="Optima"/>
              </a:rPr>
              <a:t>Why KBC? How does DeepDive help KBC?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9698" y="2706507"/>
            <a:ext cx="2648747" cy="20630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build a KBC Application with DeepDive?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7696" y="2706506"/>
            <a:ext cx="2648747" cy="20630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make DeepDive Efficient and Scalable?</a:t>
            </a:r>
          </a:p>
        </p:txBody>
      </p:sp>
    </p:spTree>
    <p:extLst>
      <p:ext uri="{BB962C8B-B14F-4D97-AF65-F5344CB8AC3E}">
        <p14:creationId xmlns:p14="http://schemas.microsoft.com/office/powerpoint/2010/main" val="2878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8915" y="3485437"/>
            <a:ext cx="4539639" cy="12841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b="1" u="sng" dirty="0">
                <a:solidFill>
                  <a:srgbClr val="000000"/>
                </a:solidFill>
                <a:latin typeface="Optima"/>
                <a:cs typeface="Optima"/>
              </a:rPr>
              <a:t>2. </a:t>
            </a:r>
            <a:r>
              <a:rPr lang="en-US" sz="2000" b="1" u="sng" dirty="0" smtClean="0">
                <a:solidFill>
                  <a:srgbClr val="000000"/>
                </a:solidFill>
                <a:latin typeface="Optima"/>
                <a:cs typeface="Optima"/>
              </a:rPr>
              <a:t>Example: </a:t>
            </a:r>
            <a:r>
              <a:rPr lang="en-US" sz="2000" b="1" u="sng" dirty="0" err="1" smtClean="0">
                <a:solidFill>
                  <a:srgbClr val="000000"/>
                </a:solidFill>
                <a:latin typeface="Optima"/>
                <a:cs typeface="Optima"/>
              </a:rPr>
              <a:t>PaleoDeepDive</a:t>
            </a:r>
            <a:endParaRPr lang="en-US" sz="2000" b="1" u="sng" dirty="0">
              <a:solidFill>
                <a:srgbClr val="000000"/>
              </a:solidFill>
              <a:latin typeface="Optima"/>
              <a:cs typeface="Optima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A high-quality KBC system built with DeepDive for Paleontology</a:t>
            </a:r>
          </a:p>
          <a:p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Abstraction: Overview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49580" y="778930"/>
            <a:ext cx="2648747" cy="1284116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endParaRPr lang="en-US" sz="26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8915" y="778930"/>
            <a:ext cx="4539639" cy="1284116"/>
          </a:xfrm>
          <a:prstGeom prst="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8915" y="4851398"/>
            <a:ext cx="4539639" cy="1284116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58915" y="6194771"/>
            <a:ext cx="4539639" cy="663229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49580" y="4851398"/>
            <a:ext cx="2648747" cy="536222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9580" y="5415841"/>
            <a:ext cx="2648747" cy="144215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endParaRPr lang="en-US" sz="26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8915" y="2142064"/>
            <a:ext cx="4539639" cy="12841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b="1" u="sng" dirty="0">
                <a:solidFill>
                  <a:schemeClr val="tx1"/>
                </a:solidFill>
                <a:latin typeface="Optima"/>
                <a:cs typeface="Optima"/>
              </a:rPr>
              <a:t>1. </a:t>
            </a:r>
            <a:r>
              <a:rPr lang="en-US" sz="2000" b="1" u="sng" dirty="0" smtClean="0">
                <a:solidFill>
                  <a:schemeClr val="tx1"/>
                </a:solidFill>
                <a:latin typeface="Optima"/>
                <a:cs typeface="Optima"/>
              </a:rPr>
              <a:t>How to write a DD Program</a:t>
            </a:r>
            <a:endParaRPr lang="en-US" sz="2000" b="1" u="sng" dirty="0">
              <a:solidFill>
                <a:schemeClr val="tx1"/>
              </a:solidFill>
              <a:latin typeface="Optima"/>
              <a:cs typeface="Optima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DeepDive provides a declarative way for use to specify a KBC application.</a:t>
            </a:r>
          </a:p>
          <a:p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49698" y="2142064"/>
            <a:ext cx="2648747" cy="53622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Abstraction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49698" y="2706507"/>
            <a:ext cx="2648747" cy="20630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build a KBC Application with DeepDive?</a:t>
            </a:r>
          </a:p>
        </p:txBody>
      </p:sp>
    </p:spTree>
    <p:extLst>
      <p:ext uri="{BB962C8B-B14F-4D97-AF65-F5344CB8AC3E}">
        <p14:creationId xmlns:p14="http://schemas.microsoft.com/office/powerpoint/2010/main" val="35055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196 0 " pathEditMode="relative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196 0 " pathEditMode="relative" ptsTypes="AA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799255"/>
            <a:ext cx="4466629" cy="2934255"/>
            <a:chOff x="-1" y="799255"/>
            <a:chExt cx="4466629" cy="2934255"/>
          </a:xfrm>
        </p:grpSpPr>
        <p:sp>
          <p:nvSpPr>
            <p:cNvPr id="10" name="Rectangle 9"/>
            <p:cNvSpPr/>
            <p:nvPr/>
          </p:nvSpPr>
          <p:spPr>
            <a:xfrm>
              <a:off x="-1" y="799255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2" name="Picture 1" descr="paleosource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41"/>
            <a:stretch/>
          </p:blipFill>
          <p:spPr>
            <a:xfrm>
              <a:off x="616644" y="824046"/>
              <a:ext cx="2542579" cy="280807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677371" y="764209"/>
            <a:ext cx="4466629" cy="2969301"/>
            <a:chOff x="4677371" y="764209"/>
            <a:chExt cx="4466629" cy="2969301"/>
          </a:xfrm>
        </p:grpSpPr>
        <p:sp>
          <p:nvSpPr>
            <p:cNvPr id="14" name="Rectangle 13"/>
            <p:cNvSpPr/>
            <p:nvPr/>
          </p:nvSpPr>
          <p:spPr>
            <a:xfrm>
              <a:off x="4677371" y="799255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13" name="Picture 12" descr="paleosource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2" r="50000"/>
            <a:stretch/>
          </p:blipFill>
          <p:spPr>
            <a:xfrm>
              <a:off x="5835185" y="764209"/>
              <a:ext cx="2716721" cy="286791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0" y="3885910"/>
            <a:ext cx="4466629" cy="2934255"/>
            <a:chOff x="0" y="3885910"/>
            <a:chExt cx="4466629" cy="2934255"/>
          </a:xfrm>
        </p:grpSpPr>
        <p:sp>
          <p:nvSpPr>
            <p:cNvPr id="15" name="Rectangle 14"/>
            <p:cNvSpPr/>
            <p:nvPr/>
          </p:nvSpPr>
          <p:spPr>
            <a:xfrm>
              <a:off x="0" y="3885910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18" name="Picture 17" descr="paleosources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3" r="24314"/>
            <a:stretch/>
          </p:blipFill>
          <p:spPr>
            <a:xfrm>
              <a:off x="616644" y="3889738"/>
              <a:ext cx="2642940" cy="288564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677371" y="3845730"/>
            <a:ext cx="4466629" cy="2974435"/>
            <a:chOff x="4677371" y="3845730"/>
            <a:chExt cx="4466629" cy="2974435"/>
          </a:xfrm>
        </p:grpSpPr>
        <p:sp>
          <p:nvSpPr>
            <p:cNvPr id="16" name="Rectangle 15"/>
            <p:cNvSpPr/>
            <p:nvPr/>
          </p:nvSpPr>
          <p:spPr>
            <a:xfrm>
              <a:off x="4677371" y="3885910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19" name="Picture 18" descr="paleosource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02"/>
            <a:stretch/>
          </p:blipFill>
          <p:spPr>
            <a:xfrm>
              <a:off x="6053937" y="3845730"/>
              <a:ext cx="2497969" cy="2895187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3087131" y="2988998"/>
            <a:ext cx="2966806" cy="1659202"/>
          </a:xfrm>
          <a:prstGeom prst="ellipse">
            <a:avLst/>
          </a:prstGeom>
          <a:solidFill>
            <a:srgbClr val="0D4C77"/>
          </a:solidFill>
          <a:ln>
            <a:solidFill>
              <a:srgbClr val="0D4C7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86505" y="3284345"/>
            <a:ext cx="2653441" cy="899940"/>
            <a:chOff x="3187973" y="2890181"/>
            <a:chExt cx="2653441" cy="899940"/>
          </a:xfrm>
        </p:grpSpPr>
        <p:pic>
          <p:nvPicPr>
            <p:cNvPr id="4" name="Picture 3" descr="header_logo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" r="72696"/>
            <a:stretch/>
          </p:blipFill>
          <p:spPr>
            <a:xfrm>
              <a:off x="3318668" y="2890181"/>
              <a:ext cx="678493" cy="627291"/>
            </a:xfrm>
            <a:prstGeom prst="rect">
              <a:avLst/>
            </a:prstGeom>
          </p:spPr>
        </p:pic>
        <p:pic>
          <p:nvPicPr>
            <p:cNvPr id="5" name="Picture 4" descr="header_logo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4" r="7699"/>
            <a:stretch/>
          </p:blipFill>
          <p:spPr>
            <a:xfrm>
              <a:off x="3975500" y="2890181"/>
              <a:ext cx="1645195" cy="62729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87973" y="3451567"/>
              <a:ext cx="26534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Optima"/>
                  <a:cs typeface="Optima"/>
                </a:rPr>
                <a:t>http://</a:t>
              </a:r>
              <a:r>
                <a:rPr lang="en-US" sz="1600" dirty="0" err="1" smtClean="0">
                  <a:solidFill>
                    <a:srgbClr val="FFFFFF"/>
                  </a:solidFill>
                  <a:latin typeface="Optima"/>
                  <a:cs typeface="Optima"/>
                </a:rPr>
                <a:t>deepdive.stanford.edu</a:t>
              </a:r>
              <a:endParaRPr lang="en-US" sz="1600" dirty="0" smtClean="0">
                <a:solidFill>
                  <a:srgbClr val="FFFFFF"/>
                </a:solidFill>
                <a:latin typeface="Optima"/>
                <a:cs typeface="Optima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340564" y="3473676"/>
              <a:ext cx="230202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9107485" cy="7330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DeepDive for Knowledge Base Construction (KBC)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7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of Abstraction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8119" y="2836688"/>
            <a:ext cx="7519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Optima"/>
                <a:cs typeface="Optima"/>
              </a:rPr>
              <a:t>General enough to model all 10 KBC systems we built.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119" y="3706265"/>
            <a:ext cx="833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Optima"/>
                <a:cs typeface="Optima"/>
              </a:rPr>
              <a:t>General enough to model state-of-the-art techniques on KBC.</a:t>
            </a:r>
          </a:p>
        </p:txBody>
      </p:sp>
    </p:spTree>
    <p:extLst>
      <p:ext uri="{BB962C8B-B14F-4D97-AF65-F5344CB8AC3E}">
        <p14:creationId xmlns:p14="http://schemas.microsoft.com/office/powerpoint/2010/main" val="14503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455152" y="1548536"/>
            <a:ext cx="3039312" cy="740876"/>
          </a:xfrm>
          <a:prstGeom prst="homePlate">
            <a:avLst/>
          </a:prstGeom>
          <a:solidFill>
            <a:schemeClr val="accent1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Feature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Extraction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177338" y="1548536"/>
            <a:ext cx="3003917" cy="740876"/>
          </a:xfrm>
          <a:prstGeom prst="chevron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Statistical Learning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5865947" y="1548537"/>
            <a:ext cx="3202187" cy="740875"/>
          </a:xfrm>
          <a:prstGeom prst="chevron">
            <a:avLst/>
          </a:prstGeom>
          <a:solidFill>
            <a:srgbClr val="8187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Statistical Learning &amp;  Inference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98116" y="1406958"/>
            <a:ext cx="370018" cy="1012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455152" y="1548536"/>
            <a:ext cx="3039312" cy="74087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Feature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Extraction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3177338" y="1548537"/>
            <a:ext cx="3003917" cy="740876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smtClean="0">
                <a:solidFill>
                  <a:schemeClr val="bg1"/>
                </a:solidFill>
                <a:latin typeface="Optima"/>
                <a:cs typeface="Optima"/>
              </a:rPr>
              <a:t>Probabilistic Knowledge </a:t>
            </a:r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Engineering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144" y="1212655"/>
            <a:ext cx="8428182" cy="1207005"/>
          </a:xfrm>
          <a:prstGeom prst="rect">
            <a:avLst/>
          </a:prstGeom>
          <a:noFill/>
          <a:ln w="28575" cmpd="sng">
            <a:solidFill>
              <a:srgbClr val="BFBFB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heade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61" y="909491"/>
            <a:ext cx="2529986" cy="578282"/>
          </a:xfrm>
          <a:prstGeom prst="rect">
            <a:avLst/>
          </a:prstGeom>
        </p:spPr>
      </p:pic>
      <p:pic>
        <p:nvPicPr>
          <p:cNvPr id="27" name="Picture 26" descr="Screen Shot 2015-06-24 at 2.25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1" y="2949968"/>
            <a:ext cx="986119" cy="1502219"/>
          </a:xfrm>
          <a:prstGeom prst="rect">
            <a:avLst/>
          </a:prstGeom>
        </p:spPr>
      </p:pic>
      <p:pic>
        <p:nvPicPr>
          <p:cNvPr id="28" name="Picture 27" descr="Screen Shot 2015-06-24 at 2.23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" y="2949968"/>
            <a:ext cx="998050" cy="1502219"/>
          </a:xfrm>
          <a:prstGeom prst="rect">
            <a:avLst/>
          </a:prstGeom>
        </p:spPr>
      </p:pic>
      <p:pic>
        <p:nvPicPr>
          <p:cNvPr id="29" name="Picture 28" descr="Screen Shot 2015-06-24 at 2.30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57" y="2949968"/>
            <a:ext cx="1019993" cy="1502219"/>
          </a:xfrm>
          <a:prstGeom prst="rect">
            <a:avLst/>
          </a:prstGeom>
        </p:spPr>
      </p:pic>
      <p:pic>
        <p:nvPicPr>
          <p:cNvPr id="34" name="Picture 33" descr="Screen Shot 2015-06-24 at 2.31.3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1" y="3315775"/>
            <a:ext cx="1019992" cy="1502219"/>
          </a:xfrm>
          <a:prstGeom prst="rect">
            <a:avLst/>
          </a:prstGeom>
        </p:spPr>
      </p:pic>
      <p:pic>
        <p:nvPicPr>
          <p:cNvPr id="46" name="Picture 45" descr="Screen Shot 2015-06-24 at 2.37.0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" y="3315775"/>
            <a:ext cx="1036496" cy="1502219"/>
          </a:xfrm>
          <a:prstGeom prst="rect">
            <a:avLst/>
          </a:prstGeom>
        </p:spPr>
      </p:pic>
      <p:pic>
        <p:nvPicPr>
          <p:cNvPr id="48" name="Picture 47" descr="Screen Shot 2015-06-24 at 2.34.03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57" y="3319636"/>
            <a:ext cx="1019992" cy="14983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196" y="2485354"/>
            <a:ext cx="167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Input Sources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261" y="2885464"/>
            <a:ext cx="171408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38477" y="4877812"/>
            <a:ext cx="1452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External KB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04010" y="5277922"/>
            <a:ext cx="1714088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ikipedia-logo-en-bi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1" y="5395584"/>
            <a:ext cx="717090" cy="878401"/>
          </a:xfrm>
          <a:prstGeom prst="rect">
            <a:avLst/>
          </a:prstGeom>
        </p:spPr>
      </p:pic>
      <p:pic>
        <p:nvPicPr>
          <p:cNvPr id="9" name="Picture 8" descr="freebas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28431"/>
            <a:ext cx="1212143" cy="371723"/>
          </a:xfrm>
          <a:prstGeom prst="rect">
            <a:avLst/>
          </a:prstGeom>
        </p:spPr>
      </p:pic>
      <p:pic>
        <p:nvPicPr>
          <p:cNvPr id="10" name="Picture 9" descr="geonames_log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1" y="5866686"/>
            <a:ext cx="1173542" cy="337670"/>
          </a:xfrm>
          <a:prstGeom prst="rect">
            <a:avLst/>
          </a:prstGeom>
        </p:spPr>
      </p:pic>
      <p:sp>
        <p:nvSpPr>
          <p:cNvPr id="11" name="Can 10"/>
          <p:cNvSpPr/>
          <p:nvPr/>
        </p:nvSpPr>
        <p:spPr>
          <a:xfrm>
            <a:off x="3582048" y="5178739"/>
            <a:ext cx="2371483" cy="1036565"/>
          </a:xfrm>
          <a:prstGeom prst="can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  <a:latin typeface="Optima"/>
                <a:cs typeface="Optima"/>
              </a:rPr>
              <a:t>Features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112889" y="5332667"/>
            <a:ext cx="1414420" cy="711023"/>
          </a:xfrm>
          <a:prstGeom prst="rightArrow">
            <a:avLst>
              <a:gd name="adj1" fmla="val 77717"/>
              <a:gd name="adj2" fmla="val 24472"/>
            </a:avLst>
          </a:prstGeom>
          <a:noFill/>
          <a:ln w="38100" cmpd="sng">
            <a:solidFill>
              <a:srgbClr val="DD80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DD8047"/>
                </a:solidFill>
                <a:latin typeface="Optima"/>
                <a:cs typeface="Optima"/>
              </a:rPr>
              <a:t>Feature Extractor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2049" y="2785739"/>
            <a:ext cx="1639428" cy="628577"/>
          </a:xfrm>
          <a:prstGeom prst="rect">
            <a:avLst/>
          </a:prstGeom>
          <a:noFill/>
          <a:ln w="38100" cmpd="sng">
            <a:solidFill>
              <a:srgbClr val="8187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Optima"/>
                <a:cs typeface="Optima"/>
              </a:rPr>
              <a:t>Factor Graph</a:t>
            </a:r>
          </a:p>
        </p:txBody>
      </p:sp>
      <p:sp>
        <p:nvSpPr>
          <p:cNvPr id="26" name="Right Arrow 25"/>
          <p:cNvSpPr/>
          <p:nvPr/>
        </p:nvSpPr>
        <p:spPr>
          <a:xfrm rot="16200000">
            <a:off x="3276647" y="3948982"/>
            <a:ext cx="1601812" cy="711023"/>
          </a:xfrm>
          <a:prstGeom prst="rightArrow">
            <a:avLst>
              <a:gd name="adj1" fmla="val 77717"/>
              <a:gd name="adj2" fmla="val 24472"/>
            </a:avLst>
          </a:prstGeom>
          <a:noFill/>
          <a:ln w="38100" cmpd="sng">
            <a:solidFill>
              <a:srgbClr val="8187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81875A"/>
                </a:solidFill>
                <a:latin typeface="Optima"/>
                <a:cs typeface="Optima"/>
              </a:rPr>
              <a:t>Supervision Rule</a:t>
            </a:r>
          </a:p>
        </p:txBody>
      </p:sp>
      <p:sp>
        <p:nvSpPr>
          <p:cNvPr id="31" name="Right Arrow 30"/>
          <p:cNvSpPr/>
          <p:nvPr/>
        </p:nvSpPr>
        <p:spPr>
          <a:xfrm rot="16200000">
            <a:off x="4233072" y="3855981"/>
            <a:ext cx="1601812" cy="897023"/>
          </a:xfrm>
          <a:prstGeom prst="rightArrow">
            <a:avLst>
              <a:gd name="adj1" fmla="val 77717"/>
              <a:gd name="adj2" fmla="val 24472"/>
            </a:avLst>
          </a:prstGeom>
          <a:noFill/>
          <a:ln w="38100" cmpd="sng">
            <a:solidFill>
              <a:srgbClr val="8187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81875A"/>
                </a:solidFill>
                <a:latin typeface="Optima"/>
                <a:cs typeface="Optima"/>
              </a:rPr>
              <a:t>Domain Knowledge Rule</a:t>
            </a:r>
          </a:p>
        </p:txBody>
      </p:sp>
      <p:pic>
        <p:nvPicPr>
          <p:cNvPr id="32" name="Picture 31" descr="vc_fossil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00" y="4528610"/>
            <a:ext cx="365807" cy="365807"/>
          </a:xfrm>
          <a:prstGeom prst="rect">
            <a:avLst/>
          </a:prstGeom>
        </p:spPr>
      </p:pic>
      <p:pic>
        <p:nvPicPr>
          <p:cNvPr id="33" name="Picture 32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63" y="4551037"/>
            <a:ext cx="399163" cy="365807"/>
          </a:xfrm>
          <a:prstGeom prst="rect">
            <a:avLst/>
          </a:prstGeom>
        </p:spPr>
      </p:pic>
      <p:pic>
        <p:nvPicPr>
          <p:cNvPr id="35" name="Picture 34" descr="Simple_icon_time.svg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13" y="4551037"/>
            <a:ext cx="457259" cy="365807"/>
          </a:xfrm>
          <a:prstGeom prst="rect">
            <a:avLst/>
          </a:prstGeom>
        </p:spPr>
      </p:pic>
      <p:pic>
        <p:nvPicPr>
          <p:cNvPr id="36" name="Picture 35" descr="rock-paper-scissors-rock-icon.png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53" y="4547176"/>
            <a:ext cx="365807" cy="365807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6412700" y="4453919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12700" y="6127712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12700" y="4988336"/>
            <a:ext cx="237757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778507" y="4453919"/>
            <a:ext cx="0" cy="1673793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412700" y="5544147"/>
            <a:ext cx="237757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660540" y="4015371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Inference Result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8352287" y="4453919"/>
            <a:ext cx="0" cy="1673793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47575" y="4477701"/>
            <a:ext cx="39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Optima"/>
                <a:cs typeface="Optima"/>
              </a:rPr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0273" y="5072117"/>
            <a:ext cx="54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0.9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52169" y="5665793"/>
            <a:ext cx="54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0.6</a:t>
            </a:r>
          </a:p>
        </p:txBody>
      </p:sp>
      <p:sp>
        <p:nvSpPr>
          <p:cNvPr id="22" name="Bent-Up Arrow 21"/>
          <p:cNvSpPr/>
          <p:nvPr/>
        </p:nvSpPr>
        <p:spPr>
          <a:xfrm flipV="1">
            <a:off x="6301683" y="2876240"/>
            <a:ext cx="1794746" cy="1079506"/>
          </a:xfrm>
          <a:prstGeom prst="bentUpArrow">
            <a:avLst>
              <a:gd name="adj1" fmla="val 50000"/>
              <a:gd name="adj2" fmla="val 38184"/>
              <a:gd name="adj3" fmla="val 18915"/>
            </a:avLst>
          </a:prstGeom>
          <a:noFill/>
          <a:ln w="38100" cmpd="sng"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>
              <a:solidFill>
                <a:srgbClr val="81875A"/>
              </a:solidFill>
              <a:latin typeface="Optima"/>
              <a:cs typeface="Optim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9781" y="4922789"/>
            <a:ext cx="425299" cy="42529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8135" y="4125738"/>
            <a:ext cx="425299" cy="425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70844" y="4125429"/>
            <a:ext cx="425299" cy="425299"/>
          </a:xfrm>
          <a:prstGeom prst="rect">
            <a:avLst/>
          </a:prstGeom>
        </p:spPr>
      </p:pic>
      <p:pic>
        <p:nvPicPr>
          <p:cNvPr id="54" name="Picture 53" descr="080873-glossy-black-icon-business-robot.png"/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49" y="2763841"/>
            <a:ext cx="774206" cy="774206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5809" y="22729"/>
            <a:ext cx="8229600" cy="733004"/>
          </a:xfrm>
        </p:spPr>
        <p:txBody>
          <a:bodyPr/>
          <a:lstStyle/>
          <a:p>
            <a:r>
              <a:rPr lang="en-US" dirty="0" smtClean="0"/>
              <a:t>DeepDive Workflow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0" y="6459214"/>
            <a:ext cx="287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[IEEE Data Eng. Bull. 2014]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5232532" y="2391325"/>
            <a:ext cx="851782" cy="1172854"/>
            <a:chOff x="5232532" y="2391325"/>
            <a:chExt cx="851782" cy="1172854"/>
          </a:xfrm>
        </p:grpSpPr>
        <p:sp>
          <p:nvSpPr>
            <p:cNvPr id="59" name="Oval 58"/>
            <p:cNvSpPr/>
            <p:nvPr/>
          </p:nvSpPr>
          <p:spPr>
            <a:xfrm>
              <a:off x="5330884" y="2757596"/>
              <a:ext cx="360780" cy="3607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5330884" y="3203399"/>
              <a:ext cx="360780" cy="3607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32532" y="2391325"/>
              <a:ext cx="6219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R.V.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864368" y="2828822"/>
              <a:ext cx="219946" cy="21994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cxnSp>
          <p:nvCxnSpPr>
            <p:cNvPr id="64" name="Straight Connector 63"/>
            <p:cNvCxnSpPr>
              <a:stCxn id="62" idx="1"/>
              <a:endCxn id="59" idx="6"/>
            </p:cNvCxnSpPr>
            <p:nvPr/>
          </p:nvCxnSpPr>
          <p:spPr>
            <a:xfrm flipH="1" flipV="1">
              <a:off x="5691664" y="2937986"/>
              <a:ext cx="172704" cy="809"/>
            </a:xfrm>
            <a:prstGeom prst="line">
              <a:avLst/>
            </a:prstGeom>
            <a:ln w="38100" cmpd="sng">
              <a:solidFill>
                <a:srgbClr val="B95B2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5856387" y="3270812"/>
              <a:ext cx="219946" cy="21994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cxnSp>
          <p:nvCxnSpPr>
            <p:cNvPr id="73" name="Straight Connector 72"/>
            <p:cNvCxnSpPr>
              <a:stCxn id="72" idx="1"/>
              <a:endCxn id="60" idx="6"/>
            </p:cNvCxnSpPr>
            <p:nvPr/>
          </p:nvCxnSpPr>
          <p:spPr>
            <a:xfrm flipH="1">
              <a:off x="5691664" y="3380785"/>
              <a:ext cx="164723" cy="3004"/>
            </a:xfrm>
            <a:prstGeom prst="line">
              <a:avLst/>
            </a:prstGeom>
            <a:ln w="38100" cmpd="sng">
              <a:solidFill>
                <a:srgbClr val="B95B2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2" idx="1"/>
              <a:endCxn id="59" idx="6"/>
            </p:cNvCxnSpPr>
            <p:nvPr/>
          </p:nvCxnSpPr>
          <p:spPr>
            <a:xfrm flipH="1" flipV="1">
              <a:off x="5691664" y="2937986"/>
              <a:ext cx="164723" cy="442799"/>
            </a:xfrm>
            <a:prstGeom prst="line">
              <a:avLst/>
            </a:prstGeom>
            <a:ln w="38100" cmpd="sng">
              <a:solidFill>
                <a:srgbClr val="B95B2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271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/>
      <p:bldP spid="11" grpId="0" animBg="1"/>
      <p:bldP spid="15" grpId="0" animBg="1"/>
      <p:bldP spid="3" grpId="0" animBg="1"/>
      <p:bldP spid="26" grpId="0" animBg="1"/>
      <p:bldP spid="31" grpId="0" animBg="1"/>
      <p:bldP spid="4" grpId="0"/>
      <p:bldP spid="20" grpId="0"/>
      <p:bldP spid="21" grpId="0"/>
      <p:bldP spid="51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ocument 44"/>
          <p:cNvSpPr/>
          <p:nvPr/>
        </p:nvSpPr>
        <p:spPr>
          <a:xfrm>
            <a:off x="2888277" y="1241642"/>
            <a:ext cx="3271966" cy="82296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Mr. Gates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was the CEO of </a:t>
            </a: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Microsoft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Google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 acquired </a:t>
            </a:r>
            <a:r>
              <a:rPr lang="en-US" sz="1600" u="sng" kern="0" dirty="0" smtClean="0">
                <a:solidFill>
                  <a:srgbClr val="0000FF"/>
                </a:solidFill>
                <a:latin typeface="Calibri"/>
                <a:cs typeface="Calibri"/>
              </a:rPr>
              <a:t>YouTube</a:t>
            </a:r>
            <a:r>
              <a:rPr lang="en-US" sz="1600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in 2006.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17667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DeepDive</a:t>
            </a:r>
            <a:r>
              <a:rPr lang="en-US" dirty="0" smtClean="0"/>
              <a:t>: KBC Model</a:t>
            </a:r>
            <a:endParaRPr lang="en-US" dirty="0"/>
          </a:p>
        </p:txBody>
      </p:sp>
      <p:pic>
        <p:nvPicPr>
          <p:cNvPr id="17" name="Picture 16" descr="Icon-Document03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4" y="2084389"/>
            <a:ext cx="1023058" cy="10230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1666" y="2934592"/>
            <a:ext cx="82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Corpus</a:t>
            </a:r>
            <a:endParaRPr lang="en-US" dirty="0"/>
          </a:p>
        </p:txBody>
      </p:sp>
      <p:pic>
        <p:nvPicPr>
          <p:cNvPr id="19" name="Picture 18" descr="map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55" y="3974490"/>
            <a:ext cx="872925" cy="872925"/>
          </a:xfrm>
          <a:prstGeom prst="rect">
            <a:avLst/>
          </a:prstGeom>
        </p:spPr>
      </p:pic>
      <p:pic>
        <p:nvPicPr>
          <p:cNvPr id="21" name="Picture 20" descr="Per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53" y="3826846"/>
            <a:ext cx="879244" cy="879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78985" y="4747204"/>
            <a:ext cx="6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Entity</a:t>
            </a:r>
            <a:endParaRPr lang="en-US" dirty="0"/>
          </a:p>
        </p:txBody>
      </p:sp>
      <p:pic>
        <p:nvPicPr>
          <p:cNvPr id="24" name="Picture 23" descr="relationshi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87" y="3727858"/>
            <a:ext cx="1071916" cy="11195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64780" y="4749670"/>
            <a:ext cx="127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Relationship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00333" y="2022744"/>
            <a:ext cx="0" cy="36987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428360"/>
              </p:ext>
            </p:extLst>
          </p:nvPr>
        </p:nvGraphicFramePr>
        <p:xfrm>
          <a:off x="6817716" y="5103933"/>
          <a:ext cx="2000314" cy="10058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Company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Founder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817716" y="47178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FoundedBy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612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72528"/>
              </p:ext>
            </p:extLst>
          </p:nvPr>
        </p:nvGraphicFramePr>
        <p:xfrm>
          <a:off x="152101" y="4775206"/>
          <a:ext cx="1149962" cy="13635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9962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Bill Clinton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Bill Gates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Steve Jobs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71469"/>
              </p:ext>
            </p:extLst>
          </p:nvPr>
        </p:nvGraphicFramePr>
        <p:xfrm>
          <a:off x="1339053" y="4775206"/>
          <a:ext cx="1274838" cy="15998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74838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Org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Microsoft Co.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Inc.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YouTube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 flipH="1">
            <a:off x="6248400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473947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323868" y="2730492"/>
            <a:ext cx="1651429" cy="9973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Entity Linking</a:t>
            </a:r>
            <a:endParaRPr lang="en-US" dirty="0"/>
          </a:p>
        </p:txBody>
      </p:sp>
      <p:cxnSp>
        <p:nvCxnSpPr>
          <p:cNvPr id="6" name="Curved Connector 5"/>
          <p:cNvCxnSpPr>
            <a:stCxn id="27" idx="0"/>
            <a:endCxn id="17" idx="1"/>
          </p:cNvCxnSpPr>
          <p:nvPr/>
        </p:nvCxnSpPr>
        <p:spPr>
          <a:xfrm rot="5400000" flipH="1" flipV="1">
            <a:off x="3518146" y="2227355"/>
            <a:ext cx="134574" cy="871701"/>
          </a:xfrm>
          <a:prstGeom prst="curvedConnector2">
            <a:avLst/>
          </a:prstGeom>
          <a:ln w="698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27" idx="3"/>
            <a:endCxn id="19" idx="1"/>
          </p:cNvCxnSpPr>
          <p:nvPr/>
        </p:nvCxnSpPr>
        <p:spPr>
          <a:xfrm rot="16200000" flipH="1">
            <a:off x="2223756" y="3923754"/>
            <a:ext cx="829156" cy="145241"/>
          </a:xfrm>
          <a:prstGeom prst="curvedConnector2">
            <a:avLst/>
          </a:prstGeom>
          <a:ln w="698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6459214"/>
            <a:ext cx="145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[IJWIS 2012]</a:t>
            </a:r>
          </a:p>
        </p:txBody>
      </p:sp>
      <p:cxnSp>
        <p:nvCxnSpPr>
          <p:cNvPr id="28" name="Elbow Connector 27"/>
          <p:cNvCxnSpPr/>
          <p:nvPr/>
        </p:nvCxnSpPr>
        <p:spPr>
          <a:xfrm rot="5400000">
            <a:off x="234381" y="2516088"/>
            <a:ext cx="3994593" cy="2268660"/>
          </a:xfrm>
          <a:prstGeom prst="bentConnector3">
            <a:avLst>
              <a:gd name="adj1" fmla="val 0"/>
            </a:avLst>
          </a:prstGeom>
          <a:ln w="47625">
            <a:solidFill>
              <a:schemeClr val="accent1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8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7" grpId="0" animBg="1"/>
      <p:bldP spid="18" grpId="0"/>
      <p:bldP spid="23" grpId="0"/>
      <p:bldP spid="25" grpId="0"/>
      <p:bldP spid="34" grpId="0"/>
      <p:bldP spid="38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517667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DeepDive</a:t>
            </a:r>
            <a:r>
              <a:rPr lang="en-US" dirty="0" smtClean="0"/>
              <a:t>: KBC Model</a:t>
            </a:r>
            <a:endParaRPr lang="en-US" dirty="0"/>
          </a:p>
        </p:txBody>
      </p:sp>
      <p:pic>
        <p:nvPicPr>
          <p:cNvPr id="17" name="Picture 16" descr="Icon-Document03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4" y="2084389"/>
            <a:ext cx="1023058" cy="10230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1666" y="2934592"/>
            <a:ext cx="82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Corpus</a:t>
            </a:r>
            <a:endParaRPr lang="en-US" dirty="0"/>
          </a:p>
        </p:txBody>
      </p:sp>
      <p:pic>
        <p:nvPicPr>
          <p:cNvPr id="19" name="Picture 18" descr="map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55" y="3974490"/>
            <a:ext cx="872925" cy="872925"/>
          </a:xfrm>
          <a:prstGeom prst="rect">
            <a:avLst/>
          </a:prstGeom>
        </p:spPr>
      </p:pic>
      <p:pic>
        <p:nvPicPr>
          <p:cNvPr id="21" name="Picture 20" descr="Per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53" y="3826846"/>
            <a:ext cx="879244" cy="879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78985" y="4747204"/>
            <a:ext cx="6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Entity</a:t>
            </a:r>
            <a:endParaRPr lang="en-US" dirty="0"/>
          </a:p>
        </p:txBody>
      </p:sp>
      <p:pic>
        <p:nvPicPr>
          <p:cNvPr id="24" name="Picture 23" descr="relationshi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87" y="3727858"/>
            <a:ext cx="1071916" cy="11195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64780" y="4749670"/>
            <a:ext cx="127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Relationship</a:t>
            </a:r>
            <a:endParaRPr lang="en-US" dirty="0"/>
          </a:p>
        </p:txBody>
      </p:sp>
      <p:sp>
        <p:nvSpPr>
          <p:cNvPr id="28" name="Document 27"/>
          <p:cNvSpPr/>
          <p:nvPr/>
        </p:nvSpPr>
        <p:spPr>
          <a:xfrm>
            <a:off x="2888277" y="1241642"/>
            <a:ext cx="3271966" cy="82296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Mr. Gates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was the CEO of </a:t>
            </a: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Microsoft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Google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 acquired </a:t>
            </a:r>
            <a:r>
              <a:rPr lang="en-US" sz="1600" u="sng" kern="0" dirty="0" smtClean="0">
                <a:solidFill>
                  <a:srgbClr val="0000FF"/>
                </a:solidFill>
                <a:latin typeface="Calibri"/>
                <a:cs typeface="Calibri"/>
              </a:rPr>
              <a:t>YouTube</a:t>
            </a:r>
            <a:r>
              <a:rPr lang="en-US" sz="1600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in 2006.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00333" y="2022744"/>
            <a:ext cx="0" cy="36987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304573"/>
              </p:ext>
            </p:extLst>
          </p:nvPr>
        </p:nvGraphicFramePr>
        <p:xfrm>
          <a:off x="6817716" y="5103933"/>
          <a:ext cx="2000314" cy="10058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Company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Founder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817716" y="47178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FoundedBy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612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04972"/>
              </p:ext>
            </p:extLst>
          </p:nvPr>
        </p:nvGraphicFramePr>
        <p:xfrm>
          <a:off x="152101" y="4775206"/>
          <a:ext cx="1149962" cy="13635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9962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Bill Clinton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Bill Gates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Steve Jobs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986022"/>
              </p:ext>
            </p:extLst>
          </p:nvPr>
        </p:nvGraphicFramePr>
        <p:xfrm>
          <a:off x="1339053" y="4775206"/>
          <a:ext cx="1274838" cy="15998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74838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Org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Microsoft Co.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Inc.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YouTube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 flipH="1">
            <a:off x="6248400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473947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06599" y="2729996"/>
            <a:ext cx="1651429" cy="9973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Mention Relation Extraction</a:t>
            </a:r>
            <a:endParaRPr lang="en-US" dirty="0"/>
          </a:p>
        </p:txBody>
      </p:sp>
      <p:cxnSp>
        <p:nvCxnSpPr>
          <p:cNvPr id="4" name="Curved Connector 3"/>
          <p:cNvCxnSpPr>
            <a:stCxn id="26" idx="0"/>
            <a:endCxn id="17" idx="3"/>
          </p:cNvCxnSpPr>
          <p:nvPr/>
        </p:nvCxnSpPr>
        <p:spPr>
          <a:xfrm rot="16200000" flipV="1">
            <a:off x="5371289" y="2268971"/>
            <a:ext cx="134078" cy="787972"/>
          </a:xfrm>
          <a:prstGeom prst="curvedConnector2">
            <a:avLst/>
          </a:prstGeom>
          <a:ln w="698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26" idx="5"/>
            <a:endCxn id="24" idx="3"/>
          </p:cNvCxnSpPr>
          <p:nvPr/>
        </p:nvCxnSpPr>
        <p:spPr>
          <a:xfrm rot="5400000">
            <a:off x="5974025" y="3845480"/>
            <a:ext cx="706336" cy="177979"/>
          </a:xfrm>
          <a:prstGeom prst="curvedConnector2">
            <a:avLst/>
          </a:prstGeom>
          <a:ln w="698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722062"/>
              </p:ext>
            </p:extLst>
          </p:nvPr>
        </p:nvGraphicFramePr>
        <p:xfrm>
          <a:off x="6817716" y="2766952"/>
          <a:ext cx="2000314" cy="3352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Microsoft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Mr. Gates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Elbow Connector 11"/>
          <p:cNvCxnSpPr/>
          <p:nvPr/>
        </p:nvCxnSpPr>
        <p:spPr>
          <a:xfrm>
            <a:off x="5499038" y="1566817"/>
            <a:ext cx="1763144" cy="1200135"/>
          </a:xfrm>
          <a:prstGeom prst="bentConnector3">
            <a:avLst>
              <a:gd name="adj1" fmla="val 100350"/>
            </a:avLst>
          </a:prstGeom>
          <a:ln w="47625">
            <a:solidFill>
              <a:schemeClr val="accent4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3366005" y="1241642"/>
            <a:ext cx="4956238" cy="1525310"/>
          </a:xfrm>
          <a:prstGeom prst="bentConnector3">
            <a:avLst>
              <a:gd name="adj1" fmla="val 100003"/>
            </a:avLst>
          </a:prstGeom>
          <a:ln w="47625">
            <a:solidFill>
              <a:schemeClr val="accent4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17017" y="3107447"/>
            <a:ext cx="0" cy="1639757"/>
          </a:xfrm>
          <a:prstGeom prst="line">
            <a:avLst/>
          </a:prstGeom>
          <a:ln w="47625">
            <a:solidFill>
              <a:schemeClr val="accent4">
                <a:lumMod val="50000"/>
              </a:schemeClr>
            </a:solidFill>
            <a:prstDash val="dashDot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0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517667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DeepDive</a:t>
            </a:r>
            <a:r>
              <a:rPr lang="en-US" dirty="0" smtClean="0"/>
              <a:t>: KBC Model</a:t>
            </a:r>
            <a:endParaRPr lang="en-US" dirty="0"/>
          </a:p>
        </p:txBody>
      </p:sp>
      <p:pic>
        <p:nvPicPr>
          <p:cNvPr id="17" name="Picture 16" descr="Icon-Document03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4" y="2084389"/>
            <a:ext cx="1023058" cy="10230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1666" y="2934592"/>
            <a:ext cx="82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Corpus</a:t>
            </a:r>
            <a:endParaRPr lang="en-US" dirty="0"/>
          </a:p>
        </p:txBody>
      </p:sp>
      <p:pic>
        <p:nvPicPr>
          <p:cNvPr id="19" name="Picture 18" descr="map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55" y="3974490"/>
            <a:ext cx="872925" cy="872925"/>
          </a:xfrm>
          <a:prstGeom prst="rect">
            <a:avLst/>
          </a:prstGeom>
        </p:spPr>
      </p:pic>
      <p:pic>
        <p:nvPicPr>
          <p:cNvPr id="21" name="Picture 20" descr="Per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53" y="3826846"/>
            <a:ext cx="879244" cy="879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78985" y="4747204"/>
            <a:ext cx="6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Entity</a:t>
            </a:r>
            <a:endParaRPr lang="en-US" dirty="0"/>
          </a:p>
        </p:txBody>
      </p:sp>
      <p:pic>
        <p:nvPicPr>
          <p:cNvPr id="24" name="Picture 23" descr="relationshi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87" y="3727858"/>
            <a:ext cx="1071916" cy="11195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64780" y="4749670"/>
            <a:ext cx="127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Relationship</a:t>
            </a:r>
            <a:endParaRPr lang="en-US" dirty="0"/>
          </a:p>
        </p:txBody>
      </p:sp>
      <p:sp>
        <p:nvSpPr>
          <p:cNvPr id="28" name="Document 27"/>
          <p:cNvSpPr/>
          <p:nvPr/>
        </p:nvSpPr>
        <p:spPr>
          <a:xfrm>
            <a:off x="2888277" y="1241642"/>
            <a:ext cx="3271966" cy="82296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Mr. Gates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was the CEO of </a:t>
            </a: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Microsoft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Google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 acquired </a:t>
            </a:r>
            <a:r>
              <a:rPr lang="en-US" sz="1600" u="sng" kern="0" dirty="0" smtClean="0">
                <a:solidFill>
                  <a:srgbClr val="0000FF"/>
                </a:solidFill>
                <a:latin typeface="Calibri"/>
                <a:cs typeface="Calibri"/>
              </a:rPr>
              <a:t>YouTube</a:t>
            </a:r>
            <a:r>
              <a:rPr lang="en-US" sz="1600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in 2006.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00333" y="2022744"/>
            <a:ext cx="0" cy="36987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92358"/>
              </p:ext>
            </p:extLst>
          </p:nvPr>
        </p:nvGraphicFramePr>
        <p:xfrm>
          <a:off x="6817716" y="5103933"/>
          <a:ext cx="2000314" cy="10058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Company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Founder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817716" y="47178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FoundedBy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612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525249"/>
              </p:ext>
            </p:extLst>
          </p:nvPr>
        </p:nvGraphicFramePr>
        <p:xfrm>
          <a:off x="152101" y="4775206"/>
          <a:ext cx="1149962" cy="13635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9962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Bill Clinton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Bill Gates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Steve Jobs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542432"/>
              </p:ext>
            </p:extLst>
          </p:nvPr>
        </p:nvGraphicFramePr>
        <p:xfrm>
          <a:off x="1339053" y="4775206"/>
          <a:ext cx="1274838" cy="15998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74838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Org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Microsoft Co.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Inc.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YouTube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 flipH="1">
            <a:off x="6248400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473947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674618" y="4847415"/>
            <a:ext cx="1651429" cy="99736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Entity Relation Extraction</a:t>
            </a:r>
            <a:endParaRPr lang="en-US" dirty="0"/>
          </a:p>
        </p:txBody>
      </p:sp>
      <p:cxnSp>
        <p:nvCxnSpPr>
          <p:cNvPr id="35" name="Curved Connector 34"/>
          <p:cNvCxnSpPr>
            <a:stCxn id="42" idx="6"/>
            <a:endCxn id="25" idx="2"/>
          </p:cNvCxnSpPr>
          <p:nvPr/>
        </p:nvCxnSpPr>
        <p:spPr>
          <a:xfrm flipV="1">
            <a:off x="5326047" y="5119002"/>
            <a:ext cx="374841" cy="227096"/>
          </a:xfrm>
          <a:prstGeom prst="curvedConnector2">
            <a:avLst/>
          </a:prstGeom>
          <a:ln w="698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42" idx="2"/>
            <a:endCxn id="23" idx="2"/>
          </p:cNvCxnSpPr>
          <p:nvPr/>
        </p:nvCxnSpPr>
        <p:spPr>
          <a:xfrm rot="10800000">
            <a:off x="3317988" y="5116536"/>
            <a:ext cx="356631" cy="229562"/>
          </a:xfrm>
          <a:prstGeom prst="curvedConnector2">
            <a:avLst/>
          </a:prstGeom>
          <a:ln w="698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46438"/>
              </p:ext>
            </p:extLst>
          </p:nvPr>
        </p:nvGraphicFramePr>
        <p:xfrm>
          <a:off x="3375868" y="6027566"/>
          <a:ext cx="2248929" cy="5791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62555"/>
                <a:gridCol w="986374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Microsoft Co.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Bill Gates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4" name="Straight Connector 53"/>
          <p:cNvCxnSpPr/>
          <p:nvPr/>
        </p:nvCxnSpPr>
        <p:spPr>
          <a:xfrm flipH="1">
            <a:off x="5779308" y="6243266"/>
            <a:ext cx="878720" cy="0"/>
          </a:xfrm>
          <a:prstGeom prst="line">
            <a:avLst/>
          </a:prstGeom>
          <a:ln w="47625">
            <a:solidFill>
              <a:schemeClr val="accent2">
                <a:lumMod val="50000"/>
              </a:schemeClr>
            </a:solidFill>
            <a:prstDash val="dashDot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>
            <a:off x="727451" y="5647715"/>
            <a:ext cx="4337329" cy="764447"/>
          </a:xfrm>
          <a:prstGeom prst="bentConnector3">
            <a:avLst>
              <a:gd name="adj1" fmla="val -316"/>
            </a:avLst>
          </a:prstGeom>
          <a:ln w="47625">
            <a:solidFill>
              <a:schemeClr val="accent2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>
            <a:off x="2565713" y="5346098"/>
            <a:ext cx="1409584" cy="681468"/>
          </a:xfrm>
          <a:prstGeom prst="bentConnector3">
            <a:avLst>
              <a:gd name="adj1" fmla="val 50000"/>
            </a:avLst>
          </a:prstGeom>
          <a:ln w="47625">
            <a:solidFill>
              <a:schemeClr val="accent2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31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517667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DeepDive</a:t>
            </a:r>
            <a:r>
              <a:rPr lang="en-US" dirty="0" smtClean="0"/>
              <a:t>: KBC Model</a:t>
            </a:r>
            <a:endParaRPr lang="en-US" dirty="0"/>
          </a:p>
        </p:txBody>
      </p:sp>
      <p:pic>
        <p:nvPicPr>
          <p:cNvPr id="17" name="Picture 16" descr="Icon-Document03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4" y="2084389"/>
            <a:ext cx="1023058" cy="10230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1666" y="2934592"/>
            <a:ext cx="82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Corpus</a:t>
            </a:r>
            <a:endParaRPr lang="en-US" dirty="0"/>
          </a:p>
        </p:txBody>
      </p:sp>
      <p:pic>
        <p:nvPicPr>
          <p:cNvPr id="19" name="Picture 18" descr="map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55" y="3974490"/>
            <a:ext cx="872925" cy="872925"/>
          </a:xfrm>
          <a:prstGeom prst="rect">
            <a:avLst/>
          </a:prstGeom>
        </p:spPr>
      </p:pic>
      <p:pic>
        <p:nvPicPr>
          <p:cNvPr id="21" name="Picture 20" descr="Per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53" y="3826846"/>
            <a:ext cx="879244" cy="879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78985" y="4747204"/>
            <a:ext cx="6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Entity</a:t>
            </a:r>
            <a:endParaRPr lang="en-US" dirty="0"/>
          </a:p>
        </p:txBody>
      </p:sp>
      <p:pic>
        <p:nvPicPr>
          <p:cNvPr id="24" name="Picture 23" descr="relationshi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87" y="3727858"/>
            <a:ext cx="1071916" cy="11195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64780" y="4749670"/>
            <a:ext cx="127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Relationship</a:t>
            </a:r>
            <a:endParaRPr lang="en-US" dirty="0"/>
          </a:p>
        </p:txBody>
      </p:sp>
      <p:sp>
        <p:nvSpPr>
          <p:cNvPr id="28" name="Document 27"/>
          <p:cNvSpPr/>
          <p:nvPr/>
        </p:nvSpPr>
        <p:spPr>
          <a:xfrm>
            <a:off x="2888277" y="1241642"/>
            <a:ext cx="3271966" cy="82296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Mr. Gates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was the CEO of </a:t>
            </a: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Microsoft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Google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 acquired </a:t>
            </a:r>
            <a:r>
              <a:rPr lang="en-US" sz="1600" u="sng" kern="0" dirty="0" smtClean="0">
                <a:solidFill>
                  <a:srgbClr val="0000FF"/>
                </a:solidFill>
                <a:latin typeface="Calibri"/>
                <a:cs typeface="Calibri"/>
              </a:rPr>
              <a:t>YouTube</a:t>
            </a:r>
            <a:r>
              <a:rPr lang="en-US" sz="1600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in 2006.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00333" y="2022744"/>
            <a:ext cx="0" cy="36987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724592"/>
              </p:ext>
            </p:extLst>
          </p:nvPr>
        </p:nvGraphicFramePr>
        <p:xfrm>
          <a:off x="6817716" y="5103933"/>
          <a:ext cx="2000314" cy="10058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Company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Founder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817716" y="47178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FoundedBy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612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712582"/>
              </p:ext>
            </p:extLst>
          </p:nvPr>
        </p:nvGraphicFramePr>
        <p:xfrm>
          <a:off x="152101" y="4775206"/>
          <a:ext cx="1149962" cy="13635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9962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Bill Clinton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Bill Gates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Steve Jobs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33810"/>
              </p:ext>
            </p:extLst>
          </p:nvPr>
        </p:nvGraphicFramePr>
        <p:xfrm>
          <a:off x="1339053" y="4775206"/>
          <a:ext cx="1274838" cy="15998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74838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Org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Microsoft Co.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Inc.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YouTube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 flipH="1">
            <a:off x="6248400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473947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323868" y="2730492"/>
            <a:ext cx="1651429" cy="9973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Entity Linking</a:t>
            </a:r>
            <a:endParaRPr lang="en-US" dirty="0"/>
          </a:p>
        </p:txBody>
      </p:sp>
      <p:cxnSp>
        <p:nvCxnSpPr>
          <p:cNvPr id="6" name="Curved Connector 5"/>
          <p:cNvCxnSpPr>
            <a:stCxn id="27" idx="0"/>
            <a:endCxn id="17" idx="1"/>
          </p:cNvCxnSpPr>
          <p:nvPr/>
        </p:nvCxnSpPr>
        <p:spPr>
          <a:xfrm rot="5400000" flipH="1" flipV="1">
            <a:off x="3518146" y="2227355"/>
            <a:ext cx="134574" cy="871701"/>
          </a:xfrm>
          <a:prstGeom prst="curvedConnector2">
            <a:avLst/>
          </a:prstGeom>
          <a:ln w="698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27" idx="3"/>
            <a:endCxn id="19" idx="1"/>
          </p:cNvCxnSpPr>
          <p:nvPr/>
        </p:nvCxnSpPr>
        <p:spPr>
          <a:xfrm rot="16200000" flipH="1">
            <a:off x="2223756" y="3923754"/>
            <a:ext cx="829156" cy="145241"/>
          </a:xfrm>
          <a:prstGeom prst="curvedConnector2">
            <a:avLst/>
          </a:prstGeom>
          <a:ln w="698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5400000">
            <a:off x="234381" y="2516088"/>
            <a:ext cx="3994593" cy="2268660"/>
          </a:xfrm>
          <a:prstGeom prst="bentConnector3">
            <a:avLst>
              <a:gd name="adj1" fmla="val 0"/>
            </a:avLst>
          </a:prstGeom>
          <a:ln w="47625">
            <a:solidFill>
              <a:schemeClr val="accent1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06599" y="2729996"/>
            <a:ext cx="1651429" cy="9973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Mention Relation Extraction</a:t>
            </a:r>
            <a:endParaRPr lang="en-US" dirty="0"/>
          </a:p>
        </p:txBody>
      </p:sp>
      <p:cxnSp>
        <p:nvCxnSpPr>
          <p:cNvPr id="4" name="Curved Connector 3"/>
          <p:cNvCxnSpPr>
            <a:stCxn id="26" idx="0"/>
            <a:endCxn id="17" idx="3"/>
          </p:cNvCxnSpPr>
          <p:nvPr/>
        </p:nvCxnSpPr>
        <p:spPr>
          <a:xfrm rot="16200000" flipV="1">
            <a:off x="5371289" y="2268971"/>
            <a:ext cx="134078" cy="787972"/>
          </a:xfrm>
          <a:prstGeom prst="curvedConnector2">
            <a:avLst/>
          </a:prstGeom>
          <a:ln w="698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26" idx="5"/>
            <a:endCxn id="24" idx="3"/>
          </p:cNvCxnSpPr>
          <p:nvPr/>
        </p:nvCxnSpPr>
        <p:spPr>
          <a:xfrm rot="5400000">
            <a:off x="5974025" y="3845480"/>
            <a:ext cx="706336" cy="177979"/>
          </a:xfrm>
          <a:prstGeom prst="curvedConnector2">
            <a:avLst/>
          </a:prstGeom>
          <a:ln w="698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168375"/>
              </p:ext>
            </p:extLst>
          </p:nvPr>
        </p:nvGraphicFramePr>
        <p:xfrm>
          <a:off x="6817716" y="2766952"/>
          <a:ext cx="2000314" cy="3352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Microsoft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Mr. Gates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Elbow Connector 11"/>
          <p:cNvCxnSpPr/>
          <p:nvPr/>
        </p:nvCxnSpPr>
        <p:spPr>
          <a:xfrm>
            <a:off x="5499038" y="1566817"/>
            <a:ext cx="1763144" cy="1200135"/>
          </a:xfrm>
          <a:prstGeom prst="bentConnector3">
            <a:avLst>
              <a:gd name="adj1" fmla="val 100350"/>
            </a:avLst>
          </a:prstGeom>
          <a:ln w="47625">
            <a:solidFill>
              <a:schemeClr val="accent4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3366005" y="1241642"/>
            <a:ext cx="4956238" cy="1525310"/>
          </a:xfrm>
          <a:prstGeom prst="bentConnector3">
            <a:avLst>
              <a:gd name="adj1" fmla="val 100003"/>
            </a:avLst>
          </a:prstGeom>
          <a:ln w="47625">
            <a:solidFill>
              <a:schemeClr val="accent4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17017" y="3107447"/>
            <a:ext cx="0" cy="1639757"/>
          </a:xfrm>
          <a:prstGeom prst="line">
            <a:avLst/>
          </a:prstGeom>
          <a:ln w="47625">
            <a:solidFill>
              <a:schemeClr val="accent4">
                <a:lumMod val="50000"/>
              </a:schemeClr>
            </a:solidFill>
            <a:prstDash val="dashDot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674618" y="4847415"/>
            <a:ext cx="1651429" cy="99736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Entity Relation Extraction</a:t>
            </a:r>
            <a:endParaRPr lang="en-US" dirty="0"/>
          </a:p>
        </p:txBody>
      </p:sp>
      <p:cxnSp>
        <p:nvCxnSpPr>
          <p:cNvPr id="35" name="Curved Connector 34"/>
          <p:cNvCxnSpPr>
            <a:stCxn id="42" idx="6"/>
            <a:endCxn id="25" idx="2"/>
          </p:cNvCxnSpPr>
          <p:nvPr/>
        </p:nvCxnSpPr>
        <p:spPr>
          <a:xfrm flipV="1">
            <a:off x="5326047" y="5119002"/>
            <a:ext cx="374841" cy="227096"/>
          </a:xfrm>
          <a:prstGeom prst="curvedConnector2">
            <a:avLst/>
          </a:prstGeom>
          <a:ln w="698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42" idx="2"/>
            <a:endCxn id="23" idx="2"/>
          </p:cNvCxnSpPr>
          <p:nvPr/>
        </p:nvCxnSpPr>
        <p:spPr>
          <a:xfrm rot="10800000">
            <a:off x="3317988" y="5116536"/>
            <a:ext cx="356631" cy="229562"/>
          </a:xfrm>
          <a:prstGeom prst="curvedConnector2">
            <a:avLst/>
          </a:prstGeom>
          <a:ln w="698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688431"/>
              </p:ext>
            </p:extLst>
          </p:nvPr>
        </p:nvGraphicFramePr>
        <p:xfrm>
          <a:off x="3375868" y="6027566"/>
          <a:ext cx="2248929" cy="5791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62555"/>
                <a:gridCol w="986374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Microsoft Co.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Bill Gates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4" name="Straight Connector 53"/>
          <p:cNvCxnSpPr/>
          <p:nvPr/>
        </p:nvCxnSpPr>
        <p:spPr>
          <a:xfrm flipH="1">
            <a:off x="5779308" y="6243266"/>
            <a:ext cx="878720" cy="0"/>
          </a:xfrm>
          <a:prstGeom prst="line">
            <a:avLst/>
          </a:prstGeom>
          <a:ln w="47625">
            <a:solidFill>
              <a:schemeClr val="accent2">
                <a:lumMod val="50000"/>
              </a:schemeClr>
            </a:solidFill>
            <a:prstDash val="dashDot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>
            <a:off x="727451" y="5647715"/>
            <a:ext cx="4337329" cy="764447"/>
          </a:xfrm>
          <a:prstGeom prst="bentConnector3">
            <a:avLst>
              <a:gd name="adj1" fmla="val -316"/>
            </a:avLst>
          </a:prstGeom>
          <a:ln w="47625">
            <a:solidFill>
              <a:schemeClr val="accent2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>
            <a:off x="2565713" y="5346098"/>
            <a:ext cx="1409584" cy="681468"/>
          </a:xfrm>
          <a:prstGeom prst="bentConnector3">
            <a:avLst>
              <a:gd name="adj1" fmla="val 50000"/>
            </a:avLst>
          </a:prstGeom>
          <a:ln w="47625">
            <a:solidFill>
              <a:schemeClr val="accent2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9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517667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DeepDive</a:t>
            </a:r>
            <a:r>
              <a:rPr lang="en-US" dirty="0" smtClean="0"/>
              <a:t>: KBC Model</a:t>
            </a:r>
            <a:endParaRPr lang="en-US" dirty="0"/>
          </a:p>
        </p:txBody>
      </p:sp>
      <p:pic>
        <p:nvPicPr>
          <p:cNvPr id="17" name="Picture 16" descr="Icon-Document03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4" y="2084389"/>
            <a:ext cx="1023058" cy="10230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1666" y="2934592"/>
            <a:ext cx="82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Corpus</a:t>
            </a:r>
            <a:endParaRPr lang="en-US" dirty="0"/>
          </a:p>
        </p:txBody>
      </p:sp>
      <p:pic>
        <p:nvPicPr>
          <p:cNvPr id="19" name="Picture 18" descr="map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55" y="3974490"/>
            <a:ext cx="872925" cy="872925"/>
          </a:xfrm>
          <a:prstGeom prst="rect">
            <a:avLst/>
          </a:prstGeom>
        </p:spPr>
      </p:pic>
      <p:pic>
        <p:nvPicPr>
          <p:cNvPr id="21" name="Picture 20" descr="Per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53" y="3826846"/>
            <a:ext cx="879244" cy="8792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78985" y="4747204"/>
            <a:ext cx="67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Entity</a:t>
            </a:r>
            <a:endParaRPr lang="en-US" dirty="0"/>
          </a:p>
        </p:txBody>
      </p:sp>
      <p:pic>
        <p:nvPicPr>
          <p:cNvPr id="24" name="Picture 23" descr="relationshi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87" y="3727858"/>
            <a:ext cx="1071916" cy="11195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64780" y="4749670"/>
            <a:ext cx="127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Relationship</a:t>
            </a:r>
            <a:endParaRPr lang="en-US" dirty="0"/>
          </a:p>
        </p:txBody>
      </p:sp>
      <p:sp>
        <p:nvSpPr>
          <p:cNvPr id="28" name="Document 27"/>
          <p:cNvSpPr/>
          <p:nvPr/>
        </p:nvSpPr>
        <p:spPr>
          <a:xfrm>
            <a:off x="2888277" y="1241642"/>
            <a:ext cx="3271966" cy="82296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Mr. Gates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was the CEO of </a:t>
            </a: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Microsoft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0" defTabSz="914400">
              <a:lnSpc>
                <a:spcPct val="140000"/>
              </a:lnSpc>
              <a:defRPr/>
            </a:pPr>
            <a:r>
              <a:rPr lang="en-US" sz="1600" u="sng" kern="0" dirty="0">
                <a:solidFill>
                  <a:srgbClr val="0000FF"/>
                </a:solidFill>
                <a:latin typeface="Calibri"/>
                <a:cs typeface="Calibri"/>
              </a:rPr>
              <a:t>Google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 acquired </a:t>
            </a:r>
            <a:r>
              <a:rPr lang="en-US" sz="1600" u="sng" kern="0" dirty="0" smtClean="0">
                <a:solidFill>
                  <a:srgbClr val="0000FF"/>
                </a:solidFill>
                <a:latin typeface="Calibri"/>
                <a:cs typeface="Calibri"/>
              </a:rPr>
              <a:t>YouTube</a:t>
            </a:r>
            <a:r>
              <a:rPr lang="en-US" sz="1600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Calibri"/>
                <a:cs typeface="Calibri"/>
              </a:rPr>
              <a:t>in 2006.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00333" y="2022744"/>
            <a:ext cx="0" cy="36987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880647"/>
              </p:ext>
            </p:extLst>
          </p:nvPr>
        </p:nvGraphicFramePr>
        <p:xfrm>
          <a:off x="6817716" y="5103933"/>
          <a:ext cx="2000314" cy="10058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Company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/>
                        <a:t>Founder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817716" y="47178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FoundedBy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612" y="4548843"/>
            <a:ext cx="2515363" cy="196275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defTabSz="914400">
              <a:lnSpc>
                <a:spcPct val="140000"/>
              </a:lnSpc>
            </a:pPr>
            <a:endParaRPr lang="en-US" sz="1600" ker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350988"/>
              </p:ext>
            </p:extLst>
          </p:nvPr>
        </p:nvGraphicFramePr>
        <p:xfrm>
          <a:off x="152101" y="4775206"/>
          <a:ext cx="1149962" cy="13635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9962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Bill Clinton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Bill Gates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Steve Jobs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04869"/>
              </p:ext>
            </p:extLst>
          </p:nvPr>
        </p:nvGraphicFramePr>
        <p:xfrm>
          <a:off x="1339053" y="4775206"/>
          <a:ext cx="1274838" cy="15998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74838"/>
              </a:tblGrid>
              <a:tr h="2630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Org</a:t>
                      </a:r>
                      <a:endParaRPr lang="en-US" sz="1600" dirty="0"/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Microsoft Co.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Inc.</a:t>
                      </a:r>
                    </a:p>
                  </a:txBody>
                  <a:tcPr/>
                </a:tc>
              </a:tr>
              <a:tr h="342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YouTube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 flipH="1">
            <a:off x="6248400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473947" y="4625607"/>
            <a:ext cx="409628" cy="0"/>
          </a:xfrm>
          <a:prstGeom prst="line">
            <a:avLst/>
          </a:prstGeom>
          <a:ln w="53975"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323868" y="2730492"/>
            <a:ext cx="1651429" cy="9973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Entity Linking</a:t>
            </a:r>
            <a:endParaRPr lang="en-US" dirty="0"/>
          </a:p>
        </p:txBody>
      </p:sp>
      <p:cxnSp>
        <p:nvCxnSpPr>
          <p:cNvPr id="6" name="Curved Connector 5"/>
          <p:cNvCxnSpPr>
            <a:stCxn id="27" idx="0"/>
            <a:endCxn id="17" idx="1"/>
          </p:cNvCxnSpPr>
          <p:nvPr/>
        </p:nvCxnSpPr>
        <p:spPr>
          <a:xfrm rot="5400000" flipH="1" flipV="1">
            <a:off x="3518146" y="2227355"/>
            <a:ext cx="134574" cy="871701"/>
          </a:xfrm>
          <a:prstGeom prst="curvedConnector2">
            <a:avLst/>
          </a:prstGeom>
          <a:ln w="698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27" idx="3"/>
            <a:endCxn id="19" idx="1"/>
          </p:cNvCxnSpPr>
          <p:nvPr/>
        </p:nvCxnSpPr>
        <p:spPr>
          <a:xfrm rot="16200000" flipH="1">
            <a:off x="2223756" y="3923754"/>
            <a:ext cx="829156" cy="145241"/>
          </a:xfrm>
          <a:prstGeom prst="curvedConnector2">
            <a:avLst/>
          </a:prstGeom>
          <a:ln w="698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5400000">
            <a:off x="234381" y="2516088"/>
            <a:ext cx="3994593" cy="2268660"/>
          </a:xfrm>
          <a:prstGeom prst="bentConnector3">
            <a:avLst>
              <a:gd name="adj1" fmla="val 0"/>
            </a:avLst>
          </a:prstGeom>
          <a:ln w="47625">
            <a:solidFill>
              <a:schemeClr val="accent1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006599" y="2729996"/>
            <a:ext cx="1651429" cy="9973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Mention Relation Extraction</a:t>
            </a:r>
            <a:endParaRPr lang="en-US" dirty="0"/>
          </a:p>
        </p:txBody>
      </p:sp>
      <p:cxnSp>
        <p:nvCxnSpPr>
          <p:cNvPr id="4" name="Curved Connector 3"/>
          <p:cNvCxnSpPr>
            <a:stCxn id="26" idx="0"/>
            <a:endCxn id="17" idx="3"/>
          </p:cNvCxnSpPr>
          <p:nvPr/>
        </p:nvCxnSpPr>
        <p:spPr>
          <a:xfrm rot="16200000" flipV="1">
            <a:off x="5371289" y="2268971"/>
            <a:ext cx="134078" cy="787972"/>
          </a:xfrm>
          <a:prstGeom prst="curvedConnector2">
            <a:avLst/>
          </a:prstGeom>
          <a:ln w="698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26" idx="5"/>
            <a:endCxn id="24" idx="3"/>
          </p:cNvCxnSpPr>
          <p:nvPr/>
        </p:nvCxnSpPr>
        <p:spPr>
          <a:xfrm rot="5400000">
            <a:off x="5974025" y="3845480"/>
            <a:ext cx="706336" cy="177979"/>
          </a:xfrm>
          <a:prstGeom prst="curvedConnector2">
            <a:avLst/>
          </a:prstGeom>
          <a:ln w="698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787405"/>
              </p:ext>
            </p:extLst>
          </p:nvPr>
        </p:nvGraphicFramePr>
        <p:xfrm>
          <a:off x="6817716" y="2766952"/>
          <a:ext cx="2000314" cy="3352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011718"/>
                <a:gridCol w="988596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Microsoft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Mr. Gates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Elbow Connector 11"/>
          <p:cNvCxnSpPr/>
          <p:nvPr/>
        </p:nvCxnSpPr>
        <p:spPr>
          <a:xfrm>
            <a:off x="5499038" y="1566817"/>
            <a:ext cx="1763144" cy="1200135"/>
          </a:xfrm>
          <a:prstGeom prst="bentConnector3">
            <a:avLst>
              <a:gd name="adj1" fmla="val 100350"/>
            </a:avLst>
          </a:prstGeom>
          <a:ln w="47625">
            <a:solidFill>
              <a:schemeClr val="accent4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3366005" y="1241642"/>
            <a:ext cx="4956238" cy="1525310"/>
          </a:xfrm>
          <a:prstGeom prst="bentConnector3">
            <a:avLst>
              <a:gd name="adj1" fmla="val 100003"/>
            </a:avLst>
          </a:prstGeom>
          <a:ln w="47625">
            <a:solidFill>
              <a:schemeClr val="accent4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17017" y="3107447"/>
            <a:ext cx="0" cy="1639757"/>
          </a:xfrm>
          <a:prstGeom prst="line">
            <a:avLst/>
          </a:prstGeom>
          <a:ln w="47625">
            <a:solidFill>
              <a:schemeClr val="accent4">
                <a:lumMod val="50000"/>
              </a:schemeClr>
            </a:solidFill>
            <a:prstDash val="dashDot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674618" y="4847415"/>
            <a:ext cx="1651429" cy="99736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Entity Relation Extraction</a:t>
            </a:r>
            <a:endParaRPr lang="en-US" dirty="0"/>
          </a:p>
        </p:txBody>
      </p:sp>
      <p:cxnSp>
        <p:nvCxnSpPr>
          <p:cNvPr id="35" name="Curved Connector 34"/>
          <p:cNvCxnSpPr>
            <a:stCxn id="42" idx="6"/>
            <a:endCxn id="25" idx="2"/>
          </p:cNvCxnSpPr>
          <p:nvPr/>
        </p:nvCxnSpPr>
        <p:spPr>
          <a:xfrm flipV="1">
            <a:off x="5326047" y="5119002"/>
            <a:ext cx="374841" cy="227096"/>
          </a:xfrm>
          <a:prstGeom prst="curvedConnector2">
            <a:avLst/>
          </a:prstGeom>
          <a:ln w="698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42" idx="2"/>
            <a:endCxn id="23" idx="2"/>
          </p:cNvCxnSpPr>
          <p:nvPr/>
        </p:nvCxnSpPr>
        <p:spPr>
          <a:xfrm rot="10800000">
            <a:off x="3317988" y="5116536"/>
            <a:ext cx="356631" cy="229562"/>
          </a:xfrm>
          <a:prstGeom prst="curvedConnector2">
            <a:avLst/>
          </a:prstGeom>
          <a:ln w="698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75468"/>
              </p:ext>
            </p:extLst>
          </p:nvPr>
        </p:nvGraphicFramePr>
        <p:xfrm>
          <a:off x="3375868" y="6027566"/>
          <a:ext cx="2248929" cy="5791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62555"/>
                <a:gridCol w="986374"/>
              </a:tblGrid>
              <a:tr h="2946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Microsoft Co.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Bill Gates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4" name="Straight Connector 53"/>
          <p:cNvCxnSpPr/>
          <p:nvPr/>
        </p:nvCxnSpPr>
        <p:spPr>
          <a:xfrm flipH="1">
            <a:off x="5779308" y="6243266"/>
            <a:ext cx="878720" cy="0"/>
          </a:xfrm>
          <a:prstGeom prst="line">
            <a:avLst/>
          </a:prstGeom>
          <a:ln w="47625">
            <a:solidFill>
              <a:schemeClr val="accent2">
                <a:lumMod val="50000"/>
              </a:schemeClr>
            </a:solidFill>
            <a:prstDash val="dashDot"/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>
            <a:off x="727451" y="5647715"/>
            <a:ext cx="4337329" cy="764447"/>
          </a:xfrm>
          <a:prstGeom prst="bentConnector3">
            <a:avLst>
              <a:gd name="adj1" fmla="val -316"/>
            </a:avLst>
          </a:prstGeom>
          <a:ln w="47625">
            <a:solidFill>
              <a:schemeClr val="accent2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>
            <a:off x="2565713" y="5346098"/>
            <a:ext cx="1409584" cy="681468"/>
          </a:xfrm>
          <a:prstGeom prst="bentConnector3">
            <a:avLst>
              <a:gd name="adj1" fmla="val 50000"/>
            </a:avLst>
          </a:prstGeom>
          <a:ln w="47625">
            <a:solidFill>
              <a:schemeClr val="accent2">
                <a:lumMod val="50000"/>
              </a:schemeClr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0" y="1015226"/>
            <a:ext cx="9144000" cy="5842774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5" name="Pentagon 44"/>
          <p:cNvSpPr/>
          <p:nvPr/>
        </p:nvSpPr>
        <p:spPr>
          <a:xfrm>
            <a:off x="455152" y="3233614"/>
            <a:ext cx="3039312" cy="740876"/>
          </a:xfrm>
          <a:prstGeom prst="homePlate">
            <a:avLst/>
          </a:prstGeom>
          <a:solidFill>
            <a:schemeClr val="accent1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Feature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Extraction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47" name="Chevron 46"/>
          <p:cNvSpPr/>
          <p:nvPr/>
        </p:nvSpPr>
        <p:spPr>
          <a:xfrm>
            <a:off x="3177338" y="3233614"/>
            <a:ext cx="3003917" cy="740876"/>
          </a:xfrm>
          <a:prstGeom prst="chevron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Statistical Learning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48" name="Chevron 47"/>
          <p:cNvSpPr/>
          <p:nvPr/>
        </p:nvSpPr>
        <p:spPr>
          <a:xfrm>
            <a:off x="5865947" y="3233615"/>
            <a:ext cx="3202187" cy="740875"/>
          </a:xfrm>
          <a:prstGeom prst="chevron">
            <a:avLst/>
          </a:prstGeom>
          <a:solidFill>
            <a:srgbClr val="8187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Statistical Learning &amp;  Inference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698116" y="3092036"/>
            <a:ext cx="370018" cy="1012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50" name="Pentagon 49"/>
          <p:cNvSpPr/>
          <p:nvPr/>
        </p:nvSpPr>
        <p:spPr>
          <a:xfrm>
            <a:off x="455152" y="3233614"/>
            <a:ext cx="3039312" cy="74087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Feature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Extraction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3177338" y="3233615"/>
            <a:ext cx="3003917" cy="740876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Probabilistic Engineering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51144" y="2897733"/>
            <a:ext cx="8428182" cy="1207005"/>
          </a:xfrm>
          <a:prstGeom prst="rect">
            <a:avLst/>
          </a:prstGeom>
          <a:noFill/>
          <a:ln w="28575" cmpd="sng">
            <a:solidFill>
              <a:srgbClr val="BFBFB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header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61" y="2594569"/>
            <a:ext cx="2529986" cy="5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Lucida Grande"/>
              </a:rPr>
              <a:t>Feature Extraction</a:t>
            </a:r>
            <a:endParaRPr lang="en-US" dirty="0">
              <a:cs typeface="Lucida Grande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289830"/>
              </p:ext>
            </p:extLst>
          </p:nvPr>
        </p:nvGraphicFramePr>
        <p:xfrm>
          <a:off x="5761996" y="983666"/>
          <a:ext cx="536684" cy="56433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31988"/>
              </p:ext>
            </p:extLst>
          </p:nvPr>
        </p:nvGraphicFramePr>
        <p:xfrm>
          <a:off x="5930320" y="1168370"/>
          <a:ext cx="536684" cy="5643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552584"/>
              </p:ext>
            </p:extLst>
          </p:nvPr>
        </p:nvGraphicFramePr>
        <p:xfrm>
          <a:off x="6118600" y="1349426"/>
          <a:ext cx="536684" cy="56433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pic>
        <p:nvPicPr>
          <p:cNvPr id="9" name="Picture 8" descr="ph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19" y="953805"/>
            <a:ext cx="538920" cy="53892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23628"/>
              </p:ext>
            </p:extLst>
          </p:nvPr>
        </p:nvGraphicFramePr>
        <p:xfrm>
          <a:off x="2430006" y="1527672"/>
          <a:ext cx="371618" cy="38116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85809"/>
                <a:gridCol w="185809"/>
              </a:tblGrid>
              <a:tr h="190581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646" marR="47646" marT="23823" marB="23823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646" marR="47646" marT="23823" marB="23823"/>
                </a:tc>
              </a:tr>
              <a:tr h="190581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646" marR="47646" marT="23823" marB="23823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646" marR="47646" marT="23823" marB="23823"/>
                </a:tc>
              </a:tr>
            </a:tbl>
          </a:graphicData>
        </a:graphic>
      </p:graphicFrame>
      <p:pic>
        <p:nvPicPr>
          <p:cNvPr id="10" name="Picture 9" descr="Web-icon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15" y="1186401"/>
            <a:ext cx="612648" cy="612648"/>
          </a:xfrm>
          <a:prstGeom prst="rect">
            <a:avLst/>
          </a:prstGeom>
        </p:spPr>
      </p:pic>
      <p:pic>
        <p:nvPicPr>
          <p:cNvPr id="17" name="Picture 16" descr="Wikipedia%20glob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59" y="953805"/>
            <a:ext cx="514184" cy="514184"/>
          </a:xfrm>
          <a:prstGeom prst="rect">
            <a:avLst/>
          </a:prstGeom>
        </p:spPr>
      </p:pic>
      <p:pic>
        <p:nvPicPr>
          <p:cNvPr id="20" name="Picture 19" descr="imgr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52" y="1514593"/>
            <a:ext cx="440845" cy="44084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3741240" y="1378762"/>
            <a:ext cx="1701210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5005" y="2089720"/>
            <a:ext cx="731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Michelle 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Obama married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to President Barack Obama.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35492" y="2563911"/>
            <a:ext cx="0" cy="731771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42056" y="2630125"/>
            <a:ext cx="2858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Optima"/>
                <a:cs typeface="Optima"/>
              </a:rPr>
              <a:t>StanfordCoreNLP</a:t>
            </a:r>
            <a:endParaRPr lang="en-US" sz="28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183857"/>
              </p:ext>
            </p:extLst>
          </p:nvPr>
        </p:nvGraphicFramePr>
        <p:xfrm>
          <a:off x="4738923" y="3334419"/>
          <a:ext cx="4138448" cy="1483015"/>
        </p:xfrm>
        <a:graphic>
          <a:graphicData uri="http://schemas.openxmlformats.org/drawingml/2006/table">
            <a:tbl>
              <a:tblPr firstRow="1" bandRow="1">
                <a:effectLst/>
                <a:tableStyleId>{284E427A-3D55-4303-BF80-6455036E1DE7}</a:tableStyleId>
              </a:tblPr>
              <a:tblGrid>
                <a:gridCol w="1475236"/>
                <a:gridCol w="1442573"/>
                <a:gridCol w="1220639"/>
              </a:tblGrid>
              <a:tr h="38504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Mention1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Mention2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Feature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097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Optima"/>
                          <a:cs typeface="Optima"/>
                        </a:rPr>
                        <a:t>Michelle Obama</a:t>
                      </a:r>
                    </a:p>
                    <a:p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Barack Obama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737576" y="3715023"/>
            <a:ext cx="106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PERSON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0538" y="40262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marry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51534" y="4418989"/>
            <a:ext cx="106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PERSON</a:t>
            </a:r>
            <a:endParaRPr lang="en-US" dirty="0">
              <a:latin typeface="Optima"/>
              <a:cs typeface="Optim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214549" y="4012918"/>
            <a:ext cx="0" cy="146919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270959"/>
              </p:ext>
            </p:extLst>
          </p:nvPr>
        </p:nvGraphicFramePr>
        <p:xfrm>
          <a:off x="486829" y="3334419"/>
          <a:ext cx="3827320" cy="148336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2227580"/>
                <a:gridCol w="15997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Mention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Type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Michelle Obama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PERSON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Barack Obama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PERSON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President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TITLE</a:t>
                      </a:r>
                      <a:endParaRPr lang="en-US" sz="1800" dirty="0">
                        <a:latin typeface="Optima"/>
                        <a:cs typeface="Optim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5025408" y="2563911"/>
            <a:ext cx="0" cy="731771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31972" y="2630125"/>
            <a:ext cx="3697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Optima"/>
                <a:cs typeface="Optima"/>
              </a:rPr>
              <a:t>User Defined Function</a:t>
            </a:r>
            <a:endParaRPr lang="en-US" sz="28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217795" y="4343512"/>
            <a:ext cx="0" cy="146919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2700" y="5413012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2700" y="6698791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92700" y="5805847"/>
            <a:ext cx="237757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23130" y="5413012"/>
            <a:ext cx="0" cy="1285779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4806" y="4974464"/>
            <a:ext cx="1282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Sentences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0862" y="5382221"/>
            <a:ext cx="398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id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64513" y="5382221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text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9065" y="5837690"/>
            <a:ext cx="2059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Optima"/>
                <a:cs typeface="Optima"/>
              </a:rPr>
              <a:t>Michelle </a:t>
            </a:r>
            <a:r>
              <a:rPr lang="en-US" sz="1600" dirty="0" smtClean="0">
                <a:solidFill>
                  <a:srgbClr val="000000"/>
                </a:solidFill>
                <a:latin typeface="Optima"/>
                <a:cs typeface="Optima"/>
              </a:rPr>
              <a:t>Obama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Optima"/>
                <a:cs typeface="Optima"/>
              </a:rPr>
              <a:t>married </a:t>
            </a:r>
            <a:r>
              <a:rPr lang="en-US" sz="1600" dirty="0">
                <a:solidFill>
                  <a:srgbClr val="000000"/>
                </a:solidFill>
                <a:latin typeface="Optima"/>
                <a:cs typeface="Optima"/>
              </a:rPr>
              <a:t>to </a:t>
            </a:r>
            <a:r>
              <a:rPr lang="en-US" sz="1600" dirty="0" smtClean="0">
                <a:solidFill>
                  <a:srgbClr val="000000"/>
                </a:solidFill>
                <a:latin typeface="Optima"/>
                <a:cs typeface="Optima"/>
              </a:rPr>
              <a:t>President </a:t>
            </a:r>
            <a:r>
              <a:rPr lang="en-US" sz="1600" dirty="0">
                <a:solidFill>
                  <a:srgbClr val="000000"/>
                </a:solidFill>
                <a:latin typeface="Optima"/>
                <a:cs typeface="Optima"/>
              </a:rPr>
              <a:t>Barack Obama.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572661" y="5097095"/>
            <a:ext cx="3975948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sql</a:t>
            </a:r>
            <a:r>
              <a:rPr lang="en-US" sz="2000" dirty="0" smtClean="0">
                <a:latin typeface="Optima"/>
                <a:cs typeface="Optima"/>
              </a:rPr>
              <a:t>: SELECT text FROM Sentences;</a:t>
            </a:r>
          </a:p>
          <a:p>
            <a:r>
              <a:rPr lang="en-US" sz="2000" dirty="0" smtClean="0">
                <a:latin typeface="Optima"/>
                <a:cs typeface="Optima"/>
              </a:rPr>
              <a:t>python: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for text in </a:t>
            </a:r>
            <a:r>
              <a:rPr lang="en-US" sz="2000" dirty="0" err="1" smtClean="0">
                <a:latin typeface="Optima"/>
                <a:cs typeface="Optima"/>
              </a:rPr>
              <a:t>sys.stdin</a:t>
            </a:r>
            <a:r>
              <a:rPr lang="en-US" sz="2000" dirty="0" smtClean="0">
                <a:latin typeface="Optima"/>
                <a:cs typeface="Optima"/>
              </a:rPr>
              <a:t>():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</a:t>
            </a:r>
            <a:r>
              <a:rPr lang="en-US" sz="2000" dirty="0" err="1" smtClean="0">
                <a:latin typeface="Optima"/>
                <a:cs typeface="Optima"/>
              </a:rPr>
              <a:t>rs</a:t>
            </a:r>
            <a:r>
              <a:rPr lang="en-US" sz="2000" dirty="0" smtClean="0">
                <a:latin typeface="Optima"/>
                <a:cs typeface="Optima"/>
              </a:rPr>
              <a:t> = </a:t>
            </a:r>
            <a:r>
              <a:rPr lang="en-US" sz="2000" dirty="0" err="1" smtClean="0">
                <a:latin typeface="Optima"/>
                <a:cs typeface="Optima"/>
              </a:rPr>
              <a:t>invoke_CoreNLP</a:t>
            </a:r>
            <a:r>
              <a:rPr lang="en-US" sz="2000" dirty="0" smtClean="0">
                <a:latin typeface="Optima"/>
                <a:cs typeface="Optima"/>
              </a:rPr>
              <a:t>(text)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print </a:t>
            </a:r>
            <a:r>
              <a:rPr lang="en-US" sz="2000" dirty="0" err="1" smtClean="0">
                <a:latin typeface="Optima"/>
                <a:cs typeface="Optima"/>
              </a:rPr>
              <a:t>rs</a:t>
            </a:r>
            <a:endParaRPr lang="en-US" sz="2000" dirty="0" smtClean="0">
              <a:latin typeface="Optima"/>
              <a:cs typeface="Optima"/>
            </a:endParaRPr>
          </a:p>
        </p:txBody>
      </p:sp>
      <p:sp>
        <p:nvSpPr>
          <p:cNvPr id="61" name="Bent-Up Arrow 60"/>
          <p:cNvSpPr/>
          <p:nvPr/>
        </p:nvSpPr>
        <p:spPr>
          <a:xfrm>
            <a:off x="7721629" y="5382221"/>
            <a:ext cx="776086" cy="705495"/>
          </a:xfrm>
          <a:prstGeom prst="bentUp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2933898" y="5837690"/>
            <a:ext cx="480792" cy="35169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1319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9" grpId="0"/>
      <p:bldP spid="26" grpId="0"/>
      <p:bldP spid="43" grpId="1"/>
      <p:bldP spid="48" grpId="0"/>
      <p:bldP spid="49" grpId="0"/>
      <p:bldP spid="51" grpId="1"/>
      <p:bldP spid="52" grpId="0" animBg="1"/>
      <p:bldP spid="61" grpId="0" animBg="1"/>
      <p:bldP spid="6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/>
              </a:rPr>
              <a:t>Probabilistic Engineering</a:t>
            </a:r>
            <a:endParaRPr lang="en-US" dirty="0"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415499" y="1430795"/>
            <a:ext cx="1701210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019908"/>
              </p:ext>
            </p:extLst>
          </p:nvPr>
        </p:nvGraphicFramePr>
        <p:xfrm>
          <a:off x="2337714" y="1007043"/>
          <a:ext cx="536684" cy="56433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40750"/>
              </p:ext>
            </p:extLst>
          </p:nvPr>
        </p:nvGraphicFramePr>
        <p:xfrm>
          <a:off x="2506038" y="1191747"/>
          <a:ext cx="536684" cy="5643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795146"/>
              </p:ext>
            </p:extLst>
          </p:nvPr>
        </p:nvGraphicFramePr>
        <p:xfrm>
          <a:off x="2694318" y="1372803"/>
          <a:ext cx="536684" cy="56433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pic>
        <p:nvPicPr>
          <p:cNvPr id="3" name="Picture 2" descr="Screen Shot 2015-06-28 at 3.3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28" y="991631"/>
            <a:ext cx="1087143" cy="942991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160518"/>
              </p:ext>
            </p:extLst>
          </p:nvPr>
        </p:nvGraphicFramePr>
        <p:xfrm>
          <a:off x="199711" y="2476271"/>
          <a:ext cx="4156160" cy="159804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49751"/>
                <a:gridCol w="1440860"/>
                <a:gridCol w="14655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m1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m2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feature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…marry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</a:t>
                      </a:r>
                      <a:r>
                        <a:rPr lang="en-US" dirty="0" smtClean="0">
                          <a:latin typeface="Optima"/>
                          <a:cs typeface="Optima"/>
                        </a:rPr>
                        <a:t>to…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Robinson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…meet…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844635"/>
              </p:ext>
            </p:extLst>
          </p:nvPr>
        </p:nvGraphicFramePr>
        <p:xfrm>
          <a:off x="4893458" y="2476271"/>
          <a:ext cx="3672122" cy="145039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42739"/>
                <a:gridCol w="18293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m1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m2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Robinson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11145" y="2076161"/>
            <a:ext cx="1396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HasSpouse</a:t>
            </a:r>
            <a:endParaRPr lang="en-US" sz="2000" dirty="0" smtClean="0">
              <a:latin typeface="Optima"/>
              <a:cs typeface="Optim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2989" y="2076161"/>
            <a:ext cx="985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Feature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932376" y="2869015"/>
            <a:ext cx="1423495" cy="451922"/>
          </a:xfrm>
          <a:prstGeom prst="rect">
            <a:avLst/>
          </a:prstGeom>
          <a:noFill/>
          <a:ln w="67183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32376" y="3426201"/>
            <a:ext cx="1423495" cy="406989"/>
          </a:xfrm>
          <a:prstGeom prst="rect">
            <a:avLst/>
          </a:prstGeom>
          <a:noFill/>
          <a:ln w="67183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356523" y="3092842"/>
            <a:ext cx="536935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55871" y="3631201"/>
            <a:ext cx="537587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416051" y="2652965"/>
            <a:ext cx="3867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Optima"/>
                <a:cs typeface="Optima"/>
              </a:rPr>
              <a:t>+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53091" y="3168431"/>
            <a:ext cx="2956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B95B22"/>
                </a:solidFill>
                <a:latin typeface="Optima"/>
                <a:cs typeface="Optima"/>
              </a:rPr>
              <a:t>-</a:t>
            </a:r>
            <a:endParaRPr lang="en-US" sz="2600" dirty="0">
              <a:solidFill>
                <a:srgbClr val="B95B22"/>
              </a:solidFill>
              <a:latin typeface="Optima"/>
              <a:cs typeface="Opti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9711" y="4133456"/>
            <a:ext cx="3899798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sql</a:t>
            </a:r>
            <a:r>
              <a:rPr lang="en-US" sz="2000" dirty="0" smtClean="0">
                <a:latin typeface="Optima"/>
                <a:cs typeface="Optima"/>
              </a:rPr>
              <a:t>: 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SELECT t1.*, t0.feature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FROM  Feature t0, </a:t>
            </a:r>
            <a:r>
              <a:rPr lang="en-US" sz="2000" dirty="0" err="1" smtClean="0">
                <a:latin typeface="Optima"/>
                <a:cs typeface="Optima"/>
              </a:rPr>
              <a:t>HasSpouse</a:t>
            </a:r>
            <a:r>
              <a:rPr lang="en-US" sz="2000" dirty="0" smtClean="0">
                <a:latin typeface="Optima"/>
                <a:cs typeface="Optima"/>
              </a:rPr>
              <a:t> t1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WHERE t0.m1=t1.m2 AND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    t0.m2=t1.m2</a:t>
            </a:r>
          </a:p>
          <a:p>
            <a:r>
              <a:rPr lang="en-US" sz="2000" dirty="0" smtClean="0">
                <a:latin typeface="Optima"/>
                <a:cs typeface="Optima"/>
              </a:rPr>
              <a:t>function: </a:t>
            </a:r>
            <a:r>
              <a:rPr lang="en-US" sz="2000" dirty="0" err="1" smtClean="0">
                <a:latin typeface="Optima"/>
                <a:cs typeface="Optima"/>
              </a:rPr>
              <a:t>IsTrue</a:t>
            </a:r>
            <a:r>
              <a:rPr lang="en-US" sz="2000" dirty="0" smtClean="0">
                <a:latin typeface="Optima"/>
                <a:cs typeface="Optima"/>
              </a:rPr>
              <a:t>(t1)</a:t>
            </a:r>
          </a:p>
          <a:p>
            <a:r>
              <a:rPr lang="en-US" sz="2000" dirty="0" smtClean="0">
                <a:latin typeface="Optima"/>
                <a:cs typeface="Optima"/>
              </a:rPr>
              <a:t>weight: t0.feature</a:t>
            </a:r>
          </a:p>
          <a:p>
            <a:endParaRPr lang="en-US" sz="2000" dirty="0" smtClean="0">
              <a:latin typeface="Optima"/>
              <a:cs typeface="Optima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10356" y="4578376"/>
            <a:ext cx="533400" cy="533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10356" y="5357707"/>
            <a:ext cx="533400" cy="533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3320" y="4135137"/>
            <a:ext cx="621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R.V.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06588" y="4662948"/>
            <a:ext cx="366522" cy="3665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69993" y="4135137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Factor</a:t>
            </a:r>
          </a:p>
        </p:txBody>
      </p:sp>
      <p:cxnSp>
        <p:nvCxnSpPr>
          <p:cNvPr id="45" name="Straight Connector 44"/>
          <p:cNvCxnSpPr>
            <a:stCxn id="10" idx="1"/>
            <a:endCxn id="8" idx="6"/>
          </p:cNvCxnSpPr>
          <p:nvPr/>
        </p:nvCxnSpPr>
        <p:spPr>
          <a:xfrm flipH="1" flipV="1">
            <a:off x="7543756" y="4845076"/>
            <a:ext cx="462832" cy="1133"/>
          </a:xfrm>
          <a:prstGeom prst="line">
            <a:avLst/>
          </a:prstGeom>
          <a:ln w="38100" cmpd="sng">
            <a:solidFill>
              <a:srgbClr val="B95B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8006588" y="5442031"/>
            <a:ext cx="366522" cy="3665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>
              <a:solidFill>
                <a:srgbClr val="000000"/>
              </a:solidFill>
              <a:latin typeface="Optima"/>
              <a:cs typeface="Optima"/>
            </a:endParaRPr>
          </a:p>
        </p:txBody>
      </p:sp>
      <p:cxnSp>
        <p:nvCxnSpPr>
          <p:cNvPr id="47" name="Straight Connector 46"/>
          <p:cNvCxnSpPr>
            <a:stCxn id="46" idx="1"/>
            <a:endCxn id="43" idx="6"/>
          </p:cNvCxnSpPr>
          <p:nvPr/>
        </p:nvCxnSpPr>
        <p:spPr>
          <a:xfrm flipH="1" flipV="1">
            <a:off x="7543756" y="5624407"/>
            <a:ext cx="462832" cy="885"/>
          </a:xfrm>
          <a:prstGeom prst="line">
            <a:avLst/>
          </a:prstGeom>
          <a:ln w="38100" cmpd="sng">
            <a:solidFill>
              <a:srgbClr val="B95B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769993" y="5125583"/>
            <a:ext cx="953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95B22"/>
                </a:solidFill>
                <a:latin typeface="Optima"/>
                <a:cs typeface="Optima"/>
              </a:rPr>
              <a:t>“meet”</a:t>
            </a:r>
          </a:p>
        </p:txBody>
      </p:sp>
      <p:sp>
        <p:nvSpPr>
          <p:cNvPr id="59" name="Oval 58"/>
          <p:cNvSpPr/>
          <p:nvPr/>
        </p:nvSpPr>
        <p:spPr>
          <a:xfrm>
            <a:off x="8653396" y="2873174"/>
            <a:ext cx="450458" cy="4504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1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653396" y="3441246"/>
            <a:ext cx="450458" cy="4504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1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04630" y="2417636"/>
            <a:ext cx="621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R.V.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82306" y="4446099"/>
            <a:ext cx="1338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95B22"/>
                </a:solidFill>
                <a:latin typeface="Optima"/>
                <a:cs typeface="Optima"/>
              </a:rPr>
              <a:t>“marry to”</a:t>
            </a:r>
          </a:p>
        </p:txBody>
      </p:sp>
    </p:spTree>
    <p:extLst>
      <p:ext uri="{BB962C8B-B14F-4D97-AF65-F5344CB8AC3E}">
        <p14:creationId xmlns:p14="http://schemas.microsoft.com/office/powerpoint/2010/main" val="623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36" grpId="0" animBg="1"/>
      <p:bldP spid="37" grpId="0" animBg="1"/>
      <p:bldP spid="40" grpId="0"/>
      <p:bldP spid="41" grpId="0"/>
      <p:bldP spid="42" grpId="0" animBg="1"/>
      <p:bldP spid="8" grpId="0" animBg="1"/>
      <p:bldP spid="43" grpId="0" animBg="1"/>
      <p:bldP spid="9" grpId="0"/>
      <p:bldP spid="10" grpId="0" animBg="1"/>
      <p:bldP spid="44" grpId="0"/>
      <p:bldP spid="46" grpId="0" animBg="1"/>
      <p:bldP spid="58" grpId="0"/>
      <p:bldP spid="59" grpId="0" animBg="1"/>
      <p:bldP spid="61" grpId="0" animBg="1"/>
      <p:bldP spid="62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/>
              </a:rPr>
              <a:t>Probabilistic Engineering</a:t>
            </a:r>
            <a:endParaRPr lang="en-US" dirty="0">
              <a:cs typeface="Times New Roman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415499" y="1430795"/>
            <a:ext cx="1701210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143500"/>
              </p:ext>
            </p:extLst>
          </p:nvPr>
        </p:nvGraphicFramePr>
        <p:xfrm>
          <a:off x="2337714" y="1007043"/>
          <a:ext cx="536684" cy="56433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00052"/>
              </p:ext>
            </p:extLst>
          </p:nvPr>
        </p:nvGraphicFramePr>
        <p:xfrm>
          <a:off x="2506038" y="1191747"/>
          <a:ext cx="536684" cy="5643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84412"/>
              </p:ext>
            </p:extLst>
          </p:nvPr>
        </p:nvGraphicFramePr>
        <p:xfrm>
          <a:off x="2694318" y="1372803"/>
          <a:ext cx="536684" cy="56433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68342"/>
                <a:gridCol w="268342"/>
              </a:tblGrid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808" marR="68808" marT="34404" marB="34404"/>
                </a:tc>
              </a:tr>
              <a:tr h="2752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808" marR="68808" marT="34404" marB="34404"/>
                </a:tc>
              </a:tr>
            </a:tbl>
          </a:graphicData>
        </a:graphic>
      </p:graphicFrame>
      <p:pic>
        <p:nvPicPr>
          <p:cNvPr id="3" name="Picture 2" descr="Screen Shot 2015-06-28 at 3.3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28" y="991631"/>
            <a:ext cx="1087143" cy="942991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920545"/>
              </p:ext>
            </p:extLst>
          </p:nvPr>
        </p:nvGraphicFramePr>
        <p:xfrm>
          <a:off x="199711" y="2476271"/>
          <a:ext cx="4156160" cy="159804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49751"/>
                <a:gridCol w="1440860"/>
                <a:gridCol w="14655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m1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m2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feature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…marry</a:t>
                      </a:r>
                      <a:r>
                        <a:rPr lang="en-US" baseline="0" dirty="0" smtClean="0">
                          <a:latin typeface="Optima"/>
                          <a:cs typeface="Optima"/>
                        </a:rPr>
                        <a:t> </a:t>
                      </a:r>
                      <a:r>
                        <a:rPr lang="en-US" dirty="0" smtClean="0">
                          <a:latin typeface="Optima"/>
                          <a:cs typeface="Optima"/>
                        </a:rPr>
                        <a:t>to…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Robinson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…meet…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819784"/>
              </p:ext>
            </p:extLst>
          </p:nvPr>
        </p:nvGraphicFramePr>
        <p:xfrm>
          <a:off x="4893458" y="2476271"/>
          <a:ext cx="3672122" cy="145039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42739"/>
                <a:gridCol w="18293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m1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m2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B. Obama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M. Robinson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11145" y="2076161"/>
            <a:ext cx="1396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HasSpouse</a:t>
            </a:r>
            <a:endParaRPr lang="en-US" sz="2000" dirty="0" smtClean="0">
              <a:latin typeface="Optima"/>
              <a:cs typeface="Optim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2989" y="2076161"/>
            <a:ext cx="985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Feature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932376" y="2869015"/>
            <a:ext cx="1423495" cy="451922"/>
          </a:xfrm>
          <a:prstGeom prst="rect">
            <a:avLst/>
          </a:prstGeom>
          <a:noFill/>
          <a:ln w="67183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32376" y="3426201"/>
            <a:ext cx="1423495" cy="406989"/>
          </a:xfrm>
          <a:prstGeom prst="rect">
            <a:avLst/>
          </a:prstGeom>
          <a:noFill/>
          <a:ln w="67183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/>
              <a:cs typeface="Times New Roman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356523" y="3092842"/>
            <a:ext cx="536935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55871" y="3631201"/>
            <a:ext cx="537587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416051" y="2652965"/>
            <a:ext cx="3867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Optima"/>
                <a:cs typeface="Optima"/>
              </a:rPr>
              <a:t>+</a:t>
            </a:r>
            <a:endParaRPr lang="en-US" sz="2600" dirty="0">
              <a:solidFill>
                <a:schemeClr val="accent2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53091" y="3168431"/>
            <a:ext cx="2956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B95B22"/>
                </a:solidFill>
                <a:latin typeface="Optima"/>
                <a:cs typeface="Optima"/>
              </a:rPr>
              <a:t>-</a:t>
            </a:r>
            <a:endParaRPr lang="en-US" sz="2600" dirty="0">
              <a:solidFill>
                <a:srgbClr val="B95B22"/>
              </a:solidFill>
              <a:latin typeface="Optima"/>
              <a:cs typeface="Opti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9711" y="4133456"/>
            <a:ext cx="3899798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sql</a:t>
            </a:r>
            <a:r>
              <a:rPr lang="en-US" sz="2000" dirty="0" smtClean="0">
                <a:latin typeface="Optima"/>
                <a:cs typeface="Optima"/>
              </a:rPr>
              <a:t>: 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SELECT t1.*, t0.feature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FROM  Feature t0, </a:t>
            </a:r>
            <a:r>
              <a:rPr lang="en-US" sz="2000" dirty="0" err="1" smtClean="0">
                <a:latin typeface="Optima"/>
                <a:cs typeface="Optima"/>
              </a:rPr>
              <a:t>HasSpouse</a:t>
            </a:r>
            <a:r>
              <a:rPr lang="en-US" sz="2000" dirty="0" smtClean="0">
                <a:latin typeface="Optima"/>
                <a:cs typeface="Optima"/>
              </a:rPr>
              <a:t> t1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WHERE t0.m1=t1.m2 AND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    t0.m2=t1.m2</a:t>
            </a:r>
          </a:p>
          <a:p>
            <a:r>
              <a:rPr lang="en-US" sz="2000" dirty="0" smtClean="0">
                <a:latin typeface="Optima"/>
                <a:cs typeface="Optima"/>
              </a:rPr>
              <a:t>function: </a:t>
            </a:r>
            <a:r>
              <a:rPr lang="en-US" sz="2000" dirty="0" err="1" smtClean="0">
                <a:latin typeface="Optima"/>
                <a:cs typeface="Optima"/>
              </a:rPr>
              <a:t>IsTrue</a:t>
            </a:r>
            <a:r>
              <a:rPr lang="en-US" sz="2000" dirty="0" smtClean="0">
                <a:latin typeface="Optima"/>
                <a:cs typeface="Optima"/>
              </a:rPr>
              <a:t>(t1)</a:t>
            </a:r>
          </a:p>
          <a:p>
            <a:r>
              <a:rPr lang="en-US" sz="2000" dirty="0" smtClean="0">
                <a:latin typeface="Optima"/>
                <a:cs typeface="Optima"/>
              </a:rPr>
              <a:t>weight: t0.feature</a:t>
            </a:r>
          </a:p>
          <a:p>
            <a:endParaRPr lang="en-US" sz="2000" dirty="0" smtClean="0">
              <a:latin typeface="Optima"/>
              <a:cs typeface="Optima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53396" y="2873174"/>
            <a:ext cx="450458" cy="4504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653396" y="3441246"/>
            <a:ext cx="450458" cy="45045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04630" y="2417636"/>
            <a:ext cx="621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R.V.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9711" y="4131577"/>
            <a:ext cx="3899798" cy="2554545"/>
          </a:xfrm>
          <a:prstGeom prst="rect">
            <a:avLst/>
          </a:prstGeom>
          <a:solidFill>
            <a:schemeClr val="bg1">
              <a:alpha val="77000"/>
            </a:schemeClr>
          </a:solidFill>
          <a:ln w="38100" cmpd="sng">
            <a:solidFill>
              <a:schemeClr val="bg1">
                <a:alpha val="77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Optima"/>
              <a:cs typeface="Optima"/>
            </a:endParaRPr>
          </a:p>
          <a:p>
            <a:endParaRPr lang="en-US" sz="2000" dirty="0">
              <a:latin typeface="Optima"/>
              <a:cs typeface="Optima"/>
            </a:endParaRPr>
          </a:p>
          <a:p>
            <a:endParaRPr lang="en-US" sz="2000" dirty="0" smtClean="0">
              <a:latin typeface="Optima"/>
              <a:cs typeface="Optima"/>
            </a:endParaRPr>
          </a:p>
          <a:p>
            <a:endParaRPr lang="en-US" sz="2000" dirty="0">
              <a:latin typeface="Optima"/>
              <a:cs typeface="Optima"/>
            </a:endParaRPr>
          </a:p>
          <a:p>
            <a:endParaRPr lang="en-US" sz="2000" dirty="0" smtClean="0">
              <a:latin typeface="Optima"/>
              <a:cs typeface="Optima"/>
            </a:endParaRPr>
          </a:p>
          <a:p>
            <a:endParaRPr lang="en-US" sz="2000" dirty="0">
              <a:latin typeface="Optima"/>
              <a:cs typeface="Optima"/>
            </a:endParaRPr>
          </a:p>
          <a:p>
            <a:endParaRPr lang="en-US" sz="2000" dirty="0" smtClean="0">
              <a:latin typeface="Optima"/>
              <a:cs typeface="Optima"/>
            </a:endParaRPr>
          </a:p>
          <a:p>
            <a:endParaRPr lang="en-US" sz="2000" dirty="0" smtClean="0">
              <a:latin typeface="Optima"/>
              <a:cs typeface="Optim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58538" y="4144456"/>
            <a:ext cx="3899798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sql</a:t>
            </a:r>
            <a:r>
              <a:rPr lang="en-US" sz="2000" dirty="0" smtClean="0">
                <a:latin typeface="Optima"/>
                <a:cs typeface="Optima"/>
              </a:rPr>
              <a:t>: 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SELECT t0.*, t1.*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FROM  </a:t>
            </a:r>
            <a:r>
              <a:rPr lang="en-US" sz="2000" dirty="0" err="1">
                <a:latin typeface="Optima"/>
                <a:cs typeface="Optima"/>
              </a:rPr>
              <a:t>HasSpouse</a:t>
            </a:r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t0,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   </a:t>
            </a:r>
            <a:r>
              <a:rPr lang="en-US" sz="2000" dirty="0" err="1" smtClean="0">
                <a:latin typeface="Optima"/>
                <a:cs typeface="Optima"/>
              </a:rPr>
              <a:t>HasSpouse</a:t>
            </a:r>
            <a:r>
              <a:rPr lang="en-US" sz="2000" dirty="0" smtClean="0">
                <a:latin typeface="Optima"/>
                <a:cs typeface="Optima"/>
              </a:rPr>
              <a:t> t1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WHERE t0.m2=t1.m1 AND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    t0.m1=t1.m2</a:t>
            </a:r>
          </a:p>
          <a:p>
            <a:r>
              <a:rPr lang="en-US" sz="2000" dirty="0" smtClean="0">
                <a:latin typeface="Optima"/>
                <a:cs typeface="Optima"/>
              </a:rPr>
              <a:t>function: Imply(t0, t1)</a:t>
            </a:r>
          </a:p>
          <a:p>
            <a:r>
              <a:rPr lang="en-US" sz="2000" dirty="0" smtClean="0">
                <a:latin typeface="Optima"/>
                <a:cs typeface="Optima"/>
              </a:rPr>
              <a:t>weight: 1</a:t>
            </a:r>
          </a:p>
        </p:txBody>
      </p:sp>
      <p:cxnSp>
        <p:nvCxnSpPr>
          <p:cNvPr id="49" name="Straight Connector 48"/>
          <p:cNvCxnSpPr>
            <a:stCxn id="68" idx="1"/>
            <a:endCxn id="53" idx="6"/>
          </p:cNvCxnSpPr>
          <p:nvPr/>
        </p:nvCxnSpPr>
        <p:spPr>
          <a:xfrm flipH="1" flipV="1">
            <a:off x="7543756" y="4845076"/>
            <a:ext cx="464825" cy="1478209"/>
          </a:xfrm>
          <a:prstGeom prst="line">
            <a:avLst/>
          </a:prstGeom>
          <a:ln w="38100" cmpd="sng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68" idx="1"/>
            <a:endCxn id="55" idx="6"/>
          </p:cNvCxnSpPr>
          <p:nvPr/>
        </p:nvCxnSpPr>
        <p:spPr>
          <a:xfrm flipH="1" flipV="1">
            <a:off x="7543756" y="5624407"/>
            <a:ext cx="464825" cy="698878"/>
          </a:xfrm>
          <a:prstGeom prst="line">
            <a:avLst/>
          </a:prstGeom>
          <a:ln w="38100" cmpd="sng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010356" y="4578376"/>
            <a:ext cx="533400" cy="533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010356" y="5357707"/>
            <a:ext cx="533400" cy="533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63320" y="4135137"/>
            <a:ext cx="621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R.V.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06588" y="4662948"/>
            <a:ext cx="366522" cy="3665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69993" y="4135137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Factor</a:t>
            </a:r>
          </a:p>
        </p:txBody>
      </p:sp>
      <p:cxnSp>
        <p:nvCxnSpPr>
          <p:cNvPr id="65" name="Straight Connector 64"/>
          <p:cNvCxnSpPr>
            <a:stCxn id="57" idx="1"/>
            <a:endCxn id="53" idx="6"/>
          </p:cNvCxnSpPr>
          <p:nvPr/>
        </p:nvCxnSpPr>
        <p:spPr>
          <a:xfrm flipH="1" flipV="1">
            <a:off x="7543756" y="4845076"/>
            <a:ext cx="462832" cy="1133"/>
          </a:xfrm>
          <a:prstGeom prst="line">
            <a:avLst/>
          </a:prstGeom>
          <a:ln w="38100" cmpd="sng">
            <a:solidFill>
              <a:srgbClr val="B95B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8006588" y="5442031"/>
            <a:ext cx="366522" cy="3665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>
              <a:solidFill>
                <a:srgbClr val="000000"/>
              </a:solidFill>
              <a:latin typeface="Optima"/>
              <a:cs typeface="Optima"/>
            </a:endParaRPr>
          </a:p>
        </p:txBody>
      </p:sp>
      <p:cxnSp>
        <p:nvCxnSpPr>
          <p:cNvPr id="67" name="Straight Connector 66"/>
          <p:cNvCxnSpPr>
            <a:stCxn id="66" idx="1"/>
            <a:endCxn id="55" idx="6"/>
          </p:cNvCxnSpPr>
          <p:nvPr/>
        </p:nvCxnSpPr>
        <p:spPr>
          <a:xfrm flipH="1" flipV="1">
            <a:off x="7543756" y="5624407"/>
            <a:ext cx="462832" cy="885"/>
          </a:xfrm>
          <a:prstGeom prst="line">
            <a:avLst/>
          </a:prstGeom>
          <a:ln w="38100" cmpd="sng">
            <a:solidFill>
              <a:srgbClr val="B95B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8008581" y="6140024"/>
            <a:ext cx="366522" cy="3665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769993" y="5125583"/>
            <a:ext cx="953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95B22"/>
                </a:solidFill>
                <a:latin typeface="Optima"/>
                <a:cs typeface="Optima"/>
              </a:rPr>
              <a:t>“meet”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682306" y="4446099"/>
            <a:ext cx="1338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95B22"/>
                </a:solidFill>
                <a:latin typeface="Optima"/>
                <a:cs typeface="Optima"/>
              </a:rPr>
              <a:t>“marry to”</a:t>
            </a:r>
          </a:p>
        </p:txBody>
      </p:sp>
    </p:spTree>
    <p:extLst>
      <p:ext uri="{BB962C8B-B14F-4D97-AF65-F5344CB8AC3E}">
        <p14:creationId xmlns:p14="http://schemas.microsoft.com/office/powerpoint/2010/main" val="4009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on Real Applications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5810" y="1180355"/>
            <a:ext cx="3579250" cy="5827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  <a:latin typeface="Optima"/>
                <a:cs typeface="Optima"/>
              </a:rPr>
              <a:t>Paleontology</a:t>
            </a:r>
            <a:endParaRPr lang="en-US" sz="2400" dirty="0" smtClean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810" y="2722649"/>
            <a:ext cx="3579250" cy="5827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Geology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5810" y="3470484"/>
            <a:ext cx="2832190" cy="5827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Pharmacogenomics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808" y="4221455"/>
            <a:ext cx="2832191" cy="5827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Genomics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5809" y="1958192"/>
            <a:ext cx="3579250" cy="5827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Wikipedia-like Relations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810" y="4930114"/>
            <a:ext cx="2455015" cy="5827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Dark Web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138708" y="1105651"/>
            <a:ext cx="4975411" cy="1569660"/>
            <a:chOff x="4138708" y="1255061"/>
            <a:chExt cx="4975411" cy="1569660"/>
          </a:xfrm>
        </p:grpSpPr>
        <p:pic>
          <p:nvPicPr>
            <p:cNvPr id="14" name="Picture 13" descr="Screen Shot 2015-06-30 at 12.50.4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44" b="27964"/>
            <a:stretch/>
          </p:blipFill>
          <p:spPr>
            <a:xfrm>
              <a:off x="4138708" y="1299884"/>
              <a:ext cx="2465291" cy="152392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633885" y="1255061"/>
              <a:ext cx="248023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000000"/>
                  </a:solidFill>
                  <a:latin typeface="Optima"/>
                  <a:cs typeface="Optima"/>
                </a:rPr>
                <a:t>“It's a little scary, </a:t>
              </a:r>
              <a: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/>
              </a:r>
              <a:b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</a:br>
              <a: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>the </a:t>
              </a:r>
              <a:r>
                <a:rPr lang="en-US" sz="2400" i="1" dirty="0">
                  <a:solidFill>
                    <a:srgbClr val="000000"/>
                  </a:solidFill>
                  <a:latin typeface="Optima"/>
                  <a:cs typeface="Optima"/>
                </a:rPr>
                <a:t>machines are </a:t>
              </a:r>
              <a: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/>
              </a:r>
              <a:b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</a:br>
              <a: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>getting </a:t>
              </a:r>
              <a:r>
                <a:rPr lang="en-US" sz="2400" i="1" dirty="0">
                  <a:solidFill>
                    <a:srgbClr val="000000"/>
                  </a:solidFill>
                  <a:latin typeface="Optima"/>
                  <a:cs typeface="Optima"/>
                </a:rPr>
                <a:t>that </a:t>
              </a:r>
              <a: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/>
              </a:r>
              <a:b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</a:br>
              <a:r>
                <a:rPr lang="en-US" sz="24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>good</a:t>
              </a:r>
              <a:r>
                <a:rPr lang="en-US" sz="2400" i="1" dirty="0">
                  <a:solidFill>
                    <a:srgbClr val="000000"/>
                  </a:solidFill>
                  <a:latin typeface="Optima"/>
                  <a:cs typeface="Optima"/>
                </a:rPr>
                <a:t>.”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73581" y="2615603"/>
            <a:ext cx="4956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Optima"/>
                <a:cs typeface="Optima"/>
              </a:rPr>
              <a:t>Recall:</a:t>
            </a:r>
            <a:r>
              <a:rPr lang="en-US" sz="2000" dirty="0" smtClean="0">
                <a:latin typeface="Optima"/>
                <a:cs typeface="Optima"/>
              </a:rPr>
              <a:t> 2-10x more extractions than human</a:t>
            </a:r>
          </a:p>
          <a:p>
            <a:r>
              <a:rPr lang="en-US" sz="2000" b="1" u="sng" dirty="0" smtClean="0">
                <a:latin typeface="Optima"/>
                <a:cs typeface="Optima"/>
              </a:rPr>
              <a:t>Precision: </a:t>
            </a:r>
            <a:r>
              <a:rPr lang="en-US" sz="2000" dirty="0" smtClean="0">
                <a:latin typeface="Optima"/>
                <a:cs typeface="Optima"/>
              </a:rPr>
              <a:t>92%-97% (Human ~84%-92%)</a:t>
            </a:r>
            <a:br>
              <a:rPr lang="en-US" sz="2000" dirty="0" smtClean="0">
                <a:latin typeface="Optima"/>
                <a:cs typeface="Optima"/>
              </a:rPr>
            </a:br>
            <a:endParaRPr lang="en-US" sz="2000" dirty="0" smtClean="0">
              <a:latin typeface="Optima"/>
              <a:cs typeface="Optima"/>
            </a:endParaRPr>
          </a:p>
        </p:txBody>
      </p:sp>
      <p:cxnSp>
        <p:nvCxnSpPr>
          <p:cNvPr id="16" name="Straight Connector 15"/>
          <p:cNvCxnSpPr>
            <a:stCxn id="8" idx="3"/>
          </p:cNvCxnSpPr>
          <p:nvPr/>
        </p:nvCxnSpPr>
        <p:spPr>
          <a:xfrm>
            <a:off x="3795060" y="1471708"/>
            <a:ext cx="343648" cy="7470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r="63889"/>
          <a:stretch/>
        </p:blipFill>
        <p:spPr>
          <a:xfrm>
            <a:off x="4173581" y="3570391"/>
            <a:ext cx="3302002" cy="636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58954" r="26830"/>
          <a:stretch/>
        </p:blipFill>
        <p:spPr>
          <a:xfrm>
            <a:off x="7465637" y="3570391"/>
            <a:ext cx="1299883" cy="6368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73581" y="4207287"/>
            <a:ext cx="5011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Optima"/>
                <a:cs typeface="Optima"/>
              </a:rPr>
              <a:t>Highest score out of 18 teams and 65 </a:t>
            </a:r>
          </a:p>
          <a:p>
            <a:r>
              <a:rPr lang="en-US" sz="2000" i="1" dirty="0">
                <a:latin typeface="Optima"/>
                <a:cs typeface="Optima"/>
              </a:rPr>
              <a:t>s</a:t>
            </a:r>
            <a:r>
              <a:rPr lang="en-US" sz="2000" i="1" dirty="0" smtClean="0">
                <a:latin typeface="Optima"/>
                <a:cs typeface="Optima"/>
              </a:rPr>
              <a:t>ubmissions (2</a:t>
            </a:r>
            <a:r>
              <a:rPr lang="en-US" sz="2000" i="1" baseline="30000" dirty="0" smtClean="0">
                <a:latin typeface="Optima"/>
                <a:cs typeface="Optima"/>
              </a:rPr>
              <a:t>nd</a:t>
            </a:r>
            <a:r>
              <a:rPr lang="en-US" sz="2000" i="1" dirty="0" smtClean="0">
                <a:latin typeface="Optima"/>
                <a:cs typeface="Optima"/>
              </a:rPr>
              <a:t> highest is also DeepDive).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5809" y="5650279"/>
            <a:ext cx="1773533" cy="5827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Applied Physics</a:t>
            </a:r>
          </a:p>
        </p:txBody>
      </p:sp>
      <p:pic>
        <p:nvPicPr>
          <p:cNvPr id="25" name="Picture 24" descr="toshiba_logo_200px_r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42" y="5650279"/>
            <a:ext cx="1805718" cy="582706"/>
          </a:xfrm>
          <a:prstGeom prst="rect">
            <a:avLst/>
          </a:prstGeom>
        </p:spPr>
      </p:pic>
      <p:pic>
        <p:nvPicPr>
          <p:cNvPr id="26" name="Picture 25" descr="DARPA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25" y="4936532"/>
            <a:ext cx="1124234" cy="57628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048000" y="3470484"/>
            <a:ext cx="747059" cy="582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1 PhD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47999" y="4221455"/>
            <a:ext cx="747059" cy="582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1 PhD</a:t>
            </a:r>
          </a:p>
        </p:txBody>
      </p:sp>
      <p:cxnSp>
        <p:nvCxnSpPr>
          <p:cNvPr id="30" name="Elbow Connector 29"/>
          <p:cNvCxnSpPr>
            <a:stCxn id="12" idx="3"/>
            <a:endCxn id="21" idx="1"/>
          </p:cNvCxnSpPr>
          <p:nvPr/>
        </p:nvCxnSpPr>
        <p:spPr>
          <a:xfrm>
            <a:off x="3795059" y="2249545"/>
            <a:ext cx="378522" cy="1639294"/>
          </a:xfrm>
          <a:prstGeom prst="bentConnector3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173581" y="5184588"/>
            <a:ext cx="4591939" cy="10483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Enables easy </a:t>
            </a: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ngineering to build high-quality KBC Systems.</a:t>
            </a:r>
          </a:p>
        </p:txBody>
      </p:sp>
    </p:spTree>
    <p:extLst>
      <p:ext uri="{BB962C8B-B14F-4D97-AF65-F5344CB8AC3E}">
        <p14:creationId xmlns:p14="http://schemas.microsoft.com/office/powerpoint/2010/main" val="10699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23" grpId="0"/>
      <p:bldP spid="24" grpId="0" animBg="1"/>
      <p:bldP spid="27" grpId="0" animBg="1"/>
      <p:bldP spid="28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/>
              </a:rPr>
              <a:t>Probabilistic </a:t>
            </a:r>
            <a:r>
              <a:rPr lang="en-US" dirty="0">
                <a:cs typeface="Times New Roman"/>
              </a:rPr>
              <a:t>Engineering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139052"/>
              </p:ext>
            </p:extLst>
          </p:nvPr>
        </p:nvGraphicFramePr>
        <p:xfrm>
          <a:off x="282243" y="1637086"/>
          <a:ext cx="5232054" cy="229108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731939"/>
                <a:gridCol w="1678107"/>
                <a:gridCol w="18220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Mention1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Mention2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Feature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…marry</a:t>
                      </a:r>
                      <a:r>
                        <a:rPr lang="en-US" sz="18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to…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Robinson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Joe Biden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52504"/>
              </p:ext>
            </p:extLst>
          </p:nvPr>
        </p:nvGraphicFramePr>
        <p:xfrm>
          <a:off x="491332" y="4959462"/>
          <a:ext cx="3551951" cy="145039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22568"/>
                <a:gridCol w="18293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Feature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Weight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…marry to…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2.0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0.0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>
            <a:off x="1096205" y="3927475"/>
            <a:ext cx="0" cy="99703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51810" y="4324298"/>
            <a:ext cx="596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Whether the feature indicates relations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954229" y="3943279"/>
            <a:ext cx="0" cy="381019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97011" y="1821935"/>
            <a:ext cx="372870" cy="0"/>
          </a:xfrm>
          <a:prstGeom prst="straightConnector1">
            <a:avLst/>
          </a:prstGeom>
          <a:ln w="412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22348" y="1591102"/>
            <a:ext cx="2549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Labor-Intensive</a:t>
            </a:r>
          </a:p>
          <a:p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400" u="sng" dirty="0" smtClean="0">
                <a:solidFill>
                  <a:srgbClr val="000000"/>
                </a:solidFill>
                <a:latin typeface="Century Gothic"/>
                <a:cs typeface="Century Gothic"/>
              </a:rPr>
              <a:t>Millions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of examples to label!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99103"/>
              </p:ext>
            </p:extLst>
          </p:nvPr>
        </p:nvGraphicFramePr>
        <p:xfrm>
          <a:off x="5514296" y="1637087"/>
          <a:ext cx="882714" cy="2290388"/>
        </p:xfrm>
        <a:graphic>
          <a:graphicData uri="http://schemas.openxmlformats.org/drawingml/2006/table">
            <a:tbl>
              <a:tblPr firstRow="1" bandRow="1">
                <a:effectLst/>
                <a:tableStyleId>{775DCB02-9BB8-47FD-8907-85C794F793BA}</a:tableStyleId>
              </a:tblPr>
              <a:tblGrid>
                <a:gridCol w="882714"/>
              </a:tblGrid>
              <a:tr h="3699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Label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4257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✓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537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24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3070" y="964176"/>
            <a:ext cx="76605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i="1" u="sng" dirty="0" smtClean="0">
                <a:latin typeface="Optima"/>
                <a:cs typeface="Optima"/>
              </a:rPr>
              <a:t>How to get </a:t>
            </a:r>
            <a:r>
              <a:rPr lang="en-US" sz="2700" i="1" u="sng" dirty="0">
                <a:latin typeface="Optima"/>
                <a:cs typeface="Optima"/>
              </a:rPr>
              <a:t>t</a:t>
            </a:r>
            <a:r>
              <a:rPr lang="en-US" sz="2700" i="1" u="sng" dirty="0" smtClean="0">
                <a:latin typeface="Optima"/>
                <a:cs typeface="Optima"/>
              </a:rPr>
              <a:t>raining examples to learn the weight?</a:t>
            </a:r>
          </a:p>
        </p:txBody>
      </p:sp>
    </p:spTree>
    <p:extLst>
      <p:ext uri="{BB962C8B-B14F-4D97-AF65-F5344CB8AC3E}">
        <p14:creationId xmlns:p14="http://schemas.microsoft.com/office/powerpoint/2010/main" val="10954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42708"/>
              </p:ext>
            </p:extLst>
          </p:nvPr>
        </p:nvGraphicFramePr>
        <p:xfrm>
          <a:off x="282243" y="1637086"/>
          <a:ext cx="5232054" cy="229108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731939"/>
                <a:gridCol w="1678107"/>
                <a:gridCol w="18220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Mention1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Mention2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Feature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…marry</a:t>
                      </a:r>
                      <a:r>
                        <a:rPr lang="en-US" sz="18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to…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Robinson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Joe Biden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22777"/>
              </p:ext>
            </p:extLst>
          </p:nvPr>
        </p:nvGraphicFramePr>
        <p:xfrm>
          <a:off x="5514296" y="1637087"/>
          <a:ext cx="882714" cy="2290388"/>
        </p:xfrm>
        <a:graphic>
          <a:graphicData uri="http://schemas.openxmlformats.org/drawingml/2006/table">
            <a:tbl>
              <a:tblPr firstRow="1" bandRow="1">
                <a:effectLst/>
                <a:tableStyleId>{775DCB02-9BB8-47FD-8907-85C794F793BA}</a:tableStyleId>
              </a:tblPr>
              <a:tblGrid>
                <a:gridCol w="882714"/>
              </a:tblGrid>
              <a:tr h="3699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Label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4257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✓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537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24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cs typeface="Times New Roman"/>
              </a:rPr>
              <a:t>Probabilistic </a:t>
            </a:r>
            <a:r>
              <a:rPr lang="en-US" sz="3200" dirty="0">
                <a:cs typeface="Times New Roman"/>
              </a:rPr>
              <a:t>Engineering</a:t>
            </a:r>
            <a:endParaRPr lang="en-US" sz="3600" dirty="0">
              <a:latin typeface="Times New Roman"/>
              <a:cs typeface="Times New Roman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743878"/>
              </p:ext>
            </p:extLst>
          </p:nvPr>
        </p:nvGraphicFramePr>
        <p:xfrm>
          <a:off x="6396799" y="1637085"/>
          <a:ext cx="2283815" cy="2291082"/>
        </p:xfrm>
        <a:graphic>
          <a:graphicData uri="http://schemas.openxmlformats.org/drawingml/2006/table">
            <a:tbl>
              <a:tblPr firstRow="1" bandRow="1">
                <a:effectLst/>
                <a:tableStyleId>{08FB837D-C827-4EFA-A057-4D05807E0F7C}</a:tableStyleId>
              </a:tblPr>
              <a:tblGrid>
                <a:gridCol w="2283815"/>
              </a:tblGrid>
              <a:tr h="374563">
                <a:tc>
                  <a:txBody>
                    <a:bodyPr/>
                    <a:lstStyle/>
                    <a:p>
                      <a:r>
                        <a:rPr lang="en-US" dirty="0" smtClean="0"/>
                        <a:t>Distant Labels</a:t>
                      </a:r>
                      <a:endParaRPr lang="en-US" dirty="0"/>
                    </a:p>
                  </a:txBody>
                  <a:tcPr/>
                </a:tc>
              </a:tr>
              <a:tr h="637742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659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/>
                </a:tc>
              </a:tr>
              <a:tr h="619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82244" y="2658925"/>
            <a:ext cx="3720660" cy="647586"/>
          </a:xfrm>
          <a:prstGeom prst="rect">
            <a:avLst/>
          </a:prstGeom>
          <a:noFill/>
          <a:ln w="32258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175075" y="4769157"/>
            <a:ext cx="1386984" cy="1"/>
          </a:xfrm>
          <a:prstGeom prst="straightConnector1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28799" y="4769156"/>
            <a:ext cx="1200169" cy="1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Rectangle 17"/>
          <p:cNvSpPr/>
          <p:nvPr/>
        </p:nvSpPr>
        <p:spPr>
          <a:xfrm>
            <a:off x="6396799" y="2658925"/>
            <a:ext cx="372867" cy="647586"/>
          </a:xfrm>
          <a:prstGeom prst="rect">
            <a:avLst/>
          </a:prstGeom>
          <a:noFill/>
          <a:ln w="32258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769666" y="2762197"/>
            <a:ext cx="559302" cy="0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328968" y="2762198"/>
            <a:ext cx="0" cy="2006958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2459"/>
              </p:ext>
            </p:extLst>
          </p:nvPr>
        </p:nvGraphicFramePr>
        <p:xfrm>
          <a:off x="3574557" y="4247610"/>
          <a:ext cx="2554242" cy="98083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72509"/>
                <a:gridCol w="1281733"/>
              </a:tblGrid>
              <a:tr h="321953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Person 2</a:t>
                      </a:r>
                      <a:endParaRPr lang="en-US" dirty="0"/>
                    </a:p>
                  </a:txBody>
                  <a:tcPr/>
                </a:tc>
              </a:tr>
              <a:tr h="6150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23" descr="220px-Official_portrait_of_Barack_Obam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56" y="4629345"/>
            <a:ext cx="376778" cy="512075"/>
          </a:xfrm>
          <a:prstGeom prst="rect">
            <a:avLst/>
          </a:prstGeom>
        </p:spPr>
      </p:pic>
      <p:pic>
        <p:nvPicPr>
          <p:cNvPr id="25" name="Picture 24" descr="225px-Michelle_Obama_official_portrait_headsho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98" y="4629345"/>
            <a:ext cx="382780" cy="512075"/>
          </a:xfrm>
          <a:prstGeom prst="rect">
            <a:avLst/>
          </a:prstGeom>
        </p:spPr>
      </p:pic>
      <p:pic>
        <p:nvPicPr>
          <p:cNvPr id="26" name="Picture 25" descr="imgr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12" y="4237707"/>
            <a:ext cx="440845" cy="4408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02904" y="3868375"/>
            <a:ext cx="98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Spouse</a:t>
            </a:r>
            <a:endParaRPr lang="en-US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246365"/>
              </p:ext>
            </p:extLst>
          </p:nvPr>
        </p:nvGraphicFramePr>
        <p:xfrm>
          <a:off x="3598330" y="5753944"/>
          <a:ext cx="2554242" cy="98083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72509"/>
                <a:gridCol w="1281733"/>
              </a:tblGrid>
              <a:tr h="321953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Person 2</a:t>
                      </a:r>
                      <a:endParaRPr lang="en-US" dirty="0"/>
                    </a:p>
                  </a:txBody>
                  <a:tcPr/>
                </a:tc>
              </a:tr>
              <a:tr h="6150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8" descr="220px-Official_portrait_of_Barack_Obam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329" y="6135679"/>
            <a:ext cx="376778" cy="512075"/>
          </a:xfrm>
          <a:prstGeom prst="rect">
            <a:avLst/>
          </a:prstGeom>
        </p:spPr>
      </p:pic>
      <p:pic>
        <p:nvPicPr>
          <p:cNvPr id="30" name="Picture 29" descr="imgr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85" y="5742995"/>
            <a:ext cx="440845" cy="440845"/>
          </a:xfrm>
          <a:prstGeom prst="rect">
            <a:avLst/>
          </a:prstGeom>
        </p:spPr>
      </p:pic>
      <p:pic>
        <p:nvPicPr>
          <p:cNvPr id="31" name="Picture 30" descr="File:Joe_Biden_official_portrait_crop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07" y="6135679"/>
            <a:ext cx="409660" cy="51207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026677" y="5384612"/>
            <a:ext cx="138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NotSpouse</a:t>
            </a:r>
            <a:endParaRPr lang="en-US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175075" y="3306511"/>
            <a:ext cx="0" cy="1462647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/>
          <p:cNvSpPr txBox="1"/>
          <p:nvPr/>
        </p:nvSpPr>
        <p:spPr>
          <a:xfrm>
            <a:off x="773070" y="964176"/>
            <a:ext cx="76605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i="1" u="sng" dirty="0" smtClean="0">
                <a:latin typeface="Optima"/>
                <a:cs typeface="Optima"/>
              </a:rPr>
              <a:t>How to get </a:t>
            </a:r>
            <a:r>
              <a:rPr lang="en-US" sz="2700" i="1" u="sng" dirty="0">
                <a:latin typeface="Optima"/>
                <a:cs typeface="Optima"/>
              </a:rPr>
              <a:t>t</a:t>
            </a:r>
            <a:r>
              <a:rPr lang="en-US" sz="2700" i="1" u="sng" dirty="0" smtClean="0">
                <a:latin typeface="Optima"/>
                <a:cs typeface="Optima"/>
              </a:rPr>
              <a:t>raining examples to learn the weight?</a:t>
            </a:r>
          </a:p>
        </p:txBody>
      </p:sp>
    </p:spTree>
    <p:extLst>
      <p:ext uri="{BB962C8B-B14F-4D97-AF65-F5344CB8AC3E}">
        <p14:creationId xmlns:p14="http://schemas.microsoft.com/office/powerpoint/2010/main" val="34483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7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85423"/>
              </p:ext>
            </p:extLst>
          </p:nvPr>
        </p:nvGraphicFramePr>
        <p:xfrm>
          <a:off x="282243" y="1637086"/>
          <a:ext cx="5232054" cy="229108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731939"/>
                <a:gridCol w="1678107"/>
                <a:gridCol w="18220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Mention1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Mention2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Feature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…marry</a:t>
                      </a:r>
                      <a:r>
                        <a:rPr lang="en-US" sz="18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to…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Robinson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Joe Biden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510462"/>
              </p:ext>
            </p:extLst>
          </p:nvPr>
        </p:nvGraphicFramePr>
        <p:xfrm>
          <a:off x="5514296" y="1637087"/>
          <a:ext cx="882714" cy="2290388"/>
        </p:xfrm>
        <a:graphic>
          <a:graphicData uri="http://schemas.openxmlformats.org/drawingml/2006/table">
            <a:tbl>
              <a:tblPr firstRow="1" bandRow="1">
                <a:effectLst/>
                <a:tableStyleId>{775DCB02-9BB8-47FD-8907-85C794F793BA}</a:tableStyleId>
              </a:tblPr>
              <a:tblGrid>
                <a:gridCol w="882714"/>
              </a:tblGrid>
              <a:tr h="3699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Label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4257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✓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537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24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15663"/>
              </p:ext>
            </p:extLst>
          </p:nvPr>
        </p:nvGraphicFramePr>
        <p:xfrm>
          <a:off x="6396799" y="1637085"/>
          <a:ext cx="2283815" cy="2291082"/>
        </p:xfrm>
        <a:graphic>
          <a:graphicData uri="http://schemas.openxmlformats.org/drawingml/2006/table">
            <a:tbl>
              <a:tblPr firstRow="1" bandRow="1">
                <a:effectLst/>
                <a:tableStyleId>{08FB837D-C827-4EFA-A057-4D05807E0F7C}</a:tableStyleId>
              </a:tblPr>
              <a:tblGrid>
                <a:gridCol w="2283815"/>
              </a:tblGrid>
              <a:tr h="374563">
                <a:tc>
                  <a:txBody>
                    <a:bodyPr/>
                    <a:lstStyle/>
                    <a:p>
                      <a:r>
                        <a:rPr lang="en-US" dirty="0" smtClean="0"/>
                        <a:t>Distant Labels</a:t>
                      </a:r>
                      <a:endParaRPr lang="en-US" dirty="0"/>
                    </a:p>
                  </a:txBody>
                  <a:tcPr/>
                </a:tc>
              </a:tr>
              <a:tr h="637742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659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/>
                </a:tc>
              </a:tr>
              <a:tr h="619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+mn-lt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cs typeface="Times New Roman"/>
              </a:rPr>
              <a:t>Probabilistic </a:t>
            </a:r>
            <a:r>
              <a:rPr lang="en-US" sz="3200" dirty="0">
                <a:cs typeface="Times New Roman"/>
              </a:rPr>
              <a:t>Engineering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2244" y="3267181"/>
            <a:ext cx="3720660" cy="660985"/>
          </a:xfrm>
          <a:prstGeom prst="rect">
            <a:avLst/>
          </a:prstGeom>
          <a:noFill/>
          <a:ln w="32258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175075" y="6268765"/>
            <a:ext cx="1386984" cy="1"/>
          </a:xfrm>
          <a:prstGeom prst="straightConnector1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28799" y="6268765"/>
            <a:ext cx="1200169" cy="1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Rectangle 17"/>
          <p:cNvSpPr/>
          <p:nvPr/>
        </p:nvSpPr>
        <p:spPr>
          <a:xfrm>
            <a:off x="6396799" y="3267181"/>
            <a:ext cx="372867" cy="660986"/>
          </a:xfrm>
          <a:prstGeom prst="rect">
            <a:avLst/>
          </a:prstGeom>
          <a:noFill/>
          <a:ln w="32258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769666" y="3604398"/>
            <a:ext cx="559302" cy="0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328968" y="3604398"/>
            <a:ext cx="0" cy="2664368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75075" y="3868375"/>
            <a:ext cx="0" cy="2400390"/>
          </a:xfrm>
          <a:prstGeom prst="line">
            <a:avLst/>
          </a:prstGeom>
          <a:noFill/>
          <a:ln w="57658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5514296" y="2703004"/>
            <a:ext cx="1255581" cy="442733"/>
          </a:xfrm>
          <a:prstGeom prst="rect">
            <a:avLst/>
          </a:prstGeom>
          <a:noFill/>
          <a:ln w="70358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c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89" y="2714655"/>
            <a:ext cx="442733" cy="442733"/>
          </a:xfrm>
          <a:prstGeom prst="rect">
            <a:avLst/>
          </a:prstGeom>
        </p:spPr>
      </p:pic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92016"/>
              </p:ext>
            </p:extLst>
          </p:nvPr>
        </p:nvGraphicFramePr>
        <p:xfrm>
          <a:off x="3574557" y="4247610"/>
          <a:ext cx="2554242" cy="98083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72509"/>
                <a:gridCol w="1281733"/>
              </a:tblGrid>
              <a:tr h="321953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Person 2</a:t>
                      </a:r>
                      <a:endParaRPr lang="en-US" dirty="0"/>
                    </a:p>
                  </a:txBody>
                  <a:tcPr/>
                </a:tc>
              </a:tr>
              <a:tr h="6150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2" name="Picture 41" descr="220px-Official_portrait_of_Barack_Obam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56" y="4629345"/>
            <a:ext cx="376778" cy="512075"/>
          </a:xfrm>
          <a:prstGeom prst="rect">
            <a:avLst/>
          </a:prstGeom>
        </p:spPr>
      </p:pic>
      <p:pic>
        <p:nvPicPr>
          <p:cNvPr id="43" name="Picture 42" descr="225px-Michelle_Obama_official_portrait_headsho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98" y="4629345"/>
            <a:ext cx="382780" cy="512075"/>
          </a:xfrm>
          <a:prstGeom prst="rect">
            <a:avLst/>
          </a:prstGeom>
        </p:spPr>
      </p:pic>
      <p:pic>
        <p:nvPicPr>
          <p:cNvPr id="44" name="Picture 43" descr="imgr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12" y="4237707"/>
            <a:ext cx="440845" cy="44084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02904" y="3868375"/>
            <a:ext cx="98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entury Gothic"/>
                <a:cs typeface="Century Gothic"/>
              </a:rPr>
              <a:t>Spouse</a:t>
            </a:r>
            <a:endParaRPr lang="en-US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11050"/>
              </p:ext>
            </p:extLst>
          </p:nvPr>
        </p:nvGraphicFramePr>
        <p:xfrm>
          <a:off x="3598330" y="5753944"/>
          <a:ext cx="2554242" cy="98083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72509"/>
                <a:gridCol w="1281733"/>
              </a:tblGrid>
              <a:tr h="321953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Person 2</a:t>
                      </a:r>
                      <a:endParaRPr lang="en-US" dirty="0"/>
                    </a:p>
                  </a:txBody>
                  <a:tcPr/>
                </a:tc>
              </a:tr>
              <a:tr h="6150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7" name="Picture 46" descr="220px-Official_portrait_of_Barack_Obam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329" y="6135679"/>
            <a:ext cx="376778" cy="512075"/>
          </a:xfrm>
          <a:prstGeom prst="rect">
            <a:avLst/>
          </a:prstGeom>
        </p:spPr>
      </p:pic>
      <p:pic>
        <p:nvPicPr>
          <p:cNvPr id="48" name="Picture 47" descr="imgr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85" y="5742995"/>
            <a:ext cx="440845" cy="440845"/>
          </a:xfrm>
          <a:prstGeom prst="rect">
            <a:avLst/>
          </a:prstGeom>
        </p:spPr>
      </p:pic>
      <p:pic>
        <p:nvPicPr>
          <p:cNvPr id="49" name="Picture 48" descr="File:Joe_Biden_official_portrait_crop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07" y="6135679"/>
            <a:ext cx="409660" cy="51207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026677" y="5384612"/>
            <a:ext cx="138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NotSpouse</a:t>
            </a:r>
            <a:endParaRPr lang="en-US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3070" y="964176"/>
            <a:ext cx="76605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i="1" u="sng" dirty="0" smtClean="0">
                <a:latin typeface="Optima"/>
                <a:cs typeface="Optima"/>
              </a:rPr>
              <a:t>How to get </a:t>
            </a:r>
            <a:r>
              <a:rPr lang="en-US" sz="2700" i="1" u="sng" dirty="0">
                <a:latin typeface="Optima"/>
                <a:cs typeface="Optima"/>
              </a:rPr>
              <a:t>t</a:t>
            </a:r>
            <a:r>
              <a:rPr lang="en-US" sz="2700" i="1" u="sng" dirty="0" smtClean="0">
                <a:latin typeface="Optima"/>
                <a:cs typeface="Optima"/>
              </a:rPr>
              <a:t>raining examples to learn the weight?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05399" y="5887769"/>
            <a:ext cx="719987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SQL</a:t>
            </a:r>
          </a:p>
        </p:txBody>
      </p:sp>
    </p:spTree>
    <p:extLst>
      <p:ext uri="{BB962C8B-B14F-4D97-AF65-F5344CB8AC3E}">
        <p14:creationId xmlns:p14="http://schemas.microsoft.com/office/powerpoint/2010/main" val="23641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cs typeface="Times New Roman"/>
              </a:rPr>
              <a:t>Probabilistic </a:t>
            </a:r>
            <a:r>
              <a:rPr lang="en-US" sz="3200" dirty="0">
                <a:cs typeface="Times New Roman"/>
              </a:rPr>
              <a:t>Engineering</a:t>
            </a:r>
            <a:endParaRPr lang="en-US" sz="3600" dirty="0">
              <a:cs typeface="Century Gothic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281897" y="4294272"/>
            <a:ext cx="6768895" cy="72650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r>
              <a:rPr lang="en-US" sz="3200" b="1" dirty="0" smtClean="0">
                <a:latin typeface="Century Gothic"/>
                <a:cs typeface="Century Gothic"/>
              </a:rPr>
              <a:t>Challenge</a:t>
            </a:r>
            <a:endParaRPr lang="en-US" sz="3200" b="1" dirty="0">
              <a:latin typeface="Century Gothic"/>
              <a:cs typeface="Century Gothic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81897" y="4869387"/>
            <a:ext cx="6768895" cy="1350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entury Gothic"/>
                <a:cs typeface="Century Gothic"/>
              </a:rPr>
              <a:t>How to increase training quality by amortizing labeling errors caused by distant supervision? 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345436"/>
              </p:ext>
            </p:extLst>
          </p:nvPr>
        </p:nvGraphicFramePr>
        <p:xfrm>
          <a:off x="282243" y="1637086"/>
          <a:ext cx="5232054" cy="229108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731939"/>
                <a:gridCol w="1678107"/>
                <a:gridCol w="18220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Mention1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Mention2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Feature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…marry</a:t>
                      </a:r>
                      <a:r>
                        <a:rPr lang="en-US" sz="18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to…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Robinson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Joe Biden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9946"/>
              </p:ext>
            </p:extLst>
          </p:nvPr>
        </p:nvGraphicFramePr>
        <p:xfrm>
          <a:off x="5514296" y="1637087"/>
          <a:ext cx="882714" cy="2290388"/>
        </p:xfrm>
        <a:graphic>
          <a:graphicData uri="http://schemas.openxmlformats.org/drawingml/2006/table">
            <a:tbl>
              <a:tblPr firstRow="1" bandRow="1">
                <a:effectLst/>
                <a:tableStyleId>{775DCB02-9BB8-47FD-8907-85C794F793BA}</a:tableStyleId>
              </a:tblPr>
              <a:tblGrid>
                <a:gridCol w="882714"/>
              </a:tblGrid>
              <a:tr h="3699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Label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4257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✓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537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24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509146"/>
              </p:ext>
            </p:extLst>
          </p:nvPr>
        </p:nvGraphicFramePr>
        <p:xfrm>
          <a:off x="6396799" y="1637085"/>
          <a:ext cx="2283815" cy="2291082"/>
        </p:xfrm>
        <a:graphic>
          <a:graphicData uri="http://schemas.openxmlformats.org/drawingml/2006/table">
            <a:tbl>
              <a:tblPr firstRow="1" bandRow="1">
                <a:effectLst/>
                <a:tableStyleId>{08FB837D-C827-4EFA-A057-4D05807E0F7C}</a:tableStyleId>
              </a:tblPr>
              <a:tblGrid>
                <a:gridCol w="2283815"/>
              </a:tblGrid>
              <a:tr h="374563">
                <a:tc>
                  <a:txBody>
                    <a:bodyPr/>
                    <a:lstStyle/>
                    <a:p>
                      <a:r>
                        <a:rPr lang="en-US" dirty="0" smtClean="0"/>
                        <a:t>Distant Labels</a:t>
                      </a:r>
                      <a:endParaRPr lang="en-US" dirty="0"/>
                    </a:p>
                  </a:txBody>
                  <a:tcPr/>
                </a:tc>
              </a:tr>
              <a:tr h="637742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659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/>
                </a:tc>
              </a:tr>
              <a:tr h="619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+mn-lt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5514296" y="2703004"/>
            <a:ext cx="1255581" cy="442733"/>
          </a:xfrm>
          <a:prstGeom prst="rect">
            <a:avLst/>
          </a:prstGeom>
          <a:noFill/>
          <a:ln w="70358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89" y="2714655"/>
            <a:ext cx="442733" cy="4427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3070" y="964176"/>
            <a:ext cx="76605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i="1" u="sng" dirty="0" smtClean="0">
                <a:latin typeface="Optima"/>
                <a:cs typeface="Optima"/>
              </a:rPr>
              <a:t>How to get </a:t>
            </a:r>
            <a:r>
              <a:rPr lang="en-US" sz="2700" i="1" u="sng" dirty="0">
                <a:latin typeface="Optima"/>
                <a:cs typeface="Optima"/>
              </a:rPr>
              <a:t>t</a:t>
            </a:r>
            <a:r>
              <a:rPr lang="en-US" sz="2700" i="1" u="sng" dirty="0" smtClean="0">
                <a:latin typeface="Optima"/>
                <a:cs typeface="Optima"/>
              </a:rPr>
              <a:t>raining examples to learn the weight?</a:t>
            </a:r>
          </a:p>
        </p:txBody>
      </p:sp>
    </p:spTree>
    <p:extLst>
      <p:ext uri="{BB962C8B-B14F-4D97-AF65-F5344CB8AC3E}">
        <p14:creationId xmlns:p14="http://schemas.microsoft.com/office/powerpoint/2010/main" val="27618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77114"/>
              </p:ext>
            </p:extLst>
          </p:nvPr>
        </p:nvGraphicFramePr>
        <p:xfrm>
          <a:off x="282244" y="3217004"/>
          <a:ext cx="5232671" cy="208539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740284"/>
                <a:gridCol w="1664047"/>
                <a:gridCol w="1828340"/>
              </a:tblGrid>
              <a:tr h="331138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Mention1</a:t>
                      </a:r>
                      <a:endParaRPr lang="en-US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Mention2</a:t>
                      </a:r>
                      <a:endParaRPr lang="en-US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Feature</a:t>
                      </a:r>
                      <a:endParaRPr lang="en-US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kumimoji="0" lang="en-US" kern="1200" dirty="0" smtClean="0">
                          <a:solidFill>
                            <a:srgbClr val="CADCD8"/>
                          </a:solidFill>
                          <a:latin typeface="+mn-lt"/>
                          <a:ea typeface="+mn-ea"/>
                          <a:cs typeface="+mn-cs"/>
                        </a:rPr>
                        <a:t>Michelle</a:t>
                      </a:r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 Obama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Barack </a:t>
                      </a:r>
                      <a:r>
                        <a:rPr kumimoji="0" lang="en-US" kern="1200" dirty="0" smtClean="0">
                          <a:solidFill>
                            <a:srgbClr val="CADCD8"/>
                          </a:solidFill>
                          <a:latin typeface="+mn-lt"/>
                          <a:ea typeface="+mn-ea"/>
                          <a:cs typeface="+mn-cs"/>
                        </a:rPr>
                        <a:t>Obama</a:t>
                      </a:r>
                      <a:endParaRPr kumimoji="0" lang="en-US" kern="1200" dirty="0">
                        <a:solidFill>
                          <a:srgbClr val="CADCD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…marry</a:t>
                      </a:r>
                      <a:r>
                        <a:rPr lang="en-US" baseline="0" dirty="0" smtClean="0">
                          <a:solidFill>
                            <a:srgbClr val="CADCD8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to…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Barack Obama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Michelle Robinson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…meet…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Barack Obama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Joe Biden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ADCD8"/>
                          </a:solidFill>
                        </a:rPr>
                        <a:t>…meet…</a:t>
                      </a:r>
                      <a:endParaRPr lang="en-US" dirty="0">
                        <a:solidFill>
                          <a:srgbClr val="CADCD8"/>
                        </a:solidFill>
                      </a:endParaRPr>
                    </a:p>
                  </a:txBody>
                  <a:tcPr>
                    <a:solidFill>
                      <a:srgbClr val="CADCD8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cs typeface="Times New Roman"/>
              </a:rPr>
              <a:t>Probabilistic </a:t>
            </a:r>
            <a:r>
              <a:rPr lang="en-US" sz="3600" dirty="0">
                <a:cs typeface="Times New Roman"/>
              </a:rPr>
              <a:t>Engineering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9729" y="3553020"/>
            <a:ext cx="0" cy="244210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2244" y="5426179"/>
            <a:ext cx="388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Add more mention pairs!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493129"/>
              </p:ext>
            </p:extLst>
          </p:nvPr>
        </p:nvGraphicFramePr>
        <p:xfrm>
          <a:off x="282243" y="1637086"/>
          <a:ext cx="5232054" cy="229108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731939"/>
                <a:gridCol w="1678107"/>
                <a:gridCol w="18220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Mention1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Mention2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Feature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49243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…marry</a:t>
                      </a:r>
                      <a:r>
                        <a:rPr lang="en-US" sz="18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to…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Michelle Robinson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58712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Barack Obama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Joe Biden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/>
                          <a:cs typeface="Century Gothic"/>
                        </a:rPr>
                        <a:t>…meet…</a:t>
                      </a:r>
                      <a:endParaRPr lang="en-US" sz="18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998739"/>
              </p:ext>
            </p:extLst>
          </p:nvPr>
        </p:nvGraphicFramePr>
        <p:xfrm>
          <a:off x="5514296" y="1637087"/>
          <a:ext cx="882714" cy="2290388"/>
        </p:xfrm>
        <a:graphic>
          <a:graphicData uri="http://schemas.openxmlformats.org/drawingml/2006/table">
            <a:tbl>
              <a:tblPr firstRow="1" bandRow="1">
                <a:effectLst/>
                <a:tableStyleId>{775DCB02-9BB8-47FD-8907-85C794F793BA}</a:tableStyleId>
              </a:tblPr>
              <a:tblGrid>
                <a:gridCol w="882714"/>
              </a:tblGrid>
              <a:tr h="3699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Label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4257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✓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537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24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338079"/>
              </p:ext>
            </p:extLst>
          </p:nvPr>
        </p:nvGraphicFramePr>
        <p:xfrm>
          <a:off x="6396799" y="1637085"/>
          <a:ext cx="2283815" cy="2291082"/>
        </p:xfrm>
        <a:graphic>
          <a:graphicData uri="http://schemas.openxmlformats.org/drawingml/2006/table">
            <a:tbl>
              <a:tblPr firstRow="1" bandRow="1">
                <a:effectLst/>
                <a:tableStyleId>{08FB837D-C827-4EFA-A057-4D05807E0F7C}</a:tableStyleId>
              </a:tblPr>
              <a:tblGrid>
                <a:gridCol w="2283815"/>
              </a:tblGrid>
              <a:tr h="374563">
                <a:tc>
                  <a:txBody>
                    <a:bodyPr/>
                    <a:lstStyle/>
                    <a:p>
                      <a:r>
                        <a:rPr lang="en-US" dirty="0" smtClean="0"/>
                        <a:t>Distant Labels</a:t>
                      </a:r>
                      <a:endParaRPr lang="en-US" dirty="0"/>
                    </a:p>
                  </a:txBody>
                  <a:tcPr/>
                </a:tc>
              </a:tr>
              <a:tr h="637742"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/>
                    </a:p>
                  </a:txBody>
                  <a:tcPr/>
                </a:tc>
              </a:tr>
              <a:tr h="659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✓</a:t>
                      </a:r>
                      <a:endParaRPr lang="en-US" dirty="0" smtClean="0"/>
                    </a:p>
                  </a:txBody>
                  <a:tcPr/>
                </a:tc>
              </a:tr>
              <a:tr h="619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  <a:ea typeface="Zapf Dingbats"/>
                          <a:cs typeface="Century Gothic"/>
                          <a:sym typeface="Zapf Dingbats"/>
                        </a:rPr>
                        <a:t>✗</a:t>
                      </a:r>
                      <a:endParaRPr lang="en-US" dirty="0" smtClean="0">
                        <a:latin typeface="+mn-lt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514296" y="2703004"/>
            <a:ext cx="1255581" cy="442733"/>
          </a:xfrm>
          <a:prstGeom prst="rect">
            <a:avLst/>
          </a:prstGeom>
          <a:noFill/>
          <a:ln w="70358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89" y="2714655"/>
            <a:ext cx="442733" cy="44273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31867" y="4051845"/>
            <a:ext cx="2648747" cy="5362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31867" y="4616287"/>
            <a:ext cx="2648747" cy="20630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make DeepDive Efficient and Scalable?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3070" y="964176"/>
            <a:ext cx="76605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i="1" u="sng" dirty="0" smtClean="0">
                <a:latin typeface="Optima"/>
                <a:cs typeface="Optima"/>
              </a:rPr>
              <a:t>How to get </a:t>
            </a:r>
            <a:r>
              <a:rPr lang="en-US" sz="2700" i="1" u="sng" dirty="0">
                <a:latin typeface="Optima"/>
                <a:cs typeface="Optima"/>
              </a:rPr>
              <a:t>t</a:t>
            </a:r>
            <a:r>
              <a:rPr lang="en-US" sz="2700" i="1" u="sng" dirty="0" smtClean="0">
                <a:latin typeface="Optima"/>
                <a:cs typeface="Optima"/>
              </a:rPr>
              <a:t>raining examples to learn the weight?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2244" y="5949399"/>
            <a:ext cx="531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Add more distant supervision rules!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730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2"/>
          <p:cNvSpPr/>
          <p:nvPr/>
        </p:nvSpPr>
        <p:spPr>
          <a:xfrm>
            <a:off x="455152" y="1548536"/>
            <a:ext cx="3039312" cy="740876"/>
          </a:xfrm>
          <a:prstGeom prst="homePlate">
            <a:avLst/>
          </a:prstGeom>
          <a:solidFill>
            <a:schemeClr val="accent1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Feature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Extraction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177338" y="1548536"/>
            <a:ext cx="3003917" cy="740876"/>
          </a:xfrm>
          <a:prstGeom prst="chevron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Statistical Learning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5865947" y="1548537"/>
            <a:ext cx="3202187" cy="740875"/>
          </a:xfrm>
          <a:prstGeom prst="chevron">
            <a:avLst/>
          </a:prstGeom>
          <a:solidFill>
            <a:srgbClr val="8187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Statistical Learning &amp;  Inference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98116" y="1406958"/>
            <a:ext cx="370018" cy="1012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455152" y="1548536"/>
            <a:ext cx="3039312" cy="74087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Feature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Extraction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3177338" y="1548537"/>
            <a:ext cx="3003917" cy="740876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Probabilistic Engineering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144" y="1212655"/>
            <a:ext cx="8428182" cy="1207005"/>
          </a:xfrm>
          <a:prstGeom prst="rect">
            <a:avLst/>
          </a:prstGeom>
          <a:noFill/>
          <a:ln w="28575" cmpd="sng">
            <a:solidFill>
              <a:srgbClr val="BFBFB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heade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61" y="909491"/>
            <a:ext cx="2529986" cy="578282"/>
          </a:xfrm>
          <a:prstGeom prst="rect">
            <a:avLst/>
          </a:prstGeom>
        </p:spPr>
      </p:pic>
      <p:pic>
        <p:nvPicPr>
          <p:cNvPr id="32" name="Picture 31" descr="vc_fossi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00" y="4528610"/>
            <a:ext cx="365807" cy="365807"/>
          </a:xfrm>
          <a:prstGeom prst="rect">
            <a:avLst/>
          </a:prstGeom>
        </p:spPr>
      </p:pic>
      <p:pic>
        <p:nvPicPr>
          <p:cNvPr id="33" name="Picture 32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63" y="4551037"/>
            <a:ext cx="399163" cy="365807"/>
          </a:xfrm>
          <a:prstGeom prst="rect">
            <a:avLst/>
          </a:prstGeom>
        </p:spPr>
      </p:pic>
      <p:pic>
        <p:nvPicPr>
          <p:cNvPr id="35" name="Picture 34" descr="Simple_icon_time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13" y="4551037"/>
            <a:ext cx="457259" cy="365807"/>
          </a:xfrm>
          <a:prstGeom prst="rect">
            <a:avLst/>
          </a:prstGeom>
        </p:spPr>
      </p:pic>
      <p:pic>
        <p:nvPicPr>
          <p:cNvPr id="36" name="Picture 35" descr="rock-paper-scissors-rock-icon.png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53" y="4547176"/>
            <a:ext cx="365807" cy="365807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6412700" y="4453919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12700" y="6127712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12700" y="4988336"/>
            <a:ext cx="237757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778507" y="4453919"/>
            <a:ext cx="0" cy="1673793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412700" y="5544147"/>
            <a:ext cx="237757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660540" y="4015371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Inference Result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8352287" y="4453919"/>
            <a:ext cx="0" cy="1673793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47575" y="4477701"/>
            <a:ext cx="39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Optima"/>
                <a:cs typeface="Optima"/>
              </a:rPr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0273" y="5072117"/>
            <a:ext cx="54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0.9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52169" y="5665793"/>
            <a:ext cx="54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0.6</a:t>
            </a:r>
          </a:p>
        </p:txBody>
      </p:sp>
      <p:sp>
        <p:nvSpPr>
          <p:cNvPr id="22" name="Bent-Up Arrow 21"/>
          <p:cNvSpPr/>
          <p:nvPr/>
        </p:nvSpPr>
        <p:spPr>
          <a:xfrm flipV="1">
            <a:off x="6301683" y="2876240"/>
            <a:ext cx="1794746" cy="1079506"/>
          </a:xfrm>
          <a:prstGeom prst="bentUpArrow">
            <a:avLst>
              <a:gd name="adj1" fmla="val 50000"/>
              <a:gd name="adj2" fmla="val 38184"/>
              <a:gd name="adj3" fmla="val 18915"/>
            </a:avLst>
          </a:prstGeom>
          <a:noFill/>
          <a:ln w="38100" cmpd="sng"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>
              <a:solidFill>
                <a:srgbClr val="81875A"/>
              </a:solidFill>
              <a:latin typeface="Optima"/>
              <a:cs typeface="Optima"/>
            </a:endParaRPr>
          </a:p>
        </p:txBody>
      </p:sp>
      <p:pic>
        <p:nvPicPr>
          <p:cNvPr id="54" name="Picture 53" descr="080873-glossy-black-icon-business-robot.png"/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49" y="2763841"/>
            <a:ext cx="774206" cy="774206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15809" y="22729"/>
            <a:ext cx="8229600" cy="733004"/>
          </a:xfrm>
        </p:spPr>
        <p:txBody>
          <a:bodyPr/>
          <a:lstStyle/>
          <a:p>
            <a:r>
              <a:rPr lang="en-US" dirty="0" smtClean="0"/>
              <a:t>DeepDive Workflow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07922" y="2569585"/>
            <a:ext cx="3975948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sql</a:t>
            </a:r>
            <a:r>
              <a:rPr lang="en-US" sz="2000" dirty="0" smtClean="0">
                <a:latin typeface="Optima"/>
                <a:cs typeface="Optima"/>
              </a:rPr>
              <a:t>: SELECT text FROM Sentences;</a:t>
            </a:r>
          </a:p>
          <a:p>
            <a:r>
              <a:rPr lang="en-US" sz="2000" dirty="0" smtClean="0">
                <a:latin typeface="Optima"/>
                <a:cs typeface="Optima"/>
              </a:rPr>
              <a:t>python: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for text in </a:t>
            </a:r>
            <a:r>
              <a:rPr lang="en-US" sz="2000" dirty="0" err="1" smtClean="0">
                <a:latin typeface="Optima"/>
                <a:cs typeface="Optima"/>
              </a:rPr>
              <a:t>sys.stdin</a:t>
            </a:r>
            <a:r>
              <a:rPr lang="en-US" sz="2000" dirty="0" smtClean="0">
                <a:latin typeface="Optima"/>
                <a:cs typeface="Optima"/>
              </a:rPr>
              <a:t>():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</a:t>
            </a:r>
            <a:r>
              <a:rPr lang="en-US" sz="2000" dirty="0" err="1" smtClean="0">
                <a:latin typeface="Optima"/>
                <a:cs typeface="Optima"/>
              </a:rPr>
              <a:t>rs</a:t>
            </a:r>
            <a:r>
              <a:rPr lang="en-US" sz="2000" dirty="0" smtClean="0">
                <a:latin typeface="Optima"/>
                <a:cs typeface="Optima"/>
              </a:rPr>
              <a:t> = </a:t>
            </a:r>
            <a:r>
              <a:rPr lang="en-US" sz="2000" dirty="0" err="1" smtClean="0">
                <a:latin typeface="Optima"/>
                <a:cs typeface="Optima"/>
              </a:rPr>
              <a:t>invoke_CoreNLP</a:t>
            </a:r>
            <a:r>
              <a:rPr lang="en-US" sz="2000" dirty="0" smtClean="0">
                <a:latin typeface="Optima"/>
                <a:cs typeface="Optima"/>
              </a:rPr>
              <a:t>(text)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print </a:t>
            </a:r>
            <a:r>
              <a:rPr lang="en-US" sz="2000" dirty="0" err="1" smtClean="0">
                <a:latin typeface="Optima"/>
                <a:cs typeface="Optima"/>
              </a:rPr>
              <a:t>rs</a:t>
            </a:r>
            <a:endParaRPr lang="en-US" sz="2000" dirty="0" smtClean="0">
              <a:latin typeface="Optima"/>
              <a:cs typeface="Opti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36689" y="4359566"/>
            <a:ext cx="3975948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Optima"/>
                <a:cs typeface="Optima"/>
              </a:rPr>
              <a:t>sql</a:t>
            </a:r>
            <a:r>
              <a:rPr lang="en-US" sz="2000" dirty="0" smtClean="0">
                <a:latin typeface="Optima"/>
                <a:cs typeface="Optima"/>
              </a:rPr>
              <a:t>: 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SELECT t1.*, t0.feature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FROM  Feature t0, </a:t>
            </a:r>
            <a:r>
              <a:rPr lang="en-US" sz="2000" dirty="0" err="1" smtClean="0">
                <a:latin typeface="Optima"/>
                <a:cs typeface="Optima"/>
              </a:rPr>
              <a:t>HasSpouse</a:t>
            </a:r>
            <a:r>
              <a:rPr lang="en-US" sz="2000" dirty="0" smtClean="0">
                <a:latin typeface="Optima"/>
                <a:cs typeface="Optima"/>
              </a:rPr>
              <a:t> t1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WHERE t0.m1=t1.m2 AND</a:t>
            </a:r>
          </a:p>
          <a:p>
            <a:r>
              <a:rPr lang="en-US" sz="2000" dirty="0">
                <a:latin typeface="Optima"/>
                <a:cs typeface="Optima"/>
              </a:rPr>
              <a:t> </a:t>
            </a:r>
            <a:r>
              <a:rPr lang="en-US" sz="2000" dirty="0" smtClean="0">
                <a:latin typeface="Optima"/>
                <a:cs typeface="Optima"/>
              </a:rPr>
              <a:t>              t0.m2=t1.m2</a:t>
            </a:r>
          </a:p>
          <a:p>
            <a:r>
              <a:rPr lang="en-US" sz="2000" dirty="0" smtClean="0">
                <a:latin typeface="Optima"/>
                <a:cs typeface="Optima"/>
              </a:rPr>
              <a:t>function: </a:t>
            </a:r>
            <a:r>
              <a:rPr lang="en-US" sz="2000" dirty="0" err="1" smtClean="0">
                <a:latin typeface="Optima"/>
                <a:cs typeface="Optima"/>
              </a:rPr>
              <a:t>IsTrue</a:t>
            </a:r>
            <a:r>
              <a:rPr lang="en-US" sz="2000" dirty="0" smtClean="0">
                <a:latin typeface="Optima"/>
                <a:cs typeface="Optima"/>
              </a:rPr>
              <a:t>(t1)</a:t>
            </a:r>
          </a:p>
          <a:p>
            <a:r>
              <a:rPr lang="en-US" sz="2000" dirty="0" smtClean="0">
                <a:latin typeface="Optima"/>
                <a:cs typeface="Optima"/>
              </a:rPr>
              <a:t>weight: t0.feature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23" y="2555634"/>
            <a:ext cx="425299" cy="4252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1390" y="4359566"/>
            <a:ext cx="425299" cy="4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51" grpId="0"/>
      <p:bldP spid="22" grpId="0" animBg="1"/>
      <p:bldP spid="56" grpId="0" animBg="1"/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9884" y="3104302"/>
            <a:ext cx="49189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 smtClean="0">
                <a:solidFill>
                  <a:srgbClr val="FFFFFF"/>
                </a:solidFill>
                <a:latin typeface="Optima"/>
                <a:cs typeface="Optima"/>
              </a:rPr>
              <a:t>Case Study: </a:t>
            </a:r>
            <a:r>
              <a:rPr lang="en-US" sz="3000" b="1" i="1" dirty="0" err="1" smtClean="0">
                <a:solidFill>
                  <a:srgbClr val="FFFFFF"/>
                </a:solidFill>
                <a:latin typeface="Optima"/>
                <a:cs typeface="Optima"/>
              </a:rPr>
              <a:t>PaleoDeepDive</a:t>
            </a:r>
            <a:endParaRPr lang="en-US" sz="3000" b="1" i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949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8638629" cy="733004"/>
          </a:xfrm>
        </p:spPr>
        <p:txBody>
          <a:bodyPr>
            <a:normAutofit/>
          </a:bodyPr>
          <a:lstStyle/>
          <a:p>
            <a:r>
              <a:rPr lang="en-US" dirty="0" smtClean="0"/>
              <a:t>Case Study - </a:t>
            </a:r>
            <a:r>
              <a:rPr lang="en-US" dirty="0" err="1" smtClean="0"/>
              <a:t>PaleoDeepDive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341" y="1593461"/>
            <a:ext cx="8821860" cy="4596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Optima"/>
                <a:cs typeface="Optima"/>
              </a:rPr>
              <a:t>The Goal</a:t>
            </a:r>
            <a:endParaRPr lang="en-US" sz="2400" b="1" dirty="0">
              <a:solidFill>
                <a:prstClr val="white"/>
              </a:solidFill>
              <a:latin typeface="Optima"/>
              <a:cs typeface="Opti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341" y="2053111"/>
            <a:ext cx="8821860" cy="8511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prstClr val="black"/>
                </a:solidFill>
                <a:latin typeface="Optima"/>
                <a:cs typeface="Optima"/>
              </a:rPr>
              <a:t>Extract </a:t>
            </a:r>
            <a:r>
              <a:rPr lang="en-US" sz="2400" i="1" dirty="0" err="1" smtClean="0">
                <a:solidFill>
                  <a:prstClr val="black"/>
                </a:solidFill>
                <a:latin typeface="Optima"/>
                <a:cs typeface="Optima"/>
              </a:rPr>
              <a:t>paleobiological</a:t>
            </a:r>
            <a:r>
              <a:rPr lang="en-US" sz="2400" i="1" dirty="0" smtClean="0">
                <a:solidFill>
                  <a:prstClr val="black"/>
                </a:solidFill>
                <a:latin typeface="Optima"/>
                <a:cs typeface="Optima"/>
              </a:rPr>
              <a:t> facts to build higher coverage fossil record.</a:t>
            </a:r>
            <a:endParaRPr lang="en-US" sz="2400" i="1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pic>
        <p:nvPicPr>
          <p:cNvPr id="6" name="Picture 5" descr="extractio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r="25421" b="31486"/>
          <a:stretch/>
        </p:blipFill>
        <p:spPr>
          <a:xfrm>
            <a:off x="6124224" y="3354766"/>
            <a:ext cx="2879978" cy="2060939"/>
          </a:xfrm>
          <a:prstGeom prst="rect">
            <a:avLst/>
          </a:prstGeom>
        </p:spPr>
      </p:pic>
      <p:pic>
        <p:nvPicPr>
          <p:cNvPr id="7" name="Picture 6" descr="Screen Shot 2013-06-04 at 2.33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1" y="3323278"/>
            <a:ext cx="1243702" cy="1754619"/>
          </a:xfrm>
          <a:prstGeom prst="rect">
            <a:avLst/>
          </a:prstGeom>
        </p:spPr>
      </p:pic>
      <p:pic>
        <p:nvPicPr>
          <p:cNvPr id="8" name="Picture 7" descr="tpc277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94" y="3740669"/>
            <a:ext cx="1659724" cy="1244793"/>
          </a:xfrm>
          <a:prstGeom prst="rect">
            <a:avLst/>
          </a:prstGeom>
        </p:spPr>
      </p:pic>
      <p:pic>
        <p:nvPicPr>
          <p:cNvPr id="9" name="Picture 8" descr="Screen Shot 2013-06-04 at 2.35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8" y="3690650"/>
            <a:ext cx="1268335" cy="179614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901972" y="3123293"/>
            <a:ext cx="4222251" cy="2490847"/>
          </a:xfrm>
          <a:prstGeom prst="rightArrow">
            <a:avLst>
              <a:gd name="adj1" fmla="val 80442"/>
              <a:gd name="adj2" fmla="val 1292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13727" y="3411161"/>
            <a:ext cx="3454667" cy="778994"/>
            <a:chOff x="3619964" y="2792114"/>
            <a:chExt cx="3454667" cy="778994"/>
          </a:xfrm>
        </p:grpSpPr>
        <p:sp>
          <p:nvSpPr>
            <p:cNvPr id="12" name="Rounded Rectangle 11"/>
            <p:cNvSpPr/>
            <p:nvPr/>
          </p:nvSpPr>
          <p:spPr>
            <a:xfrm>
              <a:off x="3642273" y="2792114"/>
              <a:ext cx="3252698" cy="77899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19964" y="2853558"/>
              <a:ext cx="3454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T. Rex are found dating to </a:t>
              </a:r>
              <a:endParaRPr lang="en-US" dirty="0" smtClean="0">
                <a:solidFill>
                  <a:srgbClr val="FFFFFF"/>
                </a:solidFill>
              </a:endParaRPr>
            </a:p>
            <a:p>
              <a:r>
                <a:rPr lang="en-US" dirty="0" smtClean="0">
                  <a:solidFill>
                    <a:srgbClr val="FFFFFF"/>
                  </a:solidFill>
                </a:rPr>
                <a:t>the </a:t>
              </a:r>
              <a:r>
                <a:rPr lang="en-US" dirty="0">
                  <a:solidFill>
                    <a:srgbClr val="FFFFFF"/>
                  </a:solidFill>
                </a:rPr>
                <a:t>upper Cretaceous.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75083" y="488198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prstClr val="black"/>
              </a:solidFill>
              <a:latin typeface="Tw Cen M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22263" y="4677076"/>
            <a:ext cx="4117295" cy="515851"/>
            <a:chOff x="3586649" y="2924652"/>
            <a:chExt cx="7255730" cy="646456"/>
          </a:xfrm>
        </p:grpSpPr>
        <p:sp>
          <p:nvSpPr>
            <p:cNvPr id="16" name="Rounded Rectangle 15"/>
            <p:cNvSpPr/>
            <p:nvPr/>
          </p:nvSpPr>
          <p:spPr>
            <a:xfrm>
              <a:off x="3642271" y="2924652"/>
              <a:ext cx="7001170" cy="64645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86649" y="2975900"/>
              <a:ext cx="7255730" cy="462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Appears(“T. Rex”, “Cretaceous”)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39026" y="4187499"/>
            <a:ext cx="109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DeepDive</a:t>
            </a:r>
            <a:endParaRPr lang="en-US" u="sng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91425" y="4179659"/>
            <a:ext cx="0" cy="48692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459214"/>
            <a:ext cx="195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[</a:t>
            </a:r>
            <a:r>
              <a:rPr lang="en-US" dirty="0" err="1" smtClean="0">
                <a:latin typeface="Optima"/>
                <a:cs typeface="Optima"/>
              </a:rPr>
              <a:t>PLoS</a:t>
            </a:r>
            <a:r>
              <a:rPr lang="en-US" dirty="0" smtClean="0">
                <a:latin typeface="Optima"/>
                <a:cs typeface="Optima"/>
              </a:rPr>
              <a:t> ONE 2014]</a:t>
            </a:r>
          </a:p>
        </p:txBody>
      </p:sp>
    </p:spTree>
    <p:extLst>
      <p:ext uri="{BB962C8B-B14F-4D97-AF65-F5344CB8AC3E}">
        <p14:creationId xmlns:p14="http://schemas.microsoft.com/office/powerpoint/2010/main" val="12774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8674191" cy="733004"/>
          </a:xfrm>
        </p:spPr>
        <p:txBody>
          <a:bodyPr>
            <a:normAutofit/>
          </a:bodyPr>
          <a:lstStyle/>
          <a:p>
            <a:r>
              <a:rPr lang="en-US" dirty="0" smtClean="0"/>
              <a:t>Case Study - </a:t>
            </a:r>
            <a:r>
              <a:rPr lang="en-US" dirty="0" err="1" smtClean="0"/>
              <a:t>PaleoDeepDive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1" y="799255"/>
            <a:ext cx="4466629" cy="2934255"/>
            <a:chOff x="-1" y="799255"/>
            <a:chExt cx="4466629" cy="2934255"/>
          </a:xfrm>
        </p:grpSpPr>
        <p:sp>
          <p:nvSpPr>
            <p:cNvPr id="5" name="Rectangle 4"/>
            <p:cNvSpPr/>
            <p:nvPr/>
          </p:nvSpPr>
          <p:spPr>
            <a:xfrm>
              <a:off x="-1" y="799255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6" name="Picture 5" descr="paleosource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41"/>
            <a:stretch/>
          </p:blipFill>
          <p:spPr>
            <a:xfrm>
              <a:off x="616644" y="824046"/>
              <a:ext cx="2542579" cy="280807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677371" y="764209"/>
            <a:ext cx="4466629" cy="2969301"/>
            <a:chOff x="4677371" y="764209"/>
            <a:chExt cx="4466629" cy="2969301"/>
          </a:xfrm>
        </p:grpSpPr>
        <p:sp>
          <p:nvSpPr>
            <p:cNvPr id="8" name="Rectangle 7"/>
            <p:cNvSpPr/>
            <p:nvPr/>
          </p:nvSpPr>
          <p:spPr>
            <a:xfrm>
              <a:off x="4677371" y="799255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9" name="Picture 8" descr="paleosource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2" r="50000"/>
            <a:stretch/>
          </p:blipFill>
          <p:spPr>
            <a:xfrm>
              <a:off x="5835185" y="764209"/>
              <a:ext cx="2716721" cy="286791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3885910"/>
            <a:ext cx="4466629" cy="2934255"/>
            <a:chOff x="0" y="3885910"/>
            <a:chExt cx="4466629" cy="2934255"/>
          </a:xfrm>
        </p:grpSpPr>
        <p:sp>
          <p:nvSpPr>
            <p:cNvPr id="11" name="Rectangle 10"/>
            <p:cNvSpPr/>
            <p:nvPr/>
          </p:nvSpPr>
          <p:spPr>
            <a:xfrm>
              <a:off x="0" y="3885910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12" name="Picture 11" descr="paleosources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3" r="24314"/>
            <a:stretch/>
          </p:blipFill>
          <p:spPr>
            <a:xfrm>
              <a:off x="616644" y="3889738"/>
              <a:ext cx="2642940" cy="288564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677371" y="3845730"/>
            <a:ext cx="4466629" cy="2974435"/>
            <a:chOff x="4677371" y="3845730"/>
            <a:chExt cx="4466629" cy="2974435"/>
          </a:xfrm>
        </p:grpSpPr>
        <p:sp>
          <p:nvSpPr>
            <p:cNvPr id="14" name="Rectangle 13"/>
            <p:cNvSpPr/>
            <p:nvPr/>
          </p:nvSpPr>
          <p:spPr>
            <a:xfrm>
              <a:off x="4677371" y="3885910"/>
              <a:ext cx="4466629" cy="2934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15" name="Picture 14" descr="paleosource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02"/>
            <a:stretch/>
          </p:blipFill>
          <p:spPr>
            <a:xfrm>
              <a:off x="6053937" y="3845730"/>
              <a:ext cx="2497969" cy="2895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5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772" y="4759902"/>
            <a:ext cx="2931186" cy="57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greenplum.jp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62" y="4918567"/>
            <a:ext cx="1265702" cy="3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base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73" y="4953933"/>
            <a:ext cx="1126152" cy="27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mysql.png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28" y="4852951"/>
            <a:ext cx="828474" cy="4286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548158" y="1971251"/>
            <a:ext cx="1521908" cy="1013992"/>
            <a:chOff x="443971" y="1672556"/>
            <a:chExt cx="2054658" cy="1368944"/>
          </a:xfrm>
        </p:grpSpPr>
        <p:pic>
          <p:nvPicPr>
            <p:cNvPr id="6" name="Picture 5" descr="browser_earth_internet_world_icon.png"/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477" y="2359956"/>
              <a:ext cx="474924" cy="474924"/>
            </a:xfrm>
            <a:prstGeom prst="rect">
              <a:avLst/>
            </a:prstGeom>
          </p:spPr>
        </p:pic>
        <p:pic>
          <p:nvPicPr>
            <p:cNvPr id="7" name="Picture 6" descr="notepad_icon.png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924" y="2283452"/>
              <a:ext cx="376046" cy="376046"/>
            </a:xfrm>
            <a:prstGeom prst="rect">
              <a:avLst/>
            </a:prstGeom>
          </p:spPr>
        </p:pic>
        <p:pic>
          <p:nvPicPr>
            <p:cNvPr id="13" name="Picture 12" descr="users.png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02" y="1865796"/>
              <a:ext cx="486772" cy="486772"/>
            </a:xfrm>
            <a:prstGeom prst="rect">
              <a:avLst/>
            </a:prstGeom>
          </p:spPr>
        </p:pic>
        <p:sp>
          <p:nvSpPr>
            <p:cNvPr id="21" name="Cloud 20"/>
            <p:cNvSpPr/>
            <p:nvPr/>
          </p:nvSpPr>
          <p:spPr>
            <a:xfrm>
              <a:off x="443971" y="1672556"/>
              <a:ext cx="2054658" cy="1368944"/>
            </a:xfrm>
            <a:prstGeom prst="cloud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3" name="Picture 22" descr="movie_icon.png"/>
            <p:cNvPicPr>
              <a:picLocks noChangeAspect="1"/>
            </p:cNvPicPr>
            <p:nvPr/>
          </p:nvPicPr>
          <p:blipFill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12" y="2127953"/>
              <a:ext cx="469465" cy="469465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3998" y="5397258"/>
            <a:ext cx="583928" cy="530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79724" y="4918568"/>
            <a:ext cx="1030326" cy="3219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23644" y="5408257"/>
            <a:ext cx="1098090" cy="66669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21734" y="5408257"/>
            <a:ext cx="1384754" cy="5949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angla MN"/>
                <a:cs typeface="Bangla MN"/>
              </a:rPr>
              <a:t>200 Nodes</a:t>
            </a:r>
          </a:p>
          <a:p>
            <a:r>
              <a:rPr lang="en-US" sz="1600" dirty="0">
                <a:solidFill>
                  <a:prstClr val="black"/>
                </a:solidFill>
                <a:latin typeface="Bangla MN"/>
                <a:cs typeface="Bangla MN"/>
              </a:rPr>
              <a:t>250 TB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7927" y="5311864"/>
            <a:ext cx="2816470" cy="3436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angla MN"/>
                <a:cs typeface="Bangla MN"/>
              </a:rPr>
              <a:t>X 1000 @  UW-Madison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7926" y="5642473"/>
            <a:ext cx="2792851" cy="5949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>
                <a:solidFill>
                  <a:prstClr val="black"/>
                </a:solidFill>
                <a:latin typeface="Bangla MN"/>
                <a:cs typeface="Bangla MN"/>
              </a:rPr>
              <a:t>X 100K @ US Open </a:t>
            </a:r>
            <a:br>
              <a:rPr lang="en-US" sz="1600">
                <a:solidFill>
                  <a:prstClr val="black"/>
                </a:solidFill>
                <a:latin typeface="Bangla MN"/>
                <a:cs typeface="Bangla MN"/>
              </a:rPr>
            </a:br>
            <a:r>
              <a:rPr lang="en-US" sz="1600">
                <a:solidFill>
                  <a:prstClr val="black"/>
                </a:solidFill>
                <a:latin typeface="Bangla MN"/>
                <a:cs typeface="Bangla MN"/>
              </a:rPr>
              <a:t>                 Science Grid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52600"/>
          <a:stretch/>
        </p:blipFill>
        <p:spPr>
          <a:xfrm>
            <a:off x="6347812" y="5417910"/>
            <a:ext cx="549230" cy="71260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944419" y="5428234"/>
            <a:ext cx="1720134" cy="5949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Bangla MN"/>
                <a:cs typeface="Bangla MN"/>
              </a:rPr>
              <a:t>X 2  High-end</a:t>
            </a:r>
            <a:br>
              <a:rPr lang="en-US" sz="1600" dirty="0">
                <a:solidFill>
                  <a:prstClr val="black"/>
                </a:solidFill>
                <a:latin typeface="Bangla MN"/>
                <a:cs typeface="Bangla MN"/>
              </a:rPr>
            </a:br>
            <a:r>
              <a:rPr lang="en-US" sz="1600" dirty="0">
                <a:solidFill>
                  <a:prstClr val="black"/>
                </a:solidFill>
                <a:latin typeface="Bangla MN"/>
                <a:cs typeface="Bangla MN"/>
              </a:rPr>
              <a:t>          Servers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5671" y="1099368"/>
            <a:ext cx="160560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0" tIns="45715" rIns="91430" bIns="45715" rtlCol="0" anchor="ctr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Malayalam MN"/>
                <a:cs typeface="Malayalam MN"/>
              </a:rPr>
              <a:t>Data</a:t>
            </a:r>
          </a:p>
          <a:p>
            <a:pPr algn="ctr"/>
            <a:r>
              <a:rPr lang="en-US" sz="2000">
                <a:solidFill>
                  <a:prstClr val="black"/>
                </a:solidFill>
                <a:latin typeface="Malayalam MN"/>
                <a:cs typeface="Malayalam MN"/>
              </a:rPr>
              <a:t>Acquisition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72794" y="1099368"/>
            <a:ext cx="160588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0" tIns="45715" rIns="91430" bIns="45715" rtlCol="0" anchor="ctr">
            <a:spAutoFit/>
          </a:bodyPr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Malayalam MN"/>
                <a:cs typeface="Malayalam MN"/>
              </a:rPr>
              <a:t>SotA</a:t>
            </a:r>
            <a:endParaRPr lang="en-US" sz="2000" dirty="0">
              <a:solidFill>
                <a:prstClr val="black"/>
              </a:solidFill>
              <a:latin typeface="Malayalam MN"/>
              <a:cs typeface="Malayalam MN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Malayalam MN"/>
                <a:cs typeface="Malayalam MN"/>
              </a:rPr>
              <a:t>NLP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31616" y="1099368"/>
            <a:ext cx="160803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0" tIns="45715" rIns="91430" bIns="45715" rtlCol="0" anchor="ctr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Malayalam MN"/>
                <a:cs typeface="Malayalam MN"/>
              </a:rPr>
              <a:t>Statistical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Malayalam MN"/>
                <a:cs typeface="Malayalam MN"/>
              </a:rPr>
              <a:t>Inference</a:t>
            </a:r>
            <a:endParaRPr lang="en-US" sz="2000" dirty="0">
              <a:solidFill>
                <a:prstClr val="black"/>
              </a:solidFill>
              <a:latin typeface="Malayalam MN"/>
              <a:cs typeface="Malayalam M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22772" y="1099373"/>
            <a:ext cx="1608035" cy="7078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30" tIns="45715" rIns="91430" bIns="45715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Malayalam MN"/>
                <a:cs typeface="Malayalam MN"/>
              </a:rPr>
              <a:t>Standard Tools</a:t>
            </a:r>
            <a:endParaRPr lang="en-US" sz="2000" dirty="0">
              <a:solidFill>
                <a:prstClr val="black"/>
              </a:solidFill>
              <a:latin typeface="Malayalam MN"/>
              <a:cs typeface="Malayalam MN"/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2320397" y="1308768"/>
            <a:ext cx="220582" cy="289084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4415705" y="1308768"/>
            <a:ext cx="220582" cy="289084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6548387" y="1308768"/>
            <a:ext cx="220582" cy="289084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5882" y="3665087"/>
            <a:ext cx="2172841" cy="5847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Bangla MN"/>
                <a:cs typeface="Bangla MN"/>
              </a:rPr>
              <a:t>~300K Articles (2TB)</a:t>
            </a:r>
            <a:endParaRPr lang="en-US" sz="1600" dirty="0">
              <a:solidFill>
                <a:prstClr val="black"/>
              </a:solidFill>
              <a:latin typeface="Bangla MN"/>
              <a:cs typeface="Bangla M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03777" y="3665085"/>
            <a:ext cx="2095308" cy="615340"/>
            <a:chOff x="2503777" y="3516476"/>
            <a:chExt cx="2095308" cy="615340"/>
          </a:xfrm>
        </p:grpSpPr>
        <p:grpSp>
          <p:nvGrpSpPr>
            <p:cNvPr id="52" name="Group 51"/>
            <p:cNvGrpSpPr/>
            <p:nvPr/>
          </p:nvGrpSpPr>
          <p:grpSpPr>
            <a:xfrm>
              <a:off x="2561789" y="3545476"/>
              <a:ext cx="1900268" cy="586340"/>
              <a:chOff x="2399060" y="2686212"/>
              <a:chExt cx="1900268" cy="733810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25967" y="2729285"/>
                <a:ext cx="573361" cy="573361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2399060" y="2686212"/>
                <a:ext cx="1295860" cy="733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  <a:latin typeface="Bangla MN"/>
                    <a:cs typeface="Bangla MN"/>
                  </a:rPr>
                  <a:t>~100M</a:t>
                </a:r>
                <a:r>
                  <a:rPr lang="en-US" sz="1600" dirty="0">
                    <a:solidFill>
                      <a:prstClr val="black"/>
                    </a:solidFill>
                    <a:latin typeface="Bangla MN"/>
                    <a:cs typeface="Bangla MN"/>
                  </a:rPr>
                  <a:t/>
                </a:r>
                <a:br>
                  <a:rPr lang="en-US" sz="1600" dirty="0">
                    <a:solidFill>
                      <a:prstClr val="black"/>
                    </a:solidFill>
                    <a:latin typeface="Bangla MN"/>
                    <a:cs typeface="Bangla MN"/>
                  </a:rPr>
                </a:br>
                <a:r>
                  <a:rPr lang="en-US" sz="1600" dirty="0">
                    <a:solidFill>
                      <a:prstClr val="black"/>
                    </a:solidFill>
                    <a:latin typeface="Bangla MN"/>
                    <a:cs typeface="Bangla MN"/>
                  </a:rPr>
                  <a:t>sentences</a:t>
                </a: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503777" y="3516476"/>
              <a:ext cx="2095308" cy="577819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5" name="Picture 54" descr="stanford_nlp.jpg"/>
          <p:cNvPicPr>
            <a:picLocks noChangeAspect="1"/>
          </p:cNvPicPr>
          <p:nvPr/>
        </p:nvPicPr>
        <p:blipFill>
          <a:blip r:embed="rId1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38" y="2075151"/>
            <a:ext cx="481930" cy="48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google_speech.jpg"/>
          <p:cNvPicPr>
            <a:picLocks noChangeAspect="1"/>
          </p:cNvPicPr>
          <p:nvPr/>
        </p:nvPicPr>
        <p:blipFill>
          <a:blip r:embed="rId1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79" y="2075151"/>
            <a:ext cx="771087" cy="48192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/>
          <p:cNvSpPr txBox="1"/>
          <p:nvPr/>
        </p:nvSpPr>
        <p:spPr>
          <a:xfrm>
            <a:off x="4710051" y="3667330"/>
            <a:ext cx="2321665" cy="584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Bangla MN"/>
                <a:cs typeface="Bangla MN"/>
              </a:rPr>
              <a:t>3M Mention</a:t>
            </a:r>
            <a:r>
              <a:rPr lang="en-US" sz="1600" dirty="0">
                <a:solidFill>
                  <a:prstClr val="black"/>
                </a:solidFill>
                <a:latin typeface="Bangla MN"/>
                <a:cs typeface="Bangla MN"/>
              </a:rPr>
              <a:t>.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Bangla MN"/>
                <a:cs typeface="Bangla MN"/>
              </a:rPr>
              <a:t>2.1M Relations.</a:t>
            </a:r>
            <a:endParaRPr lang="en-US" sz="1600" dirty="0">
              <a:solidFill>
                <a:prstClr val="black"/>
              </a:solidFill>
              <a:latin typeface="Bangla MN"/>
              <a:cs typeface="Bangla MN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18271" y="6074954"/>
            <a:ext cx="2887073" cy="3436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b="1" u="sng" dirty="0">
                <a:solidFill>
                  <a:prstClr val="black"/>
                </a:solidFill>
                <a:latin typeface="Bangla MN"/>
                <a:cs typeface="Bangla MN"/>
              </a:rPr>
              <a:t>Storage Infrastructure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160274" y="6074954"/>
            <a:ext cx="3084710" cy="3436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600" b="1" u="sng" dirty="0">
                <a:solidFill>
                  <a:prstClr val="black"/>
                </a:solidFill>
                <a:latin typeface="Bangla MN"/>
                <a:cs typeface="Bangla MN"/>
              </a:rPr>
              <a:t>Inference Infrastructure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883" y="3189426"/>
            <a:ext cx="4383203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latin typeface="Century Gothic"/>
              </a:rPr>
              <a:t>400K </a:t>
            </a:r>
            <a:r>
              <a:rPr lang="en-US" sz="2400" i="1" dirty="0">
                <a:solidFill>
                  <a:prstClr val="black"/>
                </a:solidFill>
                <a:latin typeface="Century Gothic"/>
              </a:rPr>
              <a:t>CPU </a:t>
            </a:r>
            <a:r>
              <a:rPr lang="en-US" sz="2400" i="1" dirty="0" smtClean="0">
                <a:solidFill>
                  <a:prstClr val="black"/>
                </a:solidFill>
                <a:latin typeface="Century Gothic"/>
              </a:rPr>
              <a:t>Hours(~46 years</a:t>
            </a:r>
            <a:r>
              <a:rPr lang="en-US" sz="2400" i="1" dirty="0">
                <a:solidFill>
                  <a:prstClr val="black"/>
                </a:solidFill>
                <a:latin typeface="Century Gothic"/>
              </a:rPr>
              <a:t>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67056" y="2256617"/>
            <a:ext cx="1939265" cy="443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6094" y="24268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SQL_128x128_icon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87" y="1890744"/>
            <a:ext cx="990600" cy="990600"/>
          </a:xfrm>
          <a:prstGeom prst="rect">
            <a:avLst/>
          </a:prstGeom>
        </p:spPr>
      </p:pic>
      <p:pic>
        <p:nvPicPr>
          <p:cNvPr id="12" name="Picture 11" descr="excel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95" y="2766279"/>
            <a:ext cx="990600" cy="990600"/>
          </a:xfrm>
          <a:prstGeom prst="rect">
            <a:avLst/>
          </a:prstGeom>
        </p:spPr>
      </p:pic>
      <p:pic>
        <p:nvPicPr>
          <p:cNvPr id="11" name="Picture 10" descr="Rlogo-1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75" y="2306377"/>
            <a:ext cx="1032105" cy="7829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55365" y="2557080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Malayalam MN"/>
                <a:cs typeface="Malayalam MN"/>
              </a:rPr>
              <a:t>Stanford </a:t>
            </a:r>
            <a:r>
              <a:rPr lang="en-US" sz="2000" dirty="0" err="1" smtClean="0">
                <a:latin typeface="Malayalam MN"/>
                <a:cs typeface="Malayalam MN"/>
              </a:rPr>
              <a:t>CoreNLP</a:t>
            </a:r>
            <a:endParaRPr lang="en-US" sz="2000" dirty="0">
              <a:latin typeface="Malayalam MN"/>
              <a:cs typeface="Malayalam MN"/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215809" y="22729"/>
            <a:ext cx="8229600" cy="733004"/>
          </a:xfrm>
        </p:spPr>
        <p:txBody>
          <a:bodyPr>
            <a:norm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Study - </a:t>
            </a:r>
            <a:r>
              <a:rPr lang="en-US" dirty="0" err="1"/>
              <a:t>PaleoDeepDive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7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7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62" grpId="0" animBg="1"/>
      <p:bldP spid="74" grpId="0"/>
      <p:bldP spid="75" grpId="0"/>
      <p:bldP spid="4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5808" y="5051780"/>
            <a:ext cx="8730635" cy="11006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is 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feasible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to build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a data management system to support the </a:t>
            </a:r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end-to-end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workflow 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of building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KBC 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applications.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810" y="2142064"/>
            <a:ext cx="2648747" cy="5362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Application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9698" y="2142064"/>
            <a:ext cx="2648747" cy="53622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Abstraction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7696" y="2142064"/>
            <a:ext cx="2648747" cy="5362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809" y="2706507"/>
            <a:ext cx="2648747" cy="206304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Why KBC? How does DeepDive help KBC?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9698" y="2706507"/>
            <a:ext cx="2648747" cy="20630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build a KBC Application with DeepDive?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7696" y="2706506"/>
            <a:ext cx="2648747" cy="20630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make DeepDive Efficient and Scalable?</a:t>
            </a:r>
          </a:p>
        </p:txBody>
      </p:sp>
    </p:spTree>
    <p:extLst>
      <p:ext uri="{BB962C8B-B14F-4D97-AF65-F5344CB8AC3E}">
        <p14:creationId xmlns:p14="http://schemas.microsoft.com/office/powerpoint/2010/main" val="253802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</a:t>
            </a:r>
            <a:r>
              <a:rPr lang="en-US" dirty="0"/>
              <a:t>Study - </a:t>
            </a:r>
            <a:r>
              <a:rPr lang="en-US" dirty="0" err="1"/>
              <a:t>PaleoDeepDive</a:t>
            </a:r>
            <a:endParaRPr lang="en-US" dirty="0"/>
          </a:p>
        </p:txBody>
      </p:sp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5" y="3922179"/>
            <a:ext cx="338929" cy="338929"/>
          </a:xfrm>
          <a:prstGeom prst="rect">
            <a:avLst/>
          </a:prstGeom>
        </p:spPr>
      </p:pic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5" y="3018200"/>
            <a:ext cx="383689" cy="383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2332" y="3923040"/>
            <a:ext cx="190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55K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documents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332" y="3075311"/>
            <a:ext cx="2066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329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geoscientists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pic>
        <p:nvPicPr>
          <p:cNvPr id="12" name="Picture 11" descr="blue-calendar-icon.png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5" y="3410736"/>
            <a:ext cx="383689" cy="3836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2332" y="3429729"/>
            <a:ext cx="96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8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years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75475" y="3839115"/>
            <a:ext cx="2353314" cy="13144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mages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 pressur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4" y="4313327"/>
            <a:ext cx="273184" cy="273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2332" y="4288365"/>
            <a:ext cx="247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>
                <a:solidFill>
                  <a:prstClr val="black"/>
                </a:solidFill>
                <a:latin typeface="Optima"/>
                <a:cs typeface="Optima"/>
              </a:rPr>
              <a:t>126K</a:t>
            </a:r>
            <a:r>
              <a:rPr lang="en-US" sz="2000" b="0" dirty="0">
                <a:solidFill>
                  <a:prstClr val="black"/>
                </a:solidFill>
                <a:latin typeface="Optima"/>
                <a:cs typeface="Optima"/>
              </a:rPr>
              <a:t> fossil mentions</a:t>
            </a:r>
          </a:p>
        </p:txBody>
      </p:sp>
      <p:pic>
        <p:nvPicPr>
          <p:cNvPr id="17" name="Picture 16" descr="blue-tag-icon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5" y="4642777"/>
            <a:ext cx="338929" cy="33892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75475" y="3005116"/>
            <a:ext cx="2353314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lue-laptop-icon.png"/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77" y="3016065"/>
            <a:ext cx="383689" cy="3836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48930" y="3075311"/>
            <a:ext cx="243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2000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machine cores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pic>
        <p:nvPicPr>
          <p:cNvPr id="21" name="Picture 20" descr="blue-calendar-icon.png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77" y="3410736"/>
            <a:ext cx="383689" cy="3836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48930" y="3429729"/>
            <a:ext cx="221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46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machine years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604" y="4673929"/>
            <a:ext cx="1567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1M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relations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61396" y="3922179"/>
            <a:ext cx="205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300K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documents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1396" y="4287504"/>
            <a:ext cx="2265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3M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fossil </a:t>
            </a:r>
            <a:r>
              <a:rPr lang="en-US" sz="2000" b="0" dirty="0">
                <a:solidFill>
                  <a:prstClr val="black"/>
                </a:solidFill>
                <a:latin typeface="Optima"/>
                <a:cs typeface="Optima"/>
              </a:rPr>
              <a:t>mentions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61668" y="4673068"/>
            <a:ext cx="178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500" b="1">
                <a:latin typeface="Myriad"/>
                <a:cs typeface="Myriad"/>
              </a:defRPr>
            </a:lvl1pPr>
          </a:lstStyle>
          <a:p>
            <a:r>
              <a:rPr lang="en-US" sz="2000" b="0" u="sng" dirty="0" smtClean="0">
                <a:solidFill>
                  <a:prstClr val="black"/>
                </a:solidFill>
                <a:latin typeface="Optima"/>
                <a:cs typeface="Optima"/>
              </a:rPr>
              <a:t>2.1M</a:t>
            </a:r>
            <a:r>
              <a:rPr lang="en-US" sz="2000" b="0" dirty="0" smtClean="0">
                <a:solidFill>
                  <a:prstClr val="black"/>
                </a:solidFill>
                <a:latin typeface="Optima"/>
                <a:cs typeface="Optima"/>
              </a:rPr>
              <a:t> relations</a:t>
            </a:r>
            <a:endParaRPr lang="en-US" sz="2000" b="0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pic>
        <p:nvPicPr>
          <p:cNvPr id="29" name="Picture 28" descr="images.jpe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73" y="3923040"/>
            <a:ext cx="338929" cy="338929"/>
          </a:xfrm>
          <a:prstGeom prst="rect">
            <a:avLst/>
          </a:prstGeom>
        </p:spPr>
      </p:pic>
      <p:pic>
        <p:nvPicPr>
          <p:cNvPr id="30" name="Picture 29" descr="images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 pressur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12" y="4314188"/>
            <a:ext cx="273184" cy="273184"/>
          </a:xfrm>
          <a:prstGeom prst="rect">
            <a:avLst/>
          </a:prstGeom>
        </p:spPr>
      </p:pic>
      <p:pic>
        <p:nvPicPr>
          <p:cNvPr id="31" name="Picture 30" descr="blue-tag-icon.png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73" y="4643638"/>
            <a:ext cx="338929" cy="3389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6373" y="1225688"/>
            <a:ext cx="1130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Optima"/>
                <a:cs typeface="Optima"/>
              </a:rPr>
              <a:t>PaleoDB</a:t>
            </a:r>
            <a:endParaRPr lang="en-US" sz="20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73957" y="1625798"/>
            <a:ext cx="2354832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751075" y="1225688"/>
            <a:ext cx="189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D8047">
                    <a:lumMod val="75000"/>
                  </a:srgbClr>
                </a:solidFill>
                <a:latin typeface="Optima"/>
                <a:cs typeface="Optima"/>
              </a:rPr>
              <a:t>Paleo</a:t>
            </a:r>
            <a:r>
              <a:rPr lang="en-US" sz="2000" b="1" dirty="0">
                <a:solidFill>
                  <a:prstClr val="black"/>
                </a:solidFill>
                <a:latin typeface="Optima"/>
                <a:cs typeface="Optima"/>
              </a:rPr>
              <a:t>DeepDive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688" y="1617156"/>
            <a:ext cx="2129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 u="sng">
                <a:latin typeface="Myriad"/>
                <a:cs typeface="Myriad"/>
              </a:defRPr>
            </a:lvl1pPr>
          </a:lstStyle>
          <a:p>
            <a:r>
              <a:rPr lang="en-US" sz="2000" dirty="0" smtClean="0">
                <a:solidFill>
                  <a:srgbClr val="94B6D2">
                    <a:lumMod val="75000"/>
                  </a:srgbClr>
                </a:solidFill>
                <a:latin typeface="Optima"/>
                <a:cs typeface="Optima"/>
              </a:rPr>
              <a:t>Human</a:t>
            </a:r>
            <a:r>
              <a:rPr lang="en-US" sz="2000" u="none" dirty="0" smtClean="0">
                <a:solidFill>
                  <a:prstClr val="black"/>
                </a:solidFill>
                <a:latin typeface="Optima"/>
                <a:cs typeface="Optima"/>
              </a:rPr>
              <a:t>-created </a:t>
            </a:r>
          </a:p>
          <a:p>
            <a:r>
              <a:rPr lang="en-US" sz="2000" u="none" dirty="0" smtClean="0">
                <a:solidFill>
                  <a:prstClr val="black"/>
                </a:solidFill>
                <a:latin typeface="Optima"/>
                <a:cs typeface="Optima"/>
              </a:rPr>
              <a:t>Paleobiology database!</a:t>
            </a:r>
            <a:endParaRPr lang="en-US" sz="2000" u="none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51075" y="1617156"/>
            <a:ext cx="2129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 u="sng">
                <a:latin typeface="Myriad"/>
                <a:cs typeface="Myriad"/>
              </a:defRPr>
            </a:lvl1pPr>
          </a:lstStyle>
          <a:p>
            <a:r>
              <a:rPr lang="en-US" sz="2000" dirty="0" smtClean="0">
                <a:solidFill>
                  <a:srgbClr val="D8B25C">
                    <a:lumMod val="75000"/>
                  </a:srgbClr>
                </a:solidFill>
                <a:latin typeface="Optima"/>
                <a:cs typeface="Optima"/>
              </a:rPr>
              <a:t>Machine</a:t>
            </a:r>
            <a:r>
              <a:rPr lang="en-US" sz="2000" u="none" dirty="0" smtClean="0">
                <a:solidFill>
                  <a:prstClr val="black"/>
                </a:solidFill>
                <a:latin typeface="Optima"/>
                <a:cs typeface="Optima"/>
              </a:rPr>
              <a:t>-created </a:t>
            </a:r>
          </a:p>
          <a:p>
            <a:r>
              <a:rPr lang="en-US" sz="2000" u="none" dirty="0" smtClean="0">
                <a:solidFill>
                  <a:prstClr val="black"/>
                </a:solidFill>
                <a:latin typeface="Optima"/>
                <a:cs typeface="Optima"/>
              </a:rPr>
              <a:t>Paleobiology database!</a:t>
            </a:r>
          </a:p>
          <a:p>
            <a:r>
              <a:rPr lang="en-US" sz="2000" u="none" dirty="0" smtClean="0">
                <a:solidFill>
                  <a:prstClr val="black"/>
                </a:solidFill>
                <a:latin typeface="Optima"/>
                <a:cs typeface="Optima"/>
              </a:rPr>
              <a:t>(&gt;90% Precision)</a:t>
            </a:r>
            <a:endParaRPr lang="en-US" sz="2000" u="none" dirty="0">
              <a:solidFill>
                <a:prstClr val="black"/>
              </a:solidFill>
              <a:latin typeface="Optima"/>
              <a:cs typeface="Optima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2824856" y="1638459"/>
            <a:ext cx="2354832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24856" y="3005116"/>
            <a:ext cx="2354832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824856" y="3839115"/>
            <a:ext cx="2354832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Fig1-crop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7"/>
          <a:stretch/>
        </p:blipFill>
        <p:spPr>
          <a:xfrm>
            <a:off x="5427391" y="1673196"/>
            <a:ext cx="3584650" cy="2690008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427391" y="1225688"/>
            <a:ext cx="2240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Biodiversity Curve</a:t>
            </a:r>
            <a:endParaRPr lang="en-US" sz="2000" b="1" dirty="0">
              <a:latin typeface="Optima"/>
              <a:cs typeface="Optima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5501172" y="1638459"/>
            <a:ext cx="3642828" cy="1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74748" y="5353916"/>
            <a:ext cx="8405241" cy="1018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On the same relation,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PaleoDeepDive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 achieves equal (or sometimes better) precision as professional human volunteers.</a:t>
            </a:r>
          </a:p>
        </p:txBody>
      </p:sp>
    </p:spTree>
    <p:extLst>
      <p:ext uri="{BB962C8B-B14F-4D97-AF65-F5344CB8AC3E}">
        <p14:creationId xmlns:p14="http://schemas.microsoft.com/office/powerpoint/2010/main" val="22072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6" grpId="0"/>
      <p:bldP spid="20" grpId="0"/>
      <p:bldP spid="22" grpId="0"/>
      <p:bldP spid="25" grpId="0"/>
      <p:bldP spid="26" grpId="0"/>
      <p:bldP spid="27" grpId="0"/>
      <p:bldP spid="28" grpId="0"/>
      <p:bldP spid="32" grpId="0"/>
      <p:bldP spid="34" grpId="0"/>
      <p:bldP spid="36" grpId="0"/>
      <p:bldP spid="37" grpId="0"/>
      <p:bldP spid="59" grpId="0"/>
      <p:bldP spid="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5810" y="2142064"/>
            <a:ext cx="2648747" cy="536222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Application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9698" y="2142064"/>
            <a:ext cx="2648747" cy="53622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Abstraction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7696" y="2142064"/>
            <a:ext cx="2648747" cy="536222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809" y="2706507"/>
            <a:ext cx="2648747" cy="2063046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Optima"/>
                <a:cs typeface="Optima"/>
              </a:rPr>
              <a:t>Why KBC? How does DeepDive help KBC?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9698" y="2706507"/>
            <a:ext cx="2648747" cy="20630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build a KBC Application with DeepDive?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7696" y="2706506"/>
            <a:ext cx="2648747" cy="2063047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make DeepDive Efficient and Scalable?</a:t>
            </a:r>
          </a:p>
        </p:txBody>
      </p:sp>
    </p:spTree>
    <p:extLst>
      <p:ext uri="{BB962C8B-B14F-4D97-AF65-F5344CB8AC3E}">
        <p14:creationId xmlns:p14="http://schemas.microsoft.com/office/powerpoint/2010/main" val="2878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Technique: Teasers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8915" y="2142064"/>
            <a:ext cx="4539639" cy="1284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b="1" u="sng" dirty="0">
                <a:solidFill>
                  <a:schemeClr val="tx1"/>
                </a:solidFill>
                <a:latin typeface="Optima"/>
                <a:cs typeface="Optima"/>
              </a:rPr>
              <a:t>1</a:t>
            </a:r>
            <a:r>
              <a:rPr lang="en-US" sz="2000" b="1" u="sng" dirty="0" smtClean="0">
                <a:solidFill>
                  <a:schemeClr val="tx1"/>
                </a:solidFill>
                <a:latin typeface="Optima"/>
                <a:cs typeface="Optima"/>
              </a:rPr>
              <a:t>. One</a:t>
            </a:r>
            <a:r>
              <a:rPr lang="en-US" sz="2000" b="1" u="sng" dirty="0">
                <a:solidFill>
                  <a:schemeClr val="tx1"/>
                </a:solidFill>
                <a:latin typeface="Optima"/>
                <a:cs typeface="Optima"/>
              </a:rPr>
              <a:t>-shot Execution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Performant</a:t>
            </a:r>
            <a:r>
              <a:rPr lang="en-US" sz="2000" dirty="0">
                <a:solidFill>
                  <a:schemeClr val="tx1"/>
                </a:solidFill>
                <a:latin typeface="Optima"/>
                <a:cs typeface="Optima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and Scalable Statistical Inference and Learning on Modern Hardware.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8915" y="3485437"/>
            <a:ext cx="4539639" cy="1284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b="1" u="sng" dirty="0">
                <a:solidFill>
                  <a:schemeClr val="tx1"/>
                </a:solidFill>
                <a:latin typeface="Optima"/>
                <a:cs typeface="Optima"/>
              </a:rPr>
              <a:t>2.Iterative Execution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Materialization Optimizations to support exploratory iterative development for statistical workload.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9580" y="778930"/>
            <a:ext cx="2648747" cy="1284116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endParaRPr lang="en-US" sz="26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8915" y="778930"/>
            <a:ext cx="4539639" cy="1284116"/>
          </a:xfrm>
          <a:prstGeom prst="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97696" y="2142064"/>
            <a:ext cx="2648747" cy="5362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97696" y="2706506"/>
            <a:ext cx="2648747" cy="20630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make DeepDive Efficient and Scalable?</a:t>
            </a:r>
          </a:p>
        </p:txBody>
      </p:sp>
    </p:spTree>
    <p:extLst>
      <p:ext uri="{BB962C8B-B14F-4D97-AF65-F5344CB8AC3E}">
        <p14:creationId xmlns:p14="http://schemas.microsoft.com/office/powerpoint/2010/main" val="16664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489 0 " pathEditMode="relative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489 0 " pathEditMode="relative" ptsTypes="AA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4" grpId="0" animBg="1"/>
      <p:bldP spid="13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Technique: Teasers - Overview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69760" y="958295"/>
            <a:ext cx="917192" cy="8113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9760" y="2357060"/>
            <a:ext cx="917192" cy="8113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9761" y="3749952"/>
            <a:ext cx="917192" cy="8113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9761" y="5172236"/>
            <a:ext cx="917192" cy="8113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86952" y="958295"/>
            <a:ext cx="5103354" cy="8113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Scalable Statistical Inference (via Gibbs sampling) over factor graphs.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86952" y="2357060"/>
            <a:ext cx="5103353" cy="8113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Performant Statistical Learning on modern hardware.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86953" y="3749952"/>
            <a:ext cx="5103353" cy="8113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Performant Iterative Feature Selection.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86953" y="5172236"/>
            <a:ext cx="5103353" cy="8113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Performant Iterative Feature Engineering.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0958" y="5983555"/>
            <a:ext cx="15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Optima"/>
                <a:cs typeface="Optima"/>
              </a:rPr>
              <a:t>[VLDB 2015]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4710" y="4561271"/>
            <a:ext cx="185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Optima"/>
                <a:cs typeface="Optima"/>
              </a:rPr>
              <a:t>[SIGMOD </a:t>
            </a:r>
            <a:r>
              <a:rPr lang="en-US" dirty="0" smtClean="0">
                <a:latin typeface="Optima"/>
                <a:cs typeface="Optima"/>
              </a:rPr>
              <a:t>2014]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0958" y="3136545"/>
            <a:ext cx="15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Optima"/>
                <a:cs typeface="Optima"/>
              </a:rPr>
              <a:t>[VLDB 2014]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4710" y="1769614"/>
            <a:ext cx="185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Optima"/>
                <a:cs typeface="Optima"/>
              </a:rPr>
              <a:t>[SIGMOD 2013]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8655" y="5079566"/>
            <a:ext cx="6268246" cy="1273322"/>
          </a:xfrm>
          <a:prstGeom prst="rect">
            <a:avLst/>
          </a:prstGeom>
          <a:noFill/>
          <a:ln w="3810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64560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3608" y="3104302"/>
            <a:ext cx="7511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i="1" dirty="0" smtClean="0">
                <a:solidFill>
                  <a:srgbClr val="FFFFFF"/>
                </a:solidFill>
                <a:latin typeface="Optima"/>
                <a:cs typeface="Optima"/>
              </a:rPr>
              <a:t>What is the benefit of doing all three phases</a:t>
            </a:r>
            <a:br>
              <a:rPr lang="en-US" sz="3000" i="1" dirty="0" smtClean="0">
                <a:solidFill>
                  <a:srgbClr val="FFFFFF"/>
                </a:solidFill>
                <a:latin typeface="Optima"/>
                <a:cs typeface="Optima"/>
              </a:rPr>
            </a:br>
            <a:r>
              <a:rPr lang="en-US" sz="3000" i="1" dirty="0" smtClean="0">
                <a:solidFill>
                  <a:srgbClr val="FFFFFF"/>
                </a:solidFill>
                <a:latin typeface="Optima"/>
                <a:cs typeface="Optima"/>
              </a:rPr>
              <a:t>inside a single system?</a:t>
            </a:r>
          </a:p>
        </p:txBody>
      </p:sp>
    </p:spTree>
    <p:extLst>
      <p:ext uri="{BB962C8B-B14F-4D97-AF65-F5344CB8AC3E}">
        <p14:creationId xmlns:p14="http://schemas.microsoft.com/office/powerpoint/2010/main" val="23040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8756217" cy="733004"/>
          </a:xfrm>
        </p:spPr>
        <p:txBody>
          <a:bodyPr>
            <a:normAutofit/>
          </a:bodyPr>
          <a:lstStyle/>
          <a:p>
            <a:r>
              <a:rPr lang="en-US" dirty="0" smtClean="0"/>
              <a:t>Incremental Maintenance of KBC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59214"/>
            <a:ext cx="15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[VLDB 2015]</a:t>
            </a:r>
          </a:p>
        </p:txBody>
      </p:sp>
      <p:sp>
        <p:nvSpPr>
          <p:cNvPr id="4" name="Pentagon 3"/>
          <p:cNvSpPr/>
          <p:nvPr/>
        </p:nvSpPr>
        <p:spPr>
          <a:xfrm>
            <a:off x="455152" y="1548536"/>
            <a:ext cx="3039312" cy="740876"/>
          </a:xfrm>
          <a:prstGeom prst="homePlate">
            <a:avLst/>
          </a:prstGeom>
          <a:solidFill>
            <a:schemeClr val="accent1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Feature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Extraction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177338" y="1548536"/>
            <a:ext cx="3003917" cy="740876"/>
          </a:xfrm>
          <a:prstGeom prst="chevron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pperplate Gothic Light"/>
                <a:cs typeface="Copperplate Gothic Light"/>
              </a:rPr>
              <a:t>Statistical Learning</a:t>
            </a:r>
            <a:endParaRPr lang="en-US" sz="2000" b="1" dirty="0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5865947" y="1548537"/>
            <a:ext cx="3202187" cy="740875"/>
          </a:xfrm>
          <a:prstGeom prst="chevron">
            <a:avLst/>
          </a:prstGeom>
          <a:solidFill>
            <a:srgbClr val="8187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Statistical Learning &amp;  Inference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98116" y="1406958"/>
            <a:ext cx="370018" cy="1012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  <a:latin typeface="Copperplate Gothic Light"/>
              <a:cs typeface="Copperplate Gothic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455152" y="1548536"/>
            <a:ext cx="3039312" cy="740876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Feature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Extraction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177338" y="1548537"/>
            <a:ext cx="3003917" cy="740876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smtClean="0">
                <a:solidFill>
                  <a:schemeClr val="bg1"/>
                </a:solidFill>
                <a:latin typeface="Optima"/>
                <a:cs typeface="Optima"/>
              </a:rPr>
              <a:t>Probabilistic Knowledge </a:t>
            </a:r>
            <a:r>
              <a:rPr lang="en-US" sz="2000" dirty="0" smtClean="0">
                <a:solidFill>
                  <a:schemeClr val="bg1"/>
                </a:solidFill>
                <a:latin typeface="Optima"/>
                <a:cs typeface="Optima"/>
              </a:rPr>
              <a:t>Engineering</a:t>
            </a:r>
            <a:endParaRPr lang="en-US" sz="2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1144" y="1212655"/>
            <a:ext cx="8428182" cy="1207005"/>
          </a:xfrm>
          <a:prstGeom prst="rect">
            <a:avLst/>
          </a:prstGeom>
          <a:noFill/>
          <a:ln w="28575" cmpd="sng">
            <a:solidFill>
              <a:srgbClr val="BFBFB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eade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61" y="909491"/>
            <a:ext cx="2529986" cy="578282"/>
          </a:xfrm>
          <a:prstGeom prst="rect">
            <a:avLst/>
          </a:prstGeom>
        </p:spPr>
      </p:pic>
      <p:sp>
        <p:nvSpPr>
          <p:cNvPr id="25" name="Can 24"/>
          <p:cNvSpPr/>
          <p:nvPr/>
        </p:nvSpPr>
        <p:spPr>
          <a:xfrm>
            <a:off x="3582048" y="5178739"/>
            <a:ext cx="2371483" cy="1036565"/>
          </a:xfrm>
          <a:prstGeom prst="can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  <a:latin typeface="Optima"/>
                <a:cs typeface="Optima"/>
              </a:rPr>
              <a:t>Features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2112889" y="5332667"/>
            <a:ext cx="1414420" cy="711023"/>
          </a:xfrm>
          <a:prstGeom prst="rightArrow">
            <a:avLst>
              <a:gd name="adj1" fmla="val 77717"/>
              <a:gd name="adj2" fmla="val 24472"/>
            </a:avLst>
          </a:prstGeom>
          <a:noFill/>
          <a:ln w="38100" cmpd="sng">
            <a:solidFill>
              <a:srgbClr val="DD804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DD8047"/>
                </a:solidFill>
                <a:latin typeface="Optima"/>
                <a:cs typeface="Optima"/>
              </a:rPr>
              <a:t>Feature Extractio</a:t>
            </a:r>
            <a:r>
              <a:rPr lang="en-US" sz="2000" dirty="0">
                <a:solidFill>
                  <a:srgbClr val="DD8047"/>
                </a:solidFill>
                <a:latin typeface="Optima"/>
                <a:cs typeface="Optima"/>
              </a:rPr>
              <a:t>n</a:t>
            </a:r>
            <a:endParaRPr lang="en-US" sz="2000" dirty="0" smtClean="0">
              <a:solidFill>
                <a:srgbClr val="DD8047"/>
              </a:solidFill>
              <a:latin typeface="Optima"/>
              <a:cs typeface="Optim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82048" y="2785739"/>
            <a:ext cx="2371483" cy="628577"/>
          </a:xfrm>
          <a:prstGeom prst="rect">
            <a:avLst/>
          </a:prstGeom>
          <a:noFill/>
          <a:ln w="38100" cmpd="sng">
            <a:solidFill>
              <a:srgbClr val="8187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Optima"/>
                <a:cs typeface="Optima"/>
              </a:rPr>
              <a:t>Factor Graph</a:t>
            </a:r>
          </a:p>
        </p:txBody>
      </p:sp>
      <p:sp>
        <p:nvSpPr>
          <p:cNvPr id="28" name="Right Arrow 27"/>
          <p:cNvSpPr/>
          <p:nvPr/>
        </p:nvSpPr>
        <p:spPr>
          <a:xfrm rot="16200000">
            <a:off x="3485821" y="3948982"/>
            <a:ext cx="1601812" cy="711023"/>
          </a:xfrm>
          <a:prstGeom prst="rightArrow">
            <a:avLst>
              <a:gd name="adj1" fmla="val 77717"/>
              <a:gd name="adj2" fmla="val 24472"/>
            </a:avLst>
          </a:prstGeom>
          <a:noFill/>
          <a:ln w="38100" cmpd="sng">
            <a:solidFill>
              <a:srgbClr val="8187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81875A"/>
                </a:solidFill>
                <a:latin typeface="Optima"/>
                <a:cs typeface="Optima"/>
              </a:rPr>
              <a:t>Supervision</a:t>
            </a:r>
          </a:p>
        </p:txBody>
      </p:sp>
      <p:sp>
        <p:nvSpPr>
          <p:cNvPr id="29" name="Right Arrow 28"/>
          <p:cNvSpPr/>
          <p:nvPr/>
        </p:nvSpPr>
        <p:spPr>
          <a:xfrm rot="16200000">
            <a:off x="4349245" y="3948981"/>
            <a:ext cx="1601812" cy="711023"/>
          </a:xfrm>
          <a:prstGeom prst="rightArrow">
            <a:avLst>
              <a:gd name="adj1" fmla="val 77717"/>
              <a:gd name="adj2" fmla="val 24472"/>
            </a:avLst>
          </a:prstGeom>
          <a:noFill/>
          <a:ln w="38100" cmpd="sng">
            <a:solidFill>
              <a:srgbClr val="81875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81875A"/>
                </a:solidFill>
                <a:latin typeface="Optima"/>
                <a:cs typeface="Optima"/>
              </a:rPr>
              <a:t>Domain Knowledge</a:t>
            </a:r>
          </a:p>
        </p:txBody>
      </p:sp>
      <p:pic>
        <p:nvPicPr>
          <p:cNvPr id="30" name="Picture 29" descr="vc_fossi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00" y="4528610"/>
            <a:ext cx="365807" cy="365807"/>
          </a:xfrm>
          <a:prstGeom prst="rect">
            <a:avLst/>
          </a:prstGeom>
        </p:spPr>
      </p:pic>
      <p:pic>
        <p:nvPicPr>
          <p:cNvPr id="31" name="Picture 30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63" y="4551037"/>
            <a:ext cx="399163" cy="365807"/>
          </a:xfrm>
          <a:prstGeom prst="rect">
            <a:avLst/>
          </a:prstGeom>
        </p:spPr>
      </p:pic>
      <p:pic>
        <p:nvPicPr>
          <p:cNvPr id="32" name="Picture 31" descr="Simple_icon_time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13" y="4551037"/>
            <a:ext cx="457259" cy="365807"/>
          </a:xfrm>
          <a:prstGeom prst="rect">
            <a:avLst/>
          </a:prstGeom>
        </p:spPr>
      </p:pic>
      <p:pic>
        <p:nvPicPr>
          <p:cNvPr id="33" name="Picture 32" descr="rock-paper-scissors-rock-icon.png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53" y="4547176"/>
            <a:ext cx="365807" cy="365807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6412700" y="4453919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412700" y="6127712"/>
            <a:ext cx="2377574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12700" y="4988336"/>
            <a:ext cx="237757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78507" y="4453919"/>
            <a:ext cx="0" cy="1673793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12700" y="5544147"/>
            <a:ext cx="2377574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660540" y="4015371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Inference Result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8352287" y="4453919"/>
            <a:ext cx="0" cy="1673793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447575" y="4477701"/>
            <a:ext cx="39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Optima"/>
                <a:cs typeface="Optima"/>
              </a:rPr>
              <a:t>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30273" y="5072117"/>
            <a:ext cx="54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0.9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52169" y="5665793"/>
            <a:ext cx="54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0.6</a:t>
            </a:r>
          </a:p>
        </p:txBody>
      </p:sp>
      <p:sp>
        <p:nvSpPr>
          <p:cNvPr id="44" name="Bent-Up Arrow 43"/>
          <p:cNvSpPr/>
          <p:nvPr/>
        </p:nvSpPr>
        <p:spPr>
          <a:xfrm flipV="1">
            <a:off x="6301683" y="2876240"/>
            <a:ext cx="1794746" cy="1079506"/>
          </a:xfrm>
          <a:prstGeom prst="bentUpArrow">
            <a:avLst>
              <a:gd name="adj1" fmla="val 50000"/>
              <a:gd name="adj2" fmla="val 38184"/>
              <a:gd name="adj3" fmla="val 18915"/>
            </a:avLst>
          </a:prstGeom>
          <a:noFill/>
          <a:ln w="38100" cmpd="sng"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>
              <a:solidFill>
                <a:srgbClr val="81875A"/>
              </a:solidFill>
              <a:latin typeface="Optima"/>
              <a:cs typeface="Optima"/>
            </a:endParaRPr>
          </a:p>
        </p:txBody>
      </p:sp>
      <p:pic>
        <p:nvPicPr>
          <p:cNvPr id="48" name="Picture 47" descr="080873-glossy-black-icon-business-robot.png"/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49" y="2763841"/>
            <a:ext cx="774206" cy="774206"/>
          </a:xfrm>
          <a:prstGeom prst="rect">
            <a:avLst/>
          </a:prstGeom>
        </p:spPr>
      </p:pic>
      <p:sp>
        <p:nvSpPr>
          <p:cNvPr id="50" name="Lightning Bolt 49"/>
          <p:cNvSpPr/>
          <p:nvPr/>
        </p:nvSpPr>
        <p:spPr>
          <a:xfrm>
            <a:off x="2248170" y="4832611"/>
            <a:ext cx="666695" cy="692256"/>
          </a:xfrm>
          <a:prstGeom prst="lightningBol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42432" y="4191579"/>
            <a:ext cx="1402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Optima"/>
                <a:cs typeface="Optima"/>
              </a:rPr>
              <a:t>Add a new </a:t>
            </a:r>
          </a:p>
          <a:p>
            <a:r>
              <a:rPr lang="en-US" sz="2000" b="1" dirty="0">
                <a:solidFill>
                  <a:srgbClr val="FF0000"/>
                </a:solidFill>
                <a:latin typeface="Optima"/>
                <a:cs typeface="Optima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latin typeface="Optima"/>
                <a:cs typeface="Optima"/>
              </a:rPr>
              <a:t>eature!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3335961" y="5544147"/>
            <a:ext cx="1458678" cy="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794639" y="3210005"/>
            <a:ext cx="0" cy="233414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794639" y="3210003"/>
            <a:ext cx="2284207" cy="1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078846" y="3210005"/>
            <a:ext cx="0" cy="805366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924318" y="3161453"/>
            <a:ext cx="209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Optima"/>
                <a:cs typeface="Optima"/>
              </a:rPr>
              <a:t>6 hours</a:t>
            </a:r>
            <a:r>
              <a:rPr lang="en-US" sz="2000" b="1" dirty="0" smtClean="0">
                <a:solidFill>
                  <a:srgbClr val="FF0000"/>
                </a:solidFill>
                <a:latin typeface="Optima"/>
                <a:cs typeface="Optima"/>
              </a:rPr>
              <a:t> to rerun!</a:t>
            </a:r>
          </a:p>
        </p:txBody>
      </p:sp>
      <p:sp>
        <p:nvSpPr>
          <p:cNvPr id="75" name="Can 74"/>
          <p:cNvSpPr/>
          <p:nvPr/>
        </p:nvSpPr>
        <p:spPr>
          <a:xfrm>
            <a:off x="215808" y="5180402"/>
            <a:ext cx="1692202" cy="1036565"/>
          </a:xfrm>
          <a:prstGeom prst="can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Optima"/>
                <a:cs typeface="Optima"/>
              </a:rPr>
              <a:t>Input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546771" y="5512770"/>
            <a:ext cx="109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Optima"/>
                <a:cs typeface="Optima"/>
              </a:rPr>
              <a:t>SQL (</a:t>
            </a:r>
            <a:r>
              <a:rPr lang="en-US" sz="20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000" b="1" dirty="0">
                <a:solidFill>
                  <a:srgbClr val="FF0000"/>
                </a:solidFill>
                <a:latin typeface="Optima"/>
                <a:cs typeface="Optima"/>
              </a:rPr>
              <a:t>)</a:t>
            </a:r>
            <a:endParaRPr lang="en-US" sz="2000" b="1" dirty="0" smtClean="0">
              <a:solidFill>
                <a:srgbClr val="FF0000"/>
              </a:solidFill>
              <a:latin typeface="Optima"/>
              <a:cs typeface="Optima"/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4073462" y="4118919"/>
            <a:ext cx="109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Optima"/>
                <a:cs typeface="Optima"/>
              </a:rPr>
              <a:t>SQL (</a:t>
            </a:r>
            <a:r>
              <a:rPr lang="en-US" sz="20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000" b="1" dirty="0">
                <a:solidFill>
                  <a:srgbClr val="FF0000"/>
                </a:solidFill>
                <a:latin typeface="Optima"/>
                <a:cs typeface="Optima"/>
              </a:rPr>
              <a:t>)</a:t>
            </a:r>
            <a:endParaRPr lang="en-US" sz="2000" b="1" dirty="0" smtClean="0">
              <a:solidFill>
                <a:srgbClr val="FF0000"/>
              </a:solidFill>
              <a:latin typeface="Optima"/>
              <a:cs typeface="Optim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64518" y="2813805"/>
            <a:ext cx="1623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Optima"/>
                <a:cs typeface="Optima"/>
              </a:rPr>
              <a:t>Statistical (?)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12296" y="2722417"/>
            <a:ext cx="28602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u="sng" dirty="0" smtClean="0">
                <a:solidFill>
                  <a:srgbClr val="FF0000"/>
                </a:solidFill>
                <a:latin typeface="Optima"/>
                <a:cs typeface="Optima"/>
              </a:rPr>
              <a:t>Can we avoid rerun</a:t>
            </a:r>
          </a:p>
          <a:p>
            <a:pPr algn="r"/>
            <a:r>
              <a:rPr lang="en-US" sz="2400" i="1" u="sng" dirty="0">
                <a:solidFill>
                  <a:srgbClr val="FF0000"/>
                </a:solidFill>
                <a:latin typeface="Optima"/>
                <a:cs typeface="Optima"/>
              </a:rPr>
              <a:t>t</a:t>
            </a:r>
            <a:r>
              <a:rPr lang="en-US" sz="2400" i="1" u="sng" dirty="0" smtClean="0">
                <a:solidFill>
                  <a:srgbClr val="FF0000"/>
                </a:solidFill>
                <a:latin typeface="Optima"/>
                <a:cs typeface="Optima"/>
              </a:rPr>
              <a:t>he whole program </a:t>
            </a:r>
          </a:p>
          <a:p>
            <a:pPr algn="r"/>
            <a:r>
              <a:rPr lang="en-US" sz="2400" i="1" u="sng" dirty="0">
                <a:solidFill>
                  <a:srgbClr val="FF0000"/>
                </a:solidFill>
                <a:latin typeface="Optima"/>
                <a:cs typeface="Optima"/>
              </a:rPr>
              <a:t>f</a:t>
            </a:r>
            <a:r>
              <a:rPr lang="en-US" sz="2400" i="1" u="sng" dirty="0" smtClean="0">
                <a:solidFill>
                  <a:srgbClr val="FF0000"/>
                </a:solidFill>
                <a:latin typeface="Optima"/>
                <a:cs typeface="Optima"/>
              </a:rPr>
              <a:t>rom scratch?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412700" y="4073223"/>
            <a:ext cx="2432314" cy="2143744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  <a:latin typeface="Optima"/>
              <a:cs typeface="Optima"/>
            </a:endParaRPr>
          </a:p>
          <a:p>
            <a:pPr algn="ctr">
              <a:lnSpc>
                <a:spcPct val="80000"/>
              </a:lnSpc>
            </a:pPr>
            <a:endParaRPr lang="en-US" sz="2000" b="1" dirty="0">
              <a:solidFill>
                <a:srgbClr val="FF0000"/>
              </a:solidFill>
              <a:latin typeface="Optima"/>
              <a:cs typeface="Optima"/>
            </a:endParaRPr>
          </a:p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Optima"/>
                <a:cs typeface="Optima"/>
              </a:rPr>
              <a:t>&lt; 0.1% old features change weights given a new features</a:t>
            </a:r>
          </a:p>
          <a:p>
            <a:pPr algn="ctr"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  <a:latin typeface="Optima"/>
              <a:cs typeface="Optima"/>
            </a:endParaRPr>
          </a:p>
          <a:p>
            <a:pPr algn="ctr">
              <a:lnSpc>
                <a:spcPct val="80000"/>
              </a:lnSpc>
            </a:pPr>
            <a:endParaRPr lang="en-US" sz="2000" b="1" dirty="0">
              <a:solidFill>
                <a:srgbClr val="FF0000"/>
              </a:solidFill>
              <a:latin typeface="Optima"/>
              <a:cs typeface="Optima"/>
            </a:endParaRPr>
          </a:p>
          <a:p>
            <a:pPr algn="ctr"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  <a:latin typeface="Optima"/>
              <a:cs typeface="Optim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82026" y="3783334"/>
            <a:ext cx="21728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smtClean="0">
                <a:solidFill>
                  <a:srgbClr val="FF0000"/>
                </a:solidFill>
                <a:latin typeface="Optima"/>
                <a:cs typeface="Optima"/>
              </a:rPr>
              <a:t>20 minutes!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5811589" y="3538047"/>
            <a:ext cx="283883" cy="3757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54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74" grpId="0"/>
      <p:bldP spid="76" grpId="0"/>
      <p:bldP spid="77" grpId="0"/>
      <p:bldP spid="78" grpId="0"/>
      <p:bldP spid="79" grpId="0"/>
      <p:bldP spid="80" grpId="0" animBg="1"/>
      <p:bldP spid="81" grpId="0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(Before Future Work)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5810" y="2142064"/>
            <a:ext cx="2648747" cy="5362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Application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9698" y="2142064"/>
            <a:ext cx="2648747" cy="53622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Abstraction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7696" y="2142064"/>
            <a:ext cx="2648747" cy="5362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809" y="2706507"/>
            <a:ext cx="2648747" cy="206304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Optima"/>
                <a:cs typeface="Optima"/>
              </a:rPr>
              <a:t>Why KBC? How does DeepDive help KBC?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9698" y="2706507"/>
            <a:ext cx="2648747" cy="20630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build a KBC Application with DeepDive?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7696" y="2706506"/>
            <a:ext cx="2648747" cy="20630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make DeepDive Efficient, and Scalable?</a:t>
            </a:r>
          </a:p>
        </p:txBody>
      </p:sp>
    </p:spTree>
    <p:extLst>
      <p:ext uri="{BB962C8B-B14F-4D97-AF65-F5344CB8AC3E}">
        <p14:creationId xmlns:p14="http://schemas.microsoft.com/office/powerpoint/2010/main" val="193003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6819" y="2822707"/>
            <a:ext cx="3645047" cy="1368519"/>
          </a:xfrm>
          <a:prstGeom prst="rect">
            <a:avLst/>
          </a:prstGeom>
          <a:solidFill>
            <a:srgbClr val="D9D9D9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96691" y="2822707"/>
            <a:ext cx="3645047" cy="1368519"/>
          </a:xfrm>
          <a:prstGeom prst="rect">
            <a:avLst/>
          </a:prstGeom>
          <a:solidFill>
            <a:srgbClr val="D9D9D9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6819" y="4343626"/>
            <a:ext cx="3645047" cy="1368519"/>
          </a:xfrm>
          <a:prstGeom prst="rect">
            <a:avLst/>
          </a:prstGeom>
          <a:solidFill>
            <a:srgbClr val="D9D9D9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96691" y="4343626"/>
            <a:ext cx="3645047" cy="1368519"/>
          </a:xfrm>
          <a:prstGeom prst="rect">
            <a:avLst/>
          </a:prstGeom>
          <a:solidFill>
            <a:srgbClr val="D9D9D9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Ongoing &amp; Future Work: Go Beyond Text-Processing</a:t>
            </a:r>
            <a:endParaRPr lang="en-US" sz="2200" dirty="0"/>
          </a:p>
        </p:txBody>
      </p:sp>
      <p:pic>
        <p:nvPicPr>
          <p:cNvPr id="4" name="Picture 3" descr="46860724dinosa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7" y="2957824"/>
            <a:ext cx="1573002" cy="1055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6129" y="2895539"/>
            <a:ext cx="15568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What kind</a:t>
            </a:r>
          </a:p>
          <a:p>
            <a:r>
              <a:rPr lang="en-US" sz="2200" dirty="0" smtClean="0">
                <a:latin typeface="Optima"/>
                <a:cs typeface="Optima"/>
              </a:rPr>
              <a:t>of dinosaur </a:t>
            </a:r>
          </a:p>
          <a:p>
            <a:r>
              <a:rPr lang="en-US" sz="2200" dirty="0">
                <a:latin typeface="Optima"/>
                <a:cs typeface="Optima"/>
              </a:rPr>
              <a:t>i</a:t>
            </a:r>
            <a:r>
              <a:rPr lang="en-US" sz="2200" dirty="0" smtClean="0">
                <a:latin typeface="Optima"/>
                <a:cs typeface="Optima"/>
              </a:rPr>
              <a:t>s this?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6001" y="2895539"/>
            <a:ext cx="16624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Does this </a:t>
            </a:r>
          </a:p>
          <a:p>
            <a:r>
              <a:rPr lang="en-US" sz="2200" dirty="0">
                <a:solidFill>
                  <a:srgbClr val="000000"/>
                </a:solidFill>
                <a:latin typeface="Optima"/>
                <a:cs typeface="Optima"/>
              </a:rPr>
              <a:t>p</a:t>
            </a: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atient have</a:t>
            </a:r>
          </a:p>
          <a:p>
            <a:r>
              <a:rPr lang="en-US" sz="2200" dirty="0">
                <a:solidFill>
                  <a:srgbClr val="000000"/>
                </a:solidFill>
                <a:latin typeface="Optima"/>
                <a:cs typeface="Optima"/>
              </a:rPr>
              <a:t>s</a:t>
            </a: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hort finger?</a:t>
            </a:r>
            <a:endParaRPr lang="en-US" sz="22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9" name="Picture 8" descr="7190571_f2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59" y="2957824"/>
            <a:ext cx="1573002" cy="1055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6129" y="4416458"/>
            <a:ext cx="17058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Is this sea 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star found in 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2014 sick?</a:t>
            </a:r>
            <a:endParaRPr lang="en-US" sz="22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6001" y="4416458"/>
            <a:ext cx="1690099" cy="1186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What’s the</a:t>
            </a:r>
          </a:p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Clinical out-</a:t>
            </a:r>
            <a:b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</a:b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come of this </a:t>
            </a:r>
          </a:p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Optima"/>
                <a:cs typeface="Optima"/>
              </a:rPr>
              <a:t>patient?</a:t>
            </a:r>
            <a:endParaRPr lang="en-US" sz="22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7" y="4478743"/>
            <a:ext cx="1588824" cy="10556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6819" y="1432535"/>
            <a:ext cx="7454919" cy="1201306"/>
          </a:xfrm>
          <a:prstGeom prst="rect">
            <a:avLst/>
          </a:prstGeom>
          <a:solidFill>
            <a:srgbClr val="D9D9D9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sz="2400" i="1" dirty="0" err="1">
                <a:solidFill>
                  <a:srgbClr val="000000"/>
                </a:solidFill>
                <a:latin typeface="Optima"/>
                <a:cs typeface="Optima"/>
              </a:rPr>
              <a:t>DeepDive’s</a:t>
            </a:r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 current support of non-textual extraction is</a:t>
            </a:r>
          </a:p>
          <a:p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weak, but sources like images are important to many</a:t>
            </a:r>
          </a:p>
          <a:p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scientific questions.</a:t>
            </a:r>
          </a:p>
        </p:txBody>
      </p:sp>
      <p:pic>
        <p:nvPicPr>
          <p:cNvPr id="16" name="Picture 15" descr="tes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20"/>
          <a:stretch/>
        </p:blipFill>
        <p:spPr>
          <a:xfrm>
            <a:off x="4707660" y="4478744"/>
            <a:ext cx="1548342" cy="10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5" grpId="0"/>
      <p:bldP spid="7" grpId="0"/>
      <p:bldP spid="10" grpId="0"/>
      <p:bldP spid="12" grpId="0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9" y="22729"/>
            <a:ext cx="8791494" cy="733004"/>
          </a:xfrm>
        </p:spPr>
        <p:txBody>
          <a:bodyPr>
            <a:normAutofit/>
          </a:bodyPr>
          <a:lstStyle/>
          <a:p>
            <a:r>
              <a:rPr lang="en-US" sz="2200" dirty="0"/>
              <a:t>Ongoing &amp; Future Work</a:t>
            </a:r>
            <a:r>
              <a:rPr lang="en-US" sz="2200" dirty="0" smtClean="0"/>
              <a:t>: Speed up Deep Learning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75728812"/>
              </p:ext>
            </p:extLst>
          </p:nvPr>
        </p:nvGraphicFramePr>
        <p:xfrm>
          <a:off x="4111105" y="4757705"/>
          <a:ext cx="1633555" cy="152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WS_Haswell_Xeon_E3_F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8989" r="9641" b="9933"/>
          <a:stretch/>
        </p:blipFill>
        <p:spPr>
          <a:xfrm>
            <a:off x="221927" y="2235545"/>
            <a:ext cx="1201283" cy="1195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3210" y="2147898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  <a:latin typeface="Optima"/>
                <a:cs typeface="Optima"/>
              </a:rPr>
              <a:t>EC2: c4.4xlarge   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8 cores@2.90GHz</a:t>
            </a:r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964" y="2091545"/>
            <a:ext cx="4397534" cy="148785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9123" y="2154935"/>
            <a:ext cx="3018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  <a:latin typeface="Optima"/>
                <a:cs typeface="Optima"/>
              </a:rPr>
              <a:t>EC2: g2.2xlarge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1.5K cores@800MHz</a:t>
            </a:r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6877" y="2098583"/>
            <a:ext cx="4397534" cy="14808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11" name="Picture 10" descr="geforce-gtx-Titan-fron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03"/>
          <a:stretch/>
        </p:blipFill>
        <p:spPr>
          <a:xfrm>
            <a:off x="4616877" y="2235545"/>
            <a:ext cx="1201283" cy="11959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38486" y="2913638"/>
            <a:ext cx="19184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Optima"/>
                <a:cs typeface="Optima"/>
              </a:rPr>
              <a:t>0.7TFlops</a:t>
            </a:r>
            <a:endParaRPr lang="en-US" sz="32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8513" y="2913638"/>
            <a:ext cx="19184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Optima"/>
                <a:cs typeface="Optima"/>
              </a:rPr>
              <a:t>1.2TFlops</a:t>
            </a:r>
            <a:endParaRPr lang="en-US" sz="32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964" y="855840"/>
            <a:ext cx="89034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Optima"/>
                <a:cs typeface="Optima"/>
              </a:rPr>
              <a:t>Existing software, e.g., </a:t>
            </a:r>
            <a:r>
              <a:rPr lang="en-US" sz="2400" i="1" dirty="0" err="1" smtClean="0">
                <a:solidFill>
                  <a:srgbClr val="000000"/>
                </a:solidFill>
                <a:latin typeface="Optima"/>
                <a:cs typeface="Optima"/>
              </a:rPr>
              <a:t>Caffe</a:t>
            </a:r>
            <a:r>
              <a:rPr lang="en-US" sz="2400" i="1" dirty="0" smtClean="0">
                <a:solidFill>
                  <a:srgbClr val="000000"/>
                </a:solidFill>
                <a:latin typeface="Optima"/>
                <a:cs typeface="Optima"/>
              </a:rPr>
              <a:t>, usually runs 10x slower on CPU than GPU. But can we still use our existing CPU clusters and still be reasonably fast? </a:t>
            </a:r>
            <a:endParaRPr lang="en-US" sz="24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965" y="3834886"/>
            <a:ext cx="8896338" cy="7397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000" b="1" dirty="0" smtClean="0">
                <a:solidFill>
                  <a:srgbClr val="000000"/>
                </a:solidFill>
                <a:latin typeface="Optima"/>
                <a:cs typeface="Optima"/>
              </a:rPr>
              <a:t>Not a terrible gap? Can we achieve this?</a:t>
            </a:r>
            <a:endParaRPr lang="en-US" sz="30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52244" y="3436770"/>
            <a:ext cx="0" cy="398116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291286" y="3425385"/>
            <a:ext cx="0" cy="409501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319373155"/>
              </p:ext>
            </p:extLst>
          </p:nvPr>
        </p:nvGraphicFramePr>
        <p:xfrm>
          <a:off x="2429973" y="4757705"/>
          <a:ext cx="1936485" cy="152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/>
          <p:cNvSpPr txBox="1"/>
          <p:nvPr/>
        </p:nvSpPr>
        <p:spPr>
          <a:xfrm rot="16200000">
            <a:off x="1200812" y="5181828"/>
            <a:ext cx="1638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End-to-end</a:t>
            </a:r>
          </a:p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TFlops</a:t>
            </a:r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1398" y="5319869"/>
            <a:ext cx="754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Caffe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CPU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0854" y="4781374"/>
            <a:ext cx="754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Caffe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GPU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67303" y="5015242"/>
            <a:ext cx="69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Our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CPU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00456" y="4805445"/>
            <a:ext cx="2904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Optima"/>
                <a:cs typeface="Optima"/>
              </a:rPr>
              <a:t>2x 8-core </a:t>
            </a:r>
            <a:r>
              <a:rPr lang="en-US" sz="2000" b="1" dirty="0" err="1" smtClean="0">
                <a:solidFill>
                  <a:srgbClr val="000000"/>
                </a:solidFill>
                <a:latin typeface="Optima"/>
                <a:cs typeface="Optima"/>
              </a:rPr>
              <a:t>Haswell</a:t>
            </a:r>
            <a:r>
              <a:rPr lang="en-US" sz="2000" b="1" dirty="0" smtClean="0">
                <a:solidFill>
                  <a:srgbClr val="000000"/>
                </a:solidFill>
                <a:latin typeface="Optima"/>
                <a:cs typeface="Optima"/>
              </a:rPr>
              <a:t> CPUs </a:t>
            </a:r>
          </a:p>
          <a:p>
            <a:r>
              <a:rPr lang="en-US" sz="2000" b="1" dirty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Optima"/>
                <a:cs typeface="Optima"/>
              </a:rPr>
              <a:t>  = 1 M520 GPU</a:t>
            </a:r>
            <a:endParaRPr lang="en-US" sz="20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17765" y="5006505"/>
            <a:ext cx="1011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CPUs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69" y="4698087"/>
            <a:ext cx="1287141" cy="16058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00456" y="5598306"/>
            <a:ext cx="3014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Optima"/>
                <a:cs typeface="Optima"/>
              </a:rPr>
              <a:t>Can we distribute the </a:t>
            </a:r>
          </a:p>
          <a:p>
            <a:r>
              <a:rPr lang="en-US" sz="2000" b="1" i="1" dirty="0" smtClean="0">
                <a:solidFill>
                  <a:srgbClr val="FF0000"/>
                </a:solidFill>
                <a:latin typeface="Optima"/>
                <a:cs typeface="Optima"/>
              </a:rPr>
              <a:t>workload to a CPU-GPU</a:t>
            </a:r>
          </a:p>
          <a:p>
            <a:r>
              <a:rPr lang="en-US" sz="2000" b="1" i="1" dirty="0">
                <a:solidFill>
                  <a:srgbClr val="FF0000"/>
                </a:solidFill>
                <a:latin typeface="Optima"/>
                <a:cs typeface="Optima"/>
              </a:rPr>
              <a:t>h</a:t>
            </a:r>
            <a:r>
              <a:rPr lang="en-US" sz="2000" b="1" i="1" dirty="0" smtClean="0">
                <a:solidFill>
                  <a:srgbClr val="FF0000"/>
                </a:solidFill>
                <a:latin typeface="Optima"/>
                <a:cs typeface="Optima"/>
              </a:rPr>
              <a:t>ybrid cluster?</a:t>
            </a:r>
          </a:p>
        </p:txBody>
      </p:sp>
    </p:spTree>
    <p:extLst>
      <p:ext uri="{BB962C8B-B14F-4D97-AF65-F5344CB8AC3E}">
        <p14:creationId xmlns:p14="http://schemas.microsoft.com/office/powerpoint/2010/main" val="11209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8" grpId="0" animBg="1"/>
      <p:bldP spid="9" grpId="0"/>
      <p:bldP spid="10" grpId="0" animBg="1"/>
      <p:bldP spid="12" grpId="0"/>
      <p:bldP spid="13" grpId="0"/>
      <p:bldP spid="14" grpId="0"/>
      <p:bldP spid="15" grpId="0" animBg="1"/>
      <p:bldGraphic spid="19" grpId="0">
        <p:bldAsOne/>
      </p:bldGraphic>
      <p:bldP spid="20" grpId="0"/>
      <p:bldP spid="21" grpId="0"/>
      <p:bldP spid="22" grpId="0"/>
      <p:bldP spid="23" grpId="0"/>
      <p:bldP spid="24" grpId="0"/>
      <p:bldP spid="25" grpId="0"/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Ongoing &amp; Future Work: </a:t>
            </a:r>
            <a:r>
              <a:rPr lang="en-US" sz="2200" dirty="0" smtClean="0"/>
              <a:t>Visual Distant Supervision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344675" y="1169470"/>
            <a:ext cx="8573547" cy="134230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000" i="1" dirty="0" smtClean="0">
                <a:solidFill>
                  <a:srgbClr val="000000"/>
                </a:solidFill>
                <a:latin typeface="Optima"/>
                <a:cs typeface="Optima"/>
              </a:rPr>
              <a:t>Images without high-quality human labels also contain valuable information.</a:t>
            </a:r>
            <a:endParaRPr lang="en-US" sz="30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4052" y="5229060"/>
            <a:ext cx="5611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0000"/>
                </a:solidFill>
                <a:latin typeface="Optima"/>
                <a:cs typeface="Optima"/>
              </a:rPr>
              <a:t>What can we learn from these </a:t>
            </a:r>
          </a:p>
          <a:p>
            <a:r>
              <a:rPr lang="en-US" sz="3200" i="1" dirty="0" smtClean="0">
                <a:solidFill>
                  <a:srgbClr val="000000"/>
                </a:solidFill>
                <a:latin typeface="Optima"/>
                <a:cs typeface="Optima"/>
              </a:rPr>
              <a:t>images without human labels?</a:t>
            </a:r>
            <a:endParaRPr lang="en-US" sz="32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5" name="Picture 4" descr="Screen Shot 2015-04-15 at 9.26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5" y="2765791"/>
            <a:ext cx="2590800" cy="3570097"/>
          </a:xfrm>
          <a:prstGeom prst="rect">
            <a:avLst/>
          </a:prstGeom>
        </p:spPr>
      </p:pic>
      <p:pic>
        <p:nvPicPr>
          <p:cNvPr id="6" name="Picture 5" descr="Screen Shot 2015-04-15 at 9.27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17" y="2765791"/>
            <a:ext cx="2683249" cy="231984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59558" y="3683000"/>
            <a:ext cx="635001" cy="5926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59558" y="2765791"/>
            <a:ext cx="2216159" cy="91721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59558" y="4275666"/>
            <a:ext cx="2216159" cy="809966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66558" y="4679188"/>
            <a:ext cx="2137809" cy="461665"/>
          </a:xfrm>
          <a:prstGeom prst="rect">
            <a:avLst/>
          </a:prstGeom>
          <a:noFill/>
          <a:ln>
            <a:noFill/>
            <a:headEnd type="oval"/>
            <a:tailEnd type="oval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Name of Fossil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9147" y="3462445"/>
            <a:ext cx="179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Fossil Image</a:t>
            </a:r>
          </a:p>
        </p:txBody>
      </p: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4755447" y="4910021"/>
            <a:ext cx="1411111" cy="0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1" idx="1"/>
          </p:cNvCxnSpPr>
          <p:nvPr/>
        </p:nvCxnSpPr>
        <p:spPr>
          <a:xfrm>
            <a:off x="5598288" y="3693278"/>
            <a:ext cx="620859" cy="0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15808" y="5051780"/>
            <a:ext cx="8730635" cy="11006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It is feasible to build a data management system to support the </a:t>
            </a:r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end-to-end 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workflow of building KBC applications.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5810" y="2142064"/>
            <a:ext cx="2648747" cy="5362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Application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49698" y="2142064"/>
            <a:ext cx="2648747" cy="53622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Abstraction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97696" y="2142064"/>
            <a:ext cx="2648747" cy="536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Techniques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5809" y="2706507"/>
            <a:ext cx="2648747" cy="206304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Optima"/>
                <a:cs typeface="Optima"/>
              </a:rPr>
              <a:t>Why KBC? How does DeepDive help KBC?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49698" y="2706507"/>
            <a:ext cx="2648747" cy="20630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build a KBC Application with DeepDive?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97696" y="2706506"/>
            <a:ext cx="2648747" cy="2063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600" dirty="0" smtClean="0">
                <a:solidFill>
                  <a:srgbClr val="FFFFFF"/>
                </a:solidFill>
                <a:latin typeface="Optima"/>
                <a:cs typeface="Optima"/>
              </a:rPr>
              <a:t>How to make DeepDive Efficient and Scalable?</a:t>
            </a:r>
          </a:p>
        </p:txBody>
      </p:sp>
      <p:sp>
        <p:nvSpPr>
          <p:cNvPr id="4" name="Rectangle 3"/>
          <p:cNvSpPr/>
          <p:nvPr/>
        </p:nvSpPr>
        <p:spPr>
          <a:xfrm rot="2487488">
            <a:off x="7182776" y="2254680"/>
            <a:ext cx="1808663" cy="1145345"/>
          </a:xfrm>
          <a:prstGeom prst="rect">
            <a:avLst/>
          </a:prstGeom>
          <a:noFill/>
          <a:ln w="57150" cmpd="sng">
            <a:solidFill>
              <a:srgbClr val="BB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dist">
              <a:lnSpc>
                <a:spcPct val="80000"/>
              </a:lnSpc>
            </a:pPr>
            <a:r>
              <a:rPr lang="en-US" sz="3000" dirty="0" smtClean="0">
                <a:solidFill>
                  <a:srgbClr val="BB0000"/>
                </a:solidFill>
                <a:latin typeface="TOSCA ZERO"/>
                <a:cs typeface="TOSCA ZERO"/>
              </a:rPr>
              <a:t>Brief for</a:t>
            </a:r>
          </a:p>
          <a:p>
            <a:pPr algn="dist">
              <a:lnSpc>
                <a:spcPct val="80000"/>
              </a:lnSpc>
            </a:pPr>
            <a:r>
              <a:rPr lang="en-US" sz="3000" dirty="0" smtClean="0">
                <a:solidFill>
                  <a:srgbClr val="BB0000"/>
                </a:solidFill>
                <a:latin typeface="TOSCA ZERO"/>
                <a:cs typeface="TOSCA ZERO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1515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Ongoing &amp; Future Work: </a:t>
            </a:r>
            <a:r>
              <a:rPr lang="en-US" sz="2200" dirty="0" smtClean="0"/>
              <a:t>Visual </a:t>
            </a:r>
            <a:r>
              <a:rPr lang="en-US" sz="2200" dirty="0"/>
              <a:t>Distant Supervision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8730" y="3558360"/>
            <a:ext cx="2406749" cy="2405988"/>
          </a:xfrm>
          <a:prstGeom prst="rect">
            <a:avLst/>
          </a:prstGeom>
          <a:solidFill>
            <a:srgbClr val="BBC0AC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6089" y="6079654"/>
            <a:ext cx="8528689" cy="59713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000" b="1" dirty="0" smtClean="0">
                <a:latin typeface="Optima"/>
                <a:cs typeface="Optima"/>
              </a:rPr>
              <a:t>We apply Distant Supervision!</a:t>
            </a:r>
            <a:endParaRPr lang="en-US" sz="3000" b="1" dirty="0">
              <a:latin typeface="Optima"/>
              <a:cs typeface="Optima"/>
            </a:endParaRPr>
          </a:p>
        </p:txBody>
      </p:sp>
      <p:pic>
        <p:nvPicPr>
          <p:cNvPr id="5" name="Picture 4" descr="E-95.jpg_bx46-390_by378-687_ori0.407873_major338.820774_minor287.55237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25" y="3628915"/>
            <a:ext cx="1075266" cy="1078794"/>
          </a:xfrm>
          <a:prstGeom prst="rect">
            <a:avLst/>
          </a:prstGeom>
        </p:spPr>
      </p:pic>
      <p:pic>
        <p:nvPicPr>
          <p:cNvPr id="6" name="Picture 5" descr="E-209.jpg_bx1-389_by4-316_ori-0.098554_major381.611267_minor296.9870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47" y="3628915"/>
            <a:ext cx="1075266" cy="1078794"/>
          </a:xfrm>
          <a:prstGeom prst="rect">
            <a:avLst/>
          </a:prstGeom>
        </p:spPr>
      </p:pic>
      <p:pic>
        <p:nvPicPr>
          <p:cNvPr id="7" name="Picture 6" descr="E-350.jpg_bx202-392_by6-165_ori0.310542_major194.340920_minor160.85576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24" y="4796565"/>
            <a:ext cx="1075267" cy="1078794"/>
          </a:xfrm>
          <a:prstGeom prst="rect">
            <a:avLst/>
          </a:prstGeom>
        </p:spPr>
      </p:pic>
      <p:pic>
        <p:nvPicPr>
          <p:cNvPr id="8" name="Picture 7" descr="E-532.jpg_bx506-659_by923-1071_ori0.638750_major159.789998_minor136.81425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48" y="4796565"/>
            <a:ext cx="1075266" cy="10787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8730" y="3100172"/>
            <a:ext cx="240674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  <a:latin typeface="Optima"/>
                <a:cs typeface="Optima"/>
              </a:rPr>
              <a:t>Porifera</a:t>
            </a:r>
            <a:endParaRPr lang="en-US" sz="2400" b="1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8030" y="3558360"/>
            <a:ext cx="2406749" cy="2405988"/>
          </a:xfrm>
          <a:prstGeom prst="rect">
            <a:avLst/>
          </a:prstGeom>
          <a:solidFill>
            <a:srgbClr val="BBC0AC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E-95.jpg_bx46-390_by378-687_ori0.407873_major338.820774_minor287.55237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25" y="3628915"/>
            <a:ext cx="1075266" cy="1078794"/>
          </a:xfrm>
          <a:prstGeom prst="rect">
            <a:avLst/>
          </a:prstGeom>
        </p:spPr>
      </p:pic>
      <p:pic>
        <p:nvPicPr>
          <p:cNvPr id="12" name="Picture 11" descr="E-209.jpg_bx1-389_by4-316_ori-0.098554_major381.611267_minor296.98709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47" y="3628915"/>
            <a:ext cx="1075266" cy="1078794"/>
          </a:xfrm>
          <a:prstGeom prst="rect">
            <a:avLst/>
          </a:prstGeom>
        </p:spPr>
      </p:pic>
      <p:pic>
        <p:nvPicPr>
          <p:cNvPr id="13" name="Picture 12" descr="E-350.jpg_bx202-392_by6-165_ori0.310542_major194.340920_minor160.85576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24" y="4796565"/>
            <a:ext cx="1075267" cy="1078794"/>
          </a:xfrm>
          <a:prstGeom prst="rect">
            <a:avLst/>
          </a:prstGeom>
        </p:spPr>
      </p:pic>
      <p:pic>
        <p:nvPicPr>
          <p:cNvPr id="14" name="Picture 13" descr="E-532.jpg_bx506-659_by923-1071_ori0.638750_major159.789998_minor136.81425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48" y="4796565"/>
            <a:ext cx="1075266" cy="10787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38030" y="3100172"/>
            <a:ext cx="240674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Optima"/>
                <a:cs typeface="Optima"/>
              </a:rPr>
              <a:t>Brachiopoda</a:t>
            </a:r>
            <a:r>
              <a:rPr lang="en-US" sz="2400" b="1" dirty="0">
                <a:solidFill>
                  <a:schemeClr val="bg1"/>
                </a:solidFill>
                <a:latin typeface="Optima"/>
                <a:cs typeface="Optima"/>
              </a:rPr>
              <a:t> </a:t>
            </a:r>
            <a:endParaRPr lang="en-US" sz="2400" b="1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pic>
        <p:nvPicPr>
          <p:cNvPr id="16" name="Picture 15" descr="H-905.jpg_bx594-751_by106-258_ori0.481125_major160.534295_minor131.33096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26" y="3628915"/>
            <a:ext cx="1075266" cy="1078794"/>
          </a:xfrm>
          <a:prstGeom prst="rect">
            <a:avLst/>
          </a:prstGeom>
        </p:spPr>
      </p:pic>
      <p:pic>
        <p:nvPicPr>
          <p:cNvPr id="17" name="Picture 16" descr="H-911.jpg_bx549-749_by712-901_ori0.266563_major209.361412_minor184.26309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26" y="4796565"/>
            <a:ext cx="1075265" cy="1078794"/>
          </a:xfrm>
          <a:prstGeom prst="rect">
            <a:avLst/>
          </a:prstGeom>
        </p:spPr>
      </p:pic>
      <p:pic>
        <p:nvPicPr>
          <p:cNvPr id="18" name="Picture 17" descr="H-952.jpg_bx478-752_by726-1035_ori0.684368_major325.041979_minor240.91594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49" y="3628915"/>
            <a:ext cx="1075264" cy="1078794"/>
          </a:xfrm>
          <a:prstGeom prst="rect">
            <a:avLst/>
          </a:prstGeom>
        </p:spPr>
      </p:pic>
      <p:pic>
        <p:nvPicPr>
          <p:cNvPr id="19" name="Picture 18" descr="H-2308.jpg_bx600-750_by149-281_ori0.250209_major148.715622_minor114.60530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0" y="4796565"/>
            <a:ext cx="1075264" cy="1078794"/>
          </a:xfrm>
          <a:prstGeom prst="rect">
            <a:avLst/>
          </a:prstGeom>
        </p:spPr>
      </p:pic>
      <p:pic>
        <p:nvPicPr>
          <p:cNvPr id="20" name="Picture 19" descr="conten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5" y="3569603"/>
            <a:ext cx="1625600" cy="2362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1" name="Picture 20" descr="conten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0" y="3462423"/>
            <a:ext cx="1625600" cy="2336800"/>
          </a:xfrm>
          <a:prstGeom prst="rect">
            <a:avLst/>
          </a:prstGeom>
          <a:ln>
            <a:solidFill>
              <a:srgbClr val="A85902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5419770" y="2476776"/>
            <a:ext cx="17239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Optima"/>
                <a:cs typeface="Optima"/>
              </a:rPr>
              <a:t>Classifier</a:t>
            </a:r>
            <a:endParaRPr lang="en-US" sz="3000" b="1" dirty="0">
              <a:solidFill>
                <a:schemeClr val="accent6">
                  <a:lumMod val="7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23" name="Picture 22" descr="Seanau-Flat-App-Questionmark.ic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8145">
            <a:off x="5869463" y="4037150"/>
            <a:ext cx="1066800" cy="10668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818730" y="3002552"/>
            <a:ext cx="5026049" cy="0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6090" y="3002552"/>
            <a:ext cx="2548466" cy="0"/>
          </a:xfrm>
          <a:prstGeom prst="line">
            <a:avLst/>
          </a:prstGeom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4504" y="2484946"/>
            <a:ext cx="19589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6">
                    <a:lumMod val="75000"/>
                  </a:schemeClr>
                </a:solidFill>
                <a:latin typeface="Optima"/>
                <a:cs typeface="Optima"/>
              </a:rPr>
              <a:t>Document</a:t>
            </a:r>
            <a:endParaRPr lang="en-US" sz="3000" b="1" dirty="0">
              <a:solidFill>
                <a:schemeClr val="accent6">
                  <a:lumMod val="7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27" name="Picture 26" descr="conten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5" y="3285343"/>
            <a:ext cx="1625600" cy="23241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8" name="Picture 27" descr="conten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5" y="3071950"/>
            <a:ext cx="1625600" cy="2413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9" name="Right Arrow 28"/>
          <p:cNvSpPr/>
          <p:nvPr/>
        </p:nvSpPr>
        <p:spPr>
          <a:xfrm>
            <a:off x="3019778" y="3875009"/>
            <a:ext cx="585611" cy="680061"/>
          </a:xfrm>
          <a:prstGeom prst="rightArrow">
            <a:avLst/>
          </a:prstGeom>
          <a:solidFill>
            <a:srgbClr val="7A961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55877" y="934149"/>
            <a:ext cx="8588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00"/>
                </a:solidFill>
                <a:latin typeface="Optima"/>
                <a:cs typeface="Optima"/>
              </a:rPr>
              <a:t>Can we build a system that automatically “reads” a Paleontology textbook and learn the difference between sponges and shells?</a:t>
            </a:r>
            <a:endParaRPr lang="en-US" sz="2800" i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8325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5" grpId="0" animBg="1"/>
      <p:bldP spid="22" grpId="0"/>
      <p:bldP spid="26" grpId="0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Ongoing &amp; Future Work: </a:t>
            </a:r>
            <a:r>
              <a:rPr lang="en-US" sz="2200" dirty="0" smtClean="0"/>
              <a:t>Visual </a:t>
            </a:r>
            <a:r>
              <a:rPr lang="en-US" sz="2200" dirty="0"/>
              <a:t>Distant Supervision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0006-F5AC-DC4E-9183-11181D612CE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pPr/>
              <a:t>51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524" y="2103305"/>
            <a:ext cx="7924474" cy="1200328"/>
          </a:xfrm>
          <a:prstGeom prst="rect">
            <a:avLst/>
          </a:prstGeom>
          <a:ln>
            <a:noFill/>
            <a:prstDash val="dot"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Fig.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387,1a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-c. *</a:t>
            </a:r>
            <a:r>
              <a:rPr lang="en-US" sz="2400" i="1" dirty="0">
                <a:solidFill>
                  <a:srgbClr val="000000"/>
                </a:solidFill>
                <a:latin typeface="Century Gothic"/>
                <a:cs typeface="Century Gothic"/>
              </a:rPr>
              <a:t>B. </a:t>
            </a:r>
            <a:r>
              <a:rPr lang="en-US" sz="2400" i="1" dirty="0" err="1">
                <a:solidFill>
                  <a:srgbClr val="000000"/>
                </a:solidFill>
                <a:latin typeface="Century Gothic"/>
                <a:cs typeface="Century Gothic"/>
              </a:rPr>
              <a:t>rara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Serpukhovian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, Kazakhstan,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Dzhezgazgan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district;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holotype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, viewed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ventrally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, laterally, MGU 31/342, XI (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Litvinovich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, 1967);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878" y="2167253"/>
            <a:ext cx="1911950" cy="351354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78715" y="2167252"/>
            <a:ext cx="1087730" cy="369816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323" y="1467554"/>
            <a:ext cx="3120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2"/>
                </a:solidFill>
                <a:latin typeface="Optima"/>
                <a:cs typeface="Optima"/>
              </a:rPr>
              <a:t>Figure Name Mention</a:t>
            </a:r>
            <a:endParaRPr lang="en-US" sz="2400" b="1" u="sng" dirty="0">
              <a:solidFill>
                <a:schemeClr val="accent2"/>
              </a:solidFill>
              <a:latin typeface="Optima"/>
              <a:cs typeface="Optim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40925" y="1808707"/>
            <a:ext cx="519297" cy="36046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03886" y="1467554"/>
            <a:ext cx="218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latin typeface="Optima"/>
                <a:cs typeface="Optima"/>
              </a:rPr>
              <a:t>Taxon Mention</a:t>
            </a:r>
            <a:endParaRPr lang="en-US" sz="2400" b="1" u="sng" dirty="0">
              <a:solidFill>
                <a:schemeClr val="accent6">
                  <a:lumMod val="75000"/>
                </a:schemeClr>
              </a:solidFill>
              <a:latin typeface="Optima"/>
              <a:cs typeface="Optim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94667" y="1808707"/>
            <a:ext cx="574263" cy="41574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38667" y="1538109"/>
            <a:ext cx="8341319" cy="1876778"/>
          </a:xfrm>
          <a:prstGeom prst="roundRect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82223" y="941778"/>
            <a:ext cx="37602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  <a:latin typeface="Optima"/>
                <a:cs typeface="Optima"/>
              </a:rPr>
              <a:t>DeepDive</a:t>
            </a:r>
            <a:r>
              <a:rPr lang="en-US" sz="3000" dirty="0" smtClean="0">
                <a:solidFill>
                  <a:srgbClr val="000000"/>
                </a:solidFill>
                <a:latin typeface="Optima"/>
                <a:cs typeface="Optima"/>
              </a:rPr>
              <a:t> Extractions</a:t>
            </a:r>
            <a:endParaRPr lang="en-US" sz="3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3842927" y="1752263"/>
            <a:ext cx="338666" cy="0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85373" y="4117622"/>
            <a:ext cx="1399426" cy="461665"/>
          </a:xfrm>
          <a:prstGeom prst="rect">
            <a:avLst/>
          </a:prstGeom>
          <a:ln>
            <a:noFill/>
            <a:prstDash val="dot"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Fig. 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387</a:t>
            </a:r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8668" y="4089399"/>
            <a:ext cx="2200160" cy="2406409"/>
          </a:xfrm>
          <a:prstGeom prst="roundRect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2223" y="3493069"/>
            <a:ext cx="1353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  <a:latin typeface="Optima"/>
                <a:cs typeface="Optima"/>
              </a:rPr>
              <a:t>Figures</a:t>
            </a:r>
            <a:endParaRPr lang="en-US" sz="3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47" name="Picture 46" descr="H-60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2" r="57314" b="26598"/>
          <a:stretch/>
        </p:blipFill>
        <p:spPr>
          <a:xfrm>
            <a:off x="640968" y="4634411"/>
            <a:ext cx="1626413" cy="1751388"/>
          </a:xfrm>
          <a:prstGeom prst="rect">
            <a:avLst/>
          </a:prstGeom>
        </p:spPr>
      </p:pic>
      <p:cxnSp>
        <p:nvCxnSpPr>
          <p:cNvPr id="49" name="Elbow Connector 48"/>
          <p:cNvCxnSpPr/>
          <p:nvPr/>
        </p:nvCxnSpPr>
        <p:spPr>
          <a:xfrm rot="10800000" flipV="1">
            <a:off x="2538829" y="3414888"/>
            <a:ext cx="2438572" cy="1164399"/>
          </a:xfrm>
          <a:prstGeom prst="bentConnector3">
            <a:avLst>
              <a:gd name="adj1" fmla="val -344"/>
            </a:avLst>
          </a:prstGeom>
          <a:noFill/>
          <a:ln w="38100" cmpd="sng">
            <a:solidFill>
              <a:schemeClr val="accent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0" name="TextBox 49"/>
          <p:cNvSpPr txBox="1"/>
          <p:nvPr/>
        </p:nvSpPr>
        <p:spPr>
          <a:xfrm>
            <a:off x="2660074" y="4089400"/>
            <a:ext cx="2113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Optima"/>
                <a:cs typeface="Optima"/>
              </a:rPr>
              <a:t>Provide Labels </a:t>
            </a:r>
            <a:endParaRPr lang="en-US" sz="2400" dirty="0">
              <a:solidFill>
                <a:schemeClr val="accent1"/>
              </a:solidFill>
              <a:latin typeface="Optima"/>
              <a:cs typeface="Optima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538828" y="5771444"/>
            <a:ext cx="2452684" cy="0"/>
          </a:xfrm>
          <a:prstGeom prst="straightConnector1">
            <a:avLst/>
          </a:prstGeom>
          <a:noFill/>
          <a:ln w="38100" cmpd="sng">
            <a:solidFill>
              <a:schemeClr val="accent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5" name="TextBox 54"/>
          <p:cNvSpPr txBox="1"/>
          <p:nvPr/>
        </p:nvSpPr>
        <p:spPr>
          <a:xfrm>
            <a:off x="2928183" y="5300133"/>
            <a:ext cx="1649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Optima"/>
                <a:cs typeface="Optima"/>
              </a:rPr>
              <a:t>Train CNN</a:t>
            </a:r>
            <a:endParaRPr lang="en-US" sz="2400" dirty="0">
              <a:solidFill>
                <a:schemeClr val="accent1"/>
              </a:solidFill>
              <a:latin typeface="Optima"/>
              <a:cs typeface="Optima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173396" y="4382696"/>
            <a:ext cx="381538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Optima"/>
                <a:cs typeface="Optima"/>
              </a:rPr>
              <a:t>Test with Human Labels</a:t>
            </a:r>
            <a:endParaRPr lang="en-US" sz="2400" b="1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173396" y="4844361"/>
            <a:ext cx="3815382" cy="13542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Optima"/>
                <a:cs typeface="Optima"/>
              </a:rPr>
              <a:t>3K </a:t>
            </a:r>
            <a:r>
              <a:rPr lang="en-US" sz="2400" dirty="0" err="1" smtClean="0">
                <a:latin typeface="Optima"/>
                <a:cs typeface="Optima"/>
              </a:rPr>
              <a:t>Brachiopoda</a:t>
            </a:r>
            <a:r>
              <a:rPr lang="en-US" sz="2400" dirty="0" smtClean="0">
                <a:latin typeface="Optima"/>
                <a:cs typeface="Optima"/>
              </a:rPr>
              <a:t> Images</a:t>
            </a:r>
          </a:p>
          <a:p>
            <a:r>
              <a:rPr lang="en-US" sz="2400" dirty="0" smtClean="0">
                <a:latin typeface="Optima"/>
                <a:cs typeface="Optima"/>
              </a:rPr>
              <a:t>2K </a:t>
            </a:r>
            <a:r>
              <a:rPr lang="en-US" sz="2400" dirty="0" err="1" smtClean="0">
                <a:latin typeface="Optima"/>
                <a:cs typeface="Optima"/>
              </a:rPr>
              <a:t>Porifera</a:t>
            </a:r>
            <a:r>
              <a:rPr lang="en-US" sz="2400" dirty="0" smtClean="0">
                <a:latin typeface="Optima"/>
                <a:cs typeface="Optima"/>
              </a:rPr>
              <a:t> Images</a:t>
            </a:r>
          </a:p>
          <a:p>
            <a:endParaRPr lang="en-US" sz="400" dirty="0" smtClean="0">
              <a:latin typeface="Optima"/>
              <a:cs typeface="Optima"/>
            </a:endParaRPr>
          </a:p>
          <a:p>
            <a:pPr algn="ctr"/>
            <a:r>
              <a:rPr lang="en-US" sz="3000" b="1" dirty="0" smtClean="0">
                <a:latin typeface="Optima"/>
                <a:cs typeface="Optima"/>
              </a:rPr>
              <a:t>Accuracy = 94%  </a:t>
            </a:r>
          </a:p>
        </p:txBody>
      </p:sp>
    </p:spTree>
    <p:extLst>
      <p:ext uri="{BB962C8B-B14F-4D97-AF65-F5344CB8AC3E}">
        <p14:creationId xmlns:p14="http://schemas.microsoft.com/office/powerpoint/2010/main" val="582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 animBg="1"/>
      <p:bldP spid="5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09385" y="3064636"/>
            <a:ext cx="6533790" cy="11006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It is feasible to build a data management system to support the end-to-end workflow of building KBC applications. </a:t>
            </a:r>
          </a:p>
        </p:txBody>
      </p:sp>
    </p:spTree>
    <p:extLst>
      <p:ext uri="{BB962C8B-B14F-4D97-AF65-F5344CB8AC3E}">
        <p14:creationId xmlns:p14="http://schemas.microsoft.com/office/powerpoint/2010/main" val="37405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Overview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58915" y="2142064"/>
            <a:ext cx="4539639" cy="12841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b="1" u="sng" dirty="0" smtClean="0">
                <a:solidFill>
                  <a:schemeClr val="tx1"/>
                </a:solidFill>
                <a:latin typeface="Optima"/>
                <a:cs typeface="Optima"/>
              </a:rPr>
              <a:t>1. What is KBC? Why it is useful?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ptima"/>
                <a:cs typeface="Optima"/>
              </a:rPr>
              <a:t>Key Scientific questions could be enabled by KBC Systems. Manual KBC could be expensive and cumbersome.</a:t>
            </a:r>
            <a:endParaRPr lang="en-US" sz="20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8915" y="3485437"/>
            <a:ext cx="4539639" cy="12841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r>
              <a:rPr lang="en-US" sz="2000" b="1" u="sng" dirty="0" smtClean="0">
                <a:solidFill>
                  <a:srgbClr val="000000"/>
                </a:solidFill>
                <a:latin typeface="Optima"/>
                <a:cs typeface="Optima"/>
              </a:rPr>
              <a:t>2. DeepDive makes KBC easier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DeepDive helps developer to deal with diverse data sources jointly to build high-quality KBC applications.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8915" y="4851398"/>
            <a:ext cx="4539639" cy="1284116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8915" y="6194771"/>
            <a:ext cx="4539639" cy="663229"/>
          </a:xfrm>
          <a:prstGeom prst="rect">
            <a:avLst/>
          </a:prstGeom>
          <a:solidFill>
            <a:schemeClr val="accent5">
              <a:lumMod val="60000"/>
              <a:lumOff val="4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9580" y="4851398"/>
            <a:ext cx="2648747" cy="536222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Abstraction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9580" y="5415841"/>
            <a:ext cx="2648747" cy="144215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endParaRPr lang="en-US" sz="2600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5809" y="2142064"/>
            <a:ext cx="2648748" cy="2627489"/>
            <a:chOff x="215809" y="2142064"/>
            <a:chExt cx="2648748" cy="2627489"/>
          </a:xfrm>
        </p:grpSpPr>
        <p:sp>
          <p:nvSpPr>
            <p:cNvPr id="15" name="Rectangle 14"/>
            <p:cNvSpPr/>
            <p:nvPr/>
          </p:nvSpPr>
          <p:spPr>
            <a:xfrm>
              <a:off x="215810" y="2142064"/>
              <a:ext cx="2648747" cy="53622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600" b="1" dirty="0" smtClean="0">
                  <a:solidFill>
                    <a:srgbClr val="FFFFFF"/>
                  </a:solidFill>
                  <a:latin typeface="Optima"/>
                  <a:cs typeface="Optima"/>
                </a:rPr>
                <a:t>Application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5809" y="2706507"/>
              <a:ext cx="2648747" cy="206304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/>
              <a:r>
                <a:rPr lang="en-US" sz="2600" dirty="0">
                  <a:solidFill>
                    <a:srgbClr val="FFFFFF"/>
                  </a:solidFill>
                  <a:latin typeface="Optima"/>
                  <a:cs typeface="Optima"/>
                </a:rPr>
                <a:t>Why KBC? How does DeepDive help KBC?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6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1945E-6 -3.2878E-7 L 0.07901 -3.2878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8624573" cy="733004"/>
          </a:xfrm>
        </p:spPr>
        <p:txBody>
          <a:bodyPr>
            <a:normAutofit/>
          </a:bodyPr>
          <a:lstStyle/>
          <a:p>
            <a:r>
              <a:rPr lang="en-US" dirty="0" smtClean="0"/>
              <a:t>KBC Applications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94841" y="994148"/>
            <a:ext cx="7775651" cy="1445996"/>
            <a:chOff x="485236" y="1265884"/>
            <a:chExt cx="7775651" cy="1445996"/>
          </a:xfrm>
        </p:grpSpPr>
        <p:pic>
          <p:nvPicPr>
            <p:cNvPr id="4" name="Picture 3" descr="220px-Henri_Poincaré-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0" t="2378" r="12870" b="44198"/>
            <a:stretch/>
          </p:blipFill>
          <p:spPr>
            <a:xfrm>
              <a:off x="485236" y="1265884"/>
              <a:ext cx="1436958" cy="144599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922194" y="1265884"/>
              <a:ext cx="6338693" cy="1445996"/>
            </a:xfrm>
            <a:prstGeom prst="rect">
              <a:avLst/>
            </a:prstGeom>
            <a:solidFill>
              <a:srgbClr val="E5D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r>
                <a:rPr lang="en-US" sz="20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>Science is built up with facts, as a house is with stones.</a:t>
              </a:r>
            </a:p>
            <a:p>
              <a:endParaRPr lang="en-US" sz="2000" i="1" dirty="0" smtClean="0">
                <a:solidFill>
                  <a:srgbClr val="000000"/>
                </a:solidFill>
                <a:latin typeface="Optima"/>
                <a:cs typeface="Optima"/>
              </a:endParaRPr>
            </a:p>
            <a:p>
              <a:pPr algn="r"/>
              <a:r>
                <a:rPr lang="en-US" sz="2000" i="1" dirty="0" smtClean="0">
                  <a:solidFill>
                    <a:srgbClr val="000000"/>
                  </a:solidFill>
                  <a:latin typeface="Optima"/>
                  <a:cs typeface="Optima"/>
                </a:rPr>
                <a:t>- Jules Henri </a:t>
              </a:r>
              <a:r>
                <a:rPr lang="en-US" sz="2000" i="1" dirty="0" err="1" smtClean="0">
                  <a:solidFill>
                    <a:srgbClr val="000000"/>
                  </a:solidFill>
                  <a:latin typeface="Optima"/>
                  <a:cs typeface="Optima"/>
                </a:rPr>
                <a:t>Poincaré</a:t>
              </a:r>
              <a:endParaRPr lang="en-US" sz="2000" i="1" dirty="0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94841" y="2530338"/>
            <a:ext cx="7775651" cy="536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Example: Paleontology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694841" y="3066560"/>
            <a:ext cx="7775651" cy="34678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600" b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pic>
        <p:nvPicPr>
          <p:cNvPr id="8" name="Picture 7" descr="vc_fossi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71" y="4125794"/>
            <a:ext cx="531190" cy="531190"/>
          </a:xfrm>
          <a:prstGeom prst="rect">
            <a:avLst/>
          </a:prstGeom>
        </p:spPr>
      </p:pic>
      <p:pic>
        <p:nvPicPr>
          <p:cNvPr id="9" name="Picture 8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85" y="5057157"/>
            <a:ext cx="579627" cy="531190"/>
          </a:xfrm>
          <a:prstGeom prst="rect">
            <a:avLst/>
          </a:prstGeom>
        </p:spPr>
      </p:pic>
      <p:pic>
        <p:nvPicPr>
          <p:cNvPr id="10" name="Picture 9" descr="Simple_icon_time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" y="5057157"/>
            <a:ext cx="663988" cy="531190"/>
          </a:xfrm>
          <a:prstGeom prst="rect">
            <a:avLst/>
          </a:prstGeom>
        </p:spPr>
      </p:pic>
      <p:pic>
        <p:nvPicPr>
          <p:cNvPr id="11" name="Picture 10" descr="rock-paper-scissors-rock-icon.png"/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5" y="4125795"/>
            <a:ext cx="531190" cy="531190"/>
          </a:xfrm>
          <a:prstGeom prst="rect">
            <a:avLst/>
          </a:prstGeom>
        </p:spPr>
      </p:pic>
      <p:cxnSp>
        <p:nvCxnSpPr>
          <p:cNvPr id="15" name="Curved Connector 14"/>
          <p:cNvCxnSpPr>
            <a:stCxn id="8" idx="3"/>
            <a:endCxn id="11" idx="1"/>
          </p:cNvCxnSpPr>
          <p:nvPr/>
        </p:nvCxnSpPr>
        <p:spPr>
          <a:xfrm>
            <a:off x="1726161" y="4391389"/>
            <a:ext cx="387984" cy="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9" idx="0"/>
            <a:endCxn id="11" idx="2"/>
          </p:cNvCxnSpPr>
          <p:nvPr/>
        </p:nvCxnSpPr>
        <p:spPr>
          <a:xfrm rot="5400000" flipH="1" flipV="1">
            <a:off x="2178983" y="4856401"/>
            <a:ext cx="400172" cy="134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615191" y="4656985"/>
            <a:ext cx="498954" cy="496533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25183" y="3752551"/>
            <a:ext cx="843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Taxon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35008" y="3752551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Rock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2334" y="5462266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Age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17325" y="5462266"/>
            <a:ext cx="1139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Location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72807" y="3754235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25183" y="3318722"/>
            <a:ext cx="1852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Scientific Facts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65459" y="3752551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Biodiversity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603473" y="3754235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58569" y="331872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Macroscopic View</a:t>
            </a:r>
          </a:p>
        </p:txBody>
      </p:sp>
      <p:pic>
        <p:nvPicPr>
          <p:cNvPr id="56" name="Picture 55" descr="711x595_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26" y="4278159"/>
            <a:ext cx="1775881" cy="1486146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21809" y="3754235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28945" y="3318722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Insights &amp; Knowledge</a:t>
            </a:r>
          </a:p>
        </p:txBody>
      </p:sp>
      <p:pic>
        <p:nvPicPr>
          <p:cNvPr id="62" name="Picture 61" descr="Question_Mark_Emoticon.PNG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09" y="3824594"/>
            <a:ext cx="1968908" cy="196890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175545" y="4344343"/>
            <a:ext cx="2223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Optima"/>
                <a:cs typeface="Optima"/>
              </a:rPr>
              <a:t>Impact of climate </a:t>
            </a:r>
          </a:p>
          <a:p>
            <a:r>
              <a:rPr lang="en-US" sz="2000" b="1" i="1" dirty="0">
                <a:latin typeface="Optima"/>
                <a:cs typeface="Optima"/>
              </a:rPr>
              <a:t>c</a:t>
            </a:r>
            <a:r>
              <a:rPr lang="en-US" sz="2000" b="1" i="1" dirty="0" smtClean="0">
                <a:latin typeface="Optima"/>
                <a:cs typeface="Optima"/>
              </a:rPr>
              <a:t>hange to bio-</a:t>
            </a:r>
            <a:br>
              <a:rPr lang="en-US" sz="2000" b="1" i="1" dirty="0" smtClean="0">
                <a:latin typeface="Optima"/>
                <a:cs typeface="Optima"/>
              </a:rPr>
            </a:br>
            <a:r>
              <a:rPr lang="en-US" sz="2000" b="1" i="1" dirty="0" smtClean="0">
                <a:latin typeface="Optima"/>
                <a:cs typeface="Optima"/>
              </a:rPr>
              <a:t>diversity?</a:t>
            </a:r>
          </a:p>
        </p:txBody>
      </p:sp>
      <p:cxnSp>
        <p:nvCxnSpPr>
          <p:cNvPr id="64" name="Straight Arrow Connector 63"/>
          <p:cNvCxnSpPr>
            <a:stCxn id="41" idx="3"/>
            <a:endCxn id="54" idx="1"/>
          </p:cNvCxnSpPr>
          <p:nvPr/>
        </p:nvCxnSpPr>
        <p:spPr>
          <a:xfrm>
            <a:off x="2957124" y="4859620"/>
            <a:ext cx="64634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4" idx="3"/>
            <a:endCxn id="57" idx="1"/>
          </p:cNvCxnSpPr>
          <p:nvPr/>
        </p:nvCxnSpPr>
        <p:spPr>
          <a:xfrm flipV="1">
            <a:off x="5587790" y="4852175"/>
            <a:ext cx="587755" cy="74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813759" y="3281019"/>
            <a:ext cx="2267663" cy="2844863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0492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7" grpId="0"/>
      <p:bldP spid="38" grpId="0"/>
      <p:bldP spid="39" grpId="0"/>
      <p:bldP spid="40" grpId="0"/>
      <p:bldP spid="41" grpId="0" animBg="1"/>
      <p:bldP spid="42" grpId="0"/>
      <p:bldP spid="50" grpId="0"/>
      <p:bldP spid="54" grpId="0" animBg="1"/>
      <p:bldP spid="55" grpId="0"/>
      <p:bldP spid="58" grpId="0" animBg="1"/>
      <p:bldP spid="59" grpId="0"/>
      <p:bldP spid="57" grpId="0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8624573" cy="733004"/>
          </a:xfrm>
        </p:spPr>
        <p:txBody>
          <a:bodyPr>
            <a:normAutofit/>
          </a:bodyPr>
          <a:lstStyle/>
          <a:p>
            <a:r>
              <a:rPr lang="en-US" dirty="0"/>
              <a:t>KBC Applications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4841" y="2530338"/>
            <a:ext cx="7842510" cy="4004026"/>
            <a:chOff x="694841" y="2530338"/>
            <a:chExt cx="7842510" cy="4004026"/>
          </a:xfrm>
        </p:grpSpPr>
        <p:sp>
          <p:nvSpPr>
            <p:cNvPr id="6" name="Rectangle 5"/>
            <p:cNvSpPr/>
            <p:nvPr/>
          </p:nvSpPr>
          <p:spPr>
            <a:xfrm>
              <a:off x="694841" y="2530338"/>
              <a:ext cx="7775651" cy="5362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600" b="1" dirty="0" smtClean="0">
                  <a:solidFill>
                    <a:srgbClr val="FFFFFF"/>
                  </a:solidFill>
                  <a:latin typeface="Optima"/>
                  <a:cs typeface="Optima"/>
                </a:rPr>
                <a:t>Example: Paleontology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4841" y="3066560"/>
              <a:ext cx="7775651" cy="346780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600" b="1" dirty="0" smtClean="0">
                <a:solidFill>
                  <a:srgbClr val="FFFFFF"/>
                </a:solidFill>
                <a:latin typeface="Optima"/>
                <a:cs typeface="Optima"/>
              </a:endParaRPr>
            </a:p>
          </p:txBody>
        </p:sp>
        <p:pic>
          <p:nvPicPr>
            <p:cNvPr id="8" name="Picture 7" descr="vc_fossi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971" y="4125794"/>
              <a:ext cx="531190" cy="531190"/>
            </a:xfrm>
            <a:prstGeom prst="rect">
              <a:avLst/>
            </a:prstGeom>
          </p:spPr>
        </p:pic>
        <p:pic>
          <p:nvPicPr>
            <p:cNvPr id="9" name="Picture 8" descr="68747470733a2f2f662e636c6f75642e6769746875622e636f6d2f6173736574732f3334373533372f3438393037352f61646332383639612d623938662d313165322d383131642d3661336563646331376233642e706e67.png"/>
            <p:cNvPicPr>
              <a:picLocks noChangeAspect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585" y="5057157"/>
              <a:ext cx="579627" cy="531190"/>
            </a:xfrm>
            <a:prstGeom prst="rect">
              <a:avLst/>
            </a:prstGeom>
          </p:spPr>
        </p:pic>
        <p:pic>
          <p:nvPicPr>
            <p:cNvPr id="10" name="Picture 9" descr="Simple_icon_time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73" y="5057157"/>
              <a:ext cx="663988" cy="531190"/>
            </a:xfrm>
            <a:prstGeom prst="rect">
              <a:avLst/>
            </a:prstGeom>
          </p:spPr>
        </p:pic>
        <p:pic>
          <p:nvPicPr>
            <p:cNvPr id="11" name="Picture 10" descr="rock-paper-scissors-rock-icon.png"/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145" y="4125795"/>
              <a:ext cx="531190" cy="531190"/>
            </a:xfrm>
            <a:prstGeom prst="rect">
              <a:avLst/>
            </a:prstGeom>
          </p:spPr>
        </p:pic>
        <p:cxnSp>
          <p:nvCxnSpPr>
            <p:cNvPr id="15" name="Curved Connector 14"/>
            <p:cNvCxnSpPr>
              <a:stCxn id="8" idx="3"/>
              <a:endCxn id="11" idx="1"/>
            </p:cNvCxnSpPr>
            <p:nvPr/>
          </p:nvCxnSpPr>
          <p:spPr>
            <a:xfrm>
              <a:off x="1726161" y="4391389"/>
              <a:ext cx="387984" cy="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>
              <a:stCxn id="9" idx="0"/>
              <a:endCxn id="11" idx="2"/>
            </p:cNvCxnSpPr>
            <p:nvPr/>
          </p:nvCxnSpPr>
          <p:spPr>
            <a:xfrm rot="5400000" flipH="1" flipV="1">
              <a:off x="2178983" y="4856401"/>
              <a:ext cx="400172" cy="134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615191" y="4656985"/>
              <a:ext cx="498954" cy="496533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25183" y="3752551"/>
              <a:ext cx="843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Taxon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35008" y="3752551"/>
              <a:ext cx="736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Rock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2334" y="5462266"/>
              <a:ext cx="6122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Age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17325" y="5462266"/>
              <a:ext cx="1139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Location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72807" y="3754235"/>
              <a:ext cx="1984317" cy="221076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25183" y="3318722"/>
              <a:ext cx="1852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Optima"/>
                  <a:cs typeface="Optima"/>
                </a:rPr>
                <a:t>Scientific Facts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65459" y="3752551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Biodiversity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03473" y="3754235"/>
              <a:ext cx="1984317" cy="221076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58569" y="3318722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Optima"/>
                  <a:cs typeface="Optima"/>
                </a:rPr>
                <a:t>Macroscopic View</a:t>
              </a:r>
            </a:p>
          </p:txBody>
        </p:sp>
        <p:pic>
          <p:nvPicPr>
            <p:cNvPr id="56" name="Picture 55" descr="711x595_8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826" y="4278159"/>
              <a:ext cx="1775881" cy="1486146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221809" y="3754235"/>
              <a:ext cx="1984317" cy="221076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928945" y="3318722"/>
              <a:ext cx="2608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Optima"/>
                  <a:cs typeface="Optima"/>
                </a:rPr>
                <a:t>Insights &amp; Knowledge</a:t>
              </a:r>
            </a:p>
          </p:txBody>
        </p:sp>
        <p:pic>
          <p:nvPicPr>
            <p:cNvPr id="62" name="Picture 61" descr="Question_Mark_Emoticon.PNG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809" y="3824594"/>
              <a:ext cx="1968908" cy="196890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175545" y="4344343"/>
              <a:ext cx="2223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Optima"/>
                  <a:cs typeface="Optima"/>
                </a:rPr>
                <a:t>Impact of climate </a:t>
              </a:r>
            </a:p>
            <a:p>
              <a:r>
                <a:rPr lang="en-US" sz="2000" b="1" i="1" dirty="0">
                  <a:latin typeface="Optima"/>
                  <a:cs typeface="Optima"/>
                </a:rPr>
                <a:t>c</a:t>
              </a:r>
              <a:r>
                <a:rPr lang="en-US" sz="2000" b="1" i="1" dirty="0" smtClean="0">
                  <a:latin typeface="Optima"/>
                  <a:cs typeface="Optima"/>
                </a:rPr>
                <a:t>hange to bio-</a:t>
              </a:r>
              <a:br>
                <a:rPr lang="en-US" sz="2000" b="1" i="1" dirty="0" smtClean="0">
                  <a:latin typeface="Optima"/>
                  <a:cs typeface="Optima"/>
                </a:rPr>
              </a:br>
              <a:r>
                <a:rPr lang="en-US" sz="2000" b="1" i="1" dirty="0" smtClean="0">
                  <a:latin typeface="Optima"/>
                  <a:cs typeface="Optima"/>
                </a:rPr>
                <a:t>diversity?</a:t>
              </a:r>
            </a:p>
          </p:txBody>
        </p:sp>
        <p:cxnSp>
          <p:nvCxnSpPr>
            <p:cNvPr id="64" name="Straight Arrow Connector 63"/>
            <p:cNvCxnSpPr>
              <a:stCxn id="41" idx="3"/>
              <a:endCxn id="54" idx="1"/>
            </p:cNvCxnSpPr>
            <p:nvPr/>
          </p:nvCxnSpPr>
          <p:spPr>
            <a:xfrm>
              <a:off x="2957124" y="4859620"/>
              <a:ext cx="646349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3"/>
              <a:endCxn id="57" idx="1"/>
            </p:cNvCxnSpPr>
            <p:nvPr/>
          </p:nvCxnSpPr>
          <p:spPr>
            <a:xfrm flipV="1">
              <a:off x="5587790" y="4852175"/>
              <a:ext cx="587755" cy="744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813759" y="3281019"/>
              <a:ext cx="2267663" cy="273878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18288" rIns="91440" bIns="18288"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 err="1" smtClean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41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1.94444E-6 -0.2222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08" y="22729"/>
            <a:ext cx="8624573" cy="733004"/>
          </a:xfrm>
        </p:spPr>
        <p:txBody>
          <a:bodyPr>
            <a:normAutofit/>
          </a:bodyPr>
          <a:lstStyle/>
          <a:p>
            <a:r>
              <a:rPr lang="en-US" dirty="0"/>
              <a:t>KBC Applications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4841" y="997752"/>
            <a:ext cx="7775651" cy="5362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Optima"/>
                <a:cs typeface="Optima"/>
              </a:rPr>
              <a:t>Example: Paleontology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4841" y="1533974"/>
            <a:ext cx="7775651" cy="34678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600" b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pic>
        <p:nvPicPr>
          <p:cNvPr id="33" name="Picture 32" descr="vc_foss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71" y="2593208"/>
            <a:ext cx="531190" cy="531190"/>
          </a:xfrm>
          <a:prstGeom prst="rect">
            <a:avLst/>
          </a:prstGeom>
        </p:spPr>
      </p:pic>
      <p:pic>
        <p:nvPicPr>
          <p:cNvPr id="34" name="Picture 33" descr="68747470733a2f2f662e636c6f75642e6769746875622e636f6d2f6173736574732f3334373533372f3438393037352f61646332383639612d623938662d313165322d383131642d3661336563646331376233642e706e67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85" y="3524571"/>
            <a:ext cx="579627" cy="531190"/>
          </a:xfrm>
          <a:prstGeom prst="rect">
            <a:avLst/>
          </a:prstGeom>
        </p:spPr>
      </p:pic>
      <p:pic>
        <p:nvPicPr>
          <p:cNvPr id="35" name="Picture 34" descr="Simple_icon_time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" y="3524571"/>
            <a:ext cx="663988" cy="531190"/>
          </a:xfrm>
          <a:prstGeom prst="rect">
            <a:avLst/>
          </a:prstGeom>
        </p:spPr>
      </p:pic>
      <p:pic>
        <p:nvPicPr>
          <p:cNvPr id="43" name="Picture 42" descr="rock-paper-scissors-rock-icon.png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5" y="2593209"/>
            <a:ext cx="531190" cy="531190"/>
          </a:xfrm>
          <a:prstGeom prst="rect">
            <a:avLst/>
          </a:prstGeom>
        </p:spPr>
      </p:pic>
      <p:cxnSp>
        <p:nvCxnSpPr>
          <p:cNvPr id="44" name="Curved Connector 43"/>
          <p:cNvCxnSpPr>
            <a:stCxn id="33" idx="3"/>
            <a:endCxn id="43" idx="1"/>
          </p:cNvCxnSpPr>
          <p:nvPr/>
        </p:nvCxnSpPr>
        <p:spPr>
          <a:xfrm>
            <a:off x="1726161" y="2858803"/>
            <a:ext cx="387984" cy="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34" idx="0"/>
            <a:endCxn id="43" idx="2"/>
          </p:cNvCxnSpPr>
          <p:nvPr/>
        </p:nvCxnSpPr>
        <p:spPr>
          <a:xfrm rot="5400000" flipH="1" flipV="1">
            <a:off x="2178983" y="3323815"/>
            <a:ext cx="400172" cy="1341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615191" y="3124399"/>
            <a:ext cx="498954" cy="496533"/>
          </a:xfrm>
          <a:prstGeom prst="line">
            <a:avLst/>
          </a:prstGeom>
          <a:ln w="38100" cmpd="sng">
            <a:solidFill>
              <a:schemeClr val="tx1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25183" y="2219965"/>
            <a:ext cx="843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Taxon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35008" y="2219965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Rock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92334" y="3929680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Age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17325" y="3929680"/>
            <a:ext cx="1139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Location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72807" y="2221649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25183" y="1786136"/>
            <a:ext cx="1852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Scientific Facts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65459" y="2219965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Biodiversity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603473" y="2221649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58569" y="178613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Macroscopic View</a:t>
            </a:r>
          </a:p>
        </p:txBody>
      </p:sp>
      <p:pic>
        <p:nvPicPr>
          <p:cNvPr id="66" name="Picture 65" descr="711x595_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26" y="2745573"/>
            <a:ext cx="1775881" cy="1486146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6221809" y="2221649"/>
            <a:ext cx="1984317" cy="221076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28945" y="1786136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tima"/>
                <a:cs typeface="Optima"/>
              </a:rPr>
              <a:t>Insights &amp; Knowledge</a:t>
            </a:r>
          </a:p>
        </p:txBody>
      </p:sp>
      <p:pic>
        <p:nvPicPr>
          <p:cNvPr id="69" name="Picture 68" descr="Question_Mark_Emoticon.PNG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09" y="2292008"/>
            <a:ext cx="1968908" cy="196890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175545" y="2811757"/>
            <a:ext cx="2223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Optima"/>
                <a:cs typeface="Optima"/>
              </a:rPr>
              <a:t>Impact of climate </a:t>
            </a:r>
          </a:p>
          <a:p>
            <a:r>
              <a:rPr lang="en-US" sz="2000" b="1" i="1" dirty="0">
                <a:latin typeface="Optima"/>
                <a:cs typeface="Optima"/>
              </a:rPr>
              <a:t>c</a:t>
            </a:r>
            <a:r>
              <a:rPr lang="en-US" sz="2000" b="1" i="1" dirty="0" smtClean="0">
                <a:latin typeface="Optima"/>
                <a:cs typeface="Optima"/>
              </a:rPr>
              <a:t>hange to bio-</a:t>
            </a:r>
            <a:br>
              <a:rPr lang="en-US" sz="2000" b="1" i="1" dirty="0" smtClean="0">
                <a:latin typeface="Optima"/>
                <a:cs typeface="Optima"/>
              </a:rPr>
            </a:br>
            <a:r>
              <a:rPr lang="en-US" sz="2000" b="1" i="1" dirty="0" smtClean="0">
                <a:latin typeface="Optima"/>
                <a:cs typeface="Optima"/>
              </a:rPr>
              <a:t>diversity?</a:t>
            </a:r>
          </a:p>
        </p:txBody>
      </p:sp>
      <p:cxnSp>
        <p:nvCxnSpPr>
          <p:cNvPr id="71" name="Straight Arrow Connector 70"/>
          <p:cNvCxnSpPr>
            <a:stCxn id="52" idx="3"/>
            <a:endCxn id="61" idx="1"/>
          </p:cNvCxnSpPr>
          <p:nvPr/>
        </p:nvCxnSpPr>
        <p:spPr>
          <a:xfrm>
            <a:off x="2957124" y="3327034"/>
            <a:ext cx="64634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1" idx="3"/>
            <a:endCxn id="70" idx="1"/>
          </p:cNvCxnSpPr>
          <p:nvPr/>
        </p:nvCxnSpPr>
        <p:spPr>
          <a:xfrm flipV="1">
            <a:off x="5587790" y="3319589"/>
            <a:ext cx="587755" cy="74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813759" y="1748433"/>
            <a:ext cx="2267663" cy="274736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000" dirty="0" err="1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94841" y="4694648"/>
            <a:ext cx="7775651" cy="16547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>
              <a:lnSpc>
                <a:spcPct val="80000"/>
              </a:lnSpc>
            </a:pPr>
            <a:endParaRPr lang="en-US" sz="2600" b="1" dirty="0" smtClean="0">
              <a:solidFill>
                <a:srgbClr val="FFFFFF"/>
              </a:solidFill>
              <a:latin typeface="Optima"/>
              <a:cs typeface="Optima"/>
            </a:endParaRPr>
          </a:p>
        </p:txBody>
      </p:sp>
      <p:pic>
        <p:nvPicPr>
          <p:cNvPr id="14" name="Picture 13" descr="Screen Shot 2015-06-24 at 2.23.3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34" y="4747036"/>
            <a:ext cx="998050" cy="15022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76125" y="6256978"/>
            <a:ext cx="75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1570</a:t>
            </a:r>
          </a:p>
        </p:txBody>
      </p:sp>
      <p:pic>
        <p:nvPicPr>
          <p:cNvPr id="17" name="Picture 16" descr="Screen Shot 2015-06-24 at 2.25.15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92" y="4754759"/>
            <a:ext cx="986119" cy="150221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2342902" y="6256978"/>
            <a:ext cx="75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1670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23334" y="6256978"/>
            <a:ext cx="75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1770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709822" y="6256978"/>
            <a:ext cx="75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1870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12625" y="6261386"/>
            <a:ext cx="75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1970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151006" y="6256978"/>
            <a:ext cx="75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2015</a:t>
            </a:r>
          </a:p>
        </p:txBody>
      </p:sp>
      <p:pic>
        <p:nvPicPr>
          <p:cNvPr id="19" name="Picture 18" descr="Screen Shot 2015-06-24 at 2.30.35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5" y="4750898"/>
            <a:ext cx="1019993" cy="1502219"/>
          </a:xfrm>
          <a:prstGeom prst="rect">
            <a:avLst/>
          </a:prstGeom>
        </p:spPr>
      </p:pic>
      <p:pic>
        <p:nvPicPr>
          <p:cNvPr id="20" name="Picture 19" descr="Screen Shot 2015-06-24 at 2.31.33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8" y="4747036"/>
            <a:ext cx="1019992" cy="1502219"/>
          </a:xfrm>
          <a:prstGeom prst="rect">
            <a:avLst/>
          </a:prstGeom>
        </p:spPr>
      </p:pic>
      <p:pic>
        <p:nvPicPr>
          <p:cNvPr id="21" name="Picture 20" descr="Screen Shot 2015-06-24 at 2.34.03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45" y="4750897"/>
            <a:ext cx="1019992" cy="1498358"/>
          </a:xfrm>
          <a:prstGeom prst="rect">
            <a:avLst/>
          </a:prstGeom>
        </p:spPr>
      </p:pic>
      <p:pic>
        <p:nvPicPr>
          <p:cNvPr id="22" name="Picture 21" descr="Screen Shot 2015-06-24 at 2.37.08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08" y="4747036"/>
            <a:ext cx="1036496" cy="1502219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813759" y="4648200"/>
            <a:ext cx="7392368" cy="2008887"/>
          </a:xfrm>
          <a:prstGeom prst="rect">
            <a:avLst/>
          </a:prstGeom>
          <a:solidFill>
            <a:srgbClr val="FF0000">
              <a:alpha val="72000"/>
            </a:srgb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Optima"/>
                <a:cs typeface="Optima"/>
              </a:rPr>
              <a:t>Input Sources</a:t>
            </a:r>
            <a:endParaRPr lang="en-US" sz="3000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cxnSp>
        <p:nvCxnSpPr>
          <p:cNvPr id="24" name="Elbow Connector 23"/>
          <p:cNvCxnSpPr>
            <a:stCxn id="84" idx="1"/>
            <a:endCxn id="73" idx="1"/>
          </p:cNvCxnSpPr>
          <p:nvPr/>
        </p:nvCxnSpPr>
        <p:spPr>
          <a:xfrm rot="10800000">
            <a:off x="813759" y="3122118"/>
            <a:ext cx="12700" cy="2530527"/>
          </a:xfrm>
          <a:prstGeom prst="bentConnector3">
            <a:avLst>
              <a:gd name="adj1" fmla="val 2608142"/>
            </a:avLst>
          </a:prstGeom>
          <a:ln w="5715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-1240518" y="4007595"/>
            <a:ext cx="2942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Optima"/>
                <a:cs typeface="Optima"/>
              </a:rPr>
              <a:t>KB Construction</a:t>
            </a:r>
          </a:p>
        </p:txBody>
      </p:sp>
      <p:sp>
        <p:nvSpPr>
          <p:cNvPr id="85" name="Rectangle 84"/>
          <p:cNvSpPr/>
          <p:nvPr/>
        </p:nvSpPr>
        <p:spPr>
          <a:xfrm>
            <a:off x="826460" y="1748433"/>
            <a:ext cx="2267663" cy="2747367"/>
          </a:xfrm>
          <a:prstGeom prst="rect">
            <a:avLst/>
          </a:prstGeom>
          <a:solidFill>
            <a:srgbClr val="FF0000">
              <a:alpha val="72000"/>
            </a:srgb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18288" rIns="91440" bIns="18288"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Optima"/>
                <a:cs typeface="Optima"/>
              </a:rPr>
              <a:t>Knowledge Base (KB)</a:t>
            </a:r>
          </a:p>
        </p:txBody>
      </p:sp>
    </p:spTree>
    <p:extLst>
      <p:ext uri="{BB962C8B-B14F-4D97-AF65-F5344CB8AC3E}">
        <p14:creationId xmlns:p14="http://schemas.microsoft.com/office/powerpoint/2010/main" val="2862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6" grpId="0"/>
      <p:bldP spid="85" grpId="0" animBg="1"/>
    </p:bldLst>
  </p:timing>
</p:sld>
</file>

<file path=ppt/theme/theme1.xml><?xml version="1.0" encoding="utf-8"?>
<a:theme xmlns:a="http://schemas.openxmlformats.org/drawingml/2006/main" name="Clean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lIns="91440" tIns="18288" rIns="91440" bIns="18288" rtlCol="0" anchor="ctr"/>
      <a:lstStyle>
        <a:defPPr algn="ctr">
          <a:lnSpc>
            <a:spcPct val="80000"/>
          </a:lnSpc>
          <a:defRPr sz="2000" dirty="0" err="1" smtClean="0">
            <a:solidFill>
              <a:srgbClr val="000000"/>
            </a:solidFill>
            <a:latin typeface="Optima"/>
            <a:cs typeface="Optim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>
            <a:latin typeface="Optima"/>
            <a:cs typeface="Opti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CleanTheme.thmx</Template>
  <TotalTime>4869</TotalTime>
  <Words>2455</Words>
  <Application>Microsoft Macintosh PowerPoint</Application>
  <PresentationFormat>On-screen Show (4:3)</PresentationFormat>
  <Paragraphs>838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Bangla MN</vt:lpstr>
      <vt:lpstr>Calibri</vt:lpstr>
      <vt:lpstr>Century Gothic</vt:lpstr>
      <vt:lpstr>Copperplate Gothic Light</vt:lpstr>
      <vt:lpstr>Lucida Grande</vt:lpstr>
      <vt:lpstr>Malayalam MN</vt:lpstr>
      <vt:lpstr>Optima</vt:lpstr>
      <vt:lpstr>Times New Roman</vt:lpstr>
      <vt:lpstr>TOSCA ZERO</vt:lpstr>
      <vt:lpstr>Tw Cen MT</vt:lpstr>
      <vt:lpstr>Zapf Dingbats</vt:lpstr>
      <vt:lpstr>Arial</vt:lpstr>
      <vt:lpstr>CleanTheme</vt:lpstr>
      <vt:lpstr>DeepDive: A Data Management System for Automatic Knowledge Base Construction</vt:lpstr>
      <vt:lpstr>DeepDive for Knowledge Base Construction (KBC)</vt:lpstr>
      <vt:lpstr>Validation on Real Applications</vt:lpstr>
      <vt:lpstr>Overview</vt:lpstr>
      <vt:lpstr>Overview</vt:lpstr>
      <vt:lpstr>Application: Overview</vt:lpstr>
      <vt:lpstr>KBC Applications</vt:lpstr>
      <vt:lpstr>KBC Applications</vt:lpstr>
      <vt:lpstr>KBC Applications</vt:lpstr>
      <vt:lpstr>KBC Applications</vt:lpstr>
      <vt:lpstr>PowerPoint Presentation</vt:lpstr>
      <vt:lpstr>Challenge of Manual KBC</vt:lpstr>
      <vt:lpstr>PowerPoint Presentation</vt:lpstr>
      <vt:lpstr>Automatic KBC</vt:lpstr>
      <vt:lpstr>Challenge of Automatic KBC</vt:lpstr>
      <vt:lpstr>Challenge of Automatic KBC</vt:lpstr>
      <vt:lpstr>Challenge of Automatic KBC</vt:lpstr>
      <vt:lpstr>Overview</vt:lpstr>
      <vt:lpstr>Abstraction: Overview</vt:lpstr>
      <vt:lpstr>The Goal of Abstraction</vt:lpstr>
      <vt:lpstr>DeepDive Workflow</vt:lpstr>
      <vt:lpstr>DeepDive: KBC Model</vt:lpstr>
      <vt:lpstr>DeepDive: KBC Model</vt:lpstr>
      <vt:lpstr>DeepDive: KBC Model</vt:lpstr>
      <vt:lpstr>DeepDive: KBC Model</vt:lpstr>
      <vt:lpstr>DeepDive: KBC Model</vt:lpstr>
      <vt:lpstr>Feature Extraction</vt:lpstr>
      <vt:lpstr>Probabilistic Engineering</vt:lpstr>
      <vt:lpstr>Probabilistic Engineering</vt:lpstr>
      <vt:lpstr>Probabilistic Engineering</vt:lpstr>
      <vt:lpstr>Probabilistic Engineering</vt:lpstr>
      <vt:lpstr>Probabilistic Engineering</vt:lpstr>
      <vt:lpstr>Probabilistic Engineering</vt:lpstr>
      <vt:lpstr>Probabilistic Engineering</vt:lpstr>
      <vt:lpstr>DeepDive Workflow</vt:lpstr>
      <vt:lpstr>PowerPoint Presentation</vt:lpstr>
      <vt:lpstr>Case Study - PaleoDeepDive</vt:lpstr>
      <vt:lpstr>Case Study - PaleoDeepDive</vt:lpstr>
      <vt:lpstr>Case Study - PaleoDeepDive</vt:lpstr>
      <vt:lpstr>Case Study - PaleoDeepDive</vt:lpstr>
      <vt:lpstr>Overview</vt:lpstr>
      <vt:lpstr>Technique: Teasers</vt:lpstr>
      <vt:lpstr>Technique: Teasers - Overview </vt:lpstr>
      <vt:lpstr>PowerPoint Presentation</vt:lpstr>
      <vt:lpstr>Incremental Maintenance of KBC</vt:lpstr>
      <vt:lpstr>Recap (Before Future Work)</vt:lpstr>
      <vt:lpstr>Ongoing &amp; Future Work: Go Beyond Text-Processing</vt:lpstr>
      <vt:lpstr>Ongoing &amp; Future Work: Speed up Deep Learning</vt:lpstr>
      <vt:lpstr>Ongoing &amp; Future Work: Visual Distant Supervision</vt:lpstr>
      <vt:lpstr>Ongoing &amp; Future Work: Visual Distant Supervision</vt:lpstr>
      <vt:lpstr>Ongoing &amp; Future Work: Visual Distant Supervision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 Zhang</dc:creator>
  <cp:lastModifiedBy>Ce Zhang</cp:lastModifiedBy>
  <cp:revision>2044</cp:revision>
  <dcterms:created xsi:type="dcterms:W3CDTF">2015-06-21T00:07:21Z</dcterms:created>
  <dcterms:modified xsi:type="dcterms:W3CDTF">2015-08-15T10:08:23Z</dcterms:modified>
</cp:coreProperties>
</file>