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5"/>
  </p:notesMasterIdLst>
  <p:sldIdLst>
    <p:sldId id="256" r:id="rId2"/>
    <p:sldId id="297" r:id="rId3"/>
    <p:sldId id="286" r:id="rId4"/>
    <p:sldId id="292" r:id="rId5"/>
    <p:sldId id="258" r:id="rId6"/>
    <p:sldId id="259" r:id="rId7"/>
    <p:sldId id="260" r:id="rId8"/>
    <p:sldId id="261" r:id="rId9"/>
    <p:sldId id="262" r:id="rId10"/>
    <p:sldId id="265" r:id="rId11"/>
    <p:sldId id="267" r:id="rId12"/>
    <p:sldId id="287" r:id="rId13"/>
    <p:sldId id="288" r:id="rId14"/>
    <p:sldId id="268" r:id="rId15"/>
    <p:sldId id="310" r:id="rId16"/>
    <p:sldId id="269" r:id="rId17"/>
    <p:sldId id="298" r:id="rId18"/>
    <p:sldId id="285" r:id="rId19"/>
    <p:sldId id="293" r:id="rId20"/>
    <p:sldId id="299" r:id="rId21"/>
    <p:sldId id="272" r:id="rId22"/>
    <p:sldId id="301" r:id="rId23"/>
    <p:sldId id="302" r:id="rId24"/>
    <p:sldId id="303" r:id="rId25"/>
    <p:sldId id="304" r:id="rId26"/>
    <p:sldId id="305" r:id="rId27"/>
    <p:sldId id="300" r:id="rId28"/>
    <p:sldId id="281" r:id="rId29"/>
    <p:sldId id="289" r:id="rId30"/>
    <p:sldId id="306" r:id="rId31"/>
    <p:sldId id="307" r:id="rId32"/>
    <p:sldId id="308" r:id="rId33"/>
    <p:sldId id="309" r:id="rId34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BDE9FF"/>
    <a:srgbClr val="66CCFF"/>
    <a:srgbClr val="D2F85A"/>
    <a:srgbClr val="C495D1"/>
    <a:srgbClr val="00CC00"/>
    <a:srgbClr val="FF6600"/>
    <a:srgbClr val="FF0066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56" autoAdjust="0"/>
  </p:normalViewPr>
  <p:slideViewPr>
    <p:cSldViewPr>
      <p:cViewPr varScale="1">
        <p:scale>
          <a:sx n="96" d="100"/>
          <a:sy n="96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asper\KIL\CRJournal\Source\NoisyORNew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201162354705663"/>
          <c:y val="6.2650713582677167E-2"/>
          <c:w val="0.85663306509763193"/>
          <c:h val="0.81255741469816289"/>
        </c:manualLayout>
      </c:layout>
      <c:lineChart>
        <c:grouping val="standard"/>
        <c:ser>
          <c:idx val="0"/>
          <c:order val="0"/>
          <c:tx>
            <c:v>GD-MS</c:v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Sheet1!$G$1:$G$11</c:f>
                <c:numCache>
                  <c:formatCode>General</c:formatCode>
                  <c:ptCount val="11"/>
                  <c:pt idx="0">
                    <c:v>0</c:v>
                  </c:pt>
                  <c:pt idx="1">
                    <c:v>9.6769279685670444E-3</c:v>
                  </c:pt>
                  <c:pt idx="2">
                    <c:v>1.1192166013178543E-2</c:v>
                  </c:pt>
                  <c:pt idx="3">
                    <c:v>9.3245015385192993E-3</c:v>
                  </c:pt>
                  <c:pt idx="4">
                    <c:v>1.2289252856540813E-2</c:v>
                  </c:pt>
                  <c:pt idx="5">
                    <c:v>1.2731603498219403E-2</c:v>
                  </c:pt>
                  <c:pt idx="6">
                    <c:v>1.3268328534410258E-2</c:v>
                  </c:pt>
                  <c:pt idx="7">
                    <c:v>8.6889696243079208E-3</c:v>
                  </c:pt>
                  <c:pt idx="8">
                    <c:v>9.6448423449804668E-3</c:v>
                  </c:pt>
                  <c:pt idx="9">
                    <c:v>1.0001029221645584E-2</c:v>
                  </c:pt>
                  <c:pt idx="10">
                    <c:v>1.011954827067846E-2</c:v>
                  </c:pt>
                </c:numCache>
              </c:numRef>
            </c:plus>
            <c:minus>
              <c:numRef>
                <c:f>Sheet1!$G$1:$G$11</c:f>
                <c:numCache>
                  <c:formatCode>General</c:formatCode>
                  <c:ptCount val="11"/>
                  <c:pt idx="0">
                    <c:v>0</c:v>
                  </c:pt>
                  <c:pt idx="1">
                    <c:v>9.6769279685670444E-3</c:v>
                  </c:pt>
                  <c:pt idx="2">
                    <c:v>1.1192166013178543E-2</c:v>
                  </c:pt>
                  <c:pt idx="3">
                    <c:v>9.3245015385192993E-3</c:v>
                  </c:pt>
                  <c:pt idx="4">
                    <c:v>1.2289252856540813E-2</c:v>
                  </c:pt>
                  <c:pt idx="5">
                    <c:v>1.2731603498219403E-2</c:v>
                  </c:pt>
                  <c:pt idx="6">
                    <c:v>1.3268328534410258E-2</c:v>
                  </c:pt>
                  <c:pt idx="7">
                    <c:v>8.6889696243079208E-3</c:v>
                  </c:pt>
                  <c:pt idx="8">
                    <c:v>9.6448423449804668E-3</c:v>
                  </c:pt>
                  <c:pt idx="9">
                    <c:v>1.0001029221645584E-2</c:v>
                  </c:pt>
                  <c:pt idx="10">
                    <c:v>1.011954827067846E-2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numRef>
              <c:f>Sheet1!$E$1:$E$11</c:f>
              <c:numCache>
                <c:formatCode>General</c:formatCode>
                <c:ptCount val="11"/>
                <c:pt idx="0">
                  <c:v>0</c:v>
                </c:pt>
                <c:pt idx="1">
                  <c:v>200</c:v>
                </c:pt>
                <c:pt idx="2">
                  <c:v>400</c:v>
                </c:pt>
                <c:pt idx="3">
                  <c:v>600</c:v>
                </c:pt>
                <c:pt idx="4">
                  <c:v>800</c:v>
                </c:pt>
                <c:pt idx="5">
                  <c:v>1000</c:v>
                </c:pt>
                <c:pt idx="6">
                  <c:v>1200</c:v>
                </c:pt>
                <c:pt idx="7">
                  <c:v>1400</c:v>
                </c:pt>
                <c:pt idx="8">
                  <c:v>1600</c:v>
                </c:pt>
                <c:pt idx="9">
                  <c:v>1800</c:v>
                </c:pt>
                <c:pt idx="10">
                  <c:v>2000</c:v>
                </c:pt>
              </c:numCache>
            </c:numRef>
          </c:cat>
          <c:val>
            <c:numRef>
              <c:f>Sheet1!$A$1:$A$11</c:f>
              <c:numCache>
                <c:formatCode>General</c:formatCode>
                <c:ptCount val="11"/>
                <c:pt idx="0">
                  <c:v>0.15660360000000001</c:v>
                </c:pt>
                <c:pt idx="1">
                  <c:v>0.11361658458958024</c:v>
                </c:pt>
                <c:pt idx="2">
                  <c:v>0.11050463788825993</c:v>
                </c:pt>
                <c:pt idx="3">
                  <c:v>0.11332153537372702</c:v>
                </c:pt>
                <c:pt idx="4">
                  <c:v>0.10929867634475202</c:v>
                </c:pt>
                <c:pt idx="5">
                  <c:v>0.10667057818900752</c:v>
                </c:pt>
                <c:pt idx="6">
                  <c:v>0.10329648491765062</c:v>
                </c:pt>
                <c:pt idx="7">
                  <c:v>0.10111290299097667</c:v>
                </c:pt>
                <c:pt idx="8">
                  <c:v>0.10432956084118507</c:v>
                </c:pt>
                <c:pt idx="9">
                  <c:v>0.10345402650075625</c:v>
                </c:pt>
                <c:pt idx="10">
                  <c:v>9.9671928230052234E-2</c:v>
                </c:pt>
              </c:numCache>
            </c:numRef>
          </c:val>
        </c:ser>
        <c:ser>
          <c:idx val="1"/>
          <c:order val="1"/>
          <c:tx>
            <c:v>GD-LL</c:v>
          </c:tx>
          <c:spPr>
            <a:ln w="12700">
              <a:solidFill>
                <a:srgbClr val="7030A0"/>
              </a:solidFill>
              <a:prstDash val="lgDash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Sheet1!$H$1:$H$11</c:f>
                <c:numCache>
                  <c:formatCode>General</c:formatCode>
                  <c:ptCount val="11"/>
                  <c:pt idx="0">
                    <c:v>0</c:v>
                  </c:pt>
                  <c:pt idx="1">
                    <c:v>9.1096462158871579E-3</c:v>
                  </c:pt>
                  <c:pt idx="2">
                    <c:v>1.2334284176262447E-2</c:v>
                  </c:pt>
                  <c:pt idx="3">
                    <c:v>1.2828125580435855E-2</c:v>
                  </c:pt>
                  <c:pt idx="4">
                    <c:v>8.4691853176265194E-3</c:v>
                  </c:pt>
                  <c:pt idx="5">
                    <c:v>6.7255294502806193E-3</c:v>
                  </c:pt>
                  <c:pt idx="6">
                    <c:v>1.1858905000315143E-2</c:v>
                  </c:pt>
                  <c:pt idx="7">
                    <c:v>8.9023397146563363E-3</c:v>
                  </c:pt>
                  <c:pt idx="8">
                    <c:v>9.8953925125933335E-3</c:v>
                  </c:pt>
                  <c:pt idx="9">
                    <c:v>9.5860830450278083E-3</c:v>
                  </c:pt>
                  <c:pt idx="10">
                    <c:v>7.1407349979728946E-3</c:v>
                  </c:pt>
                </c:numCache>
              </c:numRef>
            </c:plus>
            <c:minus>
              <c:numRef>
                <c:f>Sheet1!$H$1:$H$11</c:f>
                <c:numCache>
                  <c:formatCode>General</c:formatCode>
                  <c:ptCount val="11"/>
                  <c:pt idx="0">
                    <c:v>0</c:v>
                  </c:pt>
                  <c:pt idx="1">
                    <c:v>9.1096462158871579E-3</c:v>
                  </c:pt>
                  <c:pt idx="2">
                    <c:v>1.2334284176262447E-2</c:v>
                  </c:pt>
                  <c:pt idx="3">
                    <c:v>1.2828125580435855E-2</c:v>
                  </c:pt>
                  <c:pt idx="4">
                    <c:v>8.4691853176265194E-3</c:v>
                  </c:pt>
                  <c:pt idx="5">
                    <c:v>6.7255294502806193E-3</c:v>
                  </c:pt>
                  <c:pt idx="6">
                    <c:v>1.1858905000315143E-2</c:v>
                  </c:pt>
                  <c:pt idx="7">
                    <c:v>8.9023397146563363E-3</c:v>
                  </c:pt>
                  <c:pt idx="8">
                    <c:v>9.8953925125933335E-3</c:v>
                  </c:pt>
                  <c:pt idx="9">
                    <c:v>9.5860830450278083E-3</c:v>
                  </c:pt>
                  <c:pt idx="10">
                    <c:v>7.1407349979728946E-3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numRef>
              <c:f>Sheet1!$E$1:$E$11</c:f>
              <c:numCache>
                <c:formatCode>General</c:formatCode>
                <c:ptCount val="11"/>
                <c:pt idx="0">
                  <c:v>0</c:v>
                </c:pt>
                <c:pt idx="1">
                  <c:v>200</c:v>
                </c:pt>
                <c:pt idx="2">
                  <c:v>400</c:v>
                </c:pt>
                <c:pt idx="3">
                  <c:v>600</c:v>
                </c:pt>
                <c:pt idx="4">
                  <c:v>800</c:v>
                </c:pt>
                <c:pt idx="5">
                  <c:v>1000</c:v>
                </c:pt>
                <c:pt idx="6">
                  <c:v>1200</c:v>
                </c:pt>
                <c:pt idx="7">
                  <c:v>1400</c:v>
                </c:pt>
                <c:pt idx="8">
                  <c:v>1600</c:v>
                </c:pt>
                <c:pt idx="9">
                  <c:v>1800</c:v>
                </c:pt>
                <c:pt idx="10">
                  <c:v>2000</c:v>
                </c:pt>
              </c:numCache>
            </c:numRef>
          </c:cat>
          <c:val>
            <c:numRef>
              <c:f>Sheet1!$B$1:$B$11</c:f>
              <c:numCache>
                <c:formatCode>General</c:formatCode>
                <c:ptCount val="11"/>
                <c:pt idx="0">
                  <c:v>0.15660360000000001</c:v>
                </c:pt>
                <c:pt idx="1">
                  <c:v>0.11665572862898267</c:v>
                </c:pt>
                <c:pt idx="2">
                  <c:v>0.1130028792447095</c:v>
                </c:pt>
                <c:pt idx="3">
                  <c:v>0.11281508919711465</c:v>
                </c:pt>
                <c:pt idx="4">
                  <c:v>0.10463727756831767</c:v>
                </c:pt>
                <c:pt idx="5">
                  <c:v>0.10138295290693612</c:v>
                </c:pt>
                <c:pt idx="6">
                  <c:v>0.10416628037914615</c:v>
                </c:pt>
                <c:pt idx="7">
                  <c:v>0.10276471280970892</c:v>
                </c:pt>
                <c:pt idx="8">
                  <c:v>0.10159038879877548</c:v>
                </c:pt>
                <c:pt idx="9">
                  <c:v>0.10213401164008896</c:v>
                </c:pt>
                <c:pt idx="10">
                  <c:v>9.854451652895653E-2</c:v>
                </c:pt>
              </c:numCache>
            </c:numRef>
          </c:val>
        </c:ser>
        <c:ser>
          <c:idx val="2"/>
          <c:order val="2"/>
          <c:tx>
            <c:v>EM</c:v>
          </c:tx>
          <c:spPr>
            <a:ln w="12700">
              <a:solidFill>
                <a:srgbClr val="FF0000"/>
              </a:solidFill>
              <a:prstDash val="sysDash"/>
            </a:ln>
          </c:spPr>
          <c:marker>
            <c:symbol val="triangl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Sheet1!$I$1:$I$11</c:f>
                <c:numCache>
                  <c:formatCode>General</c:formatCode>
                  <c:ptCount val="11"/>
                  <c:pt idx="0">
                    <c:v>0</c:v>
                  </c:pt>
                  <c:pt idx="1">
                    <c:v>1.0593101490078922E-2</c:v>
                  </c:pt>
                  <c:pt idx="2">
                    <c:v>1.0137385822717043E-2</c:v>
                  </c:pt>
                  <c:pt idx="3">
                    <c:v>1.0100502127026179E-2</c:v>
                  </c:pt>
                  <c:pt idx="4">
                    <c:v>1.0683675099609047E-2</c:v>
                  </c:pt>
                  <c:pt idx="5">
                    <c:v>1.1585255237082584E-2</c:v>
                  </c:pt>
                  <c:pt idx="6">
                    <c:v>1.3357637297397645E-2</c:v>
                  </c:pt>
                  <c:pt idx="7">
                    <c:v>1.0611322561411857E-2</c:v>
                  </c:pt>
                  <c:pt idx="8">
                    <c:v>1.1691851680464509E-2</c:v>
                  </c:pt>
                  <c:pt idx="9">
                    <c:v>1.0736192025712727E-2</c:v>
                  </c:pt>
                  <c:pt idx="10">
                    <c:v>8.233377367118877E-3</c:v>
                  </c:pt>
                </c:numCache>
              </c:numRef>
            </c:plus>
            <c:minus>
              <c:numRef>
                <c:f>Sheet1!$I$1:$I$11</c:f>
                <c:numCache>
                  <c:formatCode>General</c:formatCode>
                  <c:ptCount val="11"/>
                  <c:pt idx="0">
                    <c:v>0</c:v>
                  </c:pt>
                  <c:pt idx="1">
                    <c:v>1.0593101490078922E-2</c:v>
                  </c:pt>
                  <c:pt idx="2">
                    <c:v>1.0137385822717043E-2</c:v>
                  </c:pt>
                  <c:pt idx="3">
                    <c:v>1.0100502127026179E-2</c:v>
                  </c:pt>
                  <c:pt idx="4">
                    <c:v>1.0683675099609047E-2</c:v>
                  </c:pt>
                  <c:pt idx="5">
                    <c:v>1.1585255237082584E-2</c:v>
                  </c:pt>
                  <c:pt idx="6">
                    <c:v>1.3357637297397645E-2</c:v>
                  </c:pt>
                  <c:pt idx="7">
                    <c:v>1.0611322561411857E-2</c:v>
                  </c:pt>
                  <c:pt idx="8">
                    <c:v>1.1691851680464509E-2</c:v>
                  </c:pt>
                  <c:pt idx="9">
                    <c:v>1.0736192025712727E-2</c:v>
                  </c:pt>
                  <c:pt idx="10">
                    <c:v>8.233377367118877E-3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cat>
            <c:numRef>
              <c:f>Sheet1!$E$1:$E$11</c:f>
              <c:numCache>
                <c:formatCode>General</c:formatCode>
                <c:ptCount val="11"/>
                <c:pt idx="0">
                  <c:v>0</c:v>
                </c:pt>
                <c:pt idx="1">
                  <c:v>200</c:v>
                </c:pt>
                <c:pt idx="2">
                  <c:v>400</c:v>
                </c:pt>
                <c:pt idx="3">
                  <c:v>600</c:v>
                </c:pt>
                <c:pt idx="4">
                  <c:v>800</c:v>
                </c:pt>
                <c:pt idx="5">
                  <c:v>1000</c:v>
                </c:pt>
                <c:pt idx="6">
                  <c:v>1200</c:v>
                </c:pt>
                <c:pt idx="7">
                  <c:v>1400</c:v>
                </c:pt>
                <c:pt idx="8">
                  <c:v>1600</c:v>
                </c:pt>
                <c:pt idx="9">
                  <c:v>1800</c:v>
                </c:pt>
                <c:pt idx="10">
                  <c:v>2000</c:v>
                </c:pt>
              </c:numCache>
            </c:numRef>
          </c:cat>
          <c:val>
            <c:numRef>
              <c:f>Sheet1!$C$1:$C$11</c:f>
              <c:numCache>
                <c:formatCode>General</c:formatCode>
                <c:ptCount val="11"/>
                <c:pt idx="0">
                  <c:v>0.15660360000000001</c:v>
                </c:pt>
                <c:pt idx="1">
                  <c:v>0.11633289790000002</c:v>
                </c:pt>
                <c:pt idx="2">
                  <c:v>0.11403455146666679</c:v>
                </c:pt>
                <c:pt idx="3">
                  <c:v>0.11447916466666666</c:v>
                </c:pt>
                <c:pt idx="4">
                  <c:v>0.11252668593333355</c:v>
                </c:pt>
                <c:pt idx="5">
                  <c:v>0.11288317950000001</c:v>
                </c:pt>
                <c:pt idx="6">
                  <c:v>0.11406782543333341</c:v>
                </c:pt>
                <c:pt idx="7">
                  <c:v>0.10957809086666666</c:v>
                </c:pt>
                <c:pt idx="8">
                  <c:v>0.11041548943333337</c:v>
                </c:pt>
                <c:pt idx="9">
                  <c:v>0.1092801124666668</c:v>
                </c:pt>
                <c:pt idx="10">
                  <c:v>0.10518698486666669</c:v>
                </c:pt>
              </c:numCache>
            </c:numRef>
          </c:val>
        </c:ser>
        <c:marker val="1"/>
        <c:axId val="80044800"/>
        <c:axId val="80046720"/>
      </c:lineChart>
      <c:catAx>
        <c:axId val="800448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examples</a:t>
                </a:r>
              </a:p>
            </c:rich>
          </c:tx>
          <c:layout>
            <c:manualLayout>
              <c:xMode val="edge"/>
              <c:yMode val="edge"/>
              <c:x val="0.42326366716276848"/>
              <c:y val="0.9108443854156786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046720"/>
        <c:crosses val="autoZero"/>
        <c:auto val="1"/>
        <c:lblAlgn val="ctr"/>
        <c:lblOffset val="100"/>
        <c:tickLblSkip val="1"/>
        <c:tickMarkSkip val="1"/>
      </c:catAx>
      <c:valAx>
        <c:axId val="80046720"/>
        <c:scaling>
          <c:orientation val="minMax"/>
          <c:max val="0.30000000000000032"/>
        </c:scaling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Error</a:t>
                </a:r>
              </a:p>
            </c:rich>
          </c:tx>
          <c:layout>
            <c:manualLayout>
              <c:xMode val="edge"/>
              <c:yMode val="edge"/>
              <c:x val="1.938610662358646E-2"/>
              <c:y val="0.4120486987319356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044800"/>
        <c:crosses val="autoZero"/>
        <c:crossBetween val="midCat"/>
        <c:minorUnit val="5.0000000000000079E-3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836901445477781"/>
          <c:y val="8.9156626506024281E-2"/>
          <c:w val="0.17878315291364025"/>
          <c:h val="0.2395460137795275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6BF4D4D-670E-47A7-B18E-36FE431962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227214-FC53-4E50-80C7-D1D250E3DFC4}" type="slidenum">
              <a:rPr lang="en-US"/>
              <a:pPr/>
              <a:t>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SRL</a:t>
            </a:r>
          </a:p>
          <a:p>
            <a:r>
              <a:rPr lang="en-US"/>
              <a:t>Why SRL – universal quantification</a:t>
            </a:r>
          </a:p>
          <a:p>
            <a:r>
              <a:rPr lang="en-US"/>
              <a:t>Multiple-parent – use the mosquito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177C2-C7B7-410A-B1D7-6E35D55037F6}" type="slidenum">
              <a:rPr lang="en-US"/>
              <a:pPr/>
              <a:t>22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Trianing data: 30 sets of 2000 examples. Test data 1000 examples.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D81AD-0C7E-48C7-A79A-CCDF9EE7BCA3}" type="slidenum">
              <a:rPr lang="en-US"/>
              <a:pPr/>
              <a:t>28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SPLIT into 2 slides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059CB-0E5D-4C33-AE8D-EB3A82A6332F}" type="slidenum">
              <a:rPr lang="en-US"/>
              <a:pPr/>
              <a:t>30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 is shown for two rules. Both the rules have 2 influents t,r. The parameters and the gammas are shown for the first rule and can be extended for the second rule as well.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F4D4D-670E-47A7-B18E-36FE4319628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</a:t>
            </a:r>
            <a:r>
              <a:rPr lang="en-US" baseline="0" dirty="0" smtClean="0"/>
              <a:t> it explicit to specify – last freeze (use 2 sets and …)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F4D4D-670E-47A7-B18E-36FE4319628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894F5-0CDD-4E80-B510-5597D8496F4B}" type="slidenum">
              <a:rPr lang="en-US"/>
              <a:pPr/>
              <a:t>6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animation to present the “Problem”. The number of parents (variable)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7A7718-C79F-450C-9149-F94BFA243414}" type="slidenum">
              <a:rPr lang="en-US"/>
              <a:pPr/>
              <a:t>10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Remove</a:t>
            </a:r>
            <a:r>
              <a:rPr lang="en-US" baseline="0" dirty="0" smtClean="0"/>
              <a:t> the top 2 examples and include a CPT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CBB41-3E89-4EEA-825F-40074C1FCEF1}" type="slidenum">
              <a:rPr lang="en-US"/>
              <a:pPr/>
              <a:t>11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F4D4D-670E-47A7-B18E-36FE4319628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B5358-EC2E-49A3-B08E-B15ADBEDD04E}" type="slidenum">
              <a:rPr lang="en-US"/>
              <a:pPr/>
              <a:t>16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a slide to show the final probability distribution using combining rules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498294-9F14-4B5D-A889-B1AA75FD5CB8}" type="slidenum">
              <a:rPr lang="en-US"/>
              <a:pPr/>
              <a:t>18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Split the slide into 2. Use </a:t>
            </a:r>
            <a:r>
              <a:rPr lang="en-US" dirty="0" err="1"/>
              <a:t>dasthul</a:t>
            </a:r>
            <a:r>
              <a:rPr lang="en-US" dirty="0"/>
              <a:t> talk.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614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4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93F963-FC79-4DD6-A87C-0FA3548549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CB5F63-0CD6-4A4E-8AD8-29B645E406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617218-3C5B-45A3-B8F7-06C4C3EC9C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D72E41-2685-472D-BA31-47E7415278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C4BBB8-C2B5-4261-BBC9-34EAF50B36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6EEAC9-277A-485F-812E-3BF7DADEFF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C4D0C0-3F95-4111-8E03-F8D7AA86C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5DF1A6-F296-45E6-BF8F-659B55A85A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B77AB6-CC0B-4D81-9E1F-2E15E1A6DD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96B622-8470-4FD3-993C-872896CE8B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652C7D-E6BC-4134-807C-11428FEAFC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BC2659-AA66-4501-9A43-2F423DA18C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50086E2-B724-44C0-9DF1-8974B2D0188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04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604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04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04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5.xml"/><Relationship Id="rId7" Type="http://schemas.openxmlformats.org/officeDocument/2006/relationships/image" Target="../media/image8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1.png"/><Relationship Id="rId4" Type="http://schemas.openxmlformats.org/officeDocument/2006/relationships/tags" Target="../tags/tag6.xml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0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err="1"/>
              <a:t>Sriraam</a:t>
            </a:r>
            <a:r>
              <a:rPr lang="en-US" sz="2400" b="1" dirty="0"/>
              <a:t> </a:t>
            </a:r>
            <a:r>
              <a:rPr lang="en-US" sz="2400" b="1" dirty="0" err="1"/>
              <a:t>Natarajan</a:t>
            </a: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/>
              <a:t>Prasad </a:t>
            </a:r>
            <a:r>
              <a:rPr lang="en-US" sz="2400" b="1" dirty="0" err="1" smtClean="0"/>
              <a:t>Tadepalli</a:t>
            </a:r>
            <a:r>
              <a:rPr lang="en-US" sz="2400" b="1" dirty="0" smtClean="0"/>
              <a:t>*</a:t>
            </a: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 err="1" smtClean="0"/>
              <a:t>Gautam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Kunapuli</a:t>
            </a: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Jude </a:t>
            </a:r>
            <a:r>
              <a:rPr lang="en-US" sz="2400" b="1" dirty="0" err="1" smtClean="0"/>
              <a:t>Shavlik</a:t>
            </a:r>
            <a:endParaRPr lang="en-US" sz="2400" b="1" dirty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Dept of CS, University of Wisconsin-Madison</a:t>
            </a: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* School </a:t>
            </a:r>
            <a:r>
              <a:rPr lang="en-US" sz="2400" b="1" dirty="0"/>
              <a:t>of </a:t>
            </a:r>
            <a:r>
              <a:rPr lang="en-US" sz="2400" b="1" dirty="0" err="1" smtClean="0"/>
              <a:t>EECS,Oregon</a:t>
            </a:r>
            <a:r>
              <a:rPr lang="en-US" sz="2400" b="1" dirty="0" smtClean="0"/>
              <a:t> </a:t>
            </a:r>
            <a:r>
              <a:rPr lang="en-US" sz="2400" b="1" dirty="0"/>
              <a:t>State University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28600"/>
            <a:ext cx="8305800" cy="2123658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Learning Parameters for </a:t>
            </a:r>
          </a:p>
          <a:p>
            <a:pPr algn="ctr"/>
            <a:r>
              <a:rPr lang="en-US" sz="4400" dirty="0" smtClean="0"/>
              <a:t>Relational Probabilistic Models </a:t>
            </a:r>
          </a:p>
          <a:p>
            <a:pPr algn="ctr"/>
            <a:r>
              <a:rPr lang="en-US" sz="4400" dirty="0" smtClean="0"/>
              <a:t>with Noisy-Or Combining Rule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r>
              <a:rPr lang="en-US" sz="3600" dirty="0">
                <a:latin typeface="Calibri" pitchFamily="34" charset="0"/>
                <a:cs typeface="Calibri" pitchFamily="34" charset="0"/>
              </a:rPr>
              <a:t>First-order Conditional Influence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Language – Abstract Syntax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00B050"/>
              </a:buClr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GB" sz="2400" dirty="0">
                <a:latin typeface="Calibri" pitchFamily="34" charset="0"/>
                <a:cs typeface="Calibri" pitchFamily="34" charset="0"/>
              </a:rPr>
              <a:t>difficulty of the course and the intelligence of the student influence his/her grade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GB" sz="2400" i="1" dirty="0">
                <a:latin typeface="Calibri" pitchFamily="34" charset="0"/>
                <a:cs typeface="Calibri" pitchFamily="34" charset="0"/>
              </a:rPr>
              <a:t>     </a:t>
            </a:r>
            <a:r>
              <a:rPr lang="en-GB" sz="2400" b="1" dirty="0">
                <a:latin typeface="Calibri" pitchFamily="34" charset="0"/>
                <a:cs typeface="Calibri" pitchFamily="34" charset="0"/>
              </a:rPr>
              <a:t>if </a:t>
            </a:r>
            <a:r>
              <a:rPr lang="en-GB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4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student(s), course(c), takes(</a:t>
            </a:r>
            <a:r>
              <a:rPr lang="en-GB" sz="24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r,s,c</a:t>
            </a:r>
            <a:r>
              <a:rPr lang="en-GB" sz="24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))</a:t>
            </a:r>
            <a:r>
              <a:rPr lang="en-GB" sz="2400" b="1" dirty="0">
                <a:latin typeface="Courier New" pitchFamily="49" charset="0"/>
                <a:cs typeface="Courier New" pitchFamily="49" charset="0"/>
              </a:rPr>
              <a:t>} </a:t>
            </a:r>
            <a:endParaRPr lang="en-GB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GB" sz="24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i="1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then</a:t>
            </a:r>
            <a:r>
              <a:rPr lang="en-GB" sz="24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s.IQ, </a:t>
            </a:r>
            <a:r>
              <a:rPr lang="en-GB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c.difficulty</a:t>
            </a:r>
            <a:r>
              <a:rPr lang="en-GB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Qinf</a:t>
            </a:r>
            <a:r>
              <a:rPr lang="en-GB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r.grade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19399" y="3886200"/>
          <a:ext cx="6096001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533399"/>
                <a:gridCol w="578221"/>
                <a:gridCol w="537883"/>
                <a:gridCol w="627530"/>
                <a:gridCol w="627530"/>
                <a:gridCol w="627530"/>
                <a:gridCol w="717176"/>
                <a:gridCol w="627532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solidFill>
                      <a:srgbClr val="00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A50021"/>
                          </a:solidFill>
                        </a:rPr>
                        <a:t>L</a:t>
                      </a:r>
                      <a:endParaRPr lang="en-US" sz="2400" dirty="0">
                        <a:solidFill>
                          <a:srgbClr val="A50021"/>
                        </a:solidFill>
                      </a:endParaRPr>
                    </a:p>
                  </a:txBody>
                  <a:tcPr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A50021"/>
                          </a:solidFill>
                        </a:rPr>
                        <a:t>M</a:t>
                      </a:r>
                      <a:endParaRPr lang="en-US" sz="2400" dirty="0">
                        <a:solidFill>
                          <a:srgbClr val="A50021"/>
                        </a:solidFill>
                      </a:endParaRPr>
                    </a:p>
                  </a:txBody>
                  <a:tcPr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A50021"/>
                          </a:solidFill>
                        </a:rPr>
                        <a:t>H</a:t>
                      </a:r>
                      <a:endParaRPr lang="en-US" sz="2400" dirty="0">
                        <a:solidFill>
                          <a:srgbClr val="A50021"/>
                        </a:solidFill>
                      </a:endParaRPr>
                    </a:p>
                  </a:txBody>
                  <a:tcPr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endParaRPr lang="en-US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0.2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0.5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0.8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0.1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0.4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0.7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0.2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0.6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7030A0"/>
                          </a:solidFill>
                        </a:rPr>
                        <a:t>B</a:t>
                      </a:r>
                      <a:endParaRPr lang="en-US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0.5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0.3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0.2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0.6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0.4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0.2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0.2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0.6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0.3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7030A0"/>
                          </a:solidFill>
                        </a:rPr>
                        <a:t>C</a:t>
                      </a:r>
                      <a:endParaRPr lang="en-US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0.3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0.1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0.3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0.2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0.1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0.8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0.2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DE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itchFamily="34" charset="0"/>
                        </a:rPr>
                        <a:t>0.1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DE9FF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 bwMode="auto">
          <a:xfrm>
            <a:off x="228600" y="3657600"/>
            <a:ext cx="2438400" cy="533400"/>
          </a:xfrm>
          <a:prstGeom prst="wedgeRoundRectCallout">
            <a:avLst>
              <a:gd name="adj1" fmla="val 60480"/>
              <a:gd name="adj2" fmla="val 15743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cs typeface="Calibri" pitchFamily="34" charset="0"/>
              </a:rPr>
              <a:t>P(grade |diff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cs typeface="Calibri" pitchFamily="34" charset="0"/>
              </a:rPr>
              <a:t>, IQ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A Rule to Predict Student Satisfaction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{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student(s), course(c), takes(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s,c,t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}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then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  </a:t>
            </a:r>
            <a:r>
              <a:rPr lang="en-US" sz="24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t.grade</a:t>
            </a:r>
            <a:r>
              <a:rPr lang="en-US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c.diff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Qinf</a:t>
            </a:r>
            <a:r>
              <a:rPr lang="en-US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Mean)</a:t>
            </a:r>
            <a:r>
              <a:rPr lang="en-US" sz="24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s.satisfaction</a:t>
            </a:r>
            <a:endParaRPr lang="en-US" sz="2400" b="1" dirty="0">
              <a:solidFill>
                <a:srgbClr val="92D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447800" y="2757948"/>
            <a:ext cx="1241425" cy="476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smtClean="0">
                <a:latin typeface="Arial" charset="0"/>
              </a:rPr>
              <a:t>t</a:t>
            </a:r>
            <a:r>
              <a:rPr lang="en-US" sz="2200" b="1" baseline="-25000" dirty="0" smtClean="0">
                <a:latin typeface="Arial" charset="0"/>
              </a:rPr>
              <a:t>1</a:t>
            </a:r>
            <a:r>
              <a:rPr lang="en-US" sz="2200" b="1" dirty="0" smtClean="0">
                <a:latin typeface="Arial" charset="0"/>
              </a:rPr>
              <a:t>.grade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1752600" y="4224339"/>
            <a:ext cx="2174875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s.satisfaction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23561" name="Freeform 9"/>
          <p:cNvSpPr>
            <a:spLocks/>
          </p:cNvSpPr>
          <p:nvPr/>
        </p:nvSpPr>
        <p:spPr bwMode="auto">
          <a:xfrm>
            <a:off x="2590800" y="5095875"/>
            <a:ext cx="4267199" cy="4064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96"/>
              </a:cxn>
              <a:cxn ang="0">
                <a:pos x="224" y="48"/>
              </a:cxn>
              <a:cxn ang="0">
                <a:pos x="272" y="96"/>
              </a:cxn>
              <a:cxn ang="0">
                <a:pos x="224" y="96"/>
              </a:cxn>
              <a:cxn ang="0">
                <a:pos x="272" y="48"/>
              </a:cxn>
              <a:cxn ang="0">
                <a:pos x="464" y="96"/>
              </a:cxn>
              <a:cxn ang="0">
                <a:pos x="464" y="0"/>
              </a:cxn>
            </a:cxnLst>
            <a:rect l="0" t="0" r="r" b="b"/>
            <a:pathLst>
              <a:path w="496" h="104">
                <a:moveTo>
                  <a:pt x="32" y="0"/>
                </a:moveTo>
                <a:cubicBezTo>
                  <a:pt x="16" y="44"/>
                  <a:pt x="0" y="88"/>
                  <a:pt x="32" y="96"/>
                </a:cubicBezTo>
                <a:cubicBezTo>
                  <a:pt x="64" y="104"/>
                  <a:pt x="184" y="48"/>
                  <a:pt x="224" y="48"/>
                </a:cubicBezTo>
                <a:cubicBezTo>
                  <a:pt x="264" y="48"/>
                  <a:pt x="272" y="88"/>
                  <a:pt x="272" y="96"/>
                </a:cubicBezTo>
                <a:cubicBezTo>
                  <a:pt x="272" y="104"/>
                  <a:pt x="224" y="104"/>
                  <a:pt x="224" y="96"/>
                </a:cubicBezTo>
                <a:cubicBezTo>
                  <a:pt x="224" y="88"/>
                  <a:pt x="232" y="48"/>
                  <a:pt x="272" y="48"/>
                </a:cubicBezTo>
                <a:cubicBezTo>
                  <a:pt x="312" y="48"/>
                  <a:pt x="432" y="104"/>
                  <a:pt x="464" y="96"/>
                </a:cubicBezTo>
                <a:cubicBezTo>
                  <a:pt x="496" y="88"/>
                  <a:pt x="464" y="16"/>
                  <a:pt x="46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4052888" y="4800600"/>
            <a:ext cx="900112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200" b="1">
                <a:latin typeface="Arial" charset="0"/>
              </a:rPr>
              <a:t>Mean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2819400" y="2764298"/>
            <a:ext cx="1143000" cy="469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smtClean="0">
                <a:latin typeface="Arial" charset="0"/>
              </a:rPr>
              <a:t>c</a:t>
            </a:r>
            <a:r>
              <a:rPr lang="en-US" sz="2200" b="1" baseline="-25000" dirty="0" smtClean="0">
                <a:latin typeface="Arial" charset="0"/>
              </a:rPr>
              <a:t>1</a:t>
            </a:r>
            <a:r>
              <a:rPr lang="en-US" sz="2200" b="1" dirty="0" smtClean="0">
                <a:latin typeface="Arial" charset="0"/>
              </a:rPr>
              <a:t>.diff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057400" y="3215148"/>
            <a:ext cx="795338" cy="968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2825750" y="3215148"/>
            <a:ext cx="603250" cy="957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5105400" y="2743200"/>
            <a:ext cx="1241425" cy="476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t</a:t>
            </a:r>
            <a:r>
              <a:rPr lang="en-US" sz="2200" b="1" baseline="-25000" dirty="0" err="1" smtClean="0">
                <a:latin typeface="Arial" charset="0"/>
              </a:rPr>
              <a:t>n</a:t>
            </a:r>
            <a:r>
              <a:rPr lang="en-US" sz="2200" b="1" dirty="0" err="1" smtClean="0">
                <a:latin typeface="Arial" charset="0"/>
              </a:rPr>
              <a:t>.grade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5410200" y="4209591"/>
            <a:ext cx="2174875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s.satisfaction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477000" y="2749550"/>
            <a:ext cx="1143000" cy="469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c</a:t>
            </a:r>
            <a:r>
              <a:rPr lang="en-US" sz="2200" b="1" baseline="-25000" dirty="0" err="1" smtClean="0">
                <a:latin typeface="Arial" charset="0"/>
              </a:rPr>
              <a:t>n</a:t>
            </a:r>
            <a:r>
              <a:rPr lang="en-US" sz="2200" b="1" dirty="0" err="1" smtClean="0">
                <a:latin typeface="Arial" charset="0"/>
              </a:rPr>
              <a:t>.diff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5715000" y="3200400"/>
            <a:ext cx="795338" cy="968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 flipH="1">
            <a:off x="6483350" y="3200400"/>
            <a:ext cx="603250" cy="957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3768725" y="5562600"/>
            <a:ext cx="2174875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s.satisfaction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7200" y="27432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…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5646895" y="2971800"/>
            <a:ext cx="1749425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p</a:t>
            </a:r>
            <a:r>
              <a:rPr lang="en-US" sz="2200" b="1" baseline="-25000" dirty="0" err="1" smtClean="0">
                <a:latin typeface="Arial" charset="0"/>
              </a:rPr>
              <a:t>m</a:t>
            </a:r>
            <a:r>
              <a:rPr lang="en-US" sz="2200" b="1" dirty="0" err="1" smtClean="0">
                <a:latin typeface="Arial" charset="0"/>
              </a:rPr>
              <a:t>.quality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6507162" y="3511550"/>
            <a:ext cx="0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2674937" y="3500438"/>
            <a:ext cx="0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1" name="Freeform 13"/>
          <p:cNvSpPr>
            <a:spLocks/>
          </p:cNvSpPr>
          <p:nvPr/>
        </p:nvSpPr>
        <p:spPr bwMode="auto">
          <a:xfrm>
            <a:off x="2362201" y="4953000"/>
            <a:ext cx="4419600" cy="8382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96"/>
              </a:cxn>
              <a:cxn ang="0">
                <a:pos x="224" y="48"/>
              </a:cxn>
              <a:cxn ang="0">
                <a:pos x="272" y="96"/>
              </a:cxn>
              <a:cxn ang="0">
                <a:pos x="224" y="96"/>
              </a:cxn>
              <a:cxn ang="0">
                <a:pos x="272" y="48"/>
              </a:cxn>
              <a:cxn ang="0">
                <a:pos x="464" y="96"/>
              </a:cxn>
              <a:cxn ang="0">
                <a:pos x="464" y="0"/>
              </a:cxn>
            </a:cxnLst>
            <a:rect l="0" t="0" r="r" b="b"/>
            <a:pathLst>
              <a:path w="496" h="104">
                <a:moveTo>
                  <a:pt x="32" y="0"/>
                </a:moveTo>
                <a:cubicBezTo>
                  <a:pt x="16" y="44"/>
                  <a:pt x="0" y="88"/>
                  <a:pt x="32" y="96"/>
                </a:cubicBezTo>
                <a:cubicBezTo>
                  <a:pt x="64" y="104"/>
                  <a:pt x="184" y="48"/>
                  <a:pt x="224" y="48"/>
                </a:cubicBezTo>
                <a:cubicBezTo>
                  <a:pt x="264" y="48"/>
                  <a:pt x="272" y="88"/>
                  <a:pt x="272" y="96"/>
                </a:cubicBezTo>
                <a:cubicBezTo>
                  <a:pt x="272" y="104"/>
                  <a:pt x="224" y="104"/>
                  <a:pt x="224" y="96"/>
                </a:cubicBezTo>
                <a:cubicBezTo>
                  <a:pt x="224" y="88"/>
                  <a:pt x="232" y="48"/>
                  <a:pt x="272" y="48"/>
                </a:cubicBezTo>
                <a:cubicBezTo>
                  <a:pt x="312" y="48"/>
                  <a:pt x="432" y="104"/>
                  <a:pt x="464" y="96"/>
                </a:cubicBezTo>
                <a:cubicBezTo>
                  <a:pt x="496" y="88"/>
                  <a:pt x="464" y="16"/>
                  <a:pt x="46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4052887" y="4754562"/>
            <a:ext cx="9001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200" b="1" dirty="0">
                <a:latin typeface="Arial" charset="0"/>
              </a:rPr>
              <a:t>Mean</a:t>
            </a:r>
          </a:p>
        </p:txBody>
      </p:sp>
      <p:sp>
        <p:nvSpPr>
          <p:cNvPr id="73743" name="Oval 15"/>
          <p:cNvSpPr>
            <a:spLocks noChangeArrowheads="1"/>
          </p:cNvSpPr>
          <p:nvPr/>
        </p:nvSpPr>
        <p:spPr bwMode="auto">
          <a:xfrm>
            <a:off x="1846008" y="2949575"/>
            <a:ext cx="1676400" cy="534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smtClean="0">
                <a:latin typeface="Arial" charset="0"/>
              </a:rPr>
              <a:t>p</a:t>
            </a:r>
            <a:r>
              <a:rPr lang="en-US" sz="2200" b="1" baseline="-25000" dirty="0" smtClean="0">
                <a:latin typeface="Arial" charset="0"/>
              </a:rPr>
              <a:t>1</a:t>
            </a:r>
            <a:r>
              <a:rPr lang="en-US" sz="2200" b="1" dirty="0" smtClean="0">
                <a:latin typeface="Arial" charset="0"/>
              </a:rPr>
              <a:t>.quality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 </a:t>
            </a:r>
          </a:p>
          <a:p>
            <a:r>
              <a:rPr lang="en-US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f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{student(s), paper(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p,s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) }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then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  </a:t>
            </a:r>
            <a:r>
              <a:rPr lang="en-US" sz="24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p.quality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Qinf</a:t>
            </a:r>
            <a:r>
              <a:rPr lang="en-US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(Mean)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t>s.satisfaction</a:t>
            </a:r>
            <a:endParaRPr lang="en-US" sz="2400" b="1" dirty="0">
              <a:solidFill>
                <a:srgbClr val="92D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1600200" y="4191000"/>
            <a:ext cx="2174875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s.satisfaction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5445125" y="4191000"/>
            <a:ext cx="2174875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s.satisfaction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3429000" y="5900738"/>
            <a:ext cx="2174875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s.satisfaction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7200" y="294957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…</a:t>
            </a:r>
            <a:endParaRPr lang="en-US" sz="3200" b="1" dirty="0"/>
          </a:p>
        </p:txBody>
      </p:sp>
      <p:sp>
        <p:nvSpPr>
          <p:cNvPr id="1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A 2</a:t>
            </a:r>
            <a:r>
              <a:rPr lang="en-US" sz="4000" baseline="30000" dirty="0" smtClean="0">
                <a:latin typeface="Calibri" pitchFamily="34" charset="0"/>
                <a:cs typeface="Calibri" pitchFamily="34" charset="0"/>
              </a:rPr>
              <a:t>nd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Rule to Predict Student Satisfaction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Combining Rules</a:t>
            </a: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8915400" cy="3810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>
                <a:solidFill>
                  <a:srgbClr val="D2F85A"/>
                </a:solidFill>
              </a:rPr>
              <a:t>Noisy-Or</a:t>
            </a:r>
            <a:r>
              <a:rPr lang="en-US" dirty="0" smtClean="0"/>
              <a:t>{</a:t>
            </a:r>
            <a:endParaRPr lang="en-US" dirty="0"/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{ </a:t>
            </a:r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student(s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), course(c), takes(</a:t>
            </a:r>
            <a:r>
              <a:rPr lang="en-US" sz="24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s,c,t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>
                <a:latin typeface="Calibri" pitchFamily="34" charset="0"/>
                <a:cs typeface="Calibri" pitchFamily="34" charset="0"/>
              </a:rPr>
              <a:t> }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t.grade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c.diff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Qinf</a:t>
            </a:r>
            <a:r>
              <a:rPr lang="en-US" sz="2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Mean)</a:t>
            </a:r>
            <a:r>
              <a:rPr lang="en-US" sz="24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s.satisfaction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{ </a:t>
            </a:r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student(s</a:t>
            </a:r>
            <a:r>
              <a:rPr lang="en-US" sz="24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), paper(</a:t>
            </a:r>
            <a:r>
              <a:rPr lang="en-US" sz="24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p,s</a:t>
            </a:r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}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p.quality</a:t>
            </a:r>
            <a:r>
              <a:rPr lang="en-US" sz="24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Qinf</a:t>
            </a:r>
            <a:r>
              <a:rPr lang="en-US" sz="2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 (Mean)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s.satisfaction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}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8071" y="5638800"/>
            <a:ext cx="7857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Prior work:</a:t>
            </a:r>
            <a:r>
              <a:rPr lang="en-US" dirty="0" smtClean="0"/>
              <a:t> Used Weighted Mean instead of Noisy-Or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/>
              <a:t>“Unrolled” </a:t>
            </a:r>
            <a:r>
              <a:rPr lang="en-US" sz="4000" dirty="0" smtClean="0"/>
              <a:t>Network</a:t>
            </a:r>
            <a:endParaRPr lang="en-US" sz="4000" dirty="0"/>
          </a:p>
        </p:txBody>
      </p:sp>
      <p:sp>
        <p:nvSpPr>
          <p:cNvPr id="30" name="Oval 5"/>
          <p:cNvSpPr>
            <a:spLocks noChangeArrowheads="1"/>
          </p:cNvSpPr>
          <p:nvPr/>
        </p:nvSpPr>
        <p:spPr bwMode="auto">
          <a:xfrm>
            <a:off x="24158" y="1648286"/>
            <a:ext cx="1241425" cy="476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smtClean="0">
                <a:latin typeface="Arial" charset="0"/>
              </a:rPr>
              <a:t>t</a:t>
            </a:r>
            <a:r>
              <a:rPr lang="en-US" sz="2200" b="1" baseline="-25000" dirty="0" smtClean="0">
                <a:latin typeface="Arial" charset="0"/>
              </a:rPr>
              <a:t>1</a:t>
            </a:r>
            <a:r>
              <a:rPr lang="en-US" sz="2200" b="1" dirty="0" smtClean="0">
                <a:latin typeface="Arial" charset="0"/>
              </a:rPr>
              <a:t>.grade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533400" y="3114677"/>
            <a:ext cx="1524000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32" name="Freeform 9"/>
          <p:cNvSpPr>
            <a:spLocks/>
          </p:cNvSpPr>
          <p:nvPr/>
        </p:nvSpPr>
        <p:spPr bwMode="auto">
          <a:xfrm>
            <a:off x="1066801" y="3810000"/>
            <a:ext cx="3200400" cy="4064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96"/>
              </a:cxn>
              <a:cxn ang="0">
                <a:pos x="224" y="48"/>
              </a:cxn>
              <a:cxn ang="0">
                <a:pos x="272" y="96"/>
              </a:cxn>
              <a:cxn ang="0">
                <a:pos x="224" y="96"/>
              </a:cxn>
              <a:cxn ang="0">
                <a:pos x="272" y="48"/>
              </a:cxn>
              <a:cxn ang="0">
                <a:pos x="464" y="96"/>
              </a:cxn>
              <a:cxn ang="0">
                <a:pos x="464" y="0"/>
              </a:cxn>
            </a:cxnLst>
            <a:rect l="0" t="0" r="r" b="b"/>
            <a:pathLst>
              <a:path w="496" h="104">
                <a:moveTo>
                  <a:pt x="32" y="0"/>
                </a:moveTo>
                <a:cubicBezTo>
                  <a:pt x="16" y="44"/>
                  <a:pt x="0" y="88"/>
                  <a:pt x="32" y="96"/>
                </a:cubicBezTo>
                <a:cubicBezTo>
                  <a:pt x="64" y="104"/>
                  <a:pt x="184" y="48"/>
                  <a:pt x="224" y="48"/>
                </a:cubicBezTo>
                <a:cubicBezTo>
                  <a:pt x="264" y="48"/>
                  <a:pt x="272" y="88"/>
                  <a:pt x="272" y="96"/>
                </a:cubicBezTo>
                <a:cubicBezTo>
                  <a:pt x="272" y="104"/>
                  <a:pt x="224" y="104"/>
                  <a:pt x="224" y="96"/>
                </a:cubicBezTo>
                <a:cubicBezTo>
                  <a:pt x="224" y="88"/>
                  <a:pt x="232" y="48"/>
                  <a:pt x="272" y="48"/>
                </a:cubicBezTo>
                <a:cubicBezTo>
                  <a:pt x="312" y="48"/>
                  <a:pt x="432" y="104"/>
                  <a:pt x="464" y="96"/>
                </a:cubicBezTo>
                <a:cubicBezTo>
                  <a:pt x="496" y="88"/>
                  <a:pt x="464" y="16"/>
                  <a:pt x="46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133600" y="3505200"/>
            <a:ext cx="90762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200" b="1" dirty="0">
                <a:solidFill>
                  <a:srgbClr val="D2F85A"/>
                </a:solidFill>
                <a:latin typeface="Arial" charset="0"/>
              </a:rPr>
              <a:t>Mean</a:t>
            </a: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1295400" y="1654636"/>
            <a:ext cx="1143000" cy="469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smtClean="0">
                <a:latin typeface="Arial" charset="0"/>
              </a:rPr>
              <a:t>c</a:t>
            </a:r>
            <a:r>
              <a:rPr lang="en-US" sz="2200" b="1" baseline="-25000" dirty="0" smtClean="0">
                <a:latin typeface="Arial" charset="0"/>
              </a:rPr>
              <a:t>1</a:t>
            </a:r>
            <a:r>
              <a:rPr lang="en-US" sz="2200" b="1" dirty="0" smtClean="0">
                <a:latin typeface="Arial" charset="0"/>
              </a:rPr>
              <a:t>.diff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533400" y="2105486"/>
            <a:ext cx="795338" cy="968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 flipH="1">
            <a:off x="1301750" y="2105486"/>
            <a:ext cx="603250" cy="957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Oval 5"/>
          <p:cNvSpPr>
            <a:spLocks noChangeArrowheads="1"/>
          </p:cNvSpPr>
          <p:nvPr/>
        </p:nvSpPr>
        <p:spPr bwMode="auto">
          <a:xfrm>
            <a:off x="2514600" y="1633538"/>
            <a:ext cx="1241425" cy="476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t</a:t>
            </a:r>
            <a:r>
              <a:rPr lang="en-US" sz="2200" b="1" baseline="-25000" dirty="0" err="1" smtClean="0">
                <a:latin typeface="Arial" charset="0"/>
              </a:rPr>
              <a:t>n</a:t>
            </a:r>
            <a:r>
              <a:rPr lang="en-US" sz="2200" b="1" dirty="0" err="1" smtClean="0">
                <a:latin typeface="Arial" charset="0"/>
              </a:rPr>
              <a:t>.grade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276600" y="3099929"/>
            <a:ext cx="1371600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3886200" y="1639888"/>
            <a:ext cx="1143000" cy="469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c</a:t>
            </a:r>
            <a:r>
              <a:rPr lang="en-US" sz="2200" b="1" baseline="-25000" dirty="0" err="1" smtClean="0">
                <a:latin typeface="Arial" charset="0"/>
              </a:rPr>
              <a:t>n</a:t>
            </a:r>
            <a:r>
              <a:rPr lang="en-US" sz="2200" b="1" dirty="0" err="1" smtClean="0">
                <a:latin typeface="Arial" charset="0"/>
              </a:rPr>
              <a:t>.diff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>
            <a:off x="3124200" y="2090738"/>
            <a:ext cx="795338" cy="968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H="1">
            <a:off x="3892550" y="2090738"/>
            <a:ext cx="603250" cy="957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Oval 7"/>
          <p:cNvSpPr>
            <a:spLocks noChangeArrowheads="1"/>
          </p:cNvSpPr>
          <p:nvPr/>
        </p:nvSpPr>
        <p:spPr bwMode="auto">
          <a:xfrm>
            <a:off x="1981200" y="4267200"/>
            <a:ext cx="1447800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43" name="Oval 8"/>
          <p:cNvSpPr>
            <a:spLocks noChangeArrowheads="1"/>
          </p:cNvSpPr>
          <p:nvPr/>
        </p:nvSpPr>
        <p:spPr bwMode="auto">
          <a:xfrm>
            <a:off x="7165975" y="1828800"/>
            <a:ext cx="1749425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p</a:t>
            </a:r>
            <a:r>
              <a:rPr lang="en-US" sz="2200" b="1" baseline="-25000" dirty="0" err="1" smtClean="0">
                <a:latin typeface="Arial" charset="0"/>
              </a:rPr>
              <a:t>m</a:t>
            </a:r>
            <a:r>
              <a:rPr lang="en-US" sz="2200" b="1" dirty="0" err="1" smtClean="0">
                <a:latin typeface="Arial" charset="0"/>
              </a:rPr>
              <a:t>.quality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44" name="Line 9"/>
          <p:cNvSpPr>
            <a:spLocks noChangeShapeType="1"/>
          </p:cNvSpPr>
          <p:nvPr/>
        </p:nvSpPr>
        <p:spPr bwMode="auto">
          <a:xfrm>
            <a:off x="8026242" y="2368550"/>
            <a:ext cx="0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10"/>
          <p:cNvSpPr>
            <a:spLocks noChangeShapeType="1"/>
          </p:cNvSpPr>
          <p:nvPr/>
        </p:nvSpPr>
        <p:spPr bwMode="auto">
          <a:xfrm>
            <a:off x="6027737" y="2357438"/>
            <a:ext cx="0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Freeform 13"/>
          <p:cNvSpPr>
            <a:spLocks/>
          </p:cNvSpPr>
          <p:nvPr/>
        </p:nvSpPr>
        <p:spPr bwMode="auto">
          <a:xfrm>
            <a:off x="5715001" y="3810000"/>
            <a:ext cx="2438399" cy="6096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96"/>
              </a:cxn>
              <a:cxn ang="0">
                <a:pos x="224" y="48"/>
              </a:cxn>
              <a:cxn ang="0">
                <a:pos x="272" y="96"/>
              </a:cxn>
              <a:cxn ang="0">
                <a:pos x="224" y="96"/>
              </a:cxn>
              <a:cxn ang="0">
                <a:pos x="272" y="48"/>
              </a:cxn>
              <a:cxn ang="0">
                <a:pos x="464" y="96"/>
              </a:cxn>
              <a:cxn ang="0">
                <a:pos x="464" y="0"/>
              </a:cxn>
            </a:cxnLst>
            <a:rect l="0" t="0" r="r" b="b"/>
            <a:pathLst>
              <a:path w="496" h="104">
                <a:moveTo>
                  <a:pt x="32" y="0"/>
                </a:moveTo>
                <a:cubicBezTo>
                  <a:pt x="16" y="44"/>
                  <a:pt x="0" y="88"/>
                  <a:pt x="32" y="96"/>
                </a:cubicBezTo>
                <a:cubicBezTo>
                  <a:pt x="64" y="104"/>
                  <a:pt x="184" y="48"/>
                  <a:pt x="224" y="48"/>
                </a:cubicBezTo>
                <a:cubicBezTo>
                  <a:pt x="264" y="48"/>
                  <a:pt x="272" y="88"/>
                  <a:pt x="272" y="96"/>
                </a:cubicBezTo>
                <a:cubicBezTo>
                  <a:pt x="272" y="104"/>
                  <a:pt x="224" y="104"/>
                  <a:pt x="224" y="96"/>
                </a:cubicBezTo>
                <a:cubicBezTo>
                  <a:pt x="224" y="88"/>
                  <a:pt x="232" y="48"/>
                  <a:pt x="272" y="48"/>
                </a:cubicBezTo>
                <a:cubicBezTo>
                  <a:pt x="312" y="48"/>
                  <a:pt x="432" y="104"/>
                  <a:pt x="464" y="96"/>
                </a:cubicBezTo>
                <a:cubicBezTo>
                  <a:pt x="496" y="88"/>
                  <a:pt x="464" y="16"/>
                  <a:pt x="46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6567487" y="3611562"/>
            <a:ext cx="9001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200" b="1" dirty="0">
                <a:solidFill>
                  <a:srgbClr val="D2F85A"/>
                </a:solidFill>
                <a:latin typeface="Arial" charset="0"/>
              </a:rPr>
              <a:t>Mean</a:t>
            </a:r>
          </a:p>
        </p:txBody>
      </p:sp>
      <p:sp>
        <p:nvSpPr>
          <p:cNvPr id="48" name="Oval 15"/>
          <p:cNvSpPr>
            <a:spLocks noChangeArrowheads="1"/>
          </p:cNvSpPr>
          <p:nvPr/>
        </p:nvSpPr>
        <p:spPr bwMode="auto">
          <a:xfrm>
            <a:off x="5198808" y="1806575"/>
            <a:ext cx="1676400" cy="534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smtClean="0">
                <a:latin typeface="Arial" charset="0"/>
              </a:rPr>
              <a:t>p</a:t>
            </a:r>
            <a:r>
              <a:rPr lang="en-US" sz="2200" b="1" baseline="-25000" dirty="0" smtClean="0">
                <a:latin typeface="Arial" charset="0"/>
              </a:rPr>
              <a:t>1</a:t>
            </a:r>
            <a:r>
              <a:rPr lang="en-US" sz="2200" b="1" dirty="0" smtClean="0">
                <a:latin typeface="Arial" charset="0"/>
              </a:rPr>
              <a:t>.quality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49" name="Oval 7"/>
          <p:cNvSpPr>
            <a:spLocks noChangeArrowheads="1"/>
          </p:cNvSpPr>
          <p:nvPr/>
        </p:nvSpPr>
        <p:spPr bwMode="auto">
          <a:xfrm>
            <a:off x="5334000" y="3048000"/>
            <a:ext cx="1447800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52" name="Oval 7"/>
          <p:cNvSpPr>
            <a:spLocks noChangeArrowheads="1"/>
          </p:cNvSpPr>
          <p:nvPr/>
        </p:nvSpPr>
        <p:spPr bwMode="auto">
          <a:xfrm>
            <a:off x="7315200" y="3048000"/>
            <a:ext cx="1447800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53" name="Oval 7"/>
          <p:cNvSpPr>
            <a:spLocks noChangeArrowheads="1"/>
          </p:cNvSpPr>
          <p:nvPr/>
        </p:nvSpPr>
        <p:spPr bwMode="auto">
          <a:xfrm>
            <a:off x="6309360" y="4437698"/>
            <a:ext cx="1447800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54" name="Oval 7"/>
          <p:cNvSpPr>
            <a:spLocks noChangeArrowheads="1"/>
          </p:cNvSpPr>
          <p:nvPr/>
        </p:nvSpPr>
        <p:spPr bwMode="auto">
          <a:xfrm>
            <a:off x="4191000" y="5900738"/>
            <a:ext cx="1447800" cy="6524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 b="1" dirty="0" err="1" smtClean="0">
                <a:latin typeface="Arial" charset="0"/>
              </a:rPr>
              <a:t>s.sat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55" name="Freeform 9"/>
          <p:cNvSpPr>
            <a:spLocks/>
          </p:cNvSpPr>
          <p:nvPr/>
        </p:nvSpPr>
        <p:spPr bwMode="auto">
          <a:xfrm>
            <a:off x="2286000" y="5105400"/>
            <a:ext cx="5105400" cy="7620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96"/>
              </a:cxn>
              <a:cxn ang="0">
                <a:pos x="224" y="48"/>
              </a:cxn>
              <a:cxn ang="0">
                <a:pos x="272" y="96"/>
              </a:cxn>
              <a:cxn ang="0">
                <a:pos x="224" y="96"/>
              </a:cxn>
              <a:cxn ang="0">
                <a:pos x="272" y="48"/>
              </a:cxn>
              <a:cxn ang="0">
                <a:pos x="464" y="96"/>
              </a:cxn>
              <a:cxn ang="0">
                <a:pos x="464" y="0"/>
              </a:cxn>
            </a:cxnLst>
            <a:rect l="0" t="0" r="r" b="b"/>
            <a:pathLst>
              <a:path w="496" h="104">
                <a:moveTo>
                  <a:pt x="32" y="0"/>
                </a:moveTo>
                <a:cubicBezTo>
                  <a:pt x="16" y="44"/>
                  <a:pt x="0" y="88"/>
                  <a:pt x="32" y="96"/>
                </a:cubicBezTo>
                <a:cubicBezTo>
                  <a:pt x="64" y="104"/>
                  <a:pt x="184" y="48"/>
                  <a:pt x="224" y="48"/>
                </a:cubicBezTo>
                <a:cubicBezTo>
                  <a:pt x="264" y="48"/>
                  <a:pt x="272" y="88"/>
                  <a:pt x="272" y="96"/>
                </a:cubicBezTo>
                <a:cubicBezTo>
                  <a:pt x="272" y="104"/>
                  <a:pt x="224" y="104"/>
                  <a:pt x="224" y="96"/>
                </a:cubicBezTo>
                <a:cubicBezTo>
                  <a:pt x="224" y="88"/>
                  <a:pt x="232" y="48"/>
                  <a:pt x="272" y="48"/>
                </a:cubicBezTo>
                <a:cubicBezTo>
                  <a:pt x="312" y="48"/>
                  <a:pt x="432" y="104"/>
                  <a:pt x="464" y="96"/>
                </a:cubicBezTo>
                <a:cubicBezTo>
                  <a:pt x="496" y="88"/>
                  <a:pt x="464" y="16"/>
                  <a:pt x="46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4261500" y="4826913"/>
            <a:ext cx="13773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200" b="1" dirty="0" smtClean="0">
                <a:solidFill>
                  <a:srgbClr val="FFFF00"/>
                </a:solidFill>
                <a:latin typeface="Arial" charset="0"/>
              </a:rPr>
              <a:t>Noisy-Or</a:t>
            </a:r>
            <a:endParaRPr lang="en-US" sz="22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2200" y="24384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…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720165" y="25146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…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Given</a:t>
            </a:r>
            <a:r>
              <a:rPr lang="en-US" dirty="0" smtClean="0"/>
              <a:t>: FOCI statements by the domain expert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Goal1</a:t>
            </a:r>
            <a:r>
              <a:rPr lang="en-US" dirty="0" smtClean="0"/>
              <a:t>: Learn the parameters of the CPTs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Goal2</a:t>
            </a:r>
            <a:r>
              <a:rPr lang="en-US" dirty="0" smtClean="0"/>
              <a:t>: Learn the parameters of the Combining Rules (Weights / Noise)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48768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Multi-Level Combining Rules</a:t>
            </a:r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rgbClr val="808080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/>
              <a:t>Learning the </a:t>
            </a:r>
            <a:r>
              <a:rPr lang="en-US" dirty="0" smtClean="0"/>
              <a:t>Parameters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Experiments and Results</a:t>
            </a:r>
          </a:p>
          <a:p>
            <a:endParaRPr lang="en-US" dirty="0">
              <a:solidFill>
                <a:srgbClr val="808080"/>
              </a:solidFill>
            </a:endParaRPr>
          </a:p>
          <a:p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Conclusion and Future Work</a:t>
            </a: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Value-based </a:t>
            </a:r>
            <a:r>
              <a:rPr lang="en-US" dirty="0" err="1" smtClean="0"/>
              <a:t>Bayes</a:t>
            </a:r>
            <a:r>
              <a:rPr lang="en-US" dirty="0" smtClean="0"/>
              <a:t> Net</a:t>
            </a:r>
            <a:endParaRPr lang="en-US" dirty="0"/>
          </a:p>
        </p:txBody>
      </p:sp>
      <p:pic>
        <p:nvPicPr>
          <p:cNvPr id="5" name="Picture 4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lum bright="90000"/>
          </a:blip>
          <a:stretch>
            <a:fillRect/>
          </a:stretch>
        </p:blipFill>
        <p:spPr>
          <a:xfrm>
            <a:off x="152400" y="5834896"/>
            <a:ext cx="8763000" cy="489704"/>
          </a:xfrm>
          <a:prstGeom prst="rect">
            <a:avLst/>
          </a:prstGeom>
        </p:spPr>
      </p:pic>
      <p:pic>
        <p:nvPicPr>
          <p:cNvPr id="6" name="Picture 5" descr="valueBasedB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360511"/>
            <a:ext cx="9144000" cy="4136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3188"/>
            <a:ext cx="9144000" cy="4951412"/>
          </a:xfrm>
        </p:spPr>
        <p:txBody>
          <a:bodyPr/>
          <a:lstStyle/>
          <a:p>
            <a:pPr marL="341313" indent="-341313" defTabSz="457200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dirty="0"/>
          </a:p>
          <a:p>
            <a:pPr marL="341313" indent="-341313" defTabSz="457200" eaLnBrk="0" hangingPunct="0">
              <a:spcBef>
                <a:spcPct val="0"/>
              </a:spcBef>
              <a:buClr>
                <a:schemeClr val="tx1"/>
              </a:buClr>
              <a:buNone/>
            </a:pPr>
            <a:r>
              <a:rPr lang="en-US" i="1" dirty="0"/>
              <a:t> </a:t>
            </a:r>
            <a:r>
              <a:rPr lang="en-US" dirty="0">
                <a:solidFill>
                  <a:srgbClr val="92D050"/>
                </a:solidFill>
              </a:rPr>
              <a:t>Squared error</a:t>
            </a:r>
            <a:endParaRPr lang="en-US" i="1" dirty="0">
              <a:solidFill>
                <a:srgbClr val="92D050"/>
              </a:solidFill>
            </a:endParaRPr>
          </a:p>
          <a:p>
            <a:pPr marL="341313" indent="-341313" defTabSz="457200" eaLnBrk="0" hangingPunct="0">
              <a:spcBef>
                <a:spcPct val="0"/>
              </a:spcBef>
              <a:buClr>
                <a:schemeClr val="tx1"/>
              </a:buClr>
              <a:buNone/>
            </a:pPr>
            <a:endParaRPr lang="en-US" i="1" dirty="0">
              <a:sym typeface="Symbol" pitchFamily="18" charset="2"/>
            </a:endParaRPr>
          </a:p>
          <a:p>
            <a:pPr marL="341313" indent="-341313" defTabSz="457200" eaLnBrk="0" hangingPunct="0">
              <a:spcBef>
                <a:spcPct val="0"/>
              </a:spcBef>
              <a:buClr>
                <a:schemeClr val="tx1"/>
              </a:buClr>
              <a:buNone/>
            </a:pPr>
            <a:r>
              <a:rPr lang="en-US" i="1" dirty="0"/>
              <a:t> </a:t>
            </a:r>
          </a:p>
          <a:p>
            <a:pPr marL="341313" indent="-341313" defTabSz="457200" eaLnBrk="0" hangingPunct="0">
              <a:spcBef>
                <a:spcPct val="0"/>
              </a:spcBef>
              <a:buNone/>
            </a:pPr>
            <a:endParaRPr lang="en-US" i="1" dirty="0"/>
          </a:p>
          <a:p>
            <a:pPr marL="341313" indent="-341313" defTabSz="457200" eaLnBrk="0" hangingPunct="0">
              <a:spcBef>
                <a:spcPct val="0"/>
              </a:spcBef>
              <a:buNone/>
            </a:pPr>
            <a:endParaRPr lang="en-US" i="1" dirty="0" smtClean="0">
              <a:sym typeface="Symbol" pitchFamily="18" charset="2"/>
            </a:endParaRPr>
          </a:p>
          <a:p>
            <a:pPr marL="341313" indent="-341313" defTabSz="457200" eaLnBrk="0" hangingPunct="0">
              <a:spcBef>
                <a:spcPct val="0"/>
              </a:spcBef>
              <a:buNone/>
            </a:pPr>
            <a:endParaRPr lang="en-US" i="1" dirty="0" smtClean="0">
              <a:sym typeface="Symbol" pitchFamily="18" charset="2"/>
            </a:endParaRPr>
          </a:p>
          <a:p>
            <a:pPr marL="341313" indent="-341313" defTabSz="457200" eaLnBrk="0" hangingPunct="0">
              <a:spcBef>
                <a:spcPct val="0"/>
              </a:spcBef>
              <a:buNone/>
            </a:pPr>
            <a:r>
              <a:rPr lang="en-US" dirty="0" smtClean="0">
                <a:solidFill>
                  <a:srgbClr val="92D050"/>
                </a:solidFill>
                <a:effectLst/>
                <a:sym typeface="Symbol" pitchFamily="18" charset="2"/>
              </a:rPr>
              <a:t> Gradient </a:t>
            </a:r>
            <a:r>
              <a:rPr lang="en-US" dirty="0" smtClean="0">
                <a:solidFill>
                  <a:srgbClr val="92D050"/>
                </a:solidFill>
                <a:effectLst/>
                <a:sym typeface="Symbol" pitchFamily="18" charset="2"/>
              </a:rPr>
              <a:t>Step:</a:t>
            </a:r>
            <a:endParaRPr lang="en-US" dirty="0">
              <a:solidFill>
                <a:srgbClr val="92D050"/>
              </a:solidFill>
              <a:effectLst/>
              <a:sym typeface="Symbol" pitchFamily="18" charset="2"/>
            </a:endParaRPr>
          </a:p>
          <a:p>
            <a:pPr marL="341313" indent="-341313" defTabSz="457200" eaLnBrk="0" hangingPunct="0">
              <a:spcBef>
                <a:spcPct val="0"/>
              </a:spcBef>
              <a:buNone/>
            </a:pPr>
            <a:endParaRPr lang="en-US" i="1" dirty="0">
              <a:sym typeface="Symbol" pitchFamily="18" charset="2"/>
            </a:endParaRPr>
          </a:p>
          <a:p>
            <a:pPr marL="341313" indent="-341313" defTabSz="457200"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49157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-70000"/>
          </a:blip>
          <a:srcRect/>
          <a:stretch>
            <a:fillRect/>
          </a:stretch>
        </p:blipFill>
        <p:spPr bwMode="auto">
          <a:xfrm>
            <a:off x="2895600" y="1981200"/>
            <a:ext cx="6057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381000" y="3505200"/>
            <a:ext cx="109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where,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r>
              <a:rPr lang="en-US" sz="3600" dirty="0" smtClean="0"/>
              <a:t>Gradient Descent for Mean-Squared Error</a:t>
            </a:r>
            <a:endParaRPr lang="en-US" sz="3600" dirty="0"/>
          </a:p>
        </p:txBody>
      </p:sp>
      <p:pic>
        <p:nvPicPr>
          <p:cNvPr id="14" name="Picture 13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lum bright="100000"/>
          </a:blip>
          <a:stretch>
            <a:fillRect/>
          </a:stretch>
        </p:blipFill>
        <p:spPr>
          <a:xfrm>
            <a:off x="533400" y="2971800"/>
            <a:ext cx="7467600" cy="533400"/>
          </a:xfrm>
          <a:prstGeom prst="rect">
            <a:avLst/>
          </a:prstGeom>
        </p:spPr>
      </p:pic>
      <p:pic>
        <p:nvPicPr>
          <p:cNvPr id="17" name="Picture 16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lum bright="100000"/>
          </a:blip>
          <a:stretch>
            <a:fillRect/>
          </a:stretch>
        </p:blipFill>
        <p:spPr>
          <a:xfrm>
            <a:off x="914400" y="4191000"/>
            <a:ext cx="7025780" cy="533400"/>
          </a:xfrm>
          <a:prstGeom prst="rect">
            <a:avLst/>
          </a:prstGeom>
        </p:spPr>
      </p:pic>
      <p:pic>
        <p:nvPicPr>
          <p:cNvPr id="18" name="Picture 17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lum bright="100000"/>
          </a:blip>
          <a:stretch>
            <a:fillRect/>
          </a:stretch>
        </p:blipFill>
        <p:spPr>
          <a:xfrm>
            <a:off x="2026024" y="5334000"/>
            <a:ext cx="3765176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/>
              <a:t>Gradient Descent for </a:t>
            </a:r>
            <a:r>
              <a:rPr lang="en-US" sz="4000" dirty="0" err="1"/>
              <a:t>Loglikelihood</a:t>
            </a:r>
            <a:r>
              <a:rPr lang="en-US" sz="4000" dirty="0"/>
              <a:t>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105400"/>
          </a:xfrm>
        </p:spPr>
        <p:txBody>
          <a:bodyPr/>
          <a:lstStyle/>
          <a:p>
            <a:pPr>
              <a:buNone/>
            </a:pPr>
            <a:r>
              <a:rPr lang="en-US" dirty="0"/>
              <a:t> </a:t>
            </a:r>
            <a:r>
              <a:rPr lang="en-US" sz="2400" b="1" dirty="0" err="1">
                <a:solidFill>
                  <a:srgbClr val="92D050"/>
                </a:solidFill>
              </a:rPr>
              <a:t>Loglikelihood</a:t>
            </a:r>
            <a:endParaRPr lang="en-US" sz="2400" b="1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sz="2400" dirty="0" err="1" smtClean="0">
                <a:latin typeface="Calibri" pitchFamily="34" charset="0"/>
              </a:rPr>
              <a:t>Loglikelihood</a:t>
            </a:r>
            <a:r>
              <a:rPr lang="en-US" sz="2400" dirty="0" smtClean="0">
                <a:latin typeface="Calibri" pitchFamily="34" charset="0"/>
              </a:rPr>
              <a:t> is well explored for many graphical models</a:t>
            </a:r>
          </a:p>
          <a:p>
            <a:r>
              <a:rPr lang="en-US" sz="2400" dirty="0" smtClean="0">
                <a:latin typeface="Calibri" pitchFamily="34" charset="0"/>
              </a:rPr>
              <a:t>Random restarts used to avoid local optima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81926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429000" y="1676400"/>
            <a:ext cx="3065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838200" y="3276600"/>
            <a:ext cx="1182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where, </a:t>
            </a:r>
          </a:p>
        </p:txBody>
      </p:sp>
      <p:pic>
        <p:nvPicPr>
          <p:cNvPr id="11" name="Picture 10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lum bright="100000"/>
          </a:blip>
          <a:stretch>
            <a:fillRect/>
          </a:stretch>
        </p:blipFill>
        <p:spPr>
          <a:xfrm>
            <a:off x="990600" y="2590800"/>
            <a:ext cx="5451667" cy="533400"/>
          </a:xfrm>
          <a:prstGeom prst="rect">
            <a:avLst/>
          </a:prstGeom>
        </p:spPr>
      </p:pic>
      <p:pic>
        <p:nvPicPr>
          <p:cNvPr id="12" name="Picture 11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lum bright="100000"/>
          </a:blip>
          <a:stretch>
            <a:fillRect/>
          </a:stretch>
        </p:blipFill>
        <p:spPr>
          <a:xfrm>
            <a:off x="990600" y="4267200"/>
            <a:ext cx="7025780" cy="533400"/>
          </a:xfrm>
          <a:prstGeom prst="rect">
            <a:avLst/>
          </a:prstGeom>
        </p:spPr>
      </p:pic>
      <p:sp>
        <p:nvSpPr>
          <p:cNvPr id="13" name="Rounded Rectangular Callout 12"/>
          <p:cNvSpPr/>
          <p:nvPr/>
        </p:nvSpPr>
        <p:spPr bwMode="auto">
          <a:xfrm>
            <a:off x="5562600" y="3124200"/>
            <a:ext cx="3352800" cy="1066800"/>
          </a:xfrm>
          <a:prstGeom prst="wedgeRoundRectCallout">
            <a:avLst>
              <a:gd name="adj1" fmla="val -62271"/>
              <a:gd name="adj2" fmla="val -73780"/>
              <a:gd name="adj3" fmla="val 16667"/>
            </a:avLst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Direction of gradient changes if true label is different from observed label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40176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Logic + Probability = Probabilistic Logic</a:t>
            </a:r>
            <a:br>
              <a:rPr lang="en-US" sz="2800" dirty="0" smtClean="0"/>
            </a:br>
            <a:r>
              <a:rPr lang="en-US" sz="2800" dirty="0" smtClean="0"/>
              <a:t>                                      </a:t>
            </a:r>
            <a:r>
              <a:rPr lang="en-US" sz="2400" dirty="0" smtClean="0"/>
              <a:t>aka</a:t>
            </a:r>
            <a:r>
              <a:rPr lang="en-US" sz="2800" dirty="0" smtClean="0"/>
              <a:t> Statistical Relational Learning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838200" y="2590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A50021"/>
                </a:solidFill>
                <a:latin typeface="Calibri" pitchFamily="34" charset="0"/>
              </a:rPr>
              <a:t>Logic</a:t>
            </a:r>
            <a:endParaRPr lang="en-US" sz="2400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44196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Probabilities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971800" y="2590800"/>
            <a:ext cx="2590800" cy="609600"/>
          </a:xfrm>
          <a:prstGeom prst="rightArrow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Add Probabilities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971800" y="4343400"/>
            <a:ext cx="2590800" cy="609600"/>
          </a:xfrm>
          <a:prstGeom prst="rightArrow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</a:rPr>
              <a:t>Add Relations</a:t>
            </a:r>
            <a:endParaRPr lang="en-US" sz="24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7400" y="2514600"/>
            <a:ext cx="2286000" cy="2362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3300"/>
                </a:solidFill>
                <a:latin typeface="Calibri" pitchFamily="34" charset="0"/>
              </a:rPr>
              <a:t>Statistical Relational Learning (SRL)</a:t>
            </a:r>
            <a:endParaRPr lang="en-US" sz="2400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5715000"/>
            <a:ext cx="8000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alibri" pitchFamily="34" charset="0"/>
              </a:rPr>
              <a:t>Uncertainty in SRL Models is captured by probabilities, weights or potential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EM 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sz="2600" b="1" dirty="0" smtClean="0">
                <a:solidFill>
                  <a:srgbClr val="FFC000"/>
                </a:solidFill>
                <a:latin typeface="Calibri" pitchFamily="34" charset="0"/>
              </a:rPr>
              <a:t>Key Idea</a:t>
            </a:r>
            <a:r>
              <a:rPr lang="en-US" sz="2600" dirty="0" smtClean="0">
                <a:latin typeface="Calibri" pitchFamily="34" charset="0"/>
              </a:rPr>
              <a:t>: Use the Noisy-Or value based network, where a multiplexer (hidden node) chooses one of the y-values according to the noisy-or function</a:t>
            </a:r>
          </a:p>
          <a:p>
            <a:r>
              <a:rPr lang="en-US" sz="2600" b="1" dirty="0" smtClean="0">
                <a:solidFill>
                  <a:srgbClr val="FFC000"/>
                </a:solidFill>
                <a:latin typeface="Calibri" pitchFamily="34" charset="0"/>
              </a:rPr>
              <a:t>E-step</a:t>
            </a:r>
            <a:r>
              <a:rPr lang="en-US" sz="2600" dirty="0" smtClean="0">
                <a:latin typeface="Calibri" pitchFamily="34" charset="0"/>
              </a:rPr>
              <a:t>: Separate equations for different cases</a:t>
            </a:r>
          </a:p>
          <a:p>
            <a:endParaRPr lang="en-US" sz="2600" dirty="0" smtClean="0">
              <a:latin typeface="Calibri" pitchFamily="34" charset="0"/>
            </a:endParaRPr>
          </a:p>
          <a:p>
            <a:endParaRPr lang="en-US" sz="2600" dirty="0" smtClean="0">
              <a:latin typeface="Calibri" pitchFamily="34" charset="0"/>
            </a:endParaRPr>
          </a:p>
          <a:p>
            <a:r>
              <a:rPr lang="en-US" sz="2600" b="1" dirty="0" smtClean="0">
                <a:solidFill>
                  <a:srgbClr val="FFC000"/>
                </a:solidFill>
                <a:latin typeface="Calibri" pitchFamily="34" charset="0"/>
              </a:rPr>
              <a:t>M-Step</a:t>
            </a:r>
            <a:r>
              <a:rPr lang="en-US" sz="2600" dirty="0" smtClean="0">
                <a:latin typeface="Calibri" pitchFamily="34" charset="0"/>
              </a:rPr>
              <a:t>: Treat the probabilities from E-step as fractional counts and estimate the expected number of groundings </a:t>
            </a:r>
          </a:p>
          <a:p>
            <a:r>
              <a:rPr lang="en-US" sz="2600" dirty="0" smtClean="0">
                <a:latin typeface="Calibri" pitchFamily="34" charset="0"/>
              </a:rPr>
              <a:t>Refer to the paper for equations</a:t>
            </a:r>
          </a:p>
        </p:txBody>
      </p:sp>
      <p:pic>
        <p:nvPicPr>
          <p:cNvPr id="6" name="Picture 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lum bright="100000"/>
          </a:blip>
          <a:stretch>
            <a:fillRect/>
          </a:stretch>
        </p:blipFill>
        <p:spPr>
          <a:xfrm>
            <a:off x="1523999" y="3238500"/>
            <a:ext cx="5932507" cy="8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48768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Multi-Level Combining Rules</a:t>
            </a:r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rgbClr val="808080"/>
              </a:solidFill>
            </a:endParaRPr>
          </a:p>
          <a:p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Learning the </a:t>
            </a:r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Parameters</a:t>
            </a:r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Experiments and Results</a:t>
            </a:r>
          </a:p>
          <a:p>
            <a:endParaRPr lang="en-US" dirty="0"/>
          </a:p>
          <a:p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Conclusion and Future Work</a:t>
            </a: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52578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>
                <a:latin typeface="Calibri" pitchFamily="34" charset="0"/>
              </a:rPr>
              <a:t>2 rules with 2 inputs </a:t>
            </a:r>
            <a:r>
              <a:rPr lang="en-US" sz="2800" dirty="0" smtClean="0">
                <a:latin typeface="Calibri" pitchFamily="34" charset="0"/>
              </a:rPr>
              <a:t>each having 10 and 2 values respectively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Calibri" pitchFamily="34" charset="0"/>
              </a:rPr>
              <a:t>CPT entries kept between ‹0,0.1› and ‹0.9,1›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Calibri" pitchFamily="34" charset="0"/>
              </a:rPr>
              <a:t>Performance </a:t>
            </a:r>
            <a:r>
              <a:rPr lang="en-US" sz="2800" dirty="0">
                <a:latin typeface="Calibri" pitchFamily="34" charset="0"/>
              </a:rPr>
              <a:t>metric: average absolute error in </a:t>
            </a:r>
            <a:r>
              <a:rPr lang="en-US" sz="2800" dirty="0" smtClean="0">
                <a:latin typeface="Calibri" pitchFamily="34" charset="0"/>
              </a:rPr>
              <a:t>predicted probability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endParaRPr lang="en-US" sz="2800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endParaRPr lang="en-US" sz="2800" dirty="0" smtClean="0">
              <a:latin typeface="Calibri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Calibri" pitchFamily="34" charset="0"/>
              </a:rPr>
              <a:t>15 sets – 2000 training  ex, 1000 test ex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78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  <a:ln/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Synthetic Data Set</a:t>
            </a:r>
          </a:p>
        </p:txBody>
      </p:sp>
      <p:pic>
        <p:nvPicPr>
          <p:cNvPr id="37894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1185862" y="3962400"/>
            <a:ext cx="702392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638800"/>
            <a:ext cx="78918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Propositional Models</a:t>
            </a:r>
          </a:p>
          <a:p>
            <a:r>
              <a:rPr lang="en-US" b="1" dirty="0" smtClean="0"/>
              <a:t>	</a:t>
            </a:r>
            <a:r>
              <a:rPr lang="en-US" dirty="0" err="1" smtClean="0"/>
              <a:t>Weka</a:t>
            </a:r>
            <a:r>
              <a:rPr lang="en-US" dirty="0" smtClean="0"/>
              <a:t> (J48 and Naïve </a:t>
            </a:r>
            <a:r>
              <a:rPr lang="en-US" dirty="0" err="1" smtClean="0"/>
              <a:t>Bayes</a:t>
            </a:r>
            <a:r>
              <a:rPr lang="en-US" dirty="0" smtClean="0"/>
              <a:t>)  Error Rate       0.45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990600" y="914400"/>
          <a:ext cx="6705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lum bright="100000" contrast="100000"/>
          </a:blip>
          <a:stretch>
            <a:fillRect/>
          </a:stretch>
        </p:blipFill>
        <p:spPr>
          <a:xfrm>
            <a:off x="7086600" y="6248400"/>
            <a:ext cx="274583" cy="178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dirty="0" smtClean="0"/>
              <a:t>Real-World Datasets*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05936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C000"/>
                </a:solidFill>
                <a:latin typeface="Calibri" pitchFamily="34" charset="0"/>
              </a:rPr>
              <a:t>UW Dataset</a:t>
            </a:r>
            <a:r>
              <a:rPr lang="en-US" sz="2400" dirty="0" smtClean="0">
                <a:latin typeface="Calibri" pitchFamily="34" charset="0"/>
              </a:rPr>
              <a:t> : Goal is to predict </a:t>
            </a:r>
            <a:r>
              <a:rPr lang="en-US" sz="2400" i="1" dirty="0" err="1" smtClean="0">
                <a:latin typeface="Calibri" pitchFamily="34" charset="0"/>
              </a:rPr>
              <a:t>advisedBy</a:t>
            </a:r>
            <a:r>
              <a:rPr lang="en-US" sz="2400" i="1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relationship between Professors and Students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Calibri" pitchFamily="34" charset="0"/>
              </a:rPr>
              <a:t>2  Rules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  <a:latin typeface="Calibri" pitchFamily="34" charset="0"/>
              </a:rPr>
              <a:t>Combining Rule</a:t>
            </a:r>
            <a:r>
              <a:rPr lang="en-US" sz="2400" dirty="0" smtClean="0">
                <a:latin typeface="Calibri" pitchFamily="34" charset="0"/>
              </a:rPr>
              <a:t>{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</a:t>
            </a:r>
            <a:r>
              <a:rPr lang="en-US" sz="2200" dirty="0" smtClean="0">
                <a:latin typeface="Calibri" pitchFamily="34" charset="0"/>
              </a:rPr>
              <a:t>if</a:t>
            </a:r>
            <a:r>
              <a:rPr lang="en-US" sz="2400" dirty="0" smtClean="0">
                <a:latin typeface="Calibri" pitchFamily="34" charset="0"/>
              </a:rPr>
              <a:t> { 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student(S), professor(P), course(C)</a:t>
            </a:r>
            <a:r>
              <a:rPr lang="en-US" sz="24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}   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</a:rPr>
              <a:t>then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taughtBy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(P,C,Q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),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ta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(S,C,Q)</a:t>
            </a:r>
            <a:r>
              <a:rPr lang="en-US" sz="20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Qinf</a:t>
            </a:r>
            <a:r>
              <a:rPr lang="en-US" sz="20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(Mean)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advisedBy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(S,P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>
                <a:latin typeface="Calibri" pitchFamily="34" charset="0"/>
              </a:rPr>
              <a:t>. 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</a:t>
            </a:r>
            <a:r>
              <a:rPr lang="en-US" sz="2200" dirty="0" smtClean="0">
                <a:latin typeface="Calibri" pitchFamily="34" charset="0"/>
              </a:rPr>
              <a:t>i</a:t>
            </a:r>
            <a:r>
              <a:rPr lang="en-US" sz="2200" dirty="0" smtClean="0">
                <a:latin typeface="Calibri" pitchFamily="34" charset="0"/>
              </a:rPr>
              <a:t>f { 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student(S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), professor(P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200" dirty="0" smtClean="0">
                <a:latin typeface="Calibri" pitchFamily="34" charset="0"/>
              </a:rPr>
              <a:t> }   </a:t>
            </a:r>
          </a:p>
          <a:p>
            <a:pPr>
              <a:buNone/>
            </a:pPr>
            <a:r>
              <a:rPr lang="en-US" sz="2200" dirty="0" smtClean="0">
                <a:latin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</a:rPr>
              <a:t>then 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publication(P,W), 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publication(S,W)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Qinf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(Mean) 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advisedBy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(S,P)</a:t>
            </a:r>
            <a:r>
              <a:rPr lang="en-US" sz="22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}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Calibri" pitchFamily="34" charset="0"/>
              </a:rPr>
              <a:t>Combining Rule  - One of Weighted Mean,  Noisy-Or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Calibri" pitchFamily="34" charset="0"/>
              </a:rPr>
              <a:t>Same 2 Rules given to Alchemy</a:t>
            </a: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6477000"/>
            <a:ext cx="348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* http://alchemy.cs.washington.edu/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dirty="0" smtClean="0"/>
              <a:t>Real-World Datasets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21176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dirty="0" err="1" smtClean="0">
                <a:latin typeface="Calibri" pitchFamily="34" charset="0"/>
              </a:rPr>
              <a:t>Citeseer</a:t>
            </a:r>
            <a:r>
              <a:rPr lang="en-US" sz="2400" dirty="0" smtClean="0">
                <a:latin typeface="Calibri" pitchFamily="34" charset="0"/>
              </a:rPr>
              <a:t> Dataset  : Goal is to predict if two cites refer to the same publication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Calibri" pitchFamily="34" charset="0"/>
              </a:rPr>
              <a:t>2  Rules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  <a:latin typeface="Calibri" pitchFamily="34" charset="0"/>
              </a:rPr>
              <a:t>Combining Rule </a:t>
            </a:r>
            <a:r>
              <a:rPr lang="en-US" sz="2400" dirty="0" smtClean="0">
                <a:latin typeface="Calibri" pitchFamily="34" charset="0"/>
              </a:rPr>
              <a:t>{ 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</a:t>
            </a:r>
            <a:r>
              <a:rPr lang="en-US" sz="2200" dirty="0" smtClean="0">
                <a:latin typeface="Calibri" pitchFamily="34" charset="0"/>
              </a:rPr>
              <a:t>i</a:t>
            </a:r>
            <a:r>
              <a:rPr lang="en-US" sz="2200" dirty="0" smtClean="0">
                <a:latin typeface="Calibri" pitchFamily="34" charset="0"/>
              </a:rPr>
              <a:t>f { 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pub(P1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), pub(P2</a:t>
            </a:r>
            <a:r>
              <a:rPr lang="en-US" sz="20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200" dirty="0" smtClean="0">
                <a:latin typeface="Calibri" pitchFamily="34" charset="0"/>
              </a:rPr>
              <a:t>} </a:t>
            </a:r>
          </a:p>
          <a:p>
            <a:pPr>
              <a:buNone/>
            </a:pPr>
            <a:r>
              <a:rPr lang="en-US" sz="2200" dirty="0" smtClean="0">
                <a:latin typeface="Calibri" pitchFamily="34" charset="0"/>
              </a:rPr>
              <a:t>	</a:t>
            </a:r>
            <a:r>
              <a:rPr lang="en-US" sz="2200" dirty="0" smtClean="0">
                <a:latin typeface="Calibri" pitchFamily="34" charset="0"/>
              </a:rPr>
              <a:t>then  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similarTitle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(P1,P2,T1,T2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sameVenue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(P1,P2)</a:t>
            </a:r>
            <a:r>
              <a:rPr lang="en-US" sz="2200" dirty="0" smtClean="0">
                <a:latin typeface="Calibri" pitchFamily="34" charset="0"/>
              </a:rPr>
              <a:t>   </a:t>
            </a:r>
            <a:endParaRPr lang="en-US" sz="22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200" dirty="0" smtClean="0">
                <a:solidFill>
                  <a:srgbClr val="D2F85A"/>
                </a:solidFill>
                <a:latin typeface="Calibri" pitchFamily="34" charset="0"/>
              </a:rPr>
              <a:t>	</a:t>
            </a:r>
            <a:r>
              <a:rPr lang="en-US" sz="2200" dirty="0" smtClean="0">
                <a:solidFill>
                  <a:srgbClr val="D2F85A"/>
                </a:solidFill>
                <a:latin typeface="Calibri" pitchFamily="34" charset="0"/>
              </a:rPr>
              <a:t>		</a:t>
            </a:r>
            <a:r>
              <a:rPr lang="en-US" sz="2200" b="1" dirty="0" err="1" smtClean="0">
                <a:solidFill>
                  <a:srgbClr val="D2F85A"/>
                </a:solidFill>
                <a:latin typeface="Courier New" pitchFamily="49" charset="0"/>
                <a:cs typeface="Courier New" pitchFamily="49" charset="0"/>
              </a:rPr>
              <a:t>Qinf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(Mean) 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sameBib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(P1,P2)</a:t>
            </a:r>
            <a:r>
              <a:rPr lang="en-US" sz="22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en-US" sz="2200" dirty="0" smtClean="0">
                <a:latin typeface="Calibri" pitchFamily="34" charset="0"/>
              </a:rPr>
              <a:t>	</a:t>
            </a:r>
            <a:r>
              <a:rPr lang="en-US" sz="2200" dirty="0" smtClean="0">
                <a:latin typeface="Calibri" pitchFamily="34" charset="0"/>
              </a:rPr>
              <a:t>if { 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pub(P1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), pub(P2), pub(P3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200" dirty="0" smtClean="0">
                <a:latin typeface="Calibri" pitchFamily="34" charset="0"/>
              </a:rPr>
              <a:t>} </a:t>
            </a:r>
          </a:p>
          <a:p>
            <a:pPr>
              <a:buNone/>
            </a:pPr>
            <a:r>
              <a:rPr lang="en-US" sz="2200" dirty="0" smtClean="0">
                <a:latin typeface="Calibri" pitchFamily="34" charset="0"/>
              </a:rPr>
              <a:t> </a:t>
            </a:r>
            <a:r>
              <a:rPr lang="en-US" sz="2200" dirty="0" smtClean="0">
                <a:latin typeface="Calibri" pitchFamily="34" charset="0"/>
              </a:rPr>
              <a:t>     </a:t>
            </a:r>
            <a:r>
              <a:rPr lang="en-US" sz="2200" dirty="0" smtClean="0">
                <a:latin typeface="Calibri" pitchFamily="34" charset="0"/>
              </a:rPr>
              <a:t>then  </a:t>
            </a:r>
            <a:r>
              <a:rPr lang="en-US" sz="22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sameBib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(P1,P3), </a:t>
            </a:r>
            <a:r>
              <a:rPr lang="en-US" sz="22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sameBib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(P3,P2)</a:t>
            </a:r>
            <a:r>
              <a:rPr lang="en-US" sz="2200" dirty="0" smtClean="0">
                <a:latin typeface="Calibri" pitchFamily="34" charset="0"/>
              </a:rPr>
              <a:t>      </a:t>
            </a:r>
            <a:endParaRPr lang="en-US" sz="22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200" dirty="0" smtClean="0">
                <a:solidFill>
                  <a:srgbClr val="D2F85A"/>
                </a:solidFill>
                <a:latin typeface="Calibri" pitchFamily="34" charset="0"/>
              </a:rPr>
              <a:t>	</a:t>
            </a:r>
            <a:r>
              <a:rPr lang="en-US" sz="2200" dirty="0" smtClean="0">
                <a:solidFill>
                  <a:srgbClr val="D2F85A"/>
                </a:solidFill>
                <a:latin typeface="Calibri" pitchFamily="34" charset="0"/>
              </a:rPr>
              <a:t>		</a:t>
            </a:r>
            <a:r>
              <a:rPr lang="en-US" sz="2200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Qinf</a:t>
            </a:r>
            <a:r>
              <a:rPr lang="en-US" sz="22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(Mean)</a:t>
            </a:r>
            <a:r>
              <a:rPr lang="en-US" sz="2200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sameBib</a:t>
            </a:r>
            <a:r>
              <a:rPr lang="en-US" sz="20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(P3,P2)</a:t>
            </a:r>
            <a:r>
              <a:rPr lang="en-US" sz="22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en-US" sz="2200" dirty="0" smtClean="0">
                <a:latin typeface="Calibri" pitchFamily="34" charset="0"/>
              </a:rPr>
              <a:t>}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Calibri" pitchFamily="34" charset="0"/>
              </a:rPr>
              <a:t>CR – Weighted Mean / Noisy-Or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Calibri" pitchFamily="34" charset="0"/>
              </a:rPr>
              <a:t>2 Rules for Alchemy</a:t>
            </a: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Results</a:t>
            </a:r>
            <a:endParaRPr lang="en-US" dirty="0"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1524000"/>
          <a:ext cx="5638800" cy="4171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  <a:gridCol w="1409700"/>
                <a:gridCol w="1409700"/>
              </a:tblGrid>
              <a:tr h="463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Algorithm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UW-CSE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7030A0"/>
                          </a:solidFill>
                        </a:rPr>
                        <a:t>Citeseer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CCFF"/>
                    </a:solidFill>
                  </a:tcPr>
                </a:tc>
              </a:tr>
              <a:tr h="463550">
                <a:tc rowSpan="3">
                  <a:txBody>
                    <a:bodyPr/>
                    <a:lstStyle/>
                    <a:p>
                      <a:endParaRPr lang="en-US" sz="20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Weighted Mean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EM</a:t>
                      </a:r>
                      <a:endParaRPr lang="en-US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0.730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latin typeface="Calibri" pitchFamily="34" charset="0"/>
                        </a:rPr>
                        <a:t>0.701</a:t>
                      </a:r>
                      <a:endParaRPr lang="en-US" b="1" dirty="0">
                        <a:solidFill>
                          <a:srgbClr val="00B05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635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GDMS</a:t>
                      </a:r>
                      <a:endParaRPr lang="en-US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0.756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latin typeface="Calibri" pitchFamily="34" charset="0"/>
                        </a:rPr>
                        <a:t>0.705</a:t>
                      </a:r>
                      <a:endParaRPr lang="en-US" b="1" dirty="0">
                        <a:solidFill>
                          <a:srgbClr val="00B05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635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GDLL</a:t>
                      </a:r>
                      <a:endParaRPr lang="en-US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0.740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0.664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63550">
                <a:tc rowSpan="3">
                  <a:txBody>
                    <a:bodyPr/>
                    <a:lstStyle/>
                    <a:p>
                      <a:endParaRPr lang="en-US" sz="20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Noisy-Or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EM</a:t>
                      </a:r>
                      <a:endParaRPr lang="en-US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latin typeface="Calibri" pitchFamily="34" charset="0"/>
                        </a:rPr>
                        <a:t>0.790</a:t>
                      </a:r>
                      <a:endParaRPr lang="en-US" b="1" dirty="0">
                        <a:solidFill>
                          <a:srgbClr val="00B05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0.686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635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GDMS</a:t>
                      </a:r>
                      <a:endParaRPr lang="en-US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  <a:latin typeface="Calibri" pitchFamily="34" charset="0"/>
                        </a:rPr>
                        <a:t>0.796</a:t>
                      </a:r>
                      <a:endParaRPr lang="en-US" b="1" dirty="0">
                        <a:solidFill>
                          <a:srgbClr val="00B05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0.678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635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GDLL</a:t>
                      </a:r>
                      <a:endParaRPr lang="en-US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0.767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0.654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63550">
                <a:tc rowSpan="2">
                  <a:txBody>
                    <a:bodyPr/>
                    <a:lstStyle/>
                    <a:p>
                      <a:endParaRPr lang="en-US" sz="2000" b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Alchemy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MLN-2</a:t>
                      </a:r>
                      <a:endParaRPr lang="en-US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0.5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0.34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635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MLN-N</a:t>
                      </a:r>
                      <a:endParaRPr lang="en-US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0.52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0.40</a:t>
                      </a:r>
                      <a:endParaRPr lang="en-US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6096000"/>
            <a:ext cx="6431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Performance metric - Average Likelihood over test examples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48768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Multi-Level Combining Rules</a:t>
            </a:r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rgbClr val="808080"/>
              </a:solidFill>
            </a:endParaRPr>
          </a:p>
          <a:p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Learning the parameters of Combining Rules</a:t>
            </a:r>
          </a:p>
          <a:p>
            <a:endParaRPr lang="en-US" dirty="0"/>
          </a:p>
          <a:p>
            <a:pPr>
              <a:buClr>
                <a:schemeClr val="accent5"/>
              </a:buClr>
            </a:pPr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Experiments and Results</a:t>
            </a:r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Conclusion and Future Work</a:t>
            </a: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458200" cy="5334000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Developed EM and Gradient-Descent algorithms for learning in presence of multi-level combining rules</a:t>
            </a:r>
          </a:p>
          <a:p>
            <a:r>
              <a:rPr lang="en-US" sz="2400" dirty="0" smtClean="0">
                <a:latin typeface="Calibri" pitchFamily="34" charset="0"/>
              </a:rPr>
              <a:t>EM algorithm uses a value-based network to learn the parameters</a:t>
            </a:r>
          </a:p>
          <a:p>
            <a:r>
              <a:rPr lang="en-US" sz="2400" dirty="0" smtClean="0">
                <a:latin typeface="Calibri" pitchFamily="34" charset="0"/>
              </a:rPr>
              <a:t>Propositional classifiers are unable to learn the true distribution</a:t>
            </a:r>
          </a:p>
          <a:p>
            <a:r>
              <a:rPr lang="en-US" sz="2400" dirty="0" smtClean="0">
                <a:latin typeface="Calibri" pitchFamily="34" charset="0"/>
              </a:rPr>
              <a:t>MLNs do not perform well with a small number of rules</a:t>
            </a:r>
          </a:p>
          <a:p>
            <a:pPr lvl="1"/>
            <a:r>
              <a:rPr lang="en-US" sz="2400" dirty="0" smtClean="0">
                <a:latin typeface="Calibri" pitchFamily="34" charset="0"/>
              </a:rPr>
              <a:t>Performance increases with more weakly predictive rules</a:t>
            </a:r>
          </a:p>
          <a:p>
            <a:r>
              <a:rPr lang="en-US" sz="2400" dirty="0" smtClean="0">
                <a:latin typeface="Calibri" pitchFamily="34" charset="0"/>
              </a:rPr>
              <a:t>Decomposable combining rules add special structure to the problem that can be exploited while learning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Future Work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5638800"/>
          </a:xfrm>
        </p:spPr>
        <p:txBody>
          <a:bodyPr/>
          <a:lstStyle/>
          <a:p>
            <a:r>
              <a:rPr lang="en-US" sz="2400" dirty="0">
                <a:latin typeface="Calibri" pitchFamily="34" charset="0"/>
              </a:rPr>
              <a:t>We plan to extend these to more general classes of combining </a:t>
            </a:r>
            <a:r>
              <a:rPr lang="en-US" sz="2400" dirty="0" smtClean="0">
                <a:latin typeface="Calibri" pitchFamily="34" charset="0"/>
              </a:rPr>
              <a:t>rules</a:t>
            </a:r>
          </a:p>
          <a:p>
            <a:pPr lvl="1"/>
            <a:r>
              <a:rPr lang="en-US" sz="2400" dirty="0" smtClean="0">
                <a:latin typeface="Calibri" pitchFamily="34" charset="0"/>
              </a:rPr>
              <a:t>Search through the space of combining rules?</a:t>
            </a:r>
            <a:endParaRPr lang="en-US" sz="2400" dirty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Use efficient </a:t>
            </a:r>
            <a:r>
              <a:rPr lang="en-US" sz="2400" dirty="0">
                <a:latin typeface="Calibri" pitchFamily="34" charset="0"/>
              </a:rPr>
              <a:t>inference </a:t>
            </a:r>
            <a:r>
              <a:rPr lang="en-US" sz="2400" dirty="0" smtClean="0">
                <a:latin typeface="Calibri" pitchFamily="34" charset="0"/>
              </a:rPr>
              <a:t>algorithms in inner loop</a:t>
            </a:r>
          </a:p>
          <a:p>
            <a:r>
              <a:rPr lang="en-US" sz="2400" dirty="0" smtClean="0">
                <a:latin typeface="Calibri" pitchFamily="34" charset="0"/>
              </a:rPr>
              <a:t>Understand </a:t>
            </a:r>
            <a:r>
              <a:rPr lang="en-US" sz="2400" dirty="0">
                <a:latin typeface="Calibri" pitchFamily="34" charset="0"/>
              </a:rPr>
              <a:t>the relationship between combining rules and aggregators </a:t>
            </a:r>
          </a:p>
          <a:p>
            <a:pPr lvl="1"/>
            <a:r>
              <a:rPr lang="en-US" sz="2400" dirty="0" smtClean="0">
                <a:latin typeface="Calibri" pitchFamily="34" charset="0"/>
              </a:rPr>
              <a:t>Both </a:t>
            </a:r>
            <a:r>
              <a:rPr lang="en-US" sz="2400" dirty="0">
                <a:latin typeface="Calibri" pitchFamily="34" charset="0"/>
              </a:rPr>
              <a:t>extend the idea of causal independence to the first-order setting</a:t>
            </a:r>
          </a:p>
          <a:p>
            <a:pPr lvl="1"/>
            <a:r>
              <a:rPr lang="en-US" sz="2400" dirty="0">
                <a:latin typeface="Calibri" pitchFamily="34" charset="0"/>
              </a:rPr>
              <a:t>Are combining rules a generalization of aggregators</a:t>
            </a:r>
            <a:r>
              <a:rPr lang="en-US" sz="2400" dirty="0" smtClean="0">
                <a:latin typeface="Calibri" pitchFamily="34" charset="0"/>
              </a:rPr>
              <a:t>?</a:t>
            </a:r>
          </a:p>
          <a:p>
            <a:r>
              <a:rPr lang="en-US" sz="2400" dirty="0" smtClean="0">
                <a:latin typeface="Calibri" pitchFamily="34" charset="0"/>
              </a:rPr>
              <a:t>Representing arbitrary distributions in MLNs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Statistical Relational Learning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Combines the expressiveness of relational logic with </a:t>
            </a:r>
            <a:endParaRPr lang="en-US" sz="2800" dirty="0" smtClean="0"/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    the </a:t>
            </a:r>
            <a:r>
              <a:rPr lang="en-US" sz="2800" dirty="0"/>
              <a:t>uncertainty modeling of </a:t>
            </a:r>
            <a:r>
              <a:rPr lang="en-US" sz="2800" dirty="0" smtClean="0"/>
              <a:t>graphical </a:t>
            </a:r>
            <a:r>
              <a:rPr lang="en-US" sz="2800" dirty="0"/>
              <a:t>models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Several </a:t>
            </a:r>
            <a:r>
              <a:rPr lang="en-US" sz="2800" dirty="0"/>
              <a:t>formalisms already </a:t>
            </a:r>
            <a:r>
              <a:rPr lang="en-US" sz="2800" dirty="0" smtClean="0"/>
              <a:t>exist 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Probabilistic Relational Models (PRMs)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Bayesian Logic Programs (BLPs)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Stochastic Logic Programs (SLPs)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Relational Bayesian Networks (RBNs)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Probabilistic Logic Programs (PLPs</a:t>
            </a:r>
            <a:r>
              <a:rPr lang="en-US" sz="2400" dirty="0" smtClean="0"/>
              <a:t>),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Markov Logic Networks (MLNs) </a:t>
            </a:r>
            <a:r>
              <a:rPr lang="en-US" sz="2400" dirty="0"/>
              <a:t>…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Parameter </a:t>
            </a:r>
            <a:r>
              <a:rPr lang="en-US" sz="2800" dirty="0"/>
              <a:t>sharing and quantification allow </a:t>
            </a:r>
            <a:endParaRPr lang="en-US" sz="2800" dirty="0" smtClean="0"/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	compact representation</a:t>
            </a:r>
            <a:endParaRPr lang="en-US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  <p:pic>
        <p:nvPicPr>
          <p:cNvPr id="4" name="Picture 3" descr="logoin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1981200"/>
            <a:ext cx="37338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869950"/>
          </a:xfr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EM </a:t>
            </a:r>
            <a:r>
              <a:rPr lang="en-US" dirty="0" smtClean="0">
                <a:latin typeface="Calibri" pitchFamily="34" charset="0"/>
              </a:rPr>
              <a:t>Learning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059363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Earlier work used the notion of </a:t>
            </a:r>
            <a:r>
              <a:rPr lang="en-US" sz="2400" dirty="0" err="1" smtClean="0">
                <a:latin typeface="Calibri" pitchFamily="34" charset="0"/>
              </a:rPr>
              <a:t>responsibilties</a:t>
            </a:r>
            <a:endParaRPr lang="en-US" sz="2400" dirty="0" smtClean="0">
              <a:latin typeface="Calibri" pitchFamily="34" charset="0"/>
            </a:endParaRPr>
          </a:p>
          <a:p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Responsibility is the contribution of each input towards the final value</a:t>
            </a:r>
          </a:p>
          <a:p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Noisy-OR </a:t>
            </a:r>
            <a:r>
              <a:rPr lang="en-US" sz="2400" dirty="0" smtClean="0">
                <a:latin typeface="Calibri" pitchFamily="34" charset="0"/>
              </a:rPr>
              <a:t>is asymmetric with respect to its values</a:t>
            </a:r>
          </a:p>
          <a:p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Hence, we cannot use </a:t>
            </a:r>
            <a:r>
              <a:rPr lang="en-US" sz="2400" dirty="0" err="1" smtClean="0">
                <a:latin typeface="Calibri" pitchFamily="34" charset="0"/>
              </a:rPr>
              <a:t>auxillary</a:t>
            </a:r>
            <a:r>
              <a:rPr lang="en-US" sz="2400" dirty="0" smtClean="0">
                <a:latin typeface="Calibri" pitchFamily="34" charset="0"/>
              </a:rPr>
              <a:t> random variables</a:t>
            </a:r>
          </a:p>
          <a:p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Prior work on EM for Noisy-Or – for propositional models</a:t>
            </a:r>
          </a:p>
          <a:p>
            <a:endParaRPr lang="en-US" sz="24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We derive the EM from first principles</a:t>
            </a:r>
          </a:p>
          <a:p>
            <a:endParaRPr lang="en-US" sz="2400" dirty="0">
              <a:latin typeface="Calibri" pitchFamily="34" charset="0"/>
            </a:endParaRPr>
          </a:p>
          <a:p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2075"/>
            <a:ext cx="7543800" cy="1431925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945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600201"/>
            <a:ext cx="4267200" cy="2057400"/>
          </a:xfrm>
        </p:spPr>
        <p:txBody>
          <a:bodyPr/>
          <a:lstStyle/>
          <a:p>
            <a:r>
              <a:rPr lang="en-US" sz="2800" dirty="0">
                <a:latin typeface="Calibri" pitchFamily="34" charset="0"/>
              </a:rPr>
              <a:t>Most learners assume </a:t>
            </a:r>
            <a:r>
              <a:rPr lang="en-US" sz="2800" dirty="0" err="1">
                <a:latin typeface="Calibri" pitchFamily="34" charset="0"/>
              </a:rPr>
              <a:t>i.i.d</a:t>
            </a:r>
            <a:r>
              <a:rPr lang="en-US" sz="2800" dirty="0">
                <a:latin typeface="Calibri" pitchFamily="34" charset="0"/>
              </a:rPr>
              <a:t>. data</a:t>
            </a:r>
            <a:br>
              <a:rPr lang="en-US" sz="2800" dirty="0">
                <a:latin typeface="Calibri" pitchFamily="34" charset="0"/>
              </a:rPr>
            </a:br>
            <a:r>
              <a:rPr lang="en-US" sz="2800" dirty="0">
                <a:latin typeface="Calibri" pitchFamily="34" charset="0"/>
              </a:rPr>
              <a:t>(independent and identically distributed)</a:t>
            </a:r>
          </a:p>
          <a:p>
            <a:pPr lvl="1"/>
            <a:r>
              <a:rPr lang="en-US" sz="2400" dirty="0">
                <a:latin typeface="Calibri" pitchFamily="34" charset="0"/>
              </a:rPr>
              <a:t>One type of object</a:t>
            </a:r>
          </a:p>
          <a:p>
            <a:pPr lvl="1"/>
            <a:r>
              <a:rPr lang="en-US" sz="2400" dirty="0">
                <a:latin typeface="Calibri" pitchFamily="34" charset="0"/>
              </a:rPr>
              <a:t>Objects have no relation to each </a:t>
            </a:r>
            <a:r>
              <a:rPr lang="en-US" sz="2400" dirty="0" smtClean="0">
                <a:latin typeface="Calibri" pitchFamily="34" charset="0"/>
              </a:rPr>
              <a:t>other</a:t>
            </a:r>
          </a:p>
          <a:p>
            <a:r>
              <a:rPr lang="en-US" sz="2800" dirty="0" smtClean="0">
                <a:latin typeface="Calibri" pitchFamily="34" charset="0"/>
              </a:rPr>
              <a:t>To predict if the image is “eclipse”</a:t>
            </a:r>
            <a:endParaRPr lang="en-US" sz="2800" dirty="0">
              <a:latin typeface="Calibri" pitchFamily="34" charset="0"/>
            </a:endParaRPr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371600"/>
            <a:ext cx="425767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9144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200" dirty="0" smtClean="0"/>
              <a:t>Real-World Data (Dramatically Simplified)</a:t>
            </a:r>
            <a:endParaRPr lang="en-US" sz="32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3400" y="1905000"/>
            <a:ext cx="2514600" cy="1371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33400" y="2362200"/>
            <a:ext cx="2514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2819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b="0" dirty="0" err="1">
                <a:solidFill>
                  <a:srgbClr val="FFFF00"/>
                </a:solidFill>
                <a:latin typeface="Times New Roman" pitchFamily="18" charset="0"/>
              </a:rPr>
              <a:t>PatientID</a:t>
            </a: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Gender </a:t>
            </a:r>
            <a:r>
              <a:rPr lang="en-US" sz="1800" b="0" dirty="0" err="1">
                <a:solidFill>
                  <a:srgbClr val="FFFF00"/>
                </a:solidFill>
                <a:latin typeface="Times New Roman" pitchFamily="18" charset="0"/>
              </a:rPr>
              <a:t>Birthdate</a:t>
            </a:r>
            <a:endParaRPr lang="en-US" sz="1800" b="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sz="1800" b="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  P1          M       3/22/63</a:t>
            </a:r>
          </a:p>
          <a:p>
            <a:pPr>
              <a:spcBef>
                <a:spcPct val="0"/>
              </a:spcBef>
            </a:pPr>
            <a:endParaRPr lang="en-US" sz="1800" b="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  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447800" y="1905000"/>
            <a:ext cx="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209800" y="1905000"/>
            <a:ext cx="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505200" y="1905000"/>
            <a:ext cx="5257800" cy="1600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sz="2400" b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3505200" y="2362200"/>
            <a:ext cx="5257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505200" y="1905000"/>
            <a:ext cx="5289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b="0" dirty="0" err="1">
                <a:solidFill>
                  <a:srgbClr val="FFFF00"/>
                </a:solidFill>
                <a:latin typeface="Times New Roman" pitchFamily="18" charset="0"/>
              </a:rPr>
              <a:t>PatientID</a:t>
            </a: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Date    Physician  Symptoms      Diagnosis</a:t>
            </a:r>
          </a:p>
          <a:p>
            <a:pPr>
              <a:spcBef>
                <a:spcPct val="0"/>
              </a:spcBef>
            </a:pPr>
            <a:endParaRPr lang="en-US" sz="1800" b="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  P1      1/1/01     Smith     palpitations  hypoglycemic</a:t>
            </a:r>
          </a:p>
          <a:p>
            <a:pPr>
              <a:spcBef>
                <a:spcPct val="0"/>
              </a:spcBef>
            </a:pP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  P1      2/1/03     Jones     fever, aches  influenza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4495800" y="1905000"/>
            <a:ext cx="0" cy="1600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5181600" y="1905000"/>
            <a:ext cx="0" cy="1600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6172200" y="1905000"/>
            <a:ext cx="0" cy="1600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7315200" y="1905000"/>
            <a:ext cx="0" cy="1600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33400" y="3657600"/>
            <a:ext cx="4114800" cy="1447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sz="2400" b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533400" y="4114800"/>
            <a:ext cx="4114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533400" y="3657600"/>
            <a:ext cx="396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b="0" dirty="0" err="1">
                <a:solidFill>
                  <a:srgbClr val="FFFF00"/>
                </a:solidFill>
                <a:latin typeface="Times New Roman" pitchFamily="18" charset="0"/>
              </a:rPr>
              <a:t>PatientID</a:t>
            </a: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Date       Lab Test         Result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1524000" y="3657600"/>
            <a:ext cx="0" cy="1447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2209800" y="3657600"/>
            <a:ext cx="0" cy="1447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3581400" y="3657600"/>
            <a:ext cx="0" cy="1447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93725" y="4152900"/>
            <a:ext cx="3771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b="0">
                <a:solidFill>
                  <a:srgbClr val="FFFF00"/>
                </a:solidFill>
                <a:latin typeface="Times New Roman" pitchFamily="18" charset="0"/>
              </a:rPr>
              <a:t>    P1       1/1/01  blood glucose         42</a:t>
            </a:r>
          </a:p>
          <a:p>
            <a:pPr>
              <a:spcBef>
                <a:spcPct val="0"/>
              </a:spcBef>
            </a:pPr>
            <a:r>
              <a:rPr lang="en-US" sz="1800" b="0">
                <a:solidFill>
                  <a:srgbClr val="FFFF00"/>
                </a:solidFill>
                <a:latin typeface="Times New Roman" pitchFamily="18" charset="0"/>
              </a:rPr>
              <a:t>    P1       1/9/01  blood glucose         45</a:t>
            </a: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4876800" y="3657600"/>
            <a:ext cx="3810000" cy="1447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4876800" y="4114800"/>
            <a:ext cx="38100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860925" y="3695700"/>
            <a:ext cx="37973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b="0" dirty="0" err="1">
                <a:solidFill>
                  <a:srgbClr val="FFFF00"/>
                </a:solidFill>
                <a:latin typeface="Times New Roman" pitchFamily="18" charset="0"/>
              </a:rPr>
              <a:t>PatientID</a:t>
            </a: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SNP1  SNP2   …  SNP500K</a:t>
            </a:r>
          </a:p>
          <a:p>
            <a:pPr>
              <a:spcBef>
                <a:spcPct val="0"/>
              </a:spcBef>
            </a:pPr>
            <a:endParaRPr lang="en-US" sz="1800" b="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  P1         AA      AB                BB</a:t>
            </a:r>
          </a:p>
          <a:p>
            <a:pPr>
              <a:spcBef>
                <a:spcPct val="0"/>
              </a:spcBef>
            </a:pP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  P2         AB      BB                AA</a:t>
            </a:r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5867400" y="3657600"/>
            <a:ext cx="0" cy="1447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6553200" y="3657600"/>
            <a:ext cx="0" cy="1447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7239000" y="3657600"/>
            <a:ext cx="0" cy="1447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7620000" y="3657600"/>
            <a:ext cx="0" cy="1447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533400" y="5257800"/>
            <a:ext cx="8153400" cy="1371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sz="2400" b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533400" y="5715000"/>
            <a:ext cx="81534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517525" y="5295900"/>
            <a:ext cx="81915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b="0" dirty="0" err="1">
                <a:solidFill>
                  <a:srgbClr val="FFFF00"/>
                </a:solidFill>
                <a:latin typeface="Times New Roman" pitchFamily="18" charset="0"/>
              </a:rPr>
              <a:t>PatientID</a:t>
            </a: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Date Prescribed    Date Filled    Physician    Medication    Dose    Duration</a:t>
            </a:r>
          </a:p>
          <a:p>
            <a:pPr>
              <a:spcBef>
                <a:spcPct val="0"/>
              </a:spcBef>
            </a:pPr>
            <a:endParaRPr lang="en-US" sz="1800" b="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  P1                  5/17/98            5/18/98         Jones          </a:t>
            </a:r>
            <a:r>
              <a:rPr lang="en-US" sz="1800" b="0" dirty="0" err="1">
                <a:solidFill>
                  <a:srgbClr val="FFFF00"/>
                </a:solidFill>
                <a:latin typeface="Times New Roman" pitchFamily="18" charset="0"/>
              </a:rPr>
              <a:t>prilosec</a:t>
            </a:r>
            <a:r>
              <a:rPr lang="en-US" sz="1800" b="0" dirty="0">
                <a:solidFill>
                  <a:srgbClr val="FFFF00"/>
                </a:solidFill>
                <a:latin typeface="Times New Roman" pitchFamily="18" charset="0"/>
              </a:rPr>
              <a:t>       10mg    3 months</a:t>
            </a:r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1600200" y="5257800"/>
            <a:ext cx="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3276600" y="5257800"/>
            <a:ext cx="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4572000" y="5257800"/>
            <a:ext cx="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5638800" y="5257800"/>
            <a:ext cx="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6934200" y="5257800"/>
            <a:ext cx="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>
            <a:off x="7620000" y="5257800"/>
            <a:ext cx="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40" name="Rounded Rectangular Callout 39"/>
          <p:cNvSpPr/>
          <p:nvPr/>
        </p:nvSpPr>
        <p:spPr>
          <a:xfrm>
            <a:off x="7315200" y="1143000"/>
            <a:ext cx="1447800" cy="609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Non- </a:t>
            </a:r>
            <a:r>
              <a:rPr lang="en-US" sz="2000" dirty="0" err="1" smtClean="0">
                <a:solidFill>
                  <a:srgbClr val="FF0000"/>
                </a:solidFill>
              </a:rPr>
              <a:t>i.i.d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1" name="Rounded Rectangular Callout 40"/>
          <p:cNvSpPr/>
          <p:nvPr/>
        </p:nvSpPr>
        <p:spPr>
          <a:xfrm>
            <a:off x="4191000" y="4572000"/>
            <a:ext cx="1447800" cy="609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Multi-Relational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828800" y="2895600"/>
            <a:ext cx="57150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Solution: First-Order Logic / Relational Databases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3" name="Rounded Rectangular Callout 42"/>
          <p:cNvSpPr/>
          <p:nvPr/>
        </p:nvSpPr>
        <p:spPr>
          <a:xfrm>
            <a:off x="152400" y="2438400"/>
            <a:ext cx="1676400" cy="685800"/>
          </a:xfrm>
          <a:prstGeom prst="wedgeRoundRectCallout">
            <a:avLst>
              <a:gd name="adj1" fmla="val 49648"/>
              <a:gd name="adj2" fmla="val 1262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Shared Parameters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1" grpId="0" animBg="1"/>
      <p:bldP spid="41" grpId="1" animBg="1"/>
      <p:bldP spid="42" grpId="0" animBg="1"/>
      <p:bldP spid="43" grpId="0" animBg="1"/>
      <p:bldP spid="4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8789" y="228600"/>
            <a:ext cx="5674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World is </a:t>
            </a:r>
            <a:r>
              <a:rPr lang="en-US" sz="3200" dirty="0" smtClean="0"/>
              <a:t>Inherently </a:t>
            </a:r>
            <a:r>
              <a:rPr lang="en-US" sz="3200" dirty="0" smtClean="0"/>
              <a:t>Uncertain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219200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FF00"/>
                </a:solidFill>
                <a:latin typeface="Calibri" pitchFamily="34" charset="0"/>
              </a:rPr>
              <a:t>Graphical Models (here e.g. a Bayesian network) - Model uncertainty explicitly by representing the joint distribution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86000" y="2667000"/>
            <a:ext cx="1600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Fever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800600" y="2667000"/>
            <a:ext cx="1600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Ache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581400" y="3810000"/>
            <a:ext cx="1600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Influenza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2" name="Straight Arrow Connector 11"/>
          <p:cNvCxnSpPr>
            <a:stCxn id="8" idx="4"/>
            <a:endCxn id="10" idx="0"/>
          </p:cNvCxnSpPr>
          <p:nvPr/>
        </p:nvCxnSpPr>
        <p:spPr>
          <a:xfrm rot="16200000" flipH="1">
            <a:off x="3429000" y="2857500"/>
            <a:ext cx="60960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4"/>
            <a:endCxn id="10" idx="0"/>
          </p:cNvCxnSpPr>
          <p:nvPr/>
        </p:nvCxnSpPr>
        <p:spPr>
          <a:xfrm rot="5400000">
            <a:off x="4686300" y="2895600"/>
            <a:ext cx="609600" cy="1219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8" idx="3"/>
          </p:cNvCxnSpPr>
          <p:nvPr/>
        </p:nvCxnSpPr>
        <p:spPr>
          <a:xfrm flipV="1">
            <a:off x="1295400" y="3122285"/>
            <a:ext cx="1224944" cy="459116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28600" y="3581400"/>
            <a:ext cx="2133600" cy="381000"/>
          </a:xfrm>
          <a:prstGeom prst="roundRect">
            <a:avLst/>
          </a:prstGeom>
          <a:solidFill>
            <a:srgbClr val="FFFF99"/>
          </a:solidFill>
          <a:scene3d>
            <a:camera prst="orthographicFront"/>
            <a:lightRig rig="threePt" dir="t"/>
          </a:scene3d>
          <a:sp3d>
            <a:bevelT w="19050"/>
            <a:bevelB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2060"/>
                </a:solidFill>
              </a:rPr>
              <a:t>Random Variables</a:t>
            </a:r>
            <a:endParaRPr lang="en-US" sz="1800" dirty="0">
              <a:solidFill>
                <a:srgbClr val="00206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139015" y="3505200"/>
            <a:ext cx="1442385" cy="611516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1072215" y="4116715"/>
            <a:ext cx="2133600" cy="381000"/>
          </a:xfrm>
          <a:prstGeom prst="roundRect">
            <a:avLst/>
          </a:prstGeom>
          <a:solidFill>
            <a:srgbClr val="FFFF99"/>
          </a:solidFill>
          <a:scene3d>
            <a:camera prst="orthographicFront"/>
            <a:lightRig rig="threePt" dir="t"/>
          </a:scene3d>
          <a:sp3d>
            <a:bevelT w="19050"/>
            <a:bevelB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2060"/>
                </a:solidFill>
              </a:rPr>
              <a:t>Direct Influences</a:t>
            </a: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931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819400"/>
            <a:ext cx="25050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953000"/>
            <a:ext cx="47434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ular Callout 6"/>
          <p:cNvSpPr/>
          <p:nvPr/>
        </p:nvSpPr>
        <p:spPr>
          <a:xfrm>
            <a:off x="1219200" y="4495800"/>
            <a:ext cx="5867400" cy="1066800"/>
          </a:xfrm>
          <a:prstGeom prst="wedgeRectCallout">
            <a:avLst>
              <a:gd name="adj1" fmla="val 8708"/>
              <a:gd name="adj2" fmla="val -74963"/>
            </a:avLst>
          </a:prstGeom>
          <a:solidFill>
            <a:srgbClr val="AF76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Propositional Model!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Parents Problem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r>
              <a:rPr lang="en-US" sz="2800" dirty="0"/>
              <a:t>Often multiple objects are related to an object by the same relationship</a:t>
            </a:r>
          </a:p>
          <a:p>
            <a:pPr lvl="1"/>
            <a:r>
              <a:rPr lang="en-US" sz="2400" dirty="0"/>
              <a:t>One’s friend’s drinking habits influence one’s own</a:t>
            </a:r>
          </a:p>
          <a:p>
            <a:pPr lvl="1"/>
            <a:r>
              <a:rPr lang="en-US" sz="2400" dirty="0"/>
              <a:t>A </a:t>
            </a:r>
            <a:r>
              <a:rPr lang="en-US" sz="2400" dirty="0" smtClean="0"/>
              <a:t>student’s </a:t>
            </a:r>
            <a:r>
              <a:rPr lang="en-US" sz="2400" dirty="0"/>
              <a:t>GPA depends on the grades in the courses </a:t>
            </a:r>
            <a:r>
              <a:rPr lang="en-US" sz="2400" dirty="0" smtClean="0"/>
              <a:t>he/she </a:t>
            </a:r>
            <a:r>
              <a:rPr lang="en-US" sz="2400" dirty="0"/>
              <a:t>takes </a:t>
            </a:r>
          </a:p>
          <a:p>
            <a:pPr lvl="1"/>
            <a:r>
              <a:rPr lang="en-US" sz="2400" dirty="0"/>
              <a:t>The size of a mosquito population depends on the temperature and the rainfall each day </a:t>
            </a:r>
            <a:r>
              <a:rPr lang="en-US" sz="2400" dirty="0" smtClean="0">
                <a:solidFill>
                  <a:srgbClr val="FFFF00"/>
                </a:solidFill>
              </a:rPr>
              <a:t>since the last freeze</a:t>
            </a:r>
            <a:endParaRPr lang="en-US" sz="2400" dirty="0">
              <a:solidFill>
                <a:srgbClr val="FFFF00"/>
              </a:solidFill>
            </a:endParaRPr>
          </a:p>
          <a:p>
            <a:r>
              <a:rPr lang="en-US" sz="2800" dirty="0"/>
              <a:t>The resultant variable in each of these statements 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     has multiple influents (“parents” in </a:t>
            </a:r>
            <a:r>
              <a:rPr lang="en-US" sz="2800" dirty="0" err="1"/>
              <a:t>Bayes</a:t>
            </a:r>
            <a:r>
              <a:rPr lang="en-US" sz="2800" dirty="0"/>
              <a:t> net jargon)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699344" y="3951767"/>
            <a:ext cx="1516711" cy="46783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Population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1677063" y="1905000"/>
            <a:ext cx="1155590" cy="46783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smtClean="0"/>
              <a:t>Rain_1</a:t>
            </a:r>
            <a:endParaRPr lang="en-US" sz="2000" b="1" dirty="0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04800" y="1905000"/>
            <a:ext cx="1155590" cy="46783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smtClean="0"/>
              <a:t>Temp_1</a:t>
            </a:r>
            <a:endParaRPr lang="en-US" sz="2000" b="1" dirty="0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7455010" y="1905000"/>
            <a:ext cx="1155590" cy="46783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err="1" smtClean="0"/>
              <a:t>Rain_n</a:t>
            </a:r>
            <a:endParaRPr lang="en-US" sz="2000" b="1" dirty="0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6082748" y="1905000"/>
            <a:ext cx="1155590" cy="46783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err="1" smtClean="0"/>
              <a:t>Temp_n</a:t>
            </a:r>
            <a:endParaRPr lang="en-US" sz="2000" b="1" dirty="0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882595" y="2372833"/>
            <a:ext cx="3538993" cy="15789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254857" y="2372833"/>
            <a:ext cx="2166730" cy="15789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4421588" y="2372833"/>
            <a:ext cx="2238955" cy="15789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4421588" y="2372833"/>
            <a:ext cx="3611217" cy="15789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1" name="Rectangle 19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Multiple Parents for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/>
              <a:t>Population since</a:t>
            </a:r>
            <a:r>
              <a:rPr lang="en-US" sz="3600" dirty="0" smtClean="0"/>
              <a:t> </a:t>
            </a:r>
            <a:r>
              <a:rPr lang="en-US" sz="3600" i="1" dirty="0" smtClean="0">
                <a:solidFill>
                  <a:srgbClr val="FFFF00"/>
                </a:solidFill>
              </a:rPr>
              <a:t>Last Freeze</a:t>
            </a:r>
            <a:endParaRPr lang="en-US" sz="3600" i="1" dirty="0">
              <a:solidFill>
                <a:srgbClr val="FFFF00"/>
              </a:solidFill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09600" y="5073650"/>
            <a:ext cx="6553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Garamond" pitchFamily="18" charset="0"/>
              <a:buChar char="■"/>
            </a:pPr>
            <a:r>
              <a:rPr lang="en-US"/>
              <a:t> Variable number of parents</a:t>
            </a:r>
          </a:p>
          <a:p>
            <a:pPr>
              <a:buClr>
                <a:schemeClr val="hlink"/>
              </a:buClr>
              <a:buFont typeface="Garamond" pitchFamily="18" charset="0"/>
              <a:buChar char="■"/>
            </a:pPr>
            <a:r>
              <a:rPr lang="en-US"/>
              <a:t> Large number of parents</a:t>
            </a:r>
          </a:p>
          <a:p>
            <a:pPr>
              <a:buClr>
                <a:schemeClr val="hlink"/>
              </a:buClr>
              <a:buFont typeface="Garamond" pitchFamily="18" charset="0"/>
              <a:buChar char="■"/>
            </a:pPr>
            <a:r>
              <a:rPr lang="en-US"/>
              <a:t> Need for compact parameterization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600" y="18288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…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Solution 1: Aggregators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962400" y="5181600"/>
            <a:ext cx="1600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Population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1828800" y="11430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Rain1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381000" y="11430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Temp1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4953000" y="11430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Rain2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3505200" y="11430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Temp2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924800" y="11430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Rain3</a:t>
            </a: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6477000" y="11430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Temp3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990600" y="1752600"/>
            <a:ext cx="2133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48000" y="3886200"/>
            <a:ext cx="1752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3048000" y="1752600"/>
            <a:ext cx="106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H="1">
            <a:off x="4724400" y="3886200"/>
            <a:ext cx="2514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H="1">
            <a:off x="3048000" y="1752600"/>
            <a:ext cx="4038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7239000" y="1752600"/>
            <a:ext cx="1295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6400800" y="3276600"/>
            <a:ext cx="16002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AverageRain</a:t>
            </a:r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2286000" y="3276600"/>
            <a:ext cx="16764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AverageTemp</a:t>
            </a: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2438400" y="17526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5562600" y="1752600"/>
            <a:ext cx="1752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0" y="28956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FFFF00"/>
                </a:solidFill>
              </a:rPr>
              <a:t>Deterministic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52400" y="5911850"/>
            <a:ext cx="8791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Problem:</a:t>
            </a:r>
            <a:r>
              <a:rPr lang="en-US" dirty="0"/>
              <a:t> Does not take into account the interaction between </a:t>
            </a:r>
          </a:p>
          <a:p>
            <a:r>
              <a:rPr lang="en-US" dirty="0"/>
              <a:t>Rain and Temp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715000" y="46482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D2F85A"/>
                </a:solidFill>
              </a:rPr>
              <a:t>Stochastic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2422525" y="45037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Solution 2: Combining Rules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3962400" y="5029200"/>
            <a:ext cx="1600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/>
              <a:t>Population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1828800" y="9906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Rain1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81000" y="9906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Temp1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4953000" y="9906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Rain2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505200" y="9906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Temp2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7924800" y="9906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Rain3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6477000" y="99060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Temp3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990600" y="1600200"/>
            <a:ext cx="914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905000" y="3733800"/>
            <a:ext cx="2895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114800" y="1600200"/>
            <a:ext cx="685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4724400" y="3733800"/>
            <a:ext cx="3200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7086600" y="1600200"/>
            <a:ext cx="838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7924800" y="1600200"/>
            <a:ext cx="609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7086600" y="3124200"/>
            <a:ext cx="16002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Population3</a:t>
            </a:r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1066800" y="3124200"/>
            <a:ext cx="16002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Population1</a:t>
            </a: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1905000" y="1600200"/>
            <a:ext cx="533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flipH="1">
            <a:off x="4800600" y="1600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3962400" y="3200400"/>
            <a:ext cx="16002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Population2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4746625" y="3810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1286" name="Object 22"/>
          <p:cNvGraphicFramePr>
            <a:graphicFrameLocks noChangeAspect="1"/>
          </p:cNvGraphicFramePr>
          <p:nvPr/>
        </p:nvGraphicFramePr>
        <p:xfrm>
          <a:off x="6096000" y="3505200"/>
          <a:ext cx="1093788" cy="685800"/>
        </p:xfrm>
        <a:graphic>
          <a:graphicData uri="http://schemas.openxmlformats.org/presentationml/2006/ole">
            <p:oleObj spid="_x0000_s11286" name="Chart" r:id="rId3" imgW="2628879" imgH="904817" progId="MSGraph.Chart.8">
              <p:embed followColorScheme="full"/>
            </p:oleObj>
          </a:graphicData>
        </a:graphic>
      </p:graphicFrame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3048000" y="3581400"/>
          <a:ext cx="1093788" cy="781050"/>
        </p:xfrm>
        <a:graphic>
          <a:graphicData uri="http://schemas.openxmlformats.org/presentationml/2006/ole">
            <p:oleObj spid="_x0000_s11287" name="Chart" r:id="rId4" imgW="2628879" imgH="904817" progId="MSGraph.Chart.8">
              <p:embed followColorScheme="full"/>
            </p:oleObj>
          </a:graphicData>
        </a:graphic>
      </p:graphicFrame>
      <p:graphicFrame>
        <p:nvGraphicFramePr>
          <p:cNvPr id="11288" name="Object 24"/>
          <p:cNvGraphicFramePr>
            <a:graphicFrameLocks noChangeAspect="1"/>
          </p:cNvGraphicFramePr>
          <p:nvPr/>
        </p:nvGraphicFramePr>
        <p:xfrm>
          <a:off x="5562600" y="4953000"/>
          <a:ext cx="1092200" cy="763588"/>
        </p:xfrm>
        <a:graphic>
          <a:graphicData uri="http://schemas.openxmlformats.org/presentationml/2006/ole">
            <p:oleObj spid="_x0000_s11288" name="Chart" r:id="rId5" imgW="2628879" imgH="904817" progId="MSGraph.Chart.8">
              <p:embed followColorScheme="full"/>
            </p:oleObj>
          </a:graphicData>
        </a:graphic>
      </p:graphicFrame>
      <p:graphicFrame>
        <p:nvGraphicFramePr>
          <p:cNvPr id="11289" name="Object 25"/>
          <p:cNvGraphicFramePr>
            <a:graphicFrameLocks noChangeAspect="1"/>
          </p:cNvGraphicFramePr>
          <p:nvPr/>
        </p:nvGraphicFramePr>
        <p:xfrm>
          <a:off x="304800" y="3581399"/>
          <a:ext cx="1524000" cy="986693"/>
        </p:xfrm>
        <a:graphic>
          <a:graphicData uri="http://schemas.openxmlformats.org/presentationml/2006/ole">
            <p:oleObj spid="_x0000_s11289" name="Chart" r:id="rId6" imgW="1628662" imgH="923983" progId="MSGraph.Chart.8">
              <p:embed followColorScheme="full"/>
            </p:oleObj>
          </a:graphicData>
        </a:graphic>
      </p:graphicFrame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152400" y="5669340"/>
            <a:ext cx="8991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 Top 3 distributions share parameters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 The 3 distributions are combined into one final distribution</a:t>
            </a:r>
          </a:p>
          <a:p>
            <a:pPr>
              <a:spcBef>
                <a:spcPct val="50000"/>
              </a:spcBef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4876800"/>
          </a:xfrm>
        </p:spPr>
        <p:txBody>
          <a:bodyPr/>
          <a:lstStyle/>
          <a:p>
            <a:r>
              <a:rPr lang="en-US" sz="3600" dirty="0" smtClean="0"/>
              <a:t>Multi-Level Combining Rules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Learning the </a:t>
            </a:r>
            <a:r>
              <a:rPr lang="en-US" sz="3600" dirty="0" smtClean="0"/>
              <a:t>Parameters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Experiments and Results</a:t>
            </a:r>
          </a:p>
          <a:p>
            <a:endParaRPr lang="en-US" sz="3600" dirty="0"/>
          </a:p>
          <a:p>
            <a:r>
              <a:rPr lang="en-US" sz="3600" dirty="0"/>
              <a:t>Conclusion and Future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34400" cy="4876800"/>
          </a:xfrm>
          <a:noFill/>
          <a:ln/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3600" dirty="0" smtClean="0"/>
              <a:t>Multi-Level Combining Rules</a:t>
            </a:r>
          </a:p>
          <a:p>
            <a:endParaRPr lang="en-US" sz="3600" dirty="0"/>
          </a:p>
          <a:p>
            <a:r>
              <a:rPr lang="en-US" sz="3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Learning the </a:t>
            </a:r>
            <a:r>
              <a:rPr lang="en-US" sz="36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Parameters</a:t>
            </a:r>
            <a:endParaRPr lang="en-US" sz="3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endParaRPr lang="en-US" sz="3600" dirty="0">
              <a:solidFill>
                <a:srgbClr val="808080"/>
              </a:solidFill>
            </a:endParaRPr>
          </a:p>
          <a:p>
            <a:r>
              <a:rPr lang="en-US" sz="3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Experiments and Results</a:t>
            </a:r>
          </a:p>
          <a:p>
            <a:endParaRPr lang="en-US" sz="3600" dirty="0">
              <a:solidFill>
                <a:srgbClr val="808080"/>
              </a:solidFill>
            </a:endParaRPr>
          </a:p>
          <a:p>
            <a:r>
              <a:rPr lang="en-US" sz="3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Conclusion and Future Work</a:t>
            </a: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662"/>
  <p:tag name="DEFAULTHEIGHT" val="47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P(Y_i^j=1|Y=0,\mathbf{x}),P(Y_i^j=0|Y=0,\mathbf{x})$\\ \quad $P(Y_i^j=1|Y=1,\mathbf{x}),P(Y_i^j=0|Y=1,\mathbf{x})$\end{document}"/>
  <p:tag name="IGUANATEXSIZE" val="2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frac{1}{n} \sum_{i=1}^{n}\left( \frac{1}{k} \sum_{c=1}^{k}|P_{pred}(c_i) -  P_{true}(c_i) | \right )$&#10;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662"/>
  <p:tag name="BOXHEIGHT" val="476"/>
  <p:tag name="BOXFONT" val="10"/>
  <p:tag name="BOXWRAP" val="False"/>
  <p:tag name="WORKAROUNDTRANSPARENCYBUG" val="False"/>
  <p:tag name="ALLOWFONTSUBSTITUTION" val="False"/>
  <p:tag name="BITMAPFORMAT" val="pngmono"/>
  <p:tag name="ORIGWIDTH" val="363"/>
  <p:tag name="PICTUREFILESIZE" val="2196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approx $ 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P(y = 1 \mid e_l) = 1- \prod_{i=1}^{r_l} \frac {1} {m_{l,i}} \sum_{j=1}^{m_{l,i}}[1 - q_i + q_i P_i(y = 0 \mid x_{l,i}^{j})] $ 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 = \frac{1}{2} \sum_{l=1}^n \sum_y (I(y_l,y) - P(y|e_l))^2$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662"/>
  <p:tag name="BOXHEIGHT" val="476"/>
  <p:tag name="BOXFONT" val="10"/>
  <p:tag name="BOXWRAP" val="False"/>
  <p:tag name="WORKAROUNDTRANSPARENCYBUG" val="False"/>
  <p:tag name="ALLOWFONTSUBSTITUTION" val="False"/>
  <p:tag name="BITMAPFORMAT" val="pngmono"/>
  <p:tag name="ORIGWIDTH" val="335"/>
  <p:tag name="PICTUREFILESIZE" val="1863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frac{- \partial E}{\partial \theta_{y | \mathbf{x}_i}} = \sum_{l=1}^n [1 + I(y_l,y=0) - I(y_l,y=1)- 2P(y=0|e_l)] \cdot \delta (e_l)$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delta(e_l) = q_i \frac {\#(\mathbf{x}_i|e_l)}{m_{l,i}}\prod_{i' \neq i} \frac{1}{m_{l,i'}}\sum_j \bigl[ 1 - q_i+ q_iP_{i'}(y=0 \mid {\mathbf x}^{j}_{l,i'}) \bigr]$\end{document}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theta_{y|\mathbf{x}_i}  = \theta_{y|\mathbf{x}_i} -\alpha\frac {\partial E} {\partial \theta_{y|\mathbf{x}_i}}$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}&#10;L = \sum_{l} \log P(y_l|e_l) \nonumber&#10;\end{eqnarray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662"/>
  <p:tag name="BOXHEIGHT" val="476"/>
  <p:tag name="BOXFONT" val="10"/>
  <p:tag name="BOXWRAP" val="False"/>
  <p:tag name="WORKAROUNDTRANSPARENCYBUG" val="False"/>
  <p:tag name="ALLOWFONTSUBSTITUTION" val="False"/>
  <p:tag name="BITMAPFORMAT" val="pngmono"/>
  <p:tag name="ORIGWIDTH" val="179"/>
  <p:tag name="PICTUREFILESIZE" val="1099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frac{\partial L}{\partial \theta_{y | \mathbf{x}_i}} = \sum_{l=1}^n [ \frac{1}{P(y|e_l)} (-1)^{|y_l-y|} \delta (e_l)]$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delta(e_l) = q_i \frac {\#(\mathbf{x}_i|e_l)}{m_{l,i}}\prod_{i' \neq i} \frac{1}{m_{l,i'}}\sum_j \bigl[ 1 - q_i+ q_iP_{i'}(y=0 \mid {\mathbf x}^{j}_{l,i'}) \bigr]$\end{document}"/>
  <p:tag name="IGUANATEXSIZE" val="20"/>
</p:tagLst>
</file>

<file path=ppt/theme/theme1.xml><?xml version="1.0" encoding="utf-8"?>
<a:theme xmlns:a="http://schemas.openxmlformats.org/drawingml/2006/main" name="Stream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3923</TotalTime>
  <Words>1345</Words>
  <Application>Microsoft Office PowerPoint</Application>
  <PresentationFormat>On-screen Show (4:3)</PresentationFormat>
  <Paragraphs>420</Paragraphs>
  <Slides>33</Slides>
  <Notes>12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Stream</vt:lpstr>
      <vt:lpstr>Chart</vt:lpstr>
      <vt:lpstr>Slide 1</vt:lpstr>
      <vt:lpstr>Logic + Probability = Probabilistic Logic                                       aka Statistical Relational Learning</vt:lpstr>
      <vt:lpstr>Statistical Relational Learning</vt:lpstr>
      <vt:lpstr>Multiple Parents Problem</vt:lpstr>
      <vt:lpstr>Multiple Parents for  Population since Last Freeze</vt:lpstr>
      <vt:lpstr>Solution 1: Aggregators</vt:lpstr>
      <vt:lpstr>Solution 2: Combining Rules</vt:lpstr>
      <vt:lpstr>Outline</vt:lpstr>
      <vt:lpstr>Outline</vt:lpstr>
      <vt:lpstr>First-order Conditional Influence Language – Abstract Syntax</vt:lpstr>
      <vt:lpstr>A Rule to Predict Student Satisfaction</vt:lpstr>
      <vt:lpstr>A 2nd Rule to Predict Student Satisfaction</vt:lpstr>
      <vt:lpstr>Multi-Level Combining Rules</vt:lpstr>
      <vt:lpstr>“Unrolled” Network</vt:lpstr>
      <vt:lpstr>Goals</vt:lpstr>
      <vt:lpstr>Outline</vt:lpstr>
      <vt:lpstr>Value-based Bayes Net</vt:lpstr>
      <vt:lpstr>Gradient Descent for Mean-Squared Error</vt:lpstr>
      <vt:lpstr>Gradient Descent for Loglikelihood </vt:lpstr>
      <vt:lpstr>EM  Learning</vt:lpstr>
      <vt:lpstr>Outline</vt:lpstr>
      <vt:lpstr>Synthetic Data Set</vt:lpstr>
      <vt:lpstr>Results</vt:lpstr>
      <vt:lpstr>Real-World Datasets*</vt:lpstr>
      <vt:lpstr>Real-World Datasets</vt:lpstr>
      <vt:lpstr>Results</vt:lpstr>
      <vt:lpstr>Outline</vt:lpstr>
      <vt:lpstr>Conclusion</vt:lpstr>
      <vt:lpstr>Future Work</vt:lpstr>
      <vt:lpstr>EM Learning</vt:lpstr>
      <vt:lpstr>Motivation</vt:lpstr>
      <vt:lpstr>Real-World Data (Dramatically Simplified)</vt:lpstr>
      <vt:lpstr>Slide 33</vt:lpstr>
    </vt:vector>
  </TitlesOfParts>
  <Company>OSU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First-Order Probabilistic Models with Combining Rules</dc:title>
  <dc:creator>Sriraam</dc:creator>
  <cp:lastModifiedBy>Gautam Kunapuli</cp:lastModifiedBy>
  <cp:revision>356</cp:revision>
  <dcterms:created xsi:type="dcterms:W3CDTF">2005-07-20T05:40:39Z</dcterms:created>
  <dcterms:modified xsi:type="dcterms:W3CDTF">2009-12-08T18:50:51Z</dcterms:modified>
</cp:coreProperties>
</file>