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57" r:id="rId12"/>
    <p:sldId id="258" r:id="rId13"/>
    <p:sldId id="259" r:id="rId14"/>
    <p:sldId id="260" r:id="rId15"/>
    <p:sldId id="261" r:id="rId16"/>
    <p:sldId id="262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0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0C25CC-C261-4725-949F-CC3682086364}" type="datetimeFigureOut">
              <a:rPr lang="en-US" smtClean="0"/>
              <a:t>9/28/2008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FAFDE4-DF6A-4B5A-84DE-9BD99C2E23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50C6331-C5ED-44B0-A1E8-00D9DD9ADA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96D55-23A6-433F-BD3E-2E175CD70F64}" type="slidenum">
              <a:rPr lang="en-US"/>
              <a:pPr/>
              <a:t>2</a:t>
            </a:fld>
            <a:endParaRPr 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4F1D29-231A-4AFA-BF6C-D9FCF3BC351E}" type="slidenum">
              <a:rPr lang="en-US"/>
              <a:pPr/>
              <a:t>11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4E496-114B-4E9C-926F-E716373E6AB2}" type="slidenum">
              <a:rPr lang="en-US"/>
              <a:pPr/>
              <a:t>12</a:t>
            </a:fld>
            <a:endParaRPr lang="en-U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76A2C4-289A-4DC5-BFD9-5839C26A8582}" type="slidenum">
              <a:rPr lang="en-US"/>
              <a:pPr/>
              <a:t>13</a:t>
            </a:fld>
            <a:endParaRPr 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8217A-44BC-4F12-B1F6-F413ED43667C}" type="slidenum">
              <a:rPr lang="en-US"/>
              <a:pPr/>
              <a:t>14</a:t>
            </a:fld>
            <a:endParaRPr lang="en-US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F3C57C-40F3-4EDF-9711-5901DC248A40}" type="slidenum">
              <a:rPr lang="en-US"/>
              <a:pPr/>
              <a:t>15</a:t>
            </a:fld>
            <a:endParaRPr lang="en-U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48900-C03D-4A3D-8682-C3A45F113D40}" type="slidenum">
              <a:rPr lang="en-US"/>
              <a:pPr/>
              <a:t>3</a:t>
            </a:fld>
            <a:endParaRPr 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FE04C-ACF0-4B9C-AAF8-0602EE29076E}" type="slidenum">
              <a:rPr lang="en-US"/>
              <a:pPr/>
              <a:t>4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9B174-F0E5-4796-8CBD-EA1EB5614D1F}" type="slidenum">
              <a:rPr lang="en-US"/>
              <a:pPr/>
              <a:t>5</a:t>
            </a:fld>
            <a:endParaRPr 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DC709C-1A87-4818-B48A-A6D216B2B802}" type="slidenum">
              <a:rPr lang="en-US"/>
              <a:pPr/>
              <a:t>6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2B8EF-8F50-4E08-9A9D-EE697686AD08}" type="slidenum">
              <a:rPr lang="en-US"/>
              <a:pPr/>
              <a:t>7</a:t>
            </a:fld>
            <a:endParaRPr 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B2F75-4CB0-4BA7-AF30-456870E72463}" type="slidenum">
              <a:rPr lang="en-US"/>
              <a:pPr/>
              <a:t>8</a:t>
            </a:fld>
            <a:endParaRPr 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4DDD9-A509-4793-8763-14F44A4D0990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CF04F-A02D-419B-AA86-32079536A138}" type="slidenum">
              <a:rPr lang="en-US"/>
              <a:pPr/>
              <a:t>10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499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4800"/>
            <a:ext cx="21526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3055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2291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0" name="Picture 4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8610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64516" name="Picture 4" descr="mediumWiscHandSketche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01000" y="304800"/>
            <a:ext cx="990600" cy="990600"/>
          </a:xfrm>
          <a:prstGeom prst="rect">
            <a:avLst/>
          </a:prstGeom>
          <a:noFill/>
        </p:spPr>
      </p:pic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04800" y="1447800"/>
            <a:ext cx="8686800" cy="74613"/>
          </a:xfrm>
          <a:prstGeom prst="rect">
            <a:avLst/>
          </a:prstGeom>
          <a:gradFill rotWithShape="0">
            <a:gsLst>
              <a:gs pos="0">
                <a:srgbClr val="DF140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Lecture 15 – 3D Transformations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Michael Gleicher</a:t>
            </a:r>
          </a:p>
          <a:p>
            <a:r>
              <a:rPr lang="en-US"/>
              <a:t>October 2007</a:t>
            </a:r>
          </a:p>
          <a:p>
            <a:r>
              <a:rPr lang="en-US"/>
              <a:t>Notes not for display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Viewing Transformations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we transform the 3D world to the 2D window?</a:t>
            </a:r>
          </a:p>
          <a:p>
            <a:r>
              <a:rPr lang="en-US"/>
              <a:t>Concepts:</a:t>
            </a:r>
          </a:p>
          <a:p>
            <a:pPr lvl="1"/>
            <a:r>
              <a:rPr lang="en-US"/>
              <a:t>World Coordinates</a:t>
            </a:r>
          </a:p>
          <a:p>
            <a:pPr lvl="1"/>
            <a:r>
              <a:rPr lang="en-US"/>
              <a:t>View (or window) VOLUME</a:t>
            </a:r>
          </a:p>
          <a:p>
            <a:pPr lvl="2"/>
            <a:r>
              <a:rPr lang="en-US"/>
              <a:t>Need 3</a:t>
            </a:r>
            <a:r>
              <a:rPr lang="en-US" baseline="30000"/>
              <a:t>rd</a:t>
            </a:r>
            <a:r>
              <a:rPr lang="en-US"/>
              <a:t> dimension later to get occlusions right</a:t>
            </a:r>
          </a:p>
          <a:p>
            <a:pPr lvl="1"/>
            <a:r>
              <a:rPr lang="en-US"/>
              <a:t>Viewing Coordinates </a:t>
            </a:r>
          </a:p>
          <a:p>
            <a:pPr lvl="2"/>
            <a:r>
              <a:rPr lang="en-US"/>
              <a:t>3D Viewing coordinates</a:t>
            </a:r>
          </a:p>
          <a:p>
            <a:r>
              <a:rPr lang="en-US"/>
              <a:t>Separate Issues</a:t>
            </a:r>
          </a:p>
          <a:p>
            <a:pPr lvl="1"/>
            <a:r>
              <a:rPr lang="en-US"/>
              <a:t>Visibility (what’s in front)</a:t>
            </a:r>
          </a:p>
          <a:p>
            <a:pPr lvl="1"/>
            <a:r>
              <a:rPr lang="en-US"/>
              <a:t>Clipping (what is outside of the view volume)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Orthographic Projection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1676400"/>
          </a:xfrm>
        </p:spPr>
        <p:txBody>
          <a:bodyPr/>
          <a:lstStyle/>
          <a:p>
            <a:r>
              <a:rPr lang="en-US"/>
              <a:t>Projection = transformation that reduces dimension</a:t>
            </a:r>
          </a:p>
          <a:p>
            <a:endParaRPr lang="en-US"/>
          </a:p>
          <a:p>
            <a:r>
              <a:rPr lang="en-US"/>
              <a:t>Orthographic = flatten the world onto the film plane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2295525" y="3125788"/>
            <a:ext cx="0" cy="3643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3736975" y="3581400"/>
            <a:ext cx="758825" cy="5318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2901950" y="4414838"/>
            <a:ext cx="987425" cy="5318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3586163" y="5249863"/>
            <a:ext cx="530225" cy="379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4344988" y="5478463"/>
            <a:ext cx="454025" cy="684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2295525" y="3581400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2295525" y="4111625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2295525" y="4414838"/>
            <a:ext cx="10620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2295525" y="4946650"/>
            <a:ext cx="10620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295525" y="5249863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295525" y="5629275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2295525" y="6161088"/>
            <a:ext cx="20494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0" name="Line 16"/>
          <p:cNvSpPr>
            <a:spLocks noChangeShapeType="1"/>
          </p:cNvSpPr>
          <p:nvPr/>
        </p:nvSpPr>
        <p:spPr bwMode="auto">
          <a:xfrm>
            <a:off x="2295525" y="3581400"/>
            <a:ext cx="0" cy="53022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>
            <a:off x="2295525" y="5249863"/>
            <a:ext cx="0" cy="379412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>
            <a:off x="2295525" y="5629275"/>
            <a:ext cx="0" cy="5318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03" name="Line 19"/>
          <p:cNvSpPr>
            <a:spLocks noChangeShapeType="1"/>
          </p:cNvSpPr>
          <p:nvPr/>
        </p:nvSpPr>
        <p:spPr bwMode="auto">
          <a:xfrm>
            <a:off x="2295525" y="4414838"/>
            <a:ext cx="0" cy="53181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View Volumes / Transformations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Viewing transformation puts the world into the viewing volume</a:t>
            </a:r>
          </a:p>
          <a:p>
            <a:r>
              <a:rPr lang="en-US"/>
              <a:t>A box aligned with the screen/image plane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>
            <a:off x="1689100" y="3581400"/>
            <a:ext cx="0" cy="1138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004888" y="3581400"/>
            <a:ext cx="1366837" cy="1138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4495800" y="3581400"/>
            <a:ext cx="1897063" cy="144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6545263" y="4340225"/>
            <a:ext cx="1820862" cy="20494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5027613" y="5705475"/>
            <a:ext cx="911225" cy="758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3965575" y="5175250"/>
            <a:ext cx="833438" cy="6064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2" name="Group 10"/>
          <p:cNvGrpSpPr>
            <a:grpSpLocks/>
          </p:cNvGrpSpPr>
          <p:nvPr/>
        </p:nvGrpSpPr>
        <p:grpSpPr bwMode="auto">
          <a:xfrm>
            <a:off x="1839913" y="3884613"/>
            <a:ext cx="377825" cy="595312"/>
            <a:chOff x="634" y="2351"/>
            <a:chExt cx="2772" cy="1816"/>
          </a:xfrm>
        </p:grpSpPr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968" y="2351"/>
              <a:ext cx="1195" cy="9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4" name="Oval 12"/>
            <p:cNvSpPr>
              <a:spLocks noChangeArrowheads="1"/>
            </p:cNvSpPr>
            <p:nvPr/>
          </p:nvSpPr>
          <p:spPr bwMode="auto">
            <a:xfrm>
              <a:off x="2259" y="2829"/>
              <a:ext cx="1147" cy="1291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5" name="Oval 13"/>
            <p:cNvSpPr>
              <a:spLocks noChangeArrowheads="1"/>
            </p:cNvSpPr>
            <p:nvPr/>
          </p:nvSpPr>
          <p:spPr bwMode="auto">
            <a:xfrm>
              <a:off x="1303" y="3689"/>
              <a:ext cx="574" cy="4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634" y="3355"/>
              <a:ext cx="525" cy="38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7" name="Freeform 15"/>
          <p:cNvSpPr>
            <a:spLocks/>
          </p:cNvSpPr>
          <p:nvPr/>
        </p:nvSpPr>
        <p:spPr bwMode="auto">
          <a:xfrm>
            <a:off x="2825750" y="3049588"/>
            <a:ext cx="6053138" cy="4140200"/>
          </a:xfrm>
          <a:custGeom>
            <a:avLst/>
            <a:gdLst/>
            <a:ahLst/>
            <a:cxnLst>
              <a:cxn ang="0">
                <a:pos x="2024" y="22"/>
              </a:cxn>
              <a:cxn ang="0">
                <a:pos x="2369" y="186"/>
              </a:cxn>
              <a:cxn ang="0">
                <a:pos x="2442" y="123"/>
              </a:cxn>
              <a:cxn ang="0">
                <a:pos x="2984" y="157"/>
              </a:cxn>
              <a:cxn ang="0">
                <a:pos x="2956" y="276"/>
              </a:cxn>
              <a:cxn ang="0">
                <a:pos x="3069" y="248"/>
              </a:cxn>
              <a:cxn ang="0">
                <a:pos x="3481" y="208"/>
              </a:cxn>
              <a:cxn ang="0">
                <a:pos x="3391" y="468"/>
              </a:cxn>
              <a:cxn ang="0">
                <a:pos x="3396" y="626"/>
              </a:cxn>
              <a:cxn ang="0">
                <a:pos x="3611" y="637"/>
              </a:cxn>
              <a:cxn ang="0">
                <a:pos x="3667" y="812"/>
              </a:cxn>
              <a:cxn ang="0">
                <a:pos x="3724" y="1072"/>
              </a:cxn>
              <a:cxn ang="0">
                <a:pos x="3679" y="1247"/>
              </a:cxn>
              <a:cxn ang="0">
                <a:pos x="3758" y="1563"/>
              </a:cxn>
              <a:cxn ang="0">
                <a:pos x="3713" y="1755"/>
              </a:cxn>
              <a:cxn ang="0">
                <a:pos x="3447" y="1976"/>
              </a:cxn>
              <a:cxn ang="0">
                <a:pos x="3204" y="2281"/>
              </a:cxn>
              <a:cxn ang="0">
                <a:pos x="2894" y="2275"/>
              </a:cxn>
              <a:cxn ang="0">
                <a:pos x="2741" y="2320"/>
              </a:cxn>
              <a:cxn ang="0">
                <a:pos x="2476" y="2241"/>
              </a:cxn>
              <a:cxn ang="0">
                <a:pos x="2182" y="2354"/>
              </a:cxn>
              <a:cxn ang="0">
                <a:pos x="2092" y="2360"/>
              </a:cxn>
              <a:cxn ang="0">
                <a:pos x="2069" y="2252"/>
              </a:cxn>
              <a:cxn ang="0">
                <a:pos x="1923" y="2360"/>
              </a:cxn>
              <a:cxn ang="0">
                <a:pos x="1623" y="2320"/>
              </a:cxn>
              <a:cxn ang="0">
                <a:pos x="1290" y="2309"/>
              </a:cxn>
              <a:cxn ang="0">
                <a:pos x="742" y="2252"/>
              </a:cxn>
              <a:cxn ang="0">
                <a:pos x="313" y="1998"/>
              </a:cxn>
              <a:cxn ang="0">
                <a:pos x="499" y="1823"/>
              </a:cxn>
              <a:cxn ang="0">
                <a:pos x="370" y="1716"/>
              </a:cxn>
              <a:cxn ang="0">
                <a:pos x="155" y="1400"/>
              </a:cxn>
              <a:cxn ang="0">
                <a:pos x="257" y="1287"/>
              </a:cxn>
              <a:cxn ang="0">
                <a:pos x="398" y="908"/>
              </a:cxn>
              <a:cxn ang="0">
                <a:pos x="426" y="852"/>
              </a:cxn>
              <a:cxn ang="0">
                <a:pos x="466" y="654"/>
              </a:cxn>
              <a:cxn ang="0">
                <a:pos x="635" y="530"/>
              </a:cxn>
              <a:cxn ang="0">
                <a:pos x="883" y="118"/>
              </a:cxn>
              <a:cxn ang="0">
                <a:pos x="1115" y="61"/>
              </a:cxn>
              <a:cxn ang="0">
                <a:pos x="1211" y="129"/>
              </a:cxn>
              <a:cxn ang="0">
                <a:pos x="1448" y="67"/>
              </a:cxn>
              <a:cxn ang="0">
                <a:pos x="1488" y="107"/>
              </a:cxn>
              <a:cxn ang="0">
                <a:pos x="1544" y="95"/>
              </a:cxn>
              <a:cxn ang="0">
                <a:pos x="1567" y="140"/>
              </a:cxn>
            </a:cxnLst>
            <a:rect l="0" t="0" r="r" b="b"/>
            <a:pathLst>
              <a:path w="3813" h="2608">
                <a:moveTo>
                  <a:pt x="1567" y="123"/>
                </a:moveTo>
                <a:cubicBezTo>
                  <a:pt x="1712" y="41"/>
                  <a:pt x="1860" y="33"/>
                  <a:pt x="2024" y="22"/>
                </a:cubicBezTo>
                <a:cubicBezTo>
                  <a:pt x="2141" y="28"/>
                  <a:pt x="2270" y="0"/>
                  <a:pt x="2357" y="90"/>
                </a:cubicBezTo>
                <a:cubicBezTo>
                  <a:pt x="2365" y="121"/>
                  <a:pt x="2350" y="160"/>
                  <a:pt x="2369" y="186"/>
                </a:cubicBezTo>
                <a:cubicBezTo>
                  <a:pt x="2377" y="197"/>
                  <a:pt x="2387" y="166"/>
                  <a:pt x="2397" y="157"/>
                </a:cubicBezTo>
                <a:cubicBezTo>
                  <a:pt x="2411" y="145"/>
                  <a:pt x="2425" y="131"/>
                  <a:pt x="2442" y="123"/>
                </a:cubicBezTo>
                <a:cubicBezTo>
                  <a:pt x="2581" y="62"/>
                  <a:pt x="2597" y="72"/>
                  <a:pt x="2747" y="56"/>
                </a:cubicBezTo>
                <a:cubicBezTo>
                  <a:pt x="2889" y="77"/>
                  <a:pt x="2936" y="46"/>
                  <a:pt x="2984" y="157"/>
                </a:cubicBezTo>
                <a:cubicBezTo>
                  <a:pt x="2980" y="185"/>
                  <a:pt x="2980" y="214"/>
                  <a:pt x="2973" y="242"/>
                </a:cubicBezTo>
                <a:cubicBezTo>
                  <a:pt x="2970" y="254"/>
                  <a:pt x="2961" y="264"/>
                  <a:pt x="2956" y="276"/>
                </a:cubicBezTo>
                <a:cubicBezTo>
                  <a:pt x="2954" y="281"/>
                  <a:pt x="2944" y="292"/>
                  <a:pt x="2950" y="293"/>
                </a:cubicBezTo>
                <a:cubicBezTo>
                  <a:pt x="2992" y="300"/>
                  <a:pt x="3029" y="261"/>
                  <a:pt x="3069" y="248"/>
                </a:cubicBezTo>
                <a:cubicBezTo>
                  <a:pt x="3184" y="212"/>
                  <a:pt x="3217" y="212"/>
                  <a:pt x="3334" y="197"/>
                </a:cubicBezTo>
                <a:cubicBezTo>
                  <a:pt x="3383" y="201"/>
                  <a:pt x="3442" y="178"/>
                  <a:pt x="3481" y="208"/>
                </a:cubicBezTo>
                <a:cubicBezTo>
                  <a:pt x="3506" y="228"/>
                  <a:pt x="3481" y="274"/>
                  <a:pt x="3470" y="304"/>
                </a:cubicBezTo>
                <a:cubicBezTo>
                  <a:pt x="3450" y="361"/>
                  <a:pt x="3408" y="410"/>
                  <a:pt x="3391" y="468"/>
                </a:cubicBezTo>
                <a:cubicBezTo>
                  <a:pt x="3383" y="494"/>
                  <a:pt x="3376" y="521"/>
                  <a:pt x="3368" y="547"/>
                </a:cubicBezTo>
                <a:cubicBezTo>
                  <a:pt x="3377" y="573"/>
                  <a:pt x="3379" y="604"/>
                  <a:pt x="3396" y="626"/>
                </a:cubicBezTo>
                <a:cubicBezTo>
                  <a:pt x="3404" y="637"/>
                  <a:pt x="3423" y="631"/>
                  <a:pt x="3436" y="632"/>
                </a:cubicBezTo>
                <a:cubicBezTo>
                  <a:pt x="3494" y="635"/>
                  <a:pt x="3553" y="635"/>
                  <a:pt x="3611" y="637"/>
                </a:cubicBezTo>
                <a:cubicBezTo>
                  <a:pt x="3647" y="652"/>
                  <a:pt x="3696" y="658"/>
                  <a:pt x="3707" y="699"/>
                </a:cubicBezTo>
                <a:cubicBezTo>
                  <a:pt x="3696" y="741"/>
                  <a:pt x="3687" y="775"/>
                  <a:pt x="3667" y="812"/>
                </a:cubicBezTo>
                <a:cubicBezTo>
                  <a:pt x="3678" y="886"/>
                  <a:pt x="3730" y="895"/>
                  <a:pt x="3780" y="948"/>
                </a:cubicBezTo>
                <a:cubicBezTo>
                  <a:pt x="3793" y="1007"/>
                  <a:pt x="3758" y="1026"/>
                  <a:pt x="3724" y="1072"/>
                </a:cubicBezTo>
                <a:cubicBezTo>
                  <a:pt x="3698" y="1107"/>
                  <a:pt x="3695" y="1119"/>
                  <a:pt x="3679" y="1157"/>
                </a:cubicBezTo>
                <a:cubicBezTo>
                  <a:pt x="3676" y="1180"/>
                  <a:pt x="3667" y="1223"/>
                  <a:pt x="3679" y="1247"/>
                </a:cubicBezTo>
                <a:cubicBezTo>
                  <a:pt x="3707" y="1301"/>
                  <a:pt x="3770" y="1332"/>
                  <a:pt x="3803" y="1383"/>
                </a:cubicBezTo>
                <a:cubicBezTo>
                  <a:pt x="3813" y="1442"/>
                  <a:pt x="3775" y="1506"/>
                  <a:pt x="3758" y="1563"/>
                </a:cubicBezTo>
                <a:cubicBezTo>
                  <a:pt x="3757" y="1574"/>
                  <a:pt x="3762" y="1715"/>
                  <a:pt x="3741" y="1739"/>
                </a:cubicBezTo>
                <a:cubicBezTo>
                  <a:pt x="3734" y="1747"/>
                  <a:pt x="3721" y="1748"/>
                  <a:pt x="3713" y="1755"/>
                </a:cubicBezTo>
                <a:cubicBezTo>
                  <a:pt x="3641" y="1812"/>
                  <a:pt x="3557" y="1865"/>
                  <a:pt x="3487" y="1925"/>
                </a:cubicBezTo>
                <a:cubicBezTo>
                  <a:pt x="3474" y="1936"/>
                  <a:pt x="3459" y="1962"/>
                  <a:pt x="3447" y="1976"/>
                </a:cubicBezTo>
                <a:cubicBezTo>
                  <a:pt x="3424" y="2004"/>
                  <a:pt x="3390" y="2028"/>
                  <a:pt x="3368" y="2055"/>
                </a:cubicBezTo>
                <a:cubicBezTo>
                  <a:pt x="3310" y="2128"/>
                  <a:pt x="3259" y="2206"/>
                  <a:pt x="3204" y="2281"/>
                </a:cubicBezTo>
                <a:cubicBezTo>
                  <a:pt x="3127" y="2387"/>
                  <a:pt x="3060" y="2515"/>
                  <a:pt x="2967" y="2608"/>
                </a:cubicBezTo>
                <a:cubicBezTo>
                  <a:pt x="2951" y="2500"/>
                  <a:pt x="2962" y="2367"/>
                  <a:pt x="2894" y="2275"/>
                </a:cubicBezTo>
                <a:cubicBezTo>
                  <a:pt x="2872" y="2284"/>
                  <a:pt x="2854" y="2301"/>
                  <a:pt x="2832" y="2309"/>
                </a:cubicBezTo>
                <a:cubicBezTo>
                  <a:pt x="2821" y="2313"/>
                  <a:pt x="2747" y="2319"/>
                  <a:pt x="2741" y="2320"/>
                </a:cubicBezTo>
                <a:cubicBezTo>
                  <a:pt x="2681" y="2314"/>
                  <a:pt x="2620" y="2314"/>
                  <a:pt x="2561" y="2303"/>
                </a:cubicBezTo>
                <a:cubicBezTo>
                  <a:pt x="2517" y="2295"/>
                  <a:pt x="2511" y="2254"/>
                  <a:pt x="2476" y="2241"/>
                </a:cubicBezTo>
                <a:cubicBezTo>
                  <a:pt x="2407" y="2310"/>
                  <a:pt x="2359" y="2396"/>
                  <a:pt x="2278" y="2456"/>
                </a:cubicBezTo>
                <a:cubicBezTo>
                  <a:pt x="2272" y="2321"/>
                  <a:pt x="2294" y="2328"/>
                  <a:pt x="2182" y="2354"/>
                </a:cubicBezTo>
                <a:cubicBezTo>
                  <a:pt x="2165" y="2358"/>
                  <a:pt x="2148" y="2361"/>
                  <a:pt x="2131" y="2365"/>
                </a:cubicBezTo>
                <a:cubicBezTo>
                  <a:pt x="2118" y="2363"/>
                  <a:pt x="2103" y="2367"/>
                  <a:pt x="2092" y="2360"/>
                </a:cubicBezTo>
                <a:cubicBezTo>
                  <a:pt x="2085" y="2356"/>
                  <a:pt x="2087" y="2345"/>
                  <a:pt x="2086" y="2337"/>
                </a:cubicBezTo>
                <a:cubicBezTo>
                  <a:pt x="2081" y="2308"/>
                  <a:pt x="2079" y="2280"/>
                  <a:pt x="2069" y="2252"/>
                </a:cubicBezTo>
                <a:cubicBezTo>
                  <a:pt x="1997" y="2288"/>
                  <a:pt x="2073" y="2245"/>
                  <a:pt x="2002" y="2303"/>
                </a:cubicBezTo>
                <a:cubicBezTo>
                  <a:pt x="1977" y="2323"/>
                  <a:pt x="1923" y="2360"/>
                  <a:pt x="1923" y="2360"/>
                </a:cubicBezTo>
                <a:cubicBezTo>
                  <a:pt x="1903" y="2333"/>
                  <a:pt x="1895" y="2326"/>
                  <a:pt x="1866" y="2309"/>
                </a:cubicBezTo>
                <a:cubicBezTo>
                  <a:pt x="1789" y="2315"/>
                  <a:pt x="1701" y="2332"/>
                  <a:pt x="1623" y="2320"/>
                </a:cubicBezTo>
                <a:cubicBezTo>
                  <a:pt x="1586" y="2283"/>
                  <a:pt x="1465" y="2326"/>
                  <a:pt x="1465" y="2326"/>
                </a:cubicBezTo>
                <a:cubicBezTo>
                  <a:pt x="1406" y="2324"/>
                  <a:pt x="1339" y="2342"/>
                  <a:pt x="1290" y="2309"/>
                </a:cubicBezTo>
                <a:cubicBezTo>
                  <a:pt x="1244" y="2279"/>
                  <a:pt x="1243" y="2260"/>
                  <a:pt x="1177" y="2258"/>
                </a:cubicBezTo>
                <a:cubicBezTo>
                  <a:pt x="1032" y="2254"/>
                  <a:pt x="887" y="2254"/>
                  <a:pt x="742" y="2252"/>
                </a:cubicBezTo>
                <a:cubicBezTo>
                  <a:pt x="656" y="2234"/>
                  <a:pt x="641" y="2249"/>
                  <a:pt x="663" y="2173"/>
                </a:cubicBezTo>
                <a:cubicBezTo>
                  <a:pt x="559" y="2093"/>
                  <a:pt x="409" y="2098"/>
                  <a:pt x="313" y="1998"/>
                </a:cubicBezTo>
                <a:cubicBezTo>
                  <a:pt x="322" y="1974"/>
                  <a:pt x="324" y="1945"/>
                  <a:pt x="341" y="1925"/>
                </a:cubicBezTo>
                <a:cubicBezTo>
                  <a:pt x="359" y="1905"/>
                  <a:pt x="468" y="1842"/>
                  <a:pt x="499" y="1823"/>
                </a:cubicBezTo>
                <a:cubicBezTo>
                  <a:pt x="510" y="1809"/>
                  <a:pt x="540" y="1791"/>
                  <a:pt x="528" y="1778"/>
                </a:cubicBezTo>
                <a:cubicBezTo>
                  <a:pt x="489" y="1737"/>
                  <a:pt x="424" y="1732"/>
                  <a:pt x="370" y="1716"/>
                </a:cubicBezTo>
                <a:cubicBezTo>
                  <a:pt x="258" y="1684"/>
                  <a:pt x="158" y="1656"/>
                  <a:pt x="53" y="1603"/>
                </a:cubicBezTo>
                <a:cubicBezTo>
                  <a:pt x="0" y="1516"/>
                  <a:pt x="103" y="1457"/>
                  <a:pt x="155" y="1400"/>
                </a:cubicBezTo>
                <a:cubicBezTo>
                  <a:pt x="171" y="1382"/>
                  <a:pt x="184" y="1361"/>
                  <a:pt x="200" y="1343"/>
                </a:cubicBezTo>
                <a:cubicBezTo>
                  <a:pt x="218" y="1323"/>
                  <a:pt x="257" y="1287"/>
                  <a:pt x="257" y="1287"/>
                </a:cubicBezTo>
                <a:cubicBezTo>
                  <a:pt x="278" y="1188"/>
                  <a:pt x="334" y="1098"/>
                  <a:pt x="370" y="1004"/>
                </a:cubicBezTo>
                <a:cubicBezTo>
                  <a:pt x="382" y="973"/>
                  <a:pt x="386" y="939"/>
                  <a:pt x="398" y="908"/>
                </a:cubicBezTo>
                <a:cubicBezTo>
                  <a:pt x="403" y="894"/>
                  <a:pt x="413" y="882"/>
                  <a:pt x="420" y="869"/>
                </a:cubicBezTo>
                <a:cubicBezTo>
                  <a:pt x="423" y="864"/>
                  <a:pt x="427" y="846"/>
                  <a:pt x="426" y="852"/>
                </a:cubicBezTo>
                <a:cubicBezTo>
                  <a:pt x="418" y="903"/>
                  <a:pt x="398" y="945"/>
                  <a:pt x="381" y="993"/>
                </a:cubicBezTo>
                <a:cubicBezTo>
                  <a:pt x="389" y="866"/>
                  <a:pt x="421" y="773"/>
                  <a:pt x="466" y="654"/>
                </a:cubicBezTo>
                <a:cubicBezTo>
                  <a:pt x="511" y="537"/>
                  <a:pt x="552" y="429"/>
                  <a:pt x="658" y="355"/>
                </a:cubicBezTo>
                <a:cubicBezTo>
                  <a:pt x="664" y="420"/>
                  <a:pt x="663" y="471"/>
                  <a:pt x="635" y="530"/>
                </a:cubicBezTo>
                <a:cubicBezTo>
                  <a:pt x="602" y="478"/>
                  <a:pt x="602" y="486"/>
                  <a:pt x="629" y="372"/>
                </a:cubicBezTo>
                <a:cubicBezTo>
                  <a:pt x="660" y="242"/>
                  <a:pt x="760" y="153"/>
                  <a:pt x="883" y="118"/>
                </a:cubicBezTo>
                <a:cubicBezTo>
                  <a:pt x="928" y="140"/>
                  <a:pt x="906" y="166"/>
                  <a:pt x="929" y="208"/>
                </a:cubicBezTo>
                <a:cubicBezTo>
                  <a:pt x="1017" y="82"/>
                  <a:pt x="982" y="92"/>
                  <a:pt x="1115" y="61"/>
                </a:cubicBezTo>
                <a:cubicBezTo>
                  <a:pt x="1178" y="76"/>
                  <a:pt x="1174" y="75"/>
                  <a:pt x="1183" y="135"/>
                </a:cubicBezTo>
                <a:cubicBezTo>
                  <a:pt x="1192" y="133"/>
                  <a:pt x="1202" y="132"/>
                  <a:pt x="1211" y="129"/>
                </a:cubicBezTo>
                <a:cubicBezTo>
                  <a:pt x="1232" y="121"/>
                  <a:pt x="1251" y="107"/>
                  <a:pt x="1273" y="101"/>
                </a:cubicBezTo>
                <a:cubicBezTo>
                  <a:pt x="1330" y="86"/>
                  <a:pt x="1448" y="67"/>
                  <a:pt x="1448" y="67"/>
                </a:cubicBezTo>
                <a:cubicBezTo>
                  <a:pt x="1469" y="69"/>
                  <a:pt x="1492" y="63"/>
                  <a:pt x="1510" y="73"/>
                </a:cubicBezTo>
                <a:cubicBezTo>
                  <a:pt x="1522" y="79"/>
                  <a:pt x="1476" y="101"/>
                  <a:pt x="1488" y="107"/>
                </a:cubicBezTo>
                <a:cubicBezTo>
                  <a:pt x="1495" y="111"/>
                  <a:pt x="1503" y="103"/>
                  <a:pt x="1510" y="101"/>
                </a:cubicBezTo>
                <a:cubicBezTo>
                  <a:pt x="1521" y="99"/>
                  <a:pt x="1533" y="97"/>
                  <a:pt x="1544" y="95"/>
                </a:cubicBezTo>
                <a:cubicBezTo>
                  <a:pt x="1605" y="104"/>
                  <a:pt x="1585" y="89"/>
                  <a:pt x="1572" y="118"/>
                </a:cubicBezTo>
                <a:cubicBezTo>
                  <a:pt x="1569" y="125"/>
                  <a:pt x="1572" y="135"/>
                  <a:pt x="1567" y="140"/>
                </a:cubicBezTo>
                <a:cubicBezTo>
                  <a:pt x="1563" y="144"/>
                  <a:pt x="1567" y="129"/>
                  <a:pt x="1567" y="123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648" name="Freeform 16"/>
          <p:cNvSpPr>
            <a:spLocks/>
          </p:cNvSpPr>
          <p:nvPr/>
        </p:nvSpPr>
        <p:spPr bwMode="auto">
          <a:xfrm>
            <a:off x="2498725" y="3979863"/>
            <a:ext cx="1454150" cy="461962"/>
          </a:xfrm>
          <a:custGeom>
            <a:avLst/>
            <a:gdLst/>
            <a:ahLst/>
            <a:cxnLst>
              <a:cxn ang="0">
                <a:pos x="916" y="102"/>
              </a:cxn>
              <a:cxn ang="0">
                <a:pos x="397" y="108"/>
              </a:cxn>
              <a:cxn ang="0">
                <a:pos x="86" y="113"/>
              </a:cxn>
              <a:cxn ang="0">
                <a:pos x="2" y="113"/>
              </a:cxn>
              <a:cxn ang="0">
                <a:pos x="126" y="0"/>
              </a:cxn>
              <a:cxn ang="0">
                <a:pos x="109" y="266"/>
              </a:cxn>
              <a:cxn ang="0">
                <a:pos x="86" y="198"/>
              </a:cxn>
              <a:cxn ang="0">
                <a:pos x="24" y="108"/>
              </a:cxn>
            </a:cxnLst>
            <a:rect l="0" t="0" r="r" b="b"/>
            <a:pathLst>
              <a:path w="916" h="291">
                <a:moveTo>
                  <a:pt x="916" y="102"/>
                </a:moveTo>
                <a:cubicBezTo>
                  <a:pt x="743" y="119"/>
                  <a:pt x="570" y="112"/>
                  <a:pt x="397" y="108"/>
                </a:cubicBezTo>
                <a:cubicBezTo>
                  <a:pt x="293" y="110"/>
                  <a:pt x="190" y="110"/>
                  <a:pt x="86" y="113"/>
                </a:cubicBezTo>
                <a:cubicBezTo>
                  <a:pt x="0" y="116"/>
                  <a:pt x="59" y="125"/>
                  <a:pt x="2" y="113"/>
                </a:cubicBezTo>
                <a:cubicBezTo>
                  <a:pt x="40" y="73"/>
                  <a:pt x="81" y="32"/>
                  <a:pt x="126" y="0"/>
                </a:cubicBezTo>
                <a:cubicBezTo>
                  <a:pt x="142" y="74"/>
                  <a:pt x="219" y="291"/>
                  <a:pt x="109" y="266"/>
                </a:cubicBezTo>
                <a:cubicBezTo>
                  <a:pt x="100" y="243"/>
                  <a:pt x="94" y="221"/>
                  <a:pt x="86" y="198"/>
                </a:cubicBezTo>
                <a:cubicBezTo>
                  <a:pt x="83" y="174"/>
                  <a:pt x="71" y="83"/>
                  <a:pt x="24" y="10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Canonical View Volume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-1 to 1 (zero centered)</a:t>
            </a:r>
          </a:p>
          <a:p>
            <a:r>
              <a:rPr lang="en-US"/>
              <a:t>XY is screen (y-up)</a:t>
            </a:r>
          </a:p>
          <a:p>
            <a:r>
              <a:rPr lang="en-US"/>
              <a:t>Z is towards viewer (right handed coordinates)</a:t>
            </a:r>
          </a:p>
          <a:p>
            <a:pPr lvl="1"/>
            <a:r>
              <a:rPr lang="en-US"/>
              <a:t>Negative Z is into screen</a:t>
            </a:r>
          </a:p>
          <a:p>
            <a:r>
              <a:rPr lang="en-US"/>
              <a:t>For this reason, some people like left-handed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Views of Viewing Transform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Put world into viewing volume</a:t>
            </a:r>
          </a:p>
          <a:p>
            <a:r>
              <a:rPr lang="en-US"/>
              <a:t>Position camera in world (view volume into world)</a:t>
            </a:r>
          </a:p>
          <a:p>
            <a:endParaRPr lang="en-US"/>
          </a:p>
          <a:p>
            <a:r>
              <a:rPr lang="en-US"/>
              <a:t>Clip stuff that is outside of the volume</a:t>
            </a:r>
          </a:p>
          <a:p>
            <a:r>
              <a:rPr lang="en-US"/>
              <a:t>Somehow get closer stuff to show up instead of farther things (if we want solid objects)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Orthographic Projection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Rotate / Translate / Scale View volume</a:t>
            </a:r>
          </a:p>
          <a:p>
            <a:pPr lvl="1">
              <a:lnSpc>
                <a:spcPct val="90000"/>
              </a:lnSpc>
            </a:pPr>
            <a:r>
              <a:rPr lang="en-US"/>
              <a:t>Can map any volume to view volume</a:t>
            </a:r>
          </a:p>
          <a:p>
            <a:pPr>
              <a:lnSpc>
                <a:spcPct val="90000"/>
              </a:lnSpc>
            </a:pPr>
            <a:r>
              <a:rPr lang="en-US"/>
              <a:t>Sometimes pick skews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Things far away are just as big</a:t>
            </a:r>
          </a:p>
          <a:p>
            <a:pPr lvl="1">
              <a:lnSpc>
                <a:spcPct val="90000"/>
              </a:lnSpc>
            </a:pPr>
            <a:r>
              <a:rPr lang="en-US"/>
              <a:t>No perspective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Easy – and we can make measurements</a:t>
            </a:r>
          </a:p>
          <a:p>
            <a:pPr lvl="1">
              <a:lnSpc>
                <a:spcPct val="90000"/>
              </a:lnSpc>
            </a:pPr>
            <a:r>
              <a:rPr lang="en-US"/>
              <a:t>Useful for technical drawings</a:t>
            </a:r>
          </a:p>
          <a:p>
            <a:pPr lvl="1">
              <a:lnSpc>
                <a:spcPct val="90000"/>
              </a:lnSpc>
            </a:pPr>
            <a:r>
              <a:rPr lang="en-US"/>
              <a:t>Looks weird for real stuff</a:t>
            </a:r>
          </a:p>
          <a:p>
            <a:pPr lvl="2">
              <a:lnSpc>
                <a:spcPct val="90000"/>
              </a:lnSpc>
            </a:pPr>
            <a:r>
              <a:rPr lang="en-US"/>
              <a:t>Far away objects too big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3D coordinate system &amp; handedness</a:t>
            </a:r>
          </a:p>
          <a:p>
            <a:endParaRPr lang="en-US"/>
          </a:p>
          <a:p>
            <a:r>
              <a:rPr lang="en-US"/>
              <a:t>Prefer right-handed coordinate systems</a:t>
            </a:r>
          </a:p>
          <a:p>
            <a:r>
              <a:rPr lang="en-US"/>
              <a:t>Right-hand rule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happens in 3D?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4D Homogeneous Points</a:t>
            </a:r>
          </a:p>
          <a:p>
            <a:pPr lvl="1"/>
            <a:r>
              <a:rPr lang="en-US"/>
              <a:t>4x4 matrices</a:t>
            </a:r>
          </a:p>
          <a:p>
            <a:r>
              <a:rPr lang="en-US"/>
              <a:t>Basic transforms are the same</a:t>
            </a:r>
          </a:p>
          <a:p>
            <a:pPr lvl="1"/>
            <a:r>
              <a:rPr lang="en-US"/>
              <a:t>Translate</a:t>
            </a:r>
          </a:p>
          <a:p>
            <a:pPr lvl="1"/>
            <a:r>
              <a:rPr lang="en-US"/>
              <a:t>Scale</a:t>
            </a:r>
          </a:p>
          <a:p>
            <a:pPr lvl="1"/>
            <a:r>
              <a:rPr lang="en-US"/>
              <a:t>Skew</a:t>
            </a:r>
          </a:p>
          <a:p>
            <a:r>
              <a:rPr lang="en-US"/>
              <a:t>Rotation is different</a:t>
            </a:r>
          </a:p>
          <a:p>
            <a:pPr lvl="1"/>
            <a:r>
              <a:rPr lang="en-US"/>
              <a:t>Rotation in 3D is more complicated?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rotation?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transformation that:</a:t>
            </a:r>
          </a:p>
          <a:p>
            <a:pPr lvl="1"/>
            <a:r>
              <a:rPr lang="en-US"/>
              <a:t>Preserves distances between points</a:t>
            </a:r>
          </a:p>
          <a:p>
            <a:pPr lvl="1"/>
            <a:r>
              <a:rPr lang="en-US"/>
              <a:t>Preserves the zero</a:t>
            </a:r>
          </a:p>
          <a:p>
            <a:pPr lvl="1"/>
            <a:r>
              <a:rPr lang="en-US"/>
              <a:t>Preserves “handedness” (in 2D clockwiseness)</a:t>
            </a:r>
          </a:p>
          <a:p>
            <a:r>
              <a:rPr lang="en-US"/>
              <a:t>A subset of linear transformations</a:t>
            </a:r>
          </a:p>
          <a:p>
            <a:endParaRPr lang="en-US"/>
          </a:p>
          <a:p>
            <a:r>
              <a:rPr lang="en-US"/>
              <a:t>Some things that come out of these:</a:t>
            </a:r>
          </a:p>
          <a:p>
            <a:pPr lvl="1"/>
            <a:r>
              <a:rPr lang="en-US"/>
              <a:t>Axes remain perpindicular</a:t>
            </a:r>
          </a:p>
          <a:p>
            <a:pPr lvl="1"/>
            <a:r>
              <a:rPr lang="en-US"/>
              <a:t>Axes remain unit length</a:t>
            </a:r>
          </a:p>
          <a:p>
            <a:pPr lvl="1"/>
            <a:r>
              <a:rPr lang="en-US"/>
              <a:t>Cross product holds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Parameterizing Rotations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Rotations are Linear Transformations</a:t>
            </a:r>
          </a:p>
          <a:p>
            <a:pPr lvl="1"/>
            <a:r>
              <a:rPr lang="en-US"/>
              <a:t>2x2 matrix in 2D</a:t>
            </a:r>
          </a:p>
          <a:p>
            <a:pPr lvl="1"/>
            <a:r>
              <a:rPr lang="en-US"/>
              <a:t>3x3 matrix in 3D</a:t>
            </a:r>
          </a:p>
          <a:p>
            <a:r>
              <a:rPr lang="en-US"/>
              <a:t>The set of rotations = set of OrthoNormal Matrices</a:t>
            </a:r>
          </a:p>
          <a:p>
            <a:r>
              <a:rPr lang="en-US"/>
              <a:t>Inconvenient way to deal with them</a:t>
            </a:r>
          </a:p>
          <a:p>
            <a:pPr lvl="1"/>
            <a:r>
              <a:rPr lang="en-US"/>
              <a:t>Can’t work with them directly</a:t>
            </a:r>
          </a:p>
          <a:p>
            <a:pPr lvl="1"/>
            <a:r>
              <a:rPr lang="en-US"/>
              <a:t>Not stable (small change makes it not a rotation)</a:t>
            </a:r>
          </a:p>
          <a:p>
            <a:pPr lvl="1"/>
            <a:endParaRPr lang="en-US"/>
          </a:p>
          <a:p>
            <a:r>
              <a:rPr lang="en-US"/>
              <a:t>Is there an easier way to parameterize the set?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rotation in 2D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Pick 1 point (1,0)</a:t>
            </a:r>
          </a:p>
          <a:p>
            <a:r>
              <a:rPr lang="en-US"/>
              <a:t>Any rotation must put this on a circle</a:t>
            </a:r>
          </a:p>
          <a:p>
            <a:r>
              <a:rPr lang="en-US"/>
              <a:t>If you know where this point goes, can figure out any other point</a:t>
            </a:r>
          </a:p>
          <a:p>
            <a:pPr lvl="1"/>
            <a:r>
              <a:rPr lang="en-US"/>
              <a:t>Distances (w/point &amp; origin) + handedness says where things go</a:t>
            </a:r>
          </a:p>
          <a:p>
            <a:r>
              <a:rPr lang="en-US"/>
              <a:t>Parameterize rotations by distance around circle</a:t>
            </a:r>
          </a:p>
          <a:p>
            <a:pPr lvl="1"/>
            <a:r>
              <a:rPr lang="en-US"/>
              <a:t>Angle</a:t>
            </a:r>
          </a:p>
          <a:p>
            <a:r>
              <a:rPr lang="en-US"/>
              <a:t>Issues with wrap around</a:t>
            </a:r>
          </a:p>
          <a:p>
            <a:pPr lvl="1"/>
            <a:r>
              <a:rPr lang="en-US"/>
              <a:t>Many different angles = same rotation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Much harder in 3D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Any point can go to a sphere</a:t>
            </a:r>
          </a:p>
          <a:p>
            <a:r>
              <a:rPr lang="en-US"/>
              <a:t>That one point doesn’t uniquely determine things</a:t>
            </a:r>
          </a:p>
          <a:p>
            <a:endParaRPr lang="en-US"/>
          </a:p>
          <a:p>
            <a:r>
              <a:rPr lang="en-US"/>
              <a:t>No vector in R^n can compactly represent rotations</a:t>
            </a:r>
          </a:p>
          <a:p>
            <a:pPr lvl="1"/>
            <a:r>
              <a:rPr lang="en-US"/>
              <a:t>Singularities</a:t>
            </a:r>
          </a:p>
          <a:p>
            <a:pPr lvl="2"/>
            <a:r>
              <a:rPr lang="en-US"/>
              <a:t>nearby rotations / far away numbers </a:t>
            </a:r>
          </a:p>
          <a:p>
            <a:pPr lvl="2"/>
            <a:r>
              <a:rPr lang="en-US"/>
              <a:t>Nearby numbers / far away rotations</a:t>
            </a:r>
          </a:p>
          <a:p>
            <a:r>
              <a:rPr lang="en-US"/>
              <a:t>Hairy-Ball Theorem</a:t>
            </a:r>
          </a:p>
          <a:p>
            <a:pPr lvl="1"/>
            <a:r>
              <a:rPr lang="en-US"/>
              <a:t>Any parameterization of 3D rotations in R^n will have singularities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Representation of 3D Rotations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Two Theorems of Euler</a:t>
            </a:r>
          </a:p>
          <a:p>
            <a:pPr lvl="1">
              <a:lnSpc>
                <a:spcPct val="90000"/>
              </a:lnSpc>
            </a:pPr>
            <a:r>
              <a:rPr lang="en-US"/>
              <a:t>Any rotation can be represented by a single rotation about an arbitrary axis (axis-angle form)</a:t>
            </a:r>
          </a:p>
          <a:p>
            <a:pPr lvl="1">
              <a:lnSpc>
                <a:spcPct val="90000"/>
              </a:lnSpc>
            </a:pPr>
            <a:r>
              <a:rPr lang="en-US"/>
              <a:t>Any rotation can be represented by 3 rotations about fixed axes (Euler Angle form)</a:t>
            </a:r>
          </a:p>
          <a:p>
            <a:pPr lvl="2">
              <a:lnSpc>
                <a:spcPct val="90000"/>
              </a:lnSpc>
            </a:pPr>
            <a:r>
              <a:rPr lang="en-US"/>
              <a:t>XYZ, XZX, any non-repeating set works</a:t>
            </a:r>
          </a:p>
          <a:p>
            <a:pPr lvl="2">
              <a:lnSpc>
                <a:spcPct val="90000"/>
              </a:lnSpc>
            </a:pPr>
            <a:r>
              <a:rPr lang="en-US"/>
              <a:t>Each set is different (gets different singularities)</a:t>
            </a:r>
          </a:p>
          <a:p>
            <a:pPr lvl="2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Building rotations</a:t>
            </a:r>
          </a:p>
          <a:p>
            <a:pPr lvl="1">
              <a:lnSpc>
                <a:spcPct val="90000"/>
              </a:lnSpc>
            </a:pPr>
            <a:r>
              <a:rPr lang="en-US"/>
              <a:t>Pick a vector (for an axis)</a:t>
            </a:r>
          </a:p>
          <a:p>
            <a:pPr lvl="1">
              <a:lnSpc>
                <a:spcPct val="90000"/>
              </a:lnSpc>
            </a:pPr>
            <a:r>
              <a:rPr lang="en-US"/>
              <a:t>Pick another perpindicular vector (or make one w/cross product)</a:t>
            </a:r>
          </a:p>
          <a:p>
            <a:pPr lvl="1">
              <a:lnSpc>
                <a:spcPct val="90000"/>
              </a:lnSpc>
            </a:pPr>
            <a:r>
              <a:rPr lang="en-US"/>
              <a:t>Get third vector by cross product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Euler Angles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Pick convention</a:t>
            </a:r>
          </a:p>
          <a:p>
            <a:pPr lvl="1"/>
            <a:r>
              <a:rPr lang="en-US"/>
              <a:t>Are axes local or global?</a:t>
            </a:r>
          </a:p>
          <a:p>
            <a:pPr lvl="1"/>
            <a:r>
              <a:rPr lang="en-US"/>
              <a:t>Local: roll, pitch, yaw</a:t>
            </a:r>
          </a:p>
          <a:p>
            <a:pPr lvl="1"/>
            <a:r>
              <a:rPr lang="en-US"/>
              <a:t>What order?</a:t>
            </a:r>
          </a:p>
          <a:p>
            <a:r>
              <a:rPr lang="en-US"/>
              <a:t>Apply 3 rotations</a:t>
            </a:r>
          </a:p>
          <a:p>
            <a:r>
              <a:rPr lang="en-US"/>
              <a:t>Good news: 3 numbers</a:t>
            </a:r>
          </a:p>
          <a:p>
            <a:r>
              <a:rPr lang="en-US"/>
              <a:t>Bad news:</a:t>
            </a:r>
          </a:p>
          <a:p>
            <a:pPr lvl="1"/>
            <a:r>
              <a:rPr lang="en-US"/>
              <a:t>Can’t add, can’t compose</a:t>
            </a:r>
          </a:p>
          <a:p>
            <a:pPr lvl="1"/>
            <a:r>
              <a:rPr lang="en-US"/>
              <a:t>Many representations for any rotation</a:t>
            </a:r>
          </a:p>
          <a:p>
            <a:pPr lvl="1"/>
            <a:r>
              <a:rPr lang="en-US"/>
              <a:t>Singularities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wisc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1_wisc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isc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iscslid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iscslid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559-template</Template>
  <TotalTime>13</TotalTime>
  <Words>635</Words>
  <Application>Microsoft PowerPoint</Application>
  <PresentationFormat>On-screen Show (4:3)</PresentationFormat>
  <Paragraphs>136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wiscslide</vt:lpstr>
      <vt:lpstr>1_wiscslide</vt:lpstr>
      <vt:lpstr>Lecture 15 – 3D Transformations</vt:lpstr>
      <vt:lpstr>3D</vt:lpstr>
      <vt:lpstr>What happens in 3D?</vt:lpstr>
      <vt:lpstr>What is a rotation?</vt:lpstr>
      <vt:lpstr>Parameterizing Rotations</vt:lpstr>
      <vt:lpstr>Measuring rotation in 2D</vt:lpstr>
      <vt:lpstr>Much harder in 3D</vt:lpstr>
      <vt:lpstr>Representation of 3D Rotations</vt:lpstr>
      <vt:lpstr>Euler Angles</vt:lpstr>
      <vt:lpstr>Viewing Transformations</vt:lpstr>
      <vt:lpstr>Orthographic Projection</vt:lpstr>
      <vt:lpstr>View Volumes / Transformations</vt:lpstr>
      <vt:lpstr>Canonical View Volume</vt:lpstr>
      <vt:lpstr>2 Views of Viewing Transform</vt:lpstr>
      <vt:lpstr>Orthographic Projection</vt:lpstr>
    </vt:vector>
  </TitlesOfParts>
  <Company>University of Wisconsin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15 – 3D Transformations</dc:title>
  <dc:creator>gleicher</dc:creator>
  <cp:lastModifiedBy>Mike Gleicher</cp:lastModifiedBy>
  <cp:revision>4</cp:revision>
  <dcterms:created xsi:type="dcterms:W3CDTF">2007-10-07T20:35:50Z</dcterms:created>
  <dcterms:modified xsi:type="dcterms:W3CDTF">2008-09-28T22:44:20Z</dcterms:modified>
</cp:coreProperties>
</file>