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76" r:id="rId2"/>
    <p:sldId id="257" r:id="rId3"/>
    <p:sldId id="258" r:id="rId4"/>
    <p:sldId id="259" r:id="rId5"/>
    <p:sldId id="261" r:id="rId6"/>
    <p:sldId id="277" r:id="rId7"/>
    <p:sldId id="279" r:id="rId8"/>
    <p:sldId id="278" r:id="rId9"/>
    <p:sldId id="262" r:id="rId10"/>
    <p:sldId id="280" r:id="rId11"/>
    <p:sldId id="281" r:id="rId12"/>
    <p:sldId id="282" r:id="rId13"/>
    <p:sldId id="284" r:id="rId14"/>
    <p:sldId id="283" r:id="rId15"/>
    <p:sldId id="264" r:id="rId16"/>
    <p:sldId id="263" r:id="rId17"/>
    <p:sldId id="265" r:id="rId18"/>
    <p:sldId id="267" r:id="rId19"/>
    <p:sldId id="266" r:id="rId20"/>
    <p:sldId id="285" r:id="rId21"/>
    <p:sldId id="269" r:id="rId22"/>
    <p:sldId id="270" r:id="rId23"/>
    <p:sldId id="286" r:id="rId24"/>
    <p:sldId id="271" r:id="rId25"/>
    <p:sldId id="272" r:id="rId26"/>
    <p:sldId id="273" r:id="rId27"/>
    <p:sldId id="274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A"/>
    <a:srgbClr val="DDDDDD"/>
    <a:srgbClr val="C0C0C0"/>
    <a:srgbClr val="EAEAEA"/>
    <a:srgbClr val="FF0000"/>
    <a:srgbClr val="7D7D7D"/>
    <a:srgbClr val="F8F8F8"/>
    <a:srgbClr val="0000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8" autoAdjust="0"/>
    <p:restoredTop sz="94607" autoAdjust="0"/>
  </p:normalViewPr>
  <p:slideViewPr>
    <p:cSldViewPr>
      <p:cViewPr varScale="1">
        <p:scale>
          <a:sx n="69" d="100"/>
          <a:sy n="69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D583C7-6710-4395-BFF2-6FA000D86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F2FD888-CEEF-4D6A-87CC-48CF844A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750F33-06FF-4FDA-B2BF-F3B2004D42A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A31A9-F563-4362-A09C-8948B85037BA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5B48FD-9EF7-40D0-99DB-D2CE6E0A27D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1B8A6-228E-4829-BF58-9C25D2ED78C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2FD888-CEEF-4D6A-87CC-48CF844ADF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EF7E5-D45F-45A2-953E-2059DF50187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7A382-1125-4DC1-A833-94A9D3601EED}" type="slidenum">
              <a:rPr lang="en-US"/>
              <a:pPr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EDAE1-3209-437B-B57B-1829880B3405}" type="slidenum">
              <a:rPr lang="en-US"/>
              <a:pPr/>
              <a:t>16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D9EF40-6439-4FAD-85C9-41D9515689F6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E07A69-EF39-4511-A028-E70205077C88}" type="slidenum">
              <a:rPr lang="en-US"/>
              <a:pPr/>
              <a:t>18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2FCAA-5B53-4E73-B6A0-CC94726FDA6B}" type="slidenum">
              <a:rPr lang="en-US"/>
              <a:pPr/>
              <a:t>19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C3F83-1D5F-4CC6-AC83-38430A9171A8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6079CE-E30D-4C83-B6B3-A3859C4B5A88}" type="slidenum">
              <a:rPr lang="en-US"/>
              <a:pPr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59E002-D036-4720-97E5-3C77390EBEA1}" type="slidenum">
              <a:rPr lang="en-US"/>
              <a:pPr/>
              <a:t>22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1FA7B-B667-4C7B-A1C3-BBE447463FF1}" type="slidenum">
              <a:rPr lang="en-US"/>
              <a:pPr/>
              <a:t>24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29EB6-C7DB-4ECB-8183-A6D863CABE7D}" type="slidenum">
              <a:rPr lang="en-US"/>
              <a:pPr/>
              <a:t>25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BE867-3B00-4EB1-91A3-165406980223}" type="slidenum">
              <a:rPr lang="en-US"/>
              <a:pPr/>
              <a:t>26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31209-3681-4A3B-8419-AB14E4DE777D}" type="slidenum">
              <a:rPr lang="en-US"/>
              <a:pPr/>
              <a:t>27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748D3-F273-4E78-BE5B-68DC48981677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8DFE0-3792-40DC-9D79-FBF577CF70B4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D1B0F-4082-4E22-B538-96A01A6C776E}" type="slidenum">
              <a:rPr lang="en-US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F5636B-06B6-4B1C-8153-FB9052D04E6E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9D9CA7-6C56-4868-B1EC-8CD0DF0580A9}" type="slidenum">
              <a:rPr lang="en-US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94246-6099-4E8D-832C-3BA78F94A64E}" type="slidenum">
              <a:rPr lang="en-US"/>
              <a:pPr/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D34C5-856A-4DFE-A5AF-9734A8B7C830}" type="slidenum">
              <a:rPr lang="en-US"/>
              <a:pPr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isc.edu/~cs559-1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leicher@cs.wisc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Questions to Start With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are you here?</a:t>
            </a:r>
          </a:p>
          <a:p>
            <a:pPr eaLnBrk="1" hangingPunct="1"/>
            <a:r>
              <a:rPr lang="en-US" smtClean="0"/>
              <a:t>What is Computer Graphics?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do you want to get out of it?</a:t>
            </a:r>
          </a:p>
          <a:p>
            <a:pPr eaLnBrk="1" hangingPunct="1"/>
            <a:r>
              <a:rPr lang="en-US" smtClean="0"/>
              <a:t>What do you expect?</a:t>
            </a:r>
          </a:p>
          <a:p>
            <a:pPr eaLnBrk="1" hangingPunct="1"/>
            <a:r>
              <a:rPr lang="en-US" smtClean="0"/>
              <a:t>What have you heard?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Do not want to blow a lecture on mechanics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Dictionary: a reproduction of the form of a person or object, especially a sculptured likeness</a:t>
            </a:r>
          </a:p>
          <a:p>
            <a:pPr eaLnBrk="1" hangingPunct="1"/>
            <a:r>
              <a:rPr lang="en-US" smtClean="0"/>
              <a:t>Math: the range of a function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picture (2D)</a:t>
            </a:r>
          </a:p>
          <a:p>
            <a:pPr eaLnBrk="1" hangingPunct="1"/>
            <a:r>
              <a:rPr lang="en-US" smtClean="0"/>
              <a:t>A sampled representation of a spatial thing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make images?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Represent 3D World &amp; Make a picture</a:t>
            </a:r>
          </a:p>
          <a:p>
            <a:pPr lvl="1" eaLnBrk="1" hangingPunct="1"/>
            <a:r>
              <a:rPr lang="en-US" smtClean="0"/>
              <a:t>Rendering (act of making a picture from a model)</a:t>
            </a:r>
          </a:p>
          <a:p>
            <a:pPr lvl="1" eaLnBrk="1" hangingPunct="1"/>
            <a:r>
              <a:rPr lang="en-US" smtClean="0"/>
              <a:t>Either simulate physics or other ways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Capture measurements of the real world</a:t>
            </a:r>
          </a:p>
          <a:p>
            <a:pPr eaLnBrk="1" hangingPunct="1"/>
            <a:r>
              <a:rPr lang="en-US" smtClean="0"/>
              <a:t>Make up 2D stuff (like painting text, …)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Kinds of Image Representations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Old: Raster vs. Vector</a:t>
            </a:r>
          </a:p>
          <a:p>
            <a:pPr eaLnBrk="1" hangingPunct="1"/>
            <a:r>
              <a:rPr lang="en-US" smtClean="0"/>
              <a:t>New: Sampled vs. Geometric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Raster: regular measurements (independent of content)</a:t>
            </a:r>
          </a:p>
          <a:p>
            <a:pPr eaLnBrk="1" hangingPunct="1"/>
            <a:r>
              <a:rPr lang="en-US" smtClean="0"/>
              <a:t>Geometric: mathematical description of content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Display: vector vs. raster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light</a:t>
            </a:r>
          </a:p>
          <a:p>
            <a:pPr lvl="1"/>
            <a:r>
              <a:rPr lang="en-US" dirty="0" smtClean="0"/>
              <a:t>Energy spectrum / reflectance function</a:t>
            </a:r>
          </a:p>
          <a:p>
            <a:pPr lvl="1"/>
            <a:r>
              <a:rPr lang="en-US" dirty="0" smtClean="0"/>
              <a:t>Perception</a:t>
            </a:r>
          </a:p>
          <a:p>
            <a:r>
              <a:rPr lang="en-US" dirty="0" smtClean="0"/>
              <a:t>Can we represent color with 3 numbers?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r>
              <a:rPr lang="en-US" dirty="0" err="1" smtClean="0"/>
              <a:t>Sortof</a:t>
            </a:r>
            <a:r>
              <a:rPr lang="en-US" dirty="0" smtClean="0"/>
              <a:t>  (R,G,B or X,Y,Z, or its variants)</a:t>
            </a:r>
          </a:p>
          <a:p>
            <a:pPr lvl="1"/>
            <a:r>
              <a:rPr lang="en-US" dirty="0" smtClean="0"/>
              <a:t>Details later in the class</a:t>
            </a:r>
          </a:p>
          <a:p>
            <a:pPr lvl="1"/>
            <a:r>
              <a:rPr lang="en-US" dirty="0" smtClean="0"/>
              <a:t>For now, pixels have 3 </a:t>
            </a:r>
            <a:r>
              <a:rPr lang="en-US" dirty="0" err="1" smtClean="0"/>
              <a:t>brightnesses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Pixels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little square?</a:t>
            </a:r>
          </a:p>
          <a:p>
            <a:pPr lvl="1" eaLnBrk="1" hangingPunct="1"/>
            <a:r>
              <a:rPr lang="en-US" smtClean="0"/>
              <a:t>Bad model – but right idea</a:t>
            </a:r>
          </a:p>
          <a:p>
            <a:pPr eaLnBrk="1" hangingPunct="1"/>
            <a:r>
              <a:rPr lang="en-US" smtClean="0"/>
              <a:t>A measurement (at a point)</a:t>
            </a:r>
          </a:p>
          <a:p>
            <a:pPr lvl="1" eaLnBrk="1" hangingPunct="1"/>
            <a:r>
              <a:rPr lang="en-US" smtClean="0"/>
              <a:t>In theory a point – in practice could be average over a region, …</a:t>
            </a:r>
          </a:p>
          <a:p>
            <a:pPr lvl="1" eaLnBrk="1" hangingPunct="1"/>
            <a:r>
              <a:rPr lang="en-US" smtClean="0"/>
              <a:t>Limited precision…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Grid? (or any pattern)</a:t>
            </a:r>
          </a:p>
          <a:p>
            <a:pPr lvl="1" eaLnBrk="1" hangingPunct="1"/>
            <a:r>
              <a:rPr lang="en-US" smtClean="0"/>
              <a:t>Key point: independent of content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the field of Graphics?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(as far as we’re concerned as a part of CS)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 content</a:t>
            </a:r>
          </a:p>
          <a:p>
            <a:pPr eaLnBrk="1" hangingPunct="1"/>
            <a:r>
              <a:rPr lang="en-US" smtClean="0"/>
              <a:t>Not how to use graphics tools (***)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Related Fields / Courses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Art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Image Processing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Computational Geometry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Geometric Modeling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Computer Vision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Human Perception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Human-Computer Interaction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Advanced Graphics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 you need to know?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About images</a:t>
            </a:r>
          </a:p>
          <a:p>
            <a:pPr eaLnBrk="1" hangingPunct="1"/>
            <a:r>
              <a:rPr lang="en-US" smtClean="0"/>
              <a:t>About geometry</a:t>
            </a:r>
          </a:p>
          <a:p>
            <a:pPr eaLnBrk="1" hangingPunct="1"/>
            <a:r>
              <a:rPr lang="en-US" smtClean="0"/>
              <a:t>About 3D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Importance of images in graphics classes</a:t>
            </a:r>
          </a:p>
          <a:p>
            <a:pPr lvl="1" eaLnBrk="1" hangingPunct="1"/>
            <a:r>
              <a:rPr lang="en-US" smtClean="0"/>
              <a:t>A new thing</a:t>
            </a:r>
          </a:p>
          <a:p>
            <a:pPr lvl="1" eaLnBrk="1" hangingPunct="1"/>
            <a:r>
              <a:rPr lang="en-US" smtClean="0"/>
              <a:t>Not well reflected in texts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will we try to teach you?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Eyes and Cameras – where images go</a:t>
            </a:r>
          </a:p>
          <a:p>
            <a:pPr eaLnBrk="1" hangingPunct="1"/>
            <a:r>
              <a:rPr lang="en-US" smtClean="0"/>
              <a:t>Images (sampling, color, image processing)</a:t>
            </a:r>
          </a:p>
          <a:p>
            <a:pPr lvl="1" eaLnBrk="1" hangingPunct="1"/>
            <a:r>
              <a:rPr lang="en-US" smtClean="0"/>
              <a:t>Digital Photography	</a:t>
            </a:r>
          </a:p>
          <a:p>
            <a:pPr eaLnBrk="1" hangingPunct="1"/>
            <a:r>
              <a:rPr lang="en-US" smtClean="0"/>
              <a:t>Drawing and representing things in 2D</a:t>
            </a:r>
          </a:p>
          <a:p>
            <a:pPr lvl="1" eaLnBrk="1" hangingPunct="1"/>
            <a:r>
              <a:rPr lang="en-US" smtClean="0"/>
              <a:t>Raster algorithms, transformations, curves, …</a:t>
            </a:r>
          </a:p>
          <a:p>
            <a:pPr eaLnBrk="1" hangingPunct="1"/>
            <a:r>
              <a:rPr lang="en-US" smtClean="0"/>
              <a:t>Drawing and representing things in 3D</a:t>
            </a:r>
          </a:p>
          <a:p>
            <a:pPr lvl="1" eaLnBrk="1" hangingPunct="1"/>
            <a:r>
              <a:rPr lang="en-US" smtClean="0"/>
              <a:t>Viewing 3D in 2D, surfaces, lighting</a:t>
            </a:r>
          </a:p>
          <a:p>
            <a:pPr lvl="1" eaLnBrk="1" hangingPunct="1"/>
            <a:r>
              <a:rPr lang="en-US" smtClean="0"/>
              <a:t>Making realistic looking pictures</a:t>
            </a:r>
          </a:p>
          <a:p>
            <a:pPr eaLnBrk="1" hangingPunct="1"/>
            <a:r>
              <a:rPr lang="en-US" smtClean="0"/>
              <a:t>Miscellaneous topics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will we teach this to you?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CS559 – Computer Graphics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Basic course info – its all on the web</a:t>
            </a:r>
            <a:br>
              <a:rPr lang="en-US" smtClean="0"/>
            </a:br>
            <a:r>
              <a:rPr lang="en-US" smtClean="0"/>
              <a:t>	</a:t>
            </a:r>
            <a:r>
              <a:rPr lang="en-US" smtClean="0">
                <a:hlinkClick r:id="rId3"/>
              </a:rPr>
              <a:t>www.cs.wisc.edu/~cs559-1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Web for announcements – issues with mailing lists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 du Jour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Computer Graphics – the topic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What is Computer Graphics – the class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Some basic things to get started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this year?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105400"/>
          </a:xfrm>
        </p:spPr>
        <p:txBody>
          <a:bodyPr/>
          <a:lstStyle/>
          <a:p>
            <a:r>
              <a:rPr lang="en-US" dirty="0" smtClean="0"/>
              <a:t>Less digital photography (new course)</a:t>
            </a:r>
          </a:p>
          <a:p>
            <a:r>
              <a:rPr lang="en-US" dirty="0" smtClean="0"/>
              <a:t>Some new topics</a:t>
            </a:r>
          </a:p>
          <a:p>
            <a:pPr lvl="1"/>
            <a:r>
              <a:rPr lang="en-US" dirty="0" smtClean="0"/>
              <a:t>Programming graphics hardware (</a:t>
            </a:r>
            <a:r>
              <a:rPr lang="en-US" dirty="0" err="1" smtClean="0"/>
              <a:t>shaders</a:t>
            </a:r>
            <a:r>
              <a:rPr lang="en-US" dirty="0" smtClean="0"/>
              <a:t>, GPU)</a:t>
            </a:r>
          </a:p>
          <a:p>
            <a:pPr lvl="1"/>
            <a:r>
              <a:rPr lang="en-US" dirty="0" smtClean="0"/>
              <a:t>Rendering</a:t>
            </a:r>
          </a:p>
          <a:p>
            <a:r>
              <a:rPr lang="en-US" dirty="0" smtClean="0"/>
              <a:t>Experiment with project structure</a:t>
            </a:r>
          </a:p>
          <a:p>
            <a:pPr lvl="1"/>
            <a:r>
              <a:rPr lang="en-US" dirty="0" smtClean="0"/>
              <a:t>Cut out “non-graphics” aspects to make smaller</a:t>
            </a:r>
          </a:p>
          <a:p>
            <a:pPr lvl="1"/>
            <a:r>
              <a:rPr lang="en-US" dirty="0" smtClean="0"/>
              <a:t>More emphasis on using sample code</a:t>
            </a:r>
          </a:p>
          <a:p>
            <a:pPr lvl="1"/>
            <a:r>
              <a:rPr lang="en-US" dirty="0" smtClean="0"/>
              <a:t>Not all projects the same size/weight</a:t>
            </a:r>
          </a:p>
          <a:p>
            <a:pPr lvl="2"/>
            <a:r>
              <a:rPr lang="en-US" dirty="0" smtClean="0"/>
              <a:t>Mini project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</a:t>
            </a:r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Prof: Mike Gleicher</a:t>
            </a:r>
          </a:p>
          <a:p>
            <a:pPr eaLnBrk="1" hangingPunct="1"/>
            <a:r>
              <a:rPr lang="en-US" smtClean="0"/>
              <a:t>6385 CS</a:t>
            </a:r>
          </a:p>
          <a:p>
            <a:pPr eaLnBrk="1" hangingPunct="1"/>
            <a:r>
              <a:rPr lang="en-US" smtClean="0"/>
              <a:t>Office Hours:</a:t>
            </a:r>
          </a:p>
          <a:p>
            <a:pPr lvl="1" eaLnBrk="1" hangingPunct="1"/>
            <a:r>
              <a:rPr lang="en-US" smtClean="0"/>
              <a:t>Wednesday 11-11:45, Thursday 9:30-10:15</a:t>
            </a:r>
          </a:p>
          <a:p>
            <a:pPr lvl="1" eaLnBrk="1" hangingPunct="1"/>
            <a:r>
              <a:rPr lang="en-US" smtClean="0"/>
              <a:t>Or by appointment</a:t>
            </a:r>
          </a:p>
          <a:p>
            <a:pPr eaLnBrk="1" hangingPunct="1"/>
            <a:r>
              <a:rPr lang="en-US" smtClean="0">
                <a:hlinkClick r:id="rId3"/>
              </a:rPr>
              <a:t>gleicher@cs.wisc.edu</a:t>
            </a:r>
            <a:endParaRPr lang="en-US" smtClean="0"/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86300" y="1600200"/>
            <a:ext cx="4457700" cy="5105400"/>
          </a:xfrm>
        </p:spPr>
        <p:txBody>
          <a:bodyPr/>
          <a:lstStyle/>
          <a:p>
            <a:pPr eaLnBrk="1" hangingPunct="1"/>
            <a:r>
              <a:rPr lang="en-US" smtClean="0"/>
              <a:t>TA: Blayne Field</a:t>
            </a:r>
          </a:p>
          <a:p>
            <a:pPr eaLnBrk="1" hangingPunct="1"/>
            <a:r>
              <a:rPr lang="en-US" smtClean="0"/>
              <a:t>1308 CS</a:t>
            </a:r>
          </a:p>
          <a:p>
            <a:pPr eaLnBrk="1" hangingPunct="1"/>
            <a:r>
              <a:rPr lang="en-US" smtClean="0"/>
              <a:t>Office Hours</a:t>
            </a:r>
          </a:p>
          <a:p>
            <a:pPr lvl="1" eaLnBrk="1" hangingPunct="1"/>
            <a:r>
              <a:rPr lang="en-US" smtClean="0"/>
              <a:t>Mondays 3:30-4:30pm, Tuesdays 1:00-2:00pm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See the website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Fundamentals of Computer Graphics, 2</a:t>
            </a:r>
            <a:r>
              <a:rPr lang="en-US" baseline="30000" smtClean="0"/>
              <a:t>nd</a:t>
            </a:r>
            <a:r>
              <a:rPr lang="en-US" smtClean="0"/>
              <a:t> 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By Peter Shirley (and others)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the 1</a:t>
            </a:r>
            <a:r>
              <a:rPr lang="en-US" baseline="30000" smtClean="0"/>
              <a:t>st</a:t>
            </a:r>
            <a:r>
              <a:rPr lang="en-US" smtClean="0"/>
              <a:t> edition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Referred to as Shirley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  or Tiger Book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OpenGL Programming Guide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By Woo et 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“red book” – common reference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Any version is OK for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Old version is on the web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133600"/>
            <a:ext cx="15779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191000"/>
            <a:ext cx="16176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RTR</a:t>
            </a:r>
          </a:p>
          <a:p>
            <a:pPr lvl="1"/>
            <a:r>
              <a:rPr lang="en-US" dirty="0" smtClean="0"/>
              <a:t>2e – old, but good – have readings from it</a:t>
            </a:r>
          </a:p>
          <a:p>
            <a:pPr lvl="1"/>
            <a:r>
              <a:rPr lang="en-US" dirty="0" smtClean="0"/>
              <a:t>3e – just came out. encyclopedic</a:t>
            </a:r>
          </a:p>
          <a:p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Evolution of book thickness</a:t>
            </a:r>
          </a:p>
          <a:p>
            <a:pPr lvl="1"/>
            <a:r>
              <a:rPr lang="en-US" dirty="0" smtClean="0"/>
              <a:t>Books </a:t>
            </a:r>
            <a:r>
              <a:rPr lang="en-US" smtClean="0"/>
              <a:t>on fancy C++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Collaboration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Collaboration vs. Academic Misconduct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encourage collaboration (to a point)</a:t>
            </a:r>
          </a:p>
          <a:p>
            <a:pPr lvl="1" eaLnBrk="1" hangingPunct="1"/>
            <a:r>
              <a:rPr lang="en-US" smtClean="0"/>
              <a:t>Not on exams</a:t>
            </a:r>
          </a:p>
          <a:p>
            <a:pPr lvl="1" eaLnBrk="1" hangingPunct="1"/>
            <a:r>
              <a:rPr lang="en-US" smtClean="0"/>
              <a:t>You must do your own project work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Parts of the Course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Exams</a:t>
            </a:r>
          </a:p>
          <a:p>
            <a:pPr lvl="1" eaLnBrk="1" hangingPunct="1"/>
            <a:r>
              <a:rPr lang="en-US" smtClean="0"/>
              <a:t>Midterm (Tues, Oct 28</a:t>
            </a:r>
            <a:r>
              <a:rPr lang="en-US" baseline="30000" smtClean="0"/>
              <a:t>th</a:t>
            </a:r>
            <a:r>
              <a:rPr lang="en-US" smtClean="0"/>
              <a:t> evening), FINAL</a:t>
            </a:r>
          </a:p>
          <a:p>
            <a:pPr eaLnBrk="1" hangingPunct="1"/>
            <a:r>
              <a:rPr lang="en-US" smtClean="0"/>
              <a:t>Assignments</a:t>
            </a:r>
          </a:p>
          <a:p>
            <a:pPr lvl="1" eaLnBrk="1" hangingPunct="1"/>
            <a:r>
              <a:rPr lang="en-US" smtClean="0"/>
              <a:t>Written – double check the theory (exam prep)</a:t>
            </a:r>
          </a:p>
          <a:p>
            <a:pPr lvl="1" eaLnBrk="1" hangingPunct="1"/>
            <a:r>
              <a:rPr lang="en-US" smtClean="0"/>
              <a:t>Programming – try things out (before projects)</a:t>
            </a:r>
          </a:p>
          <a:p>
            <a:pPr eaLnBrk="1" hangingPunct="1"/>
            <a:r>
              <a:rPr lang="en-US" smtClean="0"/>
              <a:t>Projects</a:t>
            </a:r>
          </a:p>
          <a:p>
            <a:pPr lvl="1" eaLnBrk="1" hangingPunct="1"/>
            <a:r>
              <a:rPr lang="en-US" smtClean="0"/>
              <a:t>Smaler</a:t>
            </a:r>
          </a:p>
          <a:p>
            <a:pPr eaLnBrk="1" hangingPunct="1"/>
            <a:r>
              <a:rPr lang="en-US" b="1" smtClean="0"/>
              <a:t>Something</a:t>
            </a:r>
            <a:r>
              <a:rPr lang="en-US" smtClean="0"/>
              <a:t> due every Tuesday</a:t>
            </a:r>
          </a:p>
          <a:p>
            <a:pPr lvl="1" eaLnBrk="1" hangingPunct="1"/>
            <a:r>
              <a:rPr lang="en-US" smtClean="0"/>
              <a:t>Survey next week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Infrastructure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Visual Studio (C++ on Windows)</a:t>
            </a:r>
          </a:p>
          <a:p>
            <a:pPr lvl="1" eaLnBrk="1" hangingPunct="1"/>
            <a:r>
              <a:rPr lang="en-US" smtClean="0"/>
              <a:t>Your program must compile and run on machines in B240!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FlTk</a:t>
            </a:r>
          </a:p>
          <a:p>
            <a:pPr eaLnBrk="1" hangingPunct="1"/>
            <a:r>
              <a:rPr lang="en-US" smtClean="0"/>
              <a:t>OpenGL</a:t>
            </a:r>
          </a:p>
          <a:p>
            <a:pPr eaLnBrk="1" hangingPunct="1"/>
            <a:r>
              <a:rPr lang="en-US" smtClean="0"/>
              <a:t>LibTarga</a:t>
            </a:r>
          </a:p>
          <a:p>
            <a:pPr eaLnBrk="1" hangingPunct="1"/>
            <a:r>
              <a:rPr lang="en-US" smtClean="0"/>
              <a:t>Class is not about tools, but we will help you with them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Administrative Questions?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C++ (vs. GLUT)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Workload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Extra Credit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Grading and Late Policies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Computer Graphics?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computers create things we see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alternative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Geometry</a:t>
            </a:r>
          </a:p>
          <a:p>
            <a:pPr lvl="1" eaLnBrk="1" hangingPunct="1"/>
            <a:r>
              <a:rPr lang="en-US" smtClean="0"/>
              <a:t>Geometry for non-visual stuff, often another field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kinds of “things we see”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Computer Displays</a:t>
            </a:r>
          </a:p>
          <a:p>
            <a:pPr eaLnBrk="1" hangingPunct="1"/>
            <a:r>
              <a:rPr lang="en-US" smtClean="0"/>
              <a:t>Movies / Video</a:t>
            </a:r>
          </a:p>
          <a:p>
            <a:pPr eaLnBrk="1" hangingPunct="1"/>
            <a:r>
              <a:rPr lang="en-US" smtClean="0"/>
              <a:t>Print</a:t>
            </a:r>
          </a:p>
          <a:p>
            <a:pPr eaLnBrk="1" hangingPunct="1"/>
            <a:r>
              <a:rPr lang="en-US" smtClean="0"/>
              <a:t>Interactive Media</a:t>
            </a:r>
          </a:p>
          <a:p>
            <a:pPr lvl="1" eaLnBrk="1" hangingPunct="1"/>
            <a:r>
              <a:rPr lang="en-US" smtClean="0"/>
              <a:t>Games</a:t>
            </a:r>
          </a:p>
          <a:p>
            <a:pPr lvl="1" eaLnBrk="1" hangingPunct="1"/>
            <a:r>
              <a:rPr lang="en-US" smtClean="0"/>
              <a:t>Virtual Reality</a:t>
            </a:r>
          </a:p>
          <a:p>
            <a:pPr eaLnBrk="1" hangingPunct="1"/>
            <a:r>
              <a:rPr lang="en-US" smtClean="0"/>
              <a:t>Other devices (mobile)</a:t>
            </a:r>
          </a:p>
          <a:p>
            <a:pPr eaLnBrk="1" hangingPunct="1"/>
            <a:r>
              <a:rPr lang="en-US" smtClean="0"/>
              <a:t>…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Computer Displays</a:t>
            </a:r>
          </a:p>
          <a:p>
            <a:pPr eaLnBrk="1" hangingPunct="1"/>
            <a:r>
              <a:rPr lang="en-US" smtClean="0"/>
              <a:t>Entertainment</a:t>
            </a:r>
          </a:p>
          <a:p>
            <a:pPr eaLnBrk="1" hangingPunct="1"/>
            <a:r>
              <a:rPr lang="en-US" smtClean="0"/>
              <a:t>Design</a:t>
            </a:r>
          </a:p>
          <a:p>
            <a:pPr eaLnBrk="1" hangingPunct="1"/>
            <a:r>
              <a:rPr lang="en-US" smtClean="0"/>
              <a:t>Communication</a:t>
            </a:r>
          </a:p>
          <a:p>
            <a:pPr eaLnBrk="1" hangingPunct="1"/>
            <a:r>
              <a:rPr lang="en-US" smtClean="0"/>
              <a:t>Simulation</a:t>
            </a:r>
          </a:p>
          <a:p>
            <a:pPr eaLnBrk="1" hangingPunct="1"/>
            <a:r>
              <a:rPr lang="en-US" smtClean="0"/>
              <a:t>Medicine / Science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computer graphics?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(almost) Any picture we see!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    and a lot more than “computer pictures.”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Computers touch everything …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All movies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Photography (even film is printed digitally)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Print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…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More than Pictures? (3D Displays, …)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What do we see?</a:t>
            </a:r>
            <a:br>
              <a:rPr lang="en-US" sz="3600" smtClean="0"/>
            </a:br>
            <a:r>
              <a:rPr lang="en-US" sz="3600" smtClean="0"/>
              <a:t>What is an Image?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Basics of Light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Electromagnetic radiation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Waves, frequencies (later)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Particle model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Travels from source to receiver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Source to Viewer?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known until around 1000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Euclid and Ptolemy PROVED otherwise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Ibn Al-Haythan (Al-hazen) around 985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Triumph of the scientific method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2000" smtClean="0"/>
              <a:t>Proof by observation – not authority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Experiment – stare at sun, burns eyes, …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Also figured out light travels in straight lines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Depth and Distance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Light travels in straight lines</a:t>
            </a:r>
          </a:p>
          <a:p>
            <a:pPr lvl="1" eaLnBrk="1" hangingPunct="1"/>
            <a:r>
              <a:rPr lang="en-US" smtClean="0"/>
              <a:t>Except in weird cases that only occur in theoretical physics</a:t>
            </a:r>
          </a:p>
          <a:p>
            <a:pPr eaLnBrk="1" hangingPunct="1"/>
            <a:r>
              <a:rPr lang="en-US" smtClean="0"/>
              <a:t>Doesn’t matter how far away</a:t>
            </a:r>
          </a:p>
          <a:p>
            <a:pPr lvl="1" eaLnBrk="1" hangingPunct="1"/>
            <a:r>
              <a:rPr lang="en-US" smtClean="0"/>
              <a:t>Can’t tell where photon comes from</a:t>
            </a:r>
          </a:p>
          <a:p>
            <a:pPr lvl="1" eaLnBrk="1" hangingPunct="1"/>
            <a:r>
              <a:rPr lang="en-US" smtClean="0"/>
              <a:t>Photons leaving source might not all make it to eye</a:t>
            </a:r>
          </a:p>
          <a:p>
            <a:pPr lvl="1" eaLnBrk="1" hangingPunct="1"/>
            <a:r>
              <a:rPr lang="en-US" smtClean="0"/>
              <a:t>Photons might bounce around on stuff</a:t>
            </a:r>
          </a:p>
          <a:p>
            <a:pPr lvl="2" eaLnBrk="1" hangingPunct="1"/>
            <a:r>
              <a:rPr lang="en-US" smtClean="0"/>
              <a:t>Longer distance, more chance of hitting something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Looking at things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648200" cy="5105400"/>
          </a:xfrm>
        </p:spPr>
        <p:txBody>
          <a:bodyPr/>
          <a:lstStyle/>
          <a:p>
            <a:pPr eaLnBrk="1" hangingPunct="1"/>
            <a:r>
              <a:rPr lang="en-US" smtClean="0"/>
              <a:t>Light leaves source</a:t>
            </a:r>
          </a:p>
          <a:p>
            <a:pPr eaLnBrk="1" hangingPunct="1"/>
            <a:r>
              <a:rPr lang="en-US" smtClean="0"/>
              <a:t>Light bounces off object</a:t>
            </a:r>
          </a:p>
          <a:p>
            <a:pPr eaLnBrk="1" hangingPunct="1"/>
            <a:r>
              <a:rPr lang="en-US" smtClean="0"/>
              <a:t>Light goes to receiver</a:t>
            </a:r>
          </a:p>
          <a:p>
            <a:pPr lvl="1" eaLnBrk="1" hangingPunct="1"/>
            <a:r>
              <a:rPr lang="en-US" smtClean="0"/>
              <a:t>Eye, Camera</a:t>
            </a:r>
          </a:p>
          <a:p>
            <a:pPr eaLnBrk="1" hangingPunct="1"/>
            <a:r>
              <a:rPr lang="en-US" smtClean="0"/>
              <a:t>Receiver is 2D, process is 3D</a:t>
            </a:r>
          </a:p>
          <a:p>
            <a:pPr eaLnBrk="1" hangingPunct="1"/>
            <a:r>
              <a:rPr lang="en-US" smtClean="0"/>
              <a:t>Mathematics later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Could be a picture (per eye)</a:t>
            </a:r>
          </a:p>
        </p:txBody>
      </p:sp>
      <p:pic>
        <p:nvPicPr>
          <p:cNvPr id="9220" name="Picture 4" descr="Untitled-1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29200" y="3359150"/>
            <a:ext cx="3609975" cy="1585913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Computer Graphics?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Images			- Visual Computing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Geometry		- Geometric Computing</a:t>
            </a:r>
          </a:p>
          <a:p>
            <a:pPr lvl="1" eaLnBrk="1" hangingPunct="1"/>
            <a:r>
              <a:rPr lang="en-US" dirty="0" smtClean="0"/>
              <a:t>Probably turned into an image at some </a:t>
            </a:r>
            <a:r>
              <a:rPr lang="en-US" dirty="0" smtClean="0"/>
              <a:t>point</a:t>
            </a:r>
          </a:p>
          <a:p>
            <a:pPr lvl="1" eaLnBrk="1" hangingPunct="1"/>
            <a:r>
              <a:rPr lang="en-US" dirty="0" smtClean="0"/>
              <a:t>Except if it’s a 3D printer</a:t>
            </a:r>
            <a:r>
              <a:rPr lang="en-US" smtClean="0"/>
              <a:t>, hologram, …</a:t>
            </a:r>
            <a:endParaRPr lang="en-US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Not just pictures of world (text, painting, …)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989</Words>
  <Application>Microsoft PowerPoint</Application>
  <PresentationFormat>On-screen Show (4:3)</PresentationFormat>
  <Paragraphs>267</Paragraphs>
  <Slides>27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wiscslide</vt:lpstr>
      <vt:lpstr>Questions to Start With</vt:lpstr>
      <vt:lpstr>Topics du Jour</vt:lpstr>
      <vt:lpstr>What is Computer Graphics?</vt:lpstr>
      <vt:lpstr>What kinds of “things we see”</vt:lpstr>
      <vt:lpstr>What is computer graphics?</vt:lpstr>
      <vt:lpstr>What do we see? What is an Image?</vt:lpstr>
      <vt:lpstr>Depth and Distance</vt:lpstr>
      <vt:lpstr>Looking at things</vt:lpstr>
      <vt:lpstr>What is Computer Graphics?</vt:lpstr>
      <vt:lpstr>Images</vt:lpstr>
      <vt:lpstr>How to make images?</vt:lpstr>
      <vt:lpstr>Kinds of Image Representations</vt:lpstr>
      <vt:lpstr>Color</vt:lpstr>
      <vt:lpstr>Pixels</vt:lpstr>
      <vt:lpstr>What is the field of Graphics?</vt:lpstr>
      <vt:lpstr>Related Fields / Courses</vt:lpstr>
      <vt:lpstr>What do you need to know?</vt:lpstr>
      <vt:lpstr>What will we try to teach you?</vt:lpstr>
      <vt:lpstr>How will we teach this to you?</vt:lpstr>
      <vt:lpstr>What’s new this year?</vt:lpstr>
      <vt:lpstr>Who</vt:lpstr>
      <vt:lpstr>Books</vt:lpstr>
      <vt:lpstr>Other Books</vt:lpstr>
      <vt:lpstr>Collaboration</vt:lpstr>
      <vt:lpstr>Parts of the Course</vt:lpstr>
      <vt:lpstr>Software Infrastructure</vt:lpstr>
      <vt:lpstr>Other Administrative Questions?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Lecture</dc:title>
  <dc:subject>CS 559 Computer Graphics</dc:subject>
  <dc:creator>Michael Gleicher</dc:creator>
  <cp:lastModifiedBy>mike gleicher</cp:lastModifiedBy>
  <cp:revision>144</cp:revision>
  <dcterms:created xsi:type="dcterms:W3CDTF">2001-01-25T03:21:26Z</dcterms:created>
  <dcterms:modified xsi:type="dcterms:W3CDTF">2008-09-01T20:34:35Z</dcterms:modified>
</cp:coreProperties>
</file>