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s/slide5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5"/>
  </p:notesMasterIdLst>
  <p:sldIdLst>
    <p:sldId id="256" r:id="rId2"/>
    <p:sldId id="257" r:id="rId3"/>
    <p:sldId id="259" r:id="rId4"/>
    <p:sldId id="284" r:id="rId5"/>
    <p:sldId id="285" r:id="rId6"/>
    <p:sldId id="286" r:id="rId7"/>
    <p:sldId id="323" r:id="rId8"/>
    <p:sldId id="260" r:id="rId9"/>
    <p:sldId id="280" r:id="rId10"/>
    <p:sldId id="314" r:id="rId11"/>
    <p:sldId id="334" r:id="rId12"/>
    <p:sldId id="262" r:id="rId13"/>
    <p:sldId id="291" r:id="rId14"/>
    <p:sldId id="258" r:id="rId15"/>
    <p:sldId id="263" r:id="rId16"/>
    <p:sldId id="332" r:id="rId17"/>
    <p:sldId id="333" r:id="rId18"/>
    <p:sldId id="281" r:id="rId19"/>
    <p:sldId id="264" r:id="rId20"/>
    <p:sldId id="266" r:id="rId21"/>
    <p:sldId id="267" r:id="rId22"/>
    <p:sldId id="299" r:id="rId23"/>
    <p:sldId id="300" r:id="rId24"/>
    <p:sldId id="301" r:id="rId25"/>
    <p:sldId id="315" r:id="rId26"/>
    <p:sldId id="293" r:id="rId27"/>
    <p:sldId id="319" r:id="rId28"/>
    <p:sldId id="282" r:id="rId29"/>
    <p:sldId id="269" r:id="rId30"/>
    <p:sldId id="331" r:id="rId31"/>
    <p:sldId id="268" r:id="rId32"/>
    <p:sldId id="330" r:id="rId33"/>
    <p:sldId id="295" r:id="rId34"/>
    <p:sldId id="320" r:id="rId35"/>
    <p:sldId id="305" r:id="rId36"/>
    <p:sldId id="270" r:id="rId37"/>
    <p:sldId id="317" r:id="rId38"/>
    <p:sldId id="296" r:id="rId39"/>
    <p:sldId id="271" r:id="rId40"/>
    <p:sldId id="306" r:id="rId41"/>
    <p:sldId id="318" r:id="rId42"/>
    <p:sldId id="297" r:id="rId43"/>
    <p:sldId id="321" r:id="rId44"/>
    <p:sldId id="335" r:id="rId45"/>
    <p:sldId id="327" r:id="rId46"/>
    <p:sldId id="277" r:id="rId47"/>
    <p:sldId id="307" r:id="rId48"/>
    <p:sldId id="337" r:id="rId49"/>
    <p:sldId id="278" r:id="rId50"/>
    <p:sldId id="308" r:id="rId51"/>
    <p:sldId id="309" r:id="rId52"/>
    <p:sldId id="310" r:id="rId53"/>
    <p:sldId id="311" r:id="rId54"/>
    <p:sldId id="312" r:id="rId55"/>
    <p:sldId id="329" r:id="rId56"/>
    <p:sldId id="279" r:id="rId57"/>
    <p:sldId id="290" r:id="rId58"/>
    <p:sldId id="288" r:id="rId59"/>
    <p:sldId id="338" r:id="rId60"/>
    <p:sldId id="313" r:id="rId61"/>
    <p:sldId id="336" r:id="rId62"/>
    <p:sldId id="302" r:id="rId63"/>
    <p:sldId id="303" r:id="rId6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658" autoAdjust="0"/>
  </p:normalViewPr>
  <p:slideViewPr>
    <p:cSldViewPr>
      <p:cViewPr varScale="1">
        <p:scale>
          <a:sx n="74" d="100"/>
          <a:sy n="74" d="100"/>
        </p:scale>
        <p:origin x="-104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89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4" Type="http://schemas.openxmlformats.org/officeDocument/2006/relationships/image" Target="../media/image16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4" Type="http://schemas.openxmlformats.org/officeDocument/2006/relationships/image" Target="../media/image2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1933AF-5518-4D20-A88B-74A11C5D5BBC}" type="datetimeFigureOut">
              <a:rPr lang="en-US" smtClean="0"/>
              <a:pPr/>
              <a:t>5/13/2009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7750B0-7408-4AAB-9C87-1D714227326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7750B0-7408-4AAB-9C87-1D7142273268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7750B0-7408-4AAB-9C87-1D7142273268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7750B0-7408-4AAB-9C87-1D7142273268}" type="slidenum">
              <a:rPr lang="en-US" smtClean="0"/>
              <a:pPr/>
              <a:t>48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5/13/2009</a:t>
            </a:fld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5/13/2009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5/13/2009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876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5/13/2009</a:t>
            </a:fld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 rtlCol="0" anchor="b" anchorCtr="0"/>
          <a:lstStyle>
            <a:lvl1pPr algn="ctr">
              <a:defRPr/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5/13/2009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5/13/2009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5/13/2009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5/13/2009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5/13/2009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5/13/2009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5/13/2009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5/13/2009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7.bin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1.bin"/><Relationship Id="rId5" Type="http://schemas.openxmlformats.org/officeDocument/2006/relationships/oleObject" Target="../embeddings/oleObject10.bin"/><Relationship Id="rId4" Type="http://schemas.openxmlformats.org/officeDocument/2006/relationships/oleObject" Target="../embeddings/oleObject9.bin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786596"/>
          </a:xfrm>
        </p:spPr>
        <p:txBody>
          <a:bodyPr/>
          <a:lstStyle/>
          <a:p>
            <a:r>
              <a:rPr lang="en-US" dirty="0" smtClean="0"/>
              <a:t>Lisa Torrey</a:t>
            </a:r>
          </a:p>
          <a:p>
            <a:r>
              <a:rPr lang="en-US" dirty="0" smtClean="0"/>
              <a:t>University of Wisconsin – Madison</a:t>
            </a:r>
          </a:p>
          <a:p>
            <a:r>
              <a:rPr lang="en-US" dirty="0" smtClean="0"/>
              <a:t>Doctoral Defense</a:t>
            </a:r>
          </a:p>
          <a:p>
            <a:r>
              <a:rPr lang="en-US" dirty="0" smtClean="0"/>
              <a:t>May 2009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smtClean="0"/>
              <a:t>Relational Transfer in Reinforcement Learning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Advice</a:t>
            </a:r>
            <a:endParaRPr lang="en-US" dirty="0"/>
          </a:p>
        </p:txBody>
      </p:sp>
      <p:pic>
        <p:nvPicPr>
          <p:cNvPr id="44" name="Picture 5" descr="MCj02320640000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38788" y="3662363"/>
            <a:ext cx="1871662" cy="1712912"/>
          </a:xfrm>
          <a:prstGeom prst="rect">
            <a:avLst/>
          </a:prstGeom>
          <a:noFill/>
        </p:spPr>
      </p:pic>
      <p:pic>
        <p:nvPicPr>
          <p:cNvPr id="47" name="Picture 7" descr="MCBD07135_0000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55725" y="2138363"/>
            <a:ext cx="1495425" cy="3243262"/>
          </a:xfrm>
          <a:prstGeom prst="rect">
            <a:avLst/>
          </a:prstGeom>
          <a:noFill/>
        </p:spPr>
      </p:pic>
      <p:sp>
        <p:nvSpPr>
          <p:cNvPr id="48" name="AutoShape 8"/>
          <p:cNvSpPr>
            <a:spLocks noChangeArrowheads="1"/>
          </p:cNvSpPr>
          <p:nvPr/>
        </p:nvSpPr>
        <p:spPr bwMode="auto">
          <a:xfrm>
            <a:off x="3276600" y="1752600"/>
            <a:ext cx="4906962" cy="963612"/>
          </a:xfrm>
          <a:prstGeom prst="wedgeEllipseCallout">
            <a:avLst>
              <a:gd name="adj1" fmla="val -68472"/>
              <a:gd name="adj2" fmla="val 31537"/>
            </a:avLst>
          </a:prstGeom>
          <a:solidFill>
            <a:schemeClr val="accent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en-US" dirty="0" smtClean="0"/>
              <a:t>IF         these conditions hold</a:t>
            </a:r>
            <a:endParaRPr lang="en-US" dirty="0"/>
          </a:p>
          <a:p>
            <a:pPr algn="ctr"/>
            <a:r>
              <a:rPr lang="en-US" dirty="0"/>
              <a:t>THEN  </a:t>
            </a:r>
            <a:r>
              <a:rPr lang="en-US" i="1" dirty="0"/>
              <a:t>pass</a:t>
            </a:r>
            <a:r>
              <a:rPr lang="en-US" dirty="0"/>
              <a:t> is the best action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Transfer via Advice</a:t>
            </a:r>
            <a:endParaRPr lang="en-US" dirty="0"/>
          </a:p>
        </p:txBody>
      </p:sp>
      <p:pic>
        <p:nvPicPr>
          <p:cNvPr id="44" name="Picture 5" descr="MCj02320640000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38788" y="3662363"/>
            <a:ext cx="1871662" cy="1712912"/>
          </a:xfrm>
          <a:prstGeom prst="rect">
            <a:avLst/>
          </a:prstGeom>
          <a:noFill/>
        </p:spPr>
      </p:pic>
      <p:pic>
        <p:nvPicPr>
          <p:cNvPr id="47" name="Picture 7" descr="MCBD07135_0000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55725" y="2138363"/>
            <a:ext cx="1495425" cy="3243262"/>
          </a:xfrm>
          <a:prstGeom prst="rect">
            <a:avLst/>
          </a:prstGeom>
          <a:noFill/>
        </p:spPr>
      </p:pic>
      <p:sp>
        <p:nvSpPr>
          <p:cNvPr id="48" name="AutoShape 8"/>
          <p:cNvSpPr>
            <a:spLocks noChangeArrowheads="1"/>
          </p:cNvSpPr>
          <p:nvPr/>
        </p:nvSpPr>
        <p:spPr bwMode="auto">
          <a:xfrm>
            <a:off x="3276600" y="1752600"/>
            <a:ext cx="4906962" cy="963612"/>
          </a:xfrm>
          <a:prstGeom prst="wedgeEllipseCallout">
            <a:avLst>
              <a:gd name="adj1" fmla="val -68472"/>
              <a:gd name="adj2" fmla="val 31537"/>
            </a:avLst>
          </a:prstGeom>
          <a:solidFill>
            <a:schemeClr val="accent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en-US" dirty="0" smtClean="0"/>
              <a:t>Try what worked</a:t>
            </a:r>
            <a:br>
              <a:rPr lang="en-US" dirty="0" smtClean="0"/>
            </a:br>
            <a:r>
              <a:rPr lang="en-US" dirty="0" smtClean="0"/>
              <a:t>in a previous task!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Learning Without Advice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33400" y="1504890"/>
            <a:ext cx="8153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Batch Reinforcement Learning  via  Support Vector Regression (</a:t>
            </a:r>
            <a:r>
              <a:rPr lang="en-US" sz="2000" b="1" dirty="0" smtClean="0"/>
              <a:t>RL-SVR</a:t>
            </a:r>
            <a:r>
              <a:rPr lang="en-US" sz="2000" dirty="0" smtClean="0"/>
              <a:t>)</a:t>
            </a:r>
            <a:endParaRPr lang="en-US" sz="2000" dirty="0"/>
          </a:p>
        </p:txBody>
      </p:sp>
      <p:grpSp>
        <p:nvGrpSpPr>
          <p:cNvPr id="23" name="Group 22"/>
          <p:cNvGrpSpPr/>
          <p:nvPr/>
        </p:nvGrpSpPr>
        <p:grpSpPr>
          <a:xfrm>
            <a:off x="533400" y="2362200"/>
            <a:ext cx="2438400" cy="2274332"/>
            <a:chOff x="533400" y="2362200"/>
            <a:chExt cx="2438400" cy="2274332"/>
          </a:xfrm>
        </p:grpSpPr>
        <p:sp>
          <p:nvSpPr>
            <p:cNvPr id="20" name="Oval 19"/>
            <p:cNvSpPr/>
            <p:nvPr/>
          </p:nvSpPr>
          <p:spPr>
            <a:xfrm>
              <a:off x="533400" y="2362200"/>
              <a:ext cx="2438400" cy="1905000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838200" y="3505200"/>
              <a:ext cx="1828800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Environment</a:t>
              </a:r>
              <a:endParaRPr lang="en-US" dirty="0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838200" y="2743200"/>
              <a:ext cx="1828800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Agent</a:t>
              </a:r>
              <a:endParaRPr lang="en-US" dirty="0"/>
            </a:p>
          </p:txBody>
        </p:sp>
        <p:sp>
          <p:nvSpPr>
            <p:cNvPr id="13" name="Line 15"/>
            <p:cNvSpPr>
              <a:spLocks noChangeShapeType="1"/>
            </p:cNvSpPr>
            <p:nvPr/>
          </p:nvSpPr>
          <p:spPr bwMode="auto">
            <a:xfrm flipH="1">
              <a:off x="1295400" y="3200400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4" name="Line 15"/>
            <p:cNvSpPr>
              <a:spLocks noChangeShapeType="1"/>
            </p:cNvSpPr>
            <p:nvPr/>
          </p:nvSpPr>
          <p:spPr bwMode="auto">
            <a:xfrm flipH="1">
              <a:off x="1752600" y="3200400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5" name="Line 15"/>
            <p:cNvSpPr>
              <a:spLocks noChangeShapeType="1"/>
            </p:cNvSpPr>
            <p:nvPr/>
          </p:nvSpPr>
          <p:spPr bwMode="auto">
            <a:xfrm flipH="1">
              <a:off x="2209800" y="3200400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6" name="Line 15"/>
            <p:cNvSpPr>
              <a:spLocks noChangeShapeType="1"/>
            </p:cNvSpPr>
            <p:nvPr/>
          </p:nvSpPr>
          <p:spPr bwMode="auto">
            <a:xfrm flipH="1" flipV="1">
              <a:off x="2438400" y="3200400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7" name="Line 15"/>
            <p:cNvSpPr>
              <a:spLocks noChangeShapeType="1"/>
            </p:cNvSpPr>
            <p:nvPr/>
          </p:nvSpPr>
          <p:spPr bwMode="auto">
            <a:xfrm flipH="1" flipV="1">
              <a:off x="1066800" y="3200400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8" name="Line 15"/>
            <p:cNvSpPr>
              <a:spLocks noChangeShapeType="1"/>
            </p:cNvSpPr>
            <p:nvPr/>
          </p:nvSpPr>
          <p:spPr bwMode="auto">
            <a:xfrm flipH="1" flipV="1">
              <a:off x="1524000" y="3200400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9" name="Line 15"/>
            <p:cNvSpPr>
              <a:spLocks noChangeShapeType="1"/>
            </p:cNvSpPr>
            <p:nvPr/>
          </p:nvSpPr>
          <p:spPr bwMode="auto">
            <a:xfrm flipH="1" flipV="1">
              <a:off x="1981200" y="3200400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1295400" y="4267200"/>
              <a:ext cx="1066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Batch  1</a:t>
              </a:r>
              <a:endParaRPr lang="en-US" dirty="0"/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5257800" y="2286000"/>
            <a:ext cx="3048000" cy="2274332"/>
            <a:chOff x="5257800" y="2286000"/>
            <a:chExt cx="3048000" cy="2274332"/>
          </a:xfrm>
        </p:grpSpPr>
        <p:cxnSp>
          <p:nvCxnSpPr>
            <p:cNvPr id="31" name="Straight Arrow Connector 30"/>
            <p:cNvCxnSpPr/>
            <p:nvPr/>
          </p:nvCxnSpPr>
          <p:spPr>
            <a:xfrm>
              <a:off x="5257800" y="3276600"/>
              <a:ext cx="457200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Oval 32"/>
            <p:cNvSpPr/>
            <p:nvPr/>
          </p:nvSpPr>
          <p:spPr>
            <a:xfrm>
              <a:off x="5867400" y="2286000"/>
              <a:ext cx="2438400" cy="1905000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6172200" y="3429000"/>
              <a:ext cx="1828800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Environment</a:t>
              </a:r>
              <a:endParaRPr lang="en-US" dirty="0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6172200" y="2667000"/>
              <a:ext cx="1828800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Agent</a:t>
              </a:r>
              <a:endParaRPr lang="en-US" dirty="0"/>
            </a:p>
          </p:txBody>
        </p:sp>
        <p:sp>
          <p:nvSpPr>
            <p:cNvPr id="36" name="Line 15"/>
            <p:cNvSpPr>
              <a:spLocks noChangeShapeType="1"/>
            </p:cNvSpPr>
            <p:nvPr/>
          </p:nvSpPr>
          <p:spPr bwMode="auto">
            <a:xfrm flipH="1">
              <a:off x="6629400" y="3124200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7" name="Line 15"/>
            <p:cNvSpPr>
              <a:spLocks noChangeShapeType="1"/>
            </p:cNvSpPr>
            <p:nvPr/>
          </p:nvSpPr>
          <p:spPr bwMode="auto">
            <a:xfrm flipH="1">
              <a:off x="7086600" y="3124200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8" name="Line 15"/>
            <p:cNvSpPr>
              <a:spLocks noChangeShapeType="1"/>
            </p:cNvSpPr>
            <p:nvPr/>
          </p:nvSpPr>
          <p:spPr bwMode="auto">
            <a:xfrm flipH="1">
              <a:off x="7543800" y="3124200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9" name="Line 15"/>
            <p:cNvSpPr>
              <a:spLocks noChangeShapeType="1"/>
            </p:cNvSpPr>
            <p:nvPr/>
          </p:nvSpPr>
          <p:spPr bwMode="auto">
            <a:xfrm flipH="1" flipV="1">
              <a:off x="7772400" y="3124200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0" name="Line 15"/>
            <p:cNvSpPr>
              <a:spLocks noChangeShapeType="1"/>
            </p:cNvSpPr>
            <p:nvPr/>
          </p:nvSpPr>
          <p:spPr bwMode="auto">
            <a:xfrm flipH="1" flipV="1">
              <a:off x="6400800" y="3124200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1" name="Line 15"/>
            <p:cNvSpPr>
              <a:spLocks noChangeShapeType="1"/>
            </p:cNvSpPr>
            <p:nvPr/>
          </p:nvSpPr>
          <p:spPr bwMode="auto">
            <a:xfrm flipH="1" flipV="1">
              <a:off x="6858000" y="3124200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2" name="Line 15"/>
            <p:cNvSpPr>
              <a:spLocks noChangeShapeType="1"/>
            </p:cNvSpPr>
            <p:nvPr/>
          </p:nvSpPr>
          <p:spPr bwMode="auto">
            <a:xfrm flipH="1" flipV="1">
              <a:off x="7315200" y="3124200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6629400" y="4191000"/>
              <a:ext cx="1066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Batch 2</a:t>
              </a:r>
              <a:endParaRPr lang="en-US" dirty="0"/>
            </a:p>
          </p:txBody>
        </p:sp>
      </p:grpSp>
      <p:sp>
        <p:nvSpPr>
          <p:cNvPr id="45" name="TextBox 44"/>
          <p:cNvSpPr txBox="1"/>
          <p:nvPr/>
        </p:nvSpPr>
        <p:spPr>
          <a:xfrm>
            <a:off x="8382000" y="3048000"/>
            <a:ext cx="381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…</a:t>
            </a:r>
            <a:endParaRPr lang="en-US" dirty="0"/>
          </a:p>
        </p:txBody>
      </p:sp>
      <p:grpSp>
        <p:nvGrpSpPr>
          <p:cNvPr id="47" name="Group 46"/>
          <p:cNvGrpSpPr/>
          <p:nvPr/>
        </p:nvGrpSpPr>
        <p:grpSpPr>
          <a:xfrm>
            <a:off x="3124200" y="2895600"/>
            <a:ext cx="2057400" cy="762000"/>
            <a:chOff x="3124200" y="2895600"/>
            <a:chExt cx="2057400" cy="762000"/>
          </a:xfrm>
        </p:grpSpPr>
        <p:sp>
          <p:nvSpPr>
            <p:cNvPr id="24" name="Rectangle 23"/>
            <p:cNvSpPr/>
            <p:nvPr/>
          </p:nvSpPr>
          <p:spPr>
            <a:xfrm>
              <a:off x="3733800" y="2895600"/>
              <a:ext cx="1447800" cy="762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Compute </a:t>
              </a:r>
              <a:br>
                <a:rPr lang="en-US" dirty="0" smtClean="0"/>
              </a:br>
              <a:r>
                <a:rPr lang="en-US" dirty="0" smtClean="0"/>
                <a:t>Q-functions</a:t>
              </a:r>
              <a:endParaRPr lang="en-US" dirty="0"/>
            </a:p>
          </p:txBody>
        </p:sp>
        <p:cxnSp>
          <p:nvCxnSpPr>
            <p:cNvPr id="46" name="Straight Arrow Connector 45"/>
            <p:cNvCxnSpPr/>
            <p:nvPr/>
          </p:nvCxnSpPr>
          <p:spPr>
            <a:xfrm>
              <a:off x="3124200" y="3276600"/>
              <a:ext cx="457200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9" name="Group 48"/>
          <p:cNvGrpSpPr/>
          <p:nvPr/>
        </p:nvGrpSpPr>
        <p:grpSpPr>
          <a:xfrm>
            <a:off x="838200" y="5105400"/>
            <a:ext cx="7620000" cy="762000"/>
            <a:chOff x="838200" y="5105400"/>
            <a:chExt cx="7620000" cy="762000"/>
          </a:xfrm>
        </p:grpSpPr>
        <p:sp>
          <p:nvSpPr>
            <p:cNvPr id="6" name="TextBox 5"/>
            <p:cNvSpPr txBox="1"/>
            <p:nvPr/>
          </p:nvSpPr>
          <p:spPr>
            <a:xfrm>
              <a:off x="838200" y="5105400"/>
              <a:ext cx="7620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Find Q-functions that minimize:	ModelSize + C × DataMisfit</a:t>
              </a:r>
              <a:endParaRPr lang="en-US" dirty="0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1524000" y="5486400"/>
              <a:ext cx="1828800" cy="381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(one per action)</a:t>
              </a:r>
              <a:endParaRPr 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Learning With Advice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81000" y="5334000"/>
            <a:ext cx="655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Find Q-functions that minimize:	ModelSize + C × DataMisfit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524000" y="1447800"/>
            <a:ext cx="6096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Batch Reinforcement Learning  with  Advice (</a:t>
            </a:r>
            <a:r>
              <a:rPr lang="en-US" sz="2000" b="1" dirty="0" smtClean="0"/>
              <a:t>KBKR</a:t>
            </a:r>
            <a:r>
              <a:rPr lang="en-US" sz="2000" dirty="0" smtClean="0"/>
              <a:t>)</a:t>
            </a:r>
            <a:endParaRPr lang="en-US" sz="2000" dirty="0"/>
          </a:p>
        </p:txBody>
      </p:sp>
      <p:grpSp>
        <p:nvGrpSpPr>
          <p:cNvPr id="2" name="Group 22"/>
          <p:cNvGrpSpPr/>
          <p:nvPr/>
        </p:nvGrpSpPr>
        <p:grpSpPr>
          <a:xfrm>
            <a:off x="533400" y="2362200"/>
            <a:ext cx="2438400" cy="2274332"/>
            <a:chOff x="533400" y="2362200"/>
            <a:chExt cx="2438400" cy="2274332"/>
          </a:xfrm>
        </p:grpSpPr>
        <p:sp>
          <p:nvSpPr>
            <p:cNvPr id="20" name="Oval 19"/>
            <p:cNvSpPr/>
            <p:nvPr/>
          </p:nvSpPr>
          <p:spPr>
            <a:xfrm>
              <a:off x="533400" y="2362200"/>
              <a:ext cx="2438400" cy="1905000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838200" y="3505200"/>
              <a:ext cx="1828800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Environment</a:t>
              </a:r>
              <a:endParaRPr lang="en-US" dirty="0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838200" y="2743200"/>
              <a:ext cx="1828800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Agent</a:t>
              </a:r>
              <a:endParaRPr lang="en-US" dirty="0"/>
            </a:p>
          </p:txBody>
        </p:sp>
        <p:sp>
          <p:nvSpPr>
            <p:cNvPr id="13" name="Line 15"/>
            <p:cNvSpPr>
              <a:spLocks noChangeShapeType="1"/>
            </p:cNvSpPr>
            <p:nvPr/>
          </p:nvSpPr>
          <p:spPr bwMode="auto">
            <a:xfrm flipH="1">
              <a:off x="1295400" y="3200400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4" name="Line 15"/>
            <p:cNvSpPr>
              <a:spLocks noChangeShapeType="1"/>
            </p:cNvSpPr>
            <p:nvPr/>
          </p:nvSpPr>
          <p:spPr bwMode="auto">
            <a:xfrm flipH="1">
              <a:off x="1752600" y="3200400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5" name="Line 15"/>
            <p:cNvSpPr>
              <a:spLocks noChangeShapeType="1"/>
            </p:cNvSpPr>
            <p:nvPr/>
          </p:nvSpPr>
          <p:spPr bwMode="auto">
            <a:xfrm flipH="1">
              <a:off x="2209800" y="3200400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6" name="Line 15"/>
            <p:cNvSpPr>
              <a:spLocks noChangeShapeType="1"/>
            </p:cNvSpPr>
            <p:nvPr/>
          </p:nvSpPr>
          <p:spPr bwMode="auto">
            <a:xfrm flipH="1" flipV="1">
              <a:off x="2438400" y="3200400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7" name="Line 15"/>
            <p:cNvSpPr>
              <a:spLocks noChangeShapeType="1"/>
            </p:cNvSpPr>
            <p:nvPr/>
          </p:nvSpPr>
          <p:spPr bwMode="auto">
            <a:xfrm flipH="1" flipV="1">
              <a:off x="1066800" y="3200400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8" name="Line 15"/>
            <p:cNvSpPr>
              <a:spLocks noChangeShapeType="1"/>
            </p:cNvSpPr>
            <p:nvPr/>
          </p:nvSpPr>
          <p:spPr bwMode="auto">
            <a:xfrm flipH="1" flipV="1">
              <a:off x="1524000" y="3200400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9" name="Line 15"/>
            <p:cNvSpPr>
              <a:spLocks noChangeShapeType="1"/>
            </p:cNvSpPr>
            <p:nvPr/>
          </p:nvSpPr>
          <p:spPr bwMode="auto">
            <a:xfrm flipH="1" flipV="1">
              <a:off x="1981200" y="3200400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1295400" y="4267200"/>
              <a:ext cx="1066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Batch  1</a:t>
              </a:r>
              <a:endParaRPr lang="en-US" dirty="0"/>
            </a:p>
          </p:txBody>
        </p:sp>
      </p:grpSp>
      <p:sp>
        <p:nvSpPr>
          <p:cNvPr id="24" name="Rectangle 23"/>
          <p:cNvSpPr/>
          <p:nvPr/>
        </p:nvSpPr>
        <p:spPr>
          <a:xfrm>
            <a:off x="3733800" y="2895600"/>
            <a:ext cx="14478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Compute </a:t>
            </a:r>
            <a:br>
              <a:rPr lang="en-US" dirty="0" smtClean="0"/>
            </a:br>
            <a:r>
              <a:rPr lang="en-US" dirty="0" smtClean="0"/>
              <a:t>Q-functions</a:t>
            </a:r>
            <a:endParaRPr lang="en-US" dirty="0"/>
          </a:p>
        </p:txBody>
      </p:sp>
      <p:cxnSp>
        <p:nvCxnSpPr>
          <p:cNvPr id="31" name="Straight Arrow Connector 30"/>
          <p:cNvCxnSpPr/>
          <p:nvPr/>
        </p:nvCxnSpPr>
        <p:spPr>
          <a:xfrm>
            <a:off x="5257800" y="3276600"/>
            <a:ext cx="4572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Group 31"/>
          <p:cNvGrpSpPr/>
          <p:nvPr/>
        </p:nvGrpSpPr>
        <p:grpSpPr>
          <a:xfrm>
            <a:off x="5867400" y="2286000"/>
            <a:ext cx="2438400" cy="2274332"/>
            <a:chOff x="533400" y="2362200"/>
            <a:chExt cx="2438400" cy="2274332"/>
          </a:xfrm>
        </p:grpSpPr>
        <p:sp>
          <p:nvSpPr>
            <p:cNvPr id="33" name="Oval 32"/>
            <p:cNvSpPr/>
            <p:nvPr/>
          </p:nvSpPr>
          <p:spPr>
            <a:xfrm>
              <a:off x="533400" y="2362200"/>
              <a:ext cx="2438400" cy="1905000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838200" y="3505200"/>
              <a:ext cx="1828800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Environment</a:t>
              </a:r>
              <a:endParaRPr lang="en-US" dirty="0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838200" y="2743200"/>
              <a:ext cx="1828800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Agent</a:t>
              </a:r>
              <a:endParaRPr lang="en-US" dirty="0"/>
            </a:p>
          </p:txBody>
        </p:sp>
        <p:sp>
          <p:nvSpPr>
            <p:cNvPr id="36" name="Line 15"/>
            <p:cNvSpPr>
              <a:spLocks noChangeShapeType="1"/>
            </p:cNvSpPr>
            <p:nvPr/>
          </p:nvSpPr>
          <p:spPr bwMode="auto">
            <a:xfrm flipH="1">
              <a:off x="1295400" y="3200400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7" name="Line 15"/>
            <p:cNvSpPr>
              <a:spLocks noChangeShapeType="1"/>
            </p:cNvSpPr>
            <p:nvPr/>
          </p:nvSpPr>
          <p:spPr bwMode="auto">
            <a:xfrm flipH="1">
              <a:off x="1752600" y="3200400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8" name="Line 15"/>
            <p:cNvSpPr>
              <a:spLocks noChangeShapeType="1"/>
            </p:cNvSpPr>
            <p:nvPr/>
          </p:nvSpPr>
          <p:spPr bwMode="auto">
            <a:xfrm flipH="1">
              <a:off x="2209800" y="3200400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9" name="Line 15"/>
            <p:cNvSpPr>
              <a:spLocks noChangeShapeType="1"/>
            </p:cNvSpPr>
            <p:nvPr/>
          </p:nvSpPr>
          <p:spPr bwMode="auto">
            <a:xfrm flipH="1" flipV="1">
              <a:off x="2438400" y="3200400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0" name="Line 15"/>
            <p:cNvSpPr>
              <a:spLocks noChangeShapeType="1"/>
            </p:cNvSpPr>
            <p:nvPr/>
          </p:nvSpPr>
          <p:spPr bwMode="auto">
            <a:xfrm flipH="1" flipV="1">
              <a:off x="1066800" y="3200400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1" name="Line 15"/>
            <p:cNvSpPr>
              <a:spLocks noChangeShapeType="1"/>
            </p:cNvSpPr>
            <p:nvPr/>
          </p:nvSpPr>
          <p:spPr bwMode="auto">
            <a:xfrm flipH="1" flipV="1">
              <a:off x="1524000" y="3200400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2" name="Line 15"/>
            <p:cNvSpPr>
              <a:spLocks noChangeShapeType="1"/>
            </p:cNvSpPr>
            <p:nvPr/>
          </p:nvSpPr>
          <p:spPr bwMode="auto">
            <a:xfrm flipH="1" flipV="1">
              <a:off x="1981200" y="3200400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1295400" y="4267200"/>
              <a:ext cx="1066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Batch 2</a:t>
              </a:r>
              <a:endParaRPr lang="en-US" dirty="0"/>
            </a:p>
          </p:txBody>
        </p:sp>
      </p:grpSp>
      <p:sp>
        <p:nvSpPr>
          <p:cNvPr id="45" name="TextBox 44"/>
          <p:cNvSpPr txBox="1"/>
          <p:nvPr/>
        </p:nvSpPr>
        <p:spPr>
          <a:xfrm>
            <a:off x="8382000" y="3048000"/>
            <a:ext cx="381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…</a:t>
            </a:r>
            <a:endParaRPr lang="en-US" dirty="0"/>
          </a:p>
        </p:txBody>
      </p:sp>
      <p:cxnSp>
        <p:nvCxnSpPr>
          <p:cNvPr id="46" name="Straight Arrow Connector 45"/>
          <p:cNvCxnSpPr/>
          <p:nvPr/>
        </p:nvCxnSpPr>
        <p:spPr>
          <a:xfrm>
            <a:off x="3124200" y="3276600"/>
            <a:ext cx="4572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0" name="Group 49"/>
          <p:cNvGrpSpPr/>
          <p:nvPr/>
        </p:nvGrpSpPr>
        <p:grpSpPr>
          <a:xfrm>
            <a:off x="3733800" y="3810000"/>
            <a:ext cx="5181600" cy="1893332"/>
            <a:chOff x="3733800" y="3810000"/>
            <a:chExt cx="5181600" cy="1893332"/>
          </a:xfrm>
        </p:grpSpPr>
        <p:sp>
          <p:nvSpPr>
            <p:cNvPr id="44" name="Oval 43"/>
            <p:cNvSpPr/>
            <p:nvPr/>
          </p:nvSpPr>
          <p:spPr>
            <a:xfrm>
              <a:off x="3733800" y="4191000"/>
              <a:ext cx="1447800" cy="914400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bg2"/>
                  </a:solidFill>
                </a:rPr>
                <a:t>Advice</a:t>
              </a:r>
              <a:endParaRPr lang="en-US" dirty="0">
                <a:solidFill>
                  <a:schemeClr val="bg2"/>
                </a:solidFill>
              </a:endParaRPr>
            </a:p>
          </p:txBody>
        </p:sp>
        <p:sp>
          <p:nvSpPr>
            <p:cNvPr id="47" name="Line 15"/>
            <p:cNvSpPr>
              <a:spLocks noChangeShapeType="1"/>
            </p:cNvSpPr>
            <p:nvPr/>
          </p:nvSpPr>
          <p:spPr bwMode="auto">
            <a:xfrm flipH="1" flipV="1">
              <a:off x="4419600" y="3810000"/>
              <a:ext cx="0" cy="228600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6858000" y="5334000"/>
              <a:ext cx="2057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tx2">
                      <a:lumMod val="75000"/>
                    </a:schemeClr>
                  </a:solidFill>
                </a:rPr>
                <a:t>+ µ × AdviceMisfit</a:t>
              </a:r>
              <a:endParaRPr lang="en-US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</p:grpSp>
      <p:sp>
        <p:nvSpPr>
          <p:cNvPr id="48" name="TextBox 47"/>
          <p:cNvSpPr txBox="1"/>
          <p:nvPr/>
        </p:nvSpPr>
        <p:spPr>
          <a:xfrm>
            <a:off x="2971800" y="5867400"/>
            <a:ext cx="3048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Robust to negative transfer!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Inductive Logic Programming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200400" y="1286470"/>
            <a:ext cx="2743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IF         [  ]</a:t>
            </a:r>
          </a:p>
          <a:p>
            <a:r>
              <a:rPr lang="en-US" dirty="0" smtClean="0"/>
              <a:t>THEN  pass(Teammate)</a:t>
            </a:r>
            <a:endParaRPr lang="en-US" dirty="0"/>
          </a:p>
        </p:txBody>
      </p:sp>
      <p:grpSp>
        <p:nvGrpSpPr>
          <p:cNvPr id="36" name="Group 35"/>
          <p:cNvGrpSpPr/>
          <p:nvPr/>
        </p:nvGrpSpPr>
        <p:grpSpPr>
          <a:xfrm>
            <a:off x="304800" y="3191470"/>
            <a:ext cx="8763000" cy="1837730"/>
            <a:chOff x="304800" y="3352800"/>
            <a:chExt cx="8763000" cy="1837730"/>
          </a:xfrm>
        </p:grpSpPr>
        <p:sp>
          <p:nvSpPr>
            <p:cNvPr id="11" name="TextBox 10"/>
            <p:cNvSpPr txBox="1"/>
            <p:nvPr/>
          </p:nvSpPr>
          <p:spPr>
            <a:xfrm>
              <a:off x="304800" y="4267200"/>
              <a:ext cx="441960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IF          distance(Teammate) ≤ 5</a:t>
              </a:r>
            </a:p>
            <a:p>
              <a:r>
                <a:rPr lang="en-US" dirty="0" smtClean="0"/>
                <a:t>              angle(Teammate, Opponent) ≥ 15 </a:t>
              </a:r>
            </a:p>
            <a:p>
              <a:r>
                <a:rPr lang="en-US" dirty="0" smtClean="0"/>
                <a:t>THEN   pass(Teammate)</a:t>
              </a:r>
              <a:endParaRPr lang="en-US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4648200" y="4267200"/>
              <a:ext cx="441960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tx2">
                      <a:lumMod val="75000"/>
                    </a:schemeClr>
                  </a:solidFill>
                </a:rPr>
                <a:t>IF          distance(Teammate) ≤ 5</a:t>
              </a:r>
            </a:p>
            <a:p>
              <a:r>
                <a:rPr lang="en-US" dirty="0" smtClean="0">
                  <a:solidFill>
                    <a:schemeClr val="tx2">
                      <a:lumMod val="75000"/>
                    </a:schemeClr>
                  </a:solidFill>
                </a:rPr>
                <a:t>              angle(Teammate, Opponent) ≥ 30 </a:t>
              </a:r>
            </a:p>
            <a:p>
              <a:r>
                <a:rPr lang="en-US" dirty="0" smtClean="0">
                  <a:solidFill>
                    <a:schemeClr val="tx2">
                      <a:lumMod val="75000"/>
                    </a:schemeClr>
                  </a:solidFill>
                </a:rPr>
                <a:t>THEN   pass(Teammate)</a:t>
              </a:r>
              <a:endParaRPr lang="en-US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cxnSp>
          <p:nvCxnSpPr>
            <p:cNvPr id="26" name="Straight Connector 25"/>
            <p:cNvCxnSpPr/>
            <p:nvPr/>
          </p:nvCxnSpPr>
          <p:spPr>
            <a:xfrm>
              <a:off x="2590800" y="3352800"/>
              <a:ext cx="3581400" cy="9144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5400000">
              <a:off x="1257300" y="3771900"/>
              <a:ext cx="8382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5" name="Group 34"/>
          <p:cNvGrpSpPr/>
          <p:nvPr/>
        </p:nvGrpSpPr>
        <p:grpSpPr>
          <a:xfrm>
            <a:off x="533400" y="1972270"/>
            <a:ext cx="8229600" cy="1179731"/>
            <a:chOff x="533400" y="2133600"/>
            <a:chExt cx="8229600" cy="1179731"/>
          </a:xfrm>
        </p:grpSpPr>
        <p:sp>
          <p:nvSpPr>
            <p:cNvPr id="8" name="TextBox 7"/>
            <p:cNvSpPr txBox="1"/>
            <p:nvPr/>
          </p:nvSpPr>
          <p:spPr>
            <a:xfrm>
              <a:off x="533400" y="2667000"/>
              <a:ext cx="36576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tx2">
                      <a:lumMod val="75000"/>
                    </a:schemeClr>
                  </a:solidFill>
                </a:rPr>
                <a:t>IF          distance(Teammate) ≤ 5 </a:t>
              </a:r>
            </a:p>
            <a:p>
              <a:r>
                <a:rPr lang="en-US" dirty="0" smtClean="0">
                  <a:solidFill>
                    <a:schemeClr val="tx2">
                      <a:lumMod val="75000"/>
                    </a:schemeClr>
                  </a:solidFill>
                </a:rPr>
                <a:t>THEN   pass(Teammate)</a:t>
              </a:r>
              <a:endParaRPr lang="en-US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038600" y="2667000"/>
              <a:ext cx="36576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IF          distance(Teammate) ≤ 10 </a:t>
              </a:r>
            </a:p>
            <a:p>
              <a:r>
                <a:rPr lang="en-US" dirty="0" smtClean="0"/>
                <a:t>THEN   pass(Teammate)</a:t>
              </a:r>
              <a:endParaRPr lang="en-US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8077200" y="2667000"/>
              <a:ext cx="685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…</a:t>
              </a:r>
              <a:endParaRPr lang="en-US" dirty="0"/>
            </a:p>
          </p:txBody>
        </p:sp>
        <p:cxnSp>
          <p:nvCxnSpPr>
            <p:cNvPr id="14" name="Straight Connector 13"/>
            <p:cNvCxnSpPr>
              <a:endCxn id="8" idx="0"/>
            </p:cNvCxnSpPr>
            <p:nvPr/>
          </p:nvCxnSpPr>
          <p:spPr>
            <a:xfrm rot="10800000" flipV="1">
              <a:off x="2362200" y="2133600"/>
              <a:ext cx="1676400" cy="5334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>
              <a:endCxn id="10" idx="1"/>
            </p:cNvCxnSpPr>
            <p:nvPr/>
          </p:nvCxnSpPr>
          <p:spPr>
            <a:xfrm>
              <a:off x="5486400" y="2133600"/>
              <a:ext cx="2590800" cy="71806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5400000">
              <a:off x="4572794" y="2361406"/>
              <a:ext cx="4572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TextBox 15"/>
          <p:cNvSpPr txBox="1"/>
          <p:nvPr/>
        </p:nvSpPr>
        <p:spPr>
          <a:xfrm>
            <a:off x="2590800" y="5486400"/>
            <a:ext cx="3886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F(</a:t>
            </a:r>
            <a:r>
              <a:rPr lang="el-GR" sz="2000" dirty="0" smtClean="0"/>
              <a:t>β</a:t>
            </a:r>
            <a:r>
              <a:rPr lang="en-US" sz="2000" dirty="0" smtClean="0"/>
              <a:t>) = </a:t>
            </a:r>
            <a:r>
              <a:rPr lang="en-US" sz="2000" u="sng" dirty="0" smtClean="0"/>
              <a:t>(1+</a:t>
            </a:r>
            <a:r>
              <a:rPr lang="el-GR" sz="2000" u="sng" dirty="0" smtClean="0"/>
              <a:t> β</a:t>
            </a:r>
            <a:r>
              <a:rPr lang="en-US" sz="2000" u="sng" baseline="30000" dirty="0" smtClean="0"/>
              <a:t>2</a:t>
            </a:r>
            <a:r>
              <a:rPr lang="en-US" sz="2000" u="sng" dirty="0" smtClean="0"/>
              <a:t>) × Precision × Recall</a:t>
            </a:r>
          </a:p>
          <a:p>
            <a:r>
              <a:rPr lang="en-US" sz="2000" dirty="0" smtClean="0"/>
              <a:t>              (</a:t>
            </a:r>
            <a:r>
              <a:rPr lang="el-GR" sz="2000" dirty="0" smtClean="0"/>
              <a:t>β</a:t>
            </a:r>
            <a:r>
              <a:rPr lang="en-US" sz="2000" baseline="30000" dirty="0" smtClean="0"/>
              <a:t>2 </a:t>
            </a:r>
            <a:r>
              <a:rPr lang="en-US" sz="2000" dirty="0" smtClean="0"/>
              <a:t>× Precision) + Recall</a:t>
            </a:r>
            <a:endParaRPr lang="en-US" sz="2000" dirty="0"/>
          </a:p>
        </p:txBody>
      </p:sp>
      <p:sp>
        <p:nvSpPr>
          <p:cNvPr id="18" name="TextBox 17"/>
          <p:cNvSpPr txBox="1"/>
          <p:nvPr/>
        </p:nvSpPr>
        <p:spPr>
          <a:xfrm>
            <a:off x="0" y="6324600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Reference:   De </a:t>
            </a:r>
            <a:r>
              <a:rPr lang="en-US" dirty="0" err="1" smtClean="0"/>
              <a:t>Raedt</a:t>
            </a:r>
            <a:r>
              <a:rPr lang="en-US" dirty="0" smtClean="0"/>
              <a:t>, </a:t>
            </a:r>
            <a:r>
              <a:rPr lang="en-US" i="1" dirty="0" smtClean="0"/>
              <a:t>Logical and Relational Learning</a:t>
            </a:r>
            <a:r>
              <a:rPr lang="en-US" dirty="0" smtClean="0"/>
              <a:t>, Springer 2008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Skill-Transfer Algorithm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4114800" y="1295400"/>
            <a:ext cx="1219200" cy="838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Source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4114800" y="5334000"/>
            <a:ext cx="1219200" cy="838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Target</a:t>
            </a:r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 rot="5400000">
            <a:off x="4344194" y="2666206"/>
            <a:ext cx="761206" cy="79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2" name="Group 21"/>
          <p:cNvGrpSpPr/>
          <p:nvPr/>
        </p:nvGrpSpPr>
        <p:grpSpPr>
          <a:xfrm>
            <a:off x="2438400" y="3200400"/>
            <a:ext cx="4572000" cy="1066800"/>
            <a:chOff x="3810000" y="3276600"/>
            <a:chExt cx="4572000" cy="1066800"/>
          </a:xfrm>
        </p:grpSpPr>
        <p:sp>
          <p:nvSpPr>
            <p:cNvPr id="21" name="Rectangle 20"/>
            <p:cNvSpPr/>
            <p:nvPr/>
          </p:nvSpPr>
          <p:spPr>
            <a:xfrm>
              <a:off x="3962400" y="3429000"/>
              <a:ext cx="4419600" cy="914400"/>
            </a:xfrm>
            <a:prstGeom prst="rect">
              <a:avLst/>
            </a:prstGeom>
            <a:solidFill>
              <a:schemeClr val="tx1">
                <a:lumMod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3886200" y="3352800"/>
              <a:ext cx="4419600" cy="914400"/>
            </a:xfrm>
            <a:prstGeom prst="rect">
              <a:avLst/>
            </a:prstGeom>
            <a:solidFill>
              <a:schemeClr val="tx1">
                <a:lumMod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810000" y="3276600"/>
              <a:ext cx="4419600" cy="923330"/>
            </a:xfrm>
            <a:prstGeom prst="rect">
              <a:avLst/>
            </a:prstGeom>
            <a:solidFill>
              <a:schemeClr val="tx1">
                <a:lumMod val="50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IF          distance(Teammate) ≤ 5</a:t>
              </a:r>
            </a:p>
            <a:p>
              <a:r>
                <a:rPr lang="en-US" dirty="0" smtClean="0"/>
                <a:t>              angle(Teammate, Opponent) ≥ 30</a:t>
              </a:r>
            </a:p>
            <a:p>
              <a:r>
                <a:rPr lang="en-US" dirty="0" smtClean="0"/>
                <a:t>THEN   pass(Teammate)</a:t>
              </a:r>
              <a:endParaRPr lang="en-US" dirty="0"/>
            </a:p>
          </p:txBody>
        </p:sp>
      </p:grpSp>
      <p:cxnSp>
        <p:nvCxnSpPr>
          <p:cNvPr id="11" name="Straight Arrow Connector 10"/>
          <p:cNvCxnSpPr/>
          <p:nvPr/>
        </p:nvCxnSpPr>
        <p:spPr>
          <a:xfrm rot="5400000">
            <a:off x="4344194" y="4800600"/>
            <a:ext cx="761206" cy="79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724400" y="24384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ILP</a:t>
            </a:r>
            <a:endParaRPr lang="en-US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4724400" y="4572794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Advice Taking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Selected Results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62000" y="914400"/>
            <a:ext cx="7772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Skill transfer from 3-on-2 MoveDownfield to 4-on-3 MoveDownfield</a:t>
            </a:r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1905000" y="2438400"/>
            <a:ext cx="4876800" cy="2031325"/>
          </a:xfrm>
          <a:prstGeom prst="rect">
            <a:avLst/>
          </a:prstGeom>
          <a:solidFill>
            <a:schemeClr val="tx1">
              <a:lumMod val="5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IF	distance(me,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Teammate</a:t>
            </a:r>
            <a:r>
              <a:rPr lang="en-US" dirty="0" smtClean="0"/>
              <a:t>) ≥ 15</a:t>
            </a:r>
          </a:p>
          <a:p>
            <a:r>
              <a:rPr lang="en-US" dirty="0" smtClean="0"/>
              <a:t>	distance(me,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Teammate</a:t>
            </a:r>
            <a:r>
              <a:rPr lang="en-US" dirty="0" smtClean="0"/>
              <a:t>) ≤ 27 </a:t>
            </a:r>
          </a:p>
          <a:p>
            <a:r>
              <a:rPr lang="en-US" dirty="0" smtClean="0"/>
              <a:t>	distance(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Teammate</a:t>
            </a:r>
            <a:r>
              <a:rPr lang="en-US" dirty="0" smtClean="0"/>
              <a:t>, rightEdge) ≤ 10</a:t>
            </a:r>
          </a:p>
          <a:p>
            <a:r>
              <a:rPr lang="en-US" dirty="0" smtClean="0"/>
              <a:t>	angle(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Teammate</a:t>
            </a:r>
            <a:r>
              <a:rPr lang="en-US" dirty="0" smtClean="0"/>
              <a:t>, me, </a:t>
            </a:r>
            <a:r>
              <a:rPr lang="en-US" dirty="0" smtClean="0">
                <a:solidFill>
                  <a:schemeClr val="bg2"/>
                </a:solidFill>
              </a:rPr>
              <a:t>Opponent</a:t>
            </a:r>
            <a:r>
              <a:rPr lang="en-US" dirty="0" smtClean="0"/>
              <a:t>) ≥ 24</a:t>
            </a:r>
          </a:p>
          <a:p>
            <a:r>
              <a:rPr lang="en-US" dirty="0" smtClean="0"/>
              <a:t>	distance(me, </a:t>
            </a:r>
            <a:r>
              <a:rPr lang="en-US" dirty="0" smtClean="0">
                <a:solidFill>
                  <a:schemeClr val="bg2"/>
                </a:solidFill>
              </a:rPr>
              <a:t>Opponent</a:t>
            </a:r>
            <a:r>
              <a:rPr lang="en-US" dirty="0" smtClean="0"/>
              <a:t>) ≥ 4</a:t>
            </a:r>
          </a:p>
          <a:p>
            <a:endParaRPr lang="en-US" dirty="0" smtClean="0"/>
          </a:p>
          <a:p>
            <a:r>
              <a:rPr lang="en-US" dirty="0" smtClean="0"/>
              <a:t>THEN 	pass(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Teammate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Selected Results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600200" y="914400"/>
            <a:ext cx="6096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Skill transfer from several tasks to 3-on-2 BreakAway</a:t>
            </a:r>
            <a:endParaRPr lang="en-US" sz="2000" dirty="0"/>
          </a:p>
        </p:txBody>
      </p:sp>
      <p:pic>
        <p:nvPicPr>
          <p:cNvPr id="130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95400" y="1524000"/>
            <a:ext cx="6626225" cy="431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3352800" y="5791200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Torrey et al.  ECML 2006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864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chemeClr val="accent1">
                    <a:alpha val="75000"/>
                  </a:schemeClr>
                </a:solidFill>
              </a:rPr>
              <a:t>Advice transfer</a:t>
            </a:r>
          </a:p>
          <a:p>
            <a:pPr lvl="1"/>
            <a:r>
              <a:rPr lang="en-US" dirty="0" smtClean="0">
                <a:solidFill>
                  <a:schemeClr val="accent1">
                    <a:alpha val="75000"/>
                  </a:schemeClr>
                </a:solidFill>
              </a:rPr>
              <a:t>Advice taking</a:t>
            </a:r>
          </a:p>
          <a:p>
            <a:pPr lvl="1"/>
            <a:r>
              <a:rPr lang="en-US" dirty="0" smtClean="0">
                <a:solidFill>
                  <a:schemeClr val="accent1">
                    <a:alpha val="75000"/>
                  </a:schemeClr>
                </a:solidFill>
              </a:rPr>
              <a:t>Inductive logic programming</a:t>
            </a:r>
          </a:p>
          <a:p>
            <a:pPr lvl="1"/>
            <a:r>
              <a:rPr lang="en-US" dirty="0" smtClean="0">
                <a:solidFill>
                  <a:schemeClr val="accent1">
                    <a:alpha val="75000"/>
                  </a:schemeClr>
                </a:solidFill>
              </a:rPr>
              <a:t>Skill-transfer  algorithm</a:t>
            </a:r>
          </a:p>
          <a:p>
            <a:pPr lvl="4"/>
            <a:endParaRPr lang="en-US" dirty="0" smtClean="0"/>
          </a:p>
          <a:p>
            <a:r>
              <a:rPr lang="en-US" dirty="0" smtClean="0"/>
              <a:t>Macro transfer</a:t>
            </a:r>
          </a:p>
          <a:p>
            <a:pPr lvl="1"/>
            <a:r>
              <a:rPr lang="en-US" dirty="0" smtClean="0"/>
              <a:t>Macro-operators</a:t>
            </a:r>
          </a:p>
          <a:p>
            <a:pPr lvl="1"/>
            <a:r>
              <a:rPr lang="en-US" dirty="0" smtClean="0"/>
              <a:t>Demonstration</a:t>
            </a:r>
          </a:p>
          <a:p>
            <a:pPr lvl="1"/>
            <a:r>
              <a:rPr lang="en-US" dirty="0" smtClean="0"/>
              <a:t>Macro-transfer  algorithm</a:t>
            </a:r>
          </a:p>
          <a:p>
            <a:pPr lvl="4"/>
            <a:endParaRPr lang="en-US" dirty="0" smtClean="0"/>
          </a:p>
          <a:p>
            <a:r>
              <a:rPr lang="en-US" dirty="0" smtClean="0">
                <a:solidFill>
                  <a:schemeClr val="accent1">
                    <a:alpha val="75000"/>
                  </a:schemeClr>
                </a:solidFill>
              </a:rPr>
              <a:t>Markov Logic Network transfer</a:t>
            </a:r>
          </a:p>
          <a:p>
            <a:pPr lvl="1"/>
            <a:r>
              <a:rPr lang="en-US" dirty="0" smtClean="0">
                <a:solidFill>
                  <a:schemeClr val="accent1">
                    <a:alpha val="75000"/>
                  </a:schemeClr>
                </a:solidFill>
              </a:rPr>
              <a:t>Markov Logic Networks </a:t>
            </a:r>
          </a:p>
          <a:p>
            <a:pPr lvl="1"/>
            <a:r>
              <a:rPr lang="en-US" dirty="0" smtClean="0">
                <a:solidFill>
                  <a:schemeClr val="accent1">
                    <a:alpha val="75000"/>
                  </a:schemeClr>
                </a:solidFill>
              </a:rPr>
              <a:t>MLNs in macros</a:t>
            </a:r>
          </a:p>
          <a:p>
            <a:pPr lvl="1"/>
            <a:r>
              <a:rPr lang="en-US" dirty="0" smtClean="0">
                <a:solidFill>
                  <a:schemeClr val="accent1">
                    <a:alpha val="75000"/>
                  </a:schemeClr>
                </a:solidFill>
              </a:rPr>
              <a:t>MLN Q-function transfer  algorithm</a:t>
            </a:r>
          </a:p>
          <a:p>
            <a:pPr lvl="1"/>
            <a:r>
              <a:rPr lang="en-US" dirty="0" smtClean="0">
                <a:solidFill>
                  <a:schemeClr val="accent1">
                    <a:alpha val="75000"/>
                  </a:schemeClr>
                </a:solidFill>
              </a:rPr>
              <a:t>MLN policy-transfer  algorithm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Thesis Contributions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Macro-Operators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2971800" y="1676400"/>
            <a:ext cx="2590800" cy="685800"/>
          </a:xfrm>
          <a:prstGeom prst="ellipse">
            <a:avLst/>
          </a:prstGeom>
          <a:solidFill>
            <a:schemeClr val="bg1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pass(Teammate)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2971800" y="2971800"/>
            <a:ext cx="2590800" cy="685800"/>
          </a:xfrm>
          <a:prstGeom prst="ellipse">
            <a:avLst/>
          </a:prstGeom>
          <a:solidFill>
            <a:schemeClr val="bg1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move(Direction)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2895600" y="4267200"/>
            <a:ext cx="2743200" cy="685800"/>
          </a:xfrm>
          <a:prstGeom prst="ellipse">
            <a:avLst/>
          </a:prstGeom>
          <a:solidFill>
            <a:schemeClr val="bg1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shoot(goalRight)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2895600" y="5562600"/>
            <a:ext cx="2743200" cy="685800"/>
          </a:xfrm>
          <a:prstGeom prst="ellipse">
            <a:avLst/>
          </a:prstGeom>
          <a:solidFill>
            <a:schemeClr val="bg1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shoot(goalLeft)</a:t>
            </a:r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>
          <a:xfrm rot="5400000">
            <a:off x="4038997" y="2666603"/>
            <a:ext cx="457200" cy="79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5400000">
            <a:off x="4038997" y="3962003"/>
            <a:ext cx="457200" cy="79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5400000">
            <a:off x="4038997" y="5257403"/>
            <a:ext cx="457200" cy="79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" name="Group 16"/>
          <p:cNvGrpSpPr/>
          <p:nvPr/>
        </p:nvGrpSpPr>
        <p:grpSpPr>
          <a:xfrm rot="5400000">
            <a:off x="5537781" y="1929819"/>
            <a:ext cx="322490" cy="272852"/>
            <a:chOff x="5725886" y="3729038"/>
            <a:chExt cx="322490" cy="272852"/>
          </a:xfrm>
        </p:grpSpPr>
        <p:sp>
          <p:nvSpPr>
            <p:cNvPr id="15" name="Arc 34"/>
            <p:cNvSpPr>
              <a:spLocks/>
            </p:cNvSpPr>
            <p:nvPr/>
          </p:nvSpPr>
          <p:spPr bwMode="auto">
            <a:xfrm rot="5400000" flipH="1" flipV="1">
              <a:off x="5702013" y="3752911"/>
              <a:ext cx="236885" cy="189140"/>
            </a:xfrm>
            <a:custGeom>
              <a:avLst/>
              <a:gdLst>
                <a:gd name="G0" fmla="+- 14265 0 0"/>
                <a:gd name="G1" fmla="+- 21600 0 0"/>
                <a:gd name="G2" fmla="+- 21600 0 0"/>
                <a:gd name="T0" fmla="*/ 0 w 35859"/>
                <a:gd name="T1" fmla="*/ 5381 h 21600"/>
                <a:gd name="T2" fmla="*/ 35859 w 35859"/>
                <a:gd name="T3" fmla="*/ 21112 h 21600"/>
                <a:gd name="T4" fmla="*/ 14265 w 35859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5859" h="21600" fill="none" extrusionOk="0">
                  <a:moveTo>
                    <a:pt x="-1" y="5380"/>
                  </a:moveTo>
                  <a:cubicBezTo>
                    <a:pt x="3942" y="1912"/>
                    <a:pt x="9013" y="-1"/>
                    <a:pt x="14265" y="0"/>
                  </a:cubicBezTo>
                  <a:cubicBezTo>
                    <a:pt x="26004" y="0"/>
                    <a:pt x="35594" y="9375"/>
                    <a:pt x="35859" y="21111"/>
                  </a:cubicBezTo>
                </a:path>
                <a:path w="35859" h="21600" stroke="0" extrusionOk="0">
                  <a:moveTo>
                    <a:pt x="-1" y="5380"/>
                  </a:moveTo>
                  <a:cubicBezTo>
                    <a:pt x="3942" y="1912"/>
                    <a:pt x="9013" y="-1"/>
                    <a:pt x="14265" y="0"/>
                  </a:cubicBezTo>
                  <a:cubicBezTo>
                    <a:pt x="26004" y="0"/>
                    <a:pt x="35594" y="9375"/>
                    <a:pt x="35859" y="21111"/>
                  </a:cubicBezTo>
                  <a:lnTo>
                    <a:pt x="14265" y="21600"/>
                  </a:lnTo>
                  <a:close/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6" name="Arc 35"/>
            <p:cNvSpPr>
              <a:spLocks/>
            </p:cNvSpPr>
            <p:nvPr/>
          </p:nvSpPr>
          <p:spPr bwMode="auto">
            <a:xfrm rot="5400000" flipH="1">
              <a:off x="5845275" y="3798789"/>
              <a:ext cx="272852" cy="133350"/>
            </a:xfrm>
            <a:custGeom>
              <a:avLst/>
              <a:gdLst>
                <a:gd name="G0" fmla="+- 18753 0 0"/>
                <a:gd name="G1" fmla="+- 21600 0 0"/>
                <a:gd name="G2" fmla="+- 21600 0 0"/>
                <a:gd name="T0" fmla="*/ 0 w 40353"/>
                <a:gd name="T1" fmla="*/ 10881 h 21600"/>
                <a:gd name="T2" fmla="*/ 40353 w 40353"/>
                <a:gd name="T3" fmla="*/ 21600 h 21600"/>
                <a:gd name="T4" fmla="*/ 18753 w 40353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353" h="21600" fill="none" extrusionOk="0">
                  <a:moveTo>
                    <a:pt x="0" y="10881"/>
                  </a:moveTo>
                  <a:cubicBezTo>
                    <a:pt x="3846" y="4152"/>
                    <a:pt x="11002" y="-1"/>
                    <a:pt x="18753" y="0"/>
                  </a:cubicBezTo>
                  <a:cubicBezTo>
                    <a:pt x="30682" y="0"/>
                    <a:pt x="40353" y="9670"/>
                    <a:pt x="40353" y="21600"/>
                  </a:cubicBezTo>
                </a:path>
                <a:path w="40353" h="21600" stroke="0" extrusionOk="0">
                  <a:moveTo>
                    <a:pt x="0" y="10881"/>
                  </a:moveTo>
                  <a:cubicBezTo>
                    <a:pt x="3846" y="4152"/>
                    <a:pt x="11002" y="-1"/>
                    <a:pt x="18753" y="0"/>
                  </a:cubicBezTo>
                  <a:cubicBezTo>
                    <a:pt x="30682" y="0"/>
                    <a:pt x="40353" y="9670"/>
                    <a:pt x="40353" y="21600"/>
                  </a:cubicBezTo>
                  <a:lnTo>
                    <a:pt x="18753" y="21600"/>
                  </a:lnTo>
                  <a:close/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triangle" w="med" len="med"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</p:grpSp>
      <p:grpSp>
        <p:nvGrpSpPr>
          <p:cNvPr id="18" name="Group 17"/>
          <p:cNvGrpSpPr/>
          <p:nvPr/>
        </p:nvGrpSpPr>
        <p:grpSpPr>
          <a:xfrm rot="5400000">
            <a:off x="5537781" y="3149019"/>
            <a:ext cx="322490" cy="272852"/>
            <a:chOff x="5725886" y="3729038"/>
            <a:chExt cx="322490" cy="272852"/>
          </a:xfrm>
        </p:grpSpPr>
        <p:sp>
          <p:nvSpPr>
            <p:cNvPr id="19" name="Arc 34"/>
            <p:cNvSpPr>
              <a:spLocks/>
            </p:cNvSpPr>
            <p:nvPr/>
          </p:nvSpPr>
          <p:spPr bwMode="auto">
            <a:xfrm rot="5400000" flipH="1" flipV="1">
              <a:off x="5702013" y="3752911"/>
              <a:ext cx="236885" cy="189140"/>
            </a:xfrm>
            <a:custGeom>
              <a:avLst/>
              <a:gdLst>
                <a:gd name="G0" fmla="+- 14265 0 0"/>
                <a:gd name="G1" fmla="+- 21600 0 0"/>
                <a:gd name="G2" fmla="+- 21600 0 0"/>
                <a:gd name="T0" fmla="*/ 0 w 35859"/>
                <a:gd name="T1" fmla="*/ 5381 h 21600"/>
                <a:gd name="T2" fmla="*/ 35859 w 35859"/>
                <a:gd name="T3" fmla="*/ 21112 h 21600"/>
                <a:gd name="T4" fmla="*/ 14265 w 35859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5859" h="21600" fill="none" extrusionOk="0">
                  <a:moveTo>
                    <a:pt x="-1" y="5380"/>
                  </a:moveTo>
                  <a:cubicBezTo>
                    <a:pt x="3942" y="1912"/>
                    <a:pt x="9013" y="-1"/>
                    <a:pt x="14265" y="0"/>
                  </a:cubicBezTo>
                  <a:cubicBezTo>
                    <a:pt x="26004" y="0"/>
                    <a:pt x="35594" y="9375"/>
                    <a:pt x="35859" y="21111"/>
                  </a:cubicBezTo>
                </a:path>
                <a:path w="35859" h="21600" stroke="0" extrusionOk="0">
                  <a:moveTo>
                    <a:pt x="-1" y="5380"/>
                  </a:moveTo>
                  <a:cubicBezTo>
                    <a:pt x="3942" y="1912"/>
                    <a:pt x="9013" y="-1"/>
                    <a:pt x="14265" y="0"/>
                  </a:cubicBezTo>
                  <a:cubicBezTo>
                    <a:pt x="26004" y="0"/>
                    <a:pt x="35594" y="9375"/>
                    <a:pt x="35859" y="21111"/>
                  </a:cubicBezTo>
                  <a:lnTo>
                    <a:pt x="14265" y="21600"/>
                  </a:lnTo>
                  <a:close/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20" name="Arc 35"/>
            <p:cNvSpPr>
              <a:spLocks/>
            </p:cNvSpPr>
            <p:nvPr/>
          </p:nvSpPr>
          <p:spPr bwMode="auto">
            <a:xfrm rot="5400000" flipH="1">
              <a:off x="5845275" y="3798789"/>
              <a:ext cx="272852" cy="133350"/>
            </a:xfrm>
            <a:custGeom>
              <a:avLst/>
              <a:gdLst>
                <a:gd name="G0" fmla="+- 18753 0 0"/>
                <a:gd name="G1" fmla="+- 21600 0 0"/>
                <a:gd name="G2" fmla="+- 21600 0 0"/>
                <a:gd name="T0" fmla="*/ 0 w 40353"/>
                <a:gd name="T1" fmla="*/ 10881 h 21600"/>
                <a:gd name="T2" fmla="*/ 40353 w 40353"/>
                <a:gd name="T3" fmla="*/ 21600 h 21600"/>
                <a:gd name="T4" fmla="*/ 18753 w 40353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353" h="21600" fill="none" extrusionOk="0">
                  <a:moveTo>
                    <a:pt x="0" y="10881"/>
                  </a:moveTo>
                  <a:cubicBezTo>
                    <a:pt x="3846" y="4152"/>
                    <a:pt x="11002" y="-1"/>
                    <a:pt x="18753" y="0"/>
                  </a:cubicBezTo>
                  <a:cubicBezTo>
                    <a:pt x="30682" y="0"/>
                    <a:pt x="40353" y="9670"/>
                    <a:pt x="40353" y="21600"/>
                  </a:cubicBezTo>
                </a:path>
                <a:path w="40353" h="21600" stroke="0" extrusionOk="0">
                  <a:moveTo>
                    <a:pt x="0" y="10881"/>
                  </a:moveTo>
                  <a:cubicBezTo>
                    <a:pt x="3846" y="4152"/>
                    <a:pt x="11002" y="-1"/>
                    <a:pt x="18753" y="0"/>
                  </a:cubicBezTo>
                  <a:cubicBezTo>
                    <a:pt x="30682" y="0"/>
                    <a:pt x="40353" y="9670"/>
                    <a:pt x="40353" y="21600"/>
                  </a:cubicBezTo>
                  <a:lnTo>
                    <a:pt x="18753" y="21600"/>
                  </a:lnTo>
                  <a:close/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triangle" w="med" len="med"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</p:grpSp>
      <p:grpSp>
        <p:nvGrpSpPr>
          <p:cNvPr id="21" name="Group 20"/>
          <p:cNvGrpSpPr/>
          <p:nvPr/>
        </p:nvGrpSpPr>
        <p:grpSpPr>
          <a:xfrm rot="5400000">
            <a:off x="5613981" y="4444419"/>
            <a:ext cx="322490" cy="272852"/>
            <a:chOff x="5725886" y="3729038"/>
            <a:chExt cx="322490" cy="272852"/>
          </a:xfrm>
        </p:grpSpPr>
        <p:sp>
          <p:nvSpPr>
            <p:cNvPr id="22" name="Arc 34"/>
            <p:cNvSpPr>
              <a:spLocks/>
            </p:cNvSpPr>
            <p:nvPr/>
          </p:nvSpPr>
          <p:spPr bwMode="auto">
            <a:xfrm rot="5400000" flipH="1" flipV="1">
              <a:off x="5702013" y="3752911"/>
              <a:ext cx="236885" cy="189140"/>
            </a:xfrm>
            <a:custGeom>
              <a:avLst/>
              <a:gdLst>
                <a:gd name="G0" fmla="+- 14265 0 0"/>
                <a:gd name="G1" fmla="+- 21600 0 0"/>
                <a:gd name="G2" fmla="+- 21600 0 0"/>
                <a:gd name="T0" fmla="*/ 0 w 35859"/>
                <a:gd name="T1" fmla="*/ 5381 h 21600"/>
                <a:gd name="T2" fmla="*/ 35859 w 35859"/>
                <a:gd name="T3" fmla="*/ 21112 h 21600"/>
                <a:gd name="T4" fmla="*/ 14265 w 35859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5859" h="21600" fill="none" extrusionOk="0">
                  <a:moveTo>
                    <a:pt x="-1" y="5380"/>
                  </a:moveTo>
                  <a:cubicBezTo>
                    <a:pt x="3942" y="1912"/>
                    <a:pt x="9013" y="-1"/>
                    <a:pt x="14265" y="0"/>
                  </a:cubicBezTo>
                  <a:cubicBezTo>
                    <a:pt x="26004" y="0"/>
                    <a:pt x="35594" y="9375"/>
                    <a:pt x="35859" y="21111"/>
                  </a:cubicBezTo>
                </a:path>
                <a:path w="35859" h="21600" stroke="0" extrusionOk="0">
                  <a:moveTo>
                    <a:pt x="-1" y="5380"/>
                  </a:moveTo>
                  <a:cubicBezTo>
                    <a:pt x="3942" y="1912"/>
                    <a:pt x="9013" y="-1"/>
                    <a:pt x="14265" y="0"/>
                  </a:cubicBezTo>
                  <a:cubicBezTo>
                    <a:pt x="26004" y="0"/>
                    <a:pt x="35594" y="9375"/>
                    <a:pt x="35859" y="21111"/>
                  </a:cubicBezTo>
                  <a:lnTo>
                    <a:pt x="14265" y="21600"/>
                  </a:lnTo>
                  <a:close/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23" name="Arc 35"/>
            <p:cNvSpPr>
              <a:spLocks/>
            </p:cNvSpPr>
            <p:nvPr/>
          </p:nvSpPr>
          <p:spPr bwMode="auto">
            <a:xfrm rot="5400000" flipH="1">
              <a:off x="5845275" y="3798789"/>
              <a:ext cx="272852" cy="133350"/>
            </a:xfrm>
            <a:custGeom>
              <a:avLst/>
              <a:gdLst>
                <a:gd name="G0" fmla="+- 18753 0 0"/>
                <a:gd name="G1" fmla="+- 21600 0 0"/>
                <a:gd name="G2" fmla="+- 21600 0 0"/>
                <a:gd name="T0" fmla="*/ 0 w 40353"/>
                <a:gd name="T1" fmla="*/ 10881 h 21600"/>
                <a:gd name="T2" fmla="*/ 40353 w 40353"/>
                <a:gd name="T3" fmla="*/ 21600 h 21600"/>
                <a:gd name="T4" fmla="*/ 18753 w 40353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353" h="21600" fill="none" extrusionOk="0">
                  <a:moveTo>
                    <a:pt x="0" y="10881"/>
                  </a:moveTo>
                  <a:cubicBezTo>
                    <a:pt x="3846" y="4152"/>
                    <a:pt x="11002" y="-1"/>
                    <a:pt x="18753" y="0"/>
                  </a:cubicBezTo>
                  <a:cubicBezTo>
                    <a:pt x="30682" y="0"/>
                    <a:pt x="40353" y="9670"/>
                    <a:pt x="40353" y="21600"/>
                  </a:cubicBezTo>
                </a:path>
                <a:path w="40353" h="21600" stroke="0" extrusionOk="0">
                  <a:moveTo>
                    <a:pt x="0" y="10881"/>
                  </a:moveTo>
                  <a:cubicBezTo>
                    <a:pt x="3846" y="4152"/>
                    <a:pt x="11002" y="-1"/>
                    <a:pt x="18753" y="0"/>
                  </a:cubicBezTo>
                  <a:cubicBezTo>
                    <a:pt x="30682" y="0"/>
                    <a:pt x="40353" y="9670"/>
                    <a:pt x="40353" y="21600"/>
                  </a:cubicBezTo>
                  <a:lnTo>
                    <a:pt x="18753" y="21600"/>
                  </a:lnTo>
                  <a:close/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triangle" w="med" len="med"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</p:grpSp>
      <p:grpSp>
        <p:nvGrpSpPr>
          <p:cNvPr id="24" name="Group 23"/>
          <p:cNvGrpSpPr/>
          <p:nvPr/>
        </p:nvGrpSpPr>
        <p:grpSpPr>
          <a:xfrm rot="5400000">
            <a:off x="5613981" y="5739819"/>
            <a:ext cx="322490" cy="272852"/>
            <a:chOff x="5725886" y="3729038"/>
            <a:chExt cx="322490" cy="272852"/>
          </a:xfrm>
        </p:grpSpPr>
        <p:sp>
          <p:nvSpPr>
            <p:cNvPr id="25" name="Arc 34"/>
            <p:cNvSpPr>
              <a:spLocks/>
            </p:cNvSpPr>
            <p:nvPr/>
          </p:nvSpPr>
          <p:spPr bwMode="auto">
            <a:xfrm rot="5400000" flipH="1" flipV="1">
              <a:off x="5702013" y="3752911"/>
              <a:ext cx="236885" cy="189140"/>
            </a:xfrm>
            <a:custGeom>
              <a:avLst/>
              <a:gdLst>
                <a:gd name="G0" fmla="+- 14265 0 0"/>
                <a:gd name="G1" fmla="+- 21600 0 0"/>
                <a:gd name="G2" fmla="+- 21600 0 0"/>
                <a:gd name="T0" fmla="*/ 0 w 35859"/>
                <a:gd name="T1" fmla="*/ 5381 h 21600"/>
                <a:gd name="T2" fmla="*/ 35859 w 35859"/>
                <a:gd name="T3" fmla="*/ 21112 h 21600"/>
                <a:gd name="T4" fmla="*/ 14265 w 35859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5859" h="21600" fill="none" extrusionOk="0">
                  <a:moveTo>
                    <a:pt x="-1" y="5380"/>
                  </a:moveTo>
                  <a:cubicBezTo>
                    <a:pt x="3942" y="1912"/>
                    <a:pt x="9013" y="-1"/>
                    <a:pt x="14265" y="0"/>
                  </a:cubicBezTo>
                  <a:cubicBezTo>
                    <a:pt x="26004" y="0"/>
                    <a:pt x="35594" y="9375"/>
                    <a:pt x="35859" y="21111"/>
                  </a:cubicBezTo>
                </a:path>
                <a:path w="35859" h="21600" stroke="0" extrusionOk="0">
                  <a:moveTo>
                    <a:pt x="-1" y="5380"/>
                  </a:moveTo>
                  <a:cubicBezTo>
                    <a:pt x="3942" y="1912"/>
                    <a:pt x="9013" y="-1"/>
                    <a:pt x="14265" y="0"/>
                  </a:cubicBezTo>
                  <a:cubicBezTo>
                    <a:pt x="26004" y="0"/>
                    <a:pt x="35594" y="9375"/>
                    <a:pt x="35859" y="21111"/>
                  </a:cubicBezTo>
                  <a:lnTo>
                    <a:pt x="14265" y="21600"/>
                  </a:lnTo>
                  <a:close/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26" name="Arc 35"/>
            <p:cNvSpPr>
              <a:spLocks/>
            </p:cNvSpPr>
            <p:nvPr/>
          </p:nvSpPr>
          <p:spPr bwMode="auto">
            <a:xfrm rot="5400000" flipH="1">
              <a:off x="5845275" y="3798789"/>
              <a:ext cx="272852" cy="133350"/>
            </a:xfrm>
            <a:custGeom>
              <a:avLst/>
              <a:gdLst>
                <a:gd name="G0" fmla="+- 18753 0 0"/>
                <a:gd name="G1" fmla="+- 21600 0 0"/>
                <a:gd name="G2" fmla="+- 21600 0 0"/>
                <a:gd name="T0" fmla="*/ 0 w 40353"/>
                <a:gd name="T1" fmla="*/ 10881 h 21600"/>
                <a:gd name="T2" fmla="*/ 40353 w 40353"/>
                <a:gd name="T3" fmla="*/ 21600 h 21600"/>
                <a:gd name="T4" fmla="*/ 18753 w 40353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353" h="21600" fill="none" extrusionOk="0">
                  <a:moveTo>
                    <a:pt x="0" y="10881"/>
                  </a:moveTo>
                  <a:cubicBezTo>
                    <a:pt x="3846" y="4152"/>
                    <a:pt x="11002" y="-1"/>
                    <a:pt x="18753" y="0"/>
                  </a:cubicBezTo>
                  <a:cubicBezTo>
                    <a:pt x="30682" y="0"/>
                    <a:pt x="40353" y="9670"/>
                    <a:pt x="40353" y="21600"/>
                  </a:cubicBezTo>
                </a:path>
                <a:path w="40353" h="21600" stroke="0" extrusionOk="0">
                  <a:moveTo>
                    <a:pt x="0" y="10881"/>
                  </a:moveTo>
                  <a:cubicBezTo>
                    <a:pt x="3846" y="4152"/>
                    <a:pt x="11002" y="-1"/>
                    <a:pt x="18753" y="0"/>
                  </a:cubicBezTo>
                  <a:cubicBezTo>
                    <a:pt x="30682" y="0"/>
                    <a:pt x="40353" y="9670"/>
                    <a:pt x="40353" y="21600"/>
                  </a:cubicBezTo>
                  <a:lnTo>
                    <a:pt x="18753" y="21600"/>
                  </a:lnTo>
                  <a:close/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triangle" w="med" len="med"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</p:grpSp>
      <p:grpSp>
        <p:nvGrpSpPr>
          <p:cNvPr id="59" name="Group 58"/>
          <p:cNvGrpSpPr/>
          <p:nvPr/>
        </p:nvGrpSpPr>
        <p:grpSpPr>
          <a:xfrm>
            <a:off x="304800" y="990600"/>
            <a:ext cx="2743200" cy="4724400"/>
            <a:chOff x="304800" y="990600"/>
            <a:chExt cx="2743200" cy="4724400"/>
          </a:xfrm>
        </p:grpSpPr>
        <p:grpSp>
          <p:nvGrpSpPr>
            <p:cNvPr id="27" name="Group 26"/>
            <p:cNvGrpSpPr/>
            <p:nvPr/>
          </p:nvGrpSpPr>
          <p:grpSpPr>
            <a:xfrm>
              <a:off x="304800" y="990600"/>
              <a:ext cx="2743200" cy="838200"/>
              <a:chOff x="3810000" y="3276602"/>
              <a:chExt cx="4572000" cy="838199"/>
            </a:xfrm>
          </p:grpSpPr>
          <p:sp>
            <p:nvSpPr>
              <p:cNvPr id="28" name="Rectangle 27"/>
              <p:cNvSpPr/>
              <p:nvPr/>
            </p:nvSpPr>
            <p:spPr>
              <a:xfrm>
                <a:off x="3962400" y="3429001"/>
                <a:ext cx="4419600" cy="685800"/>
              </a:xfrm>
              <a:prstGeom prst="rect">
                <a:avLst/>
              </a:prstGeom>
              <a:solidFill>
                <a:schemeClr val="tx1">
                  <a:lumMod val="5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9" name="Rectangle 28"/>
              <p:cNvSpPr/>
              <p:nvPr/>
            </p:nvSpPr>
            <p:spPr>
              <a:xfrm>
                <a:off x="3886200" y="3352802"/>
                <a:ext cx="4419600" cy="685799"/>
              </a:xfrm>
              <a:prstGeom prst="rect">
                <a:avLst/>
              </a:prstGeom>
              <a:solidFill>
                <a:schemeClr val="tx1">
                  <a:lumMod val="5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0" name="TextBox 29"/>
              <p:cNvSpPr txBox="1"/>
              <p:nvPr/>
            </p:nvSpPr>
            <p:spPr>
              <a:xfrm>
                <a:off x="3810000" y="3276602"/>
                <a:ext cx="4419600" cy="646330"/>
              </a:xfrm>
              <a:prstGeom prst="rect">
                <a:avLst/>
              </a:prstGeom>
              <a:solidFill>
                <a:schemeClr val="tx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IF         [ ... ] </a:t>
                </a:r>
              </a:p>
              <a:p>
                <a:r>
                  <a:rPr lang="en-US" dirty="0" smtClean="0"/>
                  <a:t>THEN  pass(Teammate)</a:t>
                </a:r>
                <a:endParaRPr lang="en-US" dirty="0"/>
              </a:p>
            </p:txBody>
          </p:sp>
        </p:grpSp>
        <p:grpSp>
          <p:nvGrpSpPr>
            <p:cNvPr id="31" name="Group 30"/>
            <p:cNvGrpSpPr/>
            <p:nvPr/>
          </p:nvGrpSpPr>
          <p:grpSpPr>
            <a:xfrm>
              <a:off x="304800" y="2286000"/>
              <a:ext cx="2743200" cy="838200"/>
              <a:chOff x="3810000" y="3276602"/>
              <a:chExt cx="4572000" cy="838199"/>
            </a:xfrm>
          </p:grpSpPr>
          <p:sp>
            <p:nvSpPr>
              <p:cNvPr id="32" name="Rectangle 31"/>
              <p:cNvSpPr/>
              <p:nvPr/>
            </p:nvSpPr>
            <p:spPr>
              <a:xfrm>
                <a:off x="3962400" y="3429001"/>
                <a:ext cx="4419600" cy="685800"/>
              </a:xfrm>
              <a:prstGeom prst="rect">
                <a:avLst/>
              </a:prstGeom>
              <a:solidFill>
                <a:schemeClr val="tx1">
                  <a:lumMod val="5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3" name="Rectangle 32"/>
              <p:cNvSpPr/>
              <p:nvPr/>
            </p:nvSpPr>
            <p:spPr>
              <a:xfrm>
                <a:off x="3886200" y="3352802"/>
                <a:ext cx="4419600" cy="685799"/>
              </a:xfrm>
              <a:prstGeom prst="rect">
                <a:avLst/>
              </a:prstGeom>
              <a:solidFill>
                <a:schemeClr val="tx1">
                  <a:lumMod val="5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4" name="TextBox 33"/>
              <p:cNvSpPr txBox="1"/>
              <p:nvPr/>
            </p:nvSpPr>
            <p:spPr>
              <a:xfrm>
                <a:off x="3810000" y="3276602"/>
                <a:ext cx="4419600" cy="646330"/>
              </a:xfrm>
              <a:prstGeom prst="rect">
                <a:avLst/>
              </a:prstGeom>
              <a:solidFill>
                <a:schemeClr val="tx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IF         [ ... ] </a:t>
                </a:r>
              </a:p>
              <a:p>
                <a:r>
                  <a:rPr lang="en-US" dirty="0" smtClean="0"/>
                  <a:t>THEN  move(ahead)</a:t>
                </a:r>
                <a:endParaRPr lang="en-US" dirty="0"/>
              </a:p>
            </p:txBody>
          </p:sp>
        </p:grpSp>
        <p:grpSp>
          <p:nvGrpSpPr>
            <p:cNvPr id="35" name="Group 34"/>
            <p:cNvGrpSpPr/>
            <p:nvPr/>
          </p:nvGrpSpPr>
          <p:grpSpPr>
            <a:xfrm>
              <a:off x="304800" y="3505200"/>
              <a:ext cx="2743200" cy="838200"/>
              <a:chOff x="3810000" y="3276602"/>
              <a:chExt cx="4572000" cy="838199"/>
            </a:xfrm>
          </p:grpSpPr>
          <p:sp>
            <p:nvSpPr>
              <p:cNvPr id="36" name="Rectangle 35"/>
              <p:cNvSpPr/>
              <p:nvPr/>
            </p:nvSpPr>
            <p:spPr>
              <a:xfrm>
                <a:off x="3962400" y="3429001"/>
                <a:ext cx="4419600" cy="685800"/>
              </a:xfrm>
              <a:prstGeom prst="rect">
                <a:avLst/>
              </a:prstGeom>
              <a:solidFill>
                <a:schemeClr val="tx1">
                  <a:lumMod val="5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7" name="Rectangle 36"/>
              <p:cNvSpPr/>
              <p:nvPr/>
            </p:nvSpPr>
            <p:spPr>
              <a:xfrm>
                <a:off x="3886200" y="3352802"/>
                <a:ext cx="4419600" cy="685799"/>
              </a:xfrm>
              <a:prstGeom prst="rect">
                <a:avLst/>
              </a:prstGeom>
              <a:solidFill>
                <a:schemeClr val="tx1">
                  <a:lumMod val="5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8" name="TextBox 37"/>
              <p:cNvSpPr txBox="1"/>
              <p:nvPr/>
            </p:nvSpPr>
            <p:spPr>
              <a:xfrm>
                <a:off x="3810000" y="3276602"/>
                <a:ext cx="4419600" cy="646330"/>
              </a:xfrm>
              <a:prstGeom prst="rect">
                <a:avLst/>
              </a:prstGeom>
              <a:solidFill>
                <a:schemeClr val="tx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IF         [ ... ] </a:t>
                </a:r>
              </a:p>
              <a:p>
                <a:r>
                  <a:rPr lang="en-US" dirty="0" smtClean="0"/>
                  <a:t>THEN  shoot(goalRight)</a:t>
                </a:r>
                <a:endParaRPr lang="en-US" dirty="0"/>
              </a:p>
            </p:txBody>
          </p:sp>
        </p:grpSp>
        <p:grpSp>
          <p:nvGrpSpPr>
            <p:cNvPr id="39" name="Group 38"/>
            <p:cNvGrpSpPr/>
            <p:nvPr/>
          </p:nvGrpSpPr>
          <p:grpSpPr>
            <a:xfrm>
              <a:off x="304800" y="4876800"/>
              <a:ext cx="2743200" cy="838200"/>
              <a:chOff x="3810000" y="3276602"/>
              <a:chExt cx="4572000" cy="838199"/>
            </a:xfrm>
          </p:grpSpPr>
          <p:sp>
            <p:nvSpPr>
              <p:cNvPr id="40" name="Rectangle 39"/>
              <p:cNvSpPr/>
              <p:nvPr/>
            </p:nvSpPr>
            <p:spPr>
              <a:xfrm>
                <a:off x="3962400" y="3429001"/>
                <a:ext cx="4419600" cy="685800"/>
              </a:xfrm>
              <a:prstGeom prst="rect">
                <a:avLst/>
              </a:prstGeom>
              <a:solidFill>
                <a:schemeClr val="tx1">
                  <a:lumMod val="5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1" name="Rectangle 40"/>
              <p:cNvSpPr/>
              <p:nvPr/>
            </p:nvSpPr>
            <p:spPr>
              <a:xfrm>
                <a:off x="3886200" y="3352802"/>
                <a:ext cx="4419600" cy="685799"/>
              </a:xfrm>
              <a:prstGeom prst="rect">
                <a:avLst/>
              </a:prstGeom>
              <a:solidFill>
                <a:schemeClr val="tx1">
                  <a:lumMod val="5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2" name="TextBox 41"/>
              <p:cNvSpPr txBox="1"/>
              <p:nvPr/>
            </p:nvSpPr>
            <p:spPr>
              <a:xfrm>
                <a:off x="3810000" y="3276602"/>
                <a:ext cx="4419600" cy="646330"/>
              </a:xfrm>
              <a:prstGeom prst="rect">
                <a:avLst/>
              </a:prstGeom>
              <a:solidFill>
                <a:schemeClr val="tx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IF         [ ... ] </a:t>
                </a:r>
              </a:p>
              <a:p>
                <a:r>
                  <a:rPr lang="en-US" dirty="0" smtClean="0"/>
                  <a:t>THEN  shoot(goalLeft)</a:t>
                </a:r>
                <a:endParaRPr lang="en-US" dirty="0"/>
              </a:p>
            </p:txBody>
          </p:sp>
        </p:grpSp>
      </p:grpSp>
      <p:grpSp>
        <p:nvGrpSpPr>
          <p:cNvPr id="60" name="Group 59"/>
          <p:cNvGrpSpPr/>
          <p:nvPr/>
        </p:nvGrpSpPr>
        <p:grpSpPr>
          <a:xfrm>
            <a:off x="6019800" y="1676400"/>
            <a:ext cx="2743200" cy="4724400"/>
            <a:chOff x="6019800" y="1676400"/>
            <a:chExt cx="2743200" cy="4724400"/>
          </a:xfrm>
        </p:grpSpPr>
        <p:grpSp>
          <p:nvGrpSpPr>
            <p:cNvPr id="43" name="Group 42"/>
            <p:cNvGrpSpPr/>
            <p:nvPr/>
          </p:nvGrpSpPr>
          <p:grpSpPr>
            <a:xfrm>
              <a:off x="6019800" y="1676400"/>
              <a:ext cx="2743200" cy="838200"/>
              <a:chOff x="3810000" y="3276602"/>
              <a:chExt cx="4572000" cy="838199"/>
            </a:xfrm>
          </p:grpSpPr>
          <p:sp>
            <p:nvSpPr>
              <p:cNvPr id="44" name="Rectangle 43"/>
              <p:cNvSpPr/>
              <p:nvPr/>
            </p:nvSpPr>
            <p:spPr>
              <a:xfrm>
                <a:off x="3962400" y="3429001"/>
                <a:ext cx="4419600" cy="685800"/>
              </a:xfrm>
              <a:prstGeom prst="rect">
                <a:avLst/>
              </a:prstGeom>
              <a:solidFill>
                <a:schemeClr val="tx1">
                  <a:lumMod val="5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5" name="Rectangle 44"/>
              <p:cNvSpPr/>
              <p:nvPr/>
            </p:nvSpPr>
            <p:spPr>
              <a:xfrm>
                <a:off x="3886200" y="3352802"/>
                <a:ext cx="4419600" cy="685799"/>
              </a:xfrm>
              <a:prstGeom prst="rect">
                <a:avLst/>
              </a:prstGeom>
              <a:solidFill>
                <a:schemeClr val="tx1">
                  <a:lumMod val="5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6" name="TextBox 45"/>
              <p:cNvSpPr txBox="1"/>
              <p:nvPr/>
            </p:nvSpPr>
            <p:spPr>
              <a:xfrm>
                <a:off x="3810000" y="3276602"/>
                <a:ext cx="4419600" cy="646330"/>
              </a:xfrm>
              <a:prstGeom prst="rect">
                <a:avLst/>
              </a:prstGeom>
              <a:solidFill>
                <a:schemeClr val="tx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IF         [ ... ] </a:t>
                </a:r>
              </a:p>
              <a:p>
                <a:r>
                  <a:rPr lang="en-US" dirty="0" smtClean="0"/>
                  <a:t>THEN  pass(Teammate)</a:t>
                </a:r>
                <a:endParaRPr lang="en-US" dirty="0"/>
              </a:p>
            </p:txBody>
          </p:sp>
        </p:grpSp>
        <p:grpSp>
          <p:nvGrpSpPr>
            <p:cNvPr id="47" name="Group 46"/>
            <p:cNvGrpSpPr/>
            <p:nvPr/>
          </p:nvGrpSpPr>
          <p:grpSpPr>
            <a:xfrm>
              <a:off x="6019800" y="2971800"/>
              <a:ext cx="2743200" cy="838200"/>
              <a:chOff x="3810000" y="3276602"/>
              <a:chExt cx="4572000" cy="838199"/>
            </a:xfrm>
          </p:grpSpPr>
          <p:sp>
            <p:nvSpPr>
              <p:cNvPr id="48" name="Rectangle 47"/>
              <p:cNvSpPr/>
              <p:nvPr/>
            </p:nvSpPr>
            <p:spPr>
              <a:xfrm>
                <a:off x="3962400" y="3429001"/>
                <a:ext cx="4419600" cy="685800"/>
              </a:xfrm>
              <a:prstGeom prst="rect">
                <a:avLst/>
              </a:prstGeom>
              <a:solidFill>
                <a:schemeClr val="tx1">
                  <a:lumMod val="5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9" name="Rectangle 48"/>
              <p:cNvSpPr/>
              <p:nvPr/>
            </p:nvSpPr>
            <p:spPr>
              <a:xfrm>
                <a:off x="3886200" y="3352802"/>
                <a:ext cx="4419600" cy="685799"/>
              </a:xfrm>
              <a:prstGeom prst="rect">
                <a:avLst/>
              </a:prstGeom>
              <a:solidFill>
                <a:schemeClr val="tx1">
                  <a:lumMod val="5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0" name="TextBox 49"/>
              <p:cNvSpPr txBox="1"/>
              <p:nvPr/>
            </p:nvSpPr>
            <p:spPr>
              <a:xfrm>
                <a:off x="3810000" y="3276602"/>
                <a:ext cx="4419600" cy="646330"/>
              </a:xfrm>
              <a:prstGeom prst="rect">
                <a:avLst/>
              </a:prstGeom>
              <a:solidFill>
                <a:schemeClr val="tx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IF         [ ... ] </a:t>
                </a:r>
              </a:p>
              <a:p>
                <a:r>
                  <a:rPr lang="en-US" dirty="0" smtClean="0"/>
                  <a:t>THEN  move(left)</a:t>
                </a:r>
                <a:endParaRPr lang="en-US" dirty="0"/>
              </a:p>
            </p:txBody>
          </p:sp>
        </p:grpSp>
        <p:grpSp>
          <p:nvGrpSpPr>
            <p:cNvPr id="51" name="Group 50"/>
            <p:cNvGrpSpPr/>
            <p:nvPr/>
          </p:nvGrpSpPr>
          <p:grpSpPr>
            <a:xfrm>
              <a:off x="6019800" y="4267200"/>
              <a:ext cx="2743200" cy="838200"/>
              <a:chOff x="3810000" y="3276602"/>
              <a:chExt cx="4572000" cy="838199"/>
            </a:xfrm>
          </p:grpSpPr>
          <p:sp>
            <p:nvSpPr>
              <p:cNvPr id="52" name="Rectangle 51"/>
              <p:cNvSpPr/>
              <p:nvPr/>
            </p:nvSpPr>
            <p:spPr>
              <a:xfrm>
                <a:off x="3962400" y="3429001"/>
                <a:ext cx="4419600" cy="685800"/>
              </a:xfrm>
              <a:prstGeom prst="rect">
                <a:avLst/>
              </a:prstGeom>
              <a:solidFill>
                <a:schemeClr val="tx1">
                  <a:lumMod val="5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3" name="Rectangle 52"/>
              <p:cNvSpPr/>
              <p:nvPr/>
            </p:nvSpPr>
            <p:spPr>
              <a:xfrm>
                <a:off x="3886200" y="3352802"/>
                <a:ext cx="4419600" cy="685799"/>
              </a:xfrm>
              <a:prstGeom prst="rect">
                <a:avLst/>
              </a:prstGeom>
              <a:solidFill>
                <a:schemeClr val="tx1">
                  <a:lumMod val="5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4" name="TextBox 53"/>
              <p:cNvSpPr txBox="1"/>
              <p:nvPr/>
            </p:nvSpPr>
            <p:spPr>
              <a:xfrm>
                <a:off x="3810000" y="3276602"/>
                <a:ext cx="4419600" cy="646330"/>
              </a:xfrm>
              <a:prstGeom prst="rect">
                <a:avLst/>
              </a:prstGeom>
              <a:solidFill>
                <a:schemeClr val="tx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IF         [ ... ] </a:t>
                </a:r>
              </a:p>
              <a:p>
                <a:r>
                  <a:rPr lang="en-US" dirty="0" smtClean="0"/>
                  <a:t>THEN  shoot(goalRight)</a:t>
                </a:r>
                <a:endParaRPr lang="en-US" dirty="0"/>
              </a:p>
            </p:txBody>
          </p:sp>
        </p:grpSp>
        <p:grpSp>
          <p:nvGrpSpPr>
            <p:cNvPr id="55" name="Group 54"/>
            <p:cNvGrpSpPr/>
            <p:nvPr/>
          </p:nvGrpSpPr>
          <p:grpSpPr>
            <a:xfrm>
              <a:off x="6019800" y="5562600"/>
              <a:ext cx="2743200" cy="838200"/>
              <a:chOff x="3810000" y="3276602"/>
              <a:chExt cx="4572000" cy="838199"/>
            </a:xfrm>
          </p:grpSpPr>
          <p:sp>
            <p:nvSpPr>
              <p:cNvPr id="56" name="Rectangle 55"/>
              <p:cNvSpPr/>
              <p:nvPr/>
            </p:nvSpPr>
            <p:spPr>
              <a:xfrm>
                <a:off x="3962400" y="3429001"/>
                <a:ext cx="4419600" cy="685800"/>
              </a:xfrm>
              <a:prstGeom prst="rect">
                <a:avLst/>
              </a:prstGeom>
              <a:solidFill>
                <a:schemeClr val="tx1">
                  <a:lumMod val="5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7" name="Rectangle 56"/>
              <p:cNvSpPr/>
              <p:nvPr/>
            </p:nvSpPr>
            <p:spPr>
              <a:xfrm>
                <a:off x="3886200" y="3352802"/>
                <a:ext cx="4419600" cy="685799"/>
              </a:xfrm>
              <a:prstGeom prst="rect">
                <a:avLst/>
              </a:prstGeom>
              <a:solidFill>
                <a:schemeClr val="tx1">
                  <a:lumMod val="5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8" name="TextBox 57"/>
              <p:cNvSpPr txBox="1"/>
              <p:nvPr/>
            </p:nvSpPr>
            <p:spPr>
              <a:xfrm>
                <a:off x="3810000" y="3276602"/>
                <a:ext cx="4419600" cy="646330"/>
              </a:xfrm>
              <a:prstGeom prst="rect">
                <a:avLst/>
              </a:prstGeom>
              <a:solidFill>
                <a:schemeClr val="tx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IF         [ ... ] </a:t>
                </a:r>
              </a:p>
              <a:p>
                <a:r>
                  <a:rPr lang="en-US" dirty="0" smtClean="0"/>
                  <a:t>THEN  shoot(goalRight)</a:t>
                </a:r>
                <a:endParaRPr lang="en-US" dirty="0"/>
              </a:p>
            </p:txBody>
          </p:sp>
        </p:grpSp>
      </p:grpSp>
      <p:cxnSp>
        <p:nvCxnSpPr>
          <p:cNvPr id="61" name="Straight Arrow Connector 60"/>
          <p:cNvCxnSpPr/>
          <p:nvPr/>
        </p:nvCxnSpPr>
        <p:spPr>
          <a:xfrm rot="5400000">
            <a:off x="4038203" y="1371203"/>
            <a:ext cx="457200" cy="79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Transfer Learning</a:t>
            </a:r>
            <a:endParaRPr lang="en-US" dirty="0"/>
          </a:p>
        </p:txBody>
      </p:sp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2133600" y="1752600"/>
            <a:ext cx="1143000" cy="523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1427" tIns="45713" rIns="91427" bIns="45713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dirty="0"/>
              <a:t>Given</a:t>
            </a:r>
          </a:p>
        </p:txBody>
      </p:sp>
      <p:grpSp>
        <p:nvGrpSpPr>
          <p:cNvPr id="28" name="Group 27"/>
          <p:cNvGrpSpPr/>
          <p:nvPr/>
        </p:nvGrpSpPr>
        <p:grpSpPr>
          <a:xfrm>
            <a:off x="1981200" y="2971800"/>
            <a:ext cx="1752600" cy="762000"/>
            <a:chOff x="1981200" y="3048000"/>
            <a:chExt cx="1752600" cy="762000"/>
          </a:xfrm>
        </p:grpSpPr>
        <p:sp>
          <p:nvSpPr>
            <p:cNvPr id="15" name="Line 3"/>
            <p:cNvSpPr>
              <a:spLocks noChangeShapeType="1"/>
            </p:cNvSpPr>
            <p:nvPr/>
          </p:nvSpPr>
          <p:spPr bwMode="auto">
            <a:xfrm>
              <a:off x="1981200" y="3048000"/>
              <a:ext cx="0" cy="7620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sz="2400" dirty="0"/>
            </a:p>
          </p:txBody>
        </p:sp>
        <p:sp>
          <p:nvSpPr>
            <p:cNvPr id="16" name="Line 4"/>
            <p:cNvSpPr>
              <a:spLocks noChangeShapeType="1"/>
            </p:cNvSpPr>
            <p:nvPr/>
          </p:nvSpPr>
          <p:spPr bwMode="auto">
            <a:xfrm>
              <a:off x="1981200" y="3810000"/>
              <a:ext cx="17526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sz="2400" dirty="0"/>
            </a:p>
          </p:txBody>
        </p:sp>
        <p:sp>
          <p:nvSpPr>
            <p:cNvPr id="17" name="Oval 5"/>
            <p:cNvSpPr>
              <a:spLocks noChangeArrowheads="1"/>
            </p:cNvSpPr>
            <p:nvPr/>
          </p:nvSpPr>
          <p:spPr bwMode="auto">
            <a:xfrm>
              <a:off x="2057400" y="3657600"/>
              <a:ext cx="76200" cy="7620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2400" dirty="0"/>
            </a:p>
          </p:txBody>
        </p:sp>
        <p:sp>
          <p:nvSpPr>
            <p:cNvPr id="18" name="Oval 6"/>
            <p:cNvSpPr>
              <a:spLocks noChangeArrowheads="1"/>
            </p:cNvSpPr>
            <p:nvPr/>
          </p:nvSpPr>
          <p:spPr bwMode="auto">
            <a:xfrm>
              <a:off x="2362200" y="3352800"/>
              <a:ext cx="76200" cy="7620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2400" dirty="0"/>
            </a:p>
          </p:txBody>
        </p:sp>
        <p:sp>
          <p:nvSpPr>
            <p:cNvPr id="19" name="Oval 7"/>
            <p:cNvSpPr>
              <a:spLocks noChangeArrowheads="1"/>
            </p:cNvSpPr>
            <p:nvPr/>
          </p:nvSpPr>
          <p:spPr bwMode="auto">
            <a:xfrm>
              <a:off x="3505200" y="3581400"/>
              <a:ext cx="76200" cy="7620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2400" dirty="0"/>
            </a:p>
          </p:txBody>
        </p:sp>
        <p:sp>
          <p:nvSpPr>
            <p:cNvPr id="20" name="Oval 8"/>
            <p:cNvSpPr>
              <a:spLocks noChangeArrowheads="1"/>
            </p:cNvSpPr>
            <p:nvPr/>
          </p:nvSpPr>
          <p:spPr bwMode="auto">
            <a:xfrm>
              <a:off x="3124200" y="3200400"/>
              <a:ext cx="76200" cy="7620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2400" dirty="0"/>
            </a:p>
          </p:txBody>
        </p:sp>
        <p:sp>
          <p:nvSpPr>
            <p:cNvPr id="21" name="Oval 9"/>
            <p:cNvSpPr>
              <a:spLocks noChangeArrowheads="1"/>
            </p:cNvSpPr>
            <p:nvPr/>
          </p:nvSpPr>
          <p:spPr bwMode="auto">
            <a:xfrm>
              <a:off x="2743200" y="3429000"/>
              <a:ext cx="76200" cy="7620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2400" dirty="0"/>
            </a:p>
          </p:txBody>
        </p:sp>
      </p:grpSp>
      <p:sp>
        <p:nvSpPr>
          <p:cNvPr id="24" name="Text Box 12"/>
          <p:cNvSpPr txBox="1">
            <a:spLocks noChangeArrowheads="1"/>
          </p:cNvSpPr>
          <p:nvPr/>
        </p:nvSpPr>
        <p:spPr bwMode="auto">
          <a:xfrm>
            <a:off x="6019800" y="1752600"/>
            <a:ext cx="1143000" cy="523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1427" tIns="45713" rIns="91427" bIns="45713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dirty="0"/>
              <a:t>Learn</a:t>
            </a:r>
          </a:p>
        </p:txBody>
      </p:sp>
      <p:sp>
        <p:nvSpPr>
          <p:cNvPr id="29" name="Oval 28"/>
          <p:cNvSpPr/>
          <p:nvPr/>
        </p:nvSpPr>
        <p:spPr>
          <a:xfrm>
            <a:off x="5867400" y="2819400"/>
            <a:ext cx="1219200" cy="1066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Task T</a:t>
            </a:r>
            <a:endParaRPr lang="en-US" sz="2400" dirty="0"/>
          </a:p>
        </p:txBody>
      </p:sp>
      <p:cxnSp>
        <p:nvCxnSpPr>
          <p:cNvPr id="32" name="Straight Arrow Connector 31"/>
          <p:cNvCxnSpPr/>
          <p:nvPr/>
        </p:nvCxnSpPr>
        <p:spPr>
          <a:xfrm>
            <a:off x="4267200" y="3276600"/>
            <a:ext cx="1066800" cy="1588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1" name="Group 40"/>
          <p:cNvGrpSpPr/>
          <p:nvPr/>
        </p:nvGrpSpPr>
        <p:grpSpPr>
          <a:xfrm>
            <a:off x="2286000" y="4114800"/>
            <a:ext cx="3124200" cy="1676400"/>
            <a:chOff x="2286000" y="4114800"/>
            <a:chExt cx="3124200" cy="1676400"/>
          </a:xfrm>
        </p:grpSpPr>
        <p:sp>
          <p:nvSpPr>
            <p:cNvPr id="30" name="Oval 29"/>
            <p:cNvSpPr/>
            <p:nvPr/>
          </p:nvSpPr>
          <p:spPr>
            <a:xfrm>
              <a:off x="2286000" y="4724400"/>
              <a:ext cx="1219200" cy="1066800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chemeClr val="bg2"/>
                  </a:solidFill>
                </a:rPr>
                <a:t>Task S</a:t>
              </a:r>
              <a:endParaRPr lang="en-US" sz="2400" dirty="0">
                <a:solidFill>
                  <a:schemeClr val="bg2"/>
                </a:solidFill>
              </a:endParaRPr>
            </a:p>
          </p:txBody>
        </p:sp>
        <p:cxnSp>
          <p:nvCxnSpPr>
            <p:cNvPr id="34" name="Straight Arrow Connector 33"/>
            <p:cNvCxnSpPr/>
            <p:nvPr/>
          </p:nvCxnSpPr>
          <p:spPr>
            <a:xfrm flipV="1">
              <a:off x="4267200" y="4114800"/>
              <a:ext cx="1143000" cy="609600"/>
            </a:xfrm>
            <a:prstGeom prst="straightConnector1">
              <a:avLst/>
            </a:prstGeom>
            <a:ln w="76200">
              <a:solidFill>
                <a:schemeClr val="tx2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Demonstration Method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2514600" y="1981200"/>
            <a:ext cx="3998595" cy="1941028"/>
            <a:chOff x="2959847" y="2286000"/>
            <a:chExt cx="3136153" cy="1247804"/>
          </a:xfrm>
        </p:grpSpPr>
        <p:sp>
          <p:nvSpPr>
            <p:cNvPr id="5" name="Text Box 4"/>
            <p:cNvSpPr txBox="1">
              <a:spLocks noChangeArrowheads="1"/>
            </p:cNvSpPr>
            <p:nvPr/>
          </p:nvSpPr>
          <p:spPr bwMode="auto">
            <a:xfrm>
              <a:off x="3657600" y="2295496"/>
              <a:ext cx="762000" cy="2572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1427" tIns="45713" rIns="91427" bIns="45713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>
                  <a:solidFill>
                    <a:schemeClr val="tx2">
                      <a:lumMod val="75000"/>
                    </a:schemeClr>
                  </a:solidFill>
                </a:rPr>
                <a:t>source</a:t>
              </a:r>
            </a:p>
          </p:txBody>
        </p:sp>
        <p:sp>
          <p:nvSpPr>
            <p:cNvPr id="6" name="Text Box 5"/>
            <p:cNvSpPr txBox="1">
              <a:spLocks noChangeArrowheads="1"/>
            </p:cNvSpPr>
            <p:nvPr/>
          </p:nvSpPr>
          <p:spPr bwMode="auto">
            <a:xfrm>
              <a:off x="5410200" y="2736367"/>
              <a:ext cx="685800" cy="2572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1427" tIns="45713" rIns="91427" bIns="45713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/>
                <a:t>target</a:t>
              </a:r>
            </a:p>
          </p:txBody>
        </p:sp>
        <p:sp>
          <p:nvSpPr>
            <p:cNvPr id="7" name="Text Box 6"/>
            <p:cNvSpPr txBox="1">
              <a:spLocks noChangeArrowheads="1"/>
            </p:cNvSpPr>
            <p:nvPr/>
          </p:nvSpPr>
          <p:spPr bwMode="auto">
            <a:xfrm>
              <a:off x="3856318" y="3276600"/>
              <a:ext cx="1852706" cy="2572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lIns="91427" tIns="45713" rIns="91427" bIns="45713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 smtClean="0"/>
                <a:t>target-task training</a:t>
              </a:r>
              <a:endParaRPr lang="en-US" sz="2000" dirty="0"/>
            </a:p>
          </p:txBody>
        </p:sp>
        <p:sp>
          <p:nvSpPr>
            <p:cNvPr id="8" name="Line 7"/>
            <p:cNvSpPr>
              <a:spLocks noChangeShapeType="1"/>
            </p:cNvSpPr>
            <p:nvPr/>
          </p:nvSpPr>
          <p:spPr bwMode="auto">
            <a:xfrm flipV="1">
              <a:off x="3657600" y="2286000"/>
              <a:ext cx="0" cy="9906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sz="2000" dirty="0"/>
            </a:p>
          </p:txBody>
        </p:sp>
        <p:sp>
          <p:nvSpPr>
            <p:cNvPr id="9" name="Line 8"/>
            <p:cNvSpPr>
              <a:spLocks noChangeShapeType="1"/>
            </p:cNvSpPr>
            <p:nvPr/>
          </p:nvSpPr>
          <p:spPr bwMode="auto">
            <a:xfrm>
              <a:off x="3657600" y="3276600"/>
              <a:ext cx="22860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sz="2000" dirty="0"/>
            </a:p>
          </p:txBody>
        </p:sp>
        <p:sp>
          <p:nvSpPr>
            <p:cNvPr id="10" name="Line 9"/>
            <p:cNvSpPr>
              <a:spLocks noChangeShapeType="1"/>
            </p:cNvSpPr>
            <p:nvPr/>
          </p:nvSpPr>
          <p:spPr bwMode="auto">
            <a:xfrm>
              <a:off x="3657600" y="2530475"/>
              <a:ext cx="533400" cy="0"/>
            </a:xfrm>
            <a:prstGeom prst="line">
              <a:avLst/>
            </a:prstGeom>
            <a:noFill/>
            <a:ln w="9525">
              <a:solidFill>
                <a:schemeClr val="tx2">
                  <a:lumMod val="75000"/>
                </a:schemeClr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en-US" sz="2000" dirty="0"/>
            </a:p>
          </p:txBody>
        </p:sp>
        <p:sp>
          <p:nvSpPr>
            <p:cNvPr id="11" name="Line 10"/>
            <p:cNvSpPr>
              <a:spLocks noChangeShapeType="1"/>
            </p:cNvSpPr>
            <p:nvPr/>
          </p:nvSpPr>
          <p:spPr bwMode="auto">
            <a:xfrm>
              <a:off x="4191000" y="2971800"/>
              <a:ext cx="1752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sz="2000" dirty="0"/>
            </a:p>
          </p:txBody>
        </p:sp>
        <p:sp>
          <p:nvSpPr>
            <p:cNvPr id="12" name="Text Box 25"/>
            <p:cNvSpPr txBox="1">
              <a:spLocks noChangeArrowheads="1"/>
            </p:cNvSpPr>
            <p:nvPr/>
          </p:nvSpPr>
          <p:spPr bwMode="auto">
            <a:xfrm>
              <a:off x="2959847" y="2514600"/>
              <a:ext cx="685800" cy="4550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1427" tIns="45713" rIns="91427" bIns="45713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/>
                <a:t>policy used</a:t>
              </a:r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2286000" y="4648200"/>
            <a:ext cx="464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 more protection against negative transfer!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286000" y="5334000"/>
            <a:ext cx="464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But… best-case scenario could be very good.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838200"/>
          </a:xfrm>
        </p:spPr>
        <p:txBody>
          <a:bodyPr>
            <a:normAutofit/>
          </a:bodyPr>
          <a:lstStyle/>
          <a:p>
            <a:r>
              <a:rPr smtClean="0"/>
              <a:t>Macro-Transfer Algorithm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3810000" y="1154668"/>
            <a:ext cx="1219200" cy="838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Source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3810000" y="5638800"/>
            <a:ext cx="1219200" cy="838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Target</a:t>
            </a:r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 rot="5400000">
            <a:off x="4121031" y="2367637"/>
            <a:ext cx="597932" cy="79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5400000">
            <a:off x="4114006" y="5257800"/>
            <a:ext cx="610394" cy="79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419600" y="2145268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ILP</a:t>
            </a:r>
            <a:endParaRPr lang="en-US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4419600" y="5029200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Demonstration</a:t>
            </a:r>
            <a:endParaRPr lang="en-US" b="1" dirty="0"/>
          </a:p>
        </p:txBody>
      </p:sp>
      <p:grpSp>
        <p:nvGrpSpPr>
          <p:cNvPr id="79" name="Group 78"/>
          <p:cNvGrpSpPr/>
          <p:nvPr/>
        </p:nvGrpSpPr>
        <p:grpSpPr>
          <a:xfrm>
            <a:off x="1981200" y="2743200"/>
            <a:ext cx="4876800" cy="2133600"/>
            <a:chOff x="2362200" y="2438400"/>
            <a:chExt cx="4876800" cy="2133600"/>
          </a:xfrm>
        </p:grpSpPr>
        <p:sp>
          <p:nvSpPr>
            <p:cNvPr id="78" name="Rectangle 77"/>
            <p:cNvSpPr/>
            <p:nvPr/>
          </p:nvSpPr>
          <p:spPr>
            <a:xfrm>
              <a:off x="2362200" y="2438400"/>
              <a:ext cx="4876800" cy="2133600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73" name="Group 72"/>
            <p:cNvGrpSpPr/>
            <p:nvPr/>
          </p:nvGrpSpPr>
          <p:grpSpPr>
            <a:xfrm>
              <a:off x="2514600" y="2590800"/>
              <a:ext cx="4572000" cy="1905000"/>
              <a:chOff x="838200" y="2362200"/>
              <a:chExt cx="5334000" cy="2438400"/>
            </a:xfrm>
          </p:grpSpPr>
          <p:sp>
            <p:nvSpPr>
              <p:cNvPr id="20" name="Oval 4"/>
              <p:cNvSpPr>
                <a:spLocks noChangeArrowheads="1"/>
              </p:cNvSpPr>
              <p:nvPr/>
            </p:nvSpPr>
            <p:spPr bwMode="auto">
              <a:xfrm>
                <a:off x="990600" y="2667000"/>
                <a:ext cx="457200" cy="457200"/>
              </a:xfrm>
              <a:prstGeom prst="ellipse">
                <a:avLst/>
              </a:prstGeom>
              <a:solidFill>
                <a:schemeClr val="tx1">
                  <a:lumMod val="50000"/>
                </a:scheme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21" name="Oval 5"/>
              <p:cNvSpPr>
                <a:spLocks noChangeArrowheads="1"/>
              </p:cNvSpPr>
              <p:nvPr/>
            </p:nvSpPr>
            <p:spPr bwMode="auto">
              <a:xfrm>
                <a:off x="1752600" y="2667000"/>
                <a:ext cx="457200" cy="457200"/>
              </a:xfrm>
              <a:prstGeom prst="ellipse">
                <a:avLst/>
              </a:prstGeom>
              <a:solidFill>
                <a:schemeClr val="tx1">
                  <a:lumMod val="50000"/>
                </a:scheme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22" name="Oval 6"/>
              <p:cNvSpPr>
                <a:spLocks noChangeArrowheads="1"/>
              </p:cNvSpPr>
              <p:nvPr/>
            </p:nvSpPr>
            <p:spPr bwMode="auto">
              <a:xfrm>
                <a:off x="2514600" y="2667000"/>
                <a:ext cx="457200" cy="457200"/>
              </a:xfrm>
              <a:prstGeom prst="ellipse">
                <a:avLst/>
              </a:prstGeom>
              <a:solidFill>
                <a:schemeClr val="tx1">
                  <a:lumMod val="50000"/>
                </a:scheme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23" name="Oval 7"/>
              <p:cNvSpPr>
                <a:spLocks noChangeArrowheads="1"/>
              </p:cNvSpPr>
              <p:nvPr/>
            </p:nvSpPr>
            <p:spPr bwMode="auto">
              <a:xfrm>
                <a:off x="1371600" y="3733800"/>
                <a:ext cx="457200" cy="457200"/>
              </a:xfrm>
              <a:prstGeom prst="ellipse">
                <a:avLst/>
              </a:prstGeom>
              <a:solidFill>
                <a:schemeClr val="tx1">
                  <a:lumMod val="50000"/>
                </a:scheme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lIns="91427" tIns="45713" rIns="91427" bIns="45713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4" name="Oval 8"/>
              <p:cNvSpPr>
                <a:spLocks noChangeArrowheads="1"/>
              </p:cNvSpPr>
              <p:nvPr/>
            </p:nvSpPr>
            <p:spPr bwMode="auto">
              <a:xfrm>
                <a:off x="2133600" y="3733800"/>
                <a:ext cx="457200" cy="457200"/>
              </a:xfrm>
              <a:prstGeom prst="ellipse">
                <a:avLst/>
              </a:prstGeom>
              <a:solidFill>
                <a:schemeClr val="tx1">
                  <a:lumMod val="50000"/>
                </a:scheme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25" name="Oval 14"/>
              <p:cNvSpPr>
                <a:spLocks noChangeArrowheads="1"/>
              </p:cNvSpPr>
              <p:nvPr/>
            </p:nvSpPr>
            <p:spPr bwMode="auto">
              <a:xfrm>
                <a:off x="5334000" y="2667000"/>
                <a:ext cx="457200" cy="457200"/>
              </a:xfrm>
              <a:prstGeom prst="ellipse">
                <a:avLst/>
              </a:prstGeom>
              <a:solidFill>
                <a:schemeClr val="tx1">
                  <a:lumMod val="50000"/>
                </a:scheme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26" name="Oval 17"/>
              <p:cNvSpPr>
                <a:spLocks noChangeArrowheads="1"/>
              </p:cNvSpPr>
              <p:nvPr/>
            </p:nvSpPr>
            <p:spPr bwMode="auto">
              <a:xfrm>
                <a:off x="4953000" y="3733800"/>
                <a:ext cx="457200" cy="457200"/>
              </a:xfrm>
              <a:prstGeom prst="ellipse">
                <a:avLst/>
              </a:prstGeom>
              <a:solidFill>
                <a:schemeClr val="tx1">
                  <a:lumMod val="50000"/>
                </a:scheme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27" name="Oval 18"/>
              <p:cNvSpPr>
                <a:spLocks noChangeArrowheads="1"/>
              </p:cNvSpPr>
              <p:nvPr/>
            </p:nvSpPr>
            <p:spPr bwMode="auto">
              <a:xfrm>
                <a:off x="5715000" y="3733800"/>
                <a:ext cx="457200" cy="457200"/>
              </a:xfrm>
              <a:prstGeom prst="ellipse">
                <a:avLst/>
              </a:prstGeom>
              <a:solidFill>
                <a:schemeClr val="tx1">
                  <a:lumMod val="50000"/>
                </a:scheme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28" name="Line 19"/>
              <p:cNvSpPr>
                <a:spLocks noChangeShapeType="1"/>
              </p:cNvSpPr>
              <p:nvPr/>
            </p:nvSpPr>
            <p:spPr bwMode="auto">
              <a:xfrm>
                <a:off x="1828800" y="39624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9" name="Line 20"/>
              <p:cNvSpPr>
                <a:spLocks noChangeShapeType="1"/>
              </p:cNvSpPr>
              <p:nvPr/>
            </p:nvSpPr>
            <p:spPr bwMode="auto">
              <a:xfrm>
                <a:off x="5410200" y="39624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0" name="Line 21"/>
              <p:cNvSpPr>
                <a:spLocks noChangeShapeType="1"/>
              </p:cNvSpPr>
              <p:nvPr/>
            </p:nvSpPr>
            <p:spPr bwMode="auto">
              <a:xfrm>
                <a:off x="1447800" y="2895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1" name="Line 22"/>
              <p:cNvSpPr>
                <a:spLocks noChangeShapeType="1"/>
              </p:cNvSpPr>
              <p:nvPr/>
            </p:nvSpPr>
            <p:spPr bwMode="auto">
              <a:xfrm>
                <a:off x="2209800" y="2895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2" name="Rectangle 23"/>
              <p:cNvSpPr>
                <a:spLocks noChangeArrowheads="1"/>
              </p:cNvSpPr>
              <p:nvPr/>
            </p:nvSpPr>
            <p:spPr bwMode="auto">
              <a:xfrm>
                <a:off x="3429000" y="2895600"/>
                <a:ext cx="1066800" cy="838200"/>
              </a:xfrm>
              <a:prstGeom prst="rect">
                <a:avLst/>
              </a:prstGeom>
              <a:solidFill>
                <a:schemeClr val="tx1">
                  <a:lumMod val="5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91427" tIns="45713" rIns="91427" bIns="45713" anchor="ctr"/>
              <a:lstStyle/>
              <a:p>
                <a:pPr algn="ctr"/>
                <a:endParaRPr lang="en-US" sz="1600" dirty="0"/>
              </a:p>
            </p:txBody>
          </p:sp>
          <p:grpSp>
            <p:nvGrpSpPr>
              <p:cNvPr id="33" name="Group 29"/>
              <p:cNvGrpSpPr>
                <a:grpSpLocks/>
              </p:cNvGrpSpPr>
              <p:nvPr/>
            </p:nvGrpSpPr>
            <p:grpSpPr bwMode="auto">
              <a:xfrm>
                <a:off x="1455738" y="3429000"/>
                <a:ext cx="376237" cy="349250"/>
                <a:chOff x="533" y="528"/>
                <a:chExt cx="237" cy="220"/>
              </a:xfrm>
            </p:grpSpPr>
            <p:sp>
              <p:nvSpPr>
                <p:cNvPr id="34" name="Arc 25"/>
                <p:cNvSpPr>
                  <a:spLocks/>
                </p:cNvSpPr>
                <p:nvPr/>
              </p:nvSpPr>
              <p:spPr bwMode="auto">
                <a:xfrm rot="5400000" flipH="1" flipV="1">
                  <a:off x="507" y="554"/>
                  <a:ext cx="191" cy="139"/>
                </a:xfrm>
                <a:custGeom>
                  <a:avLst/>
                  <a:gdLst>
                    <a:gd name="G0" fmla="+- 14265 0 0"/>
                    <a:gd name="G1" fmla="+- 21600 0 0"/>
                    <a:gd name="G2" fmla="+- 21600 0 0"/>
                    <a:gd name="T0" fmla="*/ 0 w 35859"/>
                    <a:gd name="T1" fmla="*/ 5381 h 21600"/>
                    <a:gd name="T2" fmla="*/ 35859 w 35859"/>
                    <a:gd name="T3" fmla="*/ 21112 h 21600"/>
                    <a:gd name="T4" fmla="*/ 14265 w 35859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35859" h="21600" fill="none" extrusionOk="0">
                      <a:moveTo>
                        <a:pt x="-1" y="5380"/>
                      </a:moveTo>
                      <a:cubicBezTo>
                        <a:pt x="3942" y="1912"/>
                        <a:pt x="9013" y="-1"/>
                        <a:pt x="14265" y="0"/>
                      </a:cubicBezTo>
                      <a:cubicBezTo>
                        <a:pt x="26004" y="0"/>
                        <a:pt x="35594" y="9375"/>
                        <a:pt x="35859" y="21111"/>
                      </a:cubicBezTo>
                    </a:path>
                    <a:path w="35859" h="21600" stroke="0" extrusionOk="0">
                      <a:moveTo>
                        <a:pt x="-1" y="5380"/>
                      </a:moveTo>
                      <a:cubicBezTo>
                        <a:pt x="3942" y="1912"/>
                        <a:pt x="9013" y="-1"/>
                        <a:pt x="14265" y="0"/>
                      </a:cubicBezTo>
                      <a:cubicBezTo>
                        <a:pt x="26004" y="0"/>
                        <a:pt x="35594" y="9375"/>
                        <a:pt x="35859" y="21111"/>
                      </a:cubicBezTo>
                      <a:lnTo>
                        <a:pt x="14265" y="21600"/>
                      </a:lnTo>
                      <a:close/>
                    </a:path>
                  </a:pathLst>
                </a:cu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35" name="Arc 26"/>
                <p:cNvSpPr>
                  <a:spLocks/>
                </p:cNvSpPr>
                <p:nvPr/>
              </p:nvSpPr>
              <p:spPr bwMode="auto">
                <a:xfrm rot="5400000" flipH="1">
                  <a:off x="611" y="589"/>
                  <a:ext cx="220" cy="98"/>
                </a:xfrm>
                <a:custGeom>
                  <a:avLst/>
                  <a:gdLst>
                    <a:gd name="G0" fmla="+- 18753 0 0"/>
                    <a:gd name="G1" fmla="+- 21600 0 0"/>
                    <a:gd name="G2" fmla="+- 21600 0 0"/>
                    <a:gd name="T0" fmla="*/ 0 w 40353"/>
                    <a:gd name="T1" fmla="*/ 10881 h 21600"/>
                    <a:gd name="T2" fmla="*/ 40353 w 40353"/>
                    <a:gd name="T3" fmla="*/ 21600 h 21600"/>
                    <a:gd name="T4" fmla="*/ 18753 w 40353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0353" h="21600" fill="none" extrusionOk="0">
                      <a:moveTo>
                        <a:pt x="0" y="10881"/>
                      </a:moveTo>
                      <a:cubicBezTo>
                        <a:pt x="3846" y="4152"/>
                        <a:pt x="11002" y="-1"/>
                        <a:pt x="18753" y="0"/>
                      </a:cubicBezTo>
                      <a:cubicBezTo>
                        <a:pt x="30682" y="0"/>
                        <a:pt x="40353" y="9670"/>
                        <a:pt x="40353" y="21600"/>
                      </a:cubicBezTo>
                    </a:path>
                    <a:path w="40353" h="21600" stroke="0" extrusionOk="0">
                      <a:moveTo>
                        <a:pt x="0" y="10881"/>
                      </a:moveTo>
                      <a:cubicBezTo>
                        <a:pt x="3846" y="4152"/>
                        <a:pt x="11002" y="-1"/>
                        <a:pt x="18753" y="0"/>
                      </a:cubicBezTo>
                      <a:cubicBezTo>
                        <a:pt x="30682" y="0"/>
                        <a:pt x="40353" y="9670"/>
                        <a:pt x="40353" y="21600"/>
                      </a:cubicBezTo>
                      <a:lnTo>
                        <a:pt x="18753" y="21600"/>
                      </a:lnTo>
                      <a:close/>
                    </a:path>
                  </a:pathLst>
                </a:custGeom>
                <a:noFill/>
                <a:ln w="12700">
                  <a:solidFill>
                    <a:schemeClr val="tx1"/>
                  </a:solidFill>
                  <a:round/>
                  <a:headEnd type="triangle" w="med" len="med"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</p:grpSp>
          <p:grpSp>
            <p:nvGrpSpPr>
              <p:cNvPr id="36" name="Group 30"/>
              <p:cNvGrpSpPr>
                <a:grpSpLocks/>
              </p:cNvGrpSpPr>
              <p:nvPr/>
            </p:nvGrpSpPr>
            <p:grpSpPr bwMode="auto">
              <a:xfrm>
                <a:off x="2209800" y="3429000"/>
                <a:ext cx="376238" cy="349250"/>
                <a:chOff x="533" y="528"/>
                <a:chExt cx="237" cy="220"/>
              </a:xfrm>
            </p:grpSpPr>
            <p:sp>
              <p:nvSpPr>
                <p:cNvPr id="37" name="Arc 31"/>
                <p:cNvSpPr>
                  <a:spLocks/>
                </p:cNvSpPr>
                <p:nvPr/>
              </p:nvSpPr>
              <p:spPr bwMode="auto">
                <a:xfrm rot="5400000" flipH="1" flipV="1">
                  <a:off x="507" y="554"/>
                  <a:ext cx="191" cy="139"/>
                </a:xfrm>
                <a:custGeom>
                  <a:avLst/>
                  <a:gdLst>
                    <a:gd name="G0" fmla="+- 14265 0 0"/>
                    <a:gd name="G1" fmla="+- 21600 0 0"/>
                    <a:gd name="G2" fmla="+- 21600 0 0"/>
                    <a:gd name="T0" fmla="*/ 0 w 35859"/>
                    <a:gd name="T1" fmla="*/ 5381 h 21600"/>
                    <a:gd name="T2" fmla="*/ 35859 w 35859"/>
                    <a:gd name="T3" fmla="*/ 21112 h 21600"/>
                    <a:gd name="T4" fmla="*/ 14265 w 35859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35859" h="21600" fill="none" extrusionOk="0">
                      <a:moveTo>
                        <a:pt x="-1" y="5380"/>
                      </a:moveTo>
                      <a:cubicBezTo>
                        <a:pt x="3942" y="1912"/>
                        <a:pt x="9013" y="-1"/>
                        <a:pt x="14265" y="0"/>
                      </a:cubicBezTo>
                      <a:cubicBezTo>
                        <a:pt x="26004" y="0"/>
                        <a:pt x="35594" y="9375"/>
                        <a:pt x="35859" y="21111"/>
                      </a:cubicBezTo>
                    </a:path>
                    <a:path w="35859" h="21600" stroke="0" extrusionOk="0">
                      <a:moveTo>
                        <a:pt x="-1" y="5380"/>
                      </a:moveTo>
                      <a:cubicBezTo>
                        <a:pt x="3942" y="1912"/>
                        <a:pt x="9013" y="-1"/>
                        <a:pt x="14265" y="0"/>
                      </a:cubicBezTo>
                      <a:cubicBezTo>
                        <a:pt x="26004" y="0"/>
                        <a:pt x="35594" y="9375"/>
                        <a:pt x="35859" y="21111"/>
                      </a:cubicBezTo>
                      <a:lnTo>
                        <a:pt x="14265" y="21600"/>
                      </a:lnTo>
                      <a:close/>
                    </a:path>
                  </a:pathLst>
                </a:cu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38" name="Arc 32"/>
                <p:cNvSpPr>
                  <a:spLocks/>
                </p:cNvSpPr>
                <p:nvPr/>
              </p:nvSpPr>
              <p:spPr bwMode="auto">
                <a:xfrm rot="5400000" flipH="1">
                  <a:off x="611" y="589"/>
                  <a:ext cx="220" cy="98"/>
                </a:xfrm>
                <a:custGeom>
                  <a:avLst/>
                  <a:gdLst>
                    <a:gd name="G0" fmla="+- 18753 0 0"/>
                    <a:gd name="G1" fmla="+- 21600 0 0"/>
                    <a:gd name="G2" fmla="+- 21600 0 0"/>
                    <a:gd name="T0" fmla="*/ 0 w 40353"/>
                    <a:gd name="T1" fmla="*/ 10881 h 21600"/>
                    <a:gd name="T2" fmla="*/ 40353 w 40353"/>
                    <a:gd name="T3" fmla="*/ 21600 h 21600"/>
                    <a:gd name="T4" fmla="*/ 18753 w 40353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0353" h="21600" fill="none" extrusionOk="0">
                      <a:moveTo>
                        <a:pt x="0" y="10881"/>
                      </a:moveTo>
                      <a:cubicBezTo>
                        <a:pt x="3846" y="4152"/>
                        <a:pt x="11002" y="-1"/>
                        <a:pt x="18753" y="0"/>
                      </a:cubicBezTo>
                      <a:cubicBezTo>
                        <a:pt x="30682" y="0"/>
                        <a:pt x="40353" y="9670"/>
                        <a:pt x="40353" y="21600"/>
                      </a:cubicBezTo>
                    </a:path>
                    <a:path w="40353" h="21600" stroke="0" extrusionOk="0">
                      <a:moveTo>
                        <a:pt x="0" y="10881"/>
                      </a:moveTo>
                      <a:cubicBezTo>
                        <a:pt x="3846" y="4152"/>
                        <a:pt x="11002" y="-1"/>
                        <a:pt x="18753" y="0"/>
                      </a:cubicBezTo>
                      <a:cubicBezTo>
                        <a:pt x="30682" y="0"/>
                        <a:pt x="40353" y="9670"/>
                        <a:pt x="40353" y="21600"/>
                      </a:cubicBezTo>
                      <a:lnTo>
                        <a:pt x="18753" y="21600"/>
                      </a:lnTo>
                      <a:close/>
                    </a:path>
                  </a:pathLst>
                </a:custGeom>
                <a:noFill/>
                <a:ln w="12700">
                  <a:solidFill>
                    <a:schemeClr val="tx1"/>
                  </a:solidFill>
                  <a:round/>
                  <a:headEnd type="triangle" w="med" len="med"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</p:grpSp>
          <p:grpSp>
            <p:nvGrpSpPr>
              <p:cNvPr id="39" name="Group 33"/>
              <p:cNvGrpSpPr>
                <a:grpSpLocks/>
              </p:cNvGrpSpPr>
              <p:nvPr/>
            </p:nvGrpSpPr>
            <p:grpSpPr bwMode="auto">
              <a:xfrm>
                <a:off x="5029200" y="3429000"/>
                <a:ext cx="376238" cy="349250"/>
                <a:chOff x="533" y="528"/>
                <a:chExt cx="237" cy="220"/>
              </a:xfrm>
            </p:grpSpPr>
            <p:sp>
              <p:nvSpPr>
                <p:cNvPr id="40" name="Arc 34"/>
                <p:cNvSpPr>
                  <a:spLocks/>
                </p:cNvSpPr>
                <p:nvPr/>
              </p:nvSpPr>
              <p:spPr bwMode="auto">
                <a:xfrm rot="5400000" flipH="1" flipV="1">
                  <a:off x="507" y="554"/>
                  <a:ext cx="191" cy="139"/>
                </a:xfrm>
                <a:custGeom>
                  <a:avLst/>
                  <a:gdLst>
                    <a:gd name="G0" fmla="+- 14265 0 0"/>
                    <a:gd name="G1" fmla="+- 21600 0 0"/>
                    <a:gd name="G2" fmla="+- 21600 0 0"/>
                    <a:gd name="T0" fmla="*/ 0 w 35859"/>
                    <a:gd name="T1" fmla="*/ 5381 h 21600"/>
                    <a:gd name="T2" fmla="*/ 35859 w 35859"/>
                    <a:gd name="T3" fmla="*/ 21112 h 21600"/>
                    <a:gd name="T4" fmla="*/ 14265 w 35859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35859" h="21600" fill="none" extrusionOk="0">
                      <a:moveTo>
                        <a:pt x="-1" y="5380"/>
                      </a:moveTo>
                      <a:cubicBezTo>
                        <a:pt x="3942" y="1912"/>
                        <a:pt x="9013" y="-1"/>
                        <a:pt x="14265" y="0"/>
                      </a:cubicBezTo>
                      <a:cubicBezTo>
                        <a:pt x="26004" y="0"/>
                        <a:pt x="35594" y="9375"/>
                        <a:pt x="35859" y="21111"/>
                      </a:cubicBezTo>
                    </a:path>
                    <a:path w="35859" h="21600" stroke="0" extrusionOk="0">
                      <a:moveTo>
                        <a:pt x="-1" y="5380"/>
                      </a:moveTo>
                      <a:cubicBezTo>
                        <a:pt x="3942" y="1912"/>
                        <a:pt x="9013" y="-1"/>
                        <a:pt x="14265" y="0"/>
                      </a:cubicBezTo>
                      <a:cubicBezTo>
                        <a:pt x="26004" y="0"/>
                        <a:pt x="35594" y="9375"/>
                        <a:pt x="35859" y="21111"/>
                      </a:cubicBezTo>
                      <a:lnTo>
                        <a:pt x="14265" y="21600"/>
                      </a:lnTo>
                      <a:close/>
                    </a:path>
                  </a:pathLst>
                </a:cu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41" name="Arc 35"/>
                <p:cNvSpPr>
                  <a:spLocks/>
                </p:cNvSpPr>
                <p:nvPr/>
              </p:nvSpPr>
              <p:spPr bwMode="auto">
                <a:xfrm rot="5400000" flipH="1">
                  <a:off x="611" y="589"/>
                  <a:ext cx="220" cy="98"/>
                </a:xfrm>
                <a:custGeom>
                  <a:avLst/>
                  <a:gdLst>
                    <a:gd name="G0" fmla="+- 18753 0 0"/>
                    <a:gd name="G1" fmla="+- 21600 0 0"/>
                    <a:gd name="G2" fmla="+- 21600 0 0"/>
                    <a:gd name="T0" fmla="*/ 0 w 40353"/>
                    <a:gd name="T1" fmla="*/ 10881 h 21600"/>
                    <a:gd name="T2" fmla="*/ 40353 w 40353"/>
                    <a:gd name="T3" fmla="*/ 21600 h 21600"/>
                    <a:gd name="T4" fmla="*/ 18753 w 40353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0353" h="21600" fill="none" extrusionOk="0">
                      <a:moveTo>
                        <a:pt x="0" y="10881"/>
                      </a:moveTo>
                      <a:cubicBezTo>
                        <a:pt x="3846" y="4152"/>
                        <a:pt x="11002" y="-1"/>
                        <a:pt x="18753" y="0"/>
                      </a:cubicBezTo>
                      <a:cubicBezTo>
                        <a:pt x="30682" y="0"/>
                        <a:pt x="40353" y="9670"/>
                        <a:pt x="40353" y="21600"/>
                      </a:cubicBezTo>
                    </a:path>
                    <a:path w="40353" h="21600" stroke="0" extrusionOk="0">
                      <a:moveTo>
                        <a:pt x="0" y="10881"/>
                      </a:moveTo>
                      <a:cubicBezTo>
                        <a:pt x="3846" y="4152"/>
                        <a:pt x="11002" y="-1"/>
                        <a:pt x="18753" y="0"/>
                      </a:cubicBezTo>
                      <a:cubicBezTo>
                        <a:pt x="30682" y="0"/>
                        <a:pt x="40353" y="9670"/>
                        <a:pt x="40353" y="21600"/>
                      </a:cubicBezTo>
                      <a:lnTo>
                        <a:pt x="18753" y="21600"/>
                      </a:lnTo>
                      <a:close/>
                    </a:path>
                  </a:pathLst>
                </a:custGeom>
                <a:noFill/>
                <a:ln w="12700">
                  <a:solidFill>
                    <a:schemeClr val="tx1"/>
                  </a:solidFill>
                  <a:round/>
                  <a:headEnd type="triangle" w="med" len="med"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</p:grpSp>
          <p:grpSp>
            <p:nvGrpSpPr>
              <p:cNvPr id="42" name="Group 36"/>
              <p:cNvGrpSpPr>
                <a:grpSpLocks/>
              </p:cNvGrpSpPr>
              <p:nvPr/>
            </p:nvGrpSpPr>
            <p:grpSpPr bwMode="auto">
              <a:xfrm>
                <a:off x="5791200" y="3429000"/>
                <a:ext cx="376238" cy="349250"/>
                <a:chOff x="533" y="528"/>
                <a:chExt cx="237" cy="220"/>
              </a:xfrm>
            </p:grpSpPr>
            <p:sp>
              <p:nvSpPr>
                <p:cNvPr id="43" name="Arc 37"/>
                <p:cNvSpPr>
                  <a:spLocks/>
                </p:cNvSpPr>
                <p:nvPr/>
              </p:nvSpPr>
              <p:spPr bwMode="auto">
                <a:xfrm rot="5400000" flipH="1" flipV="1">
                  <a:off x="507" y="554"/>
                  <a:ext cx="191" cy="139"/>
                </a:xfrm>
                <a:custGeom>
                  <a:avLst/>
                  <a:gdLst>
                    <a:gd name="G0" fmla="+- 14265 0 0"/>
                    <a:gd name="G1" fmla="+- 21600 0 0"/>
                    <a:gd name="G2" fmla="+- 21600 0 0"/>
                    <a:gd name="T0" fmla="*/ 0 w 35859"/>
                    <a:gd name="T1" fmla="*/ 5381 h 21600"/>
                    <a:gd name="T2" fmla="*/ 35859 w 35859"/>
                    <a:gd name="T3" fmla="*/ 21112 h 21600"/>
                    <a:gd name="T4" fmla="*/ 14265 w 35859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35859" h="21600" fill="none" extrusionOk="0">
                      <a:moveTo>
                        <a:pt x="-1" y="5380"/>
                      </a:moveTo>
                      <a:cubicBezTo>
                        <a:pt x="3942" y="1912"/>
                        <a:pt x="9013" y="-1"/>
                        <a:pt x="14265" y="0"/>
                      </a:cubicBezTo>
                      <a:cubicBezTo>
                        <a:pt x="26004" y="0"/>
                        <a:pt x="35594" y="9375"/>
                        <a:pt x="35859" y="21111"/>
                      </a:cubicBezTo>
                    </a:path>
                    <a:path w="35859" h="21600" stroke="0" extrusionOk="0">
                      <a:moveTo>
                        <a:pt x="-1" y="5380"/>
                      </a:moveTo>
                      <a:cubicBezTo>
                        <a:pt x="3942" y="1912"/>
                        <a:pt x="9013" y="-1"/>
                        <a:pt x="14265" y="0"/>
                      </a:cubicBezTo>
                      <a:cubicBezTo>
                        <a:pt x="26004" y="0"/>
                        <a:pt x="35594" y="9375"/>
                        <a:pt x="35859" y="21111"/>
                      </a:cubicBezTo>
                      <a:lnTo>
                        <a:pt x="14265" y="21600"/>
                      </a:lnTo>
                      <a:close/>
                    </a:path>
                  </a:pathLst>
                </a:cu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44" name="Arc 38"/>
                <p:cNvSpPr>
                  <a:spLocks/>
                </p:cNvSpPr>
                <p:nvPr/>
              </p:nvSpPr>
              <p:spPr bwMode="auto">
                <a:xfrm rot="5400000" flipH="1">
                  <a:off x="611" y="589"/>
                  <a:ext cx="220" cy="98"/>
                </a:xfrm>
                <a:custGeom>
                  <a:avLst/>
                  <a:gdLst>
                    <a:gd name="G0" fmla="+- 18753 0 0"/>
                    <a:gd name="G1" fmla="+- 21600 0 0"/>
                    <a:gd name="G2" fmla="+- 21600 0 0"/>
                    <a:gd name="T0" fmla="*/ 0 w 40353"/>
                    <a:gd name="T1" fmla="*/ 10881 h 21600"/>
                    <a:gd name="T2" fmla="*/ 40353 w 40353"/>
                    <a:gd name="T3" fmla="*/ 21600 h 21600"/>
                    <a:gd name="T4" fmla="*/ 18753 w 40353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0353" h="21600" fill="none" extrusionOk="0">
                      <a:moveTo>
                        <a:pt x="0" y="10881"/>
                      </a:moveTo>
                      <a:cubicBezTo>
                        <a:pt x="3846" y="4152"/>
                        <a:pt x="11002" y="-1"/>
                        <a:pt x="18753" y="0"/>
                      </a:cubicBezTo>
                      <a:cubicBezTo>
                        <a:pt x="30682" y="0"/>
                        <a:pt x="40353" y="9670"/>
                        <a:pt x="40353" y="21600"/>
                      </a:cubicBezTo>
                    </a:path>
                    <a:path w="40353" h="21600" stroke="0" extrusionOk="0">
                      <a:moveTo>
                        <a:pt x="0" y="10881"/>
                      </a:moveTo>
                      <a:cubicBezTo>
                        <a:pt x="3846" y="4152"/>
                        <a:pt x="11002" y="-1"/>
                        <a:pt x="18753" y="0"/>
                      </a:cubicBezTo>
                      <a:cubicBezTo>
                        <a:pt x="30682" y="0"/>
                        <a:pt x="40353" y="9670"/>
                        <a:pt x="40353" y="21600"/>
                      </a:cubicBezTo>
                      <a:lnTo>
                        <a:pt x="18753" y="21600"/>
                      </a:lnTo>
                      <a:close/>
                    </a:path>
                  </a:pathLst>
                </a:custGeom>
                <a:noFill/>
                <a:ln w="12700">
                  <a:solidFill>
                    <a:schemeClr val="tx1"/>
                  </a:solidFill>
                  <a:round/>
                  <a:headEnd type="triangle" w="med" len="med"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</p:grpSp>
          <p:grpSp>
            <p:nvGrpSpPr>
              <p:cNvPr id="45" name="Group 39"/>
              <p:cNvGrpSpPr>
                <a:grpSpLocks/>
              </p:cNvGrpSpPr>
              <p:nvPr/>
            </p:nvGrpSpPr>
            <p:grpSpPr bwMode="auto">
              <a:xfrm>
                <a:off x="5410200" y="2362200"/>
                <a:ext cx="376238" cy="349250"/>
                <a:chOff x="533" y="528"/>
                <a:chExt cx="237" cy="220"/>
              </a:xfrm>
            </p:grpSpPr>
            <p:sp>
              <p:nvSpPr>
                <p:cNvPr id="46" name="Arc 40"/>
                <p:cNvSpPr>
                  <a:spLocks/>
                </p:cNvSpPr>
                <p:nvPr/>
              </p:nvSpPr>
              <p:spPr bwMode="auto">
                <a:xfrm rot="5400000" flipH="1" flipV="1">
                  <a:off x="507" y="554"/>
                  <a:ext cx="191" cy="139"/>
                </a:xfrm>
                <a:custGeom>
                  <a:avLst/>
                  <a:gdLst>
                    <a:gd name="G0" fmla="+- 14265 0 0"/>
                    <a:gd name="G1" fmla="+- 21600 0 0"/>
                    <a:gd name="G2" fmla="+- 21600 0 0"/>
                    <a:gd name="T0" fmla="*/ 0 w 35859"/>
                    <a:gd name="T1" fmla="*/ 5381 h 21600"/>
                    <a:gd name="T2" fmla="*/ 35859 w 35859"/>
                    <a:gd name="T3" fmla="*/ 21112 h 21600"/>
                    <a:gd name="T4" fmla="*/ 14265 w 35859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35859" h="21600" fill="none" extrusionOk="0">
                      <a:moveTo>
                        <a:pt x="-1" y="5380"/>
                      </a:moveTo>
                      <a:cubicBezTo>
                        <a:pt x="3942" y="1912"/>
                        <a:pt x="9013" y="-1"/>
                        <a:pt x="14265" y="0"/>
                      </a:cubicBezTo>
                      <a:cubicBezTo>
                        <a:pt x="26004" y="0"/>
                        <a:pt x="35594" y="9375"/>
                        <a:pt x="35859" y="21111"/>
                      </a:cubicBezTo>
                    </a:path>
                    <a:path w="35859" h="21600" stroke="0" extrusionOk="0">
                      <a:moveTo>
                        <a:pt x="-1" y="5380"/>
                      </a:moveTo>
                      <a:cubicBezTo>
                        <a:pt x="3942" y="1912"/>
                        <a:pt x="9013" y="-1"/>
                        <a:pt x="14265" y="0"/>
                      </a:cubicBezTo>
                      <a:cubicBezTo>
                        <a:pt x="26004" y="0"/>
                        <a:pt x="35594" y="9375"/>
                        <a:pt x="35859" y="21111"/>
                      </a:cubicBezTo>
                      <a:lnTo>
                        <a:pt x="14265" y="21600"/>
                      </a:lnTo>
                      <a:close/>
                    </a:path>
                  </a:pathLst>
                </a:cu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47" name="Arc 41"/>
                <p:cNvSpPr>
                  <a:spLocks/>
                </p:cNvSpPr>
                <p:nvPr/>
              </p:nvSpPr>
              <p:spPr bwMode="auto">
                <a:xfrm rot="5400000" flipH="1">
                  <a:off x="611" y="589"/>
                  <a:ext cx="220" cy="98"/>
                </a:xfrm>
                <a:custGeom>
                  <a:avLst/>
                  <a:gdLst>
                    <a:gd name="G0" fmla="+- 18753 0 0"/>
                    <a:gd name="G1" fmla="+- 21600 0 0"/>
                    <a:gd name="G2" fmla="+- 21600 0 0"/>
                    <a:gd name="T0" fmla="*/ 0 w 40353"/>
                    <a:gd name="T1" fmla="*/ 10881 h 21600"/>
                    <a:gd name="T2" fmla="*/ 40353 w 40353"/>
                    <a:gd name="T3" fmla="*/ 21600 h 21600"/>
                    <a:gd name="T4" fmla="*/ 18753 w 40353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0353" h="21600" fill="none" extrusionOk="0">
                      <a:moveTo>
                        <a:pt x="0" y="10881"/>
                      </a:moveTo>
                      <a:cubicBezTo>
                        <a:pt x="3846" y="4152"/>
                        <a:pt x="11002" y="-1"/>
                        <a:pt x="18753" y="0"/>
                      </a:cubicBezTo>
                      <a:cubicBezTo>
                        <a:pt x="30682" y="0"/>
                        <a:pt x="40353" y="9670"/>
                        <a:pt x="40353" y="21600"/>
                      </a:cubicBezTo>
                    </a:path>
                    <a:path w="40353" h="21600" stroke="0" extrusionOk="0">
                      <a:moveTo>
                        <a:pt x="0" y="10881"/>
                      </a:moveTo>
                      <a:cubicBezTo>
                        <a:pt x="3846" y="4152"/>
                        <a:pt x="11002" y="-1"/>
                        <a:pt x="18753" y="0"/>
                      </a:cubicBezTo>
                      <a:cubicBezTo>
                        <a:pt x="30682" y="0"/>
                        <a:pt x="40353" y="9670"/>
                        <a:pt x="40353" y="21600"/>
                      </a:cubicBezTo>
                      <a:lnTo>
                        <a:pt x="18753" y="21600"/>
                      </a:lnTo>
                      <a:close/>
                    </a:path>
                  </a:pathLst>
                </a:custGeom>
                <a:noFill/>
                <a:ln w="12700">
                  <a:solidFill>
                    <a:schemeClr val="tx1"/>
                  </a:solidFill>
                  <a:round/>
                  <a:headEnd type="triangle" w="med" len="med"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</p:grpSp>
          <p:grpSp>
            <p:nvGrpSpPr>
              <p:cNvPr id="48" name="Group 42"/>
              <p:cNvGrpSpPr>
                <a:grpSpLocks/>
              </p:cNvGrpSpPr>
              <p:nvPr/>
            </p:nvGrpSpPr>
            <p:grpSpPr bwMode="auto">
              <a:xfrm>
                <a:off x="2590800" y="2362200"/>
                <a:ext cx="376238" cy="349250"/>
                <a:chOff x="533" y="528"/>
                <a:chExt cx="237" cy="220"/>
              </a:xfrm>
            </p:grpSpPr>
            <p:sp>
              <p:nvSpPr>
                <p:cNvPr id="49" name="Arc 43"/>
                <p:cNvSpPr>
                  <a:spLocks/>
                </p:cNvSpPr>
                <p:nvPr/>
              </p:nvSpPr>
              <p:spPr bwMode="auto">
                <a:xfrm rot="5400000" flipH="1" flipV="1">
                  <a:off x="507" y="554"/>
                  <a:ext cx="191" cy="139"/>
                </a:xfrm>
                <a:custGeom>
                  <a:avLst/>
                  <a:gdLst>
                    <a:gd name="G0" fmla="+- 14265 0 0"/>
                    <a:gd name="G1" fmla="+- 21600 0 0"/>
                    <a:gd name="G2" fmla="+- 21600 0 0"/>
                    <a:gd name="T0" fmla="*/ 0 w 35859"/>
                    <a:gd name="T1" fmla="*/ 5381 h 21600"/>
                    <a:gd name="T2" fmla="*/ 35859 w 35859"/>
                    <a:gd name="T3" fmla="*/ 21112 h 21600"/>
                    <a:gd name="T4" fmla="*/ 14265 w 35859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35859" h="21600" fill="none" extrusionOk="0">
                      <a:moveTo>
                        <a:pt x="-1" y="5380"/>
                      </a:moveTo>
                      <a:cubicBezTo>
                        <a:pt x="3942" y="1912"/>
                        <a:pt x="9013" y="-1"/>
                        <a:pt x="14265" y="0"/>
                      </a:cubicBezTo>
                      <a:cubicBezTo>
                        <a:pt x="26004" y="0"/>
                        <a:pt x="35594" y="9375"/>
                        <a:pt x="35859" y="21111"/>
                      </a:cubicBezTo>
                    </a:path>
                    <a:path w="35859" h="21600" stroke="0" extrusionOk="0">
                      <a:moveTo>
                        <a:pt x="-1" y="5380"/>
                      </a:moveTo>
                      <a:cubicBezTo>
                        <a:pt x="3942" y="1912"/>
                        <a:pt x="9013" y="-1"/>
                        <a:pt x="14265" y="0"/>
                      </a:cubicBezTo>
                      <a:cubicBezTo>
                        <a:pt x="26004" y="0"/>
                        <a:pt x="35594" y="9375"/>
                        <a:pt x="35859" y="21111"/>
                      </a:cubicBezTo>
                      <a:lnTo>
                        <a:pt x="14265" y="21600"/>
                      </a:lnTo>
                      <a:close/>
                    </a:path>
                  </a:pathLst>
                </a:cu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50" name="Arc 44"/>
                <p:cNvSpPr>
                  <a:spLocks/>
                </p:cNvSpPr>
                <p:nvPr/>
              </p:nvSpPr>
              <p:spPr bwMode="auto">
                <a:xfrm rot="5400000" flipH="1">
                  <a:off x="611" y="589"/>
                  <a:ext cx="220" cy="98"/>
                </a:xfrm>
                <a:custGeom>
                  <a:avLst/>
                  <a:gdLst>
                    <a:gd name="G0" fmla="+- 18753 0 0"/>
                    <a:gd name="G1" fmla="+- 21600 0 0"/>
                    <a:gd name="G2" fmla="+- 21600 0 0"/>
                    <a:gd name="T0" fmla="*/ 0 w 40353"/>
                    <a:gd name="T1" fmla="*/ 10881 h 21600"/>
                    <a:gd name="T2" fmla="*/ 40353 w 40353"/>
                    <a:gd name="T3" fmla="*/ 21600 h 21600"/>
                    <a:gd name="T4" fmla="*/ 18753 w 40353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0353" h="21600" fill="none" extrusionOk="0">
                      <a:moveTo>
                        <a:pt x="0" y="10881"/>
                      </a:moveTo>
                      <a:cubicBezTo>
                        <a:pt x="3846" y="4152"/>
                        <a:pt x="11002" y="-1"/>
                        <a:pt x="18753" y="0"/>
                      </a:cubicBezTo>
                      <a:cubicBezTo>
                        <a:pt x="30682" y="0"/>
                        <a:pt x="40353" y="9670"/>
                        <a:pt x="40353" y="21600"/>
                      </a:cubicBezTo>
                    </a:path>
                    <a:path w="40353" h="21600" stroke="0" extrusionOk="0">
                      <a:moveTo>
                        <a:pt x="0" y="10881"/>
                      </a:moveTo>
                      <a:cubicBezTo>
                        <a:pt x="3846" y="4152"/>
                        <a:pt x="11002" y="-1"/>
                        <a:pt x="18753" y="0"/>
                      </a:cubicBezTo>
                      <a:cubicBezTo>
                        <a:pt x="30682" y="0"/>
                        <a:pt x="40353" y="9670"/>
                        <a:pt x="40353" y="21600"/>
                      </a:cubicBezTo>
                      <a:lnTo>
                        <a:pt x="18753" y="21600"/>
                      </a:lnTo>
                      <a:close/>
                    </a:path>
                  </a:pathLst>
                </a:custGeom>
                <a:noFill/>
                <a:ln w="12700">
                  <a:solidFill>
                    <a:schemeClr val="tx1"/>
                  </a:solidFill>
                  <a:round/>
                  <a:headEnd type="triangle" w="med" len="med"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</p:grpSp>
          <p:grpSp>
            <p:nvGrpSpPr>
              <p:cNvPr id="51" name="Group 45"/>
              <p:cNvGrpSpPr>
                <a:grpSpLocks/>
              </p:cNvGrpSpPr>
              <p:nvPr/>
            </p:nvGrpSpPr>
            <p:grpSpPr bwMode="auto">
              <a:xfrm>
                <a:off x="1828800" y="2362200"/>
                <a:ext cx="376238" cy="349250"/>
                <a:chOff x="533" y="528"/>
                <a:chExt cx="237" cy="220"/>
              </a:xfrm>
            </p:grpSpPr>
            <p:sp>
              <p:nvSpPr>
                <p:cNvPr id="52" name="Arc 46"/>
                <p:cNvSpPr>
                  <a:spLocks/>
                </p:cNvSpPr>
                <p:nvPr/>
              </p:nvSpPr>
              <p:spPr bwMode="auto">
                <a:xfrm rot="5400000" flipH="1" flipV="1">
                  <a:off x="507" y="554"/>
                  <a:ext cx="191" cy="139"/>
                </a:xfrm>
                <a:custGeom>
                  <a:avLst/>
                  <a:gdLst>
                    <a:gd name="G0" fmla="+- 14265 0 0"/>
                    <a:gd name="G1" fmla="+- 21600 0 0"/>
                    <a:gd name="G2" fmla="+- 21600 0 0"/>
                    <a:gd name="T0" fmla="*/ 0 w 35859"/>
                    <a:gd name="T1" fmla="*/ 5381 h 21600"/>
                    <a:gd name="T2" fmla="*/ 35859 w 35859"/>
                    <a:gd name="T3" fmla="*/ 21112 h 21600"/>
                    <a:gd name="T4" fmla="*/ 14265 w 35859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35859" h="21600" fill="none" extrusionOk="0">
                      <a:moveTo>
                        <a:pt x="-1" y="5380"/>
                      </a:moveTo>
                      <a:cubicBezTo>
                        <a:pt x="3942" y="1912"/>
                        <a:pt x="9013" y="-1"/>
                        <a:pt x="14265" y="0"/>
                      </a:cubicBezTo>
                      <a:cubicBezTo>
                        <a:pt x="26004" y="0"/>
                        <a:pt x="35594" y="9375"/>
                        <a:pt x="35859" y="21111"/>
                      </a:cubicBezTo>
                    </a:path>
                    <a:path w="35859" h="21600" stroke="0" extrusionOk="0">
                      <a:moveTo>
                        <a:pt x="-1" y="5380"/>
                      </a:moveTo>
                      <a:cubicBezTo>
                        <a:pt x="3942" y="1912"/>
                        <a:pt x="9013" y="-1"/>
                        <a:pt x="14265" y="0"/>
                      </a:cubicBezTo>
                      <a:cubicBezTo>
                        <a:pt x="26004" y="0"/>
                        <a:pt x="35594" y="9375"/>
                        <a:pt x="35859" y="21111"/>
                      </a:cubicBezTo>
                      <a:lnTo>
                        <a:pt x="14265" y="21600"/>
                      </a:lnTo>
                      <a:close/>
                    </a:path>
                  </a:pathLst>
                </a:cu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53" name="Arc 47"/>
                <p:cNvSpPr>
                  <a:spLocks/>
                </p:cNvSpPr>
                <p:nvPr/>
              </p:nvSpPr>
              <p:spPr bwMode="auto">
                <a:xfrm rot="5400000" flipH="1">
                  <a:off x="611" y="589"/>
                  <a:ext cx="220" cy="98"/>
                </a:xfrm>
                <a:custGeom>
                  <a:avLst/>
                  <a:gdLst>
                    <a:gd name="G0" fmla="+- 18753 0 0"/>
                    <a:gd name="G1" fmla="+- 21600 0 0"/>
                    <a:gd name="G2" fmla="+- 21600 0 0"/>
                    <a:gd name="T0" fmla="*/ 0 w 40353"/>
                    <a:gd name="T1" fmla="*/ 10881 h 21600"/>
                    <a:gd name="T2" fmla="*/ 40353 w 40353"/>
                    <a:gd name="T3" fmla="*/ 21600 h 21600"/>
                    <a:gd name="T4" fmla="*/ 18753 w 40353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0353" h="21600" fill="none" extrusionOk="0">
                      <a:moveTo>
                        <a:pt x="0" y="10881"/>
                      </a:moveTo>
                      <a:cubicBezTo>
                        <a:pt x="3846" y="4152"/>
                        <a:pt x="11002" y="-1"/>
                        <a:pt x="18753" y="0"/>
                      </a:cubicBezTo>
                      <a:cubicBezTo>
                        <a:pt x="30682" y="0"/>
                        <a:pt x="40353" y="9670"/>
                        <a:pt x="40353" y="21600"/>
                      </a:cubicBezTo>
                    </a:path>
                    <a:path w="40353" h="21600" stroke="0" extrusionOk="0">
                      <a:moveTo>
                        <a:pt x="0" y="10881"/>
                      </a:moveTo>
                      <a:cubicBezTo>
                        <a:pt x="3846" y="4152"/>
                        <a:pt x="11002" y="-1"/>
                        <a:pt x="18753" y="0"/>
                      </a:cubicBezTo>
                      <a:cubicBezTo>
                        <a:pt x="30682" y="0"/>
                        <a:pt x="40353" y="9670"/>
                        <a:pt x="40353" y="21600"/>
                      </a:cubicBezTo>
                      <a:lnTo>
                        <a:pt x="18753" y="21600"/>
                      </a:lnTo>
                      <a:close/>
                    </a:path>
                  </a:pathLst>
                </a:custGeom>
                <a:noFill/>
                <a:ln w="12700">
                  <a:solidFill>
                    <a:schemeClr val="tx1"/>
                  </a:solidFill>
                  <a:round/>
                  <a:headEnd type="triangle" w="med" len="med"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</p:grpSp>
          <p:grpSp>
            <p:nvGrpSpPr>
              <p:cNvPr id="54" name="Group 48"/>
              <p:cNvGrpSpPr>
                <a:grpSpLocks/>
              </p:cNvGrpSpPr>
              <p:nvPr/>
            </p:nvGrpSpPr>
            <p:grpSpPr bwMode="auto">
              <a:xfrm>
                <a:off x="1066800" y="2362200"/>
                <a:ext cx="376238" cy="349250"/>
                <a:chOff x="533" y="528"/>
                <a:chExt cx="237" cy="220"/>
              </a:xfrm>
            </p:grpSpPr>
            <p:sp>
              <p:nvSpPr>
                <p:cNvPr id="55" name="Arc 49"/>
                <p:cNvSpPr>
                  <a:spLocks/>
                </p:cNvSpPr>
                <p:nvPr/>
              </p:nvSpPr>
              <p:spPr bwMode="auto">
                <a:xfrm rot="5400000" flipH="1" flipV="1">
                  <a:off x="507" y="554"/>
                  <a:ext cx="191" cy="139"/>
                </a:xfrm>
                <a:custGeom>
                  <a:avLst/>
                  <a:gdLst>
                    <a:gd name="G0" fmla="+- 14265 0 0"/>
                    <a:gd name="G1" fmla="+- 21600 0 0"/>
                    <a:gd name="G2" fmla="+- 21600 0 0"/>
                    <a:gd name="T0" fmla="*/ 0 w 35859"/>
                    <a:gd name="T1" fmla="*/ 5381 h 21600"/>
                    <a:gd name="T2" fmla="*/ 35859 w 35859"/>
                    <a:gd name="T3" fmla="*/ 21112 h 21600"/>
                    <a:gd name="T4" fmla="*/ 14265 w 35859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35859" h="21600" fill="none" extrusionOk="0">
                      <a:moveTo>
                        <a:pt x="-1" y="5380"/>
                      </a:moveTo>
                      <a:cubicBezTo>
                        <a:pt x="3942" y="1912"/>
                        <a:pt x="9013" y="-1"/>
                        <a:pt x="14265" y="0"/>
                      </a:cubicBezTo>
                      <a:cubicBezTo>
                        <a:pt x="26004" y="0"/>
                        <a:pt x="35594" y="9375"/>
                        <a:pt x="35859" y="21111"/>
                      </a:cubicBezTo>
                    </a:path>
                    <a:path w="35859" h="21600" stroke="0" extrusionOk="0">
                      <a:moveTo>
                        <a:pt x="-1" y="5380"/>
                      </a:moveTo>
                      <a:cubicBezTo>
                        <a:pt x="3942" y="1912"/>
                        <a:pt x="9013" y="-1"/>
                        <a:pt x="14265" y="0"/>
                      </a:cubicBezTo>
                      <a:cubicBezTo>
                        <a:pt x="26004" y="0"/>
                        <a:pt x="35594" y="9375"/>
                        <a:pt x="35859" y="21111"/>
                      </a:cubicBezTo>
                      <a:lnTo>
                        <a:pt x="14265" y="21600"/>
                      </a:lnTo>
                      <a:close/>
                    </a:path>
                  </a:pathLst>
                </a:cu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56" name="Arc 50"/>
                <p:cNvSpPr>
                  <a:spLocks/>
                </p:cNvSpPr>
                <p:nvPr/>
              </p:nvSpPr>
              <p:spPr bwMode="auto">
                <a:xfrm rot="5400000" flipH="1">
                  <a:off x="611" y="589"/>
                  <a:ext cx="220" cy="98"/>
                </a:xfrm>
                <a:custGeom>
                  <a:avLst/>
                  <a:gdLst>
                    <a:gd name="G0" fmla="+- 18753 0 0"/>
                    <a:gd name="G1" fmla="+- 21600 0 0"/>
                    <a:gd name="G2" fmla="+- 21600 0 0"/>
                    <a:gd name="T0" fmla="*/ 0 w 40353"/>
                    <a:gd name="T1" fmla="*/ 10881 h 21600"/>
                    <a:gd name="T2" fmla="*/ 40353 w 40353"/>
                    <a:gd name="T3" fmla="*/ 21600 h 21600"/>
                    <a:gd name="T4" fmla="*/ 18753 w 40353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0353" h="21600" fill="none" extrusionOk="0">
                      <a:moveTo>
                        <a:pt x="0" y="10881"/>
                      </a:moveTo>
                      <a:cubicBezTo>
                        <a:pt x="3846" y="4152"/>
                        <a:pt x="11002" y="-1"/>
                        <a:pt x="18753" y="0"/>
                      </a:cubicBezTo>
                      <a:cubicBezTo>
                        <a:pt x="30682" y="0"/>
                        <a:pt x="40353" y="9670"/>
                        <a:pt x="40353" y="21600"/>
                      </a:cubicBezTo>
                    </a:path>
                    <a:path w="40353" h="21600" stroke="0" extrusionOk="0">
                      <a:moveTo>
                        <a:pt x="0" y="10881"/>
                      </a:moveTo>
                      <a:cubicBezTo>
                        <a:pt x="3846" y="4152"/>
                        <a:pt x="11002" y="-1"/>
                        <a:pt x="18753" y="0"/>
                      </a:cubicBezTo>
                      <a:cubicBezTo>
                        <a:pt x="30682" y="0"/>
                        <a:pt x="40353" y="9670"/>
                        <a:pt x="40353" y="21600"/>
                      </a:cubicBezTo>
                      <a:lnTo>
                        <a:pt x="18753" y="21600"/>
                      </a:lnTo>
                      <a:close/>
                    </a:path>
                  </a:pathLst>
                </a:custGeom>
                <a:noFill/>
                <a:ln w="12700">
                  <a:solidFill>
                    <a:schemeClr val="tx1"/>
                  </a:solidFill>
                  <a:round/>
                  <a:headEnd type="triangle" w="med" len="med"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</p:grpSp>
          <p:sp>
            <p:nvSpPr>
              <p:cNvPr id="57" name="Line 51"/>
              <p:cNvSpPr>
                <a:spLocks noChangeShapeType="1"/>
              </p:cNvSpPr>
              <p:nvPr/>
            </p:nvSpPr>
            <p:spPr bwMode="auto">
              <a:xfrm>
                <a:off x="2743200" y="3124200"/>
                <a:ext cx="685800" cy="228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58" name="Line 52"/>
              <p:cNvSpPr>
                <a:spLocks noChangeShapeType="1"/>
              </p:cNvSpPr>
              <p:nvPr/>
            </p:nvSpPr>
            <p:spPr bwMode="auto">
              <a:xfrm>
                <a:off x="1981200" y="3124200"/>
                <a:ext cx="1447800" cy="3048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59" name="Line 53"/>
              <p:cNvSpPr>
                <a:spLocks noChangeShapeType="1"/>
              </p:cNvSpPr>
              <p:nvPr/>
            </p:nvSpPr>
            <p:spPr bwMode="auto">
              <a:xfrm>
                <a:off x="1219200" y="3124200"/>
                <a:ext cx="2209800" cy="3810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60" name="Freeform 58"/>
              <p:cNvSpPr>
                <a:spLocks/>
              </p:cNvSpPr>
              <p:nvPr/>
            </p:nvSpPr>
            <p:spPr bwMode="auto">
              <a:xfrm>
                <a:off x="1600200" y="3733800"/>
                <a:ext cx="2286000" cy="838200"/>
              </a:xfrm>
              <a:custGeom>
                <a:avLst/>
                <a:gdLst/>
                <a:ahLst/>
                <a:cxnLst>
                  <a:cxn ang="0">
                    <a:pos x="0" y="240"/>
                  </a:cxn>
                  <a:cxn ang="0">
                    <a:pos x="528" y="384"/>
                  </a:cxn>
                  <a:cxn ang="0">
                    <a:pos x="1152" y="0"/>
                  </a:cxn>
                </a:cxnLst>
                <a:rect l="0" t="0" r="r" b="b"/>
                <a:pathLst>
                  <a:path w="1152" h="424">
                    <a:moveTo>
                      <a:pt x="0" y="240"/>
                    </a:moveTo>
                    <a:cubicBezTo>
                      <a:pt x="168" y="332"/>
                      <a:pt x="336" y="424"/>
                      <a:pt x="528" y="384"/>
                    </a:cubicBezTo>
                    <a:cubicBezTo>
                      <a:pt x="720" y="344"/>
                      <a:pt x="936" y="172"/>
                      <a:pt x="1152" y="0"/>
                    </a:cubicBezTo>
                  </a:path>
                </a:pathLst>
              </a:custGeom>
              <a:noFill/>
              <a:ln w="12700" cap="flat" cmpd="sng">
                <a:solidFill>
                  <a:schemeClr val="tx1"/>
                </a:solidFill>
                <a:prstDash val="dash"/>
                <a:round/>
                <a:headEnd type="none" w="med" len="med"/>
                <a:tailEnd type="triangl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61" name="Freeform 62"/>
              <p:cNvSpPr>
                <a:spLocks/>
              </p:cNvSpPr>
              <p:nvPr/>
            </p:nvSpPr>
            <p:spPr bwMode="auto">
              <a:xfrm flipH="1">
                <a:off x="4038600" y="3733800"/>
                <a:ext cx="1905000" cy="838200"/>
              </a:xfrm>
              <a:custGeom>
                <a:avLst/>
                <a:gdLst/>
                <a:ahLst/>
                <a:cxnLst>
                  <a:cxn ang="0">
                    <a:pos x="0" y="240"/>
                  </a:cxn>
                  <a:cxn ang="0">
                    <a:pos x="528" y="384"/>
                  </a:cxn>
                  <a:cxn ang="0">
                    <a:pos x="1152" y="0"/>
                  </a:cxn>
                </a:cxnLst>
                <a:rect l="0" t="0" r="r" b="b"/>
                <a:pathLst>
                  <a:path w="1152" h="424">
                    <a:moveTo>
                      <a:pt x="0" y="240"/>
                    </a:moveTo>
                    <a:cubicBezTo>
                      <a:pt x="168" y="332"/>
                      <a:pt x="336" y="424"/>
                      <a:pt x="528" y="384"/>
                    </a:cubicBezTo>
                    <a:cubicBezTo>
                      <a:pt x="720" y="344"/>
                      <a:pt x="936" y="172"/>
                      <a:pt x="1152" y="0"/>
                    </a:cubicBezTo>
                  </a:path>
                </a:pathLst>
              </a:custGeom>
              <a:noFill/>
              <a:ln w="12700" cap="flat" cmpd="sng">
                <a:solidFill>
                  <a:schemeClr val="tx1"/>
                </a:solidFill>
                <a:prstDash val="dash"/>
                <a:round/>
                <a:headEnd type="none" w="med" len="med"/>
                <a:tailEnd type="triangl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62" name="Freeform 64"/>
              <p:cNvSpPr>
                <a:spLocks/>
              </p:cNvSpPr>
              <p:nvPr/>
            </p:nvSpPr>
            <p:spPr bwMode="auto">
              <a:xfrm>
                <a:off x="4267200" y="3733800"/>
                <a:ext cx="914400" cy="457200"/>
              </a:xfrm>
              <a:custGeom>
                <a:avLst/>
                <a:gdLst/>
                <a:ahLst/>
                <a:cxnLst>
                  <a:cxn ang="0">
                    <a:pos x="576" y="288"/>
                  </a:cxn>
                  <a:cxn ang="0">
                    <a:pos x="192" y="240"/>
                  </a:cxn>
                  <a:cxn ang="0">
                    <a:pos x="0" y="0"/>
                  </a:cxn>
                </a:cxnLst>
                <a:rect l="0" t="0" r="r" b="b"/>
                <a:pathLst>
                  <a:path w="576" h="288">
                    <a:moveTo>
                      <a:pt x="576" y="288"/>
                    </a:moveTo>
                    <a:cubicBezTo>
                      <a:pt x="432" y="288"/>
                      <a:pt x="288" y="288"/>
                      <a:pt x="192" y="240"/>
                    </a:cubicBezTo>
                    <a:cubicBezTo>
                      <a:pt x="96" y="192"/>
                      <a:pt x="48" y="96"/>
                      <a:pt x="0" y="0"/>
                    </a:cubicBez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dash"/>
                <a:round/>
                <a:headEnd type="none" w="med" len="med"/>
                <a:tailEnd type="triangl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63" name="Freeform 65"/>
              <p:cNvSpPr>
                <a:spLocks/>
              </p:cNvSpPr>
              <p:nvPr/>
            </p:nvSpPr>
            <p:spPr bwMode="auto">
              <a:xfrm>
                <a:off x="4495800" y="2971800"/>
                <a:ext cx="1066800" cy="254000"/>
              </a:xfrm>
              <a:custGeom>
                <a:avLst/>
                <a:gdLst/>
                <a:ahLst/>
                <a:cxnLst>
                  <a:cxn ang="0">
                    <a:pos x="672" y="96"/>
                  </a:cxn>
                  <a:cxn ang="0">
                    <a:pos x="288" y="144"/>
                  </a:cxn>
                  <a:cxn ang="0">
                    <a:pos x="0" y="0"/>
                  </a:cxn>
                </a:cxnLst>
                <a:rect l="0" t="0" r="r" b="b"/>
                <a:pathLst>
                  <a:path w="672" h="160">
                    <a:moveTo>
                      <a:pt x="672" y="96"/>
                    </a:moveTo>
                    <a:cubicBezTo>
                      <a:pt x="536" y="128"/>
                      <a:pt x="400" y="160"/>
                      <a:pt x="288" y="144"/>
                    </a:cubicBezTo>
                    <a:cubicBezTo>
                      <a:pt x="176" y="128"/>
                      <a:pt x="88" y="64"/>
                      <a:pt x="0" y="0"/>
                    </a:cubicBez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dash"/>
                <a:round/>
                <a:headEnd type="none" w="med" len="med"/>
                <a:tailEnd type="triangl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64" name="Line 66"/>
              <p:cNvSpPr>
                <a:spLocks noChangeShapeType="1"/>
              </p:cNvSpPr>
              <p:nvPr/>
            </p:nvSpPr>
            <p:spPr bwMode="auto">
              <a:xfrm>
                <a:off x="3962400" y="3733800"/>
                <a:ext cx="0" cy="106680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65" name="Line 67"/>
              <p:cNvSpPr>
                <a:spLocks noChangeShapeType="1"/>
              </p:cNvSpPr>
              <p:nvPr/>
            </p:nvSpPr>
            <p:spPr bwMode="auto">
              <a:xfrm>
                <a:off x="838200" y="4800600"/>
                <a:ext cx="396240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66" name="Line 68"/>
              <p:cNvSpPr>
                <a:spLocks noChangeShapeType="1"/>
              </p:cNvSpPr>
              <p:nvPr/>
            </p:nvSpPr>
            <p:spPr bwMode="auto">
              <a:xfrm>
                <a:off x="838200" y="2895600"/>
                <a:ext cx="0" cy="190500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67" name="Line 69"/>
              <p:cNvSpPr>
                <a:spLocks noChangeShapeType="1"/>
              </p:cNvSpPr>
              <p:nvPr/>
            </p:nvSpPr>
            <p:spPr bwMode="auto">
              <a:xfrm>
                <a:off x="838200" y="2895600"/>
                <a:ext cx="15240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68" name="Line 70"/>
              <p:cNvSpPr>
                <a:spLocks noChangeShapeType="1"/>
              </p:cNvSpPr>
              <p:nvPr/>
            </p:nvSpPr>
            <p:spPr bwMode="auto">
              <a:xfrm>
                <a:off x="838200" y="3962400"/>
                <a:ext cx="53340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69" name="Line 71"/>
              <p:cNvSpPr>
                <a:spLocks noChangeShapeType="1"/>
              </p:cNvSpPr>
              <p:nvPr/>
            </p:nvSpPr>
            <p:spPr bwMode="auto">
              <a:xfrm>
                <a:off x="4800600" y="2895600"/>
                <a:ext cx="0" cy="190500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70" name="Line 72"/>
              <p:cNvSpPr>
                <a:spLocks noChangeShapeType="1"/>
              </p:cNvSpPr>
              <p:nvPr/>
            </p:nvSpPr>
            <p:spPr bwMode="auto">
              <a:xfrm>
                <a:off x="4800600" y="2895600"/>
                <a:ext cx="53340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71" name="Line 73"/>
              <p:cNvSpPr>
                <a:spLocks noChangeShapeType="1"/>
              </p:cNvSpPr>
              <p:nvPr/>
            </p:nvSpPr>
            <p:spPr bwMode="auto">
              <a:xfrm>
                <a:off x="4800600" y="3962400"/>
                <a:ext cx="15240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72" name="Freeform 74"/>
              <p:cNvSpPr>
                <a:spLocks/>
              </p:cNvSpPr>
              <p:nvPr/>
            </p:nvSpPr>
            <p:spPr bwMode="auto">
              <a:xfrm flipH="1">
                <a:off x="2438400" y="3733800"/>
                <a:ext cx="1143000" cy="457200"/>
              </a:xfrm>
              <a:custGeom>
                <a:avLst/>
                <a:gdLst/>
                <a:ahLst/>
                <a:cxnLst>
                  <a:cxn ang="0">
                    <a:pos x="576" y="288"/>
                  </a:cxn>
                  <a:cxn ang="0">
                    <a:pos x="192" y="240"/>
                  </a:cxn>
                  <a:cxn ang="0">
                    <a:pos x="0" y="0"/>
                  </a:cxn>
                </a:cxnLst>
                <a:rect l="0" t="0" r="r" b="b"/>
                <a:pathLst>
                  <a:path w="576" h="288">
                    <a:moveTo>
                      <a:pt x="576" y="288"/>
                    </a:moveTo>
                    <a:cubicBezTo>
                      <a:pt x="432" y="288"/>
                      <a:pt x="288" y="288"/>
                      <a:pt x="192" y="240"/>
                    </a:cubicBezTo>
                    <a:cubicBezTo>
                      <a:pt x="96" y="192"/>
                      <a:pt x="48" y="96"/>
                      <a:pt x="0" y="0"/>
                    </a:cubicBez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dash"/>
                <a:round/>
                <a:headEnd type="none" w="med" len="med"/>
                <a:tailEnd type="triangl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Macro-Transfer Algorithm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1295400"/>
            <a:ext cx="8305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Learning  structures</a:t>
            </a:r>
            <a:endParaRPr lang="en-US" sz="2000" dirty="0"/>
          </a:p>
        </p:txBody>
      </p:sp>
      <p:sp>
        <p:nvSpPr>
          <p:cNvPr id="5" name="Oval 4"/>
          <p:cNvSpPr/>
          <p:nvPr/>
        </p:nvSpPr>
        <p:spPr>
          <a:xfrm>
            <a:off x="685800" y="1905000"/>
            <a:ext cx="3124200" cy="1143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Positive: BreakAway games that score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4724400" y="1905000"/>
            <a:ext cx="3581400" cy="1143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Negative: BreakAway games that didn’t score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581400" y="3352800"/>
            <a:ext cx="1371600" cy="838200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ILP</a:t>
            </a:r>
            <a:endParaRPr lang="en-US" dirty="0"/>
          </a:p>
        </p:txBody>
      </p:sp>
      <p:cxnSp>
        <p:nvCxnSpPr>
          <p:cNvPr id="9" name="Straight Arrow Connector 8"/>
          <p:cNvCxnSpPr/>
          <p:nvPr/>
        </p:nvCxnSpPr>
        <p:spPr>
          <a:xfrm rot="16200000" flipH="1">
            <a:off x="3657601" y="2819399"/>
            <a:ext cx="457199" cy="3048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5400000">
            <a:off x="4419600" y="2819400"/>
            <a:ext cx="457199" cy="3048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16200000" flipH="1">
            <a:off x="4038598" y="4495800"/>
            <a:ext cx="457202" cy="1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371600" y="4800600"/>
            <a:ext cx="6400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IF           actionTaken(Game, StateA, pass(Teammate),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StateB</a:t>
            </a:r>
            <a:r>
              <a:rPr lang="en-US" dirty="0" smtClean="0"/>
              <a:t>)</a:t>
            </a:r>
          </a:p>
          <a:p>
            <a:r>
              <a:rPr lang="en-US" dirty="0" smtClean="0"/>
              <a:t>              actionTaken(Game,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StateB</a:t>
            </a:r>
            <a:r>
              <a:rPr lang="en-US" dirty="0" smtClean="0"/>
              <a:t>, move(Direction), </a:t>
            </a:r>
            <a:r>
              <a:rPr lang="en-US" dirty="0" smtClean="0">
                <a:solidFill>
                  <a:schemeClr val="bg2"/>
                </a:solidFill>
              </a:rPr>
              <a:t>StateC</a:t>
            </a:r>
            <a:r>
              <a:rPr lang="en-US" dirty="0" smtClean="0"/>
              <a:t>)</a:t>
            </a:r>
          </a:p>
          <a:p>
            <a:r>
              <a:rPr lang="en-US" dirty="0" smtClean="0"/>
              <a:t>              actionTaken(Game, </a:t>
            </a:r>
            <a:r>
              <a:rPr lang="en-US" dirty="0" smtClean="0">
                <a:solidFill>
                  <a:schemeClr val="bg2"/>
                </a:solidFill>
              </a:rPr>
              <a:t>StateC</a:t>
            </a:r>
            <a:r>
              <a:rPr lang="en-US" dirty="0" smtClean="0"/>
              <a:t>, shoot(goalRight), 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StateD</a:t>
            </a:r>
            <a:r>
              <a:rPr lang="en-US" dirty="0" smtClean="0"/>
              <a:t>)</a:t>
            </a:r>
          </a:p>
          <a:p>
            <a:r>
              <a:rPr lang="en-US" dirty="0" smtClean="0"/>
              <a:t>              actionTaken(Game, 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StateD</a:t>
            </a:r>
            <a:r>
              <a:rPr lang="en-US" dirty="0" smtClean="0"/>
              <a:t>, shoot(goalLeft), StateE)</a:t>
            </a:r>
          </a:p>
          <a:p>
            <a:r>
              <a:rPr lang="en-US" dirty="0" smtClean="0"/>
              <a:t>THEN   isaGoodGame(Game)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Macro-Transfer Algorithm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1295400"/>
            <a:ext cx="8305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Learning  rules for arcs</a:t>
            </a:r>
            <a:endParaRPr lang="en-US" sz="2000" dirty="0"/>
          </a:p>
        </p:txBody>
      </p:sp>
      <p:sp>
        <p:nvSpPr>
          <p:cNvPr id="9" name="Oval 8"/>
          <p:cNvSpPr/>
          <p:nvPr/>
        </p:nvSpPr>
        <p:spPr>
          <a:xfrm>
            <a:off x="685800" y="1905000"/>
            <a:ext cx="3124200" cy="1143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Positive: states in good games that took the arc</a:t>
            </a:r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4724400" y="1905000"/>
            <a:ext cx="3581400" cy="1143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Negative: states in good games that could have taken the arc but didn’t</a:t>
            </a:r>
            <a:endParaRPr lang="en-US" dirty="0"/>
          </a:p>
        </p:txBody>
      </p:sp>
      <p:cxnSp>
        <p:nvCxnSpPr>
          <p:cNvPr id="11" name="Straight Arrow Connector 10"/>
          <p:cNvCxnSpPr/>
          <p:nvPr/>
        </p:nvCxnSpPr>
        <p:spPr>
          <a:xfrm rot="16200000" flipH="1">
            <a:off x="3657601" y="2819399"/>
            <a:ext cx="457199" cy="3048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5400000">
            <a:off x="4419600" y="2819400"/>
            <a:ext cx="457199" cy="3048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3581400" y="3352800"/>
            <a:ext cx="1371600" cy="838200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ILP</a:t>
            </a:r>
            <a:endParaRPr lang="en-US" dirty="0"/>
          </a:p>
        </p:txBody>
      </p:sp>
      <p:cxnSp>
        <p:nvCxnSpPr>
          <p:cNvPr id="18" name="Straight Arrow Connector 17"/>
          <p:cNvCxnSpPr/>
          <p:nvPr/>
        </p:nvCxnSpPr>
        <p:spPr>
          <a:xfrm rot="16200000" flipH="1">
            <a:off x="4038598" y="4495800"/>
            <a:ext cx="457202" cy="1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" name="Group 19"/>
          <p:cNvGrpSpPr/>
          <p:nvPr/>
        </p:nvGrpSpPr>
        <p:grpSpPr>
          <a:xfrm>
            <a:off x="1219200" y="4419600"/>
            <a:ext cx="2743200" cy="1941731"/>
            <a:chOff x="609600" y="4572000"/>
            <a:chExt cx="2743200" cy="1941731"/>
          </a:xfrm>
        </p:grpSpPr>
        <p:sp>
          <p:nvSpPr>
            <p:cNvPr id="13" name="Oval 12"/>
            <p:cNvSpPr/>
            <p:nvPr/>
          </p:nvSpPr>
          <p:spPr>
            <a:xfrm>
              <a:off x="609600" y="5105400"/>
              <a:ext cx="2743200" cy="685800"/>
            </a:xfrm>
            <a:prstGeom prst="ellipse">
              <a:avLst/>
            </a:prstGeom>
            <a:solidFill>
              <a:schemeClr val="bg1">
                <a:lumMod val="75000"/>
                <a:lumOff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shoot(goalRight)</a:t>
              </a:r>
              <a:endParaRPr lang="en-US" dirty="0"/>
            </a:p>
          </p:txBody>
        </p:sp>
        <p:cxnSp>
          <p:nvCxnSpPr>
            <p:cNvPr id="14" name="Straight Arrow Connector 13"/>
            <p:cNvCxnSpPr/>
            <p:nvPr/>
          </p:nvCxnSpPr>
          <p:spPr>
            <a:xfrm rot="5400000">
              <a:off x="1752997" y="4800203"/>
              <a:ext cx="457200" cy="794"/>
            </a:xfrm>
            <a:prstGeom prst="straightConnector1">
              <a:avLst/>
            </a:prstGeom>
            <a:solidFill>
              <a:schemeClr val="bg1">
                <a:lumMod val="75000"/>
                <a:lumOff val="25000"/>
              </a:schemeClr>
            </a:solidFill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/>
            <p:cNvSpPr txBox="1"/>
            <p:nvPr/>
          </p:nvSpPr>
          <p:spPr>
            <a:xfrm>
              <a:off x="609600" y="5867400"/>
              <a:ext cx="27432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IF         [ … ]</a:t>
              </a:r>
            </a:p>
            <a:p>
              <a:r>
                <a:rPr lang="en-US" dirty="0" smtClean="0"/>
                <a:t>THEN  enter(State)</a:t>
              </a:r>
              <a:endParaRPr lang="en-US" dirty="0"/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4419600" y="4953000"/>
            <a:ext cx="3352800" cy="1408331"/>
            <a:chOff x="5105400" y="4953000"/>
            <a:chExt cx="3352800" cy="1408331"/>
          </a:xfrm>
        </p:grpSpPr>
        <p:sp>
          <p:nvSpPr>
            <p:cNvPr id="25" name="TextBox 24"/>
            <p:cNvSpPr txBox="1"/>
            <p:nvPr/>
          </p:nvSpPr>
          <p:spPr>
            <a:xfrm>
              <a:off x="5105400" y="5715000"/>
              <a:ext cx="33528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IF         [ … ]</a:t>
              </a:r>
            </a:p>
            <a:p>
              <a:r>
                <a:rPr lang="en-US" dirty="0" smtClean="0"/>
                <a:t>THEN  loop(State, Teammate))</a:t>
              </a:r>
              <a:endParaRPr lang="en-US" dirty="0"/>
            </a:p>
          </p:txBody>
        </p:sp>
        <p:sp>
          <p:nvSpPr>
            <p:cNvPr id="30" name="Oval 29"/>
            <p:cNvSpPr/>
            <p:nvPr/>
          </p:nvSpPr>
          <p:spPr>
            <a:xfrm>
              <a:off x="5257800" y="4953000"/>
              <a:ext cx="2590800" cy="685800"/>
            </a:xfrm>
            <a:prstGeom prst="ellipse">
              <a:avLst/>
            </a:prstGeom>
            <a:solidFill>
              <a:schemeClr val="bg1">
                <a:lumMod val="75000"/>
                <a:lumOff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pass(Teammate)</a:t>
              </a:r>
              <a:endParaRPr lang="en-US" dirty="0"/>
            </a:p>
          </p:txBody>
        </p:sp>
        <p:grpSp>
          <p:nvGrpSpPr>
            <p:cNvPr id="31" name="Group 30"/>
            <p:cNvGrpSpPr/>
            <p:nvPr/>
          </p:nvGrpSpPr>
          <p:grpSpPr>
            <a:xfrm rot="5400000">
              <a:off x="7823781" y="5206419"/>
              <a:ext cx="322490" cy="272852"/>
              <a:chOff x="5725886" y="3729038"/>
              <a:chExt cx="322490" cy="272852"/>
            </a:xfrm>
          </p:grpSpPr>
          <p:sp>
            <p:nvSpPr>
              <p:cNvPr id="32" name="Arc 34"/>
              <p:cNvSpPr>
                <a:spLocks/>
              </p:cNvSpPr>
              <p:nvPr/>
            </p:nvSpPr>
            <p:spPr bwMode="auto">
              <a:xfrm rot="5400000" flipH="1" flipV="1">
                <a:off x="5702013" y="3752911"/>
                <a:ext cx="236885" cy="189140"/>
              </a:xfrm>
              <a:custGeom>
                <a:avLst/>
                <a:gdLst>
                  <a:gd name="G0" fmla="+- 14265 0 0"/>
                  <a:gd name="G1" fmla="+- 21600 0 0"/>
                  <a:gd name="G2" fmla="+- 21600 0 0"/>
                  <a:gd name="T0" fmla="*/ 0 w 35859"/>
                  <a:gd name="T1" fmla="*/ 5381 h 21600"/>
                  <a:gd name="T2" fmla="*/ 35859 w 35859"/>
                  <a:gd name="T3" fmla="*/ 21112 h 21600"/>
                  <a:gd name="T4" fmla="*/ 14265 w 35859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5859" h="21600" fill="none" extrusionOk="0">
                    <a:moveTo>
                      <a:pt x="-1" y="5380"/>
                    </a:moveTo>
                    <a:cubicBezTo>
                      <a:pt x="3942" y="1912"/>
                      <a:pt x="9013" y="-1"/>
                      <a:pt x="14265" y="0"/>
                    </a:cubicBezTo>
                    <a:cubicBezTo>
                      <a:pt x="26004" y="0"/>
                      <a:pt x="35594" y="9375"/>
                      <a:pt x="35859" y="21111"/>
                    </a:cubicBezTo>
                  </a:path>
                  <a:path w="35859" h="21600" stroke="0" extrusionOk="0">
                    <a:moveTo>
                      <a:pt x="-1" y="5380"/>
                    </a:moveTo>
                    <a:cubicBezTo>
                      <a:pt x="3942" y="1912"/>
                      <a:pt x="9013" y="-1"/>
                      <a:pt x="14265" y="0"/>
                    </a:cubicBezTo>
                    <a:cubicBezTo>
                      <a:pt x="26004" y="0"/>
                      <a:pt x="35594" y="9375"/>
                      <a:pt x="35859" y="21111"/>
                    </a:cubicBezTo>
                    <a:lnTo>
                      <a:pt x="14265" y="21600"/>
                    </a:ln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33" name="Arc 35"/>
              <p:cNvSpPr>
                <a:spLocks/>
              </p:cNvSpPr>
              <p:nvPr/>
            </p:nvSpPr>
            <p:spPr bwMode="auto">
              <a:xfrm rot="5400000" flipH="1">
                <a:off x="5845275" y="3798789"/>
                <a:ext cx="272852" cy="133350"/>
              </a:xfrm>
              <a:custGeom>
                <a:avLst/>
                <a:gdLst>
                  <a:gd name="G0" fmla="+- 18753 0 0"/>
                  <a:gd name="G1" fmla="+- 21600 0 0"/>
                  <a:gd name="G2" fmla="+- 21600 0 0"/>
                  <a:gd name="T0" fmla="*/ 0 w 40353"/>
                  <a:gd name="T1" fmla="*/ 10881 h 21600"/>
                  <a:gd name="T2" fmla="*/ 40353 w 40353"/>
                  <a:gd name="T3" fmla="*/ 21600 h 21600"/>
                  <a:gd name="T4" fmla="*/ 18753 w 40353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0353" h="21600" fill="none" extrusionOk="0">
                    <a:moveTo>
                      <a:pt x="0" y="10881"/>
                    </a:moveTo>
                    <a:cubicBezTo>
                      <a:pt x="3846" y="4152"/>
                      <a:pt x="11002" y="-1"/>
                      <a:pt x="18753" y="0"/>
                    </a:cubicBezTo>
                    <a:cubicBezTo>
                      <a:pt x="30682" y="0"/>
                      <a:pt x="40353" y="9670"/>
                      <a:pt x="40353" y="21600"/>
                    </a:cubicBezTo>
                  </a:path>
                  <a:path w="40353" h="21600" stroke="0" extrusionOk="0">
                    <a:moveTo>
                      <a:pt x="0" y="10881"/>
                    </a:moveTo>
                    <a:cubicBezTo>
                      <a:pt x="3846" y="4152"/>
                      <a:pt x="11002" y="-1"/>
                      <a:pt x="18753" y="0"/>
                    </a:cubicBezTo>
                    <a:cubicBezTo>
                      <a:pt x="30682" y="0"/>
                      <a:pt x="40353" y="9670"/>
                      <a:pt x="40353" y="21600"/>
                    </a:cubicBezTo>
                    <a:lnTo>
                      <a:pt x="18753" y="21600"/>
                    </a:ln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 type="triangle" w="med" len="med"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Macro-Transfer Algorithm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1295400"/>
            <a:ext cx="8305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Selecting  and  scoring  rules</a:t>
            </a:r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762000" y="2533471"/>
            <a:ext cx="2651760" cy="1200329"/>
          </a:xfrm>
          <a:prstGeom prst="rect">
            <a:avLst/>
          </a:prstGeom>
          <a:solidFill>
            <a:schemeClr val="tx1">
              <a:lumMod val="5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Rule 1	Precision=1.0</a:t>
            </a:r>
          </a:p>
          <a:p>
            <a:r>
              <a:rPr lang="en-US" dirty="0" smtClean="0"/>
              <a:t>Rule 2	Precision=0.99</a:t>
            </a:r>
          </a:p>
          <a:p>
            <a:r>
              <a:rPr lang="en-US" dirty="0" smtClean="0"/>
              <a:t>Rule3	Precision=0.96</a:t>
            </a:r>
          </a:p>
          <a:p>
            <a:r>
              <a:rPr lang="en-US" dirty="0" smtClean="0"/>
              <a:t>…	…</a:t>
            </a:r>
            <a:endParaRPr lang="en-US" dirty="0"/>
          </a:p>
        </p:txBody>
      </p:sp>
      <p:grpSp>
        <p:nvGrpSpPr>
          <p:cNvPr id="17" name="Group 16"/>
          <p:cNvGrpSpPr/>
          <p:nvPr/>
        </p:nvGrpSpPr>
        <p:grpSpPr>
          <a:xfrm>
            <a:off x="3581400" y="2228671"/>
            <a:ext cx="4800600" cy="1295400"/>
            <a:chOff x="3581400" y="2000071"/>
            <a:chExt cx="4800600" cy="1295400"/>
          </a:xfrm>
        </p:grpSpPr>
        <p:cxnSp>
          <p:nvCxnSpPr>
            <p:cNvPr id="6" name="Straight Arrow Connector 5"/>
            <p:cNvCxnSpPr/>
            <p:nvPr/>
          </p:nvCxnSpPr>
          <p:spPr>
            <a:xfrm>
              <a:off x="3581400" y="2533471"/>
              <a:ext cx="457200" cy="1588"/>
            </a:xfrm>
            <a:prstGeom prst="straightConnector1">
              <a:avLst/>
            </a:prstGeom>
            <a:solidFill>
              <a:schemeClr val="bg1">
                <a:lumMod val="75000"/>
                <a:lumOff val="25000"/>
              </a:schemeClr>
            </a:solidFill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/>
          </p:nvSpPr>
          <p:spPr>
            <a:xfrm>
              <a:off x="4114800" y="2228671"/>
              <a:ext cx="20574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Does rule increase </a:t>
              </a:r>
            </a:p>
            <a:p>
              <a:r>
                <a:rPr lang="en-US" dirty="0" smtClean="0"/>
                <a:t>F(10) of ruleset?</a:t>
              </a:r>
              <a:endParaRPr lang="en-US" dirty="0"/>
            </a:p>
          </p:txBody>
        </p:sp>
        <p:cxnSp>
          <p:nvCxnSpPr>
            <p:cNvPr id="9" name="Straight Arrow Connector 8"/>
            <p:cNvCxnSpPr/>
            <p:nvPr/>
          </p:nvCxnSpPr>
          <p:spPr>
            <a:xfrm>
              <a:off x="6172200" y="2609671"/>
              <a:ext cx="608806" cy="1588"/>
            </a:xfrm>
            <a:prstGeom prst="straightConnector1">
              <a:avLst/>
            </a:prstGeom>
            <a:solidFill>
              <a:schemeClr val="bg1">
                <a:lumMod val="75000"/>
                <a:lumOff val="25000"/>
              </a:schemeClr>
            </a:solidFill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6248400" y="2228671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yes</a:t>
              </a:r>
              <a:endParaRPr lang="en-US" dirty="0"/>
            </a:p>
          </p:txBody>
        </p:sp>
        <p:sp>
          <p:nvSpPr>
            <p:cNvPr id="14" name="Cross 13"/>
            <p:cNvSpPr/>
            <p:nvPr/>
          </p:nvSpPr>
          <p:spPr>
            <a:xfrm>
              <a:off x="6934200" y="2000071"/>
              <a:ext cx="1447800" cy="1295400"/>
            </a:xfrm>
            <a:prstGeom prst="plu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Add to</a:t>
              </a:r>
              <a:br>
                <a:rPr lang="en-US" dirty="0" smtClean="0"/>
              </a:br>
              <a:r>
                <a:rPr lang="en-US" dirty="0" smtClean="0"/>
                <a:t>ruleset</a:t>
              </a:r>
              <a:endParaRPr lang="en-US" dirty="0"/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1600200" y="4572000"/>
            <a:ext cx="541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1524000" y="4572000"/>
            <a:ext cx="571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Rule score  =  </a:t>
            </a:r>
            <a:r>
              <a:rPr lang="en-US" u="sng" dirty="0" smtClean="0"/>
              <a:t># games that follow the rule that are good</a:t>
            </a:r>
          </a:p>
          <a:p>
            <a:r>
              <a:rPr lang="en-US" dirty="0" smtClean="0"/>
              <a:t>                                     # games that follow the rule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8.60315E-7 L -3.33333E-6 0.13321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Selected Results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914400"/>
            <a:ext cx="8305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Macro transfer from 2-on-1 BreakAway to 3-on-2 BreakAway</a:t>
            </a:r>
            <a:endParaRPr lang="en-US" sz="2000" dirty="0"/>
          </a:p>
        </p:txBody>
      </p:sp>
      <p:sp>
        <p:nvSpPr>
          <p:cNvPr id="5" name="Line 55"/>
          <p:cNvSpPr>
            <a:spLocks noChangeShapeType="1"/>
          </p:cNvSpPr>
          <p:nvPr/>
        </p:nvSpPr>
        <p:spPr bwMode="auto">
          <a:xfrm>
            <a:off x="6972300" y="2841625"/>
            <a:ext cx="2238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 sz="1200" dirty="0"/>
          </a:p>
        </p:txBody>
      </p:sp>
      <p:sp>
        <p:nvSpPr>
          <p:cNvPr id="6" name="Oval 58"/>
          <p:cNvSpPr>
            <a:spLocks noChangeArrowheads="1"/>
          </p:cNvSpPr>
          <p:nvPr/>
        </p:nvSpPr>
        <p:spPr bwMode="auto">
          <a:xfrm>
            <a:off x="5638800" y="2667000"/>
            <a:ext cx="1323975" cy="342900"/>
          </a:xfrm>
          <a:prstGeom prst="ellipse">
            <a:avLst/>
          </a:prstGeom>
          <a:solidFill>
            <a:schemeClr val="accent1">
              <a:lumMod val="5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 dirty="0"/>
              <a:t>pass(Teammate)</a:t>
            </a:r>
          </a:p>
        </p:txBody>
      </p:sp>
      <p:sp>
        <p:nvSpPr>
          <p:cNvPr id="7" name="Oval 59"/>
          <p:cNvSpPr>
            <a:spLocks noChangeArrowheads="1"/>
          </p:cNvSpPr>
          <p:nvPr/>
        </p:nvSpPr>
        <p:spPr bwMode="auto">
          <a:xfrm>
            <a:off x="7200900" y="2686050"/>
            <a:ext cx="1038225" cy="314325"/>
          </a:xfrm>
          <a:prstGeom prst="ellipse">
            <a:avLst/>
          </a:prstGeom>
          <a:solidFill>
            <a:schemeClr val="accent1">
              <a:lumMod val="5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 dirty="0"/>
              <a:t>move(ahead)</a:t>
            </a:r>
          </a:p>
        </p:txBody>
      </p:sp>
      <p:sp>
        <p:nvSpPr>
          <p:cNvPr id="8" name="Oval 60"/>
          <p:cNvSpPr>
            <a:spLocks noChangeArrowheads="1"/>
          </p:cNvSpPr>
          <p:nvPr/>
        </p:nvSpPr>
        <p:spPr bwMode="auto">
          <a:xfrm>
            <a:off x="828675" y="1897062"/>
            <a:ext cx="1323975" cy="323850"/>
          </a:xfrm>
          <a:prstGeom prst="ellipse">
            <a:avLst/>
          </a:prstGeom>
          <a:solidFill>
            <a:schemeClr val="accent1">
              <a:lumMod val="5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 dirty="0"/>
              <a:t>pass(Teammate)</a:t>
            </a:r>
          </a:p>
        </p:txBody>
      </p:sp>
      <p:sp>
        <p:nvSpPr>
          <p:cNvPr id="9" name="Oval 61"/>
          <p:cNvSpPr>
            <a:spLocks noChangeArrowheads="1"/>
          </p:cNvSpPr>
          <p:nvPr/>
        </p:nvSpPr>
        <p:spPr bwMode="auto">
          <a:xfrm>
            <a:off x="2390775" y="1916112"/>
            <a:ext cx="1038225" cy="285750"/>
          </a:xfrm>
          <a:prstGeom prst="ellipse">
            <a:avLst/>
          </a:prstGeom>
          <a:solidFill>
            <a:schemeClr val="accent1">
              <a:lumMod val="5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 dirty="0"/>
              <a:t>move(right)</a:t>
            </a:r>
          </a:p>
        </p:txBody>
      </p:sp>
      <p:sp>
        <p:nvSpPr>
          <p:cNvPr id="10" name="Oval 62"/>
          <p:cNvSpPr>
            <a:spLocks noChangeArrowheads="1"/>
          </p:cNvSpPr>
          <p:nvPr/>
        </p:nvSpPr>
        <p:spPr bwMode="auto">
          <a:xfrm>
            <a:off x="3657600" y="1906587"/>
            <a:ext cx="1247775" cy="314325"/>
          </a:xfrm>
          <a:prstGeom prst="ellipse">
            <a:avLst/>
          </a:prstGeom>
          <a:solidFill>
            <a:schemeClr val="accent1">
              <a:lumMod val="5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 dirty="0"/>
              <a:t>shoot(goalLeft)</a:t>
            </a:r>
          </a:p>
        </p:txBody>
      </p:sp>
      <p:sp>
        <p:nvSpPr>
          <p:cNvPr id="11" name="Oval 63"/>
          <p:cNvSpPr>
            <a:spLocks noChangeArrowheads="1"/>
          </p:cNvSpPr>
          <p:nvPr/>
        </p:nvSpPr>
        <p:spPr bwMode="auto">
          <a:xfrm>
            <a:off x="828675" y="4797425"/>
            <a:ext cx="1038225" cy="285750"/>
          </a:xfrm>
          <a:prstGeom prst="ellipse">
            <a:avLst/>
          </a:prstGeom>
          <a:solidFill>
            <a:schemeClr val="accent1">
              <a:lumMod val="5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 dirty="0"/>
              <a:t>move(right)</a:t>
            </a:r>
          </a:p>
        </p:txBody>
      </p:sp>
      <p:sp>
        <p:nvSpPr>
          <p:cNvPr id="12" name="Oval 64"/>
          <p:cNvSpPr>
            <a:spLocks noChangeArrowheads="1"/>
          </p:cNvSpPr>
          <p:nvPr/>
        </p:nvSpPr>
        <p:spPr bwMode="auto">
          <a:xfrm>
            <a:off x="2085975" y="4787900"/>
            <a:ext cx="1038225" cy="285750"/>
          </a:xfrm>
          <a:prstGeom prst="ellipse">
            <a:avLst/>
          </a:prstGeom>
          <a:solidFill>
            <a:schemeClr val="accent1">
              <a:lumMod val="5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 dirty="0"/>
              <a:t>move(left)</a:t>
            </a:r>
          </a:p>
        </p:txBody>
      </p:sp>
      <p:sp>
        <p:nvSpPr>
          <p:cNvPr id="13" name="Oval 65"/>
          <p:cNvSpPr>
            <a:spLocks noChangeArrowheads="1"/>
          </p:cNvSpPr>
          <p:nvPr/>
        </p:nvSpPr>
        <p:spPr bwMode="auto">
          <a:xfrm>
            <a:off x="3352800" y="4768850"/>
            <a:ext cx="1247775" cy="314325"/>
          </a:xfrm>
          <a:prstGeom prst="ellipse">
            <a:avLst/>
          </a:prstGeom>
          <a:solidFill>
            <a:schemeClr val="accent1">
              <a:lumMod val="5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 dirty="0"/>
              <a:t>shoot(goalLeft)</a:t>
            </a:r>
          </a:p>
        </p:txBody>
      </p:sp>
      <p:sp>
        <p:nvSpPr>
          <p:cNvPr id="14" name="Oval 66"/>
          <p:cNvSpPr>
            <a:spLocks noChangeArrowheads="1"/>
          </p:cNvSpPr>
          <p:nvPr/>
        </p:nvSpPr>
        <p:spPr bwMode="auto">
          <a:xfrm>
            <a:off x="4829175" y="4759325"/>
            <a:ext cx="1314450" cy="314325"/>
          </a:xfrm>
          <a:prstGeom prst="ellipse">
            <a:avLst/>
          </a:prstGeom>
          <a:solidFill>
            <a:schemeClr val="accent1">
              <a:lumMod val="5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 dirty="0"/>
              <a:t>shoot(goalRight)</a:t>
            </a:r>
          </a:p>
        </p:txBody>
      </p:sp>
      <p:sp>
        <p:nvSpPr>
          <p:cNvPr id="15" name="Oval 67"/>
          <p:cNvSpPr>
            <a:spLocks noChangeArrowheads="1"/>
          </p:cNvSpPr>
          <p:nvPr/>
        </p:nvSpPr>
        <p:spPr bwMode="auto">
          <a:xfrm>
            <a:off x="828675" y="2660650"/>
            <a:ext cx="1038225" cy="285750"/>
          </a:xfrm>
          <a:prstGeom prst="ellipse">
            <a:avLst/>
          </a:prstGeom>
          <a:solidFill>
            <a:schemeClr val="accent1">
              <a:lumMod val="5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 dirty="0"/>
              <a:t>move(left)</a:t>
            </a:r>
          </a:p>
        </p:txBody>
      </p:sp>
      <p:sp>
        <p:nvSpPr>
          <p:cNvPr id="16" name="Oval 68"/>
          <p:cNvSpPr>
            <a:spLocks noChangeArrowheads="1"/>
          </p:cNvSpPr>
          <p:nvPr/>
        </p:nvSpPr>
        <p:spPr bwMode="auto">
          <a:xfrm>
            <a:off x="2105025" y="2641600"/>
            <a:ext cx="1247775" cy="314325"/>
          </a:xfrm>
          <a:prstGeom prst="ellipse">
            <a:avLst/>
          </a:prstGeom>
          <a:solidFill>
            <a:schemeClr val="accent1">
              <a:lumMod val="5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 dirty="0"/>
              <a:t>shoot(goalLeft)</a:t>
            </a:r>
          </a:p>
        </p:txBody>
      </p:sp>
      <p:sp>
        <p:nvSpPr>
          <p:cNvPr id="17" name="Oval 69"/>
          <p:cNvSpPr>
            <a:spLocks noChangeArrowheads="1"/>
          </p:cNvSpPr>
          <p:nvPr/>
        </p:nvSpPr>
        <p:spPr bwMode="auto">
          <a:xfrm>
            <a:off x="3590925" y="2622550"/>
            <a:ext cx="1314450" cy="314325"/>
          </a:xfrm>
          <a:prstGeom prst="ellipse">
            <a:avLst/>
          </a:prstGeom>
          <a:solidFill>
            <a:schemeClr val="accent1">
              <a:lumMod val="5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 dirty="0"/>
              <a:t>shoot(goalRight)</a:t>
            </a:r>
          </a:p>
        </p:txBody>
      </p:sp>
      <p:sp>
        <p:nvSpPr>
          <p:cNvPr id="18" name="Oval 70"/>
          <p:cNvSpPr>
            <a:spLocks noChangeArrowheads="1"/>
          </p:cNvSpPr>
          <p:nvPr/>
        </p:nvSpPr>
        <p:spPr bwMode="auto">
          <a:xfrm>
            <a:off x="828675" y="5521325"/>
            <a:ext cx="1038225" cy="314325"/>
          </a:xfrm>
          <a:prstGeom prst="ellipse">
            <a:avLst/>
          </a:prstGeom>
          <a:solidFill>
            <a:schemeClr val="accent1">
              <a:lumMod val="5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 dirty="0"/>
              <a:t>move(ahead)</a:t>
            </a:r>
          </a:p>
        </p:txBody>
      </p:sp>
      <p:sp>
        <p:nvSpPr>
          <p:cNvPr id="19" name="Oval 71"/>
          <p:cNvSpPr>
            <a:spLocks noChangeArrowheads="1"/>
          </p:cNvSpPr>
          <p:nvPr/>
        </p:nvSpPr>
        <p:spPr bwMode="auto">
          <a:xfrm>
            <a:off x="2095500" y="5530850"/>
            <a:ext cx="1038225" cy="285750"/>
          </a:xfrm>
          <a:prstGeom prst="ellipse">
            <a:avLst/>
          </a:prstGeom>
          <a:solidFill>
            <a:schemeClr val="accent1">
              <a:lumMod val="5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 dirty="0"/>
              <a:t>move(right)</a:t>
            </a:r>
          </a:p>
        </p:txBody>
      </p:sp>
      <p:sp>
        <p:nvSpPr>
          <p:cNvPr id="20" name="Oval 72"/>
          <p:cNvSpPr>
            <a:spLocks noChangeArrowheads="1"/>
          </p:cNvSpPr>
          <p:nvPr/>
        </p:nvSpPr>
        <p:spPr bwMode="auto">
          <a:xfrm>
            <a:off x="3371850" y="5511800"/>
            <a:ext cx="1247775" cy="314325"/>
          </a:xfrm>
          <a:prstGeom prst="ellipse">
            <a:avLst/>
          </a:prstGeom>
          <a:solidFill>
            <a:schemeClr val="accent1">
              <a:lumMod val="5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 dirty="0"/>
              <a:t>shoot(goalLeft)</a:t>
            </a:r>
          </a:p>
        </p:txBody>
      </p:sp>
      <p:sp>
        <p:nvSpPr>
          <p:cNvPr id="21" name="Oval 73"/>
          <p:cNvSpPr>
            <a:spLocks noChangeArrowheads="1"/>
          </p:cNvSpPr>
          <p:nvPr/>
        </p:nvSpPr>
        <p:spPr bwMode="auto">
          <a:xfrm>
            <a:off x="4857750" y="5502275"/>
            <a:ext cx="1314450" cy="314325"/>
          </a:xfrm>
          <a:prstGeom prst="ellipse">
            <a:avLst/>
          </a:prstGeom>
          <a:solidFill>
            <a:schemeClr val="accent1">
              <a:lumMod val="5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 dirty="0"/>
              <a:t>shoot(goalRight)</a:t>
            </a:r>
          </a:p>
        </p:txBody>
      </p:sp>
      <p:sp>
        <p:nvSpPr>
          <p:cNvPr id="22" name="Oval 74"/>
          <p:cNvSpPr>
            <a:spLocks noChangeArrowheads="1"/>
          </p:cNvSpPr>
          <p:nvPr/>
        </p:nvSpPr>
        <p:spPr bwMode="auto">
          <a:xfrm>
            <a:off x="828675" y="3362325"/>
            <a:ext cx="1057275" cy="285750"/>
          </a:xfrm>
          <a:prstGeom prst="ellipse">
            <a:avLst/>
          </a:prstGeom>
          <a:solidFill>
            <a:schemeClr val="accent1">
              <a:lumMod val="5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 dirty="0"/>
              <a:t>move(away)</a:t>
            </a:r>
          </a:p>
        </p:txBody>
      </p:sp>
      <p:sp>
        <p:nvSpPr>
          <p:cNvPr id="23" name="Oval 75"/>
          <p:cNvSpPr>
            <a:spLocks noChangeArrowheads="1"/>
          </p:cNvSpPr>
          <p:nvPr/>
        </p:nvSpPr>
        <p:spPr bwMode="auto">
          <a:xfrm>
            <a:off x="2133600" y="3352800"/>
            <a:ext cx="1247775" cy="314325"/>
          </a:xfrm>
          <a:prstGeom prst="ellipse">
            <a:avLst/>
          </a:prstGeom>
          <a:solidFill>
            <a:schemeClr val="accent1">
              <a:lumMod val="5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 dirty="0"/>
              <a:t>shoot(goalLeft)</a:t>
            </a:r>
          </a:p>
        </p:txBody>
      </p:sp>
      <p:sp>
        <p:nvSpPr>
          <p:cNvPr id="24" name="Oval 76"/>
          <p:cNvSpPr>
            <a:spLocks noChangeArrowheads="1"/>
          </p:cNvSpPr>
          <p:nvPr/>
        </p:nvSpPr>
        <p:spPr bwMode="auto">
          <a:xfrm>
            <a:off x="3619500" y="3352800"/>
            <a:ext cx="1314450" cy="314325"/>
          </a:xfrm>
          <a:prstGeom prst="ellipse">
            <a:avLst/>
          </a:prstGeom>
          <a:solidFill>
            <a:schemeClr val="accent1">
              <a:lumMod val="5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 dirty="0"/>
              <a:t>shoot(goalRight)</a:t>
            </a:r>
          </a:p>
        </p:txBody>
      </p:sp>
      <p:sp>
        <p:nvSpPr>
          <p:cNvPr id="25" name="Oval 77"/>
          <p:cNvSpPr>
            <a:spLocks noChangeArrowheads="1"/>
          </p:cNvSpPr>
          <p:nvPr/>
        </p:nvSpPr>
        <p:spPr bwMode="auto">
          <a:xfrm>
            <a:off x="828675" y="4079875"/>
            <a:ext cx="1038225" cy="285750"/>
          </a:xfrm>
          <a:prstGeom prst="ellipse">
            <a:avLst/>
          </a:prstGeom>
          <a:solidFill>
            <a:schemeClr val="accent1">
              <a:lumMod val="5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 dirty="0"/>
              <a:t>move(right)</a:t>
            </a:r>
          </a:p>
        </p:txBody>
      </p:sp>
      <p:sp>
        <p:nvSpPr>
          <p:cNvPr id="26" name="Oval 78"/>
          <p:cNvSpPr>
            <a:spLocks noChangeArrowheads="1"/>
          </p:cNvSpPr>
          <p:nvPr/>
        </p:nvSpPr>
        <p:spPr bwMode="auto">
          <a:xfrm>
            <a:off x="2105025" y="4060825"/>
            <a:ext cx="1247775" cy="314325"/>
          </a:xfrm>
          <a:prstGeom prst="ellipse">
            <a:avLst/>
          </a:prstGeom>
          <a:solidFill>
            <a:schemeClr val="accent1">
              <a:lumMod val="5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 dirty="0"/>
              <a:t>shoot(goalLeft)</a:t>
            </a:r>
          </a:p>
        </p:txBody>
      </p:sp>
      <p:sp>
        <p:nvSpPr>
          <p:cNvPr id="27" name="Oval 79"/>
          <p:cNvSpPr>
            <a:spLocks noChangeArrowheads="1"/>
          </p:cNvSpPr>
          <p:nvPr/>
        </p:nvSpPr>
        <p:spPr bwMode="auto">
          <a:xfrm>
            <a:off x="3600450" y="4041775"/>
            <a:ext cx="1314450" cy="314325"/>
          </a:xfrm>
          <a:prstGeom prst="ellipse">
            <a:avLst/>
          </a:prstGeom>
          <a:solidFill>
            <a:schemeClr val="accent1">
              <a:lumMod val="5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 dirty="0"/>
              <a:t>shoot(goalRight)</a:t>
            </a:r>
          </a:p>
        </p:txBody>
      </p:sp>
      <p:sp>
        <p:nvSpPr>
          <p:cNvPr id="28" name="Oval 80"/>
          <p:cNvSpPr>
            <a:spLocks noChangeArrowheads="1"/>
          </p:cNvSpPr>
          <p:nvPr/>
        </p:nvSpPr>
        <p:spPr bwMode="auto">
          <a:xfrm>
            <a:off x="5562600" y="3505200"/>
            <a:ext cx="1247775" cy="314325"/>
          </a:xfrm>
          <a:prstGeom prst="ellipse">
            <a:avLst/>
          </a:prstGeom>
          <a:solidFill>
            <a:schemeClr val="accent1">
              <a:lumMod val="5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 dirty="0"/>
              <a:t>shoot(goalLeft)</a:t>
            </a:r>
          </a:p>
        </p:txBody>
      </p:sp>
      <p:sp>
        <p:nvSpPr>
          <p:cNvPr id="29" name="Oval 81"/>
          <p:cNvSpPr>
            <a:spLocks noChangeArrowheads="1"/>
          </p:cNvSpPr>
          <p:nvPr/>
        </p:nvSpPr>
        <p:spPr bwMode="auto">
          <a:xfrm>
            <a:off x="7038975" y="3495675"/>
            <a:ext cx="1314450" cy="314325"/>
          </a:xfrm>
          <a:prstGeom prst="ellipse">
            <a:avLst/>
          </a:prstGeom>
          <a:solidFill>
            <a:schemeClr val="accent1">
              <a:lumMod val="5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 dirty="0"/>
              <a:t>shoot(goalRight)</a:t>
            </a:r>
          </a:p>
        </p:txBody>
      </p:sp>
      <p:sp>
        <p:nvSpPr>
          <p:cNvPr id="30" name="Oval 82"/>
          <p:cNvSpPr>
            <a:spLocks noChangeArrowheads="1"/>
          </p:cNvSpPr>
          <p:nvPr/>
        </p:nvSpPr>
        <p:spPr bwMode="auto">
          <a:xfrm>
            <a:off x="7058025" y="1981200"/>
            <a:ext cx="1247775" cy="314325"/>
          </a:xfrm>
          <a:prstGeom prst="ellipse">
            <a:avLst/>
          </a:prstGeom>
          <a:solidFill>
            <a:schemeClr val="accent1">
              <a:lumMod val="5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 dirty="0"/>
              <a:t>shoot(GoalPart)</a:t>
            </a:r>
          </a:p>
        </p:txBody>
      </p:sp>
      <p:sp>
        <p:nvSpPr>
          <p:cNvPr id="31" name="Line 83"/>
          <p:cNvSpPr>
            <a:spLocks noChangeShapeType="1"/>
          </p:cNvSpPr>
          <p:nvPr/>
        </p:nvSpPr>
        <p:spPr bwMode="auto">
          <a:xfrm>
            <a:off x="6819900" y="3651250"/>
            <a:ext cx="2238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 sz="1200" dirty="0"/>
          </a:p>
        </p:txBody>
      </p:sp>
      <p:sp>
        <p:nvSpPr>
          <p:cNvPr id="32" name="Line 84"/>
          <p:cNvSpPr>
            <a:spLocks noChangeShapeType="1"/>
          </p:cNvSpPr>
          <p:nvPr/>
        </p:nvSpPr>
        <p:spPr bwMode="auto">
          <a:xfrm>
            <a:off x="2171700" y="2062162"/>
            <a:ext cx="2238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 sz="1200" dirty="0"/>
          </a:p>
        </p:txBody>
      </p:sp>
      <p:sp>
        <p:nvSpPr>
          <p:cNvPr id="33" name="Line 85"/>
          <p:cNvSpPr>
            <a:spLocks noChangeShapeType="1"/>
          </p:cNvSpPr>
          <p:nvPr/>
        </p:nvSpPr>
        <p:spPr bwMode="auto">
          <a:xfrm>
            <a:off x="3438525" y="2062162"/>
            <a:ext cx="2238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 sz="1200" dirty="0"/>
          </a:p>
        </p:txBody>
      </p:sp>
      <p:sp>
        <p:nvSpPr>
          <p:cNvPr id="34" name="Line 86"/>
          <p:cNvSpPr>
            <a:spLocks noChangeShapeType="1"/>
          </p:cNvSpPr>
          <p:nvPr/>
        </p:nvSpPr>
        <p:spPr bwMode="auto">
          <a:xfrm>
            <a:off x="3371850" y="2787650"/>
            <a:ext cx="2238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 sz="1200" dirty="0"/>
          </a:p>
        </p:txBody>
      </p:sp>
      <p:sp>
        <p:nvSpPr>
          <p:cNvPr id="35" name="Line 87"/>
          <p:cNvSpPr>
            <a:spLocks noChangeShapeType="1"/>
          </p:cNvSpPr>
          <p:nvPr/>
        </p:nvSpPr>
        <p:spPr bwMode="auto">
          <a:xfrm>
            <a:off x="1885950" y="2797175"/>
            <a:ext cx="2238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 sz="1200" dirty="0"/>
          </a:p>
        </p:txBody>
      </p:sp>
      <p:sp>
        <p:nvSpPr>
          <p:cNvPr id="36" name="Line 88"/>
          <p:cNvSpPr>
            <a:spLocks noChangeShapeType="1"/>
          </p:cNvSpPr>
          <p:nvPr/>
        </p:nvSpPr>
        <p:spPr bwMode="auto">
          <a:xfrm>
            <a:off x="1905000" y="3508375"/>
            <a:ext cx="2238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 sz="1200" dirty="0"/>
          </a:p>
        </p:txBody>
      </p:sp>
      <p:sp>
        <p:nvSpPr>
          <p:cNvPr id="37" name="Line 89"/>
          <p:cNvSpPr>
            <a:spLocks noChangeShapeType="1"/>
          </p:cNvSpPr>
          <p:nvPr/>
        </p:nvSpPr>
        <p:spPr bwMode="auto">
          <a:xfrm>
            <a:off x="3400425" y="3508375"/>
            <a:ext cx="2238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 sz="1200" dirty="0"/>
          </a:p>
        </p:txBody>
      </p:sp>
      <p:sp>
        <p:nvSpPr>
          <p:cNvPr id="38" name="Line 90"/>
          <p:cNvSpPr>
            <a:spLocks noChangeShapeType="1"/>
          </p:cNvSpPr>
          <p:nvPr/>
        </p:nvSpPr>
        <p:spPr bwMode="auto">
          <a:xfrm>
            <a:off x="3371850" y="4206875"/>
            <a:ext cx="2238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 sz="1200" dirty="0"/>
          </a:p>
        </p:txBody>
      </p:sp>
      <p:sp>
        <p:nvSpPr>
          <p:cNvPr id="39" name="Line 91"/>
          <p:cNvSpPr>
            <a:spLocks noChangeShapeType="1"/>
          </p:cNvSpPr>
          <p:nvPr/>
        </p:nvSpPr>
        <p:spPr bwMode="auto">
          <a:xfrm>
            <a:off x="1876425" y="4225925"/>
            <a:ext cx="2238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 sz="1200" dirty="0"/>
          </a:p>
        </p:txBody>
      </p:sp>
      <p:sp>
        <p:nvSpPr>
          <p:cNvPr id="40" name="Line 92"/>
          <p:cNvSpPr>
            <a:spLocks noChangeShapeType="1"/>
          </p:cNvSpPr>
          <p:nvPr/>
        </p:nvSpPr>
        <p:spPr bwMode="auto">
          <a:xfrm>
            <a:off x="4619625" y="4914900"/>
            <a:ext cx="2238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 sz="1200" dirty="0"/>
          </a:p>
        </p:txBody>
      </p:sp>
      <p:sp>
        <p:nvSpPr>
          <p:cNvPr id="41" name="Line 93"/>
          <p:cNvSpPr>
            <a:spLocks noChangeShapeType="1"/>
          </p:cNvSpPr>
          <p:nvPr/>
        </p:nvSpPr>
        <p:spPr bwMode="auto">
          <a:xfrm>
            <a:off x="3143250" y="4924425"/>
            <a:ext cx="2238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 sz="1200" dirty="0"/>
          </a:p>
        </p:txBody>
      </p:sp>
      <p:sp>
        <p:nvSpPr>
          <p:cNvPr id="42" name="Line 94"/>
          <p:cNvSpPr>
            <a:spLocks noChangeShapeType="1"/>
          </p:cNvSpPr>
          <p:nvPr/>
        </p:nvSpPr>
        <p:spPr bwMode="auto">
          <a:xfrm>
            <a:off x="1876425" y="4933950"/>
            <a:ext cx="2238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 sz="1200" dirty="0"/>
          </a:p>
        </p:txBody>
      </p:sp>
      <p:sp>
        <p:nvSpPr>
          <p:cNvPr id="43" name="Line 95"/>
          <p:cNvSpPr>
            <a:spLocks noChangeShapeType="1"/>
          </p:cNvSpPr>
          <p:nvPr/>
        </p:nvSpPr>
        <p:spPr bwMode="auto">
          <a:xfrm>
            <a:off x="4629150" y="5657850"/>
            <a:ext cx="2238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 sz="1200" dirty="0"/>
          </a:p>
        </p:txBody>
      </p:sp>
      <p:sp>
        <p:nvSpPr>
          <p:cNvPr id="44" name="Line 96"/>
          <p:cNvSpPr>
            <a:spLocks noChangeShapeType="1"/>
          </p:cNvSpPr>
          <p:nvPr/>
        </p:nvSpPr>
        <p:spPr bwMode="auto">
          <a:xfrm>
            <a:off x="3143250" y="5676900"/>
            <a:ext cx="2238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 sz="1200" dirty="0"/>
          </a:p>
        </p:txBody>
      </p:sp>
      <p:sp>
        <p:nvSpPr>
          <p:cNvPr id="45" name="Line 97"/>
          <p:cNvSpPr>
            <a:spLocks noChangeShapeType="1"/>
          </p:cNvSpPr>
          <p:nvPr/>
        </p:nvSpPr>
        <p:spPr bwMode="auto">
          <a:xfrm>
            <a:off x="1885950" y="5676900"/>
            <a:ext cx="2238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Selected Results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914400"/>
            <a:ext cx="8305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Macro transfer from 2-on-1 BreakAway to 3-on-2 BreakAway</a:t>
            </a:r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3352800" y="5791200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Torrey et al.  ILP 2007</a:t>
            </a:r>
            <a:endParaRPr lang="en-US" dirty="0"/>
          </a:p>
        </p:txBody>
      </p:sp>
      <p:pic>
        <p:nvPicPr>
          <p:cNvPr id="2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58888" y="1474787"/>
            <a:ext cx="6626225" cy="431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Selected Results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914400"/>
            <a:ext cx="8305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Macro </a:t>
            </a:r>
            <a:r>
              <a:rPr lang="en-US" sz="2000" i="1" dirty="0" smtClean="0"/>
              <a:t>self-transfer</a:t>
            </a:r>
            <a:r>
              <a:rPr lang="en-US" sz="2000" dirty="0" smtClean="0"/>
              <a:t> in 2-on-1 BreakAway</a:t>
            </a:r>
            <a:endParaRPr lang="en-US" sz="2000" dirty="0"/>
          </a:p>
        </p:txBody>
      </p:sp>
      <p:sp>
        <p:nvSpPr>
          <p:cNvPr id="5" name="Line 2"/>
          <p:cNvSpPr>
            <a:spLocks noChangeShapeType="1"/>
          </p:cNvSpPr>
          <p:nvPr/>
        </p:nvSpPr>
        <p:spPr bwMode="auto">
          <a:xfrm flipH="1">
            <a:off x="2201862" y="2209800"/>
            <a:ext cx="7938" cy="25781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 dirty="0"/>
          </a:p>
        </p:txBody>
      </p:sp>
      <p:sp>
        <p:nvSpPr>
          <p:cNvPr id="6" name="Line 3"/>
          <p:cNvSpPr>
            <a:spLocks noChangeShapeType="1"/>
          </p:cNvSpPr>
          <p:nvPr/>
        </p:nvSpPr>
        <p:spPr bwMode="auto">
          <a:xfrm flipH="1">
            <a:off x="2201862" y="4787900"/>
            <a:ext cx="3260725" cy="15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 dirty="0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 rot="16200000">
            <a:off x="594519" y="3274375"/>
            <a:ext cx="2590799" cy="4616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1427" tIns="45713" rIns="91427" bIns="45713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400" dirty="0" smtClean="0"/>
              <a:t>Probability of goal</a:t>
            </a:r>
            <a:endParaRPr lang="en-US" sz="2400" dirty="0"/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2590800" y="4767263"/>
            <a:ext cx="2438400" cy="4616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1427" tIns="45713" rIns="91427" bIns="45713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400" dirty="0" smtClean="0"/>
              <a:t>Training games</a:t>
            </a:r>
            <a:endParaRPr lang="en-US" sz="2400" dirty="0"/>
          </a:p>
        </p:txBody>
      </p:sp>
      <p:sp>
        <p:nvSpPr>
          <p:cNvPr id="9" name="Freeform 16"/>
          <p:cNvSpPr>
            <a:spLocks/>
          </p:cNvSpPr>
          <p:nvPr/>
        </p:nvSpPr>
        <p:spPr bwMode="auto">
          <a:xfrm>
            <a:off x="2209800" y="3048000"/>
            <a:ext cx="3200400" cy="1752600"/>
          </a:xfrm>
          <a:custGeom>
            <a:avLst/>
            <a:gdLst/>
            <a:ahLst/>
            <a:cxnLst>
              <a:cxn ang="0">
                <a:pos x="0" y="1104"/>
              </a:cxn>
              <a:cxn ang="0">
                <a:pos x="1008" y="192"/>
              </a:cxn>
              <a:cxn ang="0">
                <a:pos x="2016" y="0"/>
              </a:cxn>
            </a:cxnLst>
            <a:rect l="0" t="0" r="r" b="b"/>
            <a:pathLst>
              <a:path w="2016" h="1104">
                <a:moveTo>
                  <a:pt x="0" y="1104"/>
                </a:moveTo>
                <a:cubicBezTo>
                  <a:pt x="336" y="740"/>
                  <a:pt x="672" y="376"/>
                  <a:pt x="1008" y="192"/>
                </a:cubicBezTo>
                <a:cubicBezTo>
                  <a:pt x="1344" y="8"/>
                  <a:pt x="1680" y="4"/>
                  <a:pt x="2016" y="0"/>
                </a:cubicBezTo>
              </a:path>
            </a:pathLst>
          </a:custGeom>
          <a:noFill/>
          <a:ln w="38100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715000" y="2907268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Asymptote 56%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715000" y="44958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Initial 1%</a:t>
            </a:r>
            <a:endParaRPr lang="en-US" dirty="0"/>
          </a:p>
        </p:txBody>
      </p:sp>
      <p:grpSp>
        <p:nvGrpSpPr>
          <p:cNvPr id="19" name="Group 18"/>
          <p:cNvGrpSpPr/>
          <p:nvPr/>
        </p:nvGrpSpPr>
        <p:grpSpPr>
          <a:xfrm>
            <a:off x="2286000" y="3657600"/>
            <a:ext cx="5486400" cy="369332"/>
            <a:chOff x="2286000" y="3657600"/>
            <a:chExt cx="5486400" cy="369332"/>
          </a:xfrm>
        </p:grpSpPr>
        <p:cxnSp>
          <p:nvCxnSpPr>
            <p:cNvPr id="13" name="Straight Connector 12"/>
            <p:cNvCxnSpPr/>
            <p:nvPr/>
          </p:nvCxnSpPr>
          <p:spPr>
            <a:xfrm>
              <a:off x="2286000" y="3810000"/>
              <a:ext cx="3124200" cy="1588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>
              <a:off x="5715000" y="3657600"/>
              <a:ext cx="2057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Single macro 32%</a:t>
              </a:r>
              <a:endParaRPr lang="en-US" dirty="0"/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2286000" y="3276600"/>
            <a:ext cx="5715000" cy="369332"/>
            <a:chOff x="2286000" y="3276600"/>
            <a:chExt cx="5715000" cy="369332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2286000" y="3429000"/>
              <a:ext cx="3124200" cy="1588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Box 17"/>
            <p:cNvSpPr txBox="1"/>
            <p:nvPr/>
          </p:nvSpPr>
          <p:spPr>
            <a:xfrm>
              <a:off x="5715000" y="3276600"/>
              <a:ext cx="2286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Multiple macro 43%</a:t>
              </a:r>
              <a:endParaRPr 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864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chemeClr val="accent1">
                    <a:alpha val="75000"/>
                  </a:schemeClr>
                </a:solidFill>
              </a:rPr>
              <a:t>Advice transfer</a:t>
            </a:r>
          </a:p>
          <a:p>
            <a:pPr lvl="1"/>
            <a:r>
              <a:rPr lang="en-US" dirty="0" smtClean="0">
                <a:solidFill>
                  <a:schemeClr val="accent1">
                    <a:alpha val="75000"/>
                  </a:schemeClr>
                </a:solidFill>
              </a:rPr>
              <a:t>Advice taking </a:t>
            </a:r>
          </a:p>
          <a:p>
            <a:pPr lvl="1"/>
            <a:r>
              <a:rPr lang="en-US" dirty="0" smtClean="0">
                <a:solidFill>
                  <a:schemeClr val="accent1">
                    <a:alpha val="75000"/>
                  </a:schemeClr>
                </a:solidFill>
              </a:rPr>
              <a:t>Inductive logic programming</a:t>
            </a:r>
          </a:p>
          <a:p>
            <a:pPr lvl="1"/>
            <a:r>
              <a:rPr lang="en-US" dirty="0" smtClean="0">
                <a:solidFill>
                  <a:schemeClr val="accent1">
                    <a:alpha val="75000"/>
                  </a:schemeClr>
                </a:solidFill>
              </a:rPr>
              <a:t>Skill-transfer  algorithm</a:t>
            </a:r>
          </a:p>
          <a:p>
            <a:pPr lvl="4"/>
            <a:endParaRPr lang="en-US" dirty="0" smtClean="0">
              <a:solidFill>
                <a:schemeClr val="accent1">
                  <a:alpha val="75000"/>
                </a:schemeClr>
              </a:solidFill>
            </a:endParaRPr>
          </a:p>
          <a:p>
            <a:r>
              <a:rPr lang="en-US" dirty="0" smtClean="0">
                <a:solidFill>
                  <a:schemeClr val="accent1">
                    <a:alpha val="75000"/>
                  </a:schemeClr>
                </a:solidFill>
              </a:rPr>
              <a:t>Macro transfer</a:t>
            </a:r>
          </a:p>
          <a:p>
            <a:pPr lvl="1"/>
            <a:r>
              <a:rPr lang="en-US" dirty="0" smtClean="0">
                <a:solidFill>
                  <a:schemeClr val="accent1">
                    <a:alpha val="75000"/>
                  </a:schemeClr>
                </a:solidFill>
              </a:rPr>
              <a:t>Macro-operators</a:t>
            </a:r>
          </a:p>
          <a:p>
            <a:pPr lvl="1"/>
            <a:r>
              <a:rPr lang="en-US" dirty="0" smtClean="0">
                <a:solidFill>
                  <a:schemeClr val="accent1">
                    <a:alpha val="75000"/>
                  </a:schemeClr>
                </a:solidFill>
              </a:rPr>
              <a:t>Demonstration</a:t>
            </a:r>
          </a:p>
          <a:p>
            <a:pPr lvl="1"/>
            <a:r>
              <a:rPr lang="en-US" dirty="0" smtClean="0">
                <a:solidFill>
                  <a:schemeClr val="accent1">
                    <a:alpha val="75000"/>
                  </a:schemeClr>
                </a:solidFill>
              </a:rPr>
              <a:t>Macro-transfer  algorithm</a:t>
            </a:r>
          </a:p>
          <a:p>
            <a:pPr lvl="4"/>
            <a:endParaRPr lang="en-US" dirty="0" smtClean="0"/>
          </a:p>
          <a:p>
            <a:r>
              <a:rPr lang="en-US" dirty="0" smtClean="0"/>
              <a:t>Markov Logic Network transfer</a:t>
            </a:r>
          </a:p>
          <a:p>
            <a:pPr lvl="1"/>
            <a:r>
              <a:rPr lang="en-US" dirty="0" smtClean="0"/>
              <a:t>Markov Logic Networks </a:t>
            </a:r>
          </a:p>
          <a:p>
            <a:pPr lvl="1"/>
            <a:r>
              <a:rPr lang="en-US" dirty="0" smtClean="0"/>
              <a:t>MLNs in macros</a:t>
            </a:r>
          </a:p>
          <a:p>
            <a:pPr lvl="1"/>
            <a:r>
              <a:rPr lang="en-US" dirty="0" smtClean="0"/>
              <a:t>MLN Q-function transfer  algorithm</a:t>
            </a:r>
          </a:p>
          <a:p>
            <a:pPr lvl="1"/>
            <a:r>
              <a:rPr lang="en-US" dirty="0" smtClean="0"/>
              <a:t>MLN policy-transfer  algorithm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Thesis Contributions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Markov Logic Networks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295400" y="1343561"/>
            <a:ext cx="50292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u="sng" dirty="0" smtClean="0"/>
              <a:t>Formulas (F)</a:t>
            </a:r>
          </a:p>
          <a:p>
            <a:endParaRPr lang="en-US" sz="2000" dirty="0" smtClean="0"/>
          </a:p>
          <a:p>
            <a:r>
              <a:rPr lang="en-US" sz="2000" dirty="0" smtClean="0"/>
              <a:t>evidence</a:t>
            </a:r>
            <a:r>
              <a:rPr lang="en-US" sz="2400" dirty="0" smtClean="0">
                <a:solidFill>
                  <a:prstClr val="white"/>
                </a:solidFill>
              </a:rPr>
              <a:t>1</a:t>
            </a:r>
            <a:r>
              <a:rPr lang="en-US" sz="2000" dirty="0" smtClean="0"/>
              <a:t>(X)   AND  query(X)</a:t>
            </a:r>
          </a:p>
          <a:p>
            <a:r>
              <a:rPr lang="en-US" sz="2000" dirty="0" smtClean="0"/>
              <a:t>evidence</a:t>
            </a:r>
            <a:r>
              <a:rPr lang="en-US" sz="2400" dirty="0" smtClean="0">
                <a:solidFill>
                  <a:prstClr val="white"/>
                </a:solidFill>
              </a:rPr>
              <a:t>2</a:t>
            </a:r>
            <a:r>
              <a:rPr lang="en-US" sz="2000" dirty="0" smtClean="0"/>
              <a:t>(X)  AND  query(X)</a:t>
            </a:r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6400800" y="1343561"/>
            <a:ext cx="1752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u="sng" dirty="0" smtClean="0"/>
              <a:t>Weights (W)</a:t>
            </a:r>
          </a:p>
          <a:p>
            <a:endParaRPr lang="en-US" sz="2000" dirty="0" smtClean="0"/>
          </a:p>
          <a:p>
            <a:r>
              <a:rPr lang="en-US" sz="2000" dirty="0" smtClean="0"/>
              <a:t>w</a:t>
            </a:r>
            <a:r>
              <a:rPr lang="en-US" sz="2000" baseline="-25000" dirty="0" smtClean="0"/>
              <a:t>0</a:t>
            </a:r>
            <a:r>
              <a:rPr lang="en-US" sz="2000" dirty="0" smtClean="0"/>
              <a:t> = 1.1</a:t>
            </a:r>
          </a:p>
          <a:p>
            <a:r>
              <a:rPr lang="en-US" sz="2000" dirty="0" smtClean="0"/>
              <a:t>w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 = 0.9</a:t>
            </a:r>
            <a:endParaRPr lang="en-US" sz="2000" dirty="0"/>
          </a:p>
        </p:txBody>
      </p:sp>
      <p:grpSp>
        <p:nvGrpSpPr>
          <p:cNvPr id="55" name="Group 54"/>
          <p:cNvGrpSpPr/>
          <p:nvPr/>
        </p:nvGrpSpPr>
        <p:grpSpPr>
          <a:xfrm>
            <a:off x="1828800" y="4857690"/>
            <a:ext cx="5867400" cy="1314510"/>
            <a:chOff x="1828800" y="4857690"/>
            <a:chExt cx="5867400" cy="1314510"/>
          </a:xfrm>
        </p:grpSpPr>
        <p:graphicFrame>
          <p:nvGraphicFramePr>
            <p:cNvPr id="55297" name="Object 1"/>
            <p:cNvGraphicFramePr>
              <a:graphicFrameLocks noChangeAspect="1"/>
            </p:cNvGraphicFramePr>
            <p:nvPr/>
          </p:nvGraphicFramePr>
          <p:xfrm>
            <a:off x="2608263" y="4857690"/>
            <a:ext cx="4230687" cy="852488"/>
          </p:xfrm>
          <a:graphic>
            <a:graphicData uri="http://schemas.openxmlformats.org/presentationml/2006/ole">
              <p:oleObj spid="_x0000_s55297" name="Equation" r:id="rId3" imgW="2082600" imgH="419040" progId="Equation.3">
                <p:embed/>
              </p:oleObj>
            </a:graphicData>
          </a:graphic>
        </p:graphicFrame>
        <p:sp>
          <p:nvSpPr>
            <p:cNvPr id="24" name="TextBox 23"/>
            <p:cNvSpPr txBox="1"/>
            <p:nvPr/>
          </p:nvSpPr>
          <p:spPr>
            <a:xfrm>
              <a:off x="1828800" y="5772090"/>
              <a:ext cx="58674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lvl="1"/>
              <a:r>
                <a:rPr lang="en-US" sz="2000" i="1" dirty="0" smtClean="0">
                  <a:solidFill>
                    <a:prstClr val="white"/>
                  </a:solidFill>
                </a:rPr>
                <a:t>n</a:t>
              </a:r>
              <a:r>
                <a:rPr lang="en-US" sz="2000" i="1" baseline="-25000" dirty="0" smtClean="0">
                  <a:solidFill>
                    <a:prstClr val="white"/>
                  </a:solidFill>
                </a:rPr>
                <a:t>i</a:t>
              </a:r>
              <a:r>
                <a:rPr lang="en-US" sz="2000" i="1" dirty="0" smtClean="0">
                  <a:solidFill>
                    <a:prstClr val="white"/>
                  </a:solidFill>
                </a:rPr>
                <a:t>(world) </a:t>
              </a:r>
              <a:r>
                <a:rPr lang="en-US" sz="2000" dirty="0" smtClean="0">
                  <a:solidFill>
                    <a:prstClr val="white"/>
                  </a:solidFill>
                </a:rPr>
                <a:t>= # true groundings of i</a:t>
              </a:r>
              <a:r>
                <a:rPr lang="en-US" sz="2000" baseline="30000" dirty="0" smtClean="0">
                  <a:solidFill>
                    <a:prstClr val="white"/>
                  </a:solidFill>
                </a:rPr>
                <a:t>th</a:t>
              </a:r>
              <a:r>
                <a:rPr lang="en-US" sz="2000" dirty="0" smtClean="0">
                  <a:solidFill>
                    <a:prstClr val="white"/>
                  </a:solidFill>
                </a:rPr>
                <a:t> formula in world </a:t>
              </a:r>
              <a:endParaRPr lang="en-US" sz="2000" dirty="0"/>
            </a:p>
          </p:txBody>
        </p:sp>
      </p:grpSp>
      <p:grpSp>
        <p:nvGrpSpPr>
          <p:cNvPr id="54" name="Group 53"/>
          <p:cNvGrpSpPr/>
          <p:nvPr/>
        </p:nvGrpSpPr>
        <p:grpSpPr>
          <a:xfrm>
            <a:off x="2286000" y="3048000"/>
            <a:ext cx="4800600" cy="1600200"/>
            <a:chOff x="2286000" y="3048000"/>
            <a:chExt cx="4800600" cy="1600200"/>
          </a:xfrm>
        </p:grpSpPr>
        <p:cxnSp>
          <p:nvCxnSpPr>
            <p:cNvPr id="25" name="Straight Connector 24"/>
            <p:cNvCxnSpPr/>
            <p:nvPr/>
          </p:nvCxnSpPr>
          <p:spPr>
            <a:xfrm rot="16200000" flipH="1">
              <a:off x="3619503" y="3924300"/>
              <a:ext cx="380997" cy="15239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Oval 15"/>
            <p:cNvSpPr>
              <a:spLocks noChangeArrowheads="1"/>
            </p:cNvSpPr>
            <p:nvPr/>
          </p:nvSpPr>
          <p:spPr bwMode="auto">
            <a:xfrm>
              <a:off x="2514600" y="3048000"/>
              <a:ext cx="1635369" cy="874889"/>
            </a:xfrm>
            <a:prstGeom prst="ellipse">
              <a:avLst/>
            </a:prstGeom>
            <a:solidFill>
              <a:schemeClr val="bg1">
                <a:lumMod val="75000"/>
                <a:lumOff val="25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1427" tIns="45713" rIns="91427" bIns="45713" anchor="ctr"/>
            <a:lstStyle/>
            <a:p>
              <a:pPr algn="ctr"/>
              <a:r>
                <a:rPr lang="en-US" dirty="0" smtClean="0"/>
                <a:t>query(x</a:t>
              </a:r>
              <a:r>
                <a:rPr lang="en-US" baseline="-25000" dirty="0" smtClean="0"/>
                <a:t>1</a:t>
              </a:r>
              <a:r>
                <a:rPr lang="en-US" dirty="0" smtClean="0"/>
                <a:t>)</a:t>
              </a:r>
              <a:endParaRPr lang="en-US" dirty="0"/>
            </a:p>
          </p:txBody>
        </p:sp>
        <p:sp>
          <p:nvSpPr>
            <p:cNvPr id="27" name="Oval 4"/>
            <p:cNvSpPr>
              <a:spLocks noChangeArrowheads="1"/>
            </p:cNvSpPr>
            <p:nvPr/>
          </p:nvSpPr>
          <p:spPr bwMode="auto">
            <a:xfrm>
              <a:off x="2286000" y="4114800"/>
              <a:ext cx="457200" cy="457199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1427" tIns="45713" rIns="91427" bIns="45713" anchor="ctr"/>
            <a:lstStyle/>
            <a:p>
              <a:pPr algn="ctr"/>
              <a:r>
                <a:rPr lang="en-US" dirty="0" smtClean="0"/>
                <a:t>e1</a:t>
              </a:r>
              <a:endParaRPr lang="en-US" dirty="0"/>
            </a:p>
          </p:txBody>
        </p:sp>
        <p:sp>
          <p:nvSpPr>
            <p:cNvPr id="28" name="Oval 4"/>
            <p:cNvSpPr>
              <a:spLocks noChangeArrowheads="1"/>
            </p:cNvSpPr>
            <p:nvPr/>
          </p:nvSpPr>
          <p:spPr bwMode="auto">
            <a:xfrm>
              <a:off x="3048000" y="4191001"/>
              <a:ext cx="457200" cy="457199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1427" tIns="45713" rIns="91427" bIns="45713" anchor="ctr"/>
            <a:lstStyle/>
            <a:p>
              <a:pPr algn="ctr"/>
              <a:r>
                <a:rPr lang="en-US" dirty="0" smtClean="0"/>
                <a:t>e2</a:t>
              </a:r>
              <a:endParaRPr lang="en-US" dirty="0"/>
            </a:p>
          </p:txBody>
        </p:sp>
        <p:cxnSp>
          <p:nvCxnSpPr>
            <p:cNvPr id="29" name="Straight Connector 28"/>
            <p:cNvCxnSpPr>
              <a:endCxn id="27" idx="7"/>
            </p:cNvCxnSpPr>
            <p:nvPr/>
          </p:nvCxnSpPr>
          <p:spPr>
            <a:xfrm rot="5400000">
              <a:off x="2638146" y="3924300"/>
              <a:ext cx="295555" cy="21935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3132286" y="4046687"/>
              <a:ext cx="268112" cy="2051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TextBox 30"/>
            <p:cNvSpPr txBox="1"/>
            <p:nvPr/>
          </p:nvSpPr>
          <p:spPr>
            <a:xfrm>
              <a:off x="3810000" y="4191000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…</a:t>
              </a:r>
              <a:endParaRPr lang="en-US" dirty="0"/>
            </a:p>
          </p:txBody>
        </p:sp>
        <p:cxnSp>
          <p:nvCxnSpPr>
            <p:cNvPr id="47" name="Straight Connector 46"/>
            <p:cNvCxnSpPr/>
            <p:nvPr/>
          </p:nvCxnSpPr>
          <p:spPr>
            <a:xfrm rot="16200000" flipH="1">
              <a:off x="6286503" y="3924300"/>
              <a:ext cx="380997" cy="15239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Oval 15"/>
            <p:cNvSpPr>
              <a:spLocks noChangeArrowheads="1"/>
            </p:cNvSpPr>
            <p:nvPr/>
          </p:nvSpPr>
          <p:spPr bwMode="auto">
            <a:xfrm>
              <a:off x="5181600" y="3048000"/>
              <a:ext cx="1635369" cy="874889"/>
            </a:xfrm>
            <a:prstGeom prst="ellipse">
              <a:avLst/>
            </a:prstGeom>
            <a:solidFill>
              <a:schemeClr val="bg1">
                <a:lumMod val="75000"/>
                <a:lumOff val="25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1427" tIns="45713" rIns="91427" bIns="45713" anchor="ctr"/>
            <a:lstStyle/>
            <a:p>
              <a:pPr algn="ctr"/>
              <a:r>
                <a:rPr lang="en-US" dirty="0" smtClean="0"/>
                <a:t>query(x</a:t>
              </a:r>
              <a:r>
                <a:rPr lang="en-US" baseline="-25000" dirty="0" smtClean="0"/>
                <a:t>2</a:t>
              </a:r>
              <a:r>
                <a:rPr lang="en-US" dirty="0" smtClean="0"/>
                <a:t>)</a:t>
              </a:r>
              <a:endParaRPr lang="en-US" dirty="0"/>
            </a:p>
          </p:txBody>
        </p:sp>
        <p:sp>
          <p:nvSpPr>
            <p:cNvPr id="49" name="Oval 4"/>
            <p:cNvSpPr>
              <a:spLocks noChangeArrowheads="1"/>
            </p:cNvSpPr>
            <p:nvPr/>
          </p:nvSpPr>
          <p:spPr bwMode="auto">
            <a:xfrm>
              <a:off x="4953000" y="4114800"/>
              <a:ext cx="457200" cy="457199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1427" tIns="45713" rIns="91427" bIns="45713" anchor="ctr"/>
            <a:lstStyle/>
            <a:p>
              <a:pPr algn="ctr"/>
              <a:r>
                <a:rPr lang="en-US" dirty="0" smtClean="0"/>
                <a:t>e1</a:t>
              </a:r>
              <a:endParaRPr lang="en-US" dirty="0"/>
            </a:p>
          </p:txBody>
        </p:sp>
        <p:sp>
          <p:nvSpPr>
            <p:cNvPr id="50" name="Oval 4"/>
            <p:cNvSpPr>
              <a:spLocks noChangeArrowheads="1"/>
            </p:cNvSpPr>
            <p:nvPr/>
          </p:nvSpPr>
          <p:spPr bwMode="auto">
            <a:xfrm>
              <a:off x="5715000" y="4191001"/>
              <a:ext cx="457200" cy="457199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1427" tIns="45713" rIns="91427" bIns="45713" anchor="ctr"/>
            <a:lstStyle/>
            <a:p>
              <a:pPr algn="ctr"/>
              <a:r>
                <a:rPr lang="en-US" dirty="0" smtClean="0"/>
                <a:t>e2</a:t>
              </a:r>
              <a:endParaRPr lang="en-US" dirty="0"/>
            </a:p>
          </p:txBody>
        </p:sp>
        <p:cxnSp>
          <p:nvCxnSpPr>
            <p:cNvPr id="51" name="Straight Connector 50"/>
            <p:cNvCxnSpPr>
              <a:endCxn id="49" idx="7"/>
            </p:cNvCxnSpPr>
            <p:nvPr/>
          </p:nvCxnSpPr>
          <p:spPr>
            <a:xfrm rot="5400000">
              <a:off x="5305146" y="3924300"/>
              <a:ext cx="295555" cy="21935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16200000" flipH="1">
              <a:off x="5799286" y="4046687"/>
              <a:ext cx="268112" cy="2051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TextBox 52"/>
            <p:cNvSpPr txBox="1"/>
            <p:nvPr/>
          </p:nvSpPr>
          <p:spPr>
            <a:xfrm>
              <a:off x="6477000" y="4191000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…</a:t>
              </a:r>
              <a:endParaRPr lang="en-US" dirty="0"/>
            </a:p>
          </p:txBody>
        </p:sp>
      </p:grpSp>
      <p:sp>
        <p:nvSpPr>
          <p:cNvPr id="23" name="TextBox 22"/>
          <p:cNvSpPr txBox="1"/>
          <p:nvPr/>
        </p:nvSpPr>
        <p:spPr>
          <a:xfrm>
            <a:off x="0" y="6324600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Reference:   Richardson and </a:t>
            </a:r>
            <a:r>
              <a:rPr lang="en-US" dirty="0" err="1" smtClean="0"/>
              <a:t>Domingos</a:t>
            </a:r>
            <a:r>
              <a:rPr lang="en-US" dirty="0" smtClean="0"/>
              <a:t>, </a:t>
            </a:r>
            <a:r>
              <a:rPr lang="en-US" i="1" dirty="0" smtClean="0"/>
              <a:t>Markov Logic Networks</a:t>
            </a:r>
            <a:r>
              <a:rPr lang="en-US" dirty="0" smtClean="0"/>
              <a:t>, Machine Learning 2006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Reinforcement Learning</a:t>
            </a:r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1066800" y="4724400"/>
            <a:ext cx="7010400" cy="1447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baseline="-25000" dirty="0" smtClean="0"/>
          </a:p>
          <a:p>
            <a:pPr algn="ctr"/>
            <a:endParaRPr lang="en-US" sz="2800" baseline="-25000" dirty="0" smtClean="0"/>
          </a:p>
          <a:p>
            <a:pPr algn="ctr"/>
            <a:endParaRPr lang="en-US" sz="2800" dirty="0" smtClean="0"/>
          </a:p>
          <a:p>
            <a:pPr algn="ctr"/>
            <a:r>
              <a:rPr lang="en-US" sz="2800" dirty="0" smtClean="0"/>
              <a:t>Environment</a:t>
            </a:r>
            <a:endParaRPr lang="en-US" sz="2800" dirty="0"/>
          </a:p>
        </p:txBody>
      </p:sp>
      <p:grpSp>
        <p:nvGrpSpPr>
          <p:cNvPr id="30" name="Group 29"/>
          <p:cNvGrpSpPr/>
          <p:nvPr/>
        </p:nvGrpSpPr>
        <p:grpSpPr>
          <a:xfrm>
            <a:off x="1905000" y="3505200"/>
            <a:ext cx="457200" cy="1071265"/>
            <a:chOff x="1981200" y="3733800"/>
            <a:chExt cx="457200" cy="1071265"/>
          </a:xfrm>
        </p:grpSpPr>
        <p:cxnSp>
          <p:nvCxnSpPr>
            <p:cNvPr id="31" name="Straight Arrow Connector 30"/>
            <p:cNvCxnSpPr/>
            <p:nvPr/>
          </p:nvCxnSpPr>
          <p:spPr>
            <a:xfrm rot="5400000" flipH="1" flipV="1">
              <a:off x="1448594" y="4266406"/>
              <a:ext cx="10668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TextBox 31"/>
            <p:cNvSpPr txBox="1"/>
            <p:nvPr/>
          </p:nvSpPr>
          <p:spPr>
            <a:xfrm>
              <a:off x="1981200" y="4343400"/>
              <a:ext cx="457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s</a:t>
              </a:r>
              <a:r>
                <a:rPr lang="en-US" sz="2400" baseline="-25000" dirty="0" smtClean="0"/>
                <a:t>1</a:t>
              </a:r>
              <a:endParaRPr lang="en-US" sz="2400" baseline="-25000" dirty="0"/>
            </a:p>
          </p:txBody>
        </p:sp>
      </p:grpSp>
      <p:sp>
        <p:nvSpPr>
          <p:cNvPr id="33" name="Rectangle 32"/>
          <p:cNvSpPr/>
          <p:nvPr/>
        </p:nvSpPr>
        <p:spPr>
          <a:xfrm>
            <a:off x="1143000" y="1295400"/>
            <a:ext cx="70104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Agent</a:t>
            </a:r>
          </a:p>
          <a:p>
            <a:pPr algn="ctr"/>
            <a:endParaRPr lang="en-US" sz="2800" dirty="0" smtClean="0"/>
          </a:p>
          <a:p>
            <a:pPr algn="ctr"/>
            <a:endParaRPr lang="en-US" sz="2800" dirty="0"/>
          </a:p>
        </p:txBody>
      </p:sp>
      <p:sp>
        <p:nvSpPr>
          <p:cNvPr id="34" name="TextBox 33"/>
          <p:cNvSpPr txBox="1"/>
          <p:nvPr/>
        </p:nvSpPr>
        <p:spPr>
          <a:xfrm>
            <a:off x="1371600" y="1752600"/>
            <a:ext cx="2667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Q(s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, a) = 0</a:t>
            </a:r>
          </a:p>
          <a:p>
            <a:pPr algn="ctr"/>
            <a:r>
              <a:rPr lang="en-US" sz="2400" dirty="0" smtClean="0"/>
              <a:t>policy   </a:t>
            </a:r>
            <a:r>
              <a:rPr lang="el-GR" sz="2400" dirty="0" smtClean="0"/>
              <a:t>π</a:t>
            </a:r>
            <a:r>
              <a:rPr lang="en-US" sz="2400" dirty="0" smtClean="0"/>
              <a:t>(s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) = a</a:t>
            </a:r>
            <a:r>
              <a:rPr lang="en-US" sz="2400" baseline="-25000" dirty="0" smtClean="0"/>
              <a:t>1</a:t>
            </a:r>
            <a:endParaRPr lang="en-US" sz="2400" dirty="0"/>
          </a:p>
        </p:txBody>
      </p:sp>
      <p:grpSp>
        <p:nvGrpSpPr>
          <p:cNvPr id="35" name="Group 34"/>
          <p:cNvGrpSpPr/>
          <p:nvPr/>
        </p:nvGrpSpPr>
        <p:grpSpPr>
          <a:xfrm>
            <a:off x="2971006" y="2743200"/>
            <a:ext cx="457994" cy="1143794"/>
            <a:chOff x="2894806" y="3657600"/>
            <a:chExt cx="457994" cy="1143794"/>
          </a:xfrm>
        </p:grpSpPr>
        <p:cxnSp>
          <p:nvCxnSpPr>
            <p:cNvPr id="36" name="Straight Arrow Connector 35"/>
            <p:cNvCxnSpPr/>
            <p:nvPr/>
          </p:nvCxnSpPr>
          <p:spPr>
            <a:xfrm rot="5400000">
              <a:off x="2361803" y="4266803"/>
              <a:ext cx="1067594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TextBox 36"/>
            <p:cNvSpPr txBox="1"/>
            <p:nvPr/>
          </p:nvSpPr>
          <p:spPr>
            <a:xfrm>
              <a:off x="2895600" y="3657600"/>
              <a:ext cx="457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a</a:t>
              </a:r>
              <a:r>
                <a:rPr lang="en-US" sz="2400" baseline="-25000" dirty="0" smtClean="0"/>
                <a:t>1</a:t>
              </a:r>
              <a:endParaRPr lang="en-US" sz="2400" baseline="-25000" dirty="0"/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4038600" y="3505200"/>
            <a:ext cx="457200" cy="1071265"/>
            <a:chOff x="3581400" y="3276600"/>
            <a:chExt cx="457200" cy="1071265"/>
          </a:xfrm>
        </p:grpSpPr>
        <p:cxnSp>
          <p:nvCxnSpPr>
            <p:cNvPr id="39" name="Straight Arrow Connector 38"/>
            <p:cNvCxnSpPr/>
            <p:nvPr/>
          </p:nvCxnSpPr>
          <p:spPr>
            <a:xfrm rot="5400000" flipH="1" flipV="1">
              <a:off x="3048794" y="3809206"/>
              <a:ext cx="10668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TextBox 39"/>
            <p:cNvSpPr txBox="1"/>
            <p:nvPr/>
          </p:nvSpPr>
          <p:spPr>
            <a:xfrm>
              <a:off x="3581400" y="3500735"/>
              <a:ext cx="457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s</a:t>
              </a:r>
              <a:r>
                <a:rPr lang="en-US" sz="2400" baseline="-25000" dirty="0" smtClean="0"/>
                <a:t>2</a:t>
              </a:r>
              <a:endParaRPr lang="en-US" sz="2400" baseline="-25000" dirty="0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3581400" y="3886200"/>
              <a:ext cx="457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r</a:t>
              </a:r>
              <a:r>
                <a:rPr lang="en-US" sz="2400" baseline="-25000" dirty="0" smtClean="0"/>
                <a:t>2</a:t>
              </a:r>
              <a:endParaRPr lang="en-US" sz="2400" baseline="-25000" dirty="0"/>
            </a:p>
          </p:txBody>
        </p:sp>
      </p:grpSp>
      <p:sp>
        <p:nvSpPr>
          <p:cNvPr id="42" name="TextBox 41"/>
          <p:cNvSpPr txBox="1"/>
          <p:nvPr/>
        </p:nvSpPr>
        <p:spPr>
          <a:xfrm>
            <a:off x="3200400" y="4807803"/>
            <a:ext cx="1828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l-GR" sz="2400" dirty="0" smtClean="0">
                <a:solidFill>
                  <a:prstClr val="white"/>
                </a:solidFill>
              </a:rPr>
              <a:t>δ</a:t>
            </a:r>
            <a:r>
              <a:rPr lang="en-US" sz="2400" dirty="0" smtClean="0">
                <a:solidFill>
                  <a:prstClr val="white"/>
                </a:solidFill>
              </a:rPr>
              <a:t>(s</a:t>
            </a:r>
            <a:r>
              <a:rPr lang="en-US" sz="2400" baseline="-25000" dirty="0" smtClean="0">
                <a:solidFill>
                  <a:prstClr val="white"/>
                </a:solidFill>
              </a:rPr>
              <a:t>1</a:t>
            </a:r>
            <a:r>
              <a:rPr lang="en-US" sz="2400" dirty="0" smtClean="0">
                <a:solidFill>
                  <a:prstClr val="white"/>
                </a:solidFill>
              </a:rPr>
              <a:t>, a</a:t>
            </a:r>
            <a:r>
              <a:rPr lang="en-US" sz="2400" baseline="-25000" dirty="0" smtClean="0">
                <a:solidFill>
                  <a:prstClr val="white"/>
                </a:solidFill>
              </a:rPr>
              <a:t>1</a:t>
            </a:r>
            <a:r>
              <a:rPr lang="en-US" sz="2400" dirty="0" smtClean="0">
                <a:solidFill>
                  <a:prstClr val="white"/>
                </a:solidFill>
              </a:rPr>
              <a:t>) = s</a:t>
            </a:r>
            <a:r>
              <a:rPr lang="en-US" sz="2400" baseline="-25000" dirty="0" smtClean="0">
                <a:solidFill>
                  <a:prstClr val="white"/>
                </a:solidFill>
              </a:rPr>
              <a:t>2</a:t>
            </a:r>
          </a:p>
          <a:p>
            <a:pPr algn="ctr"/>
            <a:r>
              <a:rPr lang="en-US" sz="2400" dirty="0" smtClean="0"/>
              <a:t>r(</a:t>
            </a:r>
            <a:r>
              <a:rPr lang="en-US" sz="2400" dirty="0" smtClean="0">
                <a:solidFill>
                  <a:prstClr val="white"/>
                </a:solidFill>
              </a:rPr>
              <a:t>s</a:t>
            </a:r>
            <a:r>
              <a:rPr lang="en-US" sz="2400" baseline="-25000" dirty="0" smtClean="0">
                <a:solidFill>
                  <a:prstClr val="white"/>
                </a:solidFill>
              </a:rPr>
              <a:t>1</a:t>
            </a:r>
            <a:r>
              <a:rPr lang="en-US" sz="2400" dirty="0" smtClean="0">
                <a:solidFill>
                  <a:prstClr val="white"/>
                </a:solidFill>
              </a:rPr>
              <a:t>, a</a:t>
            </a:r>
            <a:r>
              <a:rPr lang="en-US" sz="2400" baseline="-25000" dirty="0" smtClean="0">
                <a:solidFill>
                  <a:prstClr val="white"/>
                </a:solidFill>
              </a:rPr>
              <a:t>1</a:t>
            </a:r>
            <a:r>
              <a:rPr lang="en-US" sz="2400" dirty="0" smtClean="0"/>
              <a:t>) = r</a:t>
            </a:r>
            <a:r>
              <a:rPr lang="en-US" sz="2400" baseline="-25000" dirty="0" smtClean="0"/>
              <a:t>2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4648200" y="1828800"/>
            <a:ext cx="3276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Q(s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prstClr val="white"/>
                </a:solidFill>
              </a:rPr>
              <a:t>a</a:t>
            </a:r>
            <a:r>
              <a:rPr lang="en-US" sz="2400" baseline="-25000" dirty="0" smtClean="0">
                <a:solidFill>
                  <a:prstClr val="white"/>
                </a:solidFill>
              </a:rPr>
              <a:t>1</a:t>
            </a:r>
            <a:r>
              <a:rPr lang="en-US" sz="2400" dirty="0" smtClean="0"/>
              <a:t>) </a:t>
            </a:r>
            <a:r>
              <a:rPr lang="en-US" sz="2400" dirty="0" smtClean="0">
                <a:sym typeface="Wingdings" pitchFamily="2" charset="2"/>
              </a:rPr>
              <a:t> </a:t>
            </a:r>
            <a:r>
              <a:rPr lang="en-US" sz="2400" dirty="0" smtClean="0"/>
              <a:t>Q(s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prstClr val="white"/>
                </a:solidFill>
              </a:rPr>
              <a:t>a</a:t>
            </a:r>
            <a:r>
              <a:rPr lang="en-US" sz="2400" baseline="-25000" dirty="0" smtClean="0">
                <a:solidFill>
                  <a:prstClr val="white"/>
                </a:solidFill>
              </a:rPr>
              <a:t>1</a:t>
            </a:r>
            <a:r>
              <a:rPr lang="en-US" sz="2400" dirty="0" smtClean="0"/>
              <a:t>) + </a:t>
            </a:r>
            <a:r>
              <a:rPr lang="el-GR" sz="2400" dirty="0" smtClean="0"/>
              <a:t>Δ</a:t>
            </a:r>
            <a:endParaRPr lang="en-US" sz="2400" dirty="0" smtClean="0"/>
          </a:p>
          <a:p>
            <a:pPr algn="ctr"/>
            <a:r>
              <a:rPr lang="en-US" sz="2400" dirty="0" smtClean="0"/>
              <a:t> </a:t>
            </a:r>
            <a:r>
              <a:rPr lang="el-GR" sz="2400" dirty="0" smtClean="0"/>
              <a:t>π</a:t>
            </a:r>
            <a:r>
              <a:rPr lang="en-US" sz="2400" dirty="0" smtClean="0"/>
              <a:t>(s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) = a</a:t>
            </a:r>
            <a:r>
              <a:rPr lang="en-US" sz="2400" baseline="-25000" dirty="0" smtClean="0"/>
              <a:t>2</a:t>
            </a:r>
            <a:endParaRPr lang="en-US" sz="2400" dirty="0" smtClean="0"/>
          </a:p>
        </p:txBody>
      </p:sp>
      <p:grpSp>
        <p:nvGrpSpPr>
          <p:cNvPr id="44" name="Group 43"/>
          <p:cNvGrpSpPr/>
          <p:nvPr/>
        </p:nvGrpSpPr>
        <p:grpSpPr>
          <a:xfrm>
            <a:off x="6019800" y="2743200"/>
            <a:ext cx="457994" cy="1143794"/>
            <a:chOff x="2894806" y="3657600"/>
            <a:chExt cx="457994" cy="1143794"/>
          </a:xfrm>
        </p:grpSpPr>
        <p:cxnSp>
          <p:nvCxnSpPr>
            <p:cNvPr id="45" name="Straight Arrow Connector 44"/>
            <p:cNvCxnSpPr/>
            <p:nvPr/>
          </p:nvCxnSpPr>
          <p:spPr>
            <a:xfrm rot="5400000">
              <a:off x="2361803" y="4266803"/>
              <a:ext cx="1067594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TextBox 45"/>
            <p:cNvSpPr txBox="1"/>
            <p:nvPr/>
          </p:nvSpPr>
          <p:spPr>
            <a:xfrm>
              <a:off x="2895600" y="3657600"/>
              <a:ext cx="457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a</a:t>
              </a:r>
              <a:r>
                <a:rPr lang="en-US" sz="2400" baseline="-25000" dirty="0" smtClean="0"/>
                <a:t>2</a:t>
              </a:r>
              <a:endParaRPr lang="en-US" sz="2400" baseline="-25000" dirty="0"/>
            </a:p>
          </p:txBody>
        </p:sp>
      </p:grpSp>
      <p:sp>
        <p:nvSpPr>
          <p:cNvPr id="47" name="TextBox 46"/>
          <p:cNvSpPr txBox="1"/>
          <p:nvPr/>
        </p:nvSpPr>
        <p:spPr>
          <a:xfrm>
            <a:off x="6172200" y="4800600"/>
            <a:ext cx="1828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l-GR" sz="2400" dirty="0" smtClean="0">
                <a:solidFill>
                  <a:prstClr val="white"/>
                </a:solidFill>
              </a:rPr>
              <a:t>δ</a:t>
            </a:r>
            <a:r>
              <a:rPr lang="en-US" sz="2400" dirty="0" smtClean="0">
                <a:solidFill>
                  <a:prstClr val="white"/>
                </a:solidFill>
              </a:rPr>
              <a:t>(s</a:t>
            </a:r>
            <a:r>
              <a:rPr lang="en-US" sz="2400" baseline="-25000" dirty="0" smtClean="0">
                <a:solidFill>
                  <a:prstClr val="white"/>
                </a:solidFill>
              </a:rPr>
              <a:t>2</a:t>
            </a:r>
            <a:r>
              <a:rPr lang="en-US" sz="2400" dirty="0" smtClean="0">
                <a:solidFill>
                  <a:prstClr val="white"/>
                </a:solidFill>
              </a:rPr>
              <a:t>, a</a:t>
            </a:r>
            <a:r>
              <a:rPr lang="en-US" sz="2400" baseline="-25000" dirty="0" smtClean="0">
                <a:solidFill>
                  <a:prstClr val="white"/>
                </a:solidFill>
              </a:rPr>
              <a:t>2</a:t>
            </a:r>
            <a:r>
              <a:rPr lang="en-US" sz="2400" dirty="0" smtClean="0">
                <a:solidFill>
                  <a:prstClr val="white"/>
                </a:solidFill>
              </a:rPr>
              <a:t>) = s</a:t>
            </a:r>
            <a:r>
              <a:rPr lang="en-US" sz="2400" baseline="-25000" dirty="0" smtClean="0">
                <a:solidFill>
                  <a:prstClr val="white"/>
                </a:solidFill>
              </a:rPr>
              <a:t>3</a:t>
            </a:r>
          </a:p>
          <a:p>
            <a:pPr algn="ctr"/>
            <a:r>
              <a:rPr lang="en-US" sz="2400" dirty="0" smtClean="0"/>
              <a:t>r(</a:t>
            </a:r>
            <a:r>
              <a:rPr lang="en-US" sz="2400" dirty="0" smtClean="0">
                <a:solidFill>
                  <a:prstClr val="white"/>
                </a:solidFill>
              </a:rPr>
              <a:t>s</a:t>
            </a:r>
            <a:r>
              <a:rPr lang="en-US" sz="2400" baseline="-25000" dirty="0" smtClean="0">
                <a:solidFill>
                  <a:prstClr val="white"/>
                </a:solidFill>
              </a:rPr>
              <a:t>2</a:t>
            </a:r>
            <a:r>
              <a:rPr lang="en-US" sz="2400" dirty="0" smtClean="0">
                <a:solidFill>
                  <a:prstClr val="white"/>
                </a:solidFill>
              </a:rPr>
              <a:t>, a</a:t>
            </a:r>
            <a:r>
              <a:rPr lang="en-US" sz="2400" baseline="-25000" dirty="0" smtClean="0">
                <a:solidFill>
                  <a:prstClr val="white"/>
                </a:solidFill>
              </a:rPr>
              <a:t>2</a:t>
            </a:r>
            <a:r>
              <a:rPr lang="en-US" sz="2400" dirty="0" smtClean="0"/>
              <a:t>) = r</a:t>
            </a:r>
            <a:r>
              <a:rPr lang="en-US" sz="2400" baseline="-25000" dirty="0" smtClean="0"/>
              <a:t>3</a:t>
            </a:r>
            <a:endParaRPr lang="en-US" dirty="0"/>
          </a:p>
        </p:txBody>
      </p:sp>
      <p:grpSp>
        <p:nvGrpSpPr>
          <p:cNvPr id="48" name="Group 47"/>
          <p:cNvGrpSpPr/>
          <p:nvPr/>
        </p:nvGrpSpPr>
        <p:grpSpPr>
          <a:xfrm>
            <a:off x="7467600" y="3505200"/>
            <a:ext cx="457200" cy="1071265"/>
            <a:chOff x="3581400" y="3276600"/>
            <a:chExt cx="457200" cy="1071265"/>
          </a:xfrm>
        </p:grpSpPr>
        <p:cxnSp>
          <p:nvCxnSpPr>
            <p:cNvPr id="49" name="Straight Arrow Connector 48"/>
            <p:cNvCxnSpPr/>
            <p:nvPr/>
          </p:nvCxnSpPr>
          <p:spPr>
            <a:xfrm rot="5400000" flipH="1" flipV="1">
              <a:off x="3048794" y="3809206"/>
              <a:ext cx="10668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TextBox 49"/>
            <p:cNvSpPr txBox="1"/>
            <p:nvPr/>
          </p:nvSpPr>
          <p:spPr>
            <a:xfrm>
              <a:off x="3581400" y="3500735"/>
              <a:ext cx="457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s</a:t>
              </a:r>
              <a:r>
                <a:rPr lang="en-US" sz="2400" baseline="-25000" dirty="0" smtClean="0"/>
                <a:t>3</a:t>
              </a:r>
              <a:endParaRPr lang="en-US" sz="2400" baseline="-25000" dirty="0"/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3581400" y="3886200"/>
              <a:ext cx="457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r</a:t>
              </a:r>
              <a:r>
                <a:rPr lang="en-US" sz="2400" baseline="-25000" dirty="0" smtClean="0"/>
                <a:t>3</a:t>
              </a:r>
              <a:endParaRPr lang="en-US" sz="2400" baseline="-25000" dirty="0"/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1143000" y="1295400"/>
            <a:ext cx="7010400" cy="400110"/>
            <a:chOff x="1143000" y="1295400"/>
            <a:chExt cx="7010400" cy="400110"/>
          </a:xfrm>
        </p:grpSpPr>
        <p:sp>
          <p:nvSpPr>
            <p:cNvPr id="26" name="TextBox 25"/>
            <p:cNvSpPr txBox="1"/>
            <p:nvPr/>
          </p:nvSpPr>
          <p:spPr>
            <a:xfrm>
              <a:off x="1143000" y="1295400"/>
              <a:ext cx="17526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i="1" dirty="0" smtClean="0"/>
                <a:t>Exploration</a:t>
              </a:r>
              <a:endParaRPr lang="en-US" sz="2000" i="1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6553200" y="1295400"/>
              <a:ext cx="16002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i="1" dirty="0" smtClean="0"/>
                <a:t>Exploitation</a:t>
              </a:r>
              <a:endParaRPr lang="en-US" sz="2000" i="1" dirty="0"/>
            </a:p>
          </p:txBody>
        </p:sp>
      </p:grpSp>
      <p:sp>
        <p:nvSpPr>
          <p:cNvPr id="52" name="TextBox 51"/>
          <p:cNvSpPr txBox="1"/>
          <p:nvPr/>
        </p:nvSpPr>
        <p:spPr>
          <a:xfrm>
            <a:off x="5181600" y="4114800"/>
            <a:ext cx="2209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smtClean="0"/>
              <a:t>Maximize reward</a:t>
            </a:r>
            <a:endParaRPr lang="en-US" sz="2000" i="1" dirty="0"/>
          </a:p>
        </p:txBody>
      </p:sp>
      <p:sp>
        <p:nvSpPr>
          <p:cNvPr id="53" name="TextBox 52"/>
          <p:cNvSpPr txBox="1"/>
          <p:nvPr/>
        </p:nvSpPr>
        <p:spPr>
          <a:xfrm>
            <a:off x="0" y="6324600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Reference:   Sutton and </a:t>
            </a:r>
            <a:r>
              <a:rPr lang="en-US" dirty="0" err="1" smtClean="0"/>
              <a:t>Barto</a:t>
            </a:r>
            <a:r>
              <a:rPr lang="en-US" dirty="0" smtClean="0"/>
              <a:t>, </a:t>
            </a:r>
            <a:r>
              <a:rPr lang="en-US" i="1" dirty="0" smtClean="0"/>
              <a:t>Reinforcement Learning: An Introduction</a:t>
            </a:r>
            <a:r>
              <a:rPr lang="en-US" dirty="0" smtClean="0"/>
              <a:t>, MIT Press 1998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42" grpId="0"/>
      <p:bldP spid="43" grpId="0"/>
      <p:bldP spid="47" grpId="0"/>
      <p:bldP spid="52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TextBox 43"/>
          <p:cNvSpPr txBox="1"/>
          <p:nvPr/>
        </p:nvSpPr>
        <p:spPr>
          <a:xfrm>
            <a:off x="2438400" y="5345668"/>
            <a:ext cx="3931920" cy="369332"/>
          </a:xfrm>
          <a:prstGeom prst="rect">
            <a:avLst/>
          </a:prstGeom>
          <a:solidFill>
            <a:schemeClr val="tx1">
              <a:lumMod val="5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2392680" y="5269468"/>
            <a:ext cx="3931920" cy="369332"/>
          </a:xfrm>
          <a:prstGeom prst="rect">
            <a:avLst/>
          </a:prstGeom>
          <a:solidFill>
            <a:schemeClr val="tx1">
              <a:lumMod val="5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MLN Weight Learning</a:t>
            </a:r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3169920" y="1904999"/>
            <a:ext cx="2651760" cy="685801"/>
          </a:xfrm>
          <a:prstGeom prst="rect">
            <a:avLst/>
          </a:prstGeom>
          <a:solidFill>
            <a:schemeClr val="tx1">
              <a:lumMod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" name="Rectangle 31"/>
          <p:cNvSpPr/>
          <p:nvPr/>
        </p:nvSpPr>
        <p:spPr>
          <a:xfrm>
            <a:off x="3124200" y="1828800"/>
            <a:ext cx="2651760" cy="685800"/>
          </a:xfrm>
          <a:prstGeom prst="rect">
            <a:avLst/>
          </a:prstGeom>
          <a:solidFill>
            <a:schemeClr val="tx1">
              <a:lumMod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3078480" y="1792069"/>
            <a:ext cx="2651760" cy="646331"/>
          </a:xfrm>
          <a:prstGeom prst="rect">
            <a:avLst/>
          </a:prstGeom>
          <a:solidFill>
            <a:schemeClr val="tx1">
              <a:lumMod val="5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IF         [ ... ] </a:t>
            </a:r>
          </a:p>
          <a:p>
            <a:r>
              <a:rPr lang="en-US" dirty="0" smtClean="0"/>
              <a:t>THEN    …</a:t>
            </a:r>
            <a:endParaRPr lang="en-US" dirty="0"/>
          </a:p>
        </p:txBody>
      </p:sp>
      <p:sp>
        <p:nvSpPr>
          <p:cNvPr id="34" name="Rectangle 33"/>
          <p:cNvSpPr/>
          <p:nvPr/>
        </p:nvSpPr>
        <p:spPr>
          <a:xfrm>
            <a:off x="3352800" y="3429000"/>
            <a:ext cx="22098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Alchemy</a:t>
            </a:r>
            <a:br>
              <a:rPr lang="en-US" dirty="0" smtClean="0"/>
            </a:br>
            <a:r>
              <a:rPr lang="en-US" dirty="0" smtClean="0"/>
              <a:t>weight learning</a:t>
            </a:r>
            <a:endParaRPr lang="en-US" dirty="0"/>
          </a:p>
        </p:txBody>
      </p:sp>
      <p:cxnSp>
        <p:nvCxnSpPr>
          <p:cNvPr id="35" name="Straight Arrow Connector 34"/>
          <p:cNvCxnSpPr/>
          <p:nvPr/>
        </p:nvCxnSpPr>
        <p:spPr>
          <a:xfrm rot="5400000">
            <a:off x="4191397" y="2971403"/>
            <a:ext cx="457200" cy="794"/>
          </a:xfrm>
          <a:prstGeom prst="straightConnector1">
            <a:avLst/>
          </a:prstGeom>
          <a:solidFill>
            <a:schemeClr val="bg1">
              <a:lumMod val="75000"/>
              <a:lumOff val="25000"/>
            </a:schemeClr>
          </a:solidFill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rot="5400000">
            <a:off x="4191397" y="4800203"/>
            <a:ext cx="457200" cy="794"/>
          </a:xfrm>
          <a:prstGeom prst="straightConnector1">
            <a:avLst/>
          </a:prstGeom>
          <a:solidFill>
            <a:schemeClr val="bg1">
              <a:lumMod val="75000"/>
              <a:lumOff val="25000"/>
            </a:schemeClr>
          </a:solidFill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2362200" y="5181600"/>
            <a:ext cx="3931920" cy="369332"/>
          </a:xfrm>
          <a:prstGeom prst="rect">
            <a:avLst/>
          </a:prstGeom>
          <a:solidFill>
            <a:schemeClr val="tx1">
              <a:lumMod val="5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5257800" y="5181600"/>
            <a:ext cx="990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000" dirty="0" smtClean="0">
                <a:solidFill>
                  <a:schemeClr val="bg1"/>
                </a:solidFill>
              </a:rPr>
              <a:t>w</a:t>
            </a:r>
            <a:r>
              <a:rPr lang="en-US" sz="2000" baseline="-25000" dirty="0" smtClean="0">
                <a:solidFill>
                  <a:schemeClr val="bg1"/>
                </a:solidFill>
              </a:rPr>
              <a:t>0</a:t>
            </a:r>
            <a:r>
              <a:rPr lang="en-US" sz="2000" dirty="0" smtClean="0">
                <a:solidFill>
                  <a:schemeClr val="bg1"/>
                </a:solidFill>
              </a:rPr>
              <a:t> = 1.1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1447800" y="190500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From ILP:</a:t>
            </a:r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1371600" y="525780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MLN: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0" y="6324600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Reference:   http://alchemy.cs.washington.edu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 Markov Logic Networks in Macros</a:t>
            </a:r>
            <a:endParaRPr lang="en-US" dirty="0"/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4800600" y="1371600"/>
            <a:ext cx="3886200" cy="784816"/>
          </a:xfrm>
          <a:prstGeom prst="rect">
            <a:avLst/>
          </a:prstGeom>
          <a:solidFill>
            <a:schemeClr val="bg1">
              <a:lumMod val="50000"/>
              <a:lumOff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1427" tIns="45713" rIns="91427" bIns="45713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IF </a:t>
            </a:r>
            <a:r>
              <a:rPr lang="en-US" dirty="0" smtClean="0"/>
              <a:t>        distance(Teammate, goal) &lt; 12</a:t>
            </a:r>
            <a:endParaRPr lang="en-US" dirty="0"/>
          </a:p>
          <a:p>
            <a:pPr>
              <a:spcBef>
                <a:spcPct val="50000"/>
              </a:spcBef>
            </a:pPr>
            <a:r>
              <a:rPr lang="en-US" dirty="0"/>
              <a:t>THEN </a:t>
            </a:r>
            <a:r>
              <a:rPr lang="en-US" dirty="0" smtClean="0"/>
              <a:t> pass(Teammate</a:t>
            </a:r>
            <a:r>
              <a:rPr lang="en-US" dirty="0"/>
              <a:t>)</a:t>
            </a:r>
          </a:p>
        </p:txBody>
      </p:sp>
      <p:sp>
        <p:nvSpPr>
          <p:cNvPr id="16" name="Text Box 26"/>
          <p:cNvSpPr txBox="1">
            <a:spLocks noChangeArrowheads="1"/>
          </p:cNvSpPr>
          <p:nvPr/>
        </p:nvSpPr>
        <p:spPr bwMode="auto">
          <a:xfrm>
            <a:off x="228600" y="1371600"/>
            <a:ext cx="4191000" cy="784816"/>
          </a:xfrm>
          <a:prstGeom prst="rect">
            <a:avLst/>
          </a:prstGeom>
          <a:solidFill>
            <a:schemeClr val="bg1">
              <a:lumMod val="50000"/>
              <a:lumOff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1427" tIns="45713" rIns="91427" bIns="45713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IF </a:t>
            </a:r>
            <a:r>
              <a:rPr lang="en-US" dirty="0" smtClean="0"/>
              <a:t>        angle(Teammate</a:t>
            </a:r>
            <a:r>
              <a:rPr lang="en-US" dirty="0"/>
              <a:t>, </a:t>
            </a:r>
            <a:r>
              <a:rPr lang="en-US" dirty="0" smtClean="0"/>
              <a:t>defender) </a:t>
            </a:r>
            <a:r>
              <a:rPr lang="en-US" dirty="0"/>
              <a:t>&gt; 30</a:t>
            </a:r>
          </a:p>
          <a:p>
            <a:pPr>
              <a:spcBef>
                <a:spcPct val="50000"/>
              </a:spcBef>
            </a:pPr>
            <a:r>
              <a:rPr lang="en-US" dirty="0"/>
              <a:t>THEN </a:t>
            </a:r>
            <a:r>
              <a:rPr lang="en-US" dirty="0" smtClean="0"/>
              <a:t> pass(Teammate</a:t>
            </a:r>
            <a:r>
              <a:rPr lang="en-US" dirty="0"/>
              <a:t>)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838200" y="3429000"/>
            <a:ext cx="2667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Matches t</a:t>
            </a:r>
            <a:r>
              <a:rPr lang="en-US" sz="2400" dirty="0" smtClean="0"/>
              <a:t>1</a:t>
            </a:r>
            <a:r>
              <a:rPr lang="en-US" dirty="0" smtClean="0"/>
              <a:t> , score=0.92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5410200" y="3500735"/>
            <a:ext cx="2667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Matches t</a:t>
            </a:r>
            <a:r>
              <a:rPr lang="en-US" sz="2400" dirty="0" smtClean="0"/>
              <a:t>2</a:t>
            </a:r>
            <a:r>
              <a:rPr lang="en-US" dirty="0" smtClean="0"/>
              <a:t> , score=0.88</a:t>
            </a:r>
            <a:endParaRPr lang="en-US" dirty="0"/>
          </a:p>
        </p:txBody>
      </p:sp>
      <p:sp>
        <p:nvSpPr>
          <p:cNvPr id="23" name="Oval 22"/>
          <p:cNvSpPr/>
          <p:nvPr/>
        </p:nvSpPr>
        <p:spPr>
          <a:xfrm>
            <a:off x="3276600" y="2743200"/>
            <a:ext cx="2590800" cy="685800"/>
          </a:xfrm>
          <a:prstGeom prst="ellipse">
            <a:avLst/>
          </a:prstGeom>
          <a:solidFill>
            <a:schemeClr val="bg1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pass(Teammate)</a:t>
            </a:r>
            <a:endParaRPr lang="en-US" dirty="0"/>
          </a:p>
        </p:txBody>
      </p:sp>
      <p:cxnSp>
        <p:nvCxnSpPr>
          <p:cNvPr id="24" name="Straight Arrow Connector 23"/>
          <p:cNvCxnSpPr/>
          <p:nvPr/>
        </p:nvCxnSpPr>
        <p:spPr>
          <a:xfrm rot="5400000">
            <a:off x="4343797" y="2438003"/>
            <a:ext cx="457200" cy="794"/>
          </a:xfrm>
          <a:prstGeom prst="straightConnector1">
            <a:avLst/>
          </a:prstGeom>
          <a:solidFill>
            <a:schemeClr val="bg1">
              <a:lumMod val="75000"/>
              <a:lumOff val="25000"/>
            </a:schemeClr>
          </a:solidFill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9" name="Group 28"/>
          <p:cNvGrpSpPr/>
          <p:nvPr/>
        </p:nvGrpSpPr>
        <p:grpSpPr>
          <a:xfrm>
            <a:off x="2438400" y="3962400"/>
            <a:ext cx="3886200" cy="2170331"/>
            <a:chOff x="2438400" y="4191000"/>
            <a:chExt cx="3886200" cy="2170331"/>
          </a:xfrm>
        </p:grpSpPr>
        <p:sp>
          <p:nvSpPr>
            <p:cNvPr id="25" name="Right Brace 24"/>
            <p:cNvSpPr/>
            <p:nvPr/>
          </p:nvSpPr>
          <p:spPr>
            <a:xfrm rot="5400000">
              <a:off x="4114800" y="2514600"/>
              <a:ext cx="533400" cy="3886200"/>
            </a:xfrm>
            <a:prstGeom prst="rightBrac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3733800" y="4724400"/>
              <a:ext cx="1295400" cy="6096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MLN</a:t>
              </a:r>
              <a:endParaRPr lang="en-US" dirty="0"/>
            </a:p>
          </p:txBody>
        </p:sp>
        <p:cxnSp>
          <p:nvCxnSpPr>
            <p:cNvPr id="27" name="Straight Arrow Connector 26"/>
            <p:cNvCxnSpPr/>
            <p:nvPr/>
          </p:nvCxnSpPr>
          <p:spPr>
            <a:xfrm rot="5400000">
              <a:off x="4190603" y="5562203"/>
              <a:ext cx="457200" cy="794"/>
            </a:xfrm>
            <a:prstGeom prst="straightConnector1">
              <a:avLst/>
            </a:prstGeom>
            <a:solidFill>
              <a:schemeClr val="bg1">
                <a:lumMod val="75000"/>
                <a:lumOff val="25000"/>
              </a:schemeClr>
            </a:solidFill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TextBox 27"/>
            <p:cNvSpPr txBox="1"/>
            <p:nvPr/>
          </p:nvSpPr>
          <p:spPr>
            <a:xfrm>
              <a:off x="3048000" y="5715000"/>
              <a:ext cx="26670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P(t1) = 0.35</a:t>
              </a:r>
            </a:p>
            <a:p>
              <a:pPr algn="ctr"/>
              <a:r>
                <a:rPr lang="en-US" dirty="0" smtClean="0"/>
                <a:t>P(t2) = 0.65</a:t>
              </a:r>
              <a:endParaRPr 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 Markov Logic Networks in Macros</a:t>
            </a:r>
            <a:endParaRPr lang="en-US" dirty="0"/>
          </a:p>
        </p:txBody>
      </p:sp>
      <p:sp>
        <p:nvSpPr>
          <p:cNvPr id="22" name="Text Box 26"/>
          <p:cNvSpPr txBox="1">
            <a:spLocks noChangeArrowheads="1"/>
          </p:cNvSpPr>
          <p:nvPr/>
        </p:nvSpPr>
        <p:spPr bwMode="auto">
          <a:xfrm>
            <a:off x="1676400" y="1371600"/>
            <a:ext cx="5791200" cy="784816"/>
          </a:xfrm>
          <a:prstGeom prst="rect">
            <a:avLst/>
          </a:prstGeom>
          <a:solidFill>
            <a:schemeClr val="bg1">
              <a:lumMod val="50000"/>
              <a:lumOff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1427" tIns="45713" rIns="91427" bIns="45713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/>
              <a:t>pass(Teammate)  AND  angle(Teammate, defender) &gt; 30</a:t>
            </a:r>
          </a:p>
          <a:p>
            <a:pPr>
              <a:spcBef>
                <a:spcPct val="50000"/>
              </a:spcBef>
            </a:pPr>
            <a:r>
              <a:rPr lang="en-US" dirty="0" smtClean="0"/>
              <a:t>pass(Teammate)  AND  distance(Teammate, goal) &lt; 12</a:t>
            </a:r>
            <a:endParaRPr lang="en-US" dirty="0"/>
          </a:p>
        </p:txBody>
      </p:sp>
      <p:grpSp>
        <p:nvGrpSpPr>
          <p:cNvPr id="27" name="Group 26"/>
          <p:cNvGrpSpPr/>
          <p:nvPr/>
        </p:nvGrpSpPr>
        <p:grpSpPr>
          <a:xfrm>
            <a:off x="656492" y="2667000"/>
            <a:ext cx="7801708" cy="3505200"/>
            <a:chOff x="609600" y="2590800"/>
            <a:chExt cx="7801708" cy="3505200"/>
          </a:xfrm>
        </p:grpSpPr>
        <p:sp>
          <p:nvSpPr>
            <p:cNvPr id="12" name="Oval 15"/>
            <p:cNvSpPr>
              <a:spLocks noChangeArrowheads="1"/>
            </p:cNvSpPr>
            <p:nvPr/>
          </p:nvSpPr>
          <p:spPr bwMode="auto">
            <a:xfrm>
              <a:off x="3810000" y="2590800"/>
              <a:ext cx="1635369" cy="874889"/>
            </a:xfrm>
            <a:prstGeom prst="ellipse">
              <a:avLst/>
            </a:prstGeom>
            <a:solidFill>
              <a:schemeClr val="bg1">
                <a:lumMod val="75000"/>
                <a:lumOff val="25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1427" tIns="45713" rIns="91427" bIns="45713" anchor="ctr"/>
            <a:lstStyle/>
            <a:p>
              <a:pPr algn="ctr"/>
              <a:r>
                <a:rPr lang="en-US" dirty="0" smtClean="0"/>
                <a:t>pass(t</a:t>
              </a:r>
              <a:r>
                <a:rPr lang="en-US" sz="2400" dirty="0" smtClean="0"/>
                <a:t>1</a:t>
              </a:r>
              <a:r>
                <a:rPr lang="en-US" dirty="0" smtClean="0"/>
                <a:t>) </a:t>
              </a:r>
              <a:endParaRPr lang="en-US" dirty="0"/>
            </a:p>
          </p:txBody>
        </p:sp>
        <p:sp>
          <p:nvSpPr>
            <p:cNvPr id="13" name="Oval 18"/>
            <p:cNvSpPr>
              <a:spLocks noChangeArrowheads="1"/>
            </p:cNvSpPr>
            <p:nvPr/>
          </p:nvSpPr>
          <p:spPr bwMode="auto">
            <a:xfrm>
              <a:off x="3810000" y="4131733"/>
              <a:ext cx="1635369" cy="874889"/>
            </a:xfrm>
            <a:prstGeom prst="ellipse">
              <a:avLst/>
            </a:prstGeom>
            <a:solidFill>
              <a:schemeClr val="bg1">
                <a:lumMod val="75000"/>
                <a:lumOff val="25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1427" tIns="45713" rIns="91427" bIns="45713" anchor="ctr"/>
            <a:lstStyle/>
            <a:p>
              <a:pPr algn="ctr"/>
              <a:r>
                <a:rPr lang="en-US" dirty="0" smtClean="0"/>
                <a:t>pass(t</a:t>
              </a:r>
              <a:r>
                <a:rPr lang="en-US" sz="2400" dirty="0" smtClean="0"/>
                <a:t>2</a:t>
              </a:r>
              <a:r>
                <a:rPr lang="en-US" dirty="0" smtClean="0"/>
                <a:t>) </a:t>
              </a:r>
              <a:endParaRPr lang="en-US" dirty="0"/>
            </a:p>
          </p:txBody>
        </p:sp>
        <p:sp>
          <p:nvSpPr>
            <p:cNvPr id="15" name="Line 24"/>
            <p:cNvSpPr>
              <a:spLocks noChangeShapeType="1"/>
            </p:cNvSpPr>
            <p:nvPr/>
          </p:nvSpPr>
          <p:spPr bwMode="auto">
            <a:xfrm flipH="1" flipV="1">
              <a:off x="5181599" y="4893733"/>
              <a:ext cx="762000" cy="457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4" name="Line 24"/>
            <p:cNvSpPr>
              <a:spLocks noChangeShapeType="1"/>
            </p:cNvSpPr>
            <p:nvPr/>
          </p:nvSpPr>
          <p:spPr bwMode="auto">
            <a:xfrm flipH="1" flipV="1">
              <a:off x="5410200" y="3200400"/>
              <a:ext cx="762000" cy="457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0" name="Oval 11"/>
            <p:cNvSpPr>
              <a:spLocks noChangeArrowheads="1"/>
            </p:cNvSpPr>
            <p:nvPr/>
          </p:nvSpPr>
          <p:spPr bwMode="auto">
            <a:xfrm>
              <a:off x="5867400" y="3429000"/>
              <a:ext cx="2543908" cy="1049867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1427" tIns="45713" rIns="91427" bIns="45713" anchor="ctr"/>
            <a:lstStyle/>
            <a:p>
              <a:pPr algn="ctr"/>
              <a:r>
                <a:rPr lang="en-US" dirty="0" smtClean="0"/>
                <a:t>distance(t</a:t>
              </a:r>
              <a:r>
                <a:rPr lang="en-US" sz="2400" dirty="0" smtClean="0"/>
                <a:t>1</a:t>
              </a:r>
              <a:r>
                <a:rPr lang="en-US" dirty="0" smtClean="0"/>
                <a:t>, </a:t>
              </a:r>
              <a:r>
                <a:rPr lang="en-US" dirty="0"/>
                <a:t>goal) &lt; 12 </a:t>
              </a:r>
            </a:p>
          </p:txBody>
        </p:sp>
        <p:sp>
          <p:nvSpPr>
            <p:cNvPr id="11" name="Oval 12"/>
            <p:cNvSpPr>
              <a:spLocks noChangeArrowheads="1"/>
            </p:cNvSpPr>
            <p:nvPr/>
          </p:nvSpPr>
          <p:spPr bwMode="auto">
            <a:xfrm>
              <a:off x="5838092" y="4986866"/>
              <a:ext cx="2543908" cy="1049867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1427" tIns="45713" rIns="91427" bIns="45713" anchor="ctr"/>
            <a:lstStyle/>
            <a:p>
              <a:pPr algn="ctr"/>
              <a:r>
                <a:rPr lang="en-US" dirty="0" smtClean="0"/>
                <a:t>distance(t</a:t>
              </a:r>
              <a:r>
                <a:rPr lang="en-US" sz="2400" dirty="0" smtClean="0"/>
                <a:t>2</a:t>
              </a:r>
              <a:r>
                <a:rPr lang="en-US" dirty="0" smtClean="0"/>
                <a:t>, </a:t>
              </a:r>
              <a:r>
                <a:rPr lang="en-US" dirty="0"/>
                <a:t>goal) &lt; 12 </a:t>
              </a:r>
            </a:p>
          </p:txBody>
        </p:sp>
        <p:sp>
          <p:nvSpPr>
            <p:cNvPr id="25" name="Line 24"/>
            <p:cNvSpPr>
              <a:spLocks noChangeShapeType="1"/>
            </p:cNvSpPr>
            <p:nvPr/>
          </p:nvSpPr>
          <p:spPr bwMode="auto">
            <a:xfrm flipV="1">
              <a:off x="3200400" y="3276600"/>
              <a:ext cx="762000" cy="457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6" name="Line 24"/>
            <p:cNvSpPr>
              <a:spLocks noChangeShapeType="1"/>
            </p:cNvSpPr>
            <p:nvPr/>
          </p:nvSpPr>
          <p:spPr bwMode="auto">
            <a:xfrm flipV="1">
              <a:off x="3276600" y="4893733"/>
              <a:ext cx="762000" cy="457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9" name="Oval 10"/>
            <p:cNvSpPr>
              <a:spLocks noChangeArrowheads="1"/>
            </p:cNvSpPr>
            <p:nvPr/>
          </p:nvSpPr>
          <p:spPr bwMode="auto">
            <a:xfrm>
              <a:off x="656492" y="5046133"/>
              <a:ext cx="2772508" cy="1049867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1427" tIns="45713" rIns="91427" bIns="45713" anchor="ctr"/>
            <a:lstStyle/>
            <a:p>
              <a:pPr algn="ctr"/>
              <a:r>
                <a:rPr lang="en-US" dirty="0" smtClean="0"/>
                <a:t>angle(t</a:t>
              </a:r>
              <a:r>
                <a:rPr lang="en-US" sz="2400" dirty="0" smtClean="0"/>
                <a:t>2</a:t>
              </a:r>
              <a:r>
                <a:rPr lang="en-US" dirty="0" smtClean="0"/>
                <a:t> , defender) </a:t>
              </a:r>
              <a:r>
                <a:rPr lang="en-US" dirty="0"/>
                <a:t>&gt; 30 </a:t>
              </a:r>
            </a:p>
          </p:txBody>
        </p:sp>
        <p:sp>
          <p:nvSpPr>
            <p:cNvPr id="6" name="Oval 4"/>
            <p:cNvSpPr>
              <a:spLocks noChangeArrowheads="1"/>
            </p:cNvSpPr>
            <p:nvPr/>
          </p:nvSpPr>
          <p:spPr bwMode="auto">
            <a:xfrm>
              <a:off x="609600" y="3429000"/>
              <a:ext cx="2696308" cy="1049867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1427" tIns="45713" rIns="91427" bIns="45713" anchor="ctr"/>
            <a:lstStyle/>
            <a:p>
              <a:pPr algn="ctr"/>
              <a:r>
                <a:rPr lang="en-US" dirty="0" smtClean="0"/>
                <a:t>angle(t</a:t>
              </a:r>
              <a:r>
                <a:rPr lang="en-US" sz="2400" dirty="0" smtClean="0"/>
                <a:t>1</a:t>
              </a:r>
              <a:r>
                <a:rPr lang="en-US" dirty="0" smtClean="0"/>
                <a:t>, defender) </a:t>
              </a:r>
              <a:r>
                <a:rPr lang="en-US" dirty="0"/>
                <a:t>&gt; 30 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Selected Results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914400"/>
            <a:ext cx="8305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Macro transfer from 2-on-1 BreakAway to 3-on-2 BreakAway</a:t>
            </a:r>
          </a:p>
        </p:txBody>
      </p:sp>
      <p:pic>
        <p:nvPicPr>
          <p:cNvPr id="1044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98575" y="1474787"/>
            <a:ext cx="6626225" cy="431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Selected Results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914400"/>
            <a:ext cx="8305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Macro </a:t>
            </a:r>
            <a:r>
              <a:rPr lang="en-US" sz="2000" i="1" dirty="0" smtClean="0"/>
              <a:t>self-transfer</a:t>
            </a:r>
            <a:r>
              <a:rPr lang="en-US" sz="2000" dirty="0" smtClean="0"/>
              <a:t> in 2-on-1 BreakAway</a:t>
            </a:r>
            <a:endParaRPr lang="en-US" sz="2000" dirty="0"/>
          </a:p>
        </p:txBody>
      </p:sp>
      <p:sp>
        <p:nvSpPr>
          <p:cNvPr id="5" name="Line 2"/>
          <p:cNvSpPr>
            <a:spLocks noChangeShapeType="1"/>
          </p:cNvSpPr>
          <p:nvPr/>
        </p:nvSpPr>
        <p:spPr bwMode="auto">
          <a:xfrm flipH="1">
            <a:off x="2201862" y="2209800"/>
            <a:ext cx="7938" cy="25781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 dirty="0"/>
          </a:p>
        </p:txBody>
      </p:sp>
      <p:sp>
        <p:nvSpPr>
          <p:cNvPr id="6" name="Line 3"/>
          <p:cNvSpPr>
            <a:spLocks noChangeShapeType="1"/>
          </p:cNvSpPr>
          <p:nvPr/>
        </p:nvSpPr>
        <p:spPr bwMode="auto">
          <a:xfrm flipH="1">
            <a:off x="2201862" y="4787900"/>
            <a:ext cx="3260725" cy="15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 dirty="0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 rot="16200000">
            <a:off x="594519" y="3274375"/>
            <a:ext cx="2590799" cy="4616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1427" tIns="45713" rIns="91427" bIns="45713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400" dirty="0" smtClean="0"/>
              <a:t>Probability of goal</a:t>
            </a:r>
            <a:endParaRPr lang="en-US" sz="2400" dirty="0"/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2590800" y="4767263"/>
            <a:ext cx="2438400" cy="4616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1427" tIns="45713" rIns="91427" bIns="45713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400" dirty="0" smtClean="0"/>
              <a:t>Training games</a:t>
            </a:r>
            <a:endParaRPr lang="en-US" sz="2400" dirty="0"/>
          </a:p>
        </p:txBody>
      </p:sp>
      <p:sp>
        <p:nvSpPr>
          <p:cNvPr id="9" name="Freeform 16"/>
          <p:cNvSpPr>
            <a:spLocks/>
          </p:cNvSpPr>
          <p:nvPr/>
        </p:nvSpPr>
        <p:spPr bwMode="auto">
          <a:xfrm>
            <a:off x="2209800" y="3048000"/>
            <a:ext cx="3200400" cy="1752600"/>
          </a:xfrm>
          <a:custGeom>
            <a:avLst/>
            <a:gdLst/>
            <a:ahLst/>
            <a:cxnLst>
              <a:cxn ang="0">
                <a:pos x="0" y="1104"/>
              </a:cxn>
              <a:cxn ang="0">
                <a:pos x="1008" y="192"/>
              </a:cxn>
              <a:cxn ang="0">
                <a:pos x="2016" y="0"/>
              </a:cxn>
            </a:cxnLst>
            <a:rect l="0" t="0" r="r" b="b"/>
            <a:pathLst>
              <a:path w="2016" h="1104">
                <a:moveTo>
                  <a:pt x="0" y="1104"/>
                </a:moveTo>
                <a:cubicBezTo>
                  <a:pt x="336" y="740"/>
                  <a:pt x="672" y="376"/>
                  <a:pt x="1008" y="192"/>
                </a:cubicBezTo>
                <a:cubicBezTo>
                  <a:pt x="1344" y="8"/>
                  <a:pt x="1680" y="4"/>
                  <a:pt x="2016" y="0"/>
                </a:cubicBezTo>
              </a:path>
            </a:pathLst>
          </a:custGeom>
          <a:noFill/>
          <a:ln w="38100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715000" y="2907268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Asymptote 56%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715000" y="44958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Initial 1%</a:t>
            </a:r>
            <a:endParaRPr lang="en-US" dirty="0"/>
          </a:p>
        </p:txBody>
      </p:sp>
      <p:grpSp>
        <p:nvGrpSpPr>
          <p:cNvPr id="2" name="Group 18"/>
          <p:cNvGrpSpPr/>
          <p:nvPr/>
        </p:nvGrpSpPr>
        <p:grpSpPr>
          <a:xfrm>
            <a:off x="2286000" y="3657600"/>
            <a:ext cx="5638800" cy="369332"/>
            <a:chOff x="2286000" y="3657600"/>
            <a:chExt cx="5638800" cy="369332"/>
          </a:xfrm>
        </p:grpSpPr>
        <p:cxnSp>
          <p:nvCxnSpPr>
            <p:cNvPr id="13" name="Straight Connector 12"/>
            <p:cNvCxnSpPr/>
            <p:nvPr/>
          </p:nvCxnSpPr>
          <p:spPr>
            <a:xfrm>
              <a:off x="2286000" y="3810000"/>
              <a:ext cx="3124200" cy="1588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>
              <a:off x="5715000" y="3657600"/>
              <a:ext cx="2209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Regular macro 32%</a:t>
              </a:r>
              <a:endParaRPr lang="en-US" dirty="0"/>
            </a:p>
          </p:txBody>
        </p:sp>
      </p:grpSp>
      <p:grpSp>
        <p:nvGrpSpPr>
          <p:cNvPr id="12" name="Group 19"/>
          <p:cNvGrpSpPr/>
          <p:nvPr/>
        </p:nvGrpSpPr>
        <p:grpSpPr>
          <a:xfrm>
            <a:off x="2286000" y="3276600"/>
            <a:ext cx="5867400" cy="369332"/>
            <a:chOff x="2286000" y="3276600"/>
            <a:chExt cx="5867400" cy="369332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2286000" y="3429000"/>
              <a:ext cx="3124200" cy="1588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Box 17"/>
            <p:cNvSpPr txBox="1"/>
            <p:nvPr/>
          </p:nvSpPr>
          <p:spPr>
            <a:xfrm>
              <a:off x="5715000" y="3276600"/>
              <a:ext cx="2438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Macro with MLN 43%</a:t>
              </a:r>
              <a:endParaRPr 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smtClean="0"/>
              <a:t>MLN Q-Function Transfer Algorithm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3810000" y="1154668"/>
            <a:ext cx="1219200" cy="838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Source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3810000" y="5638800"/>
            <a:ext cx="1219200" cy="838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Target</a:t>
            </a:r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 rot="5400000">
            <a:off x="4121031" y="2367637"/>
            <a:ext cx="597932" cy="79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rot="5400000">
            <a:off x="4114006" y="5257800"/>
            <a:ext cx="610394" cy="79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419600" y="2145268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ILP, Alchemy</a:t>
            </a:r>
            <a:endParaRPr lang="en-US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4419600" y="5029200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Demonstration</a:t>
            </a:r>
            <a:endParaRPr lang="en-US" b="1" dirty="0"/>
          </a:p>
        </p:txBody>
      </p:sp>
      <p:sp>
        <p:nvSpPr>
          <p:cNvPr id="12" name="Rectangle 11"/>
          <p:cNvSpPr/>
          <p:nvPr/>
        </p:nvSpPr>
        <p:spPr>
          <a:xfrm>
            <a:off x="1981200" y="2743200"/>
            <a:ext cx="4876800" cy="2133600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3" name="Rectangle 23"/>
          <p:cNvSpPr>
            <a:spLocks noChangeArrowheads="1"/>
          </p:cNvSpPr>
          <p:nvPr/>
        </p:nvSpPr>
        <p:spPr bwMode="auto">
          <a:xfrm>
            <a:off x="3962400" y="3124200"/>
            <a:ext cx="914400" cy="654845"/>
          </a:xfrm>
          <a:prstGeom prst="rect">
            <a:avLst/>
          </a:prstGeom>
          <a:solidFill>
            <a:schemeClr val="tx1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27" tIns="45713" rIns="91427" bIns="45713" anchor="ctr"/>
          <a:lstStyle/>
          <a:p>
            <a:pPr algn="ctr"/>
            <a:r>
              <a:rPr lang="en-US" sz="1600" dirty="0" smtClean="0"/>
              <a:t>MLN for</a:t>
            </a:r>
            <a:br>
              <a:rPr lang="en-US" sz="1600" dirty="0" smtClean="0"/>
            </a:br>
            <a:r>
              <a:rPr lang="en-US" sz="1600" dirty="0" smtClean="0"/>
              <a:t>action 1</a:t>
            </a:r>
            <a:endParaRPr lang="en-US" sz="1600" dirty="0"/>
          </a:p>
        </p:txBody>
      </p:sp>
      <p:sp>
        <p:nvSpPr>
          <p:cNvPr id="124" name="Line 20"/>
          <p:cNvSpPr>
            <a:spLocks noChangeShapeType="1"/>
          </p:cNvSpPr>
          <p:nvPr/>
        </p:nvSpPr>
        <p:spPr bwMode="auto">
          <a:xfrm>
            <a:off x="4953000" y="3429000"/>
            <a:ext cx="26125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125" name="Line 20"/>
          <p:cNvSpPr>
            <a:spLocks noChangeShapeType="1"/>
          </p:cNvSpPr>
          <p:nvPr/>
        </p:nvSpPr>
        <p:spPr bwMode="auto">
          <a:xfrm>
            <a:off x="3581400" y="3429000"/>
            <a:ext cx="26125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126" name="TextBox 125"/>
          <p:cNvSpPr txBox="1"/>
          <p:nvPr/>
        </p:nvSpPr>
        <p:spPr>
          <a:xfrm>
            <a:off x="2590800" y="320040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State</a:t>
            </a:r>
          </a:p>
        </p:txBody>
      </p:sp>
      <p:sp>
        <p:nvSpPr>
          <p:cNvPr id="127" name="TextBox 126"/>
          <p:cNvSpPr txBox="1"/>
          <p:nvPr/>
        </p:nvSpPr>
        <p:spPr>
          <a:xfrm>
            <a:off x="5257800" y="320040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Q-value</a:t>
            </a:r>
            <a:endParaRPr lang="en-US" dirty="0"/>
          </a:p>
        </p:txBody>
      </p:sp>
      <p:sp>
        <p:nvSpPr>
          <p:cNvPr id="128" name="TextBox 127"/>
          <p:cNvSpPr txBox="1"/>
          <p:nvPr/>
        </p:nvSpPr>
        <p:spPr>
          <a:xfrm>
            <a:off x="1981200" y="2743200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MLN Q-functions</a:t>
            </a:r>
            <a:endParaRPr lang="en-US" dirty="0"/>
          </a:p>
        </p:txBody>
      </p:sp>
      <p:sp>
        <p:nvSpPr>
          <p:cNvPr id="16" name="Rectangle 23"/>
          <p:cNvSpPr>
            <a:spLocks noChangeArrowheads="1"/>
          </p:cNvSpPr>
          <p:nvPr/>
        </p:nvSpPr>
        <p:spPr bwMode="auto">
          <a:xfrm>
            <a:off x="3962400" y="3917155"/>
            <a:ext cx="914400" cy="654845"/>
          </a:xfrm>
          <a:prstGeom prst="rect">
            <a:avLst/>
          </a:prstGeom>
          <a:solidFill>
            <a:schemeClr val="tx1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27" tIns="45713" rIns="91427" bIns="45713" anchor="ctr"/>
          <a:lstStyle/>
          <a:p>
            <a:pPr algn="ctr"/>
            <a:r>
              <a:rPr lang="en-US" sz="1600" dirty="0" smtClean="0"/>
              <a:t>MLN for</a:t>
            </a:r>
            <a:br>
              <a:rPr lang="en-US" sz="1600" dirty="0" smtClean="0"/>
            </a:br>
            <a:r>
              <a:rPr lang="en-US" sz="1600" dirty="0" smtClean="0"/>
              <a:t>action 2</a:t>
            </a:r>
            <a:endParaRPr lang="en-US" sz="1600" dirty="0"/>
          </a:p>
        </p:txBody>
      </p:sp>
      <p:sp>
        <p:nvSpPr>
          <p:cNvPr id="17" name="Line 20"/>
          <p:cNvSpPr>
            <a:spLocks noChangeShapeType="1"/>
          </p:cNvSpPr>
          <p:nvPr/>
        </p:nvSpPr>
        <p:spPr bwMode="auto">
          <a:xfrm>
            <a:off x="4953000" y="4221955"/>
            <a:ext cx="26125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18" name="Line 20"/>
          <p:cNvSpPr>
            <a:spLocks noChangeShapeType="1"/>
          </p:cNvSpPr>
          <p:nvPr/>
        </p:nvSpPr>
        <p:spPr bwMode="auto">
          <a:xfrm>
            <a:off x="3581400" y="4221955"/>
            <a:ext cx="26125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2590800" y="3993355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State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257800" y="3993355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Q-value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4191000" y="44958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…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Straight Connector 20"/>
          <p:cNvCxnSpPr/>
          <p:nvPr/>
        </p:nvCxnSpPr>
        <p:spPr>
          <a:xfrm rot="16200000" flipH="1">
            <a:off x="2171703" y="2171700"/>
            <a:ext cx="380997" cy="15239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smtClean="0"/>
              <a:t>MLN Q-Function</a:t>
            </a:r>
            <a:endParaRPr lang="en-US" dirty="0"/>
          </a:p>
        </p:txBody>
      </p:sp>
      <p:sp>
        <p:nvSpPr>
          <p:cNvPr id="5" name="Oval 15"/>
          <p:cNvSpPr>
            <a:spLocks noChangeArrowheads="1"/>
          </p:cNvSpPr>
          <p:nvPr/>
        </p:nvSpPr>
        <p:spPr bwMode="auto">
          <a:xfrm>
            <a:off x="1066800" y="1295400"/>
            <a:ext cx="1635369" cy="874889"/>
          </a:xfrm>
          <a:prstGeom prst="ellipse">
            <a:avLst/>
          </a:prstGeom>
          <a:solidFill>
            <a:schemeClr val="bg1">
              <a:lumMod val="75000"/>
              <a:lumOff val="2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27" tIns="45713" rIns="91427" bIns="45713" anchor="ctr"/>
          <a:lstStyle/>
          <a:p>
            <a:pPr algn="ctr"/>
            <a:r>
              <a:rPr lang="en-US" dirty="0" smtClean="0"/>
              <a:t>0 ≤ Q</a:t>
            </a:r>
            <a:r>
              <a:rPr lang="en-US" baseline="-25000" dirty="0" smtClean="0"/>
              <a:t>a</a:t>
            </a:r>
            <a:r>
              <a:rPr lang="en-US" dirty="0" smtClean="0"/>
              <a:t> &lt; 0.2</a:t>
            </a:r>
            <a:endParaRPr lang="en-US" dirty="0"/>
          </a:p>
        </p:txBody>
      </p:sp>
      <p:sp>
        <p:nvSpPr>
          <p:cNvPr id="6" name="Oval 15"/>
          <p:cNvSpPr>
            <a:spLocks noChangeArrowheads="1"/>
          </p:cNvSpPr>
          <p:nvPr/>
        </p:nvSpPr>
        <p:spPr bwMode="auto">
          <a:xfrm>
            <a:off x="3470031" y="1295400"/>
            <a:ext cx="1635369" cy="874889"/>
          </a:xfrm>
          <a:prstGeom prst="ellipse">
            <a:avLst/>
          </a:prstGeom>
          <a:solidFill>
            <a:schemeClr val="bg1">
              <a:lumMod val="75000"/>
              <a:lumOff val="2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27" tIns="45713" rIns="91427" bIns="45713" anchor="ctr"/>
          <a:lstStyle/>
          <a:p>
            <a:pPr algn="ctr"/>
            <a:r>
              <a:rPr lang="en-US" dirty="0" smtClean="0"/>
              <a:t>0.2 ≤ Q</a:t>
            </a:r>
            <a:r>
              <a:rPr lang="en-US" baseline="-25000" dirty="0" smtClean="0"/>
              <a:t>a</a:t>
            </a:r>
            <a:r>
              <a:rPr lang="en-US" dirty="0" smtClean="0"/>
              <a:t> &lt; 0.4</a:t>
            </a:r>
            <a:endParaRPr lang="en-US" dirty="0"/>
          </a:p>
        </p:txBody>
      </p:sp>
      <p:sp>
        <p:nvSpPr>
          <p:cNvPr id="7" name="Oval 15"/>
          <p:cNvSpPr>
            <a:spLocks noChangeArrowheads="1"/>
          </p:cNvSpPr>
          <p:nvPr/>
        </p:nvSpPr>
        <p:spPr bwMode="auto">
          <a:xfrm>
            <a:off x="5867400" y="1295401"/>
            <a:ext cx="1635369" cy="874889"/>
          </a:xfrm>
          <a:prstGeom prst="ellipse">
            <a:avLst/>
          </a:prstGeom>
          <a:solidFill>
            <a:schemeClr val="bg1">
              <a:lumMod val="75000"/>
              <a:lumOff val="2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27" tIns="45713" rIns="91427" bIns="45713" anchor="ctr"/>
          <a:lstStyle/>
          <a:p>
            <a:pPr algn="ctr"/>
            <a:r>
              <a:rPr lang="en-US" dirty="0" smtClean="0"/>
              <a:t>0.4 ≤ Q</a:t>
            </a:r>
            <a:r>
              <a:rPr lang="en-US" baseline="-25000" dirty="0" smtClean="0"/>
              <a:t>a</a:t>
            </a:r>
            <a:r>
              <a:rPr lang="en-US" dirty="0" smtClean="0"/>
              <a:t> &lt; 0.6</a:t>
            </a:r>
            <a:endParaRPr lang="en-US" dirty="0"/>
          </a:p>
        </p:txBody>
      </p:sp>
      <p:sp>
        <p:nvSpPr>
          <p:cNvPr id="8" name="Oval 4"/>
          <p:cNvSpPr>
            <a:spLocks noChangeArrowheads="1"/>
          </p:cNvSpPr>
          <p:nvPr/>
        </p:nvSpPr>
        <p:spPr bwMode="auto">
          <a:xfrm>
            <a:off x="838200" y="2362200"/>
            <a:ext cx="457200" cy="457199"/>
          </a:xfrm>
          <a:prstGeom prst="ellipse">
            <a:avLst/>
          </a:prstGeom>
          <a:solidFill>
            <a:schemeClr val="accent1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27" tIns="45713" rIns="91427" bIns="45713" anchor="ctr"/>
          <a:lstStyle/>
          <a:p>
            <a:pPr algn="ctr"/>
            <a:endParaRPr lang="en-US" dirty="0"/>
          </a:p>
        </p:txBody>
      </p:sp>
      <p:sp>
        <p:nvSpPr>
          <p:cNvPr id="9" name="Oval 4"/>
          <p:cNvSpPr>
            <a:spLocks noChangeArrowheads="1"/>
          </p:cNvSpPr>
          <p:nvPr/>
        </p:nvSpPr>
        <p:spPr bwMode="auto">
          <a:xfrm>
            <a:off x="1600200" y="2438401"/>
            <a:ext cx="457200" cy="457199"/>
          </a:xfrm>
          <a:prstGeom prst="ellipse">
            <a:avLst/>
          </a:prstGeom>
          <a:solidFill>
            <a:schemeClr val="accent1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27" tIns="45713" rIns="91427" bIns="45713" anchor="ctr"/>
          <a:lstStyle/>
          <a:p>
            <a:pPr algn="ctr"/>
            <a:endParaRPr lang="en-US" dirty="0"/>
          </a:p>
        </p:txBody>
      </p:sp>
      <p:cxnSp>
        <p:nvCxnSpPr>
          <p:cNvPr id="15" name="Straight Connector 14"/>
          <p:cNvCxnSpPr>
            <a:endCxn id="8" idx="7"/>
          </p:cNvCxnSpPr>
          <p:nvPr/>
        </p:nvCxnSpPr>
        <p:spPr>
          <a:xfrm rot="5400000">
            <a:off x="1190346" y="2171700"/>
            <a:ext cx="295555" cy="21935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endCxn id="9" idx="0"/>
          </p:cNvCxnSpPr>
          <p:nvPr/>
        </p:nvCxnSpPr>
        <p:spPr>
          <a:xfrm rot="16200000" flipH="1">
            <a:off x="1684486" y="2294087"/>
            <a:ext cx="268112" cy="2051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2362200" y="24384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…</a:t>
            </a:r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 rot="16200000" flipH="1">
            <a:off x="4610103" y="2171699"/>
            <a:ext cx="380997" cy="15239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Oval 4"/>
          <p:cNvSpPr>
            <a:spLocks noChangeArrowheads="1"/>
          </p:cNvSpPr>
          <p:nvPr/>
        </p:nvSpPr>
        <p:spPr bwMode="auto">
          <a:xfrm>
            <a:off x="3276600" y="2362199"/>
            <a:ext cx="457200" cy="457199"/>
          </a:xfrm>
          <a:prstGeom prst="ellipse">
            <a:avLst/>
          </a:prstGeom>
          <a:solidFill>
            <a:schemeClr val="accent1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27" tIns="45713" rIns="91427" bIns="45713" anchor="ctr"/>
          <a:lstStyle/>
          <a:p>
            <a:pPr algn="ctr"/>
            <a:endParaRPr lang="en-US" dirty="0"/>
          </a:p>
        </p:txBody>
      </p:sp>
      <p:sp>
        <p:nvSpPr>
          <p:cNvPr id="28" name="Oval 4"/>
          <p:cNvSpPr>
            <a:spLocks noChangeArrowheads="1"/>
          </p:cNvSpPr>
          <p:nvPr/>
        </p:nvSpPr>
        <p:spPr bwMode="auto">
          <a:xfrm>
            <a:off x="4038600" y="2438400"/>
            <a:ext cx="457200" cy="457199"/>
          </a:xfrm>
          <a:prstGeom prst="ellipse">
            <a:avLst/>
          </a:prstGeom>
          <a:solidFill>
            <a:schemeClr val="accent1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27" tIns="45713" rIns="91427" bIns="45713" anchor="ctr"/>
          <a:lstStyle/>
          <a:p>
            <a:pPr algn="ctr"/>
            <a:endParaRPr lang="en-US" dirty="0"/>
          </a:p>
        </p:txBody>
      </p:sp>
      <p:cxnSp>
        <p:nvCxnSpPr>
          <p:cNvPr id="29" name="Straight Connector 28"/>
          <p:cNvCxnSpPr>
            <a:endCxn id="27" idx="7"/>
          </p:cNvCxnSpPr>
          <p:nvPr/>
        </p:nvCxnSpPr>
        <p:spPr>
          <a:xfrm rot="5400000">
            <a:off x="3628746" y="2171699"/>
            <a:ext cx="295555" cy="21935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endCxn id="28" idx="0"/>
          </p:cNvCxnSpPr>
          <p:nvPr/>
        </p:nvCxnSpPr>
        <p:spPr>
          <a:xfrm rot="16200000" flipH="1">
            <a:off x="4122886" y="2294086"/>
            <a:ext cx="268112" cy="2051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4800600" y="2438399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…</a:t>
            </a:r>
            <a:endParaRPr lang="en-US" dirty="0"/>
          </a:p>
        </p:txBody>
      </p:sp>
      <p:cxnSp>
        <p:nvCxnSpPr>
          <p:cNvPr id="32" name="Straight Connector 31"/>
          <p:cNvCxnSpPr/>
          <p:nvPr/>
        </p:nvCxnSpPr>
        <p:spPr>
          <a:xfrm rot="16200000" flipH="1">
            <a:off x="6972303" y="2171700"/>
            <a:ext cx="380997" cy="15239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Oval 4"/>
          <p:cNvSpPr>
            <a:spLocks noChangeArrowheads="1"/>
          </p:cNvSpPr>
          <p:nvPr/>
        </p:nvSpPr>
        <p:spPr bwMode="auto">
          <a:xfrm>
            <a:off x="5638800" y="2362200"/>
            <a:ext cx="457200" cy="457199"/>
          </a:xfrm>
          <a:prstGeom prst="ellipse">
            <a:avLst/>
          </a:prstGeom>
          <a:solidFill>
            <a:schemeClr val="accent1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27" tIns="45713" rIns="91427" bIns="45713" anchor="ctr"/>
          <a:lstStyle/>
          <a:p>
            <a:pPr algn="ctr"/>
            <a:endParaRPr lang="en-US" dirty="0"/>
          </a:p>
        </p:txBody>
      </p:sp>
      <p:sp>
        <p:nvSpPr>
          <p:cNvPr id="34" name="Oval 4"/>
          <p:cNvSpPr>
            <a:spLocks noChangeArrowheads="1"/>
          </p:cNvSpPr>
          <p:nvPr/>
        </p:nvSpPr>
        <p:spPr bwMode="auto">
          <a:xfrm>
            <a:off x="6400800" y="2438401"/>
            <a:ext cx="457200" cy="457199"/>
          </a:xfrm>
          <a:prstGeom prst="ellipse">
            <a:avLst/>
          </a:prstGeom>
          <a:solidFill>
            <a:schemeClr val="accent1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27" tIns="45713" rIns="91427" bIns="45713" anchor="ctr"/>
          <a:lstStyle/>
          <a:p>
            <a:pPr algn="ctr"/>
            <a:endParaRPr lang="en-US" dirty="0"/>
          </a:p>
        </p:txBody>
      </p:sp>
      <p:cxnSp>
        <p:nvCxnSpPr>
          <p:cNvPr id="35" name="Straight Connector 34"/>
          <p:cNvCxnSpPr>
            <a:endCxn id="33" idx="7"/>
          </p:cNvCxnSpPr>
          <p:nvPr/>
        </p:nvCxnSpPr>
        <p:spPr>
          <a:xfrm rot="5400000">
            <a:off x="5990946" y="2171700"/>
            <a:ext cx="295555" cy="21935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endCxn id="34" idx="0"/>
          </p:cNvCxnSpPr>
          <p:nvPr/>
        </p:nvCxnSpPr>
        <p:spPr>
          <a:xfrm rot="16200000" flipH="1">
            <a:off x="6485086" y="2294087"/>
            <a:ext cx="268112" cy="2051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7162800" y="24384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7772400" y="15240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…</a:t>
            </a:r>
            <a:endParaRPr lang="en-US" b="1" dirty="0"/>
          </a:p>
        </p:txBody>
      </p:sp>
      <p:grpSp>
        <p:nvGrpSpPr>
          <p:cNvPr id="75" name="Group 74"/>
          <p:cNvGrpSpPr/>
          <p:nvPr/>
        </p:nvGrpSpPr>
        <p:grpSpPr>
          <a:xfrm>
            <a:off x="1135064" y="4430712"/>
            <a:ext cx="2065336" cy="1941513"/>
            <a:chOff x="1135064" y="4278312"/>
            <a:chExt cx="2065336" cy="1941513"/>
          </a:xfrm>
        </p:grpSpPr>
        <p:grpSp>
          <p:nvGrpSpPr>
            <p:cNvPr id="39" name="Group 9"/>
            <p:cNvGrpSpPr>
              <a:grpSpLocks/>
            </p:cNvGrpSpPr>
            <p:nvPr/>
          </p:nvGrpSpPr>
          <p:grpSpPr bwMode="auto">
            <a:xfrm>
              <a:off x="1135064" y="4278312"/>
              <a:ext cx="2065336" cy="1941513"/>
              <a:chOff x="66" y="90"/>
              <a:chExt cx="1301" cy="1223"/>
            </a:xfrm>
          </p:grpSpPr>
          <p:sp>
            <p:nvSpPr>
              <p:cNvPr id="40" name="Line 4"/>
              <p:cNvSpPr>
                <a:spLocks noChangeShapeType="1"/>
              </p:cNvSpPr>
              <p:nvPr/>
            </p:nvSpPr>
            <p:spPr bwMode="auto">
              <a:xfrm>
                <a:off x="276" y="90"/>
                <a:ext cx="0" cy="10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41" name="Line 5"/>
              <p:cNvSpPr>
                <a:spLocks noChangeShapeType="1"/>
              </p:cNvSpPr>
              <p:nvPr/>
            </p:nvSpPr>
            <p:spPr bwMode="auto">
              <a:xfrm rot="5400000">
                <a:off x="792" y="600"/>
                <a:ext cx="0" cy="10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42" name="Text Box 7"/>
              <p:cNvSpPr txBox="1">
                <a:spLocks noChangeArrowheads="1"/>
              </p:cNvSpPr>
              <p:nvPr/>
            </p:nvSpPr>
            <p:spPr bwMode="auto">
              <a:xfrm>
                <a:off x="384" y="1080"/>
                <a:ext cx="983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dirty="0"/>
                  <a:t>Bin Number</a:t>
                </a:r>
              </a:p>
            </p:txBody>
          </p:sp>
          <p:sp>
            <p:nvSpPr>
              <p:cNvPr id="43" name="Text Box 8"/>
              <p:cNvSpPr txBox="1">
                <a:spLocks noChangeArrowheads="1"/>
              </p:cNvSpPr>
              <p:nvPr/>
            </p:nvSpPr>
            <p:spPr bwMode="auto">
              <a:xfrm rot="16200000">
                <a:off x="-234" y="416"/>
                <a:ext cx="834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dirty="0"/>
                  <a:t>Probability</a:t>
                </a:r>
              </a:p>
            </p:txBody>
          </p:sp>
        </p:grpSp>
        <p:sp>
          <p:nvSpPr>
            <p:cNvPr id="54" name="Rectangle 20"/>
            <p:cNvSpPr>
              <a:spLocks noChangeArrowheads="1"/>
            </p:cNvSpPr>
            <p:nvPr/>
          </p:nvSpPr>
          <p:spPr bwMode="auto">
            <a:xfrm>
              <a:off x="2554289" y="4383087"/>
              <a:ext cx="180975" cy="151447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55" name="Rectangle 21"/>
            <p:cNvSpPr>
              <a:spLocks noChangeArrowheads="1"/>
            </p:cNvSpPr>
            <p:nvPr/>
          </p:nvSpPr>
          <p:spPr bwMode="auto">
            <a:xfrm>
              <a:off x="2373314" y="5854700"/>
              <a:ext cx="180975" cy="4286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56" name="Rectangle 22"/>
            <p:cNvSpPr>
              <a:spLocks noChangeArrowheads="1"/>
            </p:cNvSpPr>
            <p:nvPr/>
          </p:nvSpPr>
          <p:spPr bwMode="auto">
            <a:xfrm>
              <a:off x="2192339" y="5854700"/>
              <a:ext cx="180975" cy="4286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57" name="Rectangle 23"/>
            <p:cNvSpPr>
              <a:spLocks noChangeArrowheads="1"/>
            </p:cNvSpPr>
            <p:nvPr/>
          </p:nvSpPr>
          <p:spPr bwMode="auto">
            <a:xfrm>
              <a:off x="2011364" y="5854700"/>
              <a:ext cx="180975" cy="4286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58" name="Rectangle 24"/>
            <p:cNvSpPr>
              <a:spLocks noChangeArrowheads="1"/>
            </p:cNvSpPr>
            <p:nvPr/>
          </p:nvSpPr>
          <p:spPr bwMode="auto">
            <a:xfrm>
              <a:off x="1830389" y="5854700"/>
              <a:ext cx="180975" cy="4286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59" name="Rectangle 25"/>
            <p:cNvSpPr>
              <a:spLocks noChangeArrowheads="1"/>
            </p:cNvSpPr>
            <p:nvPr/>
          </p:nvSpPr>
          <p:spPr bwMode="auto">
            <a:xfrm>
              <a:off x="1649414" y="5854700"/>
              <a:ext cx="180975" cy="4286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60" name="Rectangle 26"/>
            <p:cNvSpPr>
              <a:spLocks noChangeArrowheads="1"/>
            </p:cNvSpPr>
            <p:nvPr/>
          </p:nvSpPr>
          <p:spPr bwMode="auto">
            <a:xfrm>
              <a:off x="2735264" y="5854700"/>
              <a:ext cx="180975" cy="4286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</p:grpSp>
      <p:grpSp>
        <p:nvGrpSpPr>
          <p:cNvPr id="76" name="Group 75"/>
          <p:cNvGrpSpPr/>
          <p:nvPr/>
        </p:nvGrpSpPr>
        <p:grpSpPr>
          <a:xfrm>
            <a:off x="3411539" y="4459287"/>
            <a:ext cx="2151061" cy="1941513"/>
            <a:chOff x="3411539" y="4306887"/>
            <a:chExt cx="2151061" cy="1941513"/>
          </a:xfrm>
        </p:grpSpPr>
        <p:grpSp>
          <p:nvGrpSpPr>
            <p:cNvPr id="44" name="Group 10"/>
            <p:cNvGrpSpPr>
              <a:grpSpLocks/>
            </p:cNvGrpSpPr>
            <p:nvPr/>
          </p:nvGrpSpPr>
          <p:grpSpPr bwMode="auto">
            <a:xfrm>
              <a:off x="3411539" y="4306887"/>
              <a:ext cx="2151061" cy="1941513"/>
              <a:chOff x="66" y="90"/>
              <a:chExt cx="1355" cy="1223"/>
            </a:xfrm>
          </p:grpSpPr>
          <p:sp>
            <p:nvSpPr>
              <p:cNvPr id="45" name="Line 11"/>
              <p:cNvSpPr>
                <a:spLocks noChangeShapeType="1"/>
              </p:cNvSpPr>
              <p:nvPr/>
            </p:nvSpPr>
            <p:spPr bwMode="auto">
              <a:xfrm>
                <a:off x="276" y="90"/>
                <a:ext cx="0" cy="10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46" name="Line 12"/>
              <p:cNvSpPr>
                <a:spLocks noChangeShapeType="1"/>
              </p:cNvSpPr>
              <p:nvPr/>
            </p:nvSpPr>
            <p:spPr bwMode="auto">
              <a:xfrm rot="5400000">
                <a:off x="792" y="600"/>
                <a:ext cx="0" cy="10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47" name="Text Box 13"/>
              <p:cNvSpPr txBox="1">
                <a:spLocks noChangeArrowheads="1"/>
              </p:cNvSpPr>
              <p:nvPr/>
            </p:nvSpPr>
            <p:spPr bwMode="auto">
              <a:xfrm>
                <a:off x="384" y="1080"/>
                <a:ext cx="1037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dirty="0"/>
                  <a:t>Bin Number</a:t>
                </a:r>
              </a:p>
            </p:txBody>
          </p:sp>
          <p:sp>
            <p:nvSpPr>
              <p:cNvPr id="48" name="Text Box 14"/>
              <p:cNvSpPr txBox="1">
                <a:spLocks noChangeArrowheads="1"/>
              </p:cNvSpPr>
              <p:nvPr/>
            </p:nvSpPr>
            <p:spPr bwMode="auto">
              <a:xfrm rot="16200000">
                <a:off x="-234" y="416"/>
                <a:ext cx="834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dirty="0"/>
                  <a:t>Probability</a:t>
                </a:r>
              </a:p>
            </p:txBody>
          </p:sp>
        </p:grpSp>
        <p:sp>
          <p:nvSpPr>
            <p:cNvPr id="61" name="Rectangle 27"/>
            <p:cNvSpPr>
              <a:spLocks noChangeArrowheads="1"/>
            </p:cNvSpPr>
            <p:nvPr/>
          </p:nvSpPr>
          <p:spPr bwMode="auto">
            <a:xfrm>
              <a:off x="4830764" y="5183187"/>
              <a:ext cx="180975" cy="74295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62" name="Rectangle 28"/>
            <p:cNvSpPr>
              <a:spLocks noChangeArrowheads="1"/>
            </p:cNvSpPr>
            <p:nvPr/>
          </p:nvSpPr>
          <p:spPr bwMode="auto">
            <a:xfrm>
              <a:off x="4649789" y="5387975"/>
              <a:ext cx="180975" cy="53816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63" name="Rectangle 29"/>
            <p:cNvSpPr>
              <a:spLocks noChangeArrowheads="1"/>
            </p:cNvSpPr>
            <p:nvPr/>
          </p:nvSpPr>
          <p:spPr bwMode="auto">
            <a:xfrm>
              <a:off x="4468814" y="5883275"/>
              <a:ext cx="180975" cy="4286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64" name="Rectangle 30"/>
            <p:cNvSpPr>
              <a:spLocks noChangeArrowheads="1"/>
            </p:cNvSpPr>
            <p:nvPr/>
          </p:nvSpPr>
          <p:spPr bwMode="auto">
            <a:xfrm>
              <a:off x="4287839" y="5883275"/>
              <a:ext cx="180975" cy="4286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65" name="Rectangle 31"/>
            <p:cNvSpPr>
              <a:spLocks noChangeArrowheads="1"/>
            </p:cNvSpPr>
            <p:nvPr/>
          </p:nvSpPr>
          <p:spPr bwMode="auto">
            <a:xfrm>
              <a:off x="4106864" y="5883275"/>
              <a:ext cx="180975" cy="4286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66" name="Rectangle 32"/>
            <p:cNvSpPr>
              <a:spLocks noChangeArrowheads="1"/>
            </p:cNvSpPr>
            <p:nvPr/>
          </p:nvSpPr>
          <p:spPr bwMode="auto">
            <a:xfrm>
              <a:off x="3925889" y="5883275"/>
              <a:ext cx="180975" cy="4286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67" name="Rectangle 33"/>
            <p:cNvSpPr>
              <a:spLocks noChangeArrowheads="1"/>
            </p:cNvSpPr>
            <p:nvPr/>
          </p:nvSpPr>
          <p:spPr bwMode="auto">
            <a:xfrm>
              <a:off x="5011739" y="5321300"/>
              <a:ext cx="190500" cy="60483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</p:grpSp>
      <p:grpSp>
        <p:nvGrpSpPr>
          <p:cNvPr id="77" name="Group 76"/>
          <p:cNvGrpSpPr/>
          <p:nvPr/>
        </p:nvGrpSpPr>
        <p:grpSpPr>
          <a:xfrm>
            <a:off x="5697539" y="4459287"/>
            <a:ext cx="2151061" cy="1941513"/>
            <a:chOff x="5697539" y="4306887"/>
            <a:chExt cx="2151061" cy="1941513"/>
          </a:xfrm>
        </p:grpSpPr>
        <p:grpSp>
          <p:nvGrpSpPr>
            <p:cNvPr id="49" name="Group 15"/>
            <p:cNvGrpSpPr>
              <a:grpSpLocks/>
            </p:cNvGrpSpPr>
            <p:nvPr/>
          </p:nvGrpSpPr>
          <p:grpSpPr bwMode="auto">
            <a:xfrm>
              <a:off x="5697539" y="4306887"/>
              <a:ext cx="2151061" cy="1941513"/>
              <a:chOff x="66" y="90"/>
              <a:chExt cx="1355" cy="1223"/>
            </a:xfrm>
          </p:grpSpPr>
          <p:sp>
            <p:nvSpPr>
              <p:cNvPr id="50" name="Line 16"/>
              <p:cNvSpPr>
                <a:spLocks noChangeShapeType="1"/>
              </p:cNvSpPr>
              <p:nvPr/>
            </p:nvSpPr>
            <p:spPr bwMode="auto">
              <a:xfrm>
                <a:off x="276" y="90"/>
                <a:ext cx="0" cy="10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51" name="Line 17"/>
              <p:cNvSpPr>
                <a:spLocks noChangeShapeType="1"/>
              </p:cNvSpPr>
              <p:nvPr/>
            </p:nvSpPr>
            <p:spPr bwMode="auto">
              <a:xfrm rot="5400000">
                <a:off x="792" y="600"/>
                <a:ext cx="0" cy="10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52" name="Text Box 18"/>
              <p:cNvSpPr txBox="1">
                <a:spLocks noChangeArrowheads="1"/>
              </p:cNvSpPr>
              <p:nvPr/>
            </p:nvSpPr>
            <p:spPr bwMode="auto">
              <a:xfrm>
                <a:off x="384" y="1080"/>
                <a:ext cx="1037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dirty="0"/>
                  <a:t>Bin Number</a:t>
                </a:r>
              </a:p>
            </p:txBody>
          </p:sp>
          <p:sp>
            <p:nvSpPr>
              <p:cNvPr id="53" name="Text Box 19"/>
              <p:cNvSpPr txBox="1">
                <a:spLocks noChangeArrowheads="1"/>
              </p:cNvSpPr>
              <p:nvPr/>
            </p:nvSpPr>
            <p:spPr bwMode="auto">
              <a:xfrm rot="16200000">
                <a:off x="-234" y="416"/>
                <a:ext cx="834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dirty="0"/>
                  <a:t>Probability</a:t>
                </a:r>
              </a:p>
            </p:txBody>
          </p:sp>
        </p:grpSp>
        <p:sp>
          <p:nvSpPr>
            <p:cNvPr id="68" name="Rectangle 41"/>
            <p:cNvSpPr>
              <a:spLocks noChangeArrowheads="1"/>
            </p:cNvSpPr>
            <p:nvPr/>
          </p:nvSpPr>
          <p:spPr bwMode="auto">
            <a:xfrm>
              <a:off x="7126289" y="4678362"/>
              <a:ext cx="180975" cy="124777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69" name="Rectangle 42"/>
            <p:cNvSpPr>
              <a:spLocks noChangeArrowheads="1"/>
            </p:cNvSpPr>
            <p:nvPr/>
          </p:nvSpPr>
          <p:spPr bwMode="auto">
            <a:xfrm>
              <a:off x="6945314" y="5883275"/>
              <a:ext cx="180975" cy="4286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70" name="Rectangle 43"/>
            <p:cNvSpPr>
              <a:spLocks noChangeArrowheads="1"/>
            </p:cNvSpPr>
            <p:nvPr/>
          </p:nvSpPr>
          <p:spPr bwMode="auto">
            <a:xfrm>
              <a:off x="6764339" y="5883275"/>
              <a:ext cx="180975" cy="4286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71" name="Rectangle 44"/>
            <p:cNvSpPr>
              <a:spLocks noChangeArrowheads="1"/>
            </p:cNvSpPr>
            <p:nvPr/>
          </p:nvSpPr>
          <p:spPr bwMode="auto">
            <a:xfrm>
              <a:off x="6583364" y="5883275"/>
              <a:ext cx="180975" cy="4286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72" name="Rectangle 45"/>
            <p:cNvSpPr>
              <a:spLocks noChangeArrowheads="1"/>
            </p:cNvSpPr>
            <p:nvPr/>
          </p:nvSpPr>
          <p:spPr bwMode="auto">
            <a:xfrm>
              <a:off x="6402389" y="5549900"/>
              <a:ext cx="180975" cy="37623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73" name="Rectangle 46"/>
            <p:cNvSpPr>
              <a:spLocks noChangeArrowheads="1"/>
            </p:cNvSpPr>
            <p:nvPr/>
          </p:nvSpPr>
          <p:spPr bwMode="auto">
            <a:xfrm>
              <a:off x="6221414" y="5883275"/>
              <a:ext cx="180975" cy="4286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74" name="Rectangle 47"/>
            <p:cNvSpPr>
              <a:spLocks noChangeArrowheads="1"/>
            </p:cNvSpPr>
            <p:nvPr/>
          </p:nvSpPr>
          <p:spPr bwMode="auto">
            <a:xfrm>
              <a:off x="7307264" y="5883275"/>
              <a:ext cx="180975" cy="4286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</p:grpSp>
      <p:graphicFrame>
        <p:nvGraphicFramePr>
          <p:cNvPr id="78" name="Object 77"/>
          <p:cNvGraphicFramePr>
            <a:graphicFrameLocks noChangeAspect="1"/>
          </p:cNvGraphicFramePr>
          <p:nvPr/>
        </p:nvGraphicFramePr>
        <p:xfrm>
          <a:off x="2459038" y="3352800"/>
          <a:ext cx="4221162" cy="838200"/>
        </p:xfrm>
        <a:graphic>
          <a:graphicData uri="http://schemas.openxmlformats.org/presentationml/2006/ole">
            <p:oleObj spid="_x0000_s4098" name="Equation" r:id="rId3" imgW="1726920" imgH="34272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Selected Results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914400"/>
            <a:ext cx="8305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MLN Q-function transfer from 2-on-1 BreakAway to 3-on-2 BreakAway</a:t>
            </a:r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1905000" y="1600200"/>
            <a:ext cx="4876800" cy="1200329"/>
          </a:xfrm>
          <a:prstGeom prst="rect">
            <a:avLst/>
          </a:prstGeom>
          <a:solidFill>
            <a:schemeClr val="tx1">
              <a:lumMod val="5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IF	distance(me, GoalPart) ≥ 42</a:t>
            </a:r>
          </a:p>
          <a:p>
            <a:r>
              <a:rPr lang="en-US" dirty="0" smtClean="0"/>
              <a:t>	distance(me,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Teammate</a:t>
            </a:r>
            <a:r>
              <a:rPr lang="en-US" dirty="0" smtClean="0"/>
              <a:t>) ≥ 39 </a:t>
            </a:r>
          </a:p>
          <a:p>
            <a:endParaRPr lang="en-US" dirty="0" smtClean="0"/>
          </a:p>
          <a:p>
            <a:r>
              <a:rPr lang="en-US" dirty="0" smtClean="0"/>
              <a:t>THEN 	pass(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Teammate</a:t>
            </a:r>
            <a:r>
              <a:rPr lang="en-US" dirty="0" smtClean="0"/>
              <a:t>) falls into [0, 0.11]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905000" y="3048000"/>
            <a:ext cx="4876800" cy="1754326"/>
          </a:xfrm>
          <a:prstGeom prst="rect">
            <a:avLst/>
          </a:prstGeom>
          <a:solidFill>
            <a:schemeClr val="tx1">
              <a:lumMod val="5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IF	angle(topRight, goalCenter, me) ≤ 42</a:t>
            </a:r>
          </a:p>
          <a:p>
            <a:r>
              <a:rPr lang="en-US" dirty="0" smtClean="0"/>
              <a:t>	angle(topRight, goalCenter, me) ≥ 55</a:t>
            </a:r>
          </a:p>
          <a:p>
            <a:r>
              <a:rPr lang="en-US" dirty="0" smtClean="0"/>
              <a:t>	angle(goalLeft, me, goalie) ≥ 20</a:t>
            </a:r>
          </a:p>
          <a:p>
            <a:r>
              <a:rPr lang="en-US" dirty="0" smtClean="0"/>
              <a:t>	angle(goalCenter, me, goalie) ≤ 30</a:t>
            </a:r>
          </a:p>
          <a:p>
            <a:endParaRPr lang="en-US" dirty="0" smtClean="0"/>
          </a:p>
          <a:p>
            <a:r>
              <a:rPr lang="en-US" dirty="0" smtClean="0"/>
              <a:t>THEN 	pass(Teammate) falls into [0.11, 0.27]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905000" y="5105400"/>
            <a:ext cx="4876800" cy="1200329"/>
          </a:xfrm>
          <a:prstGeom prst="rect">
            <a:avLst/>
          </a:prstGeom>
          <a:solidFill>
            <a:schemeClr val="tx1">
              <a:lumMod val="5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IF	distance(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Teammate</a:t>
            </a:r>
            <a:r>
              <a:rPr lang="en-US" dirty="0" smtClean="0"/>
              <a:t>, goalCenter) ≤ 9</a:t>
            </a:r>
          </a:p>
          <a:p>
            <a:r>
              <a:rPr lang="en-US" dirty="0" smtClean="0"/>
              <a:t>	angle(topRight, goalCenter, me) ≤ 85</a:t>
            </a:r>
          </a:p>
          <a:p>
            <a:endParaRPr lang="en-US" dirty="0" smtClean="0"/>
          </a:p>
          <a:p>
            <a:r>
              <a:rPr lang="en-US" dirty="0" smtClean="0"/>
              <a:t>THEN 	pass(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Teammate</a:t>
            </a:r>
            <a:r>
              <a:rPr lang="en-US" dirty="0" smtClean="0"/>
              <a:t>) falls into [0.27, 0.43]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Selected Results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914400"/>
            <a:ext cx="8305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MLN Q-function transfer from 2-on-1 BreakAway to 3-on-2 BreakAway</a:t>
            </a:r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2362200" y="5791200"/>
            <a:ext cx="426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Torrey et al. AAAI workshop 2008</a:t>
            </a:r>
            <a:endParaRPr lang="en-US" dirty="0"/>
          </a:p>
        </p:txBody>
      </p:sp>
      <p:pic>
        <p:nvPicPr>
          <p:cNvPr id="12288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58888" y="1474787"/>
            <a:ext cx="6626225" cy="431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MLN Policy-Transfer Algorithm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3810000" y="1154668"/>
            <a:ext cx="1219200" cy="838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Source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3810000" y="5638800"/>
            <a:ext cx="1219200" cy="838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Target</a:t>
            </a:r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 rot="5400000">
            <a:off x="4121031" y="2367637"/>
            <a:ext cx="597932" cy="79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rot="5400000">
            <a:off x="4114006" y="5257800"/>
            <a:ext cx="610394" cy="79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4419600" y="2145268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ILP, Alchemy</a:t>
            </a:r>
            <a:endParaRPr lang="en-US" b="1" dirty="0"/>
          </a:p>
        </p:txBody>
      </p:sp>
      <p:sp>
        <p:nvSpPr>
          <p:cNvPr id="9" name="TextBox 8"/>
          <p:cNvSpPr txBox="1"/>
          <p:nvPr/>
        </p:nvSpPr>
        <p:spPr>
          <a:xfrm>
            <a:off x="4419600" y="5029200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Demonstration</a:t>
            </a:r>
            <a:endParaRPr lang="en-US" b="1" dirty="0"/>
          </a:p>
        </p:txBody>
      </p:sp>
      <p:sp>
        <p:nvSpPr>
          <p:cNvPr id="10" name="Rectangle 9"/>
          <p:cNvSpPr/>
          <p:nvPr/>
        </p:nvSpPr>
        <p:spPr>
          <a:xfrm>
            <a:off x="1981200" y="2743200"/>
            <a:ext cx="4876800" cy="2133600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23"/>
          <p:cNvSpPr>
            <a:spLocks noChangeArrowheads="1"/>
          </p:cNvSpPr>
          <p:nvPr/>
        </p:nvSpPr>
        <p:spPr bwMode="auto">
          <a:xfrm>
            <a:off x="3962400" y="3505200"/>
            <a:ext cx="914400" cy="654845"/>
          </a:xfrm>
          <a:prstGeom prst="rect">
            <a:avLst/>
          </a:prstGeom>
          <a:solidFill>
            <a:schemeClr val="tx1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27" tIns="45713" rIns="91427" bIns="45713" anchor="ctr"/>
          <a:lstStyle/>
          <a:p>
            <a:pPr algn="ctr"/>
            <a:r>
              <a:rPr lang="en-US" sz="1600" dirty="0" smtClean="0"/>
              <a:t>MLN</a:t>
            </a:r>
          </a:p>
          <a:p>
            <a:pPr algn="ctr"/>
            <a:r>
              <a:rPr lang="en-US" sz="1600" dirty="0" smtClean="0"/>
              <a:t>(F,W)</a:t>
            </a:r>
            <a:endParaRPr lang="en-US" sz="1600" dirty="0"/>
          </a:p>
        </p:txBody>
      </p:sp>
      <p:sp>
        <p:nvSpPr>
          <p:cNvPr id="12" name="Line 20"/>
          <p:cNvSpPr>
            <a:spLocks noChangeShapeType="1"/>
          </p:cNvSpPr>
          <p:nvPr/>
        </p:nvSpPr>
        <p:spPr bwMode="auto">
          <a:xfrm>
            <a:off x="4953000" y="3810000"/>
            <a:ext cx="26125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13" name="Line 20"/>
          <p:cNvSpPr>
            <a:spLocks noChangeShapeType="1"/>
          </p:cNvSpPr>
          <p:nvPr/>
        </p:nvSpPr>
        <p:spPr bwMode="auto">
          <a:xfrm>
            <a:off x="3581400" y="3810000"/>
            <a:ext cx="26125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590800" y="3468469"/>
            <a:ext cx="99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State</a:t>
            </a:r>
          </a:p>
          <a:p>
            <a:pPr algn="r"/>
            <a:r>
              <a:rPr lang="en-US" dirty="0" smtClean="0"/>
              <a:t>Action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5257800" y="358140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Probability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1981200" y="2743200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MLN Policy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Learning Curves</a:t>
            </a:r>
            <a:endParaRPr lang="en-US" dirty="0"/>
          </a:p>
        </p:txBody>
      </p:sp>
      <p:sp>
        <p:nvSpPr>
          <p:cNvPr id="4" name="Line 2"/>
          <p:cNvSpPr>
            <a:spLocks noChangeShapeType="1"/>
          </p:cNvSpPr>
          <p:nvPr/>
        </p:nvSpPr>
        <p:spPr bwMode="auto">
          <a:xfrm flipH="1">
            <a:off x="2887662" y="2286000"/>
            <a:ext cx="7938" cy="25781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 dirty="0"/>
          </a:p>
        </p:txBody>
      </p:sp>
      <p:sp>
        <p:nvSpPr>
          <p:cNvPr id="5" name="Line 3"/>
          <p:cNvSpPr>
            <a:spLocks noChangeShapeType="1"/>
          </p:cNvSpPr>
          <p:nvPr/>
        </p:nvSpPr>
        <p:spPr bwMode="auto">
          <a:xfrm flipH="1">
            <a:off x="2887662" y="4864100"/>
            <a:ext cx="3260725" cy="15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 dirty="0"/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 rot="16200000">
            <a:off x="1585118" y="3502975"/>
            <a:ext cx="1981200" cy="4616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27" tIns="45713" rIns="91427" bIns="45713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400" dirty="0"/>
              <a:t>performance</a:t>
            </a: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3851274" y="4843463"/>
            <a:ext cx="1330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1427" tIns="45713" rIns="91427" bIns="45713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400" dirty="0"/>
              <a:t>training</a:t>
            </a:r>
          </a:p>
        </p:txBody>
      </p:sp>
      <p:sp>
        <p:nvSpPr>
          <p:cNvPr id="18" name="Freeform 16"/>
          <p:cNvSpPr>
            <a:spLocks/>
          </p:cNvSpPr>
          <p:nvPr/>
        </p:nvSpPr>
        <p:spPr bwMode="auto">
          <a:xfrm>
            <a:off x="2895600" y="3124200"/>
            <a:ext cx="3200400" cy="1752600"/>
          </a:xfrm>
          <a:custGeom>
            <a:avLst/>
            <a:gdLst/>
            <a:ahLst/>
            <a:cxnLst>
              <a:cxn ang="0">
                <a:pos x="0" y="1104"/>
              </a:cxn>
              <a:cxn ang="0">
                <a:pos x="1008" y="192"/>
              </a:cxn>
              <a:cxn ang="0">
                <a:pos x="2016" y="0"/>
              </a:cxn>
            </a:cxnLst>
            <a:rect l="0" t="0" r="r" b="b"/>
            <a:pathLst>
              <a:path w="2016" h="1104">
                <a:moveTo>
                  <a:pt x="0" y="1104"/>
                </a:moveTo>
                <a:cubicBezTo>
                  <a:pt x="336" y="740"/>
                  <a:pt x="672" y="376"/>
                  <a:pt x="1008" y="192"/>
                </a:cubicBezTo>
                <a:cubicBezTo>
                  <a:pt x="1344" y="8"/>
                  <a:pt x="1680" y="4"/>
                  <a:pt x="2016" y="0"/>
                </a:cubicBezTo>
              </a:path>
            </a:pathLst>
          </a:custGeom>
          <a:noFill/>
          <a:ln w="38100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grpSp>
        <p:nvGrpSpPr>
          <p:cNvPr id="21" name="Group 20"/>
          <p:cNvGrpSpPr/>
          <p:nvPr/>
        </p:nvGrpSpPr>
        <p:grpSpPr>
          <a:xfrm>
            <a:off x="2895600" y="1828800"/>
            <a:ext cx="3505200" cy="2917672"/>
            <a:chOff x="1752600" y="1447800"/>
            <a:chExt cx="3505200" cy="2917672"/>
          </a:xfrm>
        </p:grpSpPr>
        <p:sp>
          <p:nvSpPr>
            <p:cNvPr id="12" name="Text Box 10"/>
            <p:cNvSpPr txBox="1">
              <a:spLocks noChangeArrowheads="1"/>
            </p:cNvSpPr>
            <p:nvPr/>
          </p:nvSpPr>
          <p:spPr bwMode="auto">
            <a:xfrm>
              <a:off x="2743200" y="3657600"/>
              <a:ext cx="1175658" cy="7078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lIns="91427" tIns="45713" rIns="91427" bIns="45713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>
                  <a:solidFill>
                    <a:schemeClr val="tx2">
                      <a:lumMod val="75000"/>
                    </a:schemeClr>
                  </a:solidFill>
                </a:rPr>
                <a:t>higher start</a:t>
              </a:r>
            </a:p>
          </p:txBody>
        </p:sp>
        <p:sp>
          <p:nvSpPr>
            <p:cNvPr id="13" name="Line 11"/>
            <p:cNvSpPr>
              <a:spLocks noChangeShapeType="1"/>
            </p:cNvSpPr>
            <p:nvPr/>
          </p:nvSpPr>
          <p:spPr bwMode="auto">
            <a:xfrm flipH="1">
              <a:off x="1828800" y="4038600"/>
              <a:ext cx="838200" cy="0"/>
            </a:xfrm>
            <a:prstGeom prst="line">
              <a:avLst/>
            </a:prstGeom>
            <a:noFill/>
            <a:ln w="9525">
              <a:solidFill>
                <a:schemeClr val="tx2">
                  <a:lumMod val="75000"/>
                </a:schemeClr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4" name="Text Box 12"/>
            <p:cNvSpPr txBox="1">
              <a:spLocks noChangeArrowheads="1"/>
            </p:cNvSpPr>
            <p:nvPr/>
          </p:nvSpPr>
          <p:spPr bwMode="auto">
            <a:xfrm>
              <a:off x="1828799" y="1600200"/>
              <a:ext cx="1110343" cy="7078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lIns="91427" tIns="45713" rIns="91427" bIns="45713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>
                  <a:solidFill>
                    <a:schemeClr val="tx2">
                      <a:lumMod val="75000"/>
                    </a:schemeClr>
                  </a:solidFill>
                </a:rPr>
                <a:t>higher slope</a:t>
              </a:r>
            </a:p>
          </p:txBody>
        </p:sp>
        <p:sp>
          <p:nvSpPr>
            <p:cNvPr id="15" name="Line 13"/>
            <p:cNvSpPr>
              <a:spLocks noChangeShapeType="1"/>
            </p:cNvSpPr>
            <p:nvPr/>
          </p:nvSpPr>
          <p:spPr bwMode="auto">
            <a:xfrm flipH="1">
              <a:off x="2286000" y="2209800"/>
              <a:ext cx="0" cy="762000"/>
            </a:xfrm>
            <a:prstGeom prst="line">
              <a:avLst/>
            </a:prstGeom>
            <a:noFill/>
            <a:ln w="9525">
              <a:solidFill>
                <a:schemeClr val="tx2">
                  <a:lumMod val="75000"/>
                </a:schemeClr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6" name="Text Box 14"/>
            <p:cNvSpPr txBox="1">
              <a:spLocks noChangeArrowheads="1"/>
            </p:cNvSpPr>
            <p:nvPr/>
          </p:nvSpPr>
          <p:spPr bwMode="auto">
            <a:xfrm>
              <a:off x="3886200" y="1447800"/>
              <a:ext cx="1371600" cy="7078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lIns="91427" tIns="45713" rIns="91427" bIns="45713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>
                  <a:solidFill>
                    <a:schemeClr val="tx2">
                      <a:lumMod val="75000"/>
                    </a:schemeClr>
                  </a:solidFill>
                </a:rPr>
                <a:t>higher asymptote</a:t>
              </a:r>
            </a:p>
          </p:txBody>
        </p:sp>
        <p:sp>
          <p:nvSpPr>
            <p:cNvPr id="17" name="Line 15"/>
            <p:cNvSpPr>
              <a:spLocks noChangeShapeType="1"/>
            </p:cNvSpPr>
            <p:nvPr/>
          </p:nvSpPr>
          <p:spPr bwMode="auto">
            <a:xfrm flipH="1">
              <a:off x="4419600" y="2209800"/>
              <a:ext cx="0" cy="228600"/>
            </a:xfrm>
            <a:prstGeom prst="line">
              <a:avLst/>
            </a:prstGeom>
            <a:noFill/>
            <a:ln w="9525">
              <a:solidFill>
                <a:schemeClr val="tx2">
                  <a:lumMod val="75000"/>
                </a:schemeClr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auto">
            <a:xfrm>
              <a:off x="1752600" y="2514600"/>
              <a:ext cx="3200400" cy="1524000"/>
            </a:xfrm>
            <a:custGeom>
              <a:avLst/>
              <a:gdLst/>
              <a:ahLst/>
              <a:cxnLst>
                <a:cxn ang="0">
                  <a:pos x="0" y="1008"/>
                </a:cxn>
                <a:cxn ang="0">
                  <a:pos x="576" y="192"/>
                </a:cxn>
                <a:cxn ang="0">
                  <a:pos x="2016" y="0"/>
                </a:cxn>
              </a:cxnLst>
              <a:rect l="0" t="0" r="r" b="b"/>
              <a:pathLst>
                <a:path w="2016" h="1008">
                  <a:moveTo>
                    <a:pt x="0" y="1008"/>
                  </a:moveTo>
                  <a:cubicBezTo>
                    <a:pt x="120" y="684"/>
                    <a:pt x="240" y="360"/>
                    <a:pt x="576" y="192"/>
                  </a:cubicBezTo>
                  <a:cubicBezTo>
                    <a:pt x="912" y="24"/>
                    <a:pt x="1464" y="12"/>
                    <a:pt x="2016" y="0"/>
                  </a:cubicBezTo>
                </a:path>
              </a:pathLst>
            </a:custGeom>
            <a:noFill/>
            <a:ln w="38100" cap="flat" cmpd="sng">
              <a:solidFill>
                <a:schemeClr val="tx2">
                  <a:lumMod val="75000"/>
                </a:schemeClr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Straight Connector 19"/>
          <p:cNvCxnSpPr/>
          <p:nvPr/>
        </p:nvCxnSpPr>
        <p:spPr>
          <a:xfrm rot="16200000" flipH="1">
            <a:off x="6972303" y="2781300"/>
            <a:ext cx="380997" cy="15239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16200000" flipH="1">
            <a:off x="4610103" y="2781299"/>
            <a:ext cx="380997" cy="15239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smtClean="0"/>
              <a:t>MLN Policy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 rot="16200000" flipH="1">
            <a:off x="2171703" y="2781300"/>
            <a:ext cx="380997" cy="15239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 15"/>
          <p:cNvSpPr>
            <a:spLocks noChangeArrowheads="1"/>
          </p:cNvSpPr>
          <p:nvPr/>
        </p:nvSpPr>
        <p:spPr bwMode="auto">
          <a:xfrm>
            <a:off x="1066800" y="1905000"/>
            <a:ext cx="1635369" cy="874889"/>
          </a:xfrm>
          <a:prstGeom prst="ellipse">
            <a:avLst/>
          </a:prstGeom>
          <a:solidFill>
            <a:schemeClr val="bg1">
              <a:lumMod val="75000"/>
              <a:lumOff val="2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27" tIns="45713" rIns="91427" bIns="45713" anchor="ctr"/>
          <a:lstStyle/>
          <a:p>
            <a:pPr algn="ctr"/>
            <a:r>
              <a:rPr lang="en-US" dirty="0" smtClean="0"/>
              <a:t>move(ahead)</a:t>
            </a:r>
            <a:endParaRPr lang="en-US" dirty="0"/>
          </a:p>
        </p:txBody>
      </p:sp>
      <p:sp>
        <p:nvSpPr>
          <p:cNvPr id="7" name="Oval 15"/>
          <p:cNvSpPr>
            <a:spLocks noChangeArrowheads="1"/>
          </p:cNvSpPr>
          <p:nvPr/>
        </p:nvSpPr>
        <p:spPr bwMode="auto">
          <a:xfrm>
            <a:off x="3276600" y="1905000"/>
            <a:ext cx="1904999" cy="874889"/>
          </a:xfrm>
          <a:prstGeom prst="ellipse">
            <a:avLst/>
          </a:prstGeom>
          <a:solidFill>
            <a:schemeClr val="bg1">
              <a:lumMod val="75000"/>
              <a:lumOff val="2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27" tIns="45713" rIns="91427" bIns="45713" anchor="ctr"/>
          <a:lstStyle/>
          <a:p>
            <a:pPr algn="ctr"/>
            <a:r>
              <a:rPr lang="en-US" dirty="0" smtClean="0"/>
              <a:t>pass(Teammate)</a:t>
            </a:r>
            <a:endParaRPr lang="en-US" dirty="0"/>
          </a:p>
        </p:txBody>
      </p:sp>
      <p:sp>
        <p:nvSpPr>
          <p:cNvPr id="8" name="Oval 15"/>
          <p:cNvSpPr>
            <a:spLocks noChangeArrowheads="1"/>
          </p:cNvSpPr>
          <p:nvPr/>
        </p:nvSpPr>
        <p:spPr bwMode="auto">
          <a:xfrm>
            <a:off x="5791200" y="1905001"/>
            <a:ext cx="1752600" cy="874889"/>
          </a:xfrm>
          <a:prstGeom prst="ellipse">
            <a:avLst/>
          </a:prstGeom>
          <a:solidFill>
            <a:schemeClr val="bg1">
              <a:lumMod val="75000"/>
              <a:lumOff val="2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27" tIns="45713" rIns="91427" bIns="45713" anchor="ctr"/>
          <a:lstStyle/>
          <a:p>
            <a:pPr algn="ctr"/>
            <a:r>
              <a:rPr lang="en-US" dirty="0" smtClean="0"/>
              <a:t>shoot(goalLeft)</a:t>
            </a:r>
            <a:endParaRPr lang="en-US" dirty="0"/>
          </a:p>
        </p:txBody>
      </p:sp>
      <p:sp>
        <p:nvSpPr>
          <p:cNvPr id="9" name="Oval 4"/>
          <p:cNvSpPr>
            <a:spLocks noChangeArrowheads="1"/>
          </p:cNvSpPr>
          <p:nvPr/>
        </p:nvSpPr>
        <p:spPr bwMode="auto">
          <a:xfrm>
            <a:off x="838200" y="2971800"/>
            <a:ext cx="457200" cy="457199"/>
          </a:xfrm>
          <a:prstGeom prst="ellipse">
            <a:avLst/>
          </a:prstGeom>
          <a:solidFill>
            <a:schemeClr val="accent1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27" tIns="45713" rIns="91427" bIns="45713" anchor="ctr"/>
          <a:lstStyle/>
          <a:p>
            <a:pPr algn="ctr"/>
            <a:endParaRPr lang="en-US" dirty="0"/>
          </a:p>
        </p:txBody>
      </p:sp>
      <p:sp>
        <p:nvSpPr>
          <p:cNvPr id="10" name="Oval 4"/>
          <p:cNvSpPr>
            <a:spLocks noChangeArrowheads="1"/>
          </p:cNvSpPr>
          <p:nvPr/>
        </p:nvSpPr>
        <p:spPr bwMode="auto">
          <a:xfrm>
            <a:off x="1600200" y="3048001"/>
            <a:ext cx="457200" cy="457199"/>
          </a:xfrm>
          <a:prstGeom prst="ellipse">
            <a:avLst/>
          </a:prstGeom>
          <a:solidFill>
            <a:schemeClr val="accent1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27" tIns="45713" rIns="91427" bIns="45713" anchor="ctr"/>
          <a:lstStyle/>
          <a:p>
            <a:pPr algn="ctr"/>
            <a:endParaRPr lang="en-US" dirty="0"/>
          </a:p>
        </p:txBody>
      </p:sp>
      <p:cxnSp>
        <p:nvCxnSpPr>
          <p:cNvPr id="11" name="Straight Connector 10"/>
          <p:cNvCxnSpPr>
            <a:endCxn id="9" idx="7"/>
          </p:cNvCxnSpPr>
          <p:nvPr/>
        </p:nvCxnSpPr>
        <p:spPr>
          <a:xfrm rot="5400000">
            <a:off x="1190346" y="2781300"/>
            <a:ext cx="295555" cy="21935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endCxn id="10" idx="0"/>
          </p:cNvCxnSpPr>
          <p:nvPr/>
        </p:nvCxnSpPr>
        <p:spPr>
          <a:xfrm rot="16200000" flipH="1">
            <a:off x="1684486" y="2903687"/>
            <a:ext cx="268112" cy="2051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362200" y="30480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15" name="Oval 4"/>
          <p:cNvSpPr>
            <a:spLocks noChangeArrowheads="1"/>
          </p:cNvSpPr>
          <p:nvPr/>
        </p:nvSpPr>
        <p:spPr bwMode="auto">
          <a:xfrm>
            <a:off x="3276600" y="2971799"/>
            <a:ext cx="457200" cy="457199"/>
          </a:xfrm>
          <a:prstGeom prst="ellipse">
            <a:avLst/>
          </a:prstGeom>
          <a:solidFill>
            <a:schemeClr val="accent1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27" tIns="45713" rIns="91427" bIns="45713" anchor="ctr"/>
          <a:lstStyle/>
          <a:p>
            <a:pPr algn="ctr"/>
            <a:endParaRPr lang="en-US" dirty="0"/>
          </a:p>
        </p:txBody>
      </p:sp>
      <p:sp>
        <p:nvSpPr>
          <p:cNvPr id="16" name="Oval 4"/>
          <p:cNvSpPr>
            <a:spLocks noChangeArrowheads="1"/>
          </p:cNvSpPr>
          <p:nvPr/>
        </p:nvSpPr>
        <p:spPr bwMode="auto">
          <a:xfrm>
            <a:off x="4038600" y="3048000"/>
            <a:ext cx="457200" cy="457199"/>
          </a:xfrm>
          <a:prstGeom prst="ellipse">
            <a:avLst/>
          </a:prstGeom>
          <a:solidFill>
            <a:schemeClr val="accent1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27" tIns="45713" rIns="91427" bIns="45713" anchor="ctr"/>
          <a:lstStyle/>
          <a:p>
            <a:pPr algn="ctr"/>
            <a:endParaRPr lang="en-US" dirty="0"/>
          </a:p>
        </p:txBody>
      </p:sp>
      <p:cxnSp>
        <p:nvCxnSpPr>
          <p:cNvPr id="17" name="Straight Connector 16"/>
          <p:cNvCxnSpPr>
            <a:endCxn id="15" idx="7"/>
          </p:cNvCxnSpPr>
          <p:nvPr/>
        </p:nvCxnSpPr>
        <p:spPr>
          <a:xfrm rot="5400000">
            <a:off x="3628746" y="2781299"/>
            <a:ext cx="295555" cy="21935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endCxn id="16" idx="0"/>
          </p:cNvCxnSpPr>
          <p:nvPr/>
        </p:nvCxnSpPr>
        <p:spPr>
          <a:xfrm rot="16200000" flipH="1">
            <a:off x="4122886" y="2903686"/>
            <a:ext cx="268112" cy="2051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4800600" y="3047999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21" name="Oval 4"/>
          <p:cNvSpPr>
            <a:spLocks noChangeArrowheads="1"/>
          </p:cNvSpPr>
          <p:nvPr/>
        </p:nvSpPr>
        <p:spPr bwMode="auto">
          <a:xfrm>
            <a:off x="5638800" y="2971800"/>
            <a:ext cx="457200" cy="457199"/>
          </a:xfrm>
          <a:prstGeom prst="ellipse">
            <a:avLst/>
          </a:prstGeom>
          <a:solidFill>
            <a:schemeClr val="accent1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27" tIns="45713" rIns="91427" bIns="45713" anchor="ctr"/>
          <a:lstStyle/>
          <a:p>
            <a:pPr algn="ctr"/>
            <a:endParaRPr lang="en-US" dirty="0"/>
          </a:p>
        </p:txBody>
      </p:sp>
      <p:sp>
        <p:nvSpPr>
          <p:cNvPr id="22" name="Oval 4"/>
          <p:cNvSpPr>
            <a:spLocks noChangeArrowheads="1"/>
          </p:cNvSpPr>
          <p:nvPr/>
        </p:nvSpPr>
        <p:spPr bwMode="auto">
          <a:xfrm>
            <a:off x="6400800" y="3048001"/>
            <a:ext cx="457200" cy="457199"/>
          </a:xfrm>
          <a:prstGeom prst="ellipse">
            <a:avLst/>
          </a:prstGeom>
          <a:solidFill>
            <a:schemeClr val="accent1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27" tIns="45713" rIns="91427" bIns="45713" anchor="ctr"/>
          <a:lstStyle/>
          <a:p>
            <a:pPr algn="ctr"/>
            <a:endParaRPr lang="en-US" dirty="0"/>
          </a:p>
        </p:txBody>
      </p:sp>
      <p:cxnSp>
        <p:nvCxnSpPr>
          <p:cNvPr id="23" name="Straight Connector 22"/>
          <p:cNvCxnSpPr>
            <a:endCxn id="21" idx="7"/>
          </p:cNvCxnSpPr>
          <p:nvPr/>
        </p:nvCxnSpPr>
        <p:spPr>
          <a:xfrm rot="5400000">
            <a:off x="5990946" y="2781300"/>
            <a:ext cx="295555" cy="21935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endCxn id="22" idx="0"/>
          </p:cNvCxnSpPr>
          <p:nvPr/>
        </p:nvCxnSpPr>
        <p:spPr>
          <a:xfrm rot="16200000" flipH="1">
            <a:off x="6485086" y="2903687"/>
            <a:ext cx="268112" cy="2051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7162800" y="30480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7772400" y="21336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…</a:t>
            </a:r>
            <a:endParaRPr lang="en-US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2590800" y="4419600"/>
            <a:ext cx="3733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Policy = highest-probability action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Selected Results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914400"/>
            <a:ext cx="8305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MLN policy transfer from 2-on-1 BreakAway to 3-on-2 BreakAway</a:t>
            </a:r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1905000" y="1600200"/>
            <a:ext cx="4876800" cy="1200329"/>
          </a:xfrm>
          <a:prstGeom prst="rect">
            <a:avLst/>
          </a:prstGeom>
          <a:solidFill>
            <a:schemeClr val="tx1">
              <a:lumMod val="5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IF	angle(topRight, goalCenter, me) ≤ 70</a:t>
            </a:r>
          </a:p>
          <a:p>
            <a:r>
              <a:rPr lang="en-US" dirty="0" smtClean="0"/>
              <a:t>	timeLeft  ≥  98</a:t>
            </a:r>
          </a:p>
          <a:p>
            <a:r>
              <a:rPr lang="en-US" dirty="0" smtClean="0"/>
              <a:t>	distance(me,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Teammate</a:t>
            </a:r>
            <a:r>
              <a:rPr lang="en-US" dirty="0" smtClean="0"/>
              <a:t>) ≥ 3 </a:t>
            </a:r>
          </a:p>
          <a:p>
            <a:r>
              <a:rPr lang="en-US" dirty="0" smtClean="0"/>
              <a:t>THEN 	pass(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Teammate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905000" y="3048000"/>
            <a:ext cx="4876800" cy="1477328"/>
          </a:xfrm>
          <a:prstGeom prst="rect">
            <a:avLst/>
          </a:prstGeom>
          <a:solidFill>
            <a:schemeClr val="tx1">
              <a:lumMod val="5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IF	distance(me, GoalPart) ≥ 36</a:t>
            </a:r>
          </a:p>
          <a:p>
            <a:r>
              <a:rPr lang="en-US" dirty="0" smtClean="0"/>
              <a:t>	distance(me,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Teammate</a:t>
            </a:r>
            <a:r>
              <a:rPr lang="en-US" dirty="0" smtClean="0"/>
              <a:t>) ≥ 12</a:t>
            </a:r>
          </a:p>
          <a:p>
            <a:r>
              <a:rPr lang="en-US" dirty="0" smtClean="0"/>
              <a:t>	timeLeft  ≥  91</a:t>
            </a:r>
          </a:p>
          <a:p>
            <a:r>
              <a:rPr lang="en-US" dirty="0" smtClean="0"/>
              <a:t>	angle(topRight, goalCenter, me) ≤ 80</a:t>
            </a:r>
          </a:p>
          <a:p>
            <a:r>
              <a:rPr lang="en-US" dirty="0" smtClean="0"/>
              <a:t>THEN 	pass(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Teammate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905000" y="4800600"/>
            <a:ext cx="4876800" cy="1477328"/>
          </a:xfrm>
          <a:prstGeom prst="rect">
            <a:avLst/>
          </a:prstGeom>
          <a:solidFill>
            <a:schemeClr val="tx1">
              <a:lumMod val="5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IF	distance(me, GoalPart) ≥ 27</a:t>
            </a:r>
          </a:p>
          <a:p>
            <a:r>
              <a:rPr lang="en-US" dirty="0" smtClean="0"/>
              <a:t>	angle(topRight, goalCenter, me) ≤ 75</a:t>
            </a:r>
          </a:p>
          <a:p>
            <a:r>
              <a:rPr lang="en-US" dirty="0" smtClean="0"/>
              <a:t>	distance(me,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Teammate</a:t>
            </a:r>
            <a:r>
              <a:rPr lang="en-US" dirty="0" smtClean="0"/>
              <a:t>) ≥ 9</a:t>
            </a:r>
          </a:p>
          <a:p>
            <a:r>
              <a:rPr lang="en-US" dirty="0" smtClean="0"/>
              <a:t>	angle(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Teammate</a:t>
            </a:r>
            <a:r>
              <a:rPr lang="en-US" dirty="0" smtClean="0"/>
              <a:t>, me, goalie) ≥ 25</a:t>
            </a:r>
          </a:p>
          <a:p>
            <a:r>
              <a:rPr lang="en-US" dirty="0" smtClean="0"/>
              <a:t>THEN 	pass(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Teammate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Selected Results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914400"/>
            <a:ext cx="8305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MLN policy transfer from 2-on-1 BreakAway to 3-on-2 BreakAway</a:t>
            </a:r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3352800" y="5791200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Torrey et al. ILP 2009</a:t>
            </a:r>
            <a:endParaRPr lang="en-US" dirty="0"/>
          </a:p>
        </p:txBody>
      </p:sp>
      <p:pic>
        <p:nvPicPr>
          <p:cNvPr id="11878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58888" y="1474787"/>
            <a:ext cx="6626225" cy="431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Selected Results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914400"/>
            <a:ext cx="8305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MLN </a:t>
            </a:r>
            <a:r>
              <a:rPr lang="en-US" sz="2000" i="1" dirty="0" smtClean="0"/>
              <a:t>self-transfer </a:t>
            </a:r>
            <a:r>
              <a:rPr lang="en-US" sz="2000" dirty="0" smtClean="0"/>
              <a:t>in 2-on-1 BreakAway</a:t>
            </a:r>
            <a:endParaRPr lang="en-US" sz="2000" dirty="0"/>
          </a:p>
        </p:txBody>
      </p:sp>
      <p:sp>
        <p:nvSpPr>
          <p:cNvPr id="5" name="Line 2"/>
          <p:cNvSpPr>
            <a:spLocks noChangeShapeType="1"/>
          </p:cNvSpPr>
          <p:nvPr/>
        </p:nvSpPr>
        <p:spPr bwMode="auto">
          <a:xfrm flipH="1">
            <a:off x="2201862" y="2209800"/>
            <a:ext cx="7938" cy="25781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 dirty="0"/>
          </a:p>
        </p:txBody>
      </p:sp>
      <p:sp>
        <p:nvSpPr>
          <p:cNvPr id="6" name="Line 3"/>
          <p:cNvSpPr>
            <a:spLocks noChangeShapeType="1"/>
          </p:cNvSpPr>
          <p:nvPr/>
        </p:nvSpPr>
        <p:spPr bwMode="auto">
          <a:xfrm flipH="1">
            <a:off x="2201862" y="4787900"/>
            <a:ext cx="3260725" cy="15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 dirty="0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 rot="16200000">
            <a:off x="594519" y="3274375"/>
            <a:ext cx="2590799" cy="4616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1427" tIns="45713" rIns="91427" bIns="45713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400" dirty="0" smtClean="0"/>
              <a:t>Probability of goal</a:t>
            </a:r>
            <a:endParaRPr lang="en-US" sz="2400" dirty="0"/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2590800" y="4767263"/>
            <a:ext cx="2438400" cy="4616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1427" tIns="45713" rIns="91427" bIns="45713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400" dirty="0" smtClean="0"/>
              <a:t>Training games</a:t>
            </a:r>
            <a:endParaRPr lang="en-US" sz="2400" dirty="0"/>
          </a:p>
        </p:txBody>
      </p:sp>
      <p:sp>
        <p:nvSpPr>
          <p:cNvPr id="9" name="Freeform 16"/>
          <p:cNvSpPr>
            <a:spLocks/>
          </p:cNvSpPr>
          <p:nvPr/>
        </p:nvSpPr>
        <p:spPr bwMode="auto">
          <a:xfrm>
            <a:off x="2209800" y="3048000"/>
            <a:ext cx="3200400" cy="1752600"/>
          </a:xfrm>
          <a:custGeom>
            <a:avLst/>
            <a:gdLst/>
            <a:ahLst/>
            <a:cxnLst>
              <a:cxn ang="0">
                <a:pos x="0" y="1104"/>
              </a:cxn>
              <a:cxn ang="0">
                <a:pos x="1008" y="192"/>
              </a:cxn>
              <a:cxn ang="0">
                <a:pos x="2016" y="0"/>
              </a:cxn>
            </a:cxnLst>
            <a:rect l="0" t="0" r="r" b="b"/>
            <a:pathLst>
              <a:path w="2016" h="1104">
                <a:moveTo>
                  <a:pt x="0" y="1104"/>
                </a:moveTo>
                <a:cubicBezTo>
                  <a:pt x="336" y="740"/>
                  <a:pt x="672" y="376"/>
                  <a:pt x="1008" y="192"/>
                </a:cubicBezTo>
                <a:cubicBezTo>
                  <a:pt x="1344" y="8"/>
                  <a:pt x="1680" y="4"/>
                  <a:pt x="2016" y="0"/>
                </a:cubicBezTo>
              </a:path>
            </a:pathLst>
          </a:custGeom>
          <a:noFill/>
          <a:ln w="38100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715000" y="2907268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Asymptote 56%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715000" y="44958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Initial 1%</a:t>
            </a:r>
            <a:endParaRPr lang="en-US" dirty="0"/>
          </a:p>
        </p:txBody>
      </p:sp>
      <p:grpSp>
        <p:nvGrpSpPr>
          <p:cNvPr id="2" name="Group 18"/>
          <p:cNvGrpSpPr/>
          <p:nvPr/>
        </p:nvGrpSpPr>
        <p:grpSpPr>
          <a:xfrm>
            <a:off x="2286000" y="2678668"/>
            <a:ext cx="5943600" cy="369332"/>
            <a:chOff x="2286000" y="3516868"/>
            <a:chExt cx="5943600" cy="369332"/>
          </a:xfrm>
        </p:grpSpPr>
        <p:cxnSp>
          <p:nvCxnSpPr>
            <p:cNvPr id="13" name="Straight Connector 12"/>
            <p:cNvCxnSpPr/>
            <p:nvPr/>
          </p:nvCxnSpPr>
          <p:spPr>
            <a:xfrm>
              <a:off x="2286000" y="3810000"/>
              <a:ext cx="3124200" cy="1588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>
              <a:off x="5715000" y="3516868"/>
              <a:ext cx="2514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MLN Q-function 59%</a:t>
              </a:r>
              <a:endParaRPr lang="en-US" dirty="0"/>
            </a:p>
          </p:txBody>
        </p:sp>
      </p:grpSp>
      <p:grpSp>
        <p:nvGrpSpPr>
          <p:cNvPr id="12" name="Group 19"/>
          <p:cNvGrpSpPr/>
          <p:nvPr/>
        </p:nvGrpSpPr>
        <p:grpSpPr>
          <a:xfrm>
            <a:off x="2286000" y="2373868"/>
            <a:ext cx="5867400" cy="369332"/>
            <a:chOff x="2286000" y="3212068"/>
            <a:chExt cx="5867400" cy="369332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2286000" y="3429000"/>
              <a:ext cx="3124200" cy="1588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Box 17"/>
            <p:cNvSpPr txBox="1"/>
            <p:nvPr/>
          </p:nvSpPr>
          <p:spPr>
            <a:xfrm>
              <a:off x="5715000" y="3212068"/>
              <a:ext cx="2438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MLN Policy 65%</a:t>
              </a:r>
              <a:endParaRPr 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864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Advice transfer</a:t>
            </a:r>
          </a:p>
          <a:p>
            <a:pPr lvl="1"/>
            <a:r>
              <a:rPr lang="en-US" dirty="0" smtClean="0"/>
              <a:t>Advice taking</a:t>
            </a:r>
          </a:p>
          <a:p>
            <a:pPr lvl="1"/>
            <a:r>
              <a:rPr lang="en-US" dirty="0" smtClean="0"/>
              <a:t>Inductive logic programming</a:t>
            </a:r>
          </a:p>
          <a:p>
            <a:pPr lvl="1"/>
            <a:r>
              <a:rPr lang="en-US" dirty="0" smtClean="0"/>
              <a:t>Skill-transfer  algorithm		        		   </a:t>
            </a:r>
            <a:r>
              <a:rPr lang="en-US" i="1" dirty="0" smtClean="0"/>
              <a:t>ECML 2006</a:t>
            </a:r>
            <a:br>
              <a:rPr lang="en-US" i="1" dirty="0" smtClean="0"/>
            </a:br>
            <a:r>
              <a:rPr lang="en-US" i="1" dirty="0" smtClean="0"/>
              <a:t>							 (ECML 2005)</a:t>
            </a:r>
            <a:endParaRPr lang="en-US" dirty="0" smtClean="0"/>
          </a:p>
          <a:p>
            <a:r>
              <a:rPr lang="en-US" dirty="0" smtClean="0"/>
              <a:t>Macro transfer</a:t>
            </a:r>
          </a:p>
          <a:p>
            <a:pPr lvl="1"/>
            <a:r>
              <a:rPr lang="en-US" dirty="0" smtClean="0"/>
              <a:t>Macro-operators</a:t>
            </a:r>
          </a:p>
          <a:p>
            <a:pPr lvl="1"/>
            <a:r>
              <a:rPr lang="en-US" dirty="0" smtClean="0"/>
              <a:t>Demonstration</a:t>
            </a:r>
          </a:p>
          <a:p>
            <a:pPr lvl="1"/>
            <a:r>
              <a:rPr lang="en-US" dirty="0" smtClean="0"/>
              <a:t>Macro-transfer  algorithm 			       </a:t>
            </a:r>
            <a:r>
              <a:rPr lang="en-US" i="1" dirty="0" smtClean="0"/>
              <a:t>ILP 2007</a:t>
            </a:r>
            <a:endParaRPr lang="en-US" dirty="0" smtClean="0"/>
          </a:p>
          <a:p>
            <a:pPr lvl="4"/>
            <a:endParaRPr lang="en-US" dirty="0" smtClean="0"/>
          </a:p>
          <a:p>
            <a:r>
              <a:rPr lang="en-US" dirty="0" smtClean="0"/>
              <a:t>Markov Logic Network transfer</a:t>
            </a:r>
          </a:p>
          <a:p>
            <a:pPr lvl="1"/>
            <a:r>
              <a:rPr lang="en-US" dirty="0" smtClean="0"/>
              <a:t>Markov Logic Networks </a:t>
            </a:r>
          </a:p>
          <a:p>
            <a:pPr lvl="1"/>
            <a:r>
              <a:rPr lang="en-US" dirty="0" smtClean="0"/>
              <a:t>MLNs in macros</a:t>
            </a:r>
          </a:p>
          <a:p>
            <a:pPr lvl="1"/>
            <a:r>
              <a:rPr lang="en-US" dirty="0" smtClean="0"/>
              <a:t>MLN Q-function transfer  algorithm    </a:t>
            </a:r>
            <a:r>
              <a:rPr lang="en-US" i="1" dirty="0" smtClean="0"/>
              <a:t>	AAAI workshop 2008</a:t>
            </a:r>
            <a:endParaRPr lang="en-US" dirty="0" smtClean="0"/>
          </a:p>
          <a:p>
            <a:pPr lvl="1"/>
            <a:r>
              <a:rPr lang="en-US" dirty="0" smtClean="0"/>
              <a:t>MLN policy-transfer  algorithm	   		        </a:t>
            </a:r>
            <a:r>
              <a:rPr lang="en-US" i="1" dirty="0" smtClean="0"/>
              <a:t>ILP 2009</a:t>
            </a: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Thesis Contributions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1054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Starting-point</a:t>
            </a:r>
          </a:p>
          <a:p>
            <a:pPr lvl="1"/>
            <a:r>
              <a:rPr lang="en-US" dirty="0" smtClean="0"/>
              <a:t>Taylor et al. 2005:  Value-function transfer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Imitation</a:t>
            </a:r>
          </a:p>
          <a:p>
            <a:pPr lvl="1"/>
            <a:r>
              <a:rPr lang="en-US" dirty="0" smtClean="0"/>
              <a:t>Fernandez and Veloso 2006:  Policy reuse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Hierarchical</a:t>
            </a:r>
          </a:p>
          <a:p>
            <a:pPr lvl="1"/>
            <a:r>
              <a:rPr lang="en-US" dirty="0" smtClean="0"/>
              <a:t>Mehta et al. 2008:  MaxQ transfer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Alteration</a:t>
            </a:r>
          </a:p>
          <a:p>
            <a:pPr lvl="1"/>
            <a:r>
              <a:rPr lang="en-US" dirty="0" smtClean="0"/>
              <a:t>Walsh et al. 2006:  Aggregate states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New Algorithms</a:t>
            </a:r>
          </a:p>
          <a:p>
            <a:pPr lvl="1"/>
            <a:r>
              <a:rPr lang="en-US" dirty="0" smtClean="0"/>
              <a:t>Sharma et al. 2007:  Case-based RL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Related Work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05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Transfer can improve reinforcement learning</a:t>
            </a:r>
          </a:p>
          <a:p>
            <a:pPr lvl="1"/>
            <a:r>
              <a:rPr lang="en-US" dirty="0" smtClean="0"/>
              <a:t>Initial performance</a:t>
            </a:r>
          </a:p>
          <a:p>
            <a:pPr lvl="1"/>
            <a:r>
              <a:rPr lang="en-US" dirty="0" smtClean="0"/>
              <a:t>Learning speed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Advice  transfer</a:t>
            </a:r>
          </a:p>
          <a:p>
            <a:pPr lvl="1"/>
            <a:r>
              <a:rPr lang="en-US" dirty="0" smtClean="0"/>
              <a:t>Low initial performance</a:t>
            </a:r>
          </a:p>
          <a:p>
            <a:pPr lvl="1"/>
            <a:r>
              <a:rPr lang="en-US" dirty="0" smtClean="0"/>
              <a:t>Steep learning curves</a:t>
            </a:r>
          </a:p>
          <a:p>
            <a:pPr lvl="1"/>
            <a:r>
              <a:rPr lang="en-US" dirty="0" smtClean="0"/>
              <a:t>Robust to negative transfer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Macro  transfer and MLN transfer</a:t>
            </a:r>
          </a:p>
          <a:p>
            <a:pPr lvl="1"/>
            <a:r>
              <a:rPr lang="en-US" dirty="0" smtClean="0"/>
              <a:t>High initial performance</a:t>
            </a:r>
          </a:p>
          <a:p>
            <a:pPr lvl="1"/>
            <a:r>
              <a:rPr lang="en-US" dirty="0" smtClean="0"/>
              <a:t>Shallow learning curves</a:t>
            </a:r>
          </a:p>
          <a:p>
            <a:pPr lvl="1"/>
            <a:r>
              <a:rPr lang="en-US" dirty="0" smtClean="0"/>
              <a:t>Vulnerable to negative transfer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Conclusions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Conclusions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124200" y="1143000"/>
            <a:ext cx="2895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Close-transfer scenarios</a:t>
            </a:r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2971800" y="4095690"/>
            <a:ext cx="3048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Distant-transfer scenarios</a:t>
            </a:r>
            <a:endParaRPr lang="en-US" sz="2000" dirty="0"/>
          </a:p>
        </p:txBody>
      </p:sp>
      <p:grpSp>
        <p:nvGrpSpPr>
          <p:cNvPr id="17" name="Group 16"/>
          <p:cNvGrpSpPr/>
          <p:nvPr/>
        </p:nvGrpSpPr>
        <p:grpSpPr>
          <a:xfrm>
            <a:off x="990601" y="1800225"/>
            <a:ext cx="7315199" cy="1781175"/>
            <a:chOff x="1381125" y="1952625"/>
            <a:chExt cx="4673600" cy="1704975"/>
          </a:xfrm>
        </p:grpSpPr>
        <p:sp>
          <p:nvSpPr>
            <p:cNvPr id="6" name="Oval 2"/>
            <p:cNvSpPr>
              <a:spLocks noChangeArrowheads="1"/>
            </p:cNvSpPr>
            <p:nvPr/>
          </p:nvSpPr>
          <p:spPr bwMode="auto">
            <a:xfrm>
              <a:off x="1381125" y="1952625"/>
              <a:ext cx="1244600" cy="685800"/>
            </a:xfrm>
            <a:prstGeom prst="ellipse">
              <a:avLst/>
            </a:prstGeom>
            <a:solidFill>
              <a:schemeClr val="bg1">
                <a:lumMod val="65000"/>
                <a:lumOff val="35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b="1" dirty="0" smtClean="0"/>
                <a:t>Multiple </a:t>
              </a:r>
              <a:r>
                <a:rPr lang="en-US" b="1" dirty="0"/>
                <a:t>Macro</a:t>
              </a:r>
            </a:p>
          </p:txBody>
        </p:sp>
        <p:sp>
          <p:nvSpPr>
            <p:cNvPr id="7" name="Oval 12"/>
            <p:cNvSpPr>
              <a:spLocks noChangeArrowheads="1"/>
            </p:cNvSpPr>
            <p:nvPr/>
          </p:nvSpPr>
          <p:spPr bwMode="auto">
            <a:xfrm>
              <a:off x="1381125" y="2924175"/>
              <a:ext cx="1225550" cy="666750"/>
            </a:xfrm>
            <a:prstGeom prst="ellipse">
              <a:avLst/>
            </a:prstGeom>
            <a:solidFill>
              <a:schemeClr val="bg1">
                <a:lumMod val="65000"/>
                <a:lumOff val="35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b="1" dirty="0" smtClean="0"/>
                <a:t>MLN </a:t>
              </a:r>
              <a:r>
                <a:rPr lang="en-US" b="1" dirty="0"/>
                <a:t>Policy</a:t>
              </a:r>
            </a:p>
          </p:txBody>
        </p:sp>
        <p:sp>
          <p:nvSpPr>
            <p:cNvPr id="8" name="Oval 13"/>
            <p:cNvSpPr>
              <a:spLocks noChangeArrowheads="1"/>
            </p:cNvSpPr>
            <p:nvPr/>
          </p:nvSpPr>
          <p:spPr bwMode="auto">
            <a:xfrm>
              <a:off x="3057525" y="1952625"/>
              <a:ext cx="1225550" cy="666750"/>
            </a:xfrm>
            <a:prstGeom prst="ellipse">
              <a:avLst/>
            </a:prstGeom>
            <a:solidFill>
              <a:schemeClr val="bg1">
                <a:lumMod val="65000"/>
                <a:lumOff val="35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b="1" dirty="0" smtClean="0"/>
                <a:t>Single </a:t>
              </a:r>
              <a:r>
                <a:rPr lang="en-US" b="1" dirty="0"/>
                <a:t>Macro</a:t>
              </a:r>
            </a:p>
          </p:txBody>
        </p:sp>
        <p:sp>
          <p:nvSpPr>
            <p:cNvPr id="9" name="Oval 14"/>
            <p:cNvSpPr>
              <a:spLocks noChangeArrowheads="1"/>
            </p:cNvSpPr>
            <p:nvPr/>
          </p:nvSpPr>
          <p:spPr bwMode="auto">
            <a:xfrm>
              <a:off x="2971800" y="2895600"/>
              <a:ext cx="1349375" cy="762000"/>
            </a:xfrm>
            <a:prstGeom prst="ellipse">
              <a:avLst/>
            </a:prstGeom>
            <a:solidFill>
              <a:schemeClr val="bg1">
                <a:lumMod val="65000"/>
                <a:lumOff val="35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b="1" dirty="0" smtClean="0"/>
                <a:t>MLN </a:t>
              </a:r>
              <a:r>
                <a:rPr lang="en-US" b="1" dirty="0"/>
                <a:t>Q-Function</a:t>
              </a:r>
            </a:p>
          </p:txBody>
        </p:sp>
        <p:sp>
          <p:nvSpPr>
            <p:cNvPr id="10" name="Oval 15"/>
            <p:cNvSpPr>
              <a:spLocks noChangeArrowheads="1"/>
            </p:cNvSpPr>
            <p:nvPr/>
          </p:nvSpPr>
          <p:spPr bwMode="auto">
            <a:xfrm>
              <a:off x="4867275" y="1952625"/>
              <a:ext cx="1187450" cy="704850"/>
            </a:xfrm>
            <a:prstGeom prst="ellipse">
              <a:avLst/>
            </a:prstGeom>
            <a:solidFill>
              <a:schemeClr val="bg1">
                <a:lumMod val="65000"/>
                <a:lumOff val="35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b="1" dirty="0" smtClean="0"/>
                <a:t>Skill </a:t>
              </a:r>
              <a:r>
                <a:rPr lang="en-US" b="1" dirty="0"/>
                <a:t>Transfer</a:t>
              </a:r>
            </a:p>
          </p:txBody>
        </p:sp>
        <p:sp>
          <p:nvSpPr>
            <p:cNvPr id="12" name="Text Box 17"/>
            <p:cNvSpPr txBox="1">
              <a:spLocks noChangeArrowheads="1"/>
            </p:cNvSpPr>
            <p:nvPr/>
          </p:nvSpPr>
          <p:spPr bwMode="auto">
            <a:xfrm>
              <a:off x="1902883" y="2563498"/>
              <a:ext cx="257175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 dirty="0"/>
                <a:t>=</a:t>
              </a:r>
            </a:p>
          </p:txBody>
        </p:sp>
        <p:sp>
          <p:nvSpPr>
            <p:cNvPr id="13" name="Text Box 18"/>
            <p:cNvSpPr txBox="1">
              <a:spLocks noChangeArrowheads="1"/>
            </p:cNvSpPr>
            <p:nvPr/>
          </p:nvSpPr>
          <p:spPr bwMode="auto">
            <a:xfrm>
              <a:off x="3571875" y="2563498"/>
              <a:ext cx="257175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 dirty="0"/>
                <a:t>=</a:t>
              </a:r>
            </a:p>
          </p:txBody>
        </p:sp>
        <p:sp>
          <p:nvSpPr>
            <p:cNvPr id="14" name="Text Box 19"/>
            <p:cNvSpPr txBox="1">
              <a:spLocks noChangeArrowheads="1"/>
            </p:cNvSpPr>
            <p:nvPr/>
          </p:nvSpPr>
          <p:spPr bwMode="auto">
            <a:xfrm>
              <a:off x="4438650" y="2143125"/>
              <a:ext cx="257175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 dirty="0">
                  <a:cs typeface="Arial" pitchFamily="34" charset="0"/>
                </a:rPr>
                <a:t>≥</a:t>
              </a:r>
            </a:p>
          </p:txBody>
        </p:sp>
        <p:sp>
          <p:nvSpPr>
            <p:cNvPr id="15" name="Text Box 20"/>
            <p:cNvSpPr txBox="1">
              <a:spLocks noChangeArrowheads="1"/>
            </p:cNvSpPr>
            <p:nvPr/>
          </p:nvSpPr>
          <p:spPr bwMode="auto">
            <a:xfrm>
              <a:off x="2714625" y="2133600"/>
              <a:ext cx="257175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 dirty="0">
                  <a:cs typeface="Arial" pitchFamily="34" charset="0"/>
                </a:rPr>
                <a:t>≥</a:t>
              </a: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1066800" y="4648200"/>
            <a:ext cx="7116417" cy="1781175"/>
            <a:chOff x="1066800" y="4648200"/>
            <a:chExt cx="7116417" cy="1781175"/>
          </a:xfrm>
        </p:grpSpPr>
        <p:sp>
          <p:nvSpPr>
            <p:cNvPr id="19" name="Oval 2"/>
            <p:cNvSpPr>
              <a:spLocks noChangeArrowheads="1"/>
            </p:cNvSpPr>
            <p:nvPr/>
          </p:nvSpPr>
          <p:spPr bwMode="auto">
            <a:xfrm>
              <a:off x="3581400" y="4648200"/>
              <a:ext cx="1948069" cy="716450"/>
            </a:xfrm>
            <a:prstGeom prst="ellipse">
              <a:avLst/>
            </a:prstGeom>
            <a:solidFill>
              <a:schemeClr val="bg1">
                <a:lumMod val="65000"/>
                <a:lumOff val="35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b="1" dirty="0" smtClean="0"/>
                <a:t>Multiple </a:t>
              </a:r>
              <a:r>
                <a:rPr lang="en-US" b="1" dirty="0"/>
                <a:t>Macro</a:t>
              </a:r>
            </a:p>
          </p:txBody>
        </p:sp>
        <p:sp>
          <p:nvSpPr>
            <p:cNvPr id="20" name="Oval 12"/>
            <p:cNvSpPr>
              <a:spLocks noChangeArrowheads="1"/>
            </p:cNvSpPr>
            <p:nvPr/>
          </p:nvSpPr>
          <p:spPr bwMode="auto">
            <a:xfrm>
              <a:off x="3581400" y="5663171"/>
              <a:ext cx="1918252" cy="696549"/>
            </a:xfrm>
            <a:prstGeom prst="ellipse">
              <a:avLst/>
            </a:prstGeom>
            <a:solidFill>
              <a:schemeClr val="bg1">
                <a:lumMod val="65000"/>
                <a:lumOff val="35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b="1" dirty="0" smtClean="0"/>
                <a:t>MLN </a:t>
              </a:r>
              <a:r>
                <a:rPr lang="en-US" b="1" dirty="0"/>
                <a:t>Policy</a:t>
              </a:r>
            </a:p>
          </p:txBody>
        </p:sp>
        <p:sp>
          <p:nvSpPr>
            <p:cNvPr id="21" name="Oval 13"/>
            <p:cNvSpPr>
              <a:spLocks noChangeArrowheads="1"/>
            </p:cNvSpPr>
            <p:nvPr/>
          </p:nvSpPr>
          <p:spPr bwMode="auto">
            <a:xfrm>
              <a:off x="6205330" y="4648200"/>
              <a:ext cx="1918252" cy="696549"/>
            </a:xfrm>
            <a:prstGeom prst="ellipse">
              <a:avLst/>
            </a:prstGeom>
            <a:solidFill>
              <a:schemeClr val="bg1">
                <a:lumMod val="65000"/>
                <a:lumOff val="35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b="1" dirty="0" smtClean="0"/>
                <a:t>Single </a:t>
              </a:r>
              <a:r>
                <a:rPr lang="en-US" b="1" dirty="0"/>
                <a:t>Macro</a:t>
              </a:r>
            </a:p>
          </p:txBody>
        </p:sp>
        <p:sp>
          <p:nvSpPr>
            <p:cNvPr id="22" name="Oval 14"/>
            <p:cNvSpPr>
              <a:spLocks noChangeArrowheads="1"/>
            </p:cNvSpPr>
            <p:nvPr/>
          </p:nvSpPr>
          <p:spPr bwMode="auto">
            <a:xfrm>
              <a:off x="6071152" y="5633319"/>
              <a:ext cx="2112065" cy="796056"/>
            </a:xfrm>
            <a:prstGeom prst="ellipse">
              <a:avLst/>
            </a:prstGeom>
            <a:solidFill>
              <a:schemeClr val="bg1">
                <a:lumMod val="65000"/>
                <a:lumOff val="35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b="1" dirty="0" smtClean="0"/>
                <a:t>MLN </a:t>
              </a:r>
              <a:r>
                <a:rPr lang="en-US" b="1" dirty="0"/>
                <a:t>Q-Function</a:t>
              </a:r>
            </a:p>
          </p:txBody>
        </p:sp>
        <p:sp>
          <p:nvSpPr>
            <p:cNvPr id="23" name="Oval 15"/>
            <p:cNvSpPr>
              <a:spLocks noChangeArrowheads="1"/>
            </p:cNvSpPr>
            <p:nvPr/>
          </p:nvSpPr>
          <p:spPr bwMode="auto">
            <a:xfrm>
              <a:off x="1066800" y="4648200"/>
              <a:ext cx="1858617" cy="736352"/>
            </a:xfrm>
            <a:prstGeom prst="ellipse">
              <a:avLst/>
            </a:prstGeom>
            <a:solidFill>
              <a:schemeClr val="bg1">
                <a:lumMod val="65000"/>
                <a:lumOff val="35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b="1" dirty="0" smtClean="0"/>
                <a:t>Skill </a:t>
              </a:r>
              <a:r>
                <a:rPr lang="en-US" b="1" dirty="0"/>
                <a:t>Transfer</a:t>
              </a:r>
            </a:p>
          </p:txBody>
        </p:sp>
        <p:sp>
          <p:nvSpPr>
            <p:cNvPr id="24" name="Text Box 17"/>
            <p:cNvSpPr txBox="1">
              <a:spLocks noChangeArrowheads="1"/>
            </p:cNvSpPr>
            <p:nvPr/>
          </p:nvSpPr>
          <p:spPr bwMode="auto">
            <a:xfrm>
              <a:off x="4398065" y="5286375"/>
              <a:ext cx="402535" cy="3858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 dirty="0"/>
                <a:t>=</a:t>
              </a:r>
            </a:p>
          </p:txBody>
        </p:sp>
        <p:sp>
          <p:nvSpPr>
            <p:cNvPr id="25" name="Text Box 18"/>
            <p:cNvSpPr txBox="1">
              <a:spLocks noChangeArrowheads="1"/>
            </p:cNvSpPr>
            <p:nvPr/>
          </p:nvSpPr>
          <p:spPr bwMode="auto">
            <a:xfrm>
              <a:off x="7010400" y="5286375"/>
              <a:ext cx="402535" cy="3858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 dirty="0"/>
                <a:t>=</a:t>
              </a:r>
            </a:p>
          </p:txBody>
        </p:sp>
        <p:sp>
          <p:nvSpPr>
            <p:cNvPr id="26" name="Text Box 19"/>
            <p:cNvSpPr txBox="1">
              <a:spLocks noChangeArrowheads="1"/>
            </p:cNvSpPr>
            <p:nvPr/>
          </p:nvSpPr>
          <p:spPr bwMode="auto">
            <a:xfrm>
              <a:off x="3102665" y="4847214"/>
              <a:ext cx="402535" cy="3858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 dirty="0">
                  <a:cs typeface="Arial" pitchFamily="34" charset="0"/>
                </a:rPr>
                <a:t>≥</a:t>
              </a:r>
            </a:p>
          </p:txBody>
        </p:sp>
        <p:sp>
          <p:nvSpPr>
            <p:cNvPr id="27" name="Text Box 20"/>
            <p:cNvSpPr txBox="1">
              <a:spLocks noChangeArrowheads="1"/>
            </p:cNvSpPr>
            <p:nvPr/>
          </p:nvSpPr>
          <p:spPr bwMode="auto">
            <a:xfrm>
              <a:off x="5668617" y="4837263"/>
              <a:ext cx="402535" cy="3858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 dirty="0">
                  <a:cs typeface="Arial" pitchFamily="34" charset="0"/>
                </a:rPr>
                <a:t>≥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Oval 25"/>
          <p:cNvSpPr/>
          <p:nvPr/>
        </p:nvSpPr>
        <p:spPr>
          <a:xfrm>
            <a:off x="2438400" y="4572000"/>
            <a:ext cx="1219200" cy="1066800"/>
          </a:xfrm>
          <a:prstGeom prst="ellipse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bg2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Future Work</a:t>
            </a:r>
            <a:endParaRPr lang="en-US" dirty="0"/>
          </a:p>
        </p:txBody>
      </p:sp>
      <p:grpSp>
        <p:nvGrpSpPr>
          <p:cNvPr id="2" name="Group 27"/>
          <p:cNvGrpSpPr/>
          <p:nvPr/>
        </p:nvGrpSpPr>
        <p:grpSpPr>
          <a:xfrm>
            <a:off x="1981200" y="2667000"/>
            <a:ext cx="1752600" cy="762000"/>
            <a:chOff x="1981200" y="3048000"/>
            <a:chExt cx="1752600" cy="762000"/>
          </a:xfrm>
        </p:grpSpPr>
        <p:sp>
          <p:nvSpPr>
            <p:cNvPr id="15" name="Line 3"/>
            <p:cNvSpPr>
              <a:spLocks noChangeShapeType="1"/>
            </p:cNvSpPr>
            <p:nvPr/>
          </p:nvSpPr>
          <p:spPr bwMode="auto">
            <a:xfrm>
              <a:off x="1981200" y="3048000"/>
              <a:ext cx="0" cy="7620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sz="2400" dirty="0"/>
            </a:p>
          </p:txBody>
        </p:sp>
        <p:sp>
          <p:nvSpPr>
            <p:cNvPr id="16" name="Line 4"/>
            <p:cNvSpPr>
              <a:spLocks noChangeShapeType="1"/>
            </p:cNvSpPr>
            <p:nvPr/>
          </p:nvSpPr>
          <p:spPr bwMode="auto">
            <a:xfrm>
              <a:off x="1981200" y="3810000"/>
              <a:ext cx="17526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sz="2400" dirty="0"/>
            </a:p>
          </p:txBody>
        </p:sp>
        <p:sp>
          <p:nvSpPr>
            <p:cNvPr id="17" name="Oval 5"/>
            <p:cNvSpPr>
              <a:spLocks noChangeArrowheads="1"/>
            </p:cNvSpPr>
            <p:nvPr/>
          </p:nvSpPr>
          <p:spPr bwMode="auto">
            <a:xfrm>
              <a:off x="2057400" y="3657600"/>
              <a:ext cx="76200" cy="7620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2400" dirty="0"/>
            </a:p>
          </p:txBody>
        </p:sp>
        <p:sp>
          <p:nvSpPr>
            <p:cNvPr id="18" name="Oval 6"/>
            <p:cNvSpPr>
              <a:spLocks noChangeArrowheads="1"/>
            </p:cNvSpPr>
            <p:nvPr/>
          </p:nvSpPr>
          <p:spPr bwMode="auto">
            <a:xfrm>
              <a:off x="2362200" y="3352800"/>
              <a:ext cx="76200" cy="7620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2400" dirty="0"/>
            </a:p>
          </p:txBody>
        </p:sp>
        <p:sp>
          <p:nvSpPr>
            <p:cNvPr id="19" name="Oval 7"/>
            <p:cNvSpPr>
              <a:spLocks noChangeArrowheads="1"/>
            </p:cNvSpPr>
            <p:nvPr/>
          </p:nvSpPr>
          <p:spPr bwMode="auto">
            <a:xfrm>
              <a:off x="3505200" y="3581400"/>
              <a:ext cx="76200" cy="7620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2400" dirty="0"/>
            </a:p>
          </p:txBody>
        </p:sp>
        <p:sp>
          <p:nvSpPr>
            <p:cNvPr id="20" name="Oval 8"/>
            <p:cNvSpPr>
              <a:spLocks noChangeArrowheads="1"/>
            </p:cNvSpPr>
            <p:nvPr/>
          </p:nvSpPr>
          <p:spPr bwMode="auto">
            <a:xfrm>
              <a:off x="3124200" y="3200400"/>
              <a:ext cx="76200" cy="7620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2400" dirty="0"/>
            </a:p>
          </p:txBody>
        </p:sp>
        <p:sp>
          <p:nvSpPr>
            <p:cNvPr id="21" name="Oval 9"/>
            <p:cNvSpPr>
              <a:spLocks noChangeArrowheads="1"/>
            </p:cNvSpPr>
            <p:nvPr/>
          </p:nvSpPr>
          <p:spPr bwMode="auto">
            <a:xfrm>
              <a:off x="2743200" y="3429000"/>
              <a:ext cx="76200" cy="7620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2400" dirty="0"/>
            </a:p>
          </p:txBody>
        </p:sp>
      </p:grpSp>
      <p:sp>
        <p:nvSpPr>
          <p:cNvPr id="29" name="Oval 28"/>
          <p:cNvSpPr/>
          <p:nvPr/>
        </p:nvSpPr>
        <p:spPr>
          <a:xfrm>
            <a:off x="5867400" y="2514600"/>
            <a:ext cx="1219200" cy="1066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Task T</a:t>
            </a:r>
            <a:endParaRPr lang="en-US" sz="2400" dirty="0"/>
          </a:p>
        </p:txBody>
      </p:sp>
      <p:cxnSp>
        <p:nvCxnSpPr>
          <p:cNvPr id="32" name="Straight Arrow Connector 31"/>
          <p:cNvCxnSpPr/>
          <p:nvPr/>
        </p:nvCxnSpPr>
        <p:spPr>
          <a:xfrm>
            <a:off x="4267200" y="2971800"/>
            <a:ext cx="1066800" cy="1588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V="1">
            <a:off x="4267200" y="3810000"/>
            <a:ext cx="1143000" cy="609600"/>
          </a:xfrm>
          <a:prstGeom prst="straightConnector1">
            <a:avLst/>
          </a:prstGeom>
          <a:ln w="76200">
            <a:solidFill>
              <a:schemeClr val="tx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Content Placeholder 1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685800"/>
          </a:xfrm>
        </p:spPr>
        <p:txBody>
          <a:bodyPr/>
          <a:lstStyle/>
          <a:p>
            <a:r>
              <a:rPr lang="en-US" dirty="0" smtClean="0"/>
              <a:t>Multiple source tasks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25" name="Oval 24"/>
          <p:cNvSpPr/>
          <p:nvPr/>
        </p:nvSpPr>
        <p:spPr>
          <a:xfrm>
            <a:off x="2362200" y="4495800"/>
            <a:ext cx="1219200" cy="1066800"/>
          </a:xfrm>
          <a:prstGeom prst="ellipse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bg2"/>
              </a:solidFill>
            </a:endParaRPr>
          </a:p>
        </p:txBody>
      </p:sp>
      <p:sp>
        <p:nvSpPr>
          <p:cNvPr id="30" name="Oval 29"/>
          <p:cNvSpPr/>
          <p:nvPr/>
        </p:nvSpPr>
        <p:spPr>
          <a:xfrm>
            <a:off x="2286000" y="4419600"/>
            <a:ext cx="1219200" cy="1066800"/>
          </a:xfrm>
          <a:prstGeom prst="ellipse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bg2"/>
                </a:solidFill>
              </a:rPr>
              <a:t>Task S1</a:t>
            </a:r>
            <a:endParaRPr lang="en-US" sz="2400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1981200"/>
          </a:xfrm>
        </p:spPr>
        <p:txBody>
          <a:bodyPr/>
          <a:lstStyle/>
          <a:p>
            <a:r>
              <a:rPr lang="en-US" dirty="0" smtClean="0"/>
              <a:t>Theoretical results</a:t>
            </a:r>
          </a:p>
          <a:p>
            <a:pPr lvl="1"/>
            <a:r>
              <a:rPr lang="en-US" dirty="0" smtClean="0"/>
              <a:t>How high can the initial performance be?</a:t>
            </a:r>
          </a:p>
          <a:p>
            <a:pPr lvl="1"/>
            <a:r>
              <a:rPr lang="en-US" dirty="0" smtClean="0"/>
              <a:t>How quickly can the target-task learner improve?</a:t>
            </a:r>
          </a:p>
          <a:p>
            <a:pPr lvl="1"/>
            <a:r>
              <a:rPr lang="en-US" dirty="0" smtClean="0"/>
              <a:t>How many episodes are “saved” through transfer?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Future Work</a:t>
            </a:r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2590800" y="4050268"/>
            <a:ext cx="4038600" cy="902732"/>
            <a:chOff x="2590800" y="4050268"/>
            <a:chExt cx="4038600" cy="902732"/>
          </a:xfrm>
        </p:grpSpPr>
        <p:sp>
          <p:nvSpPr>
            <p:cNvPr id="4" name="Oval 3"/>
            <p:cNvSpPr/>
            <p:nvPr/>
          </p:nvSpPr>
          <p:spPr>
            <a:xfrm>
              <a:off x="2590800" y="4114800"/>
              <a:ext cx="1219200" cy="8382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Source</a:t>
              </a:r>
              <a:endParaRPr lang="en-US" dirty="0"/>
            </a:p>
          </p:txBody>
        </p:sp>
        <p:sp>
          <p:nvSpPr>
            <p:cNvPr id="5" name="Oval 4"/>
            <p:cNvSpPr/>
            <p:nvPr/>
          </p:nvSpPr>
          <p:spPr>
            <a:xfrm>
              <a:off x="5410200" y="4114800"/>
              <a:ext cx="1219200" cy="8382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Target</a:t>
              </a:r>
              <a:endParaRPr lang="en-US" dirty="0"/>
            </a:p>
          </p:txBody>
        </p:sp>
        <p:cxnSp>
          <p:nvCxnSpPr>
            <p:cNvPr id="7" name="Straight Arrow Connector 6"/>
            <p:cNvCxnSpPr>
              <a:stCxn id="4" idx="6"/>
              <a:endCxn id="5" idx="2"/>
            </p:cNvCxnSpPr>
            <p:nvPr/>
          </p:nvCxnSpPr>
          <p:spPr>
            <a:xfrm>
              <a:off x="3810000" y="4533900"/>
              <a:ext cx="1600200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triangle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/>
          </p:nvSpPr>
          <p:spPr>
            <a:xfrm>
              <a:off x="3886200" y="4050268"/>
              <a:ext cx="1600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Relationship?</a:t>
              </a:r>
              <a:endParaRPr 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RoboCup Domain</a:t>
            </a:r>
            <a:endParaRPr lang="en-US" dirty="0"/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6337300" y="1909763"/>
            <a:ext cx="24225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0" dirty="0"/>
              <a:t>3-on-2 </a:t>
            </a:r>
            <a:r>
              <a:rPr lang="en-US" sz="2000" b="0" dirty="0" smtClean="0"/>
              <a:t>BreakAway</a:t>
            </a:r>
            <a:endParaRPr lang="en-US" sz="2000" b="0" dirty="0"/>
          </a:p>
        </p:txBody>
      </p:sp>
      <p:grpSp>
        <p:nvGrpSpPr>
          <p:cNvPr id="5" name="Group 6"/>
          <p:cNvGrpSpPr>
            <a:grpSpLocks/>
          </p:cNvGrpSpPr>
          <p:nvPr/>
        </p:nvGrpSpPr>
        <p:grpSpPr bwMode="auto">
          <a:xfrm>
            <a:off x="6491289" y="2333625"/>
            <a:ext cx="2195511" cy="2238375"/>
            <a:chOff x="3899" y="1173"/>
            <a:chExt cx="1526" cy="1558"/>
          </a:xfrm>
        </p:grpSpPr>
        <p:sp>
          <p:nvSpPr>
            <p:cNvPr id="6" name="Rectangle 7"/>
            <p:cNvSpPr>
              <a:spLocks noChangeArrowheads="1"/>
            </p:cNvSpPr>
            <p:nvPr/>
          </p:nvSpPr>
          <p:spPr bwMode="auto">
            <a:xfrm>
              <a:off x="3899" y="1173"/>
              <a:ext cx="1522" cy="1558"/>
            </a:xfrm>
            <a:prstGeom prst="rect">
              <a:avLst/>
            </a:prstGeom>
            <a:solidFill>
              <a:srgbClr val="33CC33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endParaRPr lang="en-US" dirty="0"/>
            </a:p>
          </p:txBody>
        </p:sp>
        <p:grpSp>
          <p:nvGrpSpPr>
            <p:cNvPr id="7" name="Group 8"/>
            <p:cNvGrpSpPr>
              <a:grpSpLocks/>
            </p:cNvGrpSpPr>
            <p:nvPr/>
          </p:nvGrpSpPr>
          <p:grpSpPr bwMode="auto">
            <a:xfrm rot="3410716">
              <a:off x="4586" y="1420"/>
              <a:ext cx="127" cy="122"/>
              <a:chOff x="4067" y="881"/>
              <a:chExt cx="199" cy="186"/>
            </a:xfrm>
          </p:grpSpPr>
          <p:sp>
            <p:nvSpPr>
              <p:cNvPr id="35" name="Oval 9"/>
              <p:cNvSpPr>
                <a:spLocks noChangeArrowheads="1"/>
              </p:cNvSpPr>
              <p:nvPr/>
            </p:nvSpPr>
            <p:spPr bwMode="auto">
              <a:xfrm rot="-8182725">
                <a:off x="4067" y="881"/>
                <a:ext cx="199" cy="186"/>
              </a:xfrm>
              <a:prstGeom prst="ellipse">
                <a:avLst/>
              </a:prstGeom>
              <a:solidFill>
                <a:schemeClr val="tx1"/>
              </a:solidFill>
              <a:ln w="381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anchor="ctr"/>
              <a:lstStyle/>
              <a:p>
                <a:endParaRPr lang="en-US" dirty="0"/>
              </a:p>
            </p:txBody>
          </p:sp>
          <p:sp>
            <p:nvSpPr>
              <p:cNvPr id="36" name="Line 10"/>
              <p:cNvSpPr>
                <a:spLocks noChangeShapeType="1"/>
              </p:cNvSpPr>
              <p:nvPr/>
            </p:nvSpPr>
            <p:spPr bwMode="auto">
              <a:xfrm rot="13417275" flipV="1">
                <a:off x="4178" y="956"/>
                <a:ext cx="82" cy="46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</p:grpSp>
        <p:grpSp>
          <p:nvGrpSpPr>
            <p:cNvPr id="8" name="Group 11"/>
            <p:cNvGrpSpPr>
              <a:grpSpLocks/>
            </p:cNvGrpSpPr>
            <p:nvPr/>
          </p:nvGrpSpPr>
          <p:grpSpPr bwMode="auto">
            <a:xfrm rot="16200000">
              <a:off x="5005" y="1863"/>
              <a:ext cx="125" cy="124"/>
              <a:chOff x="2862" y="2122"/>
              <a:chExt cx="268" cy="258"/>
            </a:xfrm>
          </p:grpSpPr>
          <p:sp>
            <p:nvSpPr>
              <p:cNvPr id="33" name="Oval 12"/>
              <p:cNvSpPr>
                <a:spLocks noChangeArrowheads="1"/>
              </p:cNvSpPr>
              <p:nvPr/>
            </p:nvSpPr>
            <p:spPr bwMode="auto">
              <a:xfrm rot="-14457039">
                <a:off x="2867" y="2117"/>
                <a:ext cx="258" cy="268"/>
              </a:xfrm>
              <a:prstGeom prst="ellipse">
                <a:avLst/>
              </a:prstGeom>
              <a:solidFill>
                <a:srgbClr val="990033"/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anchor="ctr"/>
              <a:lstStyle/>
              <a:p>
                <a:endParaRPr lang="en-US" dirty="0"/>
              </a:p>
            </p:txBody>
          </p:sp>
          <p:sp>
            <p:nvSpPr>
              <p:cNvPr id="34" name="Line 13"/>
              <p:cNvSpPr>
                <a:spLocks noChangeShapeType="1"/>
              </p:cNvSpPr>
              <p:nvPr/>
            </p:nvSpPr>
            <p:spPr bwMode="auto">
              <a:xfrm rot="7142961" flipV="1">
                <a:off x="2936" y="2152"/>
                <a:ext cx="107" cy="6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</p:grpSp>
        <p:sp>
          <p:nvSpPr>
            <p:cNvPr id="9" name="Rectangle 14"/>
            <p:cNvSpPr>
              <a:spLocks noChangeArrowheads="1"/>
            </p:cNvSpPr>
            <p:nvPr/>
          </p:nvSpPr>
          <p:spPr bwMode="auto">
            <a:xfrm>
              <a:off x="5310" y="1507"/>
              <a:ext cx="115" cy="86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0" name="Rectangle 15"/>
            <p:cNvSpPr>
              <a:spLocks noChangeArrowheads="1"/>
            </p:cNvSpPr>
            <p:nvPr/>
          </p:nvSpPr>
          <p:spPr bwMode="auto">
            <a:xfrm>
              <a:off x="4918" y="1284"/>
              <a:ext cx="392" cy="1342"/>
            </a:xfrm>
            <a:prstGeom prst="rect">
              <a:avLst/>
            </a:prstGeom>
            <a:noFill/>
            <a:ln w="76200">
              <a:solidFill>
                <a:srgbClr val="FFFFFF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endParaRPr lang="en-US" dirty="0"/>
            </a:p>
          </p:txBody>
        </p:sp>
        <p:sp>
          <p:nvSpPr>
            <p:cNvPr id="11" name="Line 16"/>
            <p:cNvSpPr>
              <a:spLocks noChangeShapeType="1"/>
            </p:cNvSpPr>
            <p:nvPr/>
          </p:nvSpPr>
          <p:spPr bwMode="auto">
            <a:xfrm>
              <a:off x="5310" y="1173"/>
              <a:ext cx="0" cy="1557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grpSp>
          <p:nvGrpSpPr>
            <p:cNvPr id="12" name="Group 17"/>
            <p:cNvGrpSpPr>
              <a:grpSpLocks/>
            </p:cNvGrpSpPr>
            <p:nvPr/>
          </p:nvGrpSpPr>
          <p:grpSpPr bwMode="auto">
            <a:xfrm rot="-3756130">
              <a:off x="4533" y="2371"/>
              <a:ext cx="128" cy="122"/>
              <a:chOff x="4067" y="881"/>
              <a:chExt cx="199" cy="186"/>
            </a:xfrm>
          </p:grpSpPr>
          <p:sp>
            <p:nvSpPr>
              <p:cNvPr id="31" name="Oval 18"/>
              <p:cNvSpPr>
                <a:spLocks noChangeArrowheads="1"/>
              </p:cNvSpPr>
              <p:nvPr/>
            </p:nvSpPr>
            <p:spPr bwMode="auto">
              <a:xfrm rot="-8182725">
                <a:off x="4067" y="881"/>
                <a:ext cx="199" cy="186"/>
              </a:xfrm>
              <a:prstGeom prst="ellipse">
                <a:avLst/>
              </a:prstGeom>
              <a:solidFill>
                <a:schemeClr val="tx1"/>
              </a:solidFill>
              <a:ln w="381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anchor="ctr"/>
              <a:lstStyle/>
              <a:p>
                <a:endParaRPr lang="en-US" dirty="0"/>
              </a:p>
            </p:txBody>
          </p:sp>
          <p:sp>
            <p:nvSpPr>
              <p:cNvPr id="32" name="Line 19"/>
              <p:cNvSpPr>
                <a:spLocks noChangeShapeType="1"/>
              </p:cNvSpPr>
              <p:nvPr/>
            </p:nvSpPr>
            <p:spPr bwMode="auto">
              <a:xfrm rot="13417275" flipV="1">
                <a:off x="4178" y="956"/>
                <a:ext cx="82" cy="46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</p:grpSp>
        <p:grpSp>
          <p:nvGrpSpPr>
            <p:cNvPr id="13" name="Group 20"/>
            <p:cNvGrpSpPr>
              <a:grpSpLocks/>
            </p:cNvGrpSpPr>
            <p:nvPr/>
          </p:nvGrpSpPr>
          <p:grpSpPr bwMode="auto">
            <a:xfrm rot="16200000">
              <a:off x="4409" y="1733"/>
              <a:ext cx="124" cy="124"/>
              <a:chOff x="2862" y="2122"/>
              <a:chExt cx="268" cy="258"/>
            </a:xfrm>
          </p:grpSpPr>
          <p:sp>
            <p:nvSpPr>
              <p:cNvPr id="29" name="Oval 21"/>
              <p:cNvSpPr>
                <a:spLocks noChangeArrowheads="1"/>
              </p:cNvSpPr>
              <p:nvPr/>
            </p:nvSpPr>
            <p:spPr bwMode="auto">
              <a:xfrm rot="-14457039">
                <a:off x="2867" y="2117"/>
                <a:ext cx="258" cy="268"/>
              </a:xfrm>
              <a:prstGeom prst="ellipse">
                <a:avLst/>
              </a:prstGeom>
              <a:solidFill>
                <a:schemeClr val="folHlink"/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anchor="ctr"/>
              <a:lstStyle/>
              <a:p>
                <a:endParaRPr lang="en-US" dirty="0"/>
              </a:p>
            </p:txBody>
          </p:sp>
          <p:sp>
            <p:nvSpPr>
              <p:cNvPr id="30" name="Line 22"/>
              <p:cNvSpPr>
                <a:spLocks noChangeShapeType="1"/>
              </p:cNvSpPr>
              <p:nvPr/>
            </p:nvSpPr>
            <p:spPr bwMode="auto">
              <a:xfrm rot="7142961" flipV="1">
                <a:off x="2936" y="2152"/>
                <a:ext cx="107" cy="6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</p:grpSp>
        <p:grpSp>
          <p:nvGrpSpPr>
            <p:cNvPr id="14" name="Group 23"/>
            <p:cNvGrpSpPr>
              <a:grpSpLocks/>
            </p:cNvGrpSpPr>
            <p:nvPr/>
          </p:nvGrpSpPr>
          <p:grpSpPr bwMode="auto">
            <a:xfrm>
              <a:off x="3983" y="1353"/>
              <a:ext cx="226" cy="166"/>
              <a:chOff x="952" y="1350"/>
              <a:chExt cx="287" cy="217"/>
            </a:xfrm>
          </p:grpSpPr>
          <p:sp>
            <p:nvSpPr>
              <p:cNvPr id="15" name="Oval 24"/>
              <p:cNvSpPr>
                <a:spLocks noChangeArrowheads="1"/>
              </p:cNvSpPr>
              <p:nvPr/>
            </p:nvSpPr>
            <p:spPr bwMode="auto">
              <a:xfrm>
                <a:off x="1021" y="1350"/>
                <a:ext cx="218" cy="217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anchor="ctr"/>
              <a:lstStyle/>
              <a:p>
                <a:endParaRPr lang="en-US" dirty="0"/>
              </a:p>
            </p:txBody>
          </p:sp>
          <p:sp>
            <p:nvSpPr>
              <p:cNvPr id="16" name="AutoShape 25"/>
              <p:cNvSpPr>
                <a:spLocks noChangeArrowheads="1"/>
              </p:cNvSpPr>
              <p:nvPr/>
            </p:nvSpPr>
            <p:spPr bwMode="auto">
              <a:xfrm>
                <a:off x="1108" y="1405"/>
                <a:ext cx="59" cy="57"/>
              </a:xfrm>
              <a:prstGeom prst="pentagon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7" name="AutoShape 26"/>
              <p:cNvSpPr>
                <a:spLocks noChangeArrowheads="1"/>
              </p:cNvSpPr>
              <p:nvPr/>
            </p:nvSpPr>
            <p:spPr bwMode="auto">
              <a:xfrm>
                <a:off x="1095" y="1464"/>
                <a:ext cx="82" cy="70"/>
              </a:xfrm>
              <a:prstGeom prst="hexagon">
                <a:avLst>
                  <a:gd name="adj" fmla="val 29286"/>
                  <a:gd name="vf" fmla="val 115470"/>
                </a:avLst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8" name="Freeform 27"/>
              <p:cNvSpPr>
                <a:spLocks/>
              </p:cNvSpPr>
              <p:nvPr/>
            </p:nvSpPr>
            <p:spPr bwMode="auto">
              <a:xfrm>
                <a:off x="1156" y="1421"/>
                <a:ext cx="69" cy="80"/>
              </a:xfrm>
              <a:custGeom>
                <a:avLst/>
                <a:gdLst/>
                <a:ahLst/>
                <a:cxnLst>
                  <a:cxn ang="0">
                    <a:pos x="0" y="51"/>
                  </a:cxn>
                  <a:cxn ang="0">
                    <a:pos x="21" y="2"/>
                  </a:cxn>
                  <a:cxn ang="0">
                    <a:pos x="54" y="0"/>
                  </a:cxn>
                  <a:cxn ang="0">
                    <a:pos x="83" y="41"/>
                  </a:cxn>
                  <a:cxn ang="0">
                    <a:pos x="65" y="90"/>
                  </a:cxn>
                  <a:cxn ang="0">
                    <a:pos x="24" y="95"/>
                  </a:cxn>
                  <a:cxn ang="0">
                    <a:pos x="0" y="51"/>
                  </a:cxn>
                </a:cxnLst>
                <a:rect l="0" t="0" r="r" b="b"/>
                <a:pathLst>
                  <a:path w="83" h="95">
                    <a:moveTo>
                      <a:pt x="0" y="51"/>
                    </a:moveTo>
                    <a:lnTo>
                      <a:pt x="21" y="2"/>
                    </a:lnTo>
                    <a:lnTo>
                      <a:pt x="54" y="0"/>
                    </a:lnTo>
                    <a:lnTo>
                      <a:pt x="83" y="41"/>
                    </a:lnTo>
                    <a:lnTo>
                      <a:pt x="65" y="90"/>
                    </a:lnTo>
                    <a:lnTo>
                      <a:pt x="24" y="95"/>
                    </a:lnTo>
                    <a:lnTo>
                      <a:pt x="0" y="51"/>
                    </a:lnTo>
                    <a:close/>
                  </a:path>
                </a:pathLst>
              </a:custGeom>
              <a:solidFill>
                <a:schemeClr val="tx1"/>
              </a:solidFill>
              <a:ln w="9525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9" name="Freeform 28"/>
              <p:cNvSpPr>
                <a:spLocks/>
              </p:cNvSpPr>
              <p:nvPr/>
            </p:nvSpPr>
            <p:spPr bwMode="auto">
              <a:xfrm>
                <a:off x="1137" y="1364"/>
                <a:ext cx="63" cy="64"/>
              </a:xfrm>
              <a:custGeom>
                <a:avLst/>
                <a:gdLst/>
                <a:ahLst/>
                <a:cxnLst>
                  <a:cxn ang="0">
                    <a:pos x="3" y="47"/>
                  </a:cxn>
                  <a:cxn ang="0">
                    <a:pos x="0" y="0"/>
                  </a:cxn>
                  <a:cxn ang="0">
                    <a:pos x="46" y="3"/>
                  </a:cxn>
                  <a:cxn ang="0">
                    <a:pos x="73" y="21"/>
                  </a:cxn>
                  <a:cxn ang="0">
                    <a:pos x="75" y="68"/>
                  </a:cxn>
                  <a:cxn ang="0">
                    <a:pos x="42" y="77"/>
                  </a:cxn>
                  <a:cxn ang="0">
                    <a:pos x="3" y="47"/>
                  </a:cxn>
                </a:cxnLst>
                <a:rect l="0" t="0" r="r" b="b"/>
                <a:pathLst>
                  <a:path w="75" h="77">
                    <a:moveTo>
                      <a:pt x="3" y="47"/>
                    </a:moveTo>
                    <a:lnTo>
                      <a:pt x="0" y="0"/>
                    </a:lnTo>
                    <a:lnTo>
                      <a:pt x="46" y="3"/>
                    </a:lnTo>
                    <a:lnTo>
                      <a:pt x="73" y="21"/>
                    </a:lnTo>
                    <a:lnTo>
                      <a:pt x="75" y="68"/>
                    </a:lnTo>
                    <a:lnTo>
                      <a:pt x="42" y="77"/>
                    </a:lnTo>
                    <a:lnTo>
                      <a:pt x="3" y="47"/>
                    </a:lnTo>
                    <a:close/>
                  </a:path>
                </a:pathLst>
              </a:custGeom>
              <a:solidFill>
                <a:schemeClr val="tx1"/>
              </a:solidFill>
              <a:ln w="9525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0" name="Freeform 29"/>
              <p:cNvSpPr>
                <a:spLocks/>
              </p:cNvSpPr>
              <p:nvPr/>
            </p:nvSpPr>
            <p:spPr bwMode="auto">
              <a:xfrm>
                <a:off x="1069" y="1355"/>
                <a:ext cx="68" cy="68"/>
              </a:xfrm>
              <a:custGeom>
                <a:avLst/>
                <a:gdLst/>
                <a:ahLst/>
                <a:cxnLst>
                  <a:cxn ang="0">
                    <a:pos x="43" y="81"/>
                  </a:cxn>
                  <a:cxn ang="0">
                    <a:pos x="81" y="54"/>
                  </a:cxn>
                  <a:cxn ang="0">
                    <a:pos x="79" y="10"/>
                  </a:cxn>
                  <a:cxn ang="0">
                    <a:pos x="42" y="0"/>
                  </a:cxn>
                  <a:cxn ang="0">
                    <a:pos x="0" y="15"/>
                  </a:cxn>
                  <a:cxn ang="0">
                    <a:pos x="4" y="67"/>
                  </a:cxn>
                  <a:cxn ang="0">
                    <a:pos x="43" y="81"/>
                  </a:cxn>
                </a:cxnLst>
                <a:rect l="0" t="0" r="r" b="b"/>
                <a:pathLst>
                  <a:path w="81" h="81">
                    <a:moveTo>
                      <a:pt x="43" y="81"/>
                    </a:moveTo>
                    <a:lnTo>
                      <a:pt x="81" y="54"/>
                    </a:lnTo>
                    <a:lnTo>
                      <a:pt x="79" y="10"/>
                    </a:lnTo>
                    <a:lnTo>
                      <a:pt x="42" y="0"/>
                    </a:lnTo>
                    <a:lnTo>
                      <a:pt x="0" y="15"/>
                    </a:lnTo>
                    <a:lnTo>
                      <a:pt x="4" y="67"/>
                    </a:lnTo>
                    <a:lnTo>
                      <a:pt x="43" y="81"/>
                    </a:lnTo>
                    <a:close/>
                  </a:path>
                </a:pathLst>
              </a:custGeom>
              <a:solidFill>
                <a:schemeClr val="tx1"/>
              </a:solidFill>
              <a:ln w="9525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1" name="Freeform 30"/>
              <p:cNvSpPr>
                <a:spLocks/>
              </p:cNvSpPr>
              <p:nvPr/>
            </p:nvSpPr>
            <p:spPr bwMode="auto">
              <a:xfrm>
                <a:off x="1158" y="1496"/>
                <a:ext cx="65" cy="60"/>
              </a:xfrm>
              <a:custGeom>
                <a:avLst/>
                <a:gdLst/>
                <a:ahLst/>
                <a:cxnLst>
                  <a:cxn ang="0">
                    <a:pos x="0" y="48"/>
                  </a:cxn>
                  <a:cxn ang="0">
                    <a:pos x="21" y="6"/>
                  </a:cxn>
                  <a:cxn ang="0">
                    <a:pos x="64" y="0"/>
                  </a:cxn>
                  <a:cxn ang="0">
                    <a:pos x="78" y="27"/>
                  </a:cxn>
                  <a:cxn ang="0">
                    <a:pos x="30" y="72"/>
                  </a:cxn>
                  <a:cxn ang="0">
                    <a:pos x="0" y="48"/>
                  </a:cxn>
                </a:cxnLst>
                <a:rect l="0" t="0" r="r" b="b"/>
                <a:pathLst>
                  <a:path w="78" h="72">
                    <a:moveTo>
                      <a:pt x="0" y="48"/>
                    </a:moveTo>
                    <a:lnTo>
                      <a:pt x="21" y="6"/>
                    </a:lnTo>
                    <a:lnTo>
                      <a:pt x="64" y="0"/>
                    </a:lnTo>
                    <a:lnTo>
                      <a:pt x="78" y="27"/>
                    </a:lnTo>
                    <a:lnTo>
                      <a:pt x="30" y="72"/>
                    </a:lnTo>
                    <a:lnTo>
                      <a:pt x="0" y="48"/>
                    </a:lnTo>
                    <a:close/>
                  </a:path>
                </a:pathLst>
              </a:custGeom>
              <a:solidFill>
                <a:schemeClr val="bg2"/>
              </a:solidFill>
              <a:ln w="9525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2" name="Freeform 31"/>
              <p:cNvSpPr>
                <a:spLocks/>
              </p:cNvSpPr>
              <p:nvPr/>
            </p:nvSpPr>
            <p:spPr bwMode="auto">
              <a:xfrm>
                <a:off x="1198" y="1381"/>
                <a:ext cx="40" cy="7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" y="50"/>
                  </a:cxn>
                  <a:cxn ang="0">
                    <a:pos x="34" y="89"/>
                  </a:cxn>
                  <a:cxn ang="0">
                    <a:pos x="48" y="87"/>
                  </a:cxn>
                  <a:cxn ang="0">
                    <a:pos x="39" y="48"/>
                  </a:cxn>
                  <a:cxn ang="0">
                    <a:pos x="28" y="27"/>
                  </a:cxn>
                  <a:cxn ang="0">
                    <a:pos x="13" y="9"/>
                  </a:cxn>
                  <a:cxn ang="0">
                    <a:pos x="0" y="0"/>
                  </a:cxn>
                </a:cxnLst>
                <a:rect l="0" t="0" r="r" b="b"/>
                <a:pathLst>
                  <a:path w="48" h="89">
                    <a:moveTo>
                      <a:pt x="0" y="0"/>
                    </a:moveTo>
                    <a:lnTo>
                      <a:pt x="3" y="50"/>
                    </a:lnTo>
                    <a:lnTo>
                      <a:pt x="34" y="89"/>
                    </a:lnTo>
                    <a:lnTo>
                      <a:pt x="48" y="87"/>
                    </a:lnTo>
                    <a:lnTo>
                      <a:pt x="39" y="48"/>
                    </a:lnTo>
                    <a:lnTo>
                      <a:pt x="28" y="27"/>
                    </a:lnTo>
                    <a:lnTo>
                      <a:pt x="13" y="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3" name="Freeform 32"/>
              <p:cNvSpPr>
                <a:spLocks/>
              </p:cNvSpPr>
              <p:nvPr/>
            </p:nvSpPr>
            <p:spPr bwMode="auto">
              <a:xfrm>
                <a:off x="1107" y="1351"/>
                <a:ext cx="66" cy="14"/>
              </a:xfrm>
              <a:custGeom>
                <a:avLst/>
                <a:gdLst/>
                <a:ahLst/>
                <a:cxnLst>
                  <a:cxn ang="0">
                    <a:pos x="0" y="3"/>
                  </a:cxn>
                  <a:cxn ang="0">
                    <a:pos x="36" y="17"/>
                  </a:cxn>
                  <a:cxn ang="0">
                    <a:pos x="79" y="17"/>
                  </a:cxn>
                  <a:cxn ang="0">
                    <a:pos x="52" y="3"/>
                  </a:cxn>
                  <a:cxn ang="0">
                    <a:pos x="31" y="2"/>
                  </a:cxn>
                  <a:cxn ang="0">
                    <a:pos x="12" y="0"/>
                  </a:cxn>
                  <a:cxn ang="0">
                    <a:pos x="0" y="3"/>
                  </a:cxn>
                </a:cxnLst>
                <a:rect l="0" t="0" r="r" b="b"/>
                <a:pathLst>
                  <a:path w="79" h="17">
                    <a:moveTo>
                      <a:pt x="0" y="3"/>
                    </a:moveTo>
                    <a:lnTo>
                      <a:pt x="36" y="17"/>
                    </a:lnTo>
                    <a:lnTo>
                      <a:pt x="79" y="17"/>
                    </a:lnTo>
                    <a:lnTo>
                      <a:pt x="52" y="3"/>
                    </a:lnTo>
                    <a:lnTo>
                      <a:pt x="31" y="2"/>
                    </a:lnTo>
                    <a:lnTo>
                      <a:pt x="12" y="0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chemeClr val="bg2"/>
              </a:solidFill>
              <a:ln w="9525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4" name="Freeform 33"/>
              <p:cNvSpPr>
                <a:spLocks/>
              </p:cNvSpPr>
              <p:nvPr/>
            </p:nvSpPr>
            <p:spPr bwMode="auto">
              <a:xfrm>
                <a:off x="1091" y="1535"/>
                <a:ext cx="29" cy="32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35" y="38"/>
                  </a:cxn>
                  <a:cxn ang="0">
                    <a:pos x="15" y="33"/>
                  </a:cxn>
                  <a:cxn ang="0">
                    <a:pos x="0" y="26"/>
                  </a:cxn>
                  <a:cxn ang="0">
                    <a:pos x="24" y="0"/>
                  </a:cxn>
                </a:cxnLst>
                <a:rect l="0" t="0" r="r" b="b"/>
                <a:pathLst>
                  <a:path w="35" h="38">
                    <a:moveTo>
                      <a:pt x="24" y="0"/>
                    </a:moveTo>
                    <a:lnTo>
                      <a:pt x="35" y="38"/>
                    </a:lnTo>
                    <a:lnTo>
                      <a:pt x="15" y="33"/>
                    </a:lnTo>
                    <a:lnTo>
                      <a:pt x="0" y="26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5" name="Freeform 34"/>
              <p:cNvSpPr>
                <a:spLocks/>
              </p:cNvSpPr>
              <p:nvPr/>
            </p:nvSpPr>
            <p:spPr bwMode="auto">
              <a:xfrm>
                <a:off x="1048" y="1368"/>
                <a:ext cx="21" cy="22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26" y="27"/>
                  </a:cxn>
                  <a:cxn ang="0">
                    <a:pos x="0" y="22"/>
                  </a:cxn>
                  <a:cxn ang="0">
                    <a:pos x="8" y="9"/>
                  </a:cxn>
                  <a:cxn ang="0">
                    <a:pos x="24" y="0"/>
                  </a:cxn>
                </a:cxnLst>
                <a:rect l="0" t="0" r="r" b="b"/>
                <a:pathLst>
                  <a:path w="26" h="27">
                    <a:moveTo>
                      <a:pt x="24" y="0"/>
                    </a:moveTo>
                    <a:lnTo>
                      <a:pt x="26" y="27"/>
                    </a:lnTo>
                    <a:lnTo>
                      <a:pt x="0" y="22"/>
                    </a:lnTo>
                    <a:lnTo>
                      <a:pt x="8" y="9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grpSp>
            <p:nvGrpSpPr>
              <p:cNvPr id="26" name="Group 35"/>
              <p:cNvGrpSpPr>
                <a:grpSpLocks/>
              </p:cNvGrpSpPr>
              <p:nvPr/>
            </p:nvGrpSpPr>
            <p:grpSpPr bwMode="auto">
              <a:xfrm>
                <a:off x="952" y="1400"/>
                <a:ext cx="157" cy="167"/>
                <a:chOff x="3829" y="1539"/>
                <a:chExt cx="187" cy="199"/>
              </a:xfrm>
            </p:grpSpPr>
            <p:sp>
              <p:nvSpPr>
                <p:cNvPr id="27" name="Oval 36"/>
                <p:cNvSpPr>
                  <a:spLocks noChangeArrowheads="1"/>
                </p:cNvSpPr>
                <p:nvPr/>
              </p:nvSpPr>
              <p:spPr bwMode="auto">
                <a:xfrm rot="-7830212">
                  <a:off x="3823" y="1545"/>
                  <a:ext cx="199" cy="187"/>
                </a:xfrm>
                <a:prstGeom prst="ellipse">
                  <a:avLst/>
                </a:prstGeom>
                <a:solidFill>
                  <a:schemeClr val="tx1"/>
                </a:solidFill>
                <a:ln w="38100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endParaRPr lang="en-US" dirty="0"/>
                </a:p>
              </p:txBody>
            </p:sp>
            <p:sp>
              <p:nvSpPr>
                <p:cNvPr id="28" name="Line 37"/>
                <p:cNvSpPr>
                  <a:spLocks noChangeShapeType="1"/>
                </p:cNvSpPr>
                <p:nvPr/>
              </p:nvSpPr>
              <p:spPr bwMode="auto">
                <a:xfrm rot="13769788" flipV="1">
                  <a:off x="3926" y="1633"/>
                  <a:ext cx="83" cy="46"/>
                </a:xfrm>
                <a:prstGeom prst="line">
                  <a:avLst/>
                </a:prstGeom>
                <a:noFill/>
                <a:ln w="38100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</p:grpSp>
        </p:grpSp>
      </p:grpSp>
      <p:grpSp>
        <p:nvGrpSpPr>
          <p:cNvPr id="37" name="Group 39"/>
          <p:cNvGrpSpPr>
            <a:grpSpLocks/>
          </p:cNvGrpSpPr>
          <p:nvPr/>
        </p:nvGrpSpPr>
        <p:grpSpPr bwMode="auto">
          <a:xfrm>
            <a:off x="609600" y="1311275"/>
            <a:ext cx="2147887" cy="2257425"/>
            <a:chOff x="286" y="1472"/>
            <a:chExt cx="1502" cy="1625"/>
          </a:xfrm>
        </p:grpSpPr>
        <p:sp>
          <p:nvSpPr>
            <p:cNvPr id="38" name="Rectangle 40"/>
            <p:cNvSpPr>
              <a:spLocks noChangeArrowheads="1"/>
            </p:cNvSpPr>
            <p:nvPr/>
          </p:nvSpPr>
          <p:spPr bwMode="auto">
            <a:xfrm>
              <a:off x="286" y="1472"/>
              <a:ext cx="1502" cy="1625"/>
            </a:xfrm>
            <a:prstGeom prst="rect">
              <a:avLst/>
            </a:prstGeom>
            <a:solidFill>
              <a:srgbClr val="33CC33"/>
            </a:solidFill>
            <a:ln w="2857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endParaRPr lang="en-US" dirty="0"/>
            </a:p>
          </p:txBody>
        </p:sp>
        <p:grpSp>
          <p:nvGrpSpPr>
            <p:cNvPr id="39" name="Group 41"/>
            <p:cNvGrpSpPr>
              <a:grpSpLocks/>
            </p:cNvGrpSpPr>
            <p:nvPr/>
          </p:nvGrpSpPr>
          <p:grpSpPr bwMode="auto">
            <a:xfrm rot="6878897">
              <a:off x="1398" y="1733"/>
              <a:ext cx="132" cy="121"/>
              <a:chOff x="4067" y="881"/>
              <a:chExt cx="199" cy="186"/>
            </a:xfrm>
          </p:grpSpPr>
          <p:sp>
            <p:nvSpPr>
              <p:cNvPr id="68" name="Oval 42"/>
              <p:cNvSpPr>
                <a:spLocks noChangeArrowheads="1"/>
              </p:cNvSpPr>
              <p:nvPr/>
            </p:nvSpPr>
            <p:spPr bwMode="auto">
              <a:xfrm rot="-8182725">
                <a:off x="4067" y="881"/>
                <a:ext cx="199" cy="186"/>
              </a:xfrm>
              <a:prstGeom prst="ellipse">
                <a:avLst/>
              </a:prstGeom>
              <a:solidFill>
                <a:schemeClr val="tx1"/>
              </a:solidFill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anchor="ctr"/>
              <a:lstStyle/>
              <a:p>
                <a:endParaRPr lang="en-US" dirty="0"/>
              </a:p>
            </p:txBody>
          </p:sp>
          <p:sp>
            <p:nvSpPr>
              <p:cNvPr id="69" name="Line 43"/>
              <p:cNvSpPr>
                <a:spLocks noChangeShapeType="1"/>
              </p:cNvSpPr>
              <p:nvPr/>
            </p:nvSpPr>
            <p:spPr bwMode="auto">
              <a:xfrm rot="13417275" flipV="1">
                <a:off x="4178" y="956"/>
                <a:ext cx="82" cy="46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</p:grpSp>
        <p:grpSp>
          <p:nvGrpSpPr>
            <p:cNvPr id="40" name="Group 44"/>
            <p:cNvGrpSpPr>
              <a:grpSpLocks/>
            </p:cNvGrpSpPr>
            <p:nvPr/>
          </p:nvGrpSpPr>
          <p:grpSpPr bwMode="auto">
            <a:xfrm rot="16200000">
              <a:off x="1019" y="2355"/>
              <a:ext cx="130" cy="122"/>
              <a:chOff x="2862" y="2122"/>
              <a:chExt cx="268" cy="258"/>
            </a:xfrm>
          </p:grpSpPr>
          <p:sp>
            <p:nvSpPr>
              <p:cNvPr id="66" name="Oval 45"/>
              <p:cNvSpPr>
                <a:spLocks noChangeArrowheads="1"/>
              </p:cNvSpPr>
              <p:nvPr/>
            </p:nvSpPr>
            <p:spPr bwMode="auto">
              <a:xfrm rot="-14457039">
                <a:off x="2867" y="2117"/>
                <a:ext cx="258" cy="268"/>
              </a:xfrm>
              <a:prstGeom prst="ellipse">
                <a:avLst/>
              </a:prstGeom>
              <a:solidFill>
                <a:schemeClr val="folHlink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anchor="ctr"/>
              <a:lstStyle/>
              <a:p>
                <a:endParaRPr lang="en-US" dirty="0"/>
              </a:p>
            </p:txBody>
          </p:sp>
          <p:sp>
            <p:nvSpPr>
              <p:cNvPr id="67" name="Line 46"/>
              <p:cNvSpPr>
                <a:spLocks noChangeShapeType="1"/>
              </p:cNvSpPr>
              <p:nvPr/>
            </p:nvSpPr>
            <p:spPr bwMode="auto">
              <a:xfrm rot="7142961" flipV="1">
                <a:off x="2936" y="2152"/>
                <a:ext cx="107" cy="6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</p:grpSp>
        <p:sp>
          <p:nvSpPr>
            <p:cNvPr id="41" name="Line 47"/>
            <p:cNvSpPr>
              <a:spLocks noChangeShapeType="1"/>
            </p:cNvSpPr>
            <p:nvPr/>
          </p:nvSpPr>
          <p:spPr bwMode="auto">
            <a:xfrm>
              <a:off x="1665" y="1579"/>
              <a:ext cx="0" cy="141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grpSp>
          <p:nvGrpSpPr>
            <p:cNvPr id="42" name="Group 48"/>
            <p:cNvGrpSpPr>
              <a:grpSpLocks/>
            </p:cNvGrpSpPr>
            <p:nvPr/>
          </p:nvGrpSpPr>
          <p:grpSpPr bwMode="auto">
            <a:xfrm rot="-8785857">
              <a:off x="1293" y="2669"/>
              <a:ext cx="129" cy="125"/>
              <a:chOff x="4067" y="881"/>
              <a:chExt cx="199" cy="186"/>
            </a:xfrm>
          </p:grpSpPr>
          <p:sp>
            <p:nvSpPr>
              <p:cNvPr id="64" name="Oval 49"/>
              <p:cNvSpPr>
                <a:spLocks noChangeArrowheads="1"/>
              </p:cNvSpPr>
              <p:nvPr/>
            </p:nvSpPr>
            <p:spPr bwMode="auto">
              <a:xfrm rot="-8182725">
                <a:off x="4067" y="881"/>
                <a:ext cx="199" cy="186"/>
              </a:xfrm>
              <a:prstGeom prst="ellipse">
                <a:avLst/>
              </a:prstGeom>
              <a:solidFill>
                <a:schemeClr val="tx1"/>
              </a:solidFill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anchor="ctr"/>
              <a:lstStyle/>
              <a:p>
                <a:endParaRPr lang="en-US" dirty="0"/>
              </a:p>
            </p:txBody>
          </p:sp>
          <p:sp>
            <p:nvSpPr>
              <p:cNvPr id="65" name="Line 50"/>
              <p:cNvSpPr>
                <a:spLocks noChangeShapeType="1"/>
              </p:cNvSpPr>
              <p:nvPr/>
            </p:nvSpPr>
            <p:spPr bwMode="auto">
              <a:xfrm rot="13417275" flipV="1">
                <a:off x="4178" y="956"/>
                <a:ext cx="82" cy="46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</p:grpSp>
        <p:grpSp>
          <p:nvGrpSpPr>
            <p:cNvPr id="43" name="Group 51"/>
            <p:cNvGrpSpPr>
              <a:grpSpLocks/>
            </p:cNvGrpSpPr>
            <p:nvPr/>
          </p:nvGrpSpPr>
          <p:grpSpPr bwMode="auto">
            <a:xfrm rot="16200000">
              <a:off x="875" y="1995"/>
              <a:ext cx="130" cy="121"/>
              <a:chOff x="2862" y="2122"/>
              <a:chExt cx="268" cy="258"/>
            </a:xfrm>
          </p:grpSpPr>
          <p:sp>
            <p:nvSpPr>
              <p:cNvPr id="62" name="Oval 52"/>
              <p:cNvSpPr>
                <a:spLocks noChangeArrowheads="1"/>
              </p:cNvSpPr>
              <p:nvPr/>
            </p:nvSpPr>
            <p:spPr bwMode="auto">
              <a:xfrm rot="-14457039">
                <a:off x="2867" y="2117"/>
                <a:ext cx="258" cy="268"/>
              </a:xfrm>
              <a:prstGeom prst="ellipse">
                <a:avLst/>
              </a:prstGeom>
              <a:solidFill>
                <a:schemeClr val="folHlink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anchor="ctr"/>
              <a:lstStyle/>
              <a:p>
                <a:endParaRPr lang="en-US" dirty="0"/>
              </a:p>
            </p:txBody>
          </p:sp>
          <p:sp>
            <p:nvSpPr>
              <p:cNvPr id="63" name="Line 53"/>
              <p:cNvSpPr>
                <a:spLocks noChangeShapeType="1"/>
              </p:cNvSpPr>
              <p:nvPr/>
            </p:nvSpPr>
            <p:spPr bwMode="auto">
              <a:xfrm rot="7142961" flipV="1">
                <a:off x="2936" y="2152"/>
                <a:ext cx="107" cy="6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</p:grpSp>
        <p:sp>
          <p:nvSpPr>
            <p:cNvPr id="44" name="Line 54"/>
            <p:cNvSpPr>
              <a:spLocks noChangeShapeType="1"/>
            </p:cNvSpPr>
            <p:nvPr/>
          </p:nvSpPr>
          <p:spPr bwMode="auto">
            <a:xfrm>
              <a:off x="401" y="1580"/>
              <a:ext cx="0" cy="141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5" name="Line 55"/>
            <p:cNvSpPr>
              <a:spLocks noChangeShapeType="1"/>
            </p:cNvSpPr>
            <p:nvPr/>
          </p:nvSpPr>
          <p:spPr bwMode="auto">
            <a:xfrm flipV="1">
              <a:off x="391" y="2986"/>
              <a:ext cx="1289" cy="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6" name="Line 56"/>
            <p:cNvSpPr>
              <a:spLocks noChangeShapeType="1"/>
            </p:cNvSpPr>
            <p:nvPr/>
          </p:nvSpPr>
          <p:spPr bwMode="auto">
            <a:xfrm>
              <a:off x="387" y="1583"/>
              <a:ext cx="1291" cy="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grpSp>
          <p:nvGrpSpPr>
            <p:cNvPr id="47" name="Group 57"/>
            <p:cNvGrpSpPr>
              <a:grpSpLocks/>
            </p:cNvGrpSpPr>
            <p:nvPr/>
          </p:nvGrpSpPr>
          <p:grpSpPr bwMode="auto">
            <a:xfrm>
              <a:off x="483" y="1711"/>
              <a:ext cx="224" cy="173"/>
              <a:chOff x="952" y="1350"/>
              <a:chExt cx="287" cy="217"/>
            </a:xfrm>
          </p:grpSpPr>
          <p:sp>
            <p:nvSpPr>
              <p:cNvPr id="48" name="Oval 58"/>
              <p:cNvSpPr>
                <a:spLocks noChangeArrowheads="1"/>
              </p:cNvSpPr>
              <p:nvPr/>
            </p:nvSpPr>
            <p:spPr bwMode="auto">
              <a:xfrm>
                <a:off x="1021" y="1350"/>
                <a:ext cx="218" cy="217"/>
              </a:xfrm>
              <a:prstGeom prst="ellipse">
                <a:avLst/>
              </a:prstGeom>
              <a:solidFill>
                <a:schemeClr val="tx1"/>
              </a:solidFill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anchor="ctr"/>
              <a:lstStyle/>
              <a:p>
                <a:endParaRPr lang="en-US" dirty="0"/>
              </a:p>
            </p:txBody>
          </p:sp>
          <p:sp>
            <p:nvSpPr>
              <p:cNvPr id="49" name="AutoShape 59"/>
              <p:cNvSpPr>
                <a:spLocks noChangeArrowheads="1"/>
              </p:cNvSpPr>
              <p:nvPr/>
            </p:nvSpPr>
            <p:spPr bwMode="auto">
              <a:xfrm>
                <a:off x="1108" y="1405"/>
                <a:ext cx="59" cy="57"/>
              </a:xfrm>
              <a:prstGeom prst="pentagon">
                <a:avLst/>
              </a:prstGeom>
              <a:solidFill>
                <a:schemeClr val="bg2"/>
              </a:solidFill>
              <a:ln w="28575">
                <a:solidFill>
                  <a:schemeClr val="bg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50" name="AutoShape 60"/>
              <p:cNvSpPr>
                <a:spLocks noChangeArrowheads="1"/>
              </p:cNvSpPr>
              <p:nvPr/>
            </p:nvSpPr>
            <p:spPr bwMode="auto">
              <a:xfrm>
                <a:off x="1095" y="1464"/>
                <a:ext cx="82" cy="70"/>
              </a:xfrm>
              <a:prstGeom prst="hexagon">
                <a:avLst>
                  <a:gd name="adj" fmla="val 29286"/>
                  <a:gd name="vf" fmla="val 115470"/>
                </a:avLst>
              </a:prstGeom>
              <a:solidFill>
                <a:schemeClr val="tx1"/>
              </a:solidFill>
              <a:ln w="28575">
                <a:solidFill>
                  <a:schemeClr val="bg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51" name="Freeform 61"/>
              <p:cNvSpPr>
                <a:spLocks/>
              </p:cNvSpPr>
              <p:nvPr/>
            </p:nvSpPr>
            <p:spPr bwMode="auto">
              <a:xfrm>
                <a:off x="1156" y="1421"/>
                <a:ext cx="69" cy="80"/>
              </a:xfrm>
              <a:custGeom>
                <a:avLst/>
                <a:gdLst/>
                <a:ahLst/>
                <a:cxnLst>
                  <a:cxn ang="0">
                    <a:pos x="0" y="51"/>
                  </a:cxn>
                  <a:cxn ang="0">
                    <a:pos x="21" y="2"/>
                  </a:cxn>
                  <a:cxn ang="0">
                    <a:pos x="54" y="0"/>
                  </a:cxn>
                  <a:cxn ang="0">
                    <a:pos x="83" y="41"/>
                  </a:cxn>
                  <a:cxn ang="0">
                    <a:pos x="65" y="90"/>
                  </a:cxn>
                  <a:cxn ang="0">
                    <a:pos x="24" y="95"/>
                  </a:cxn>
                  <a:cxn ang="0">
                    <a:pos x="0" y="51"/>
                  </a:cxn>
                </a:cxnLst>
                <a:rect l="0" t="0" r="r" b="b"/>
                <a:pathLst>
                  <a:path w="83" h="95">
                    <a:moveTo>
                      <a:pt x="0" y="51"/>
                    </a:moveTo>
                    <a:lnTo>
                      <a:pt x="21" y="2"/>
                    </a:lnTo>
                    <a:lnTo>
                      <a:pt x="54" y="0"/>
                    </a:lnTo>
                    <a:lnTo>
                      <a:pt x="83" y="41"/>
                    </a:lnTo>
                    <a:lnTo>
                      <a:pt x="65" y="90"/>
                    </a:lnTo>
                    <a:lnTo>
                      <a:pt x="24" y="95"/>
                    </a:lnTo>
                    <a:lnTo>
                      <a:pt x="0" y="51"/>
                    </a:lnTo>
                    <a:close/>
                  </a:path>
                </a:pathLst>
              </a:custGeom>
              <a:solidFill>
                <a:schemeClr val="tx1"/>
              </a:solidFill>
              <a:ln w="28575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52" name="Freeform 62"/>
              <p:cNvSpPr>
                <a:spLocks/>
              </p:cNvSpPr>
              <p:nvPr/>
            </p:nvSpPr>
            <p:spPr bwMode="auto">
              <a:xfrm>
                <a:off x="1137" y="1364"/>
                <a:ext cx="63" cy="64"/>
              </a:xfrm>
              <a:custGeom>
                <a:avLst/>
                <a:gdLst/>
                <a:ahLst/>
                <a:cxnLst>
                  <a:cxn ang="0">
                    <a:pos x="3" y="47"/>
                  </a:cxn>
                  <a:cxn ang="0">
                    <a:pos x="0" y="0"/>
                  </a:cxn>
                  <a:cxn ang="0">
                    <a:pos x="46" y="3"/>
                  </a:cxn>
                  <a:cxn ang="0">
                    <a:pos x="73" y="21"/>
                  </a:cxn>
                  <a:cxn ang="0">
                    <a:pos x="75" y="68"/>
                  </a:cxn>
                  <a:cxn ang="0">
                    <a:pos x="42" y="77"/>
                  </a:cxn>
                  <a:cxn ang="0">
                    <a:pos x="3" y="47"/>
                  </a:cxn>
                </a:cxnLst>
                <a:rect l="0" t="0" r="r" b="b"/>
                <a:pathLst>
                  <a:path w="75" h="77">
                    <a:moveTo>
                      <a:pt x="3" y="47"/>
                    </a:moveTo>
                    <a:lnTo>
                      <a:pt x="0" y="0"/>
                    </a:lnTo>
                    <a:lnTo>
                      <a:pt x="46" y="3"/>
                    </a:lnTo>
                    <a:lnTo>
                      <a:pt x="73" y="21"/>
                    </a:lnTo>
                    <a:lnTo>
                      <a:pt x="75" y="68"/>
                    </a:lnTo>
                    <a:lnTo>
                      <a:pt x="42" y="77"/>
                    </a:lnTo>
                    <a:lnTo>
                      <a:pt x="3" y="47"/>
                    </a:lnTo>
                    <a:close/>
                  </a:path>
                </a:pathLst>
              </a:custGeom>
              <a:solidFill>
                <a:schemeClr val="tx1"/>
              </a:solidFill>
              <a:ln w="28575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53" name="Freeform 63"/>
              <p:cNvSpPr>
                <a:spLocks/>
              </p:cNvSpPr>
              <p:nvPr/>
            </p:nvSpPr>
            <p:spPr bwMode="auto">
              <a:xfrm>
                <a:off x="1069" y="1355"/>
                <a:ext cx="68" cy="68"/>
              </a:xfrm>
              <a:custGeom>
                <a:avLst/>
                <a:gdLst/>
                <a:ahLst/>
                <a:cxnLst>
                  <a:cxn ang="0">
                    <a:pos x="43" y="81"/>
                  </a:cxn>
                  <a:cxn ang="0">
                    <a:pos x="81" y="54"/>
                  </a:cxn>
                  <a:cxn ang="0">
                    <a:pos x="79" y="10"/>
                  </a:cxn>
                  <a:cxn ang="0">
                    <a:pos x="42" y="0"/>
                  </a:cxn>
                  <a:cxn ang="0">
                    <a:pos x="0" y="15"/>
                  </a:cxn>
                  <a:cxn ang="0">
                    <a:pos x="4" y="67"/>
                  </a:cxn>
                  <a:cxn ang="0">
                    <a:pos x="43" y="81"/>
                  </a:cxn>
                </a:cxnLst>
                <a:rect l="0" t="0" r="r" b="b"/>
                <a:pathLst>
                  <a:path w="81" h="81">
                    <a:moveTo>
                      <a:pt x="43" y="81"/>
                    </a:moveTo>
                    <a:lnTo>
                      <a:pt x="81" y="54"/>
                    </a:lnTo>
                    <a:lnTo>
                      <a:pt x="79" y="10"/>
                    </a:lnTo>
                    <a:lnTo>
                      <a:pt x="42" y="0"/>
                    </a:lnTo>
                    <a:lnTo>
                      <a:pt x="0" y="15"/>
                    </a:lnTo>
                    <a:lnTo>
                      <a:pt x="4" y="67"/>
                    </a:lnTo>
                    <a:lnTo>
                      <a:pt x="43" y="81"/>
                    </a:lnTo>
                    <a:close/>
                  </a:path>
                </a:pathLst>
              </a:custGeom>
              <a:solidFill>
                <a:schemeClr val="tx1"/>
              </a:solidFill>
              <a:ln w="28575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54" name="Freeform 64"/>
              <p:cNvSpPr>
                <a:spLocks/>
              </p:cNvSpPr>
              <p:nvPr/>
            </p:nvSpPr>
            <p:spPr bwMode="auto">
              <a:xfrm>
                <a:off x="1158" y="1496"/>
                <a:ext cx="65" cy="60"/>
              </a:xfrm>
              <a:custGeom>
                <a:avLst/>
                <a:gdLst/>
                <a:ahLst/>
                <a:cxnLst>
                  <a:cxn ang="0">
                    <a:pos x="0" y="48"/>
                  </a:cxn>
                  <a:cxn ang="0">
                    <a:pos x="21" y="6"/>
                  </a:cxn>
                  <a:cxn ang="0">
                    <a:pos x="64" y="0"/>
                  </a:cxn>
                  <a:cxn ang="0">
                    <a:pos x="78" y="27"/>
                  </a:cxn>
                  <a:cxn ang="0">
                    <a:pos x="30" y="72"/>
                  </a:cxn>
                  <a:cxn ang="0">
                    <a:pos x="0" y="48"/>
                  </a:cxn>
                </a:cxnLst>
                <a:rect l="0" t="0" r="r" b="b"/>
                <a:pathLst>
                  <a:path w="78" h="72">
                    <a:moveTo>
                      <a:pt x="0" y="48"/>
                    </a:moveTo>
                    <a:lnTo>
                      <a:pt x="21" y="6"/>
                    </a:lnTo>
                    <a:lnTo>
                      <a:pt x="64" y="0"/>
                    </a:lnTo>
                    <a:lnTo>
                      <a:pt x="78" y="27"/>
                    </a:lnTo>
                    <a:lnTo>
                      <a:pt x="30" y="72"/>
                    </a:lnTo>
                    <a:lnTo>
                      <a:pt x="0" y="48"/>
                    </a:lnTo>
                    <a:close/>
                  </a:path>
                </a:pathLst>
              </a:custGeom>
              <a:solidFill>
                <a:schemeClr val="bg2"/>
              </a:solidFill>
              <a:ln w="28575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55" name="Freeform 65"/>
              <p:cNvSpPr>
                <a:spLocks/>
              </p:cNvSpPr>
              <p:nvPr/>
            </p:nvSpPr>
            <p:spPr bwMode="auto">
              <a:xfrm>
                <a:off x="1198" y="1381"/>
                <a:ext cx="40" cy="7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" y="50"/>
                  </a:cxn>
                  <a:cxn ang="0">
                    <a:pos x="34" y="89"/>
                  </a:cxn>
                  <a:cxn ang="0">
                    <a:pos x="48" y="87"/>
                  </a:cxn>
                  <a:cxn ang="0">
                    <a:pos x="39" y="48"/>
                  </a:cxn>
                  <a:cxn ang="0">
                    <a:pos x="28" y="27"/>
                  </a:cxn>
                  <a:cxn ang="0">
                    <a:pos x="13" y="9"/>
                  </a:cxn>
                  <a:cxn ang="0">
                    <a:pos x="0" y="0"/>
                  </a:cxn>
                </a:cxnLst>
                <a:rect l="0" t="0" r="r" b="b"/>
                <a:pathLst>
                  <a:path w="48" h="89">
                    <a:moveTo>
                      <a:pt x="0" y="0"/>
                    </a:moveTo>
                    <a:lnTo>
                      <a:pt x="3" y="50"/>
                    </a:lnTo>
                    <a:lnTo>
                      <a:pt x="34" y="89"/>
                    </a:lnTo>
                    <a:lnTo>
                      <a:pt x="48" y="87"/>
                    </a:lnTo>
                    <a:lnTo>
                      <a:pt x="39" y="48"/>
                    </a:lnTo>
                    <a:lnTo>
                      <a:pt x="28" y="27"/>
                    </a:lnTo>
                    <a:lnTo>
                      <a:pt x="13" y="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28575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56" name="Freeform 66"/>
              <p:cNvSpPr>
                <a:spLocks/>
              </p:cNvSpPr>
              <p:nvPr/>
            </p:nvSpPr>
            <p:spPr bwMode="auto">
              <a:xfrm>
                <a:off x="1107" y="1351"/>
                <a:ext cx="66" cy="14"/>
              </a:xfrm>
              <a:custGeom>
                <a:avLst/>
                <a:gdLst/>
                <a:ahLst/>
                <a:cxnLst>
                  <a:cxn ang="0">
                    <a:pos x="0" y="3"/>
                  </a:cxn>
                  <a:cxn ang="0">
                    <a:pos x="36" y="17"/>
                  </a:cxn>
                  <a:cxn ang="0">
                    <a:pos x="79" y="17"/>
                  </a:cxn>
                  <a:cxn ang="0">
                    <a:pos x="52" y="3"/>
                  </a:cxn>
                  <a:cxn ang="0">
                    <a:pos x="31" y="2"/>
                  </a:cxn>
                  <a:cxn ang="0">
                    <a:pos x="12" y="0"/>
                  </a:cxn>
                  <a:cxn ang="0">
                    <a:pos x="0" y="3"/>
                  </a:cxn>
                </a:cxnLst>
                <a:rect l="0" t="0" r="r" b="b"/>
                <a:pathLst>
                  <a:path w="79" h="17">
                    <a:moveTo>
                      <a:pt x="0" y="3"/>
                    </a:moveTo>
                    <a:lnTo>
                      <a:pt x="36" y="17"/>
                    </a:lnTo>
                    <a:lnTo>
                      <a:pt x="79" y="17"/>
                    </a:lnTo>
                    <a:lnTo>
                      <a:pt x="52" y="3"/>
                    </a:lnTo>
                    <a:lnTo>
                      <a:pt x="31" y="2"/>
                    </a:lnTo>
                    <a:lnTo>
                      <a:pt x="12" y="0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chemeClr val="bg2"/>
              </a:solidFill>
              <a:ln w="28575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57" name="Freeform 67"/>
              <p:cNvSpPr>
                <a:spLocks/>
              </p:cNvSpPr>
              <p:nvPr/>
            </p:nvSpPr>
            <p:spPr bwMode="auto">
              <a:xfrm>
                <a:off x="1091" y="1535"/>
                <a:ext cx="29" cy="32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35" y="38"/>
                  </a:cxn>
                  <a:cxn ang="0">
                    <a:pos x="15" y="33"/>
                  </a:cxn>
                  <a:cxn ang="0">
                    <a:pos x="0" y="26"/>
                  </a:cxn>
                  <a:cxn ang="0">
                    <a:pos x="24" y="0"/>
                  </a:cxn>
                </a:cxnLst>
                <a:rect l="0" t="0" r="r" b="b"/>
                <a:pathLst>
                  <a:path w="35" h="38">
                    <a:moveTo>
                      <a:pt x="24" y="0"/>
                    </a:moveTo>
                    <a:lnTo>
                      <a:pt x="35" y="38"/>
                    </a:lnTo>
                    <a:lnTo>
                      <a:pt x="15" y="33"/>
                    </a:lnTo>
                    <a:lnTo>
                      <a:pt x="0" y="26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bg2"/>
              </a:solidFill>
              <a:ln w="28575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58" name="Freeform 68"/>
              <p:cNvSpPr>
                <a:spLocks/>
              </p:cNvSpPr>
              <p:nvPr/>
            </p:nvSpPr>
            <p:spPr bwMode="auto">
              <a:xfrm>
                <a:off x="1048" y="1368"/>
                <a:ext cx="21" cy="22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26" y="27"/>
                  </a:cxn>
                  <a:cxn ang="0">
                    <a:pos x="0" y="22"/>
                  </a:cxn>
                  <a:cxn ang="0">
                    <a:pos x="8" y="9"/>
                  </a:cxn>
                  <a:cxn ang="0">
                    <a:pos x="24" y="0"/>
                  </a:cxn>
                </a:cxnLst>
                <a:rect l="0" t="0" r="r" b="b"/>
                <a:pathLst>
                  <a:path w="26" h="27">
                    <a:moveTo>
                      <a:pt x="24" y="0"/>
                    </a:moveTo>
                    <a:lnTo>
                      <a:pt x="26" y="27"/>
                    </a:lnTo>
                    <a:lnTo>
                      <a:pt x="0" y="22"/>
                    </a:lnTo>
                    <a:lnTo>
                      <a:pt x="8" y="9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bg2"/>
              </a:solidFill>
              <a:ln w="28575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grpSp>
            <p:nvGrpSpPr>
              <p:cNvPr id="59" name="Group 69"/>
              <p:cNvGrpSpPr>
                <a:grpSpLocks/>
              </p:cNvGrpSpPr>
              <p:nvPr/>
            </p:nvGrpSpPr>
            <p:grpSpPr bwMode="auto">
              <a:xfrm>
                <a:off x="952" y="1400"/>
                <a:ext cx="157" cy="167"/>
                <a:chOff x="3829" y="1539"/>
                <a:chExt cx="187" cy="199"/>
              </a:xfrm>
            </p:grpSpPr>
            <p:sp>
              <p:nvSpPr>
                <p:cNvPr id="60" name="Oval 70"/>
                <p:cNvSpPr>
                  <a:spLocks noChangeArrowheads="1"/>
                </p:cNvSpPr>
                <p:nvPr/>
              </p:nvSpPr>
              <p:spPr bwMode="auto">
                <a:xfrm rot="-7830212">
                  <a:off x="3823" y="1545"/>
                  <a:ext cx="199" cy="187"/>
                </a:xfrm>
                <a:prstGeom prst="ellipse">
                  <a:avLst/>
                </a:prstGeom>
                <a:solidFill>
                  <a:schemeClr val="tx1"/>
                </a:solidFill>
                <a:ln w="2857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endParaRPr lang="en-US" dirty="0"/>
                </a:p>
              </p:txBody>
            </p:sp>
            <p:sp>
              <p:nvSpPr>
                <p:cNvPr id="61" name="Line 71"/>
                <p:cNvSpPr>
                  <a:spLocks noChangeShapeType="1"/>
                </p:cNvSpPr>
                <p:nvPr/>
              </p:nvSpPr>
              <p:spPr bwMode="auto">
                <a:xfrm rot="13769788" flipV="1">
                  <a:off x="3926" y="1633"/>
                  <a:ext cx="83" cy="46"/>
                </a:xfrm>
                <a:prstGeom prst="line">
                  <a:avLst/>
                </a:prstGeom>
                <a:noFill/>
                <a:ln w="2857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</p:grpSp>
        </p:grpSp>
      </p:grpSp>
      <p:sp>
        <p:nvSpPr>
          <p:cNvPr id="70" name="Text Box 72"/>
          <p:cNvSpPr txBox="1">
            <a:spLocks noChangeArrowheads="1"/>
          </p:cNvSpPr>
          <p:nvPr/>
        </p:nvSpPr>
        <p:spPr bwMode="auto">
          <a:xfrm>
            <a:off x="515938" y="990600"/>
            <a:ext cx="24225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0" dirty="0"/>
              <a:t>3-on-2 KeepAway</a:t>
            </a:r>
          </a:p>
        </p:txBody>
      </p:sp>
      <p:grpSp>
        <p:nvGrpSpPr>
          <p:cNvPr id="71" name="Group 73"/>
          <p:cNvGrpSpPr>
            <a:grpSpLocks/>
          </p:cNvGrpSpPr>
          <p:nvPr/>
        </p:nvGrpSpPr>
        <p:grpSpPr bwMode="auto">
          <a:xfrm>
            <a:off x="565150" y="4206875"/>
            <a:ext cx="2254250" cy="2270125"/>
            <a:chOff x="2102" y="1466"/>
            <a:chExt cx="1502" cy="1625"/>
          </a:xfrm>
        </p:grpSpPr>
        <p:sp>
          <p:nvSpPr>
            <p:cNvPr id="72" name="Rectangle 74"/>
            <p:cNvSpPr>
              <a:spLocks noChangeArrowheads="1"/>
            </p:cNvSpPr>
            <p:nvPr/>
          </p:nvSpPr>
          <p:spPr bwMode="auto">
            <a:xfrm>
              <a:off x="2102" y="1466"/>
              <a:ext cx="1502" cy="1625"/>
            </a:xfrm>
            <a:prstGeom prst="rect">
              <a:avLst/>
            </a:prstGeom>
            <a:solidFill>
              <a:srgbClr val="33CC33"/>
            </a:solidFill>
            <a:ln w="2857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endParaRPr lang="en-US" dirty="0"/>
            </a:p>
          </p:txBody>
        </p:sp>
        <p:grpSp>
          <p:nvGrpSpPr>
            <p:cNvPr id="73" name="Group 75"/>
            <p:cNvGrpSpPr>
              <a:grpSpLocks/>
            </p:cNvGrpSpPr>
            <p:nvPr/>
          </p:nvGrpSpPr>
          <p:grpSpPr bwMode="auto">
            <a:xfrm rot="6878897">
              <a:off x="2468" y="1642"/>
              <a:ext cx="132" cy="121"/>
              <a:chOff x="4067" y="881"/>
              <a:chExt cx="199" cy="186"/>
            </a:xfrm>
          </p:grpSpPr>
          <p:sp>
            <p:nvSpPr>
              <p:cNvPr id="99" name="Oval 76"/>
              <p:cNvSpPr>
                <a:spLocks noChangeArrowheads="1"/>
              </p:cNvSpPr>
              <p:nvPr/>
            </p:nvSpPr>
            <p:spPr bwMode="auto">
              <a:xfrm rot="-8182725">
                <a:off x="4067" y="881"/>
                <a:ext cx="199" cy="186"/>
              </a:xfrm>
              <a:prstGeom prst="ellipse">
                <a:avLst/>
              </a:prstGeom>
              <a:solidFill>
                <a:schemeClr val="tx1"/>
              </a:solidFill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anchor="ctr"/>
              <a:lstStyle/>
              <a:p>
                <a:endParaRPr lang="en-US" dirty="0"/>
              </a:p>
            </p:txBody>
          </p:sp>
          <p:sp>
            <p:nvSpPr>
              <p:cNvPr id="100" name="Line 77"/>
              <p:cNvSpPr>
                <a:spLocks noChangeShapeType="1"/>
              </p:cNvSpPr>
              <p:nvPr/>
            </p:nvSpPr>
            <p:spPr bwMode="auto">
              <a:xfrm rot="13417275" flipV="1">
                <a:off x="4178" y="956"/>
                <a:ext cx="82" cy="46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</p:grpSp>
        <p:grpSp>
          <p:nvGrpSpPr>
            <p:cNvPr id="74" name="Group 78"/>
            <p:cNvGrpSpPr>
              <a:grpSpLocks/>
            </p:cNvGrpSpPr>
            <p:nvPr/>
          </p:nvGrpSpPr>
          <p:grpSpPr bwMode="auto">
            <a:xfrm rot="16200000">
              <a:off x="3157" y="2264"/>
              <a:ext cx="130" cy="122"/>
              <a:chOff x="2862" y="2122"/>
              <a:chExt cx="268" cy="258"/>
            </a:xfrm>
          </p:grpSpPr>
          <p:sp>
            <p:nvSpPr>
              <p:cNvPr id="97" name="Oval 79"/>
              <p:cNvSpPr>
                <a:spLocks noChangeArrowheads="1"/>
              </p:cNvSpPr>
              <p:nvPr/>
            </p:nvSpPr>
            <p:spPr bwMode="auto">
              <a:xfrm rot="-14457039">
                <a:off x="2867" y="2117"/>
                <a:ext cx="258" cy="268"/>
              </a:xfrm>
              <a:prstGeom prst="ellipse">
                <a:avLst/>
              </a:prstGeom>
              <a:solidFill>
                <a:schemeClr val="folHlink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anchor="ctr"/>
              <a:lstStyle/>
              <a:p>
                <a:endParaRPr lang="en-US" dirty="0"/>
              </a:p>
            </p:txBody>
          </p:sp>
          <p:sp>
            <p:nvSpPr>
              <p:cNvPr id="98" name="Line 80"/>
              <p:cNvSpPr>
                <a:spLocks noChangeShapeType="1"/>
              </p:cNvSpPr>
              <p:nvPr/>
            </p:nvSpPr>
            <p:spPr bwMode="auto">
              <a:xfrm rot="7142961" flipV="1">
                <a:off x="2936" y="2152"/>
                <a:ext cx="107" cy="6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</p:grpSp>
        <p:grpSp>
          <p:nvGrpSpPr>
            <p:cNvPr id="75" name="Group 81"/>
            <p:cNvGrpSpPr>
              <a:grpSpLocks/>
            </p:cNvGrpSpPr>
            <p:nvPr/>
          </p:nvGrpSpPr>
          <p:grpSpPr bwMode="auto">
            <a:xfrm rot="-8785857">
              <a:off x="2406" y="2782"/>
              <a:ext cx="129" cy="125"/>
              <a:chOff x="4067" y="881"/>
              <a:chExt cx="199" cy="186"/>
            </a:xfrm>
          </p:grpSpPr>
          <p:sp>
            <p:nvSpPr>
              <p:cNvPr id="95" name="Oval 82"/>
              <p:cNvSpPr>
                <a:spLocks noChangeArrowheads="1"/>
              </p:cNvSpPr>
              <p:nvPr/>
            </p:nvSpPr>
            <p:spPr bwMode="auto">
              <a:xfrm rot="-8182725">
                <a:off x="4067" y="881"/>
                <a:ext cx="199" cy="186"/>
              </a:xfrm>
              <a:prstGeom prst="ellipse">
                <a:avLst/>
              </a:prstGeom>
              <a:solidFill>
                <a:schemeClr val="tx1"/>
              </a:solidFill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anchor="ctr"/>
              <a:lstStyle/>
              <a:p>
                <a:endParaRPr lang="en-US" dirty="0"/>
              </a:p>
            </p:txBody>
          </p:sp>
          <p:sp>
            <p:nvSpPr>
              <p:cNvPr id="96" name="Line 83"/>
              <p:cNvSpPr>
                <a:spLocks noChangeShapeType="1"/>
              </p:cNvSpPr>
              <p:nvPr/>
            </p:nvSpPr>
            <p:spPr bwMode="auto">
              <a:xfrm rot="13417275" flipV="1">
                <a:off x="4178" y="956"/>
                <a:ext cx="82" cy="46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</p:grpSp>
        <p:grpSp>
          <p:nvGrpSpPr>
            <p:cNvPr id="76" name="Group 84"/>
            <p:cNvGrpSpPr>
              <a:grpSpLocks/>
            </p:cNvGrpSpPr>
            <p:nvPr/>
          </p:nvGrpSpPr>
          <p:grpSpPr bwMode="auto">
            <a:xfrm rot="16200000">
              <a:off x="3047" y="1828"/>
              <a:ext cx="130" cy="121"/>
              <a:chOff x="2862" y="2122"/>
              <a:chExt cx="268" cy="258"/>
            </a:xfrm>
          </p:grpSpPr>
          <p:sp>
            <p:nvSpPr>
              <p:cNvPr id="93" name="Oval 85"/>
              <p:cNvSpPr>
                <a:spLocks noChangeArrowheads="1"/>
              </p:cNvSpPr>
              <p:nvPr/>
            </p:nvSpPr>
            <p:spPr bwMode="auto">
              <a:xfrm rot="-14457039">
                <a:off x="2867" y="2117"/>
                <a:ext cx="258" cy="268"/>
              </a:xfrm>
              <a:prstGeom prst="ellipse">
                <a:avLst/>
              </a:prstGeom>
              <a:solidFill>
                <a:schemeClr val="folHlink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anchor="ctr"/>
              <a:lstStyle/>
              <a:p>
                <a:endParaRPr lang="en-US" dirty="0"/>
              </a:p>
            </p:txBody>
          </p:sp>
          <p:sp>
            <p:nvSpPr>
              <p:cNvPr id="94" name="Line 86"/>
              <p:cNvSpPr>
                <a:spLocks noChangeShapeType="1"/>
              </p:cNvSpPr>
              <p:nvPr/>
            </p:nvSpPr>
            <p:spPr bwMode="auto">
              <a:xfrm rot="7142961" flipV="1">
                <a:off x="2936" y="2152"/>
                <a:ext cx="107" cy="6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</p:grpSp>
        <p:sp>
          <p:nvSpPr>
            <p:cNvPr id="77" name="Line 87"/>
            <p:cNvSpPr>
              <a:spLocks noChangeShapeType="1"/>
            </p:cNvSpPr>
            <p:nvPr/>
          </p:nvSpPr>
          <p:spPr bwMode="auto">
            <a:xfrm>
              <a:off x="2849" y="1479"/>
              <a:ext cx="0" cy="160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grpSp>
          <p:nvGrpSpPr>
            <p:cNvPr id="78" name="Group 88"/>
            <p:cNvGrpSpPr>
              <a:grpSpLocks/>
            </p:cNvGrpSpPr>
            <p:nvPr/>
          </p:nvGrpSpPr>
          <p:grpSpPr bwMode="auto">
            <a:xfrm>
              <a:off x="2180" y="2239"/>
              <a:ext cx="224" cy="173"/>
              <a:chOff x="952" y="1350"/>
              <a:chExt cx="287" cy="217"/>
            </a:xfrm>
          </p:grpSpPr>
          <p:sp>
            <p:nvSpPr>
              <p:cNvPr id="79" name="Oval 89"/>
              <p:cNvSpPr>
                <a:spLocks noChangeArrowheads="1"/>
              </p:cNvSpPr>
              <p:nvPr/>
            </p:nvSpPr>
            <p:spPr bwMode="auto">
              <a:xfrm>
                <a:off x="1021" y="1350"/>
                <a:ext cx="218" cy="217"/>
              </a:xfrm>
              <a:prstGeom prst="ellipse">
                <a:avLst/>
              </a:prstGeom>
              <a:solidFill>
                <a:schemeClr val="tx1"/>
              </a:solidFill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anchor="ctr"/>
              <a:lstStyle/>
              <a:p>
                <a:endParaRPr lang="en-US" dirty="0"/>
              </a:p>
            </p:txBody>
          </p:sp>
          <p:sp>
            <p:nvSpPr>
              <p:cNvPr id="80" name="AutoShape 90"/>
              <p:cNvSpPr>
                <a:spLocks noChangeArrowheads="1"/>
              </p:cNvSpPr>
              <p:nvPr/>
            </p:nvSpPr>
            <p:spPr bwMode="auto">
              <a:xfrm>
                <a:off x="1108" y="1405"/>
                <a:ext cx="59" cy="57"/>
              </a:xfrm>
              <a:prstGeom prst="pentagon">
                <a:avLst/>
              </a:prstGeom>
              <a:solidFill>
                <a:schemeClr val="bg2"/>
              </a:solidFill>
              <a:ln w="28575">
                <a:solidFill>
                  <a:schemeClr val="bg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81" name="AutoShape 91"/>
              <p:cNvSpPr>
                <a:spLocks noChangeArrowheads="1"/>
              </p:cNvSpPr>
              <p:nvPr/>
            </p:nvSpPr>
            <p:spPr bwMode="auto">
              <a:xfrm>
                <a:off x="1095" y="1464"/>
                <a:ext cx="82" cy="70"/>
              </a:xfrm>
              <a:prstGeom prst="hexagon">
                <a:avLst>
                  <a:gd name="adj" fmla="val 29286"/>
                  <a:gd name="vf" fmla="val 115470"/>
                </a:avLst>
              </a:prstGeom>
              <a:solidFill>
                <a:schemeClr val="tx1"/>
              </a:solidFill>
              <a:ln w="28575">
                <a:solidFill>
                  <a:schemeClr val="bg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82" name="Freeform 92"/>
              <p:cNvSpPr>
                <a:spLocks/>
              </p:cNvSpPr>
              <p:nvPr/>
            </p:nvSpPr>
            <p:spPr bwMode="auto">
              <a:xfrm>
                <a:off x="1156" y="1421"/>
                <a:ext cx="69" cy="80"/>
              </a:xfrm>
              <a:custGeom>
                <a:avLst/>
                <a:gdLst/>
                <a:ahLst/>
                <a:cxnLst>
                  <a:cxn ang="0">
                    <a:pos x="0" y="51"/>
                  </a:cxn>
                  <a:cxn ang="0">
                    <a:pos x="21" y="2"/>
                  </a:cxn>
                  <a:cxn ang="0">
                    <a:pos x="54" y="0"/>
                  </a:cxn>
                  <a:cxn ang="0">
                    <a:pos x="83" y="41"/>
                  </a:cxn>
                  <a:cxn ang="0">
                    <a:pos x="65" y="90"/>
                  </a:cxn>
                  <a:cxn ang="0">
                    <a:pos x="24" y="95"/>
                  </a:cxn>
                  <a:cxn ang="0">
                    <a:pos x="0" y="51"/>
                  </a:cxn>
                </a:cxnLst>
                <a:rect l="0" t="0" r="r" b="b"/>
                <a:pathLst>
                  <a:path w="83" h="95">
                    <a:moveTo>
                      <a:pt x="0" y="51"/>
                    </a:moveTo>
                    <a:lnTo>
                      <a:pt x="21" y="2"/>
                    </a:lnTo>
                    <a:lnTo>
                      <a:pt x="54" y="0"/>
                    </a:lnTo>
                    <a:lnTo>
                      <a:pt x="83" y="41"/>
                    </a:lnTo>
                    <a:lnTo>
                      <a:pt x="65" y="90"/>
                    </a:lnTo>
                    <a:lnTo>
                      <a:pt x="24" y="95"/>
                    </a:lnTo>
                    <a:lnTo>
                      <a:pt x="0" y="51"/>
                    </a:lnTo>
                    <a:close/>
                  </a:path>
                </a:pathLst>
              </a:custGeom>
              <a:solidFill>
                <a:schemeClr val="tx1"/>
              </a:solidFill>
              <a:ln w="28575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83" name="Freeform 93"/>
              <p:cNvSpPr>
                <a:spLocks/>
              </p:cNvSpPr>
              <p:nvPr/>
            </p:nvSpPr>
            <p:spPr bwMode="auto">
              <a:xfrm>
                <a:off x="1137" y="1364"/>
                <a:ext cx="63" cy="64"/>
              </a:xfrm>
              <a:custGeom>
                <a:avLst/>
                <a:gdLst/>
                <a:ahLst/>
                <a:cxnLst>
                  <a:cxn ang="0">
                    <a:pos x="3" y="47"/>
                  </a:cxn>
                  <a:cxn ang="0">
                    <a:pos x="0" y="0"/>
                  </a:cxn>
                  <a:cxn ang="0">
                    <a:pos x="46" y="3"/>
                  </a:cxn>
                  <a:cxn ang="0">
                    <a:pos x="73" y="21"/>
                  </a:cxn>
                  <a:cxn ang="0">
                    <a:pos x="75" y="68"/>
                  </a:cxn>
                  <a:cxn ang="0">
                    <a:pos x="42" y="77"/>
                  </a:cxn>
                  <a:cxn ang="0">
                    <a:pos x="3" y="47"/>
                  </a:cxn>
                </a:cxnLst>
                <a:rect l="0" t="0" r="r" b="b"/>
                <a:pathLst>
                  <a:path w="75" h="77">
                    <a:moveTo>
                      <a:pt x="3" y="47"/>
                    </a:moveTo>
                    <a:lnTo>
                      <a:pt x="0" y="0"/>
                    </a:lnTo>
                    <a:lnTo>
                      <a:pt x="46" y="3"/>
                    </a:lnTo>
                    <a:lnTo>
                      <a:pt x="73" y="21"/>
                    </a:lnTo>
                    <a:lnTo>
                      <a:pt x="75" y="68"/>
                    </a:lnTo>
                    <a:lnTo>
                      <a:pt x="42" y="77"/>
                    </a:lnTo>
                    <a:lnTo>
                      <a:pt x="3" y="47"/>
                    </a:lnTo>
                    <a:close/>
                  </a:path>
                </a:pathLst>
              </a:custGeom>
              <a:solidFill>
                <a:schemeClr val="tx1"/>
              </a:solidFill>
              <a:ln w="28575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84" name="Freeform 94"/>
              <p:cNvSpPr>
                <a:spLocks/>
              </p:cNvSpPr>
              <p:nvPr/>
            </p:nvSpPr>
            <p:spPr bwMode="auto">
              <a:xfrm>
                <a:off x="1069" y="1355"/>
                <a:ext cx="68" cy="68"/>
              </a:xfrm>
              <a:custGeom>
                <a:avLst/>
                <a:gdLst/>
                <a:ahLst/>
                <a:cxnLst>
                  <a:cxn ang="0">
                    <a:pos x="43" y="81"/>
                  </a:cxn>
                  <a:cxn ang="0">
                    <a:pos x="81" y="54"/>
                  </a:cxn>
                  <a:cxn ang="0">
                    <a:pos x="79" y="10"/>
                  </a:cxn>
                  <a:cxn ang="0">
                    <a:pos x="42" y="0"/>
                  </a:cxn>
                  <a:cxn ang="0">
                    <a:pos x="0" y="15"/>
                  </a:cxn>
                  <a:cxn ang="0">
                    <a:pos x="4" y="67"/>
                  </a:cxn>
                  <a:cxn ang="0">
                    <a:pos x="43" y="81"/>
                  </a:cxn>
                </a:cxnLst>
                <a:rect l="0" t="0" r="r" b="b"/>
                <a:pathLst>
                  <a:path w="81" h="81">
                    <a:moveTo>
                      <a:pt x="43" y="81"/>
                    </a:moveTo>
                    <a:lnTo>
                      <a:pt x="81" y="54"/>
                    </a:lnTo>
                    <a:lnTo>
                      <a:pt x="79" y="10"/>
                    </a:lnTo>
                    <a:lnTo>
                      <a:pt x="42" y="0"/>
                    </a:lnTo>
                    <a:lnTo>
                      <a:pt x="0" y="15"/>
                    </a:lnTo>
                    <a:lnTo>
                      <a:pt x="4" y="67"/>
                    </a:lnTo>
                    <a:lnTo>
                      <a:pt x="43" y="81"/>
                    </a:lnTo>
                    <a:close/>
                  </a:path>
                </a:pathLst>
              </a:custGeom>
              <a:solidFill>
                <a:schemeClr val="tx1"/>
              </a:solidFill>
              <a:ln w="28575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85" name="Freeform 95"/>
              <p:cNvSpPr>
                <a:spLocks/>
              </p:cNvSpPr>
              <p:nvPr/>
            </p:nvSpPr>
            <p:spPr bwMode="auto">
              <a:xfrm>
                <a:off x="1158" y="1496"/>
                <a:ext cx="65" cy="60"/>
              </a:xfrm>
              <a:custGeom>
                <a:avLst/>
                <a:gdLst/>
                <a:ahLst/>
                <a:cxnLst>
                  <a:cxn ang="0">
                    <a:pos x="0" y="48"/>
                  </a:cxn>
                  <a:cxn ang="0">
                    <a:pos x="21" y="6"/>
                  </a:cxn>
                  <a:cxn ang="0">
                    <a:pos x="64" y="0"/>
                  </a:cxn>
                  <a:cxn ang="0">
                    <a:pos x="78" y="27"/>
                  </a:cxn>
                  <a:cxn ang="0">
                    <a:pos x="30" y="72"/>
                  </a:cxn>
                  <a:cxn ang="0">
                    <a:pos x="0" y="48"/>
                  </a:cxn>
                </a:cxnLst>
                <a:rect l="0" t="0" r="r" b="b"/>
                <a:pathLst>
                  <a:path w="78" h="72">
                    <a:moveTo>
                      <a:pt x="0" y="48"/>
                    </a:moveTo>
                    <a:lnTo>
                      <a:pt x="21" y="6"/>
                    </a:lnTo>
                    <a:lnTo>
                      <a:pt x="64" y="0"/>
                    </a:lnTo>
                    <a:lnTo>
                      <a:pt x="78" y="27"/>
                    </a:lnTo>
                    <a:lnTo>
                      <a:pt x="30" y="72"/>
                    </a:lnTo>
                    <a:lnTo>
                      <a:pt x="0" y="48"/>
                    </a:lnTo>
                    <a:close/>
                  </a:path>
                </a:pathLst>
              </a:custGeom>
              <a:solidFill>
                <a:schemeClr val="bg2"/>
              </a:solidFill>
              <a:ln w="28575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86" name="Freeform 96"/>
              <p:cNvSpPr>
                <a:spLocks/>
              </p:cNvSpPr>
              <p:nvPr/>
            </p:nvSpPr>
            <p:spPr bwMode="auto">
              <a:xfrm>
                <a:off x="1198" y="1381"/>
                <a:ext cx="40" cy="7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" y="50"/>
                  </a:cxn>
                  <a:cxn ang="0">
                    <a:pos x="34" y="89"/>
                  </a:cxn>
                  <a:cxn ang="0">
                    <a:pos x="48" y="87"/>
                  </a:cxn>
                  <a:cxn ang="0">
                    <a:pos x="39" y="48"/>
                  </a:cxn>
                  <a:cxn ang="0">
                    <a:pos x="28" y="27"/>
                  </a:cxn>
                  <a:cxn ang="0">
                    <a:pos x="13" y="9"/>
                  </a:cxn>
                  <a:cxn ang="0">
                    <a:pos x="0" y="0"/>
                  </a:cxn>
                </a:cxnLst>
                <a:rect l="0" t="0" r="r" b="b"/>
                <a:pathLst>
                  <a:path w="48" h="89">
                    <a:moveTo>
                      <a:pt x="0" y="0"/>
                    </a:moveTo>
                    <a:lnTo>
                      <a:pt x="3" y="50"/>
                    </a:lnTo>
                    <a:lnTo>
                      <a:pt x="34" y="89"/>
                    </a:lnTo>
                    <a:lnTo>
                      <a:pt x="48" y="87"/>
                    </a:lnTo>
                    <a:lnTo>
                      <a:pt x="39" y="48"/>
                    </a:lnTo>
                    <a:lnTo>
                      <a:pt x="28" y="27"/>
                    </a:lnTo>
                    <a:lnTo>
                      <a:pt x="13" y="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28575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87" name="Freeform 97"/>
              <p:cNvSpPr>
                <a:spLocks/>
              </p:cNvSpPr>
              <p:nvPr/>
            </p:nvSpPr>
            <p:spPr bwMode="auto">
              <a:xfrm>
                <a:off x="1107" y="1351"/>
                <a:ext cx="66" cy="14"/>
              </a:xfrm>
              <a:custGeom>
                <a:avLst/>
                <a:gdLst/>
                <a:ahLst/>
                <a:cxnLst>
                  <a:cxn ang="0">
                    <a:pos x="0" y="3"/>
                  </a:cxn>
                  <a:cxn ang="0">
                    <a:pos x="36" y="17"/>
                  </a:cxn>
                  <a:cxn ang="0">
                    <a:pos x="79" y="17"/>
                  </a:cxn>
                  <a:cxn ang="0">
                    <a:pos x="52" y="3"/>
                  </a:cxn>
                  <a:cxn ang="0">
                    <a:pos x="31" y="2"/>
                  </a:cxn>
                  <a:cxn ang="0">
                    <a:pos x="12" y="0"/>
                  </a:cxn>
                  <a:cxn ang="0">
                    <a:pos x="0" y="3"/>
                  </a:cxn>
                </a:cxnLst>
                <a:rect l="0" t="0" r="r" b="b"/>
                <a:pathLst>
                  <a:path w="79" h="17">
                    <a:moveTo>
                      <a:pt x="0" y="3"/>
                    </a:moveTo>
                    <a:lnTo>
                      <a:pt x="36" y="17"/>
                    </a:lnTo>
                    <a:lnTo>
                      <a:pt x="79" y="17"/>
                    </a:lnTo>
                    <a:lnTo>
                      <a:pt x="52" y="3"/>
                    </a:lnTo>
                    <a:lnTo>
                      <a:pt x="31" y="2"/>
                    </a:lnTo>
                    <a:lnTo>
                      <a:pt x="12" y="0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chemeClr val="bg2"/>
              </a:solidFill>
              <a:ln w="28575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88" name="Freeform 98"/>
              <p:cNvSpPr>
                <a:spLocks/>
              </p:cNvSpPr>
              <p:nvPr/>
            </p:nvSpPr>
            <p:spPr bwMode="auto">
              <a:xfrm>
                <a:off x="1091" y="1535"/>
                <a:ext cx="29" cy="32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35" y="38"/>
                  </a:cxn>
                  <a:cxn ang="0">
                    <a:pos x="15" y="33"/>
                  </a:cxn>
                  <a:cxn ang="0">
                    <a:pos x="0" y="26"/>
                  </a:cxn>
                  <a:cxn ang="0">
                    <a:pos x="24" y="0"/>
                  </a:cxn>
                </a:cxnLst>
                <a:rect l="0" t="0" r="r" b="b"/>
                <a:pathLst>
                  <a:path w="35" h="38">
                    <a:moveTo>
                      <a:pt x="24" y="0"/>
                    </a:moveTo>
                    <a:lnTo>
                      <a:pt x="35" y="38"/>
                    </a:lnTo>
                    <a:lnTo>
                      <a:pt x="15" y="33"/>
                    </a:lnTo>
                    <a:lnTo>
                      <a:pt x="0" y="26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bg2"/>
              </a:solidFill>
              <a:ln w="28575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89" name="Freeform 99"/>
              <p:cNvSpPr>
                <a:spLocks/>
              </p:cNvSpPr>
              <p:nvPr/>
            </p:nvSpPr>
            <p:spPr bwMode="auto">
              <a:xfrm>
                <a:off x="1048" y="1368"/>
                <a:ext cx="21" cy="22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26" y="27"/>
                  </a:cxn>
                  <a:cxn ang="0">
                    <a:pos x="0" y="22"/>
                  </a:cxn>
                  <a:cxn ang="0">
                    <a:pos x="8" y="9"/>
                  </a:cxn>
                  <a:cxn ang="0">
                    <a:pos x="24" y="0"/>
                  </a:cxn>
                </a:cxnLst>
                <a:rect l="0" t="0" r="r" b="b"/>
                <a:pathLst>
                  <a:path w="26" h="27">
                    <a:moveTo>
                      <a:pt x="24" y="0"/>
                    </a:moveTo>
                    <a:lnTo>
                      <a:pt x="26" y="27"/>
                    </a:lnTo>
                    <a:lnTo>
                      <a:pt x="0" y="22"/>
                    </a:lnTo>
                    <a:lnTo>
                      <a:pt x="8" y="9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bg2"/>
              </a:solidFill>
              <a:ln w="28575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grpSp>
            <p:nvGrpSpPr>
              <p:cNvPr id="90" name="Group 100"/>
              <p:cNvGrpSpPr>
                <a:grpSpLocks/>
              </p:cNvGrpSpPr>
              <p:nvPr/>
            </p:nvGrpSpPr>
            <p:grpSpPr bwMode="auto">
              <a:xfrm>
                <a:off x="952" y="1400"/>
                <a:ext cx="157" cy="167"/>
                <a:chOff x="3829" y="1539"/>
                <a:chExt cx="187" cy="199"/>
              </a:xfrm>
            </p:grpSpPr>
            <p:sp>
              <p:nvSpPr>
                <p:cNvPr id="91" name="Oval 101"/>
                <p:cNvSpPr>
                  <a:spLocks noChangeArrowheads="1"/>
                </p:cNvSpPr>
                <p:nvPr/>
              </p:nvSpPr>
              <p:spPr bwMode="auto">
                <a:xfrm rot="-7830212">
                  <a:off x="3823" y="1545"/>
                  <a:ext cx="199" cy="187"/>
                </a:xfrm>
                <a:prstGeom prst="ellipse">
                  <a:avLst/>
                </a:prstGeom>
                <a:solidFill>
                  <a:schemeClr val="tx1"/>
                </a:solidFill>
                <a:ln w="2857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endParaRPr lang="en-US" dirty="0"/>
                </a:p>
              </p:txBody>
            </p:sp>
            <p:sp>
              <p:nvSpPr>
                <p:cNvPr id="92" name="Line 102"/>
                <p:cNvSpPr>
                  <a:spLocks noChangeShapeType="1"/>
                </p:cNvSpPr>
                <p:nvPr/>
              </p:nvSpPr>
              <p:spPr bwMode="auto">
                <a:xfrm rot="13769788" flipV="1">
                  <a:off x="3926" y="1633"/>
                  <a:ext cx="83" cy="46"/>
                </a:xfrm>
                <a:prstGeom prst="line">
                  <a:avLst/>
                </a:prstGeom>
                <a:noFill/>
                <a:ln w="2857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</p:grpSp>
        </p:grpSp>
      </p:grpSp>
      <p:sp>
        <p:nvSpPr>
          <p:cNvPr id="101" name="Text Box 103"/>
          <p:cNvSpPr txBox="1">
            <a:spLocks noChangeArrowheads="1"/>
          </p:cNvSpPr>
          <p:nvPr/>
        </p:nvSpPr>
        <p:spPr bwMode="auto">
          <a:xfrm>
            <a:off x="323850" y="3810000"/>
            <a:ext cx="28003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0" dirty="0"/>
              <a:t>3-on-2 MoveDownfield</a:t>
            </a:r>
          </a:p>
        </p:txBody>
      </p:sp>
      <p:sp>
        <p:nvSpPr>
          <p:cNvPr id="102" name="Line 104"/>
          <p:cNvSpPr>
            <a:spLocks noChangeShapeType="1"/>
          </p:cNvSpPr>
          <p:nvPr/>
        </p:nvSpPr>
        <p:spPr bwMode="auto">
          <a:xfrm>
            <a:off x="5638800" y="3657600"/>
            <a:ext cx="5715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 dirty="0"/>
          </a:p>
        </p:txBody>
      </p:sp>
      <p:grpSp>
        <p:nvGrpSpPr>
          <p:cNvPr id="104" name="Group 6"/>
          <p:cNvGrpSpPr>
            <a:grpSpLocks/>
          </p:cNvGrpSpPr>
          <p:nvPr/>
        </p:nvGrpSpPr>
        <p:grpSpPr bwMode="auto">
          <a:xfrm>
            <a:off x="3276600" y="2895600"/>
            <a:ext cx="1905000" cy="1981200"/>
            <a:chOff x="3899" y="1173"/>
            <a:chExt cx="1526" cy="1558"/>
          </a:xfrm>
        </p:grpSpPr>
        <p:sp>
          <p:nvSpPr>
            <p:cNvPr id="105" name="Rectangle 7"/>
            <p:cNvSpPr>
              <a:spLocks noChangeArrowheads="1"/>
            </p:cNvSpPr>
            <p:nvPr/>
          </p:nvSpPr>
          <p:spPr bwMode="auto">
            <a:xfrm>
              <a:off x="3899" y="1173"/>
              <a:ext cx="1522" cy="1558"/>
            </a:xfrm>
            <a:prstGeom prst="rect">
              <a:avLst/>
            </a:prstGeom>
            <a:solidFill>
              <a:srgbClr val="33CC33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endParaRPr lang="en-US" dirty="0"/>
            </a:p>
          </p:txBody>
        </p:sp>
        <p:grpSp>
          <p:nvGrpSpPr>
            <p:cNvPr id="107" name="Group 11"/>
            <p:cNvGrpSpPr>
              <a:grpSpLocks/>
            </p:cNvGrpSpPr>
            <p:nvPr/>
          </p:nvGrpSpPr>
          <p:grpSpPr bwMode="auto">
            <a:xfrm rot="16200000">
              <a:off x="5005" y="1863"/>
              <a:ext cx="125" cy="124"/>
              <a:chOff x="2862" y="2122"/>
              <a:chExt cx="268" cy="258"/>
            </a:xfrm>
          </p:grpSpPr>
          <p:sp>
            <p:nvSpPr>
              <p:cNvPr id="132" name="Oval 12"/>
              <p:cNvSpPr>
                <a:spLocks noChangeArrowheads="1"/>
              </p:cNvSpPr>
              <p:nvPr/>
            </p:nvSpPr>
            <p:spPr bwMode="auto">
              <a:xfrm rot="-14457039">
                <a:off x="2867" y="2117"/>
                <a:ext cx="258" cy="268"/>
              </a:xfrm>
              <a:prstGeom prst="ellipse">
                <a:avLst/>
              </a:prstGeom>
              <a:solidFill>
                <a:srgbClr val="990033"/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anchor="ctr"/>
              <a:lstStyle/>
              <a:p>
                <a:endParaRPr lang="en-US" dirty="0"/>
              </a:p>
            </p:txBody>
          </p:sp>
          <p:sp>
            <p:nvSpPr>
              <p:cNvPr id="133" name="Line 13"/>
              <p:cNvSpPr>
                <a:spLocks noChangeShapeType="1"/>
              </p:cNvSpPr>
              <p:nvPr/>
            </p:nvSpPr>
            <p:spPr bwMode="auto">
              <a:xfrm rot="7142961" flipV="1">
                <a:off x="2936" y="2152"/>
                <a:ext cx="107" cy="6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</p:grpSp>
        <p:sp>
          <p:nvSpPr>
            <p:cNvPr id="108" name="Rectangle 14"/>
            <p:cNvSpPr>
              <a:spLocks noChangeArrowheads="1"/>
            </p:cNvSpPr>
            <p:nvPr/>
          </p:nvSpPr>
          <p:spPr bwMode="auto">
            <a:xfrm>
              <a:off x="5310" y="1507"/>
              <a:ext cx="115" cy="86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09" name="Rectangle 15"/>
            <p:cNvSpPr>
              <a:spLocks noChangeArrowheads="1"/>
            </p:cNvSpPr>
            <p:nvPr/>
          </p:nvSpPr>
          <p:spPr bwMode="auto">
            <a:xfrm>
              <a:off x="4918" y="1284"/>
              <a:ext cx="392" cy="1342"/>
            </a:xfrm>
            <a:prstGeom prst="rect">
              <a:avLst/>
            </a:prstGeom>
            <a:noFill/>
            <a:ln w="76200">
              <a:solidFill>
                <a:srgbClr val="FFFFFF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endParaRPr lang="en-US" dirty="0"/>
            </a:p>
          </p:txBody>
        </p:sp>
        <p:sp>
          <p:nvSpPr>
            <p:cNvPr id="110" name="Line 16"/>
            <p:cNvSpPr>
              <a:spLocks noChangeShapeType="1"/>
            </p:cNvSpPr>
            <p:nvPr/>
          </p:nvSpPr>
          <p:spPr bwMode="auto">
            <a:xfrm>
              <a:off x="5310" y="1173"/>
              <a:ext cx="0" cy="1557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grpSp>
          <p:nvGrpSpPr>
            <p:cNvPr id="111" name="Group 17"/>
            <p:cNvGrpSpPr>
              <a:grpSpLocks/>
            </p:cNvGrpSpPr>
            <p:nvPr/>
          </p:nvGrpSpPr>
          <p:grpSpPr bwMode="auto">
            <a:xfrm rot="-3756130">
              <a:off x="4533" y="2371"/>
              <a:ext cx="128" cy="122"/>
              <a:chOff x="4067" y="881"/>
              <a:chExt cx="199" cy="186"/>
            </a:xfrm>
          </p:grpSpPr>
          <p:sp>
            <p:nvSpPr>
              <p:cNvPr id="130" name="Oval 18"/>
              <p:cNvSpPr>
                <a:spLocks noChangeArrowheads="1"/>
              </p:cNvSpPr>
              <p:nvPr/>
            </p:nvSpPr>
            <p:spPr bwMode="auto">
              <a:xfrm rot="-8182725">
                <a:off x="4067" y="881"/>
                <a:ext cx="199" cy="186"/>
              </a:xfrm>
              <a:prstGeom prst="ellipse">
                <a:avLst/>
              </a:prstGeom>
              <a:solidFill>
                <a:schemeClr val="tx1"/>
              </a:solidFill>
              <a:ln w="381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anchor="ctr"/>
              <a:lstStyle/>
              <a:p>
                <a:endParaRPr lang="en-US" dirty="0"/>
              </a:p>
            </p:txBody>
          </p:sp>
          <p:sp>
            <p:nvSpPr>
              <p:cNvPr id="131" name="Line 19"/>
              <p:cNvSpPr>
                <a:spLocks noChangeShapeType="1"/>
              </p:cNvSpPr>
              <p:nvPr/>
            </p:nvSpPr>
            <p:spPr bwMode="auto">
              <a:xfrm rot="13417275" flipV="1">
                <a:off x="4178" y="956"/>
                <a:ext cx="82" cy="46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</p:grpSp>
        <p:grpSp>
          <p:nvGrpSpPr>
            <p:cNvPr id="113" name="Group 23"/>
            <p:cNvGrpSpPr>
              <a:grpSpLocks/>
            </p:cNvGrpSpPr>
            <p:nvPr/>
          </p:nvGrpSpPr>
          <p:grpSpPr bwMode="auto">
            <a:xfrm>
              <a:off x="3983" y="1353"/>
              <a:ext cx="226" cy="166"/>
              <a:chOff x="952" y="1350"/>
              <a:chExt cx="287" cy="217"/>
            </a:xfrm>
          </p:grpSpPr>
          <p:sp>
            <p:nvSpPr>
              <p:cNvPr id="114" name="Oval 24"/>
              <p:cNvSpPr>
                <a:spLocks noChangeArrowheads="1"/>
              </p:cNvSpPr>
              <p:nvPr/>
            </p:nvSpPr>
            <p:spPr bwMode="auto">
              <a:xfrm>
                <a:off x="1021" y="1350"/>
                <a:ext cx="218" cy="217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anchor="ctr"/>
              <a:lstStyle/>
              <a:p>
                <a:endParaRPr lang="en-US" dirty="0"/>
              </a:p>
            </p:txBody>
          </p:sp>
          <p:sp>
            <p:nvSpPr>
              <p:cNvPr id="115" name="AutoShape 25"/>
              <p:cNvSpPr>
                <a:spLocks noChangeArrowheads="1"/>
              </p:cNvSpPr>
              <p:nvPr/>
            </p:nvSpPr>
            <p:spPr bwMode="auto">
              <a:xfrm>
                <a:off x="1108" y="1405"/>
                <a:ext cx="59" cy="57"/>
              </a:xfrm>
              <a:prstGeom prst="pentagon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16" name="AutoShape 26"/>
              <p:cNvSpPr>
                <a:spLocks noChangeArrowheads="1"/>
              </p:cNvSpPr>
              <p:nvPr/>
            </p:nvSpPr>
            <p:spPr bwMode="auto">
              <a:xfrm>
                <a:off x="1095" y="1464"/>
                <a:ext cx="82" cy="70"/>
              </a:xfrm>
              <a:prstGeom prst="hexagon">
                <a:avLst>
                  <a:gd name="adj" fmla="val 29286"/>
                  <a:gd name="vf" fmla="val 115470"/>
                </a:avLst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17" name="Freeform 27"/>
              <p:cNvSpPr>
                <a:spLocks/>
              </p:cNvSpPr>
              <p:nvPr/>
            </p:nvSpPr>
            <p:spPr bwMode="auto">
              <a:xfrm>
                <a:off x="1156" y="1421"/>
                <a:ext cx="69" cy="80"/>
              </a:xfrm>
              <a:custGeom>
                <a:avLst/>
                <a:gdLst/>
                <a:ahLst/>
                <a:cxnLst>
                  <a:cxn ang="0">
                    <a:pos x="0" y="51"/>
                  </a:cxn>
                  <a:cxn ang="0">
                    <a:pos x="21" y="2"/>
                  </a:cxn>
                  <a:cxn ang="0">
                    <a:pos x="54" y="0"/>
                  </a:cxn>
                  <a:cxn ang="0">
                    <a:pos x="83" y="41"/>
                  </a:cxn>
                  <a:cxn ang="0">
                    <a:pos x="65" y="90"/>
                  </a:cxn>
                  <a:cxn ang="0">
                    <a:pos x="24" y="95"/>
                  </a:cxn>
                  <a:cxn ang="0">
                    <a:pos x="0" y="51"/>
                  </a:cxn>
                </a:cxnLst>
                <a:rect l="0" t="0" r="r" b="b"/>
                <a:pathLst>
                  <a:path w="83" h="95">
                    <a:moveTo>
                      <a:pt x="0" y="51"/>
                    </a:moveTo>
                    <a:lnTo>
                      <a:pt x="21" y="2"/>
                    </a:lnTo>
                    <a:lnTo>
                      <a:pt x="54" y="0"/>
                    </a:lnTo>
                    <a:lnTo>
                      <a:pt x="83" y="41"/>
                    </a:lnTo>
                    <a:lnTo>
                      <a:pt x="65" y="90"/>
                    </a:lnTo>
                    <a:lnTo>
                      <a:pt x="24" y="95"/>
                    </a:lnTo>
                    <a:lnTo>
                      <a:pt x="0" y="51"/>
                    </a:lnTo>
                    <a:close/>
                  </a:path>
                </a:pathLst>
              </a:custGeom>
              <a:solidFill>
                <a:schemeClr val="tx1"/>
              </a:solidFill>
              <a:ln w="9525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18" name="Freeform 28"/>
              <p:cNvSpPr>
                <a:spLocks/>
              </p:cNvSpPr>
              <p:nvPr/>
            </p:nvSpPr>
            <p:spPr bwMode="auto">
              <a:xfrm>
                <a:off x="1137" y="1364"/>
                <a:ext cx="63" cy="64"/>
              </a:xfrm>
              <a:custGeom>
                <a:avLst/>
                <a:gdLst/>
                <a:ahLst/>
                <a:cxnLst>
                  <a:cxn ang="0">
                    <a:pos x="3" y="47"/>
                  </a:cxn>
                  <a:cxn ang="0">
                    <a:pos x="0" y="0"/>
                  </a:cxn>
                  <a:cxn ang="0">
                    <a:pos x="46" y="3"/>
                  </a:cxn>
                  <a:cxn ang="0">
                    <a:pos x="73" y="21"/>
                  </a:cxn>
                  <a:cxn ang="0">
                    <a:pos x="75" y="68"/>
                  </a:cxn>
                  <a:cxn ang="0">
                    <a:pos x="42" y="77"/>
                  </a:cxn>
                  <a:cxn ang="0">
                    <a:pos x="3" y="47"/>
                  </a:cxn>
                </a:cxnLst>
                <a:rect l="0" t="0" r="r" b="b"/>
                <a:pathLst>
                  <a:path w="75" h="77">
                    <a:moveTo>
                      <a:pt x="3" y="47"/>
                    </a:moveTo>
                    <a:lnTo>
                      <a:pt x="0" y="0"/>
                    </a:lnTo>
                    <a:lnTo>
                      <a:pt x="46" y="3"/>
                    </a:lnTo>
                    <a:lnTo>
                      <a:pt x="73" y="21"/>
                    </a:lnTo>
                    <a:lnTo>
                      <a:pt x="75" y="68"/>
                    </a:lnTo>
                    <a:lnTo>
                      <a:pt x="42" y="77"/>
                    </a:lnTo>
                    <a:lnTo>
                      <a:pt x="3" y="47"/>
                    </a:lnTo>
                    <a:close/>
                  </a:path>
                </a:pathLst>
              </a:custGeom>
              <a:solidFill>
                <a:schemeClr val="tx1"/>
              </a:solidFill>
              <a:ln w="9525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19" name="Freeform 29"/>
              <p:cNvSpPr>
                <a:spLocks/>
              </p:cNvSpPr>
              <p:nvPr/>
            </p:nvSpPr>
            <p:spPr bwMode="auto">
              <a:xfrm>
                <a:off x="1069" y="1355"/>
                <a:ext cx="68" cy="68"/>
              </a:xfrm>
              <a:custGeom>
                <a:avLst/>
                <a:gdLst/>
                <a:ahLst/>
                <a:cxnLst>
                  <a:cxn ang="0">
                    <a:pos x="43" y="81"/>
                  </a:cxn>
                  <a:cxn ang="0">
                    <a:pos x="81" y="54"/>
                  </a:cxn>
                  <a:cxn ang="0">
                    <a:pos x="79" y="10"/>
                  </a:cxn>
                  <a:cxn ang="0">
                    <a:pos x="42" y="0"/>
                  </a:cxn>
                  <a:cxn ang="0">
                    <a:pos x="0" y="15"/>
                  </a:cxn>
                  <a:cxn ang="0">
                    <a:pos x="4" y="67"/>
                  </a:cxn>
                  <a:cxn ang="0">
                    <a:pos x="43" y="81"/>
                  </a:cxn>
                </a:cxnLst>
                <a:rect l="0" t="0" r="r" b="b"/>
                <a:pathLst>
                  <a:path w="81" h="81">
                    <a:moveTo>
                      <a:pt x="43" y="81"/>
                    </a:moveTo>
                    <a:lnTo>
                      <a:pt x="81" y="54"/>
                    </a:lnTo>
                    <a:lnTo>
                      <a:pt x="79" y="10"/>
                    </a:lnTo>
                    <a:lnTo>
                      <a:pt x="42" y="0"/>
                    </a:lnTo>
                    <a:lnTo>
                      <a:pt x="0" y="15"/>
                    </a:lnTo>
                    <a:lnTo>
                      <a:pt x="4" y="67"/>
                    </a:lnTo>
                    <a:lnTo>
                      <a:pt x="43" y="81"/>
                    </a:lnTo>
                    <a:close/>
                  </a:path>
                </a:pathLst>
              </a:custGeom>
              <a:solidFill>
                <a:schemeClr val="tx1"/>
              </a:solidFill>
              <a:ln w="9525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20" name="Freeform 30"/>
              <p:cNvSpPr>
                <a:spLocks/>
              </p:cNvSpPr>
              <p:nvPr/>
            </p:nvSpPr>
            <p:spPr bwMode="auto">
              <a:xfrm>
                <a:off x="1158" y="1496"/>
                <a:ext cx="65" cy="60"/>
              </a:xfrm>
              <a:custGeom>
                <a:avLst/>
                <a:gdLst/>
                <a:ahLst/>
                <a:cxnLst>
                  <a:cxn ang="0">
                    <a:pos x="0" y="48"/>
                  </a:cxn>
                  <a:cxn ang="0">
                    <a:pos x="21" y="6"/>
                  </a:cxn>
                  <a:cxn ang="0">
                    <a:pos x="64" y="0"/>
                  </a:cxn>
                  <a:cxn ang="0">
                    <a:pos x="78" y="27"/>
                  </a:cxn>
                  <a:cxn ang="0">
                    <a:pos x="30" y="72"/>
                  </a:cxn>
                  <a:cxn ang="0">
                    <a:pos x="0" y="48"/>
                  </a:cxn>
                </a:cxnLst>
                <a:rect l="0" t="0" r="r" b="b"/>
                <a:pathLst>
                  <a:path w="78" h="72">
                    <a:moveTo>
                      <a:pt x="0" y="48"/>
                    </a:moveTo>
                    <a:lnTo>
                      <a:pt x="21" y="6"/>
                    </a:lnTo>
                    <a:lnTo>
                      <a:pt x="64" y="0"/>
                    </a:lnTo>
                    <a:lnTo>
                      <a:pt x="78" y="27"/>
                    </a:lnTo>
                    <a:lnTo>
                      <a:pt x="30" y="72"/>
                    </a:lnTo>
                    <a:lnTo>
                      <a:pt x="0" y="48"/>
                    </a:lnTo>
                    <a:close/>
                  </a:path>
                </a:pathLst>
              </a:custGeom>
              <a:solidFill>
                <a:schemeClr val="bg2"/>
              </a:solidFill>
              <a:ln w="9525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21" name="Freeform 31"/>
              <p:cNvSpPr>
                <a:spLocks/>
              </p:cNvSpPr>
              <p:nvPr/>
            </p:nvSpPr>
            <p:spPr bwMode="auto">
              <a:xfrm>
                <a:off x="1198" y="1381"/>
                <a:ext cx="40" cy="7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" y="50"/>
                  </a:cxn>
                  <a:cxn ang="0">
                    <a:pos x="34" y="89"/>
                  </a:cxn>
                  <a:cxn ang="0">
                    <a:pos x="48" y="87"/>
                  </a:cxn>
                  <a:cxn ang="0">
                    <a:pos x="39" y="48"/>
                  </a:cxn>
                  <a:cxn ang="0">
                    <a:pos x="28" y="27"/>
                  </a:cxn>
                  <a:cxn ang="0">
                    <a:pos x="13" y="9"/>
                  </a:cxn>
                  <a:cxn ang="0">
                    <a:pos x="0" y="0"/>
                  </a:cxn>
                </a:cxnLst>
                <a:rect l="0" t="0" r="r" b="b"/>
                <a:pathLst>
                  <a:path w="48" h="89">
                    <a:moveTo>
                      <a:pt x="0" y="0"/>
                    </a:moveTo>
                    <a:lnTo>
                      <a:pt x="3" y="50"/>
                    </a:lnTo>
                    <a:lnTo>
                      <a:pt x="34" y="89"/>
                    </a:lnTo>
                    <a:lnTo>
                      <a:pt x="48" y="87"/>
                    </a:lnTo>
                    <a:lnTo>
                      <a:pt x="39" y="48"/>
                    </a:lnTo>
                    <a:lnTo>
                      <a:pt x="28" y="27"/>
                    </a:lnTo>
                    <a:lnTo>
                      <a:pt x="13" y="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22" name="Freeform 32"/>
              <p:cNvSpPr>
                <a:spLocks/>
              </p:cNvSpPr>
              <p:nvPr/>
            </p:nvSpPr>
            <p:spPr bwMode="auto">
              <a:xfrm>
                <a:off x="1107" y="1351"/>
                <a:ext cx="66" cy="14"/>
              </a:xfrm>
              <a:custGeom>
                <a:avLst/>
                <a:gdLst/>
                <a:ahLst/>
                <a:cxnLst>
                  <a:cxn ang="0">
                    <a:pos x="0" y="3"/>
                  </a:cxn>
                  <a:cxn ang="0">
                    <a:pos x="36" y="17"/>
                  </a:cxn>
                  <a:cxn ang="0">
                    <a:pos x="79" y="17"/>
                  </a:cxn>
                  <a:cxn ang="0">
                    <a:pos x="52" y="3"/>
                  </a:cxn>
                  <a:cxn ang="0">
                    <a:pos x="31" y="2"/>
                  </a:cxn>
                  <a:cxn ang="0">
                    <a:pos x="12" y="0"/>
                  </a:cxn>
                  <a:cxn ang="0">
                    <a:pos x="0" y="3"/>
                  </a:cxn>
                </a:cxnLst>
                <a:rect l="0" t="0" r="r" b="b"/>
                <a:pathLst>
                  <a:path w="79" h="17">
                    <a:moveTo>
                      <a:pt x="0" y="3"/>
                    </a:moveTo>
                    <a:lnTo>
                      <a:pt x="36" y="17"/>
                    </a:lnTo>
                    <a:lnTo>
                      <a:pt x="79" y="17"/>
                    </a:lnTo>
                    <a:lnTo>
                      <a:pt x="52" y="3"/>
                    </a:lnTo>
                    <a:lnTo>
                      <a:pt x="31" y="2"/>
                    </a:lnTo>
                    <a:lnTo>
                      <a:pt x="12" y="0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chemeClr val="bg2"/>
              </a:solidFill>
              <a:ln w="9525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23" name="Freeform 33"/>
              <p:cNvSpPr>
                <a:spLocks/>
              </p:cNvSpPr>
              <p:nvPr/>
            </p:nvSpPr>
            <p:spPr bwMode="auto">
              <a:xfrm>
                <a:off x="1091" y="1535"/>
                <a:ext cx="29" cy="32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35" y="38"/>
                  </a:cxn>
                  <a:cxn ang="0">
                    <a:pos x="15" y="33"/>
                  </a:cxn>
                  <a:cxn ang="0">
                    <a:pos x="0" y="26"/>
                  </a:cxn>
                  <a:cxn ang="0">
                    <a:pos x="24" y="0"/>
                  </a:cxn>
                </a:cxnLst>
                <a:rect l="0" t="0" r="r" b="b"/>
                <a:pathLst>
                  <a:path w="35" h="38">
                    <a:moveTo>
                      <a:pt x="24" y="0"/>
                    </a:moveTo>
                    <a:lnTo>
                      <a:pt x="35" y="38"/>
                    </a:lnTo>
                    <a:lnTo>
                      <a:pt x="15" y="33"/>
                    </a:lnTo>
                    <a:lnTo>
                      <a:pt x="0" y="26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24" name="Freeform 34"/>
              <p:cNvSpPr>
                <a:spLocks/>
              </p:cNvSpPr>
              <p:nvPr/>
            </p:nvSpPr>
            <p:spPr bwMode="auto">
              <a:xfrm>
                <a:off x="1048" y="1368"/>
                <a:ext cx="21" cy="22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26" y="27"/>
                  </a:cxn>
                  <a:cxn ang="0">
                    <a:pos x="0" y="22"/>
                  </a:cxn>
                  <a:cxn ang="0">
                    <a:pos x="8" y="9"/>
                  </a:cxn>
                  <a:cxn ang="0">
                    <a:pos x="24" y="0"/>
                  </a:cxn>
                </a:cxnLst>
                <a:rect l="0" t="0" r="r" b="b"/>
                <a:pathLst>
                  <a:path w="26" h="27">
                    <a:moveTo>
                      <a:pt x="24" y="0"/>
                    </a:moveTo>
                    <a:lnTo>
                      <a:pt x="26" y="27"/>
                    </a:lnTo>
                    <a:lnTo>
                      <a:pt x="0" y="22"/>
                    </a:lnTo>
                    <a:lnTo>
                      <a:pt x="8" y="9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grpSp>
            <p:nvGrpSpPr>
              <p:cNvPr id="125" name="Group 35"/>
              <p:cNvGrpSpPr>
                <a:grpSpLocks/>
              </p:cNvGrpSpPr>
              <p:nvPr/>
            </p:nvGrpSpPr>
            <p:grpSpPr bwMode="auto">
              <a:xfrm>
                <a:off x="952" y="1400"/>
                <a:ext cx="157" cy="167"/>
                <a:chOff x="3829" y="1539"/>
                <a:chExt cx="187" cy="199"/>
              </a:xfrm>
            </p:grpSpPr>
            <p:sp>
              <p:nvSpPr>
                <p:cNvPr id="126" name="Oval 36"/>
                <p:cNvSpPr>
                  <a:spLocks noChangeArrowheads="1"/>
                </p:cNvSpPr>
                <p:nvPr/>
              </p:nvSpPr>
              <p:spPr bwMode="auto">
                <a:xfrm rot="-7830212">
                  <a:off x="3823" y="1545"/>
                  <a:ext cx="199" cy="187"/>
                </a:xfrm>
                <a:prstGeom prst="ellipse">
                  <a:avLst/>
                </a:prstGeom>
                <a:solidFill>
                  <a:schemeClr val="tx1"/>
                </a:solidFill>
                <a:ln w="38100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endParaRPr lang="en-US" dirty="0"/>
                </a:p>
              </p:txBody>
            </p:sp>
            <p:sp>
              <p:nvSpPr>
                <p:cNvPr id="127" name="Line 37"/>
                <p:cNvSpPr>
                  <a:spLocks noChangeShapeType="1"/>
                </p:cNvSpPr>
                <p:nvPr/>
              </p:nvSpPr>
              <p:spPr bwMode="auto">
                <a:xfrm rot="13769788" flipV="1">
                  <a:off x="3926" y="1633"/>
                  <a:ext cx="83" cy="46"/>
                </a:xfrm>
                <a:prstGeom prst="line">
                  <a:avLst/>
                </a:prstGeom>
                <a:noFill/>
                <a:ln w="38100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</p:grpSp>
        </p:grpSp>
      </p:grpSp>
      <p:sp>
        <p:nvSpPr>
          <p:cNvPr id="136" name="Text Box 5"/>
          <p:cNvSpPr txBox="1">
            <a:spLocks noChangeArrowheads="1"/>
          </p:cNvSpPr>
          <p:nvPr/>
        </p:nvSpPr>
        <p:spPr bwMode="auto">
          <a:xfrm>
            <a:off x="2987675" y="2422525"/>
            <a:ext cx="24225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 smtClean="0"/>
              <a:t>2</a:t>
            </a:r>
            <a:r>
              <a:rPr lang="en-US" sz="2000" b="0" dirty="0" smtClean="0"/>
              <a:t>-on-1 BreakAway</a:t>
            </a:r>
            <a:endParaRPr lang="en-US" sz="2000" b="0" dirty="0"/>
          </a:p>
        </p:txBody>
      </p:sp>
      <p:sp>
        <p:nvSpPr>
          <p:cNvPr id="129" name="TextBox 128"/>
          <p:cNvSpPr txBox="1"/>
          <p:nvPr/>
        </p:nvSpPr>
        <p:spPr>
          <a:xfrm>
            <a:off x="5486400" y="4953000"/>
            <a:ext cx="3276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Q</a:t>
            </a:r>
            <a:r>
              <a:rPr lang="en-US" baseline="-25000" dirty="0" smtClean="0"/>
              <a:t>a</a:t>
            </a:r>
            <a:r>
              <a:rPr lang="en-US" dirty="0" smtClean="0"/>
              <a:t>(s) = w</a:t>
            </a:r>
            <a:r>
              <a:rPr lang="en-US" baseline="-25000" dirty="0" smtClean="0"/>
              <a:t>1</a:t>
            </a:r>
            <a:r>
              <a:rPr lang="en-US" dirty="0" smtClean="0">
                <a:solidFill>
                  <a:prstClr val="white"/>
                </a:solidFill>
              </a:rPr>
              <a:t>f</a:t>
            </a:r>
            <a:r>
              <a:rPr lang="en-US" baseline="-25000" dirty="0" smtClean="0">
                <a:solidFill>
                  <a:prstClr val="white"/>
                </a:solidFill>
              </a:rPr>
              <a:t>1</a:t>
            </a:r>
            <a:r>
              <a:rPr lang="en-US" dirty="0" smtClean="0"/>
              <a:t> + w</a:t>
            </a:r>
            <a:r>
              <a:rPr lang="en-US" baseline="-25000" dirty="0" smtClean="0"/>
              <a:t>2</a:t>
            </a:r>
            <a:r>
              <a:rPr lang="en-US" dirty="0" smtClean="0">
                <a:solidFill>
                  <a:prstClr val="white"/>
                </a:solidFill>
              </a:rPr>
              <a:t>f</a:t>
            </a:r>
            <a:r>
              <a:rPr lang="en-US" baseline="-25000" dirty="0" smtClean="0">
                <a:solidFill>
                  <a:prstClr val="white"/>
                </a:solidFill>
              </a:rPr>
              <a:t>2</a:t>
            </a:r>
            <a:r>
              <a:rPr lang="en-US" dirty="0" smtClean="0"/>
              <a:t> + w</a:t>
            </a:r>
            <a:r>
              <a:rPr lang="en-US" baseline="-25000" dirty="0" smtClean="0"/>
              <a:t>3</a:t>
            </a:r>
            <a:r>
              <a:rPr lang="en-US" dirty="0" smtClean="0">
                <a:solidFill>
                  <a:prstClr val="white"/>
                </a:solidFill>
              </a:rPr>
              <a:t>f</a:t>
            </a:r>
            <a:r>
              <a:rPr lang="en-US" baseline="-25000" dirty="0" smtClean="0">
                <a:solidFill>
                  <a:prstClr val="white"/>
                </a:solidFill>
              </a:rPr>
              <a:t>3</a:t>
            </a:r>
            <a:r>
              <a:rPr lang="en-US" dirty="0" smtClean="0"/>
              <a:t> +   …  </a:t>
            </a:r>
            <a:endParaRPr lang="en-US" dirty="0"/>
          </a:p>
        </p:txBody>
      </p:sp>
      <p:sp>
        <p:nvSpPr>
          <p:cNvPr id="134" name="TextBox 133"/>
          <p:cNvSpPr txBox="1"/>
          <p:nvPr/>
        </p:nvSpPr>
        <p:spPr>
          <a:xfrm>
            <a:off x="5486400" y="5334000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Hand-coded defenders</a:t>
            </a:r>
            <a:endParaRPr lang="en-US" dirty="0"/>
          </a:p>
        </p:txBody>
      </p:sp>
      <p:sp>
        <p:nvSpPr>
          <p:cNvPr id="135" name="TextBox 134"/>
          <p:cNvSpPr txBox="1"/>
          <p:nvPr/>
        </p:nvSpPr>
        <p:spPr>
          <a:xfrm>
            <a:off x="5486400" y="5726668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Single learning agent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9" grpId="0"/>
      <p:bldP spid="134" grpId="0"/>
      <p:bldP spid="135" grpId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1600200"/>
          </a:xfrm>
        </p:spPr>
        <p:txBody>
          <a:bodyPr/>
          <a:lstStyle/>
          <a:p>
            <a:r>
              <a:rPr lang="en-US" dirty="0" smtClean="0"/>
              <a:t>Joint learning and inference in macros</a:t>
            </a:r>
          </a:p>
          <a:p>
            <a:pPr lvl="1"/>
            <a:r>
              <a:rPr lang="en-US" dirty="0" smtClean="0"/>
              <a:t>Single search</a:t>
            </a:r>
          </a:p>
          <a:p>
            <a:pPr lvl="1"/>
            <a:r>
              <a:rPr lang="en-US" dirty="0" smtClean="0"/>
              <a:t>Combined rule/weight learning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Future Work</a:t>
            </a:r>
            <a:endParaRPr lang="en-US" dirty="0"/>
          </a:p>
        </p:txBody>
      </p:sp>
      <p:grpSp>
        <p:nvGrpSpPr>
          <p:cNvPr id="15" name="Group 14"/>
          <p:cNvGrpSpPr/>
          <p:nvPr/>
        </p:nvGrpSpPr>
        <p:grpSpPr>
          <a:xfrm>
            <a:off x="3048000" y="3200400"/>
            <a:ext cx="2863652" cy="3048000"/>
            <a:chOff x="3048000" y="3200400"/>
            <a:chExt cx="2863652" cy="3048000"/>
          </a:xfrm>
        </p:grpSpPr>
        <p:sp>
          <p:nvSpPr>
            <p:cNvPr id="4" name="Oval 3"/>
            <p:cNvSpPr/>
            <p:nvPr/>
          </p:nvSpPr>
          <p:spPr>
            <a:xfrm>
              <a:off x="3048000" y="3733800"/>
              <a:ext cx="2590800" cy="685800"/>
            </a:xfrm>
            <a:prstGeom prst="ellipse">
              <a:avLst/>
            </a:prstGeom>
            <a:solidFill>
              <a:schemeClr val="bg1">
                <a:lumMod val="75000"/>
                <a:lumOff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pass(Teammate)</a:t>
              </a:r>
              <a:endParaRPr lang="en-US" dirty="0"/>
            </a:p>
          </p:txBody>
        </p:sp>
        <p:sp>
          <p:nvSpPr>
            <p:cNvPr id="5" name="Oval 4"/>
            <p:cNvSpPr/>
            <p:nvPr/>
          </p:nvSpPr>
          <p:spPr>
            <a:xfrm>
              <a:off x="3048000" y="5029200"/>
              <a:ext cx="2590800" cy="685800"/>
            </a:xfrm>
            <a:prstGeom prst="ellipse">
              <a:avLst/>
            </a:prstGeom>
            <a:solidFill>
              <a:schemeClr val="bg1">
                <a:lumMod val="75000"/>
                <a:lumOff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move(Direction)</a:t>
              </a:r>
              <a:endParaRPr lang="en-US" dirty="0"/>
            </a:p>
          </p:txBody>
        </p:sp>
        <p:cxnSp>
          <p:nvCxnSpPr>
            <p:cNvPr id="6" name="Straight Arrow Connector 5"/>
            <p:cNvCxnSpPr/>
            <p:nvPr/>
          </p:nvCxnSpPr>
          <p:spPr>
            <a:xfrm rot="5400000">
              <a:off x="4115197" y="4724003"/>
              <a:ext cx="457200" cy="794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Arrow Connector 6"/>
            <p:cNvCxnSpPr/>
            <p:nvPr/>
          </p:nvCxnSpPr>
          <p:spPr>
            <a:xfrm rot="5400000">
              <a:off x="4115197" y="6019403"/>
              <a:ext cx="457200" cy="794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8" name="Group 7"/>
            <p:cNvGrpSpPr/>
            <p:nvPr/>
          </p:nvGrpSpPr>
          <p:grpSpPr>
            <a:xfrm rot="5400000">
              <a:off x="5613981" y="3987219"/>
              <a:ext cx="322490" cy="272852"/>
              <a:chOff x="5725886" y="3729038"/>
              <a:chExt cx="322490" cy="272852"/>
            </a:xfrm>
          </p:grpSpPr>
          <p:sp>
            <p:nvSpPr>
              <p:cNvPr id="9" name="Arc 34"/>
              <p:cNvSpPr>
                <a:spLocks/>
              </p:cNvSpPr>
              <p:nvPr/>
            </p:nvSpPr>
            <p:spPr bwMode="auto">
              <a:xfrm rot="5400000" flipH="1" flipV="1">
                <a:off x="5702013" y="3752911"/>
                <a:ext cx="236885" cy="189140"/>
              </a:xfrm>
              <a:custGeom>
                <a:avLst/>
                <a:gdLst>
                  <a:gd name="G0" fmla="+- 14265 0 0"/>
                  <a:gd name="G1" fmla="+- 21600 0 0"/>
                  <a:gd name="G2" fmla="+- 21600 0 0"/>
                  <a:gd name="T0" fmla="*/ 0 w 35859"/>
                  <a:gd name="T1" fmla="*/ 5381 h 21600"/>
                  <a:gd name="T2" fmla="*/ 35859 w 35859"/>
                  <a:gd name="T3" fmla="*/ 21112 h 21600"/>
                  <a:gd name="T4" fmla="*/ 14265 w 35859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5859" h="21600" fill="none" extrusionOk="0">
                    <a:moveTo>
                      <a:pt x="-1" y="5380"/>
                    </a:moveTo>
                    <a:cubicBezTo>
                      <a:pt x="3942" y="1912"/>
                      <a:pt x="9013" y="-1"/>
                      <a:pt x="14265" y="0"/>
                    </a:cubicBezTo>
                    <a:cubicBezTo>
                      <a:pt x="26004" y="0"/>
                      <a:pt x="35594" y="9375"/>
                      <a:pt x="35859" y="21111"/>
                    </a:cubicBezTo>
                  </a:path>
                  <a:path w="35859" h="21600" stroke="0" extrusionOk="0">
                    <a:moveTo>
                      <a:pt x="-1" y="5380"/>
                    </a:moveTo>
                    <a:cubicBezTo>
                      <a:pt x="3942" y="1912"/>
                      <a:pt x="9013" y="-1"/>
                      <a:pt x="14265" y="0"/>
                    </a:cubicBezTo>
                    <a:cubicBezTo>
                      <a:pt x="26004" y="0"/>
                      <a:pt x="35594" y="9375"/>
                      <a:pt x="35859" y="21111"/>
                    </a:cubicBezTo>
                    <a:lnTo>
                      <a:pt x="14265" y="21600"/>
                    </a:ln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0" name="Arc 35"/>
              <p:cNvSpPr>
                <a:spLocks/>
              </p:cNvSpPr>
              <p:nvPr/>
            </p:nvSpPr>
            <p:spPr bwMode="auto">
              <a:xfrm rot="5400000" flipH="1">
                <a:off x="5845275" y="3798789"/>
                <a:ext cx="272852" cy="133350"/>
              </a:xfrm>
              <a:custGeom>
                <a:avLst/>
                <a:gdLst>
                  <a:gd name="G0" fmla="+- 18753 0 0"/>
                  <a:gd name="G1" fmla="+- 21600 0 0"/>
                  <a:gd name="G2" fmla="+- 21600 0 0"/>
                  <a:gd name="T0" fmla="*/ 0 w 40353"/>
                  <a:gd name="T1" fmla="*/ 10881 h 21600"/>
                  <a:gd name="T2" fmla="*/ 40353 w 40353"/>
                  <a:gd name="T3" fmla="*/ 21600 h 21600"/>
                  <a:gd name="T4" fmla="*/ 18753 w 40353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0353" h="21600" fill="none" extrusionOk="0">
                    <a:moveTo>
                      <a:pt x="0" y="10881"/>
                    </a:moveTo>
                    <a:cubicBezTo>
                      <a:pt x="3846" y="4152"/>
                      <a:pt x="11002" y="-1"/>
                      <a:pt x="18753" y="0"/>
                    </a:cubicBezTo>
                    <a:cubicBezTo>
                      <a:pt x="30682" y="0"/>
                      <a:pt x="40353" y="9670"/>
                      <a:pt x="40353" y="21600"/>
                    </a:cubicBezTo>
                  </a:path>
                  <a:path w="40353" h="21600" stroke="0" extrusionOk="0">
                    <a:moveTo>
                      <a:pt x="0" y="10881"/>
                    </a:moveTo>
                    <a:cubicBezTo>
                      <a:pt x="3846" y="4152"/>
                      <a:pt x="11002" y="-1"/>
                      <a:pt x="18753" y="0"/>
                    </a:cubicBezTo>
                    <a:cubicBezTo>
                      <a:pt x="30682" y="0"/>
                      <a:pt x="40353" y="9670"/>
                      <a:pt x="40353" y="21600"/>
                    </a:cubicBezTo>
                    <a:lnTo>
                      <a:pt x="18753" y="21600"/>
                    </a:ln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 type="triangle" w="med" len="med"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grpSp>
          <p:nvGrpSpPr>
            <p:cNvPr id="11" name="Group 10"/>
            <p:cNvGrpSpPr/>
            <p:nvPr/>
          </p:nvGrpSpPr>
          <p:grpSpPr>
            <a:xfrm rot="5400000">
              <a:off x="5613981" y="5206419"/>
              <a:ext cx="322490" cy="272852"/>
              <a:chOff x="5725886" y="3729038"/>
              <a:chExt cx="322490" cy="272852"/>
            </a:xfrm>
          </p:grpSpPr>
          <p:sp>
            <p:nvSpPr>
              <p:cNvPr id="12" name="Arc 34"/>
              <p:cNvSpPr>
                <a:spLocks/>
              </p:cNvSpPr>
              <p:nvPr/>
            </p:nvSpPr>
            <p:spPr bwMode="auto">
              <a:xfrm rot="5400000" flipH="1" flipV="1">
                <a:off x="5702013" y="3752911"/>
                <a:ext cx="236885" cy="189140"/>
              </a:xfrm>
              <a:custGeom>
                <a:avLst/>
                <a:gdLst>
                  <a:gd name="G0" fmla="+- 14265 0 0"/>
                  <a:gd name="G1" fmla="+- 21600 0 0"/>
                  <a:gd name="G2" fmla="+- 21600 0 0"/>
                  <a:gd name="T0" fmla="*/ 0 w 35859"/>
                  <a:gd name="T1" fmla="*/ 5381 h 21600"/>
                  <a:gd name="T2" fmla="*/ 35859 w 35859"/>
                  <a:gd name="T3" fmla="*/ 21112 h 21600"/>
                  <a:gd name="T4" fmla="*/ 14265 w 35859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5859" h="21600" fill="none" extrusionOk="0">
                    <a:moveTo>
                      <a:pt x="-1" y="5380"/>
                    </a:moveTo>
                    <a:cubicBezTo>
                      <a:pt x="3942" y="1912"/>
                      <a:pt x="9013" y="-1"/>
                      <a:pt x="14265" y="0"/>
                    </a:cubicBezTo>
                    <a:cubicBezTo>
                      <a:pt x="26004" y="0"/>
                      <a:pt x="35594" y="9375"/>
                      <a:pt x="35859" y="21111"/>
                    </a:cubicBezTo>
                  </a:path>
                  <a:path w="35859" h="21600" stroke="0" extrusionOk="0">
                    <a:moveTo>
                      <a:pt x="-1" y="5380"/>
                    </a:moveTo>
                    <a:cubicBezTo>
                      <a:pt x="3942" y="1912"/>
                      <a:pt x="9013" y="-1"/>
                      <a:pt x="14265" y="0"/>
                    </a:cubicBezTo>
                    <a:cubicBezTo>
                      <a:pt x="26004" y="0"/>
                      <a:pt x="35594" y="9375"/>
                      <a:pt x="35859" y="21111"/>
                    </a:cubicBezTo>
                    <a:lnTo>
                      <a:pt x="14265" y="21600"/>
                    </a:ln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3" name="Arc 35"/>
              <p:cNvSpPr>
                <a:spLocks/>
              </p:cNvSpPr>
              <p:nvPr/>
            </p:nvSpPr>
            <p:spPr bwMode="auto">
              <a:xfrm rot="5400000" flipH="1">
                <a:off x="5845275" y="3798789"/>
                <a:ext cx="272852" cy="133350"/>
              </a:xfrm>
              <a:custGeom>
                <a:avLst/>
                <a:gdLst>
                  <a:gd name="G0" fmla="+- 18753 0 0"/>
                  <a:gd name="G1" fmla="+- 21600 0 0"/>
                  <a:gd name="G2" fmla="+- 21600 0 0"/>
                  <a:gd name="T0" fmla="*/ 0 w 40353"/>
                  <a:gd name="T1" fmla="*/ 10881 h 21600"/>
                  <a:gd name="T2" fmla="*/ 40353 w 40353"/>
                  <a:gd name="T3" fmla="*/ 21600 h 21600"/>
                  <a:gd name="T4" fmla="*/ 18753 w 40353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0353" h="21600" fill="none" extrusionOk="0">
                    <a:moveTo>
                      <a:pt x="0" y="10881"/>
                    </a:moveTo>
                    <a:cubicBezTo>
                      <a:pt x="3846" y="4152"/>
                      <a:pt x="11002" y="-1"/>
                      <a:pt x="18753" y="0"/>
                    </a:cubicBezTo>
                    <a:cubicBezTo>
                      <a:pt x="30682" y="0"/>
                      <a:pt x="40353" y="9670"/>
                      <a:pt x="40353" y="21600"/>
                    </a:cubicBezTo>
                  </a:path>
                  <a:path w="40353" h="21600" stroke="0" extrusionOk="0">
                    <a:moveTo>
                      <a:pt x="0" y="10881"/>
                    </a:moveTo>
                    <a:cubicBezTo>
                      <a:pt x="3846" y="4152"/>
                      <a:pt x="11002" y="-1"/>
                      <a:pt x="18753" y="0"/>
                    </a:cubicBezTo>
                    <a:cubicBezTo>
                      <a:pt x="30682" y="0"/>
                      <a:pt x="40353" y="9670"/>
                      <a:pt x="40353" y="21600"/>
                    </a:cubicBezTo>
                    <a:lnTo>
                      <a:pt x="18753" y="21600"/>
                    </a:ln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 type="triangle" w="med" len="med"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cxnSp>
          <p:nvCxnSpPr>
            <p:cNvPr id="14" name="Straight Arrow Connector 13"/>
            <p:cNvCxnSpPr/>
            <p:nvPr/>
          </p:nvCxnSpPr>
          <p:spPr>
            <a:xfrm rot="5400000">
              <a:off x="4114403" y="3428603"/>
              <a:ext cx="457200" cy="794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Future Work</a:t>
            </a:r>
            <a:endParaRPr lang="en-US" dirty="0"/>
          </a:p>
        </p:txBody>
      </p:sp>
      <p:sp>
        <p:nvSpPr>
          <p:cNvPr id="4" name="Content Placeholder 1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3276600"/>
          </a:xfrm>
        </p:spPr>
        <p:txBody>
          <a:bodyPr/>
          <a:lstStyle/>
          <a:p>
            <a:r>
              <a:rPr lang="en-US" dirty="0" smtClean="0"/>
              <a:t>Refinement of transferred knowledge</a:t>
            </a:r>
          </a:p>
          <a:p>
            <a:pPr lvl="1"/>
            <a:r>
              <a:rPr lang="en-US" dirty="0" smtClean="0"/>
              <a:t>Macros</a:t>
            </a:r>
          </a:p>
          <a:p>
            <a:pPr lvl="2"/>
            <a:r>
              <a:rPr lang="en-US" dirty="0" smtClean="0"/>
              <a:t>Revising rule scores</a:t>
            </a:r>
          </a:p>
          <a:p>
            <a:pPr lvl="2"/>
            <a:r>
              <a:rPr lang="en-US" dirty="0" smtClean="0"/>
              <a:t>Relearning rules</a:t>
            </a:r>
          </a:p>
          <a:p>
            <a:pPr lvl="2"/>
            <a:r>
              <a:rPr lang="en-US" dirty="0" smtClean="0"/>
              <a:t>Relearning structure</a:t>
            </a:r>
          </a:p>
          <a:p>
            <a:pPr lvl="1"/>
            <a:r>
              <a:rPr lang="en-US" dirty="0" smtClean="0"/>
              <a:t>MLNs</a:t>
            </a:r>
          </a:p>
          <a:p>
            <a:pPr lvl="2"/>
            <a:r>
              <a:rPr lang="en-US" dirty="0" smtClean="0"/>
              <a:t>Revising weights</a:t>
            </a:r>
          </a:p>
          <a:p>
            <a:pPr lvl="2"/>
            <a:r>
              <a:rPr lang="en-US" dirty="0" smtClean="0"/>
              <a:t>Relearning rules</a:t>
            </a:r>
          </a:p>
        </p:txBody>
      </p:sp>
      <p:grpSp>
        <p:nvGrpSpPr>
          <p:cNvPr id="23" name="Group 22"/>
          <p:cNvGrpSpPr/>
          <p:nvPr/>
        </p:nvGrpSpPr>
        <p:grpSpPr>
          <a:xfrm>
            <a:off x="4267200" y="4953000"/>
            <a:ext cx="4267200" cy="1600200"/>
            <a:chOff x="1295400" y="4724400"/>
            <a:chExt cx="4267200" cy="1600200"/>
          </a:xfrm>
        </p:grpSpPr>
        <p:sp>
          <p:nvSpPr>
            <p:cNvPr id="24" name="Oval 15"/>
            <p:cNvSpPr>
              <a:spLocks noChangeArrowheads="1"/>
            </p:cNvSpPr>
            <p:nvPr/>
          </p:nvSpPr>
          <p:spPr bwMode="auto">
            <a:xfrm>
              <a:off x="1524000" y="4724400"/>
              <a:ext cx="1635369" cy="874889"/>
            </a:xfrm>
            <a:prstGeom prst="ellipse">
              <a:avLst/>
            </a:prstGeom>
            <a:solidFill>
              <a:schemeClr val="bg1">
                <a:lumMod val="75000"/>
                <a:lumOff val="25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1427" tIns="45713" rIns="91427" bIns="45713" anchor="ctr"/>
            <a:lstStyle/>
            <a:p>
              <a:pPr algn="ctr"/>
              <a:r>
                <a:rPr lang="en-US" dirty="0" smtClean="0"/>
                <a:t>Too-specific</a:t>
              </a:r>
            </a:p>
            <a:p>
              <a:pPr algn="ctr"/>
              <a:r>
                <a:rPr lang="en-US" dirty="0" smtClean="0"/>
                <a:t>clause</a:t>
              </a:r>
              <a:endParaRPr lang="en-US" dirty="0"/>
            </a:p>
          </p:txBody>
        </p:sp>
        <p:sp>
          <p:nvSpPr>
            <p:cNvPr id="25" name="Oval 4"/>
            <p:cNvSpPr>
              <a:spLocks noChangeArrowheads="1"/>
            </p:cNvSpPr>
            <p:nvPr/>
          </p:nvSpPr>
          <p:spPr bwMode="auto">
            <a:xfrm>
              <a:off x="1295400" y="5791200"/>
              <a:ext cx="457200" cy="457199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1427" tIns="45713" rIns="91427" bIns="45713" anchor="ctr"/>
            <a:lstStyle/>
            <a:p>
              <a:pPr algn="ctr"/>
              <a:endParaRPr lang="en-US" dirty="0"/>
            </a:p>
          </p:txBody>
        </p:sp>
        <p:sp>
          <p:nvSpPr>
            <p:cNvPr id="26" name="Oval 4"/>
            <p:cNvSpPr>
              <a:spLocks noChangeArrowheads="1"/>
            </p:cNvSpPr>
            <p:nvPr/>
          </p:nvSpPr>
          <p:spPr bwMode="auto">
            <a:xfrm>
              <a:off x="2057400" y="5867401"/>
              <a:ext cx="457200" cy="457199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1427" tIns="45713" rIns="91427" bIns="45713" anchor="ctr"/>
            <a:lstStyle/>
            <a:p>
              <a:pPr algn="ctr"/>
              <a:endParaRPr lang="en-US" dirty="0"/>
            </a:p>
          </p:txBody>
        </p:sp>
        <p:cxnSp>
          <p:nvCxnSpPr>
            <p:cNvPr id="27" name="Straight Connector 26"/>
            <p:cNvCxnSpPr>
              <a:endCxn id="25" idx="7"/>
            </p:cNvCxnSpPr>
            <p:nvPr/>
          </p:nvCxnSpPr>
          <p:spPr>
            <a:xfrm rot="5400000">
              <a:off x="1647546" y="5600700"/>
              <a:ext cx="295555" cy="21935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>
              <a:endCxn id="26" idx="0"/>
            </p:cNvCxnSpPr>
            <p:nvPr/>
          </p:nvCxnSpPr>
          <p:spPr>
            <a:xfrm rot="16200000" flipH="1">
              <a:off x="2141686" y="5723087"/>
              <a:ext cx="268112" cy="2051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Oval 15"/>
            <p:cNvSpPr>
              <a:spLocks noChangeArrowheads="1"/>
            </p:cNvSpPr>
            <p:nvPr/>
          </p:nvSpPr>
          <p:spPr bwMode="auto">
            <a:xfrm>
              <a:off x="3810000" y="4724400"/>
              <a:ext cx="1635369" cy="874889"/>
            </a:xfrm>
            <a:prstGeom prst="ellipse">
              <a:avLst/>
            </a:prstGeom>
            <a:solidFill>
              <a:schemeClr val="bg1">
                <a:lumMod val="75000"/>
                <a:lumOff val="25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1427" tIns="45713" rIns="91427" bIns="45713" anchor="ctr"/>
            <a:lstStyle/>
            <a:p>
              <a:pPr algn="ctr"/>
              <a:r>
                <a:rPr lang="en-US" dirty="0" smtClean="0"/>
                <a:t>Better</a:t>
              </a:r>
            </a:p>
            <a:p>
              <a:pPr algn="ctr"/>
              <a:r>
                <a:rPr lang="en-US" dirty="0" smtClean="0"/>
                <a:t>clause</a:t>
              </a:r>
              <a:endParaRPr lang="en-US" dirty="0"/>
            </a:p>
          </p:txBody>
        </p:sp>
        <p:sp>
          <p:nvSpPr>
            <p:cNvPr id="31" name="Oval 4"/>
            <p:cNvSpPr>
              <a:spLocks noChangeArrowheads="1"/>
            </p:cNvSpPr>
            <p:nvPr/>
          </p:nvSpPr>
          <p:spPr bwMode="auto">
            <a:xfrm>
              <a:off x="4343400" y="5867401"/>
              <a:ext cx="457200" cy="457199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1427" tIns="45713" rIns="91427" bIns="45713" anchor="ctr"/>
            <a:lstStyle/>
            <a:p>
              <a:pPr algn="ctr"/>
              <a:endParaRPr lang="en-US" dirty="0"/>
            </a:p>
          </p:txBody>
        </p:sp>
        <p:cxnSp>
          <p:nvCxnSpPr>
            <p:cNvPr id="33" name="Straight Connector 32"/>
            <p:cNvCxnSpPr>
              <a:endCxn id="31" idx="0"/>
            </p:cNvCxnSpPr>
            <p:nvPr/>
          </p:nvCxnSpPr>
          <p:spPr>
            <a:xfrm rot="16200000" flipH="1">
              <a:off x="4427686" y="5723087"/>
              <a:ext cx="268112" cy="2051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Oval 4"/>
            <p:cNvSpPr>
              <a:spLocks noChangeArrowheads="1"/>
            </p:cNvSpPr>
            <p:nvPr/>
          </p:nvSpPr>
          <p:spPr bwMode="auto">
            <a:xfrm>
              <a:off x="5105400" y="5791201"/>
              <a:ext cx="457200" cy="457199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1427" tIns="45713" rIns="91427" bIns="45713" anchor="ctr"/>
            <a:lstStyle/>
            <a:p>
              <a:pPr algn="ctr"/>
              <a:endParaRPr lang="en-US" dirty="0"/>
            </a:p>
          </p:txBody>
        </p:sp>
        <p:cxnSp>
          <p:nvCxnSpPr>
            <p:cNvPr id="35" name="Straight Connector 34"/>
            <p:cNvCxnSpPr/>
            <p:nvPr/>
          </p:nvCxnSpPr>
          <p:spPr>
            <a:xfrm rot="16200000" flipH="1">
              <a:off x="4914902" y="5600701"/>
              <a:ext cx="304797" cy="22859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Arrow Connector 35"/>
            <p:cNvCxnSpPr/>
            <p:nvPr/>
          </p:nvCxnSpPr>
          <p:spPr>
            <a:xfrm>
              <a:off x="3276600" y="5181600"/>
              <a:ext cx="457200" cy="794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Oval 4"/>
            <p:cNvSpPr>
              <a:spLocks noChangeArrowheads="1"/>
            </p:cNvSpPr>
            <p:nvPr/>
          </p:nvSpPr>
          <p:spPr bwMode="auto">
            <a:xfrm>
              <a:off x="2971800" y="5791200"/>
              <a:ext cx="457200" cy="457199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1427" tIns="45713" rIns="91427" bIns="45713" anchor="ctr"/>
            <a:lstStyle/>
            <a:p>
              <a:pPr algn="ctr"/>
              <a:endParaRPr lang="en-US" dirty="0"/>
            </a:p>
          </p:txBody>
        </p:sp>
        <p:cxnSp>
          <p:nvCxnSpPr>
            <p:cNvPr id="38" name="Straight Connector 37"/>
            <p:cNvCxnSpPr/>
            <p:nvPr/>
          </p:nvCxnSpPr>
          <p:spPr>
            <a:xfrm rot="16200000" flipH="1">
              <a:off x="2781302" y="5600700"/>
              <a:ext cx="304797" cy="22859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0" name="Group 39"/>
          <p:cNvGrpSpPr/>
          <p:nvPr/>
        </p:nvGrpSpPr>
        <p:grpSpPr>
          <a:xfrm>
            <a:off x="4191000" y="2286000"/>
            <a:ext cx="4267200" cy="2362200"/>
            <a:chOff x="4191000" y="2286000"/>
            <a:chExt cx="4267200" cy="2362200"/>
          </a:xfrm>
        </p:grpSpPr>
        <p:grpSp>
          <p:nvGrpSpPr>
            <p:cNvPr id="22" name="Group 21"/>
            <p:cNvGrpSpPr/>
            <p:nvPr/>
          </p:nvGrpSpPr>
          <p:grpSpPr>
            <a:xfrm>
              <a:off x="4191000" y="3048000"/>
              <a:ext cx="4267200" cy="1600200"/>
              <a:chOff x="1295400" y="4724400"/>
              <a:chExt cx="4267200" cy="1600200"/>
            </a:xfrm>
          </p:grpSpPr>
          <p:sp>
            <p:nvSpPr>
              <p:cNvPr id="6" name="Oval 15"/>
              <p:cNvSpPr>
                <a:spLocks noChangeArrowheads="1"/>
              </p:cNvSpPr>
              <p:nvPr/>
            </p:nvSpPr>
            <p:spPr bwMode="auto">
              <a:xfrm>
                <a:off x="1524000" y="4724400"/>
                <a:ext cx="1635369" cy="874889"/>
              </a:xfrm>
              <a:prstGeom prst="ellipse">
                <a:avLst/>
              </a:prstGeom>
              <a:solidFill>
                <a:schemeClr val="bg1">
                  <a:lumMod val="75000"/>
                  <a:lumOff val="25000"/>
                </a:scheme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lIns="91427" tIns="45713" rIns="91427" bIns="45713" anchor="ctr"/>
              <a:lstStyle/>
              <a:p>
                <a:pPr algn="ctr"/>
                <a:r>
                  <a:rPr lang="en-US" dirty="0" smtClean="0"/>
                  <a:t>Too-general</a:t>
                </a:r>
              </a:p>
              <a:p>
                <a:pPr algn="ctr"/>
                <a:r>
                  <a:rPr lang="en-US" dirty="0" smtClean="0"/>
                  <a:t>clause</a:t>
                </a:r>
                <a:endParaRPr lang="en-US" dirty="0"/>
              </a:p>
            </p:txBody>
          </p:sp>
          <p:sp>
            <p:nvSpPr>
              <p:cNvPr id="7" name="Oval 4"/>
              <p:cNvSpPr>
                <a:spLocks noChangeArrowheads="1"/>
              </p:cNvSpPr>
              <p:nvPr/>
            </p:nvSpPr>
            <p:spPr bwMode="auto">
              <a:xfrm>
                <a:off x="1295400" y="5791200"/>
                <a:ext cx="457200" cy="457199"/>
              </a:xfrm>
              <a:prstGeom prst="ellipse">
                <a:avLst/>
              </a:prstGeom>
              <a:solidFill>
                <a:schemeClr val="accent1">
                  <a:lumMod val="75000"/>
                </a:scheme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lIns="91427" tIns="45713" rIns="91427" bIns="45713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" name="Oval 4"/>
              <p:cNvSpPr>
                <a:spLocks noChangeArrowheads="1"/>
              </p:cNvSpPr>
              <p:nvPr/>
            </p:nvSpPr>
            <p:spPr bwMode="auto">
              <a:xfrm>
                <a:off x="2057400" y="5867401"/>
                <a:ext cx="457200" cy="457199"/>
              </a:xfrm>
              <a:prstGeom prst="ellipse">
                <a:avLst/>
              </a:prstGeom>
              <a:solidFill>
                <a:schemeClr val="accent1">
                  <a:lumMod val="75000"/>
                </a:scheme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lIns="91427" tIns="45713" rIns="91427" bIns="45713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9" name="Straight Connector 8"/>
              <p:cNvCxnSpPr>
                <a:endCxn id="7" idx="7"/>
              </p:cNvCxnSpPr>
              <p:nvPr/>
            </p:nvCxnSpPr>
            <p:spPr>
              <a:xfrm rot="5400000">
                <a:off x="1647546" y="5600700"/>
                <a:ext cx="295555" cy="21935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/>
              <p:cNvCxnSpPr>
                <a:endCxn id="8" idx="0"/>
              </p:cNvCxnSpPr>
              <p:nvPr/>
            </p:nvCxnSpPr>
            <p:spPr>
              <a:xfrm rot="16200000" flipH="1">
                <a:off x="2141686" y="5723087"/>
                <a:ext cx="268112" cy="2051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" name="Oval 15"/>
              <p:cNvSpPr>
                <a:spLocks noChangeArrowheads="1"/>
              </p:cNvSpPr>
              <p:nvPr/>
            </p:nvSpPr>
            <p:spPr bwMode="auto">
              <a:xfrm>
                <a:off x="3810000" y="4724400"/>
                <a:ext cx="1635369" cy="874889"/>
              </a:xfrm>
              <a:prstGeom prst="ellipse">
                <a:avLst/>
              </a:prstGeom>
              <a:solidFill>
                <a:schemeClr val="bg1">
                  <a:lumMod val="75000"/>
                  <a:lumOff val="25000"/>
                </a:scheme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lIns="91427" tIns="45713" rIns="91427" bIns="45713" anchor="ctr"/>
              <a:lstStyle/>
              <a:p>
                <a:pPr algn="ctr"/>
                <a:r>
                  <a:rPr lang="en-US" dirty="0" smtClean="0"/>
                  <a:t>Better</a:t>
                </a:r>
              </a:p>
              <a:p>
                <a:pPr algn="ctr"/>
                <a:r>
                  <a:rPr lang="en-US" dirty="0" smtClean="0"/>
                  <a:t>clause</a:t>
                </a:r>
                <a:endParaRPr lang="en-US" dirty="0"/>
              </a:p>
            </p:txBody>
          </p:sp>
          <p:sp>
            <p:nvSpPr>
              <p:cNvPr id="13" name="Oval 4"/>
              <p:cNvSpPr>
                <a:spLocks noChangeArrowheads="1"/>
              </p:cNvSpPr>
              <p:nvPr/>
            </p:nvSpPr>
            <p:spPr bwMode="auto">
              <a:xfrm>
                <a:off x="3581400" y="5791200"/>
                <a:ext cx="457200" cy="457199"/>
              </a:xfrm>
              <a:prstGeom prst="ellipse">
                <a:avLst/>
              </a:prstGeom>
              <a:solidFill>
                <a:schemeClr val="accent1">
                  <a:lumMod val="75000"/>
                </a:scheme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lIns="91427" tIns="45713" rIns="91427" bIns="45713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4" name="Oval 4"/>
              <p:cNvSpPr>
                <a:spLocks noChangeArrowheads="1"/>
              </p:cNvSpPr>
              <p:nvPr/>
            </p:nvSpPr>
            <p:spPr bwMode="auto">
              <a:xfrm>
                <a:off x="4343400" y="5867401"/>
                <a:ext cx="457200" cy="457199"/>
              </a:xfrm>
              <a:prstGeom prst="ellipse">
                <a:avLst/>
              </a:prstGeom>
              <a:solidFill>
                <a:schemeClr val="accent1">
                  <a:lumMod val="75000"/>
                </a:scheme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lIns="91427" tIns="45713" rIns="91427" bIns="45713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15" name="Straight Connector 14"/>
              <p:cNvCxnSpPr>
                <a:endCxn id="13" idx="7"/>
              </p:cNvCxnSpPr>
              <p:nvPr/>
            </p:nvCxnSpPr>
            <p:spPr>
              <a:xfrm rot="5400000">
                <a:off x="3933546" y="5600700"/>
                <a:ext cx="295555" cy="21935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/>
              <p:cNvCxnSpPr>
                <a:endCxn id="14" idx="0"/>
              </p:cNvCxnSpPr>
              <p:nvPr/>
            </p:nvCxnSpPr>
            <p:spPr>
              <a:xfrm rot="16200000" flipH="1">
                <a:off x="4427686" y="5723087"/>
                <a:ext cx="268112" cy="2051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7" name="Oval 4"/>
              <p:cNvSpPr>
                <a:spLocks noChangeArrowheads="1"/>
              </p:cNvSpPr>
              <p:nvPr/>
            </p:nvSpPr>
            <p:spPr bwMode="auto">
              <a:xfrm>
                <a:off x="5105400" y="5791201"/>
                <a:ext cx="457200" cy="457199"/>
              </a:xfrm>
              <a:prstGeom prst="ellipse">
                <a:avLst/>
              </a:prstGeom>
              <a:solidFill>
                <a:schemeClr val="accent1">
                  <a:lumMod val="75000"/>
                </a:scheme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lIns="91427" tIns="45713" rIns="91427" bIns="45713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18" name="Straight Connector 17"/>
              <p:cNvCxnSpPr/>
              <p:nvPr/>
            </p:nvCxnSpPr>
            <p:spPr>
              <a:xfrm rot="16200000" flipH="1">
                <a:off x="4914902" y="5600701"/>
                <a:ext cx="304797" cy="22859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Arrow Connector 20"/>
              <p:cNvCxnSpPr/>
              <p:nvPr/>
            </p:nvCxnSpPr>
            <p:spPr>
              <a:xfrm>
                <a:off x="3276600" y="5181600"/>
                <a:ext cx="457200" cy="794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9" name="TextBox 38"/>
            <p:cNvSpPr txBox="1"/>
            <p:nvPr/>
          </p:nvSpPr>
          <p:spPr>
            <a:xfrm>
              <a:off x="5334000" y="2286000"/>
              <a:ext cx="2590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 smtClean="0"/>
                <a:t>(Mihalkova et. al 2007) </a:t>
              </a:r>
              <a:endParaRPr lang="en-US" i="1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1371600"/>
          </a:xfrm>
        </p:spPr>
        <p:txBody>
          <a:bodyPr/>
          <a:lstStyle/>
          <a:p>
            <a:r>
              <a:rPr lang="en-US" dirty="0" smtClean="0"/>
              <a:t>Relational  reinforcement learning</a:t>
            </a:r>
          </a:p>
          <a:p>
            <a:pPr lvl="1"/>
            <a:r>
              <a:rPr lang="en-US" dirty="0" smtClean="0"/>
              <a:t>Q-learning with MLN Q-function</a:t>
            </a:r>
          </a:p>
          <a:p>
            <a:pPr lvl="1"/>
            <a:r>
              <a:rPr lang="en-US" dirty="0" smtClean="0"/>
              <a:t>Policy search with MLN policies or macro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Future Work</a:t>
            </a:r>
            <a:endParaRPr lang="en-US" dirty="0"/>
          </a:p>
        </p:txBody>
      </p:sp>
      <p:grpSp>
        <p:nvGrpSpPr>
          <p:cNvPr id="33" name="Group 32"/>
          <p:cNvGrpSpPr/>
          <p:nvPr/>
        </p:nvGrpSpPr>
        <p:grpSpPr>
          <a:xfrm>
            <a:off x="990600" y="3505200"/>
            <a:ext cx="7315200" cy="2703513"/>
            <a:chOff x="990600" y="3505200"/>
            <a:chExt cx="7315200" cy="2703513"/>
          </a:xfrm>
        </p:grpSpPr>
        <p:grpSp>
          <p:nvGrpSpPr>
            <p:cNvPr id="29" name="Group 28"/>
            <p:cNvGrpSpPr/>
            <p:nvPr/>
          </p:nvGrpSpPr>
          <p:grpSpPr>
            <a:xfrm>
              <a:off x="990600" y="4267200"/>
              <a:ext cx="1998661" cy="1941513"/>
              <a:chOff x="1506537" y="3505200"/>
              <a:chExt cx="1998661" cy="1941513"/>
            </a:xfrm>
          </p:grpSpPr>
          <p:grpSp>
            <p:nvGrpSpPr>
              <p:cNvPr id="17" name="Group 9"/>
              <p:cNvGrpSpPr>
                <a:grpSpLocks/>
              </p:cNvGrpSpPr>
              <p:nvPr/>
            </p:nvGrpSpPr>
            <p:grpSpPr bwMode="auto">
              <a:xfrm>
                <a:off x="1506537" y="3505200"/>
                <a:ext cx="1998661" cy="1941513"/>
                <a:chOff x="66" y="90"/>
                <a:chExt cx="1259" cy="1223"/>
              </a:xfrm>
            </p:grpSpPr>
            <p:sp>
              <p:nvSpPr>
                <p:cNvPr id="18" name="Line 4"/>
                <p:cNvSpPr>
                  <a:spLocks noChangeShapeType="1"/>
                </p:cNvSpPr>
                <p:nvPr/>
              </p:nvSpPr>
              <p:spPr bwMode="auto">
                <a:xfrm>
                  <a:off x="276" y="90"/>
                  <a:ext cx="0" cy="102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9" name="Line 5"/>
                <p:cNvSpPr>
                  <a:spLocks noChangeShapeType="1"/>
                </p:cNvSpPr>
                <p:nvPr/>
              </p:nvSpPr>
              <p:spPr bwMode="auto">
                <a:xfrm rot="5400000">
                  <a:off x="792" y="600"/>
                  <a:ext cx="0" cy="102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0" name="Text Box 7"/>
                <p:cNvSpPr txBox="1">
                  <a:spLocks noChangeArrowheads="1"/>
                </p:cNvSpPr>
                <p:nvPr/>
              </p:nvSpPr>
              <p:spPr bwMode="auto">
                <a:xfrm>
                  <a:off x="384" y="1080"/>
                  <a:ext cx="941" cy="23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square"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dirty="0"/>
                    <a:t>Bin Number</a:t>
                  </a:r>
                </a:p>
              </p:txBody>
            </p:sp>
            <p:sp>
              <p:nvSpPr>
                <p:cNvPr id="21" name="Text Box 8"/>
                <p:cNvSpPr txBox="1">
                  <a:spLocks noChangeArrowheads="1"/>
                </p:cNvSpPr>
                <p:nvPr/>
              </p:nvSpPr>
              <p:spPr bwMode="auto">
                <a:xfrm rot="16200000">
                  <a:off x="-234" y="416"/>
                  <a:ext cx="834" cy="23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dirty="0"/>
                    <a:t>Probability</a:t>
                  </a:r>
                </a:p>
              </p:txBody>
            </p:sp>
          </p:grpSp>
          <p:sp>
            <p:nvSpPr>
              <p:cNvPr id="22" name="Rectangle 20"/>
              <p:cNvSpPr>
                <a:spLocks noChangeArrowheads="1"/>
              </p:cNvSpPr>
              <p:nvPr/>
            </p:nvSpPr>
            <p:spPr bwMode="auto">
              <a:xfrm>
                <a:off x="2925762" y="3609975"/>
                <a:ext cx="180975" cy="1514475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23" name="Rectangle 21"/>
              <p:cNvSpPr>
                <a:spLocks noChangeArrowheads="1"/>
              </p:cNvSpPr>
              <p:nvPr/>
            </p:nvSpPr>
            <p:spPr bwMode="auto">
              <a:xfrm>
                <a:off x="2744787" y="5081588"/>
                <a:ext cx="180975" cy="4286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24" name="Rectangle 22"/>
              <p:cNvSpPr>
                <a:spLocks noChangeArrowheads="1"/>
              </p:cNvSpPr>
              <p:nvPr/>
            </p:nvSpPr>
            <p:spPr bwMode="auto">
              <a:xfrm>
                <a:off x="2563812" y="5081588"/>
                <a:ext cx="180975" cy="4286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25" name="Rectangle 23"/>
              <p:cNvSpPr>
                <a:spLocks noChangeArrowheads="1"/>
              </p:cNvSpPr>
              <p:nvPr/>
            </p:nvSpPr>
            <p:spPr bwMode="auto">
              <a:xfrm>
                <a:off x="2382837" y="5081588"/>
                <a:ext cx="180975" cy="4286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26" name="Rectangle 24"/>
              <p:cNvSpPr>
                <a:spLocks noChangeArrowheads="1"/>
              </p:cNvSpPr>
              <p:nvPr/>
            </p:nvSpPr>
            <p:spPr bwMode="auto">
              <a:xfrm>
                <a:off x="2201862" y="5081588"/>
                <a:ext cx="180975" cy="4286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27" name="Rectangle 25"/>
              <p:cNvSpPr>
                <a:spLocks noChangeArrowheads="1"/>
              </p:cNvSpPr>
              <p:nvPr/>
            </p:nvSpPr>
            <p:spPr bwMode="auto">
              <a:xfrm>
                <a:off x="2020887" y="5081588"/>
                <a:ext cx="180975" cy="4286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28" name="Rectangle 26"/>
              <p:cNvSpPr>
                <a:spLocks noChangeArrowheads="1"/>
              </p:cNvSpPr>
              <p:nvPr/>
            </p:nvSpPr>
            <p:spPr bwMode="auto">
              <a:xfrm>
                <a:off x="3106737" y="5081588"/>
                <a:ext cx="180975" cy="4286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graphicFrame>
          <p:nvGraphicFramePr>
            <p:cNvPr id="5122" name="Object 2"/>
            <p:cNvGraphicFramePr>
              <a:graphicFrameLocks noChangeAspect="1"/>
            </p:cNvGraphicFramePr>
            <p:nvPr/>
          </p:nvGraphicFramePr>
          <p:xfrm>
            <a:off x="3886200" y="4724400"/>
            <a:ext cx="4419600" cy="785178"/>
          </p:xfrm>
          <a:graphic>
            <a:graphicData uri="http://schemas.openxmlformats.org/presentationml/2006/ole">
              <p:oleObj spid="_x0000_s5122" name="Equation" r:id="rId3" imgW="1930320" imgH="342720" progId="Equation.3">
                <p:embed/>
              </p:oleObj>
            </a:graphicData>
          </a:graphic>
        </p:graphicFrame>
        <p:sp>
          <p:nvSpPr>
            <p:cNvPr id="32" name="TextBox 31"/>
            <p:cNvSpPr txBox="1"/>
            <p:nvPr/>
          </p:nvSpPr>
          <p:spPr>
            <a:xfrm>
              <a:off x="2057400" y="3505200"/>
              <a:ext cx="4876800" cy="381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MLN Q-functions lose too much information:</a:t>
              </a:r>
              <a:endParaRPr 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14800"/>
          </a:xfrm>
        </p:spPr>
        <p:txBody>
          <a:bodyPr/>
          <a:lstStyle/>
          <a:p>
            <a:r>
              <a:rPr lang="en-US" dirty="0" smtClean="0"/>
              <a:t>Diverse  tasks</a:t>
            </a:r>
          </a:p>
          <a:p>
            <a:endParaRPr lang="en-US" dirty="0" smtClean="0"/>
          </a:p>
          <a:p>
            <a:r>
              <a:rPr lang="en-US" dirty="0" smtClean="0"/>
              <a:t>Complex testbeds</a:t>
            </a:r>
          </a:p>
          <a:p>
            <a:endParaRPr lang="en-US" dirty="0" smtClean="0"/>
          </a:p>
          <a:p>
            <a:r>
              <a:rPr lang="en-US" dirty="0" smtClean="0"/>
              <a:t>Automated mapping</a:t>
            </a:r>
          </a:p>
          <a:p>
            <a:endParaRPr lang="en-US" dirty="0" smtClean="0"/>
          </a:p>
          <a:p>
            <a:r>
              <a:rPr lang="en-US" dirty="0" smtClean="0"/>
              <a:t>Protection against negative transfer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Future Work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819400" y="990600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General challenges in RL transfer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2578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Advisor:  Jude  Shavlik</a:t>
            </a:r>
          </a:p>
          <a:p>
            <a:endParaRPr lang="en-US" dirty="0" smtClean="0"/>
          </a:p>
          <a:p>
            <a:r>
              <a:rPr lang="en-US" dirty="0" smtClean="0"/>
              <a:t>Collaborators:  Trevor Walker and Richard Maclin</a:t>
            </a:r>
          </a:p>
          <a:p>
            <a:endParaRPr lang="en-US" dirty="0" smtClean="0"/>
          </a:p>
          <a:p>
            <a:r>
              <a:rPr lang="en-US" dirty="0" smtClean="0"/>
              <a:t>Committee</a:t>
            </a:r>
          </a:p>
          <a:p>
            <a:pPr lvl="1"/>
            <a:r>
              <a:rPr lang="en-US" dirty="0" smtClean="0"/>
              <a:t>David Page</a:t>
            </a:r>
          </a:p>
          <a:p>
            <a:pPr lvl="1"/>
            <a:r>
              <a:rPr lang="en-US" dirty="0" smtClean="0"/>
              <a:t>Mark Craven</a:t>
            </a:r>
          </a:p>
          <a:p>
            <a:pPr lvl="1"/>
            <a:r>
              <a:rPr lang="en-US" dirty="0" smtClean="0"/>
              <a:t>Jerry Zhu</a:t>
            </a:r>
          </a:p>
          <a:p>
            <a:pPr lvl="1"/>
            <a:r>
              <a:rPr lang="en-US" dirty="0" smtClean="0"/>
              <a:t>Michael Coen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UW Machine Learning Group</a:t>
            </a:r>
          </a:p>
          <a:p>
            <a:endParaRPr lang="en-US" dirty="0" smtClean="0"/>
          </a:p>
          <a:p>
            <a:r>
              <a:rPr lang="en-US" dirty="0" smtClean="0"/>
              <a:t>Grants</a:t>
            </a:r>
          </a:p>
          <a:p>
            <a:pPr lvl="1"/>
            <a:r>
              <a:rPr lang="en-US" dirty="0" smtClean="0"/>
              <a:t>DARPA HR0011-04-1-0007</a:t>
            </a:r>
          </a:p>
          <a:p>
            <a:pPr lvl="1"/>
            <a:r>
              <a:rPr lang="en-US" dirty="0" smtClean="0"/>
              <a:t>NRL N00173-06-1-G002</a:t>
            </a:r>
          </a:p>
          <a:p>
            <a:pPr lvl="1"/>
            <a:r>
              <a:rPr lang="en-US" dirty="0" smtClean="0"/>
              <a:t>DARPA FA8650-06-C-7606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Acknowledgements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Backup Slides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Transfer in Reinforcement Learning</a:t>
            </a:r>
            <a:endParaRPr lang="en-US" dirty="0"/>
          </a:p>
        </p:txBody>
      </p:sp>
      <p:graphicFrame>
        <p:nvGraphicFramePr>
          <p:cNvPr id="5" name="Group 60"/>
          <p:cNvGraphicFramePr>
            <a:graphicFrameLocks noGrp="1"/>
          </p:cNvGraphicFramePr>
          <p:nvPr/>
        </p:nvGraphicFramePr>
        <p:xfrm>
          <a:off x="2743200" y="4224337"/>
          <a:ext cx="1143000" cy="914358"/>
        </p:xfrm>
        <a:graphic>
          <a:graphicData uri="http://schemas.openxmlformats.org/drawingml/2006/table">
            <a:tbl>
              <a:tblPr/>
              <a:tblGrid>
                <a:gridCol w="285750"/>
                <a:gridCol w="285750"/>
                <a:gridCol w="285750"/>
                <a:gridCol w="285750"/>
              </a:tblGrid>
              <a:tr h="279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91427" marR="91427"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91427" marR="91427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91427" marR="91427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91427" marR="91427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91427" marR="91427"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91427" marR="91427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91427" marR="91427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91427" marR="91427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91427" marR="91427"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91427" marR="91427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91427" marR="91427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91427" marR="91427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Line 24"/>
          <p:cNvSpPr>
            <a:spLocks noChangeShapeType="1"/>
          </p:cNvSpPr>
          <p:nvPr/>
        </p:nvSpPr>
        <p:spPr bwMode="auto">
          <a:xfrm flipH="1">
            <a:off x="4419600" y="2624137"/>
            <a:ext cx="7938" cy="21971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 dirty="0"/>
          </a:p>
        </p:txBody>
      </p:sp>
      <p:sp>
        <p:nvSpPr>
          <p:cNvPr id="7" name="Line 25"/>
          <p:cNvSpPr>
            <a:spLocks noChangeShapeType="1"/>
          </p:cNvSpPr>
          <p:nvPr/>
        </p:nvSpPr>
        <p:spPr bwMode="auto">
          <a:xfrm flipH="1" flipV="1">
            <a:off x="4419600" y="4822825"/>
            <a:ext cx="2065338" cy="111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 dirty="0"/>
          </a:p>
        </p:txBody>
      </p:sp>
      <p:sp>
        <p:nvSpPr>
          <p:cNvPr id="8" name="Text Box 26"/>
          <p:cNvSpPr txBox="1">
            <a:spLocks noChangeArrowheads="1"/>
          </p:cNvSpPr>
          <p:nvPr/>
        </p:nvSpPr>
        <p:spPr bwMode="auto">
          <a:xfrm>
            <a:off x="4419600" y="4800600"/>
            <a:ext cx="2209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27" tIns="45713" rIns="91427" bIns="45713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dirty="0"/>
              <a:t>target-task training</a:t>
            </a:r>
          </a:p>
        </p:txBody>
      </p:sp>
      <p:graphicFrame>
        <p:nvGraphicFramePr>
          <p:cNvPr id="9" name="Group 61"/>
          <p:cNvGraphicFramePr>
            <a:graphicFrameLocks noGrp="1"/>
          </p:cNvGraphicFramePr>
          <p:nvPr/>
        </p:nvGraphicFramePr>
        <p:xfrm>
          <a:off x="2743200" y="3157537"/>
          <a:ext cx="1143000" cy="914358"/>
        </p:xfrm>
        <a:graphic>
          <a:graphicData uri="http://schemas.openxmlformats.org/drawingml/2006/table">
            <a:tbl>
              <a:tblPr/>
              <a:tblGrid>
                <a:gridCol w="285750"/>
                <a:gridCol w="285750"/>
                <a:gridCol w="285750"/>
                <a:gridCol w="285750"/>
              </a:tblGrid>
              <a:tr h="279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L="91427" marR="91427"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L="91427" marR="91427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L="91427" marR="91427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marL="91427" marR="91427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marL="91427" marR="91427"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91427" marR="91427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marL="91427" marR="91427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L="91427" marR="91427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L="91427" marR="91427"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marL="91427" marR="91427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91427" marR="91427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L="91427" marR="91427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" name="Text Box 49"/>
          <p:cNvSpPr txBox="1">
            <a:spLocks noChangeArrowheads="1"/>
          </p:cNvSpPr>
          <p:nvPr/>
        </p:nvSpPr>
        <p:spPr bwMode="auto">
          <a:xfrm>
            <a:off x="2362200" y="2624137"/>
            <a:ext cx="1905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27" tIns="45713" rIns="91427" bIns="45713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dirty="0"/>
              <a:t>Initial Q-table</a:t>
            </a:r>
          </a:p>
        </p:txBody>
      </p:sp>
      <p:sp>
        <p:nvSpPr>
          <p:cNvPr id="11" name="Line 50"/>
          <p:cNvSpPr>
            <a:spLocks noChangeShapeType="1"/>
          </p:cNvSpPr>
          <p:nvPr/>
        </p:nvSpPr>
        <p:spPr bwMode="auto">
          <a:xfrm>
            <a:off x="3962400" y="4452937"/>
            <a:ext cx="381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12" name="Line 51"/>
          <p:cNvSpPr>
            <a:spLocks noChangeShapeType="1"/>
          </p:cNvSpPr>
          <p:nvPr/>
        </p:nvSpPr>
        <p:spPr bwMode="auto">
          <a:xfrm>
            <a:off x="3962400" y="3614737"/>
            <a:ext cx="381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13" name="Text Box 52"/>
          <p:cNvSpPr txBox="1">
            <a:spLocks noChangeArrowheads="1"/>
          </p:cNvSpPr>
          <p:nvPr/>
        </p:nvSpPr>
        <p:spPr bwMode="auto">
          <a:xfrm>
            <a:off x="6459538" y="2867025"/>
            <a:ext cx="10080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27" tIns="45713" rIns="91427" bIns="45713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transfer</a:t>
            </a:r>
          </a:p>
        </p:txBody>
      </p:sp>
      <p:sp>
        <p:nvSpPr>
          <p:cNvPr id="14" name="Text Box 53"/>
          <p:cNvSpPr txBox="1">
            <a:spLocks noChangeArrowheads="1"/>
          </p:cNvSpPr>
          <p:nvPr/>
        </p:nvSpPr>
        <p:spPr bwMode="auto">
          <a:xfrm>
            <a:off x="6440488" y="3248025"/>
            <a:ext cx="13319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27" tIns="45713" rIns="91427" bIns="45713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/>
              <a:t>no transfer</a:t>
            </a:r>
          </a:p>
        </p:txBody>
      </p:sp>
      <p:sp>
        <p:nvSpPr>
          <p:cNvPr id="16" name="Line 55"/>
          <p:cNvSpPr>
            <a:spLocks noChangeShapeType="1"/>
          </p:cNvSpPr>
          <p:nvPr/>
        </p:nvSpPr>
        <p:spPr bwMode="auto">
          <a:xfrm>
            <a:off x="2362200" y="3614737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17" name="Freeform 56"/>
          <p:cNvSpPr>
            <a:spLocks/>
          </p:cNvSpPr>
          <p:nvPr/>
        </p:nvSpPr>
        <p:spPr bwMode="auto">
          <a:xfrm>
            <a:off x="4419600" y="3462337"/>
            <a:ext cx="1981200" cy="1371600"/>
          </a:xfrm>
          <a:custGeom>
            <a:avLst/>
            <a:gdLst/>
            <a:ahLst/>
            <a:cxnLst>
              <a:cxn ang="0">
                <a:pos x="0" y="1008"/>
              </a:cxn>
              <a:cxn ang="0">
                <a:pos x="576" y="384"/>
              </a:cxn>
              <a:cxn ang="0">
                <a:pos x="1248" y="0"/>
              </a:cxn>
            </a:cxnLst>
            <a:rect l="0" t="0" r="r" b="b"/>
            <a:pathLst>
              <a:path w="1248" h="1008">
                <a:moveTo>
                  <a:pt x="0" y="1008"/>
                </a:moveTo>
                <a:cubicBezTo>
                  <a:pt x="184" y="780"/>
                  <a:pt x="368" y="552"/>
                  <a:pt x="576" y="384"/>
                </a:cubicBezTo>
                <a:cubicBezTo>
                  <a:pt x="784" y="216"/>
                  <a:pt x="1016" y="108"/>
                  <a:pt x="1248" y="0"/>
                </a:cubicBezTo>
              </a:path>
            </a:pathLst>
          </a:custGeom>
          <a:noFill/>
          <a:ln w="38100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18" name="Freeform 57"/>
          <p:cNvSpPr>
            <a:spLocks/>
          </p:cNvSpPr>
          <p:nvPr/>
        </p:nvSpPr>
        <p:spPr bwMode="auto">
          <a:xfrm>
            <a:off x="4419600" y="3081337"/>
            <a:ext cx="1981200" cy="1066800"/>
          </a:xfrm>
          <a:custGeom>
            <a:avLst/>
            <a:gdLst/>
            <a:ahLst/>
            <a:cxnLst>
              <a:cxn ang="0">
                <a:pos x="0" y="672"/>
              </a:cxn>
              <a:cxn ang="0">
                <a:pos x="528" y="144"/>
              </a:cxn>
              <a:cxn ang="0">
                <a:pos x="1248" y="0"/>
              </a:cxn>
            </a:cxnLst>
            <a:rect l="0" t="0" r="r" b="b"/>
            <a:pathLst>
              <a:path w="1248" h="672">
                <a:moveTo>
                  <a:pt x="0" y="672"/>
                </a:moveTo>
                <a:cubicBezTo>
                  <a:pt x="160" y="464"/>
                  <a:pt x="320" y="256"/>
                  <a:pt x="528" y="144"/>
                </a:cubicBezTo>
                <a:cubicBezTo>
                  <a:pt x="736" y="32"/>
                  <a:pt x="992" y="16"/>
                  <a:pt x="1248" y="0"/>
                </a:cubicBezTo>
              </a:path>
            </a:pathLst>
          </a:custGeom>
          <a:noFill/>
          <a:ln w="38100" cap="flat" cmpd="sng">
            <a:solidFill>
              <a:schemeClr val="tx2">
                <a:lumMod val="75000"/>
              </a:schemeClr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19" name="Oval 18"/>
          <p:cNvSpPr/>
          <p:nvPr/>
        </p:nvSpPr>
        <p:spPr>
          <a:xfrm>
            <a:off x="914400" y="3048000"/>
            <a:ext cx="1371600" cy="1066800"/>
          </a:xfrm>
          <a:prstGeom prst="ellipse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bg2"/>
                </a:solidFill>
              </a:rPr>
              <a:t>Source task</a:t>
            </a:r>
            <a:endParaRPr lang="en-US" sz="2000" dirty="0">
              <a:solidFill>
                <a:schemeClr val="bg2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667000" y="1295400"/>
            <a:ext cx="342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Starting-point methods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Transfer in Reinforcement Learning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667000" y="1295400"/>
            <a:ext cx="342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Imitation methods</a:t>
            </a:r>
            <a:endParaRPr lang="en-US" sz="2400" dirty="0"/>
          </a:p>
        </p:txBody>
      </p:sp>
      <p:grpSp>
        <p:nvGrpSpPr>
          <p:cNvPr id="37" name="Group 36"/>
          <p:cNvGrpSpPr/>
          <p:nvPr/>
        </p:nvGrpSpPr>
        <p:grpSpPr>
          <a:xfrm>
            <a:off x="2057400" y="3124200"/>
            <a:ext cx="4267200" cy="1828800"/>
            <a:chOff x="3143596" y="4953000"/>
            <a:chExt cx="3181004" cy="1371600"/>
          </a:xfrm>
        </p:grpSpPr>
        <p:sp>
          <p:nvSpPr>
            <p:cNvPr id="14" name="Text Box 11"/>
            <p:cNvSpPr txBox="1">
              <a:spLocks noChangeArrowheads="1"/>
            </p:cNvSpPr>
            <p:nvPr/>
          </p:nvSpPr>
          <p:spPr bwMode="auto">
            <a:xfrm>
              <a:off x="4419600" y="6019800"/>
              <a:ext cx="825731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lIns="91427" tIns="45713" rIns="91427" bIns="45713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 smtClean="0"/>
                <a:t>training</a:t>
              </a:r>
              <a:endParaRPr lang="en-US" sz="2000" dirty="0"/>
            </a:p>
          </p:txBody>
        </p:sp>
        <p:sp>
          <p:nvSpPr>
            <p:cNvPr id="15" name="Line 12"/>
            <p:cNvSpPr>
              <a:spLocks noChangeShapeType="1"/>
            </p:cNvSpPr>
            <p:nvPr/>
          </p:nvSpPr>
          <p:spPr bwMode="auto">
            <a:xfrm flipV="1">
              <a:off x="3810000" y="5029200"/>
              <a:ext cx="0" cy="9906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sz="2000" dirty="0"/>
            </a:p>
          </p:txBody>
        </p:sp>
        <p:sp>
          <p:nvSpPr>
            <p:cNvPr id="16" name="Line 13"/>
            <p:cNvSpPr>
              <a:spLocks noChangeShapeType="1"/>
            </p:cNvSpPr>
            <p:nvPr/>
          </p:nvSpPr>
          <p:spPr bwMode="auto">
            <a:xfrm>
              <a:off x="3810000" y="6019800"/>
              <a:ext cx="22860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sz="2000" dirty="0"/>
            </a:p>
          </p:txBody>
        </p:sp>
        <p:grpSp>
          <p:nvGrpSpPr>
            <p:cNvPr id="17" name="Group 14"/>
            <p:cNvGrpSpPr>
              <a:grpSpLocks/>
            </p:cNvGrpSpPr>
            <p:nvPr/>
          </p:nvGrpSpPr>
          <p:grpSpPr bwMode="auto">
            <a:xfrm flipV="1">
              <a:off x="3810000" y="5730875"/>
              <a:ext cx="2286000" cy="76200"/>
              <a:chOff x="4419600" y="762000"/>
              <a:chExt cx="2286000" cy="76200"/>
            </a:xfrm>
          </p:grpSpPr>
          <p:sp>
            <p:nvSpPr>
              <p:cNvPr id="18" name="Line 15"/>
              <p:cNvSpPr>
                <a:spLocks noChangeShapeType="1"/>
              </p:cNvSpPr>
              <p:nvPr/>
            </p:nvSpPr>
            <p:spPr bwMode="auto">
              <a:xfrm>
                <a:off x="336" y="2784"/>
                <a:ext cx="19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sz="2000" dirty="0"/>
              </a:p>
            </p:txBody>
          </p:sp>
          <p:sp>
            <p:nvSpPr>
              <p:cNvPr id="19" name="Line 16"/>
              <p:cNvSpPr>
                <a:spLocks noChangeShapeType="1"/>
              </p:cNvSpPr>
              <p:nvPr/>
            </p:nvSpPr>
            <p:spPr bwMode="auto">
              <a:xfrm>
                <a:off x="816" y="2784"/>
                <a:ext cx="48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sz="2000" dirty="0"/>
              </a:p>
            </p:txBody>
          </p:sp>
          <p:sp>
            <p:nvSpPr>
              <p:cNvPr id="20" name="Line 17"/>
              <p:cNvSpPr>
                <a:spLocks noChangeShapeType="1"/>
              </p:cNvSpPr>
              <p:nvPr/>
            </p:nvSpPr>
            <p:spPr bwMode="auto">
              <a:xfrm>
                <a:off x="1584" y="2784"/>
                <a:ext cx="2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sz="2000" dirty="0"/>
              </a:p>
            </p:txBody>
          </p:sp>
          <p:sp>
            <p:nvSpPr>
              <p:cNvPr id="21" name="Line 18"/>
              <p:cNvSpPr>
                <a:spLocks noChangeShapeType="1"/>
              </p:cNvSpPr>
              <p:nvPr/>
            </p:nvSpPr>
            <p:spPr bwMode="auto">
              <a:xfrm>
                <a:off x="2160" y="2784"/>
                <a:ext cx="86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sz="2000" dirty="0"/>
              </a:p>
            </p:txBody>
          </p:sp>
          <p:sp>
            <p:nvSpPr>
              <p:cNvPr id="22" name="Line 19"/>
              <p:cNvSpPr>
                <a:spLocks noChangeShapeType="1"/>
              </p:cNvSpPr>
              <p:nvPr/>
            </p:nvSpPr>
            <p:spPr bwMode="auto">
              <a:xfrm>
                <a:off x="3312" y="2784"/>
                <a:ext cx="48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sz="2000" dirty="0"/>
              </a:p>
            </p:txBody>
          </p:sp>
        </p:grpSp>
        <p:grpSp>
          <p:nvGrpSpPr>
            <p:cNvPr id="23" name="Group 20"/>
            <p:cNvGrpSpPr>
              <a:grpSpLocks/>
            </p:cNvGrpSpPr>
            <p:nvPr/>
          </p:nvGrpSpPr>
          <p:grpSpPr bwMode="auto">
            <a:xfrm>
              <a:off x="3962400" y="5349875"/>
              <a:ext cx="1828800" cy="77788"/>
              <a:chOff x="4572000" y="381000"/>
              <a:chExt cx="1828800" cy="77788"/>
            </a:xfrm>
          </p:grpSpPr>
          <p:sp>
            <p:nvSpPr>
              <p:cNvPr id="24" name="Line 21"/>
              <p:cNvSpPr>
                <a:spLocks noChangeShapeType="1"/>
              </p:cNvSpPr>
              <p:nvPr/>
            </p:nvSpPr>
            <p:spPr bwMode="auto">
              <a:xfrm>
                <a:off x="768" y="2880"/>
                <a:ext cx="19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sz="2000" dirty="0"/>
              </a:p>
            </p:txBody>
          </p:sp>
          <p:sp>
            <p:nvSpPr>
              <p:cNvPr id="25" name="Line 22"/>
              <p:cNvSpPr>
                <a:spLocks noChangeShapeType="1"/>
              </p:cNvSpPr>
              <p:nvPr/>
            </p:nvSpPr>
            <p:spPr bwMode="auto">
              <a:xfrm>
                <a:off x="1536" y="2880"/>
                <a:ext cx="19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sz="2000" dirty="0"/>
              </a:p>
            </p:txBody>
          </p:sp>
          <p:sp>
            <p:nvSpPr>
              <p:cNvPr id="26" name="Line 23"/>
              <p:cNvSpPr>
                <a:spLocks noChangeShapeType="1"/>
              </p:cNvSpPr>
              <p:nvPr/>
            </p:nvSpPr>
            <p:spPr bwMode="auto">
              <a:xfrm>
                <a:off x="2112" y="2880"/>
                <a:ext cx="19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sz="2000" dirty="0"/>
              </a:p>
            </p:txBody>
          </p:sp>
          <p:sp>
            <p:nvSpPr>
              <p:cNvPr id="27" name="Line 24"/>
              <p:cNvSpPr>
                <a:spLocks noChangeShapeType="1"/>
              </p:cNvSpPr>
              <p:nvPr/>
            </p:nvSpPr>
            <p:spPr bwMode="auto">
              <a:xfrm>
                <a:off x="3264" y="2880"/>
                <a:ext cx="19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sz="2000" dirty="0"/>
              </a:p>
            </p:txBody>
          </p:sp>
        </p:grpSp>
        <p:sp>
          <p:nvSpPr>
            <p:cNvPr id="29" name="Text Box 26"/>
            <p:cNvSpPr txBox="1">
              <a:spLocks noChangeArrowheads="1"/>
            </p:cNvSpPr>
            <p:nvPr/>
          </p:nvSpPr>
          <p:spPr bwMode="auto">
            <a:xfrm>
              <a:off x="5562600" y="4953000"/>
              <a:ext cx="7620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1427" tIns="45713" rIns="91427" bIns="45713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/>
                <a:t>source</a:t>
              </a:r>
            </a:p>
          </p:txBody>
        </p:sp>
        <p:sp>
          <p:nvSpPr>
            <p:cNvPr id="30" name="Text Box 27"/>
            <p:cNvSpPr txBox="1">
              <a:spLocks noChangeArrowheads="1"/>
            </p:cNvSpPr>
            <p:nvPr/>
          </p:nvSpPr>
          <p:spPr bwMode="auto">
            <a:xfrm>
              <a:off x="4953000" y="5334000"/>
              <a:ext cx="6858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1427" tIns="45713" rIns="91427" bIns="45713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/>
                <a:t>target</a:t>
              </a:r>
            </a:p>
          </p:txBody>
        </p:sp>
        <p:sp>
          <p:nvSpPr>
            <p:cNvPr id="31" name="Text Box 28"/>
            <p:cNvSpPr txBox="1">
              <a:spLocks noChangeArrowheads="1"/>
            </p:cNvSpPr>
            <p:nvPr/>
          </p:nvSpPr>
          <p:spPr bwMode="auto">
            <a:xfrm>
              <a:off x="3143596" y="5273675"/>
              <a:ext cx="685800" cy="5309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1427" tIns="45713" rIns="91427" bIns="45713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/>
                <a:t>policy used</a:t>
              </a:r>
            </a:p>
          </p:txBody>
        </p:sp>
        <p:sp>
          <p:nvSpPr>
            <p:cNvPr id="32" name="Line 9"/>
            <p:cNvSpPr>
              <a:spLocks noChangeShapeType="1"/>
            </p:cNvSpPr>
            <p:nvPr/>
          </p:nvSpPr>
          <p:spPr bwMode="auto">
            <a:xfrm>
              <a:off x="4419600" y="5257800"/>
              <a:ext cx="533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en-US" sz="2000" dirty="0"/>
            </a:p>
          </p:txBody>
        </p:sp>
        <p:sp>
          <p:nvSpPr>
            <p:cNvPr id="33" name="Line 9"/>
            <p:cNvSpPr>
              <a:spLocks noChangeShapeType="1"/>
            </p:cNvSpPr>
            <p:nvPr/>
          </p:nvSpPr>
          <p:spPr bwMode="auto">
            <a:xfrm>
              <a:off x="3810000" y="5638800"/>
              <a:ext cx="533400" cy="0"/>
            </a:xfrm>
            <a:prstGeom prst="line">
              <a:avLst/>
            </a:prstGeom>
            <a:noFill/>
            <a:ln w="9525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endParaRPr lang="en-US" sz="2000" dirty="0"/>
            </a:p>
          </p:txBody>
        </p:sp>
        <p:sp>
          <p:nvSpPr>
            <p:cNvPr id="34" name="Line 9"/>
            <p:cNvSpPr>
              <a:spLocks noChangeShapeType="1"/>
            </p:cNvSpPr>
            <p:nvPr/>
          </p:nvSpPr>
          <p:spPr bwMode="auto">
            <a:xfrm>
              <a:off x="5029200" y="5638800"/>
              <a:ext cx="533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endParaRPr lang="en-US" sz="2000" dirty="0"/>
            </a:p>
          </p:txBody>
        </p:sp>
        <p:sp>
          <p:nvSpPr>
            <p:cNvPr id="35" name="Line 9"/>
            <p:cNvSpPr>
              <a:spLocks noChangeShapeType="1"/>
            </p:cNvSpPr>
            <p:nvPr/>
          </p:nvSpPr>
          <p:spPr bwMode="auto">
            <a:xfrm>
              <a:off x="5638800" y="5257800"/>
              <a:ext cx="533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en-US" sz="20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Transfer in Reinforcement Learning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667000" y="1295400"/>
            <a:ext cx="342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Hierarchical methods</a:t>
            </a:r>
            <a:endParaRPr lang="en-US" sz="2400" dirty="0"/>
          </a:p>
        </p:txBody>
      </p:sp>
      <p:grpSp>
        <p:nvGrpSpPr>
          <p:cNvPr id="36" name="Group 35"/>
          <p:cNvGrpSpPr/>
          <p:nvPr/>
        </p:nvGrpSpPr>
        <p:grpSpPr>
          <a:xfrm>
            <a:off x="2133600" y="2057400"/>
            <a:ext cx="4343400" cy="3429000"/>
            <a:chOff x="2209800" y="2362200"/>
            <a:chExt cx="3429000" cy="2895600"/>
          </a:xfrm>
          <a:solidFill>
            <a:schemeClr val="accent1">
              <a:lumMod val="75000"/>
            </a:schemeClr>
          </a:solidFill>
        </p:grpSpPr>
        <p:sp>
          <p:nvSpPr>
            <p:cNvPr id="5" name="Oval 2"/>
            <p:cNvSpPr>
              <a:spLocks noChangeArrowheads="1"/>
            </p:cNvSpPr>
            <p:nvPr/>
          </p:nvSpPr>
          <p:spPr bwMode="auto">
            <a:xfrm>
              <a:off x="2209800" y="4419600"/>
              <a:ext cx="838200" cy="838200"/>
            </a:xfrm>
            <a:prstGeom prst="ellips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1427" tIns="45713" rIns="91427" bIns="45713" anchor="ctr"/>
            <a:lstStyle/>
            <a:p>
              <a:pPr algn="ctr"/>
              <a:r>
                <a:rPr lang="en-US" sz="2000" dirty="0"/>
                <a:t>Run</a:t>
              </a:r>
            </a:p>
          </p:txBody>
        </p:sp>
        <p:sp>
          <p:nvSpPr>
            <p:cNvPr id="6" name="Oval 3"/>
            <p:cNvSpPr>
              <a:spLocks noChangeArrowheads="1"/>
            </p:cNvSpPr>
            <p:nvPr/>
          </p:nvSpPr>
          <p:spPr bwMode="auto">
            <a:xfrm>
              <a:off x="3810000" y="4419600"/>
              <a:ext cx="838200" cy="838200"/>
            </a:xfrm>
            <a:prstGeom prst="ellips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1427" tIns="45713" rIns="91427" bIns="45713" anchor="ctr"/>
            <a:lstStyle/>
            <a:p>
              <a:pPr algn="ctr"/>
              <a:r>
                <a:rPr lang="en-US" sz="2000" dirty="0"/>
                <a:t>Kick</a:t>
              </a:r>
            </a:p>
          </p:txBody>
        </p:sp>
        <p:sp>
          <p:nvSpPr>
            <p:cNvPr id="7" name="Oval 4"/>
            <p:cNvSpPr>
              <a:spLocks noChangeArrowheads="1"/>
            </p:cNvSpPr>
            <p:nvPr/>
          </p:nvSpPr>
          <p:spPr bwMode="auto">
            <a:xfrm>
              <a:off x="2971800" y="3352800"/>
              <a:ext cx="838200" cy="838200"/>
            </a:xfrm>
            <a:prstGeom prst="ellips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1427" tIns="45713" rIns="91427" bIns="45713" anchor="ctr"/>
            <a:lstStyle/>
            <a:p>
              <a:pPr algn="ctr"/>
              <a:r>
                <a:rPr lang="en-US" sz="2000" dirty="0"/>
                <a:t>Pass</a:t>
              </a:r>
            </a:p>
          </p:txBody>
        </p:sp>
        <p:sp>
          <p:nvSpPr>
            <p:cNvPr id="8" name="Oval 5"/>
            <p:cNvSpPr>
              <a:spLocks noChangeArrowheads="1"/>
            </p:cNvSpPr>
            <p:nvPr/>
          </p:nvSpPr>
          <p:spPr bwMode="auto">
            <a:xfrm>
              <a:off x="4800600" y="3429000"/>
              <a:ext cx="838200" cy="838200"/>
            </a:xfrm>
            <a:prstGeom prst="ellips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1427" tIns="45713" rIns="91427" bIns="45713" anchor="ctr"/>
            <a:lstStyle/>
            <a:p>
              <a:pPr algn="ctr"/>
              <a:r>
                <a:rPr lang="en-US" sz="2000" dirty="0"/>
                <a:t>Shoot</a:t>
              </a:r>
            </a:p>
          </p:txBody>
        </p:sp>
        <p:sp>
          <p:nvSpPr>
            <p:cNvPr id="9" name="Oval 6"/>
            <p:cNvSpPr>
              <a:spLocks noChangeArrowheads="1"/>
            </p:cNvSpPr>
            <p:nvPr/>
          </p:nvSpPr>
          <p:spPr bwMode="auto">
            <a:xfrm>
              <a:off x="3886200" y="2362200"/>
              <a:ext cx="838200" cy="838200"/>
            </a:xfrm>
            <a:prstGeom prst="ellips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1427" tIns="45713" rIns="91427" bIns="45713" anchor="ctr"/>
            <a:lstStyle/>
            <a:p>
              <a:pPr algn="ctr"/>
              <a:r>
                <a:rPr lang="en-US" sz="2000" dirty="0"/>
                <a:t>Soccer</a:t>
              </a:r>
            </a:p>
          </p:txBody>
        </p:sp>
        <p:sp>
          <p:nvSpPr>
            <p:cNvPr id="10" name="Line 7"/>
            <p:cNvSpPr>
              <a:spLocks noChangeShapeType="1"/>
            </p:cNvSpPr>
            <p:nvPr/>
          </p:nvSpPr>
          <p:spPr bwMode="auto">
            <a:xfrm flipV="1">
              <a:off x="2743200" y="4114800"/>
              <a:ext cx="304800" cy="304800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 sz="2000" dirty="0"/>
            </a:p>
          </p:txBody>
        </p:sp>
        <p:sp>
          <p:nvSpPr>
            <p:cNvPr id="11" name="Line 8"/>
            <p:cNvSpPr>
              <a:spLocks noChangeShapeType="1"/>
            </p:cNvSpPr>
            <p:nvPr/>
          </p:nvSpPr>
          <p:spPr bwMode="auto">
            <a:xfrm flipV="1">
              <a:off x="3657600" y="3124200"/>
              <a:ext cx="304800" cy="304800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 sz="2000" dirty="0"/>
            </a:p>
          </p:txBody>
        </p:sp>
        <p:sp>
          <p:nvSpPr>
            <p:cNvPr id="12" name="Line 9"/>
            <p:cNvSpPr>
              <a:spLocks noChangeShapeType="1"/>
            </p:cNvSpPr>
            <p:nvPr/>
          </p:nvSpPr>
          <p:spPr bwMode="auto">
            <a:xfrm flipH="1" flipV="1">
              <a:off x="3581400" y="4191000"/>
              <a:ext cx="304800" cy="304800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 sz="2000" dirty="0"/>
            </a:p>
          </p:txBody>
        </p:sp>
        <p:sp>
          <p:nvSpPr>
            <p:cNvPr id="13" name="Line 10"/>
            <p:cNvSpPr>
              <a:spLocks noChangeShapeType="1"/>
            </p:cNvSpPr>
            <p:nvPr/>
          </p:nvSpPr>
          <p:spPr bwMode="auto">
            <a:xfrm flipH="1" flipV="1">
              <a:off x="4572000" y="3200400"/>
              <a:ext cx="304800" cy="304800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 sz="2000" dirty="0"/>
            </a:p>
          </p:txBody>
        </p:sp>
        <p:sp>
          <p:nvSpPr>
            <p:cNvPr id="14" name="Line 11"/>
            <p:cNvSpPr>
              <a:spLocks noChangeShapeType="1"/>
            </p:cNvSpPr>
            <p:nvPr/>
          </p:nvSpPr>
          <p:spPr bwMode="auto">
            <a:xfrm flipV="1">
              <a:off x="4572000" y="4191000"/>
              <a:ext cx="304800" cy="304800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 sz="20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Transfer in Reinforcement Learning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667000" y="1295400"/>
            <a:ext cx="342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Alteration methods</a:t>
            </a:r>
            <a:endParaRPr lang="en-US" sz="2400" dirty="0"/>
          </a:p>
        </p:txBody>
      </p:sp>
      <p:sp>
        <p:nvSpPr>
          <p:cNvPr id="36" name="Oval 35"/>
          <p:cNvSpPr/>
          <p:nvPr/>
        </p:nvSpPr>
        <p:spPr>
          <a:xfrm>
            <a:off x="3810000" y="2971800"/>
            <a:ext cx="1219200" cy="1066800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Task S</a:t>
            </a:r>
            <a:endParaRPr lang="en-US" sz="2400" dirty="0"/>
          </a:p>
        </p:txBody>
      </p:sp>
      <p:sp>
        <p:nvSpPr>
          <p:cNvPr id="37" name="TextBox 36"/>
          <p:cNvSpPr txBox="1"/>
          <p:nvPr/>
        </p:nvSpPr>
        <p:spPr>
          <a:xfrm>
            <a:off x="1143000" y="3048000"/>
            <a:ext cx="2057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Original states</a:t>
            </a:r>
          </a:p>
          <a:p>
            <a:r>
              <a:rPr lang="en-US" dirty="0" smtClean="0"/>
              <a:t>Original actions</a:t>
            </a:r>
          </a:p>
          <a:p>
            <a:r>
              <a:rPr lang="en-US" dirty="0" smtClean="0"/>
              <a:t>Original rewards</a:t>
            </a:r>
            <a:endParaRPr lang="en-US" dirty="0"/>
          </a:p>
        </p:txBody>
      </p:sp>
      <p:cxnSp>
        <p:nvCxnSpPr>
          <p:cNvPr id="38" name="Straight Arrow Connector 37"/>
          <p:cNvCxnSpPr/>
          <p:nvPr/>
        </p:nvCxnSpPr>
        <p:spPr>
          <a:xfrm>
            <a:off x="3048000" y="3505200"/>
            <a:ext cx="685800" cy="1588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>
            <a:off x="5105400" y="3505200"/>
            <a:ext cx="685800" cy="1588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5943600" y="3124200"/>
            <a:ext cx="1752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New states</a:t>
            </a:r>
          </a:p>
          <a:p>
            <a:r>
              <a:rPr lang="en-US" dirty="0" smtClean="0"/>
              <a:t>New actions</a:t>
            </a:r>
          </a:p>
          <a:p>
            <a:r>
              <a:rPr lang="en-US" dirty="0" smtClean="0"/>
              <a:t>New rewards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Transfer in Reinforcement Learning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533400" y="1371600"/>
            <a:ext cx="2362200" cy="1981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Starting-point </a:t>
            </a:r>
          </a:p>
          <a:p>
            <a:pPr algn="ctr"/>
            <a:r>
              <a:rPr lang="en-US" sz="2400" dirty="0" smtClean="0"/>
              <a:t>methods</a:t>
            </a:r>
            <a:endParaRPr lang="en-US" sz="2400" dirty="0"/>
          </a:p>
        </p:txBody>
      </p:sp>
      <p:sp>
        <p:nvSpPr>
          <p:cNvPr id="6" name="Rounded Rectangle 5"/>
          <p:cNvSpPr/>
          <p:nvPr/>
        </p:nvSpPr>
        <p:spPr>
          <a:xfrm>
            <a:off x="3276600" y="1371600"/>
            <a:ext cx="2590800" cy="1981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Imitation </a:t>
            </a:r>
          </a:p>
          <a:p>
            <a:pPr algn="ctr"/>
            <a:r>
              <a:rPr lang="en-US" sz="2400" dirty="0" smtClean="0"/>
              <a:t>methods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6248400" y="1371600"/>
            <a:ext cx="2438400" cy="1981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Hierarchical </a:t>
            </a:r>
          </a:p>
          <a:p>
            <a:pPr algn="ctr"/>
            <a:r>
              <a:rPr lang="en-US" sz="2400" dirty="0" smtClean="0"/>
              <a:t>methods</a:t>
            </a:r>
            <a:endParaRPr lang="en-US" sz="2400" dirty="0"/>
          </a:p>
        </p:txBody>
      </p:sp>
      <p:sp>
        <p:nvSpPr>
          <p:cNvPr id="9" name="Rounded Rectangle 8"/>
          <p:cNvSpPr/>
          <p:nvPr/>
        </p:nvSpPr>
        <p:spPr>
          <a:xfrm>
            <a:off x="1905000" y="3886200"/>
            <a:ext cx="2438400" cy="1981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Alteration</a:t>
            </a:r>
          </a:p>
          <a:p>
            <a:pPr algn="ctr"/>
            <a:r>
              <a:rPr lang="en-US" sz="2400" dirty="0" smtClean="0"/>
              <a:t>methods</a:t>
            </a:r>
            <a:endParaRPr lang="en-US" sz="2400" dirty="0"/>
          </a:p>
        </p:txBody>
      </p:sp>
      <p:sp>
        <p:nvSpPr>
          <p:cNvPr id="10" name="Rounded Rectangle 9"/>
          <p:cNvSpPr/>
          <p:nvPr/>
        </p:nvSpPr>
        <p:spPr>
          <a:xfrm>
            <a:off x="4800600" y="3810000"/>
            <a:ext cx="2590800" cy="2057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New RL algorithms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Policy Transfer Algorithm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4114800" y="1295400"/>
            <a:ext cx="1219200" cy="838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Source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4114800" y="5334000"/>
            <a:ext cx="1219200" cy="838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Target</a:t>
            </a:r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 rot="5400000">
            <a:off x="4344194" y="2666206"/>
            <a:ext cx="761206" cy="79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oup 21"/>
          <p:cNvGrpSpPr/>
          <p:nvPr/>
        </p:nvGrpSpPr>
        <p:grpSpPr>
          <a:xfrm>
            <a:off x="2667000" y="3200400"/>
            <a:ext cx="4572000" cy="1066800"/>
            <a:chOff x="3810000" y="3276600"/>
            <a:chExt cx="4572000" cy="1066800"/>
          </a:xfrm>
        </p:grpSpPr>
        <p:sp>
          <p:nvSpPr>
            <p:cNvPr id="21" name="Rectangle 20"/>
            <p:cNvSpPr/>
            <p:nvPr/>
          </p:nvSpPr>
          <p:spPr>
            <a:xfrm>
              <a:off x="3962400" y="3429000"/>
              <a:ext cx="4419600" cy="914400"/>
            </a:xfrm>
            <a:prstGeom prst="rect">
              <a:avLst/>
            </a:prstGeom>
            <a:solidFill>
              <a:schemeClr val="tx1">
                <a:lumMod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3886200" y="3352800"/>
              <a:ext cx="4419600" cy="914400"/>
            </a:xfrm>
            <a:prstGeom prst="rect">
              <a:avLst/>
            </a:prstGeom>
            <a:solidFill>
              <a:schemeClr val="tx1">
                <a:lumMod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810000" y="3276600"/>
              <a:ext cx="4419600" cy="923330"/>
            </a:xfrm>
            <a:prstGeom prst="rect">
              <a:avLst/>
            </a:prstGeom>
            <a:solidFill>
              <a:schemeClr val="tx1">
                <a:lumMod val="50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IF          Q(pass(Teammate)) &gt; Q(other)</a:t>
              </a:r>
            </a:p>
            <a:p>
              <a:endParaRPr lang="en-US" dirty="0" smtClean="0"/>
            </a:p>
            <a:p>
              <a:r>
                <a:rPr lang="en-US" dirty="0" smtClean="0"/>
                <a:t>THEN   pass(Teammate)</a:t>
              </a:r>
              <a:endParaRPr lang="en-US" dirty="0"/>
            </a:p>
          </p:txBody>
        </p:sp>
      </p:grpSp>
      <p:cxnSp>
        <p:nvCxnSpPr>
          <p:cNvPr id="11" name="Straight Arrow Connector 10"/>
          <p:cNvCxnSpPr/>
          <p:nvPr/>
        </p:nvCxnSpPr>
        <p:spPr>
          <a:xfrm rot="5400000">
            <a:off x="4344194" y="4800600"/>
            <a:ext cx="761206" cy="79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724400" y="4572794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Advice Taking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1752600" y="1263650"/>
            <a:ext cx="2133600" cy="376238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27" tIns="45713" rIns="91427" bIns="45713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/>
              <a:t>action = pass(X) ?</a:t>
            </a: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1600200" y="2330450"/>
            <a:ext cx="2590800" cy="376238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27" tIns="45713" rIns="91427" bIns="45713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/>
              <a:t>outcome = caught(X) ?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1905000" y="3397250"/>
            <a:ext cx="1752600" cy="376238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27" tIns="45713" rIns="91427" bIns="45713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/>
              <a:t>pass(X) good?</a:t>
            </a: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1600200" y="4464050"/>
            <a:ext cx="2362200" cy="376238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27" tIns="45713" rIns="91427" bIns="45713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/>
              <a:t>pass(X) clearly best?</a:t>
            </a: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5562600" y="2940050"/>
            <a:ext cx="2133600" cy="376238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27" tIns="45713" rIns="91427" bIns="45713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/>
              <a:t>some action good?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5486400" y="4006850"/>
            <a:ext cx="2286000" cy="376238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27" tIns="45713" rIns="91427" bIns="45713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dirty="0"/>
              <a:t>pass(X) clearly bad?</a:t>
            </a:r>
          </a:p>
        </p:txBody>
      </p:sp>
      <p:sp>
        <p:nvSpPr>
          <p:cNvPr id="9" name="Line 8"/>
          <p:cNvSpPr>
            <a:spLocks noChangeShapeType="1"/>
          </p:cNvSpPr>
          <p:nvPr/>
        </p:nvSpPr>
        <p:spPr bwMode="auto">
          <a:xfrm>
            <a:off x="2743200" y="1720850"/>
            <a:ext cx="0" cy="5334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" name="Line 9"/>
          <p:cNvSpPr>
            <a:spLocks noChangeShapeType="1"/>
          </p:cNvSpPr>
          <p:nvPr/>
        </p:nvSpPr>
        <p:spPr bwMode="auto">
          <a:xfrm>
            <a:off x="2743200" y="2787650"/>
            <a:ext cx="0" cy="5334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" name="Line 10"/>
          <p:cNvSpPr>
            <a:spLocks noChangeShapeType="1"/>
          </p:cNvSpPr>
          <p:nvPr/>
        </p:nvSpPr>
        <p:spPr bwMode="auto">
          <a:xfrm>
            <a:off x="2743200" y="3854450"/>
            <a:ext cx="0" cy="5334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" name="Line 11"/>
          <p:cNvSpPr>
            <a:spLocks noChangeShapeType="1"/>
          </p:cNvSpPr>
          <p:nvPr/>
        </p:nvSpPr>
        <p:spPr bwMode="auto">
          <a:xfrm>
            <a:off x="6705600" y="3397250"/>
            <a:ext cx="0" cy="5334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" name="Line 12"/>
          <p:cNvSpPr>
            <a:spLocks noChangeShapeType="1"/>
          </p:cNvSpPr>
          <p:nvPr/>
        </p:nvSpPr>
        <p:spPr bwMode="auto">
          <a:xfrm>
            <a:off x="2743200" y="4921250"/>
            <a:ext cx="0" cy="5334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1752600" y="5530850"/>
            <a:ext cx="1981200" cy="641350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lIns="91427" tIns="45713" rIns="91427" bIns="45713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/>
              <a:t>Positive example for pass(X)</a:t>
            </a:r>
          </a:p>
        </p:txBody>
      </p:sp>
      <p:sp>
        <p:nvSpPr>
          <p:cNvPr id="15" name="Text Box 14"/>
          <p:cNvSpPr txBox="1">
            <a:spLocks noChangeArrowheads="1"/>
          </p:cNvSpPr>
          <p:nvPr/>
        </p:nvSpPr>
        <p:spPr bwMode="auto">
          <a:xfrm>
            <a:off x="5715000" y="5530850"/>
            <a:ext cx="2133600" cy="641350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lIns="91427" tIns="45713" rIns="91427" bIns="45713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dirty="0"/>
              <a:t>Negative example for pass(X)</a:t>
            </a:r>
          </a:p>
        </p:txBody>
      </p:sp>
      <p:sp>
        <p:nvSpPr>
          <p:cNvPr id="16" name="Line 15"/>
          <p:cNvSpPr>
            <a:spLocks noChangeShapeType="1"/>
          </p:cNvSpPr>
          <p:nvPr/>
        </p:nvSpPr>
        <p:spPr bwMode="auto">
          <a:xfrm>
            <a:off x="6705600" y="4464050"/>
            <a:ext cx="0" cy="9906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" name="Line 16"/>
          <p:cNvSpPr>
            <a:spLocks noChangeShapeType="1"/>
          </p:cNvSpPr>
          <p:nvPr/>
        </p:nvSpPr>
        <p:spPr bwMode="auto">
          <a:xfrm>
            <a:off x="3962400" y="1416050"/>
            <a:ext cx="27432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" name="Line 17"/>
          <p:cNvSpPr>
            <a:spLocks noChangeShapeType="1"/>
          </p:cNvSpPr>
          <p:nvPr/>
        </p:nvSpPr>
        <p:spPr bwMode="auto">
          <a:xfrm>
            <a:off x="6705600" y="1416050"/>
            <a:ext cx="0" cy="14478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" name="Text Box 18"/>
          <p:cNvSpPr txBox="1">
            <a:spLocks noChangeArrowheads="1"/>
          </p:cNvSpPr>
          <p:nvPr/>
        </p:nvSpPr>
        <p:spPr bwMode="auto">
          <a:xfrm>
            <a:off x="2895600" y="179705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27" tIns="45713" rIns="91427" bIns="45713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/>
              <a:t>yes</a:t>
            </a:r>
          </a:p>
        </p:txBody>
      </p:sp>
      <p:sp>
        <p:nvSpPr>
          <p:cNvPr id="20" name="Text Box 19"/>
          <p:cNvSpPr txBox="1">
            <a:spLocks noChangeArrowheads="1"/>
          </p:cNvSpPr>
          <p:nvPr/>
        </p:nvSpPr>
        <p:spPr bwMode="auto">
          <a:xfrm>
            <a:off x="4114800" y="1035050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27" tIns="45713" rIns="91427" bIns="45713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/>
              <a:t>no</a:t>
            </a:r>
          </a:p>
        </p:txBody>
      </p:sp>
      <p:sp>
        <p:nvSpPr>
          <p:cNvPr id="21" name="Text Box 20"/>
          <p:cNvSpPr txBox="1">
            <a:spLocks noChangeArrowheads="1"/>
          </p:cNvSpPr>
          <p:nvPr/>
        </p:nvSpPr>
        <p:spPr bwMode="auto">
          <a:xfrm>
            <a:off x="2895600" y="286385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27" tIns="45713" rIns="91427" bIns="45713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/>
              <a:t>yes</a:t>
            </a:r>
          </a:p>
        </p:txBody>
      </p:sp>
      <p:sp>
        <p:nvSpPr>
          <p:cNvPr id="22" name="Text Box 21"/>
          <p:cNvSpPr txBox="1">
            <a:spLocks noChangeArrowheads="1"/>
          </p:cNvSpPr>
          <p:nvPr/>
        </p:nvSpPr>
        <p:spPr bwMode="auto">
          <a:xfrm>
            <a:off x="2895600" y="393065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27" tIns="45713" rIns="91427" bIns="45713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/>
              <a:t>yes</a:t>
            </a:r>
          </a:p>
        </p:txBody>
      </p:sp>
      <p:sp>
        <p:nvSpPr>
          <p:cNvPr id="23" name="Text Box 22"/>
          <p:cNvSpPr txBox="1">
            <a:spLocks noChangeArrowheads="1"/>
          </p:cNvSpPr>
          <p:nvPr/>
        </p:nvSpPr>
        <p:spPr bwMode="auto">
          <a:xfrm>
            <a:off x="2971800" y="499745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27" tIns="45713" rIns="91427" bIns="45713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/>
              <a:t>yes</a:t>
            </a:r>
          </a:p>
        </p:txBody>
      </p:sp>
      <p:sp>
        <p:nvSpPr>
          <p:cNvPr id="24" name="Text Box 23"/>
          <p:cNvSpPr txBox="1">
            <a:spLocks noChangeArrowheads="1"/>
          </p:cNvSpPr>
          <p:nvPr/>
        </p:nvSpPr>
        <p:spPr bwMode="auto">
          <a:xfrm>
            <a:off x="6934200" y="347345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27" tIns="45713" rIns="91427" bIns="45713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/>
              <a:t>yes</a:t>
            </a:r>
          </a:p>
        </p:txBody>
      </p:sp>
      <p:sp>
        <p:nvSpPr>
          <p:cNvPr id="25" name="Text Box 24"/>
          <p:cNvSpPr txBox="1">
            <a:spLocks noChangeArrowheads="1"/>
          </p:cNvSpPr>
          <p:nvPr/>
        </p:nvSpPr>
        <p:spPr bwMode="auto">
          <a:xfrm>
            <a:off x="6781800" y="469265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27" tIns="45713" rIns="91427" bIns="45713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/>
              <a:t>yes</a:t>
            </a:r>
          </a:p>
        </p:txBody>
      </p:sp>
      <p:sp>
        <p:nvSpPr>
          <p:cNvPr id="26" name="Line 25"/>
          <p:cNvSpPr>
            <a:spLocks noChangeShapeType="1"/>
          </p:cNvSpPr>
          <p:nvPr/>
        </p:nvSpPr>
        <p:spPr bwMode="auto">
          <a:xfrm>
            <a:off x="4800600" y="2559050"/>
            <a:ext cx="0" cy="28956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" name="Text Box 26"/>
          <p:cNvSpPr txBox="1">
            <a:spLocks noChangeArrowheads="1"/>
          </p:cNvSpPr>
          <p:nvPr/>
        </p:nvSpPr>
        <p:spPr bwMode="auto">
          <a:xfrm>
            <a:off x="4191000" y="5530850"/>
            <a:ext cx="1143000" cy="641350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lIns="91427" tIns="45713" rIns="91427" bIns="45713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/>
              <a:t>Reject example</a:t>
            </a:r>
          </a:p>
        </p:txBody>
      </p:sp>
      <p:sp>
        <p:nvSpPr>
          <p:cNvPr id="28" name="Line 27"/>
          <p:cNvSpPr>
            <a:spLocks noChangeShapeType="1"/>
          </p:cNvSpPr>
          <p:nvPr/>
        </p:nvSpPr>
        <p:spPr bwMode="auto">
          <a:xfrm>
            <a:off x="4267200" y="2559050"/>
            <a:ext cx="5334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" name="Line 28"/>
          <p:cNvSpPr>
            <a:spLocks noChangeShapeType="1"/>
          </p:cNvSpPr>
          <p:nvPr/>
        </p:nvSpPr>
        <p:spPr bwMode="auto">
          <a:xfrm>
            <a:off x="3733800" y="3549650"/>
            <a:ext cx="1066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" name="Line 29"/>
          <p:cNvSpPr>
            <a:spLocks noChangeShapeType="1"/>
          </p:cNvSpPr>
          <p:nvPr/>
        </p:nvSpPr>
        <p:spPr bwMode="auto">
          <a:xfrm>
            <a:off x="4038600" y="4692650"/>
            <a:ext cx="7620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" name="Line 30"/>
          <p:cNvSpPr>
            <a:spLocks noChangeShapeType="1"/>
          </p:cNvSpPr>
          <p:nvPr/>
        </p:nvSpPr>
        <p:spPr bwMode="auto">
          <a:xfrm>
            <a:off x="4800600" y="3168650"/>
            <a:ext cx="68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" name="Line 31"/>
          <p:cNvSpPr>
            <a:spLocks noChangeShapeType="1"/>
          </p:cNvSpPr>
          <p:nvPr/>
        </p:nvSpPr>
        <p:spPr bwMode="auto">
          <a:xfrm>
            <a:off x="4800600" y="4235450"/>
            <a:ext cx="6096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3" name="Text Box 32"/>
          <p:cNvSpPr txBox="1">
            <a:spLocks noChangeArrowheads="1"/>
          </p:cNvSpPr>
          <p:nvPr/>
        </p:nvSpPr>
        <p:spPr bwMode="auto">
          <a:xfrm>
            <a:off x="4343400" y="2178050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27" tIns="45713" rIns="91427" bIns="45713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/>
              <a:t>no</a:t>
            </a:r>
          </a:p>
        </p:txBody>
      </p:sp>
      <p:sp>
        <p:nvSpPr>
          <p:cNvPr id="34" name="Text Box 33"/>
          <p:cNvSpPr txBox="1">
            <a:spLocks noChangeArrowheads="1"/>
          </p:cNvSpPr>
          <p:nvPr/>
        </p:nvSpPr>
        <p:spPr bwMode="auto">
          <a:xfrm>
            <a:off x="4267200" y="3168650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27" tIns="45713" rIns="91427" bIns="45713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/>
              <a:t>no</a:t>
            </a:r>
          </a:p>
        </p:txBody>
      </p:sp>
      <p:sp>
        <p:nvSpPr>
          <p:cNvPr id="35" name="Text Box 34"/>
          <p:cNvSpPr txBox="1">
            <a:spLocks noChangeArrowheads="1"/>
          </p:cNvSpPr>
          <p:nvPr/>
        </p:nvSpPr>
        <p:spPr bwMode="auto">
          <a:xfrm>
            <a:off x="4267200" y="4311650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27" tIns="45713" rIns="91427" bIns="45713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/>
              <a:t>no</a:t>
            </a:r>
          </a:p>
        </p:txBody>
      </p:sp>
      <p:sp>
        <p:nvSpPr>
          <p:cNvPr id="36" name="Text Box 35"/>
          <p:cNvSpPr txBox="1">
            <a:spLocks noChangeArrowheads="1"/>
          </p:cNvSpPr>
          <p:nvPr/>
        </p:nvSpPr>
        <p:spPr bwMode="auto">
          <a:xfrm>
            <a:off x="4876800" y="2787650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27" tIns="45713" rIns="91427" bIns="45713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/>
              <a:t>no</a:t>
            </a:r>
          </a:p>
        </p:txBody>
      </p:sp>
      <p:sp>
        <p:nvSpPr>
          <p:cNvPr id="37" name="Text Box 36"/>
          <p:cNvSpPr txBox="1">
            <a:spLocks noChangeArrowheads="1"/>
          </p:cNvSpPr>
          <p:nvPr/>
        </p:nvSpPr>
        <p:spPr bwMode="auto">
          <a:xfrm>
            <a:off x="4876800" y="3854450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27" tIns="45713" rIns="91427" bIns="45713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/>
              <a:t>no</a:t>
            </a:r>
          </a:p>
        </p:txBody>
      </p:sp>
      <p:sp>
        <p:nvSpPr>
          <p:cNvPr id="38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/>
          <a:lstStyle/>
          <a:p>
            <a:pPr algn="ctr"/>
            <a:r>
              <a:rPr smtClean="0"/>
              <a:t>Skill Transfer Algorithm</a:t>
            </a:r>
            <a:endParaRPr lang="en-US" dirty="0"/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Markov Logic Networks in Macros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1066800"/>
            <a:ext cx="8305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Exact  Inference</a:t>
            </a:r>
            <a:endParaRPr lang="en-US" sz="2000" dirty="0"/>
          </a:p>
        </p:txBody>
      </p:sp>
      <p:sp>
        <p:nvSpPr>
          <p:cNvPr id="15" name="TextBox 14"/>
          <p:cNvSpPr txBox="1"/>
          <p:nvPr/>
        </p:nvSpPr>
        <p:spPr>
          <a:xfrm>
            <a:off x="457200" y="2667000"/>
            <a:ext cx="845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smtClean="0"/>
              <a:t>x</a:t>
            </a:r>
            <a:r>
              <a:rPr lang="en-US" sz="2000" i="1" baseline="-25000" dirty="0" smtClean="0"/>
              <a:t>1</a:t>
            </a:r>
            <a:r>
              <a:rPr lang="en-US" sz="2000" i="1" dirty="0" smtClean="0"/>
              <a:t> </a:t>
            </a:r>
            <a:r>
              <a:rPr lang="en-US" sz="2000" dirty="0" smtClean="0"/>
              <a:t>= world where pass(t</a:t>
            </a:r>
            <a:r>
              <a:rPr lang="en-US" sz="2800" dirty="0" smtClean="0"/>
              <a:t>1</a:t>
            </a:r>
            <a:r>
              <a:rPr lang="en-US" sz="2000" dirty="0" smtClean="0"/>
              <a:t>) is true		</a:t>
            </a:r>
            <a:r>
              <a:rPr lang="en-US" sz="2000" i="1" dirty="0" smtClean="0"/>
              <a:t>x</a:t>
            </a:r>
            <a:r>
              <a:rPr lang="en-US" sz="2000" i="1" baseline="-25000" dirty="0" smtClean="0"/>
              <a:t>0</a:t>
            </a:r>
            <a:r>
              <a:rPr lang="en-US" sz="2000" dirty="0" smtClean="0"/>
              <a:t> = world where pass(t</a:t>
            </a:r>
            <a:r>
              <a:rPr lang="en-US" sz="2800" dirty="0" smtClean="0"/>
              <a:t>1</a:t>
            </a:r>
            <a:r>
              <a:rPr lang="en-US" sz="2000" dirty="0" smtClean="0"/>
              <a:t>) is false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685800" y="3200400"/>
            <a:ext cx="7888288" cy="927919"/>
            <a:chOff x="685800" y="3200400"/>
            <a:chExt cx="7888288" cy="927919"/>
          </a:xfrm>
        </p:grpSpPr>
        <p:graphicFrame>
          <p:nvGraphicFramePr>
            <p:cNvPr id="14" name="Object 13"/>
            <p:cNvGraphicFramePr>
              <a:graphicFrameLocks noChangeAspect="1"/>
            </p:cNvGraphicFramePr>
            <p:nvPr/>
          </p:nvGraphicFramePr>
          <p:xfrm>
            <a:off x="685800" y="3276600"/>
            <a:ext cx="3200399" cy="851719"/>
          </p:xfrm>
          <a:graphic>
            <a:graphicData uri="http://schemas.openxmlformats.org/presentationml/2006/ole">
              <p:oleObj spid="_x0000_s1026" name="Equation" r:id="rId3" imgW="1574640" imgH="419040" progId="Equation.3">
                <p:embed/>
              </p:oleObj>
            </a:graphicData>
          </a:graphic>
        </p:graphicFrame>
        <p:graphicFrame>
          <p:nvGraphicFramePr>
            <p:cNvPr id="1027" name="Object 3"/>
            <p:cNvGraphicFramePr>
              <a:graphicFrameLocks noChangeAspect="1"/>
            </p:cNvGraphicFramePr>
            <p:nvPr/>
          </p:nvGraphicFramePr>
          <p:xfrm>
            <a:off x="5295900" y="3200400"/>
            <a:ext cx="3278188" cy="852488"/>
          </p:xfrm>
          <a:graphic>
            <a:graphicData uri="http://schemas.openxmlformats.org/presentationml/2006/ole">
              <p:oleObj spid="_x0000_s1027" name="Equation" r:id="rId4" imgW="1612800" imgH="419040" progId="Equation.3">
                <p:embed/>
              </p:oleObj>
            </a:graphicData>
          </a:graphic>
        </p:graphicFrame>
      </p:grpSp>
      <p:grpSp>
        <p:nvGrpSpPr>
          <p:cNvPr id="12" name="Group 11"/>
          <p:cNvGrpSpPr/>
          <p:nvPr/>
        </p:nvGrpSpPr>
        <p:grpSpPr>
          <a:xfrm>
            <a:off x="1752600" y="4419600"/>
            <a:ext cx="6492875" cy="1639888"/>
            <a:chOff x="1752600" y="4419600"/>
            <a:chExt cx="6492875" cy="1639888"/>
          </a:xfrm>
        </p:grpSpPr>
        <p:sp>
          <p:nvSpPr>
            <p:cNvPr id="16" name="TextBox 15"/>
            <p:cNvSpPr txBox="1"/>
            <p:nvPr/>
          </p:nvSpPr>
          <p:spPr>
            <a:xfrm>
              <a:off x="1752600" y="4419600"/>
              <a:ext cx="57912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/>
              <a:r>
                <a:rPr lang="en-US" sz="2000" i="1" dirty="0" smtClean="0">
                  <a:solidFill>
                    <a:prstClr val="white"/>
                  </a:solidFill>
                </a:rPr>
                <a:t>Note: when </a:t>
              </a:r>
              <a:r>
                <a:rPr lang="en-US" sz="2000" i="1" dirty="0" smtClean="0"/>
                <a:t>pass(t</a:t>
              </a:r>
              <a:r>
                <a:rPr lang="en-US" sz="2800" i="1" dirty="0" smtClean="0"/>
                <a:t>1</a:t>
              </a:r>
              <a:r>
                <a:rPr lang="en-US" sz="2000" i="1" dirty="0" smtClean="0"/>
                <a:t>) is false no formulas are true</a:t>
              </a:r>
              <a:endParaRPr lang="en-US" i="1" dirty="0"/>
            </a:p>
          </p:txBody>
        </p:sp>
        <p:graphicFrame>
          <p:nvGraphicFramePr>
            <p:cNvPr id="1028" name="Object 4"/>
            <p:cNvGraphicFramePr>
              <a:graphicFrameLocks noChangeAspect="1"/>
            </p:cNvGraphicFramePr>
            <p:nvPr/>
          </p:nvGraphicFramePr>
          <p:xfrm>
            <a:off x="5638800" y="5257800"/>
            <a:ext cx="2606675" cy="801688"/>
          </p:xfrm>
          <a:graphic>
            <a:graphicData uri="http://schemas.openxmlformats.org/presentationml/2006/ole">
              <p:oleObj spid="_x0000_s1028" name="Equation" r:id="rId5" imgW="1282680" imgH="393480" progId="Equation.3">
                <p:embed/>
              </p:oleObj>
            </a:graphicData>
          </a:graphic>
        </p:graphicFrame>
      </p:grpSp>
      <p:graphicFrame>
        <p:nvGraphicFramePr>
          <p:cNvPr id="1029" name="Object 5"/>
          <p:cNvGraphicFramePr>
            <a:graphicFrameLocks noChangeAspect="1"/>
          </p:cNvGraphicFramePr>
          <p:nvPr/>
        </p:nvGraphicFramePr>
        <p:xfrm>
          <a:off x="996950" y="5257800"/>
          <a:ext cx="2736850" cy="852488"/>
        </p:xfrm>
        <a:graphic>
          <a:graphicData uri="http://schemas.openxmlformats.org/presentationml/2006/ole">
            <p:oleObj spid="_x0000_s1029" name="Equation" r:id="rId6" imgW="1346040" imgH="419040" progId="Equation.3">
              <p:embed/>
            </p:oleObj>
          </a:graphicData>
        </a:graphic>
      </p:graphicFrame>
      <p:sp>
        <p:nvSpPr>
          <p:cNvPr id="19" name="Text Box 26"/>
          <p:cNvSpPr txBox="1">
            <a:spLocks noChangeArrowheads="1"/>
          </p:cNvSpPr>
          <p:nvPr/>
        </p:nvSpPr>
        <p:spPr bwMode="auto">
          <a:xfrm>
            <a:off x="2514600" y="1575151"/>
            <a:ext cx="4114800" cy="830983"/>
          </a:xfrm>
          <a:prstGeom prst="rect">
            <a:avLst/>
          </a:prstGeom>
          <a:solidFill>
            <a:schemeClr val="bg1">
              <a:lumMod val="50000"/>
              <a:lumOff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1427" tIns="45713" rIns="91427" bIns="45713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/>
              <a:t>pass(t</a:t>
            </a:r>
            <a:r>
              <a:rPr lang="en-US" sz="2400" dirty="0" smtClean="0"/>
              <a:t>1</a:t>
            </a:r>
            <a:r>
              <a:rPr lang="en-US" dirty="0" smtClean="0"/>
              <a:t>)  AND  angle(t</a:t>
            </a:r>
            <a:r>
              <a:rPr lang="en-US" sz="2400" dirty="0" smtClean="0"/>
              <a:t>1</a:t>
            </a:r>
            <a:r>
              <a:rPr lang="en-US" dirty="0" smtClean="0"/>
              <a:t>, defender) &gt; 30</a:t>
            </a:r>
          </a:p>
          <a:p>
            <a:r>
              <a:rPr lang="en-US" dirty="0" smtClean="0"/>
              <a:t>pass(t</a:t>
            </a:r>
            <a:r>
              <a:rPr lang="en-US" sz="2400" dirty="0" smtClean="0"/>
              <a:t>1</a:t>
            </a:r>
            <a:r>
              <a:rPr lang="en-US" dirty="0" smtClean="0"/>
              <a:t>)  AND  distance(t</a:t>
            </a:r>
            <a:r>
              <a:rPr lang="en-US" sz="2400" dirty="0" smtClean="0"/>
              <a:t>1</a:t>
            </a:r>
            <a:r>
              <a:rPr lang="en-US" dirty="0" smtClean="0"/>
              <a:t>, goal) &lt; 12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Markov Logic Networks in Macros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1066800"/>
            <a:ext cx="8305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Exact  Inference</a:t>
            </a:r>
            <a:endParaRPr lang="en-US" sz="2000" dirty="0"/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/>
        </p:nvGraphicFramePr>
        <p:xfrm>
          <a:off x="3573463" y="1828800"/>
          <a:ext cx="2141537" cy="465138"/>
        </p:xfrm>
        <a:graphic>
          <a:graphicData uri="http://schemas.openxmlformats.org/presentationml/2006/ole">
            <p:oleObj spid="_x0000_s2050" name="Equation" r:id="rId3" imgW="1054080" imgH="228600" progId="Equation.3">
              <p:embed/>
            </p:oleObj>
          </a:graphicData>
        </a:graphic>
      </p:graphicFrame>
      <p:graphicFrame>
        <p:nvGraphicFramePr>
          <p:cNvPr id="2053" name="Object 5"/>
          <p:cNvGraphicFramePr>
            <a:graphicFrameLocks noChangeAspect="1"/>
          </p:cNvGraphicFramePr>
          <p:nvPr/>
        </p:nvGraphicFramePr>
        <p:xfrm>
          <a:off x="3074987" y="2652712"/>
          <a:ext cx="3173413" cy="852488"/>
        </p:xfrm>
        <a:graphic>
          <a:graphicData uri="http://schemas.openxmlformats.org/presentationml/2006/ole">
            <p:oleObj spid="_x0000_s2053" name="Equation" r:id="rId4" imgW="1562040" imgH="419040" progId="Equation.3">
              <p:embed/>
            </p:oleObj>
          </a:graphicData>
        </a:graphic>
      </p:graphicFrame>
      <p:graphicFrame>
        <p:nvGraphicFramePr>
          <p:cNvPr id="2054" name="Object 6"/>
          <p:cNvGraphicFramePr>
            <a:graphicFrameLocks noChangeAspect="1"/>
          </p:cNvGraphicFramePr>
          <p:nvPr/>
        </p:nvGraphicFramePr>
        <p:xfrm>
          <a:off x="3284537" y="3886200"/>
          <a:ext cx="2811463" cy="698500"/>
        </p:xfrm>
        <a:graphic>
          <a:graphicData uri="http://schemas.openxmlformats.org/presentationml/2006/ole">
            <p:oleObj spid="_x0000_s2054" name="Equation" r:id="rId5" imgW="1384200" imgH="342720" progId="Equation.3">
              <p:embed/>
            </p:oleObj>
          </a:graphicData>
        </a:graphic>
      </p:graphicFrame>
      <p:graphicFrame>
        <p:nvGraphicFramePr>
          <p:cNvPr id="2055" name="Object 7"/>
          <p:cNvGraphicFramePr>
            <a:graphicFrameLocks noChangeAspect="1"/>
          </p:cNvGraphicFramePr>
          <p:nvPr/>
        </p:nvGraphicFramePr>
        <p:xfrm>
          <a:off x="2649537" y="4876800"/>
          <a:ext cx="4437063" cy="1346200"/>
        </p:xfrm>
        <a:graphic>
          <a:graphicData uri="http://schemas.openxmlformats.org/presentationml/2006/ole">
            <p:oleObj spid="_x0000_s2055" name="Equation" r:id="rId6" imgW="2184120" imgH="6602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Relational Transfer</a:t>
            </a:r>
            <a:endParaRPr lang="en-US" dirty="0"/>
          </a:p>
        </p:txBody>
      </p:sp>
      <p:grpSp>
        <p:nvGrpSpPr>
          <p:cNvPr id="8" name="Group 73"/>
          <p:cNvGrpSpPr>
            <a:grpSpLocks/>
          </p:cNvGrpSpPr>
          <p:nvPr/>
        </p:nvGrpSpPr>
        <p:grpSpPr bwMode="auto">
          <a:xfrm>
            <a:off x="3276600" y="1844675"/>
            <a:ext cx="2254250" cy="2270125"/>
            <a:chOff x="2102" y="1466"/>
            <a:chExt cx="1502" cy="1625"/>
          </a:xfrm>
        </p:grpSpPr>
        <p:sp>
          <p:nvSpPr>
            <p:cNvPr id="11" name="Rectangle 74"/>
            <p:cNvSpPr>
              <a:spLocks noChangeArrowheads="1"/>
            </p:cNvSpPr>
            <p:nvPr/>
          </p:nvSpPr>
          <p:spPr bwMode="auto">
            <a:xfrm>
              <a:off x="2102" y="1466"/>
              <a:ext cx="1502" cy="1625"/>
            </a:xfrm>
            <a:prstGeom prst="rect">
              <a:avLst/>
            </a:prstGeom>
            <a:solidFill>
              <a:srgbClr val="33CC33"/>
            </a:solidFill>
            <a:ln w="2857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endParaRPr lang="en-US" dirty="0"/>
            </a:p>
          </p:txBody>
        </p:sp>
        <p:grpSp>
          <p:nvGrpSpPr>
            <p:cNvPr id="12" name="Group 75"/>
            <p:cNvGrpSpPr>
              <a:grpSpLocks/>
            </p:cNvGrpSpPr>
            <p:nvPr/>
          </p:nvGrpSpPr>
          <p:grpSpPr bwMode="auto">
            <a:xfrm rot="6878897">
              <a:off x="2468" y="1642"/>
              <a:ext cx="132" cy="121"/>
              <a:chOff x="4067" y="881"/>
              <a:chExt cx="199" cy="186"/>
            </a:xfrm>
          </p:grpSpPr>
          <p:sp>
            <p:nvSpPr>
              <p:cNvPr id="38" name="Oval 76"/>
              <p:cNvSpPr>
                <a:spLocks noChangeArrowheads="1"/>
              </p:cNvSpPr>
              <p:nvPr/>
            </p:nvSpPr>
            <p:spPr bwMode="auto">
              <a:xfrm rot="-8182725">
                <a:off x="4067" y="881"/>
                <a:ext cx="199" cy="186"/>
              </a:xfrm>
              <a:prstGeom prst="ellipse">
                <a:avLst/>
              </a:prstGeom>
              <a:solidFill>
                <a:schemeClr val="tx1"/>
              </a:solidFill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anchor="ctr"/>
              <a:lstStyle/>
              <a:p>
                <a:endParaRPr lang="en-US" dirty="0"/>
              </a:p>
            </p:txBody>
          </p:sp>
          <p:sp>
            <p:nvSpPr>
              <p:cNvPr id="39" name="Line 77"/>
              <p:cNvSpPr>
                <a:spLocks noChangeShapeType="1"/>
              </p:cNvSpPr>
              <p:nvPr/>
            </p:nvSpPr>
            <p:spPr bwMode="auto">
              <a:xfrm rot="13417275" flipV="1">
                <a:off x="4178" y="956"/>
                <a:ext cx="82" cy="46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</p:grpSp>
        <p:grpSp>
          <p:nvGrpSpPr>
            <p:cNvPr id="13" name="Group 78"/>
            <p:cNvGrpSpPr>
              <a:grpSpLocks/>
            </p:cNvGrpSpPr>
            <p:nvPr/>
          </p:nvGrpSpPr>
          <p:grpSpPr bwMode="auto">
            <a:xfrm rot="16200000">
              <a:off x="3157" y="2264"/>
              <a:ext cx="130" cy="122"/>
              <a:chOff x="2862" y="2122"/>
              <a:chExt cx="268" cy="258"/>
            </a:xfrm>
          </p:grpSpPr>
          <p:sp>
            <p:nvSpPr>
              <p:cNvPr id="36" name="Oval 79"/>
              <p:cNvSpPr>
                <a:spLocks noChangeArrowheads="1"/>
              </p:cNvSpPr>
              <p:nvPr/>
            </p:nvSpPr>
            <p:spPr bwMode="auto">
              <a:xfrm rot="-14457039">
                <a:off x="2867" y="2117"/>
                <a:ext cx="258" cy="268"/>
              </a:xfrm>
              <a:prstGeom prst="ellipse">
                <a:avLst/>
              </a:prstGeom>
              <a:solidFill>
                <a:schemeClr val="folHlink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anchor="ctr"/>
              <a:lstStyle/>
              <a:p>
                <a:endParaRPr lang="en-US" dirty="0"/>
              </a:p>
            </p:txBody>
          </p:sp>
          <p:sp>
            <p:nvSpPr>
              <p:cNvPr id="37" name="Line 80"/>
              <p:cNvSpPr>
                <a:spLocks noChangeShapeType="1"/>
              </p:cNvSpPr>
              <p:nvPr/>
            </p:nvSpPr>
            <p:spPr bwMode="auto">
              <a:xfrm rot="7142961" flipV="1">
                <a:off x="2936" y="2152"/>
                <a:ext cx="107" cy="6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</p:grpSp>
        <p:grpSp>
          <p:nvGrpSpPr>
            <p:cNvPr id="14" name="Group 81"/>
            <p:cNvGrpSpPr>
              <a:grpSpLocks/>
            </p:cNvGrpSpPr>
            <p:nvPr/>
          </p:nvGrpSpPr>
          <p:grpSpPr bwMode="auto">
            <a:xfrm rot="-8785857">
              <a:off x="2406" y="2782"/>
              <a:ext cx="129" cy="125"/>
              <a:chOff x="4067" y="881"/>
              <a:chExt cx="199" cy="186"/>
            </a:xfrm>
          </p:grpSpPr>
          <p:sp>
            <p:nvSpPr>
              <p:cNvPr id="34" name="Oval 82"/>
              <p:cNvSpPr>
                <a:spLocks noChangeArrowheads="1"/>
              </p:cNvSpPr>
              <p:nvPr/>
            </p:nvSpPr>
            <p:spPr bwMode="auto">
              <a:xfrm rot="-8182725">
                <a:off x="4067" y="881"/>
                <a:ext cx="199" cy="186"/>
              </a:xfrm>
              <a:prstGeom prst="ellipse">
                <a:avLst/>
              </a:prstGeom>
              <a:solidFill>
                <a:schemeClr val="tx1"/>
              </a:solidFill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anchor="ctr"/>
              <a:lstStyle/>
              <a:p>
                <a:endParaRPr lang="en-US" dirty="0"/>
              </a:p>
            </p:txBody>
          </p:sp>
          <p:sp>
            <p:nvSpPr>
              <p:cNvPr id="35" name="Line 83"/>
              <p:cNvSpPr>
                <a:spLocks noChangeShapeType="1"/>
              </p:cNvSpPr>
              <p:nvPr/>
            </p:nvSpPr>
            <p:spPr bwMode="auto">
              <a:xfrm rot="13417275" flipV="1">
                <a:off x="4178" y="956"/>
                <a:ext cx="82" cy="46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</p:grpSp>
        <p:grpSp>
          <p:nvGrpSpPr>
            <p:cNvPr id="15" name="Group 84"/>
            <p:cNvGrpSpPr>
              <a:grpSpLocks/>
            </p:cNvGrpSpPr>
            <p:nvPr/>
          </p:nvGrpSpPr>
          <p:grpSpPr bwMode="auto">
            <a:xfrm rot="16200000">
              <a:off x="3047" y="1828"/>
              <a:ext cx="130" cy="121"/>
              <a:chOff x="2862" y="2122"/>
              <a:chExt cx="268" cy="258"/>
            </a:xfrm>
          </p:grpSpPr>
          <p:sp>
            <p:nvSpPr>
              <p:cNvPr id="32" name="Oval 85"/>
              <p:cNvSpPr>
                <a:spLocks noChangeArrowheads="1"/>
              </p:cNvSpPr>
              <p:nvPr/>
            </p:nvSpPr>
            <p:spPr bwMode="auto">
              <a:xfrm rot="-14457039">
                <a:off x="2867" y="2117"/>
                <a:ext cx="258" cy="268"/>
              </a:xfrm>
              <a:prstGeom prst="ellipse">
                <a:avLst/>
              </a:prstGeom>
              <a:solidFill>
                <a:schemeClr val="folHlink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anchor="ctr"/>
              <a:lstStyle/>
              <a:p>
                <a:endParaRPr lang="en-US" dirty="0"/>
              </a:p>
            </p:txBody>
          </p:sp>
          <p:sp>
            <p:nvSpPr>
              <p:cNvPr id="33" name="Line 86"/>
              <p:cNvSpPr>
                <a:spLocks noChangeShapeType="1"/>
              </p:cNvSpPr>
              <p:nvPr/>
            </p:nvSpPr>
            <p:spPr bwMode="auto">
              <a:xfrm rot="7142961" flipV="1">
                <a:off x="2936" y="2152"/>
                <a:ext cx="107" cy="6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</p:grpSp>
        <p:sp>
          <p:nvSpPr>
            <p:cNvPr id="16" name="Line 87"/>
            <p:cNvSpPr>
              <a:spLocks noChangeShapeType="1"/>
            </p:cNvSpPr>
            <p:nvPr/>
          </p:nvSpPr>
          <p:spPr bwMode="auto">
            <a:xfrm>
              <a:off x="2849" y="1479"/>
              <a:ext cx="0" cy="160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grpSp>
          <p:nvGrpSpPr>
            <p:cNvPr id="17" name="Group 88"/>
            <p:cNvGrpSpPr>
              <a:grpSpLocks/>
            </p:cNvGrpSpPr>
            <p:nvPr/>
          </p:nvGrpSpPr>
          <p:grpSpPr bwMode="auto">
            <a:xfrm>
              <a:off x="2180" y="2239"/>
              <a:ext cx="224" cy="173"/>
              <a:chOff x="952" y="1350"/>
              <a:chExt cx="287" cy="217"/>
            </a:xfrm>
          </p:grpSpPr>
          <p:sp>
            <p:nvSpPr>
              <p:cNvPr id="18" name="Oval 89"/>
              <p:cNvSpPr>
                <a:spLocks noChangeArrowheads="1"/>
              </p:cNvSpPr>
              <p:nvPr/>
            </p:nvSpPr>
            <p:spPr bwMode="auto">
              <a:xfrm>
                <a:off x="1021" y="1350"/>
                <a:ext cx="218" cy="217"/>
              </a:xfrm>
              <a:prstGeom prst="ellipse">
                <a:avLst/>
              </a:prstGeom>
              <a:solidFill>
                <a:schemeClr val="tx1"/>
              </a:solidFill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anchor="ctr"/>
              <a:lstStyle/>
              <a:p>
                <a:endParaRPr lang="en-US" dirty="0"/>
              </a:p>
            </p:txBody>
          </p:sp>
          <p:sp>
            <p:nvSpPr>
              <p:cNvPr id="19" name="AutoShape 90"/>
              <p:cNvSpPr>
                <a:spLocks noChangeArrowheads="1"/>
              </p:cNvSpPr>
              <p:nvPr/>
            </p:nvSpPr>
            <p:spPr bwMode="auto">
              <a:xfrm>
                <a:off x="1108" y="1405"/>
                <a:ext cx="59" cy="57"/>
              </a:xfrm>
              <a:prstGeom prst="pentagon">
                <a:avLst/>
              </a:prstGeom>
              <a:solidFill>
                <a:schemeClr val="bg2"/>
              </a:solidFill>
              <a:ln w="28575">
                <a:solidFill>
                  <a:schemeClr val="bg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20" name="AutoShape 91"/>
              <p:cNvSpPr>
                <a:spLocks noChangeArrowheads="1"/>
              </p:cNvSpPr>
              <p:nvPr/>
            </p:nvSpPr>
            <p:spPr bwMode="auto">
              <a:xfrm>
                <a:off x="1095" y="1464"/>
                <a:ext cx="82" cy="70"/>
              </a:xfrm>
              <a:prstGeom prst="hexagon">
                <a:avLst>
                  <a:gd name="adj" fmla="val 29286"/>
                  <a:gd name="vf" fmla="val 115470"/>
                </a:avLst>
              </a:prstGeom>
              <a:solidFill>
                <a:schemeClr val="tx1"/>
              </a:solidFill>
              <a:ln w="28575">
                <a:solidFill>
                  <a:schemeClr val="bg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21" name="Freeform 92"/>
              <p:cNvSpPr>
                <a:spLocks/>
              </p:cNvSpPr>
              <p:nvPr/>
            </p:nvSpPr>
            <p:spPr bwMode="auto">
              <a:xfrm>
                <a:off x="1156" y="1421"/>
                <a:ext cx="69" cy="80"/>
              </a:xfrm>
              <a:custGeom>
                <a:avLst/>
                <a:gdLst/>
                <a:ahLst/>
                <a:cxnLst>
                  <a:cxn ang="0">
                    <a:pos x="0" y="51"/>
                  </a:cxn>
                  <a:cxn ang="0">
                    <a:pos x="21" y="2"/>
                  </a:cxn>
                  <a:cxn ang="0">
                    <a:pos x="54" y="0"/>
                  </a:cxn>
                  <a:cxn ang="0">
                    <a:pos x="83" y="41"/>
                  </a:cxn>
                  <a:cxn ang="0">
                    <a:pos x="65" y="90"/>
                  </a:cxn>
                  <a:cxn ang="0">
                    <a:pos x="24" y="95"/>
                  </a:cxn>
                  <a:cxn ang="0">
                    <a:pos x="0" y="51"/>
                  </a:cxn>
                </a:cxnLst>
                <a:rect l="0" t="0" r="r" b="b"/>
                <a:pathLst>
                  <a:path w="83" h="95">
                    <a:moveTo>
                      <a:pt x="0" y="51"/>
                    </a:moveTo>
                    <a:lnTo>
                      <a:pt x="21" y="2"/>
                    </a:lnTo>
                    <a:lnTo>
                      <a:pt x="54" y="0"/>
                    </a:lnTo>
                    <a:lnTo>
                      <a:pt x="83" y="41"/>
                    </a:lnTo>
                    <a:lnTo>
                      <a:pt x="65" y="90"/>
                    </a:lnTo>
                    <a:lnTo>
                      <a:pt x="24" y="95"/>
                    </a:lnTo>
                    <a:lnTo>
                      <a:pt x="0" y="51"/>
                    </a:lnTo>
                    <a:close/>
                  </a:path>
                </a:pathLst>
              </a:custGeom>
              <a:solidFill>
                <a:schemeClr val="tx1"/>
              </a:solidFill>
              <a:ln w="28575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2" name="Freeform 93"/>
              <p:cNvSpPr>
                <a:spLocks/>
              </p:cNvSpPr>
              <p:nvPr/>
            </p:nvSpPr>
            <p:spPr bwMode="auto">
              <a:xfrm>
                <a:off x="1137" y="1364"/>
                <a:ext cx="63" cy="64"/>
              </a:xfrm>
              <a:custGeom>
                <a:avLst/>
                <a:gdLst/>
                <a:ahLst/>
                <a:cxnLst>
                  <a:cxn ang="0">
                    <a:pos x="3" y="47"/>
                  </a:cxn>
                  <a:cxn ang="0">
                    <a:pos x="0" y="0"/>
                  </a:cxn>
                  <a:cxn ang="0">
                    <a:pos x="46" y="3"/>
                  </a:cxn>
                  <a:cxn ang="0">
                    <a:pos x="73" y="21"/>
                  </a:cxn>
                  <a:cxn ang="0">
                    <a:pos x="75" y="68"/>
                  </a:cxn>
                  <a:cxn ang="0">
                    <a:pos x="42" y="77"/>
                  </a:cxn>
                  <a:cxn ang="0">
                    <a:pos x="3" y="47"/>
                  </a:cxn>
                </a:cxnLst>
                <a:rect l="0" t="0" r="r" b="b"/>
                <a:pathLst>
                  <a:path w="75" h="77">
                    <a:moveTo>
                      <a:pt x="3" y="47"/>
                    </a:moveTo>
                    <a:lnTo>
                      <a:pt x="0" y="0"/>
                    </a:lnTo>
                    <a:lnTo>
                      <a:pt x="46" y="3"/>
                    </a:lnTo>
                    <a:lnTo>
                      <a:pt x="73" y="21"/>
                    </a:lnTo>
                    <a:lnTo>
                      <a:pt x="75" y="68"/>
                    </a:lnTo>
                    <a:lnTo>
                      <a:pt x="42" y="77"/>
                    </a:lnTo>
                    <a:lnTo>
                      <a:pt x="3" y="47"/>
                    </a:lnTo>
                    <a:close/>
                  </a:path>
                </a:pathLst>
              </a:custGeom>
              <a:solidFill>
                <a:schemeClr val="tx1"/>
              </a:solidFill>
              <a:ln w="28575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3" name="Freeform 94"/>
              <p:cNvSpPr>
                <a:spLocks/>
              </p:cNvSpPr>
              <p:nvPr/>
            </p:nvSpPr>
            <p:spPr bwMode="auto">
              <a:xfrm>
                <a:off x="1069" y="1355"/>
                <a:ext cx="68" cy="68"/>
              </a:xfrm>
              <a:custGeom>
                <a:avLst/>
                <a:gdLst/>
                <a:ahLst/>
                <a:cxnLst>
                  <a:cxn ang="0">
                    <a:pos x="43" y="81"/>
                  </a:cxn>
                  <a:cxn ang="0">
                    <a:pos x="81" y="54"/>
                  </a:cxn>
                  <a:cxn ang="0">
                    <a:pos x="79" y="10"/>
                  </a:cxn>
                  <a:cxn ang="0">
                    <a:pos x="42" y="0"/>
                  </a:cxn>
                  <a:cxn ang="0">
                    <a:pos x="0" y="15"/>
                  </a:cxn>
                  <a:cxn ang="0">
                    <a:pos x="4" y="67"/>
                  </a:cxn>
                  <a:cxn ang="0">
                    <a:pos x="43" y="81"/>
                  </a:cxn>
                </a:cxnLst>
                <a:rect l="0" t="0" r="r" b="b"/>
                <a:pathLst>
                  <a:path w="81" h="81">
                    <a:moveTo>
                      <a:pt x="43" y="81"/>
                    </a:moveTo>
                    <a:lnTo>
                      <a:pt x="81" y="54"/>
                    </a:lnTo>
                    <a:lnTo>
                      <a:pt x="79" y="10"/>
                    </a:lnTo>
                    <a:lnTo>
                      <a:pt x="42" y="0"/>
                    </a:lnTo>
                    <a:lnTo>
                      <a:pt x="0" y="15"/>
                    </a:lnTo>
                    <a:lnTo>
                      <a:pt x="4" y="67"/>
                    </a:lnTo>
                    <a:lnTo>
                      <a:pt x="43" y="81"/>
                    </a:lnTo>
                    <a:close/>
                  </a:path>
                </a:pathLst>
              </a:custGeom>
              <a:solidFill>
                <a:schemeClr val="tx1"/>
              </a:solidFill>
              <a:ln w="28575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4" name="Freeform 95"/>
              <p:cNvSpPr>
                <a:spLocks/>
              </p:cNvSpPr>
              <p:nvPr/>
            </p:nvSpPr>
            <p:spPr bwMode="auto">
              <a:xfrm>
                <a:off x="1158" y="1496"/>
                <a:ext cx="65" cy="60"/>
              </a:xfrm>
              <a:custGeom>
                <a:avLst/>
                <a:gdLst/>
                <a:ahLst/>
                <a:cxnLst>
                  <a:cxn ang="0">
                    <a:pos x="0" y="48"/>
                  </a:cxn>
                  <a:cxn ang="0">
                    <a:pos x="21" y="6"/>
                  </a:cxn>
                  <a:cxn ang="0">
                    <a:pos x="64" y="0"/>
                  </a:cxn>
                  <a:cxn ang="0">
                    <a:pos x="78" y="27"/>
                  </a:cxn>
                  <a:cxn ang="0">
                    <a:pos x="30" y="72"/>
                  </a:cxn>
                  <a:cxn ang="0">
                    <a:pos x="0" y="48"/>
                  </a:cxn>
                </a:cxnLst>
                <a:rect l="0" t="0" r="r" b="b"/>
                <a:pathLst>
                  <a:path w="78" h="72">
                    <a:moveTo>
                      <a:pt x="0" y="48"/>
                    </a:moveTo>
                    <a:lnTo>
                      <a:pt x="21" y="6"/>
                    </a:lnTo>
                    <a:lnTo>
                      <a:pt x="64" y="0"/>
                    </a:lnTo>
                    <a:lnTo>
                      <a:pt x="78" y="27"/>
                    </a:lnTo>
                    <a:lnTo>
                      <a:pt x="30" y="72"/>
                    </a:lnTo>
                    <a:lnTo>
                      <a:pt x="0" y="48"/>
                    </a:lnTo>
                    <a:close/>
                  </a:path>
                </a:pathLst>
              </a:custGeom>
              <a:solidFill>
                <a:schemeClr val="bg2"/>
              </a:solidFill>
              <a:ln w="28575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5" name="Freeform 96"/>
              <p:cNvSpPr>
                <a:spLocks/>
              </p:cNvSpPr>
              <p:nvPr/>
            </p:nvSpPr>
            <p:spPr bwMode="auto">
              <a:xfrm>
                <a:off x="1198" y="1381"/>
                <a:ext cx="40" cy="7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" y="50"/>
                  </a:cxn>
                  <a:cxn ang="0">
                    <a:pos x="34" y="89"/>
                  </a:cxn>
                  <a:cxn ang="0">
                    <a:pos x="48" y="87"/>
                  </a:cxn>
                  <a:cxn ang="0">
                    <a:pos x="39" y="48"/>
                  </a:cxn>
                  <a:cxn ang="0">
                    <a:pos x="28" y="27"/>
                  </a:cxn>
                  <a:cxn ang="0">
                    <a:pos x="13" y="9"/>
                  </a:cxn>
                  <a:cxn ang="0">
                    <a:pos x="0" y="0"/>
                  </a:cxn>
                </a:cxnLst>
                <a:rect l="0" t="0" r="r" b="b"/>
                <a:pathLst>
                  <a:path w="48" h="89">
                    <a:moveTo>
                      <a:pt x="0" y="0"/>
                    </a:moveTo>
                    <a:lnTo>
                      <a:pt x="3" y="50"/>
                    </a:lnTo>
                    <a:lnTo>
                      <a:pt x="34" y="89"/>
                    </a:lnTo>
                    <a:lnTo>
                      <a:pt x="48" y="87"/>
                    </a:lnTo>
                    <a:lnTo>
                      <a:pt x="39" y="48"/>
                    </a:lnTo>
                    <a:lnTo>
                      <a:pt x="28" y="27"/>
                    </a:lnTo>
                    <a:lnTo>
                      <a:pt x="13" y="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28575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6" name="Freeform 97"/>
              <p:cNvSpPr>
                <a:spLocks/>
              </p:cNvSpPr>
              <p:nvPr/>
            </p:nvSpPr>
            <p:spPr bwMode="auto">
              <a:xfrm>
                <a:off x="1107" y="1351"/>
                <a:ext cx="66" cy="14"/>
              </a:xfrm>
              <a:custGeom>
                <a:avLst/>
                <a:gdLst/>
                <a:ahLst/>
                <a:cxnLst>
                  <a:cxn ang="0">
                    <a:pos x="0" y="3"/>
                  </a:cxn>
                  <a:cxn ang="0">
                    <a:pos x="36" y="17"/>
                  </a:cxn>
                  <a:cxn ang="0">
                    <a:pos x="79" y="17"/>
                  </a:cxn>
                  <a:cxn ang="0">
                    <a:pos x="52" y="3"/>
                  </a:cxn>
                  <a:cxn ang="0">
                    <a:pos x="31" y="2"/>
                  </a:cxn>
                  <a:cxn ang="0">
                    <a:pos x="12" y="0"/>
                  </a:cxn>
                  <a:cxn ang="0">
                    <a:pos x="0" y="3"/>
                  </a:cxn>
                </a:cxnLst>
                <a:rect l="0" t="0" r="r" b="b"/>
                <a:pathLst>
                  <a:path w="79" h="17">
                    <a:moveTo>
                      <a:pt x="0" y="3"/>
                    </a:moveTo>
                    <a:lnTo>
                      <a:pt x="36" y="17"/>
                    </a:lnTo>
                    <a:lnTo>
                      <a:pt x="79" y="17"/>
                    </a:lnTo>
                    <a:lnTo>
                      <a:pt x="52" y="3"/>
                    </a:lnTo>
                    <a:lnTo>
                      <a:pt x="31" y="2"/>
                    </a:lnTo>
                    <a:lnTo>
                      <a:pt x="12" y="0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chemeClr val="bg2"/>
              </a:solidFill>
              <a:ln w="28575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7" name="Freeform 98"/>
              <p:cNvSpPr>
                <a:spLocks/>
              </p:cNvSpPr>
              <p:nvPr/>
            </p:nvSpPr>
            <p:spPr bwMode="auto">
              <a:xfrm>
                <a:off x="1091" y="1535"/>
                <a:ext cx="29" cy="32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35" y="38"/>
                  </a:cxn>
                  <a:cxn ang="0">
                    <a:pos x="15" y="33"/>
                  </a:cxn>
                  <a:cxn ang="0">
                    <a:pos x="0" y="26"/>
                  </a:cxn>
                  <a:cxn ang="0">
                    <a:pos x="24" y="0"/>
                  </a:cxn>
                </a:cxnLst>
                <a:rect l="0" t="0" r="r" b="b"/>
                <a:pathLst>
                  <a:path w="35" h="38">
                    <a:moveTo>
                      <a:pt x="24" y="0"/>
                    </a:moveTo>
                    <a:lnTo>
                      <a:pt x="35" y="38"/>
                    </a:lnTo>
                    <a:lnTo>
                      <a:pt x="15" y="33"/>
                    </a:lnTo>
                    <a:lnTo>
                      <a:pt x="0" y="26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bg2"/>
              </a:solidFill>
              <a:ln w="28575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8" name="Freeform 99"/>
              <p:cNvSpPr>
                <a:spLocks/>
              </p:cNvSpPr>
              <p:nvPr/>
            </p:nvSpPr>
            <p:spPr bwMode="auto">
              <a:xfrm>
                <a:off x="1048" y="1368"/>
                <a:ext cx="21" cy="22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26" y="27"/>
                  </a:cxn>
                  <a:cxn ang="0">
                    <a:pos x="0" y="22"/>
                  </a:cxn>
                  <a:cxn ang="0">
                    <a:pos x="8" y="9"/>
                  </a:cxn>
                  <a:cxn ang="0">
                    <a:pos x="24" y="0"/>
                  </a:cxn>
                </a:cxnLst>
                <a:rect l="0" t="0" r="r" b="b"/>
                <a:pathLst>
                  <a:path w="26" h="27">
                    <a:moveTo>
                      <a:pt x="24" y="0"/>
                    </a:moveTo>
                    <a:lnTo>
                      <a:pt x="26" y="27"/>
                    </a:lnTo>
                    <a:lnTo>
                      <a:pt x="0" y="22"/>
                    </a:lnTo>
                    <a:lnTo>
                      <a:pt x="8" y="9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bg2"/>
              </a:solidFill>
              <a:ln w="28575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grpSp>
            <p:nvGrpSpPr>
              <p:cNvPr id="29" name="Group 100"/>
              <p:cNvGrpSpPr>
                <a:grpSpLocks/>
              </p:cNvGrpSpPr>
              <p:nvPr/>
            </p:nvGrpSpPr>
            <p:grpSpPr bwMode="auto">
              <a:xfrm>
                <a:off x="952" y="1400"/>
                <a:ext cx="157" cy="167"/>
                <a:chOff x="3829" y="1539"/>
                <a:chExt cx="187" cy="199"/>
              </a:xfrm>
            </p:grpSpPr>
            <p:sp>
              <p:nvSpPr>
                <p:cNvPr id="30" name="Oval 101"/>
                <p:cNvSpPr>
                  <a:spLocks noChangeArrowheads="1"/>
                </p:cNvSpPr>
                <p:nvPr/>
              </p:nvSpPr>
              <p:spPr bwMode="auto">
                <a:xfrm rot="-7830212">
                  <a:off x="3823" y="1545"/>
                  <a:ext cx="199" cy="187"/>
                </a:xfrm>
                <a:prstGeom prst="ellipse">
                  <a:avLst/>
                </a:prstGeom>
                <a:solidFill>
                  <a:schemeClr val="tx1"/>
                </a:solidFill>
                <a:ln w="2857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endParaRPr lang="en-US" dirty="0"/>
                </a:p>
              </p:txBody>
            </p:sp>
            <p:sp>
              <p:nvSpPr>
                <p:cNvPr id="31" name="Line 102"/>
                <p:cNvSpPr>
                  <a:spLocks noChangeShapeType="1"/>
                </p:cNvSpPr>
                <p:nvPr/>
              </p:nvSpPr>
              <p:spPr bwMode="auto">
                <a:xfrm rot="13769788" flipV="1">
                  <a:off x="3926" y="1633"/>
                  <a:ext cx="83" cy="46"/>
                </a:xfrm>
                <a:prstGeom prst="line">
                  <a:avLst/>
                </a:prstGeom>
                <a:noFill/>
                <a:ln w="2857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</p:grpSp>
        </p:grpSp>
      </p:grpSp>
      <p:grpSp>
        <p:nvGrpSpPr>
          <p:cNvPr id="47" name="Group 46"/>
          <p:cNvGrpSpPr/>
          <p:nvPr/>
        </p:nvGrpSpPr>
        <p:grpSpPr>
          <a:xfrm>
            <a:off x="2133600" y="2301875"/>
            <a:ext cx="1676400" cy="533400"/>
            <a:chOff x="2133600" y="2590800"/>
            <a:chExt cx="1676400" cy="533400"/>
          </a:xfrm>
        </p:grpSpPr>
        <p:cxnSp>
          <p:nvCxnSpPr>
            <p:cNvPr id="41" name="Straight Arrow Connector 40"/>
            <p:cNvCxnSpPr/>
            <p:nvPr/>
          </p:nvCxnSpPr>
          <p:spPr>
            <a:xfrm rot="5400000" flipH="1" flipV="1">
              <a:off x="3467100" y="2781300"/>
              <a:ext cx="457200" cy="2286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TextBox 43"/>
            <p:cNvSpPr txBox="1"/>
            <p:nvPr/>
          </p:nvSpPr>
          <p:spPr>
            <a:xfrm>
              <a:off x="2133600" y="2590800"/>
              <a:ext cx="1066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pass(t</a:t>
              </a:r>
              <a:r>
                <a:rPr lang="en-US" sz="2400" dirty="0" smtClean="0"/>
                <a:t>1</a:t>
              </a:r>
              <a:r>
                <a:rPr lang="en-US" dirty="0" smtClean="0"/>
                <a:t>)</a:t>
              </a:r>
              <a:endParaRPr lang="en-US" dirty="0"/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2133600" y="3216275"/>
            <a:ext cx="1600200" cy="461665"/>
            <a:chOff x="2133600" y="3505200"/>
            <a:chExt cx="1600200" cy="461665"/>
          </a:xfrm>
        </p:grpSpPr>
        <p:cxnSp>
          <p:nvCxnSpPr>
            <p:cNvPr id="42" name="Straight Arrow Connector 41"/>
            <p:cNvCxnSpPr/>
            <p:nvPr/>
          </p:nvCxnSpPr>
          <p:spPr>
            <a:xfrm rot="16200000" flipH="1">
              <a:off x="3505200" y="3657600"/>
              <a:ext cx="304800" cy="1524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TextBox 44"/>
            <p:cNvSpPr txBox="1"/>
            <p:nvPr/>
          </p:nvSpPr>
          <p:spPr>
            <a:xfrm>
              <a:off x="2133600" y="3505200"/>
              <a:ext cx="1066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pass(t</a:t>
              </a:r>
              <a:r>
                <a:rPr lang="en-US" sz="2400" dirty="0" smtClean="0"/>
                <a:t>2</a:t>
              </a:r>
              <a:r>
                <a:rPr lang="en-US" dirty="0" smtClean="0"/>
                <a:t>)</a:t>
              </a:r>
              <a:endParaRPr lang="en-US" dirty="0"/>
            </a:p>
          </p:txBody>
        </p:sp>
      </p:grpSp>
      <p:sp>
        <p:nvSpPr>
          <p:cNvPr id="49" name="TextBox 48"/>
          <p:cNvSpPr txBox="1"/>
          <p:nvPr/>
        </p:nvSpPr>
        <p:spPr>
          <a:xfrm>
            <a:off x="3352800" y="5162490"/>
            <a:ext cx="2057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pass(Teammate)</a:t>
            </a:r>
            <a:endParaRPr lang="en-US" sz="2000" dirty="0"/>
          </a:p>
        </p:txBody>
      </p:sp>
      <p:grpSp>
        <p:nvGrpSpPr>
          <p:cNvPr id="52" name="Group 51"/>
          <p:cNvGrpSpPr/>
          <p:nvPr/>
        </p:nvGrpSpPr>
        <p:grpSpPr>
          <a:xfrm>
            <a:off x="5638800" y="2149475"/>
            <a:ext cx="1524000" cy="1055132"/>
            <a:chOff x="5638800" y="2438400"/>
            <a:chExt cx="1524000" cy="1055132"/>
          </a:xfrm>
        </p:grpSpPr>
        <p:sp>
          <p:nvSpPr>
            <p:cNvPr id="50" name="TextBox 49"/>
            <p:cNvSpPr txBox="1"/>
            <p:nvPr/>
          </p:nvSpPr>
          <p:spPr>
            <a:xfrm>
              <a:off x="5638800" y="2438400"/>
              <a:ext cx="1524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Opponent  1</a:t>
              </a:r>
              <a:endParaRPr lang="en-US" dirty="0"/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5638800" y="3124200"/>
              <a:ext cx="1524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Opponent  2</a:t>
              </a:r>
              <a:endParaRPr lang="en-US" dirty="0"/>
            </a:p>
          </p:txBody>
        </p:sp>
      </p:grpSp>
      <p:sp>
        <p:nvSpPr>
          <p:cNvPr id="53" name="TextBox 52"/>
          <p:cNvSpPr txBox="1"/>
          <p:nvPr/>
        </p:nvSpPr>
        <p:spPr>
          <a:xfrm>
            <a:off x="2514600" y="4897159"/>
            <a:ext cx="304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IF           feature(Opponent)</a:t>
            </a:r>
          </a:p>
          <a:p>
            <a:r>
              <a:rPr lang="en-US" dirty="0" smtClean="0"/>
              <a:t>THEN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/>
      <p:bldP spid="5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864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Advice transfer</a:t>
            </a:r>
          </a:p>
          <a:p>
            <a:pPr lvl="1"/>
            <a:r>
              <a:rPr lang="en-US" dirty="0" smtClean="0"/>
              <a:t>Advice taking</a:t>
            </a:r>
          </a:p>
          <a:p>
            <a:pPr lvl="1"/>
            <a:r>
              <a:rPr lang="en-US" dirty="0" smtClean="0"/>
              <a:t>Inductive logic programming</a:t>
            </a:r>
          </a:p>
          <a:p>
            <a:pPr lvl="1"/>
            <a:r>
              <a:rPr lang="en-US" dirty="0" smtClean="0"/>
              <a:t>Skill-transfer  algorithm		        		   </a:t>
            </a:r>
            <a:r>
              <a:rPr lang="en-US" i="1" dirty="0" smtClean="0"/>
              <a:t>ECML 2006</a:t>
            </a:r>
            <a:br>
              <a:rPr lang="en-US" i="1" dirty="0" smtClean="0"/>
            </a:br>
            <a:r>
              <a:rPr lang="en-US" i="1" dirty="0" smtClean="0"/>
              <a:t>							 (ECML 2005)</a:t>
            </a:r>
            <a:endParaRPr lang="en-US" dirty="0" smtClean="0"/>
          </a:p>
          <a:p>
            <a:r>
              <a:rPr lang="en-US" dirty="0" smtClean="0"/>
              <a:t>Macro transfer</a:t>
            </a:r>
          </a:p>
          <a:p>
            <a:pPr lvl="1"/>
            <a:r>
              <a:rPr lang="en-US" dirty="0" smtClean="0"/>
              <a:t>Macro-operators</a:t>
            </a:r>
          </a:p>
          <a:p>
            <a:pPr lvl="1"/>
            <a:r>
              <a:rPr lang="en-US" dirty="0" smtClean="0"/>
              <a:t>Demonstration</a:t>
            </a:r>
          </a:p>
          <a:p>
            <a:pPr lvl="1"/>
            <a:r>
              <a:rPr lang="en-US" dirty="0" smtClean="0"/>
              <a:t>Macro-transfer  algorithm 			       </a:t>
            </a:r>
            <a:r>
              <a:rPr lang="en-US" i="1" dirty="0" smtClean="0"/>
              <a:t>ILP 2007</a:t>
            </a:r>
            <a:endParaRPr lang="en-US" dirty="0" smtClean="0"/>
          </a:p>
          <a:p>
            <a:pPr lvl="4"/>
            <a:endParaRPr lang="en-US" dirty="0" smtClean="0"/>
          </a:p>
          <a:p>
            <a:r>
              <a:rPr lang="en-US" dirty="0" smtClean="0"/>
              <a:t>Markov Logic Network transfer</a:t>
            </a:r>
          </a:p>
          <a:p>
            <a:pPr lvl="1"/>
            <a:r>
              <a:rPr lang="en-US" dirty="0" smtClean="0"/>
              <a:t>Markov Logic Networks </a:t>
            </a:r>
          </a:p>
          <a:p>
            <a:pPr lvl="1"/>
            <a:r>
              <a:rPr lang="en-US" dirty="0" smtClean="0"/>
              <a:t>MLNs in macros</a:t>
            </a:r>
          </a:p>
          <a:p>
            <a:pPr lvl="1"/>
            <a:r>
              <a:rPr lang="en-US" dirty="0" smtClean="0"/>
              <a:t>MLN Q-function transfer  algorithm    </a:t>
            </a:r>
            <a:r>
              <a:rPr lang="en-US" i="1" dirty="0" smtClean="0"/>
              <a:t>	AAAI workshop 2008</a:t>
            </a:r>
            <a:endParaRPr lang="en-US" dirty="0" smtClean="0"/>
          </a:p>
          <a:p>
            <a:pPr lvl="1"/>
            <a:r>
              <a:rPr lang="en-US" dirty="0" smtClean="0"/>
              <a:t>MLN policy-transfer  algorithm	   		        </a:t>
            </a:r>
            <a:r>
              <a:rPr lang="en-US" i="1" dirty="0" smtClean="0"/>
              <a:t>ILP 2009</a:t>
            </a: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Thesis Contributions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864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Advice transfer</a:t>
            </a:r>
          </a:p>
          <a:p>
            <a:pPr lvl="1"/>
            <a:r>
              <a:rPr lang="en-US" dirty="0" smtClean="0"/>
              <a:t>Advice taking</a:t>
            </a:r>
          </a:p>
          <a:p>
            <a:pPr lvl="1"/>
            <a:r>
              <a:rPr lang="en-US" dirty="0" smtClean="0"/>
              <a:t>Inductive logic programming</a:t>
            </a:r>
          </a:p>
          <a:p>
            <a:pPr lvl="1"/>
            <a:r>
              <a:rPr lang="en-US" dirty="0" smtClean="0"/>
              <a:t>Skill-transfer  algorithm</a:t>
            </a:r>
          </a:p>
          <a:p>
            <a:pPr lvl="4"/>
            <a:endParaRPr lang="en-US" dirty="0" smtClean="0"/>
          </a:p>
          <a:p>
            <a:r>
              <a:rPr lang="en-US" dirty="0" smtClean="0">
                <a:solidFill>
                  <a:schemeClr val="accent1">
                    <a:alpha val="75000"/>
                  </a:schemeClr>
                </a:solidFill>
              </a:rPr>
              <a:t>Macro transfer</a:t>
            </a:r>
          </a:p>
          <a:p>
            <a:pPr lvl="1"/>
            <a:r>
              <a:rPr lang="en-US" dirty="0" smtClean="0">
                <a:solidFill>
                  <a:schemeClr val="accent1">
                    <a:alpha val="75000"/>
                  </a:schemeClr>
                </a:solidFill>
              </a:rPr>
              <a:t>Macro-operators</a:t>
            </a:r>
          </a:p>
          <a:p>
            <a:pPr lvl="1"/>
            <a:r>
              <a:rPr lang="en-US" dirty="0" smtClean="0">
                <a:solidFill>
                  <a:schemeClr val="accent1">
                    <a:alpha val="75000"/>
                  </a:schemeClr>
                </a:solidFill>
              </a:rPr>
              <a:t>Demonstration</a:t>
            </a:r>
          </a:p>
          <a:p>
            <a:pPr lvl="1"/>
            <a:r>
              <a:rPr lang="en-US" dirty="0" smtClean="0">
                <a:solidFill>
                  <a:schemeClr val="accent1">
                    <a:alpha val="75000"/>
                  </a:schemeClr>
                </a:solidFill>
              </a:rPr>
              <a:t>Macro-transfer  algorithm</a:t>
            </a:r>
          </a:p>
          <a:p>
            <a:pPr lvl="4"/>
            <a:endParaRPr lang="en-US" dirty="0" smtClean="0">
              <a:solidFill>
                <a:schemeClr val="accent1">
                  <a:alpha val="75000"/>
                </a:schemeClr>
              </a:solidFill>
            </a:endParaRPr>
          </a:p>
          <a:p>
            <a:r>
              <a:rPr lang="en-US" dirty="0" smtClean="0">
                <a:solidFill>
                  <a:schemeClr val="accent1">
                    <a:alpha val="75000"/>
                  </a:schemeClr>
                </a:solidFill>
              </a:rPr>
              <a:t>Markov Logic Network transfer</a:t>
            </a:r>
          </a:p>
          <a:p>
            <a:pPr lvl="1"/>
            <a:r>
              <a:rPr lang="en-US" dirty="0" smtClean="0">
                <a:solidFill>
                  <a:schemeClr val="accent1">
                    <a:alpha val="75000"/>
                  </a:schemeClr>
                </a:solidFill>
              </a:rPr>
              <a:t>Markov Logic Networks </a:t>
            </a:r>
          </a:p>
          <a:p>
            <a:pPr lvl="1"/>
            <a:r>
              <a:rPr lang="en-US" dirty="0" smtClean="0">
                <a:solidFill>
                  <a:schemeClr val="accent1">
                    <a:alpha val="75000"/>
                  </a:schemeClr>
                </a:solidFill>
              </a:rPr>
              <a:t>MLNs in macros</a:t>
            </a:r>
          </a:p>
          <a:p>
            <a:pPr lvl="1"/>
            <a:r>
              <a:rPr lang="en-US" dirty="0" smtClean="0">
                <a:solidFill>
                  <a:schemeClr val="accent1">
                    <a:alpha val="75000"/>
                  </a:schemeClr>
                </a:solidFill>
              </a:rPr>
              <a:t>MLN Q-function transfer  algorithm</a:t>
            </a:r>
          </a:p>
          <a:p>
            <a:pPr lvl="1"/>
            <a:r>
              <a:rPr lang="en-US" dirty="0" smtClean="0">
                <a:solidFill>
                  <a:schemeClr val="accent1">
                    <a:alpha val="75000"/>
                  </a:schemeClr>
                </a:solidFill>
              </a:rPr>
              <a:t>MLN policy-transfer  algorithm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Thesis Contributions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1441</TotalTime>
  <Words>1754</Words>
  <Application>Microsoft Office PowerPoint</Application>
  <PresentationFormat>On-screen Show (4:3)</PresentationFormat>
  <Paragraphs>680</Paragraphs>
  <Slides>63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63</vt:i4>
      </vt:variant>
    </vt:vector>
  </HeadingPairs>
  <TitlesOfParts>
    <vt:vector size="65" baseType="lpstr">
      <vt:lpstr>Paper</vt:lpstr>
      <vt:lpstr>Equation</vt:lpstr>
      <vt:lpstr>Relational Transfer in Reinforcement Learning</vt:lpstr>
      <vt:lpstr>Transfer Learning</vt:lpstr>
      <vt:lpstr>Reinforcement Learning</vt:lpstr>
      <vt:lpstr>Learning Curves</vt:lpstr>
      <vt:lpstr>RoboCup Domain</vt:lpstr>
      <vt:lpstr>Transfer in Reinforcement Learning</vt:lpstr>
      <vt:lpstr>Relational Transfer</vt:lpstr>
      <vt:lpstr>Thesis Contributions</vt:lpstr>
      <vt:lpstr>Thesis Contributions</vt:lpstr>
      <vt:lpstr>Advice</vt:lpstr>
      <vt:lpstr>Transfer via Advice</vt:lpstr>
      <vt:lpstr>Learning Without Advice</vt:lpstr>
      <vt:lpstr>Learning With Advice</vt:lpstr>
      <vt:lpstr>Inductive Logic Programming</vt:lpstr>
      <vt:lpstr>Skill-Transfer Algorithm</vt:lpstr>
      <vt:lpstr>Selected Results</vt:lpstr>
      <vt:lpstr>Selected Results</vt:lpstr>
      <vt:lpstr>Thesis Contributions</vt:lpstr>
      <vt:lpstr>Macro-Operators</vt:lpstr>
      <vt:lpstr>Demonstration Method</vt:lpstr>
      <vt:lpstr>Macro-Transfer Algorithm</vt:lpstr>
      <vt:lpstr>Macro-Transfer Algorithm</vt:lpstr>
      <vt:lpstr>Macro-Transfer Algorithm</vt:lpstr>
      <vt:lpstr>Macro-Transfer Algorithm</vt:lpstr>
      <vt:lpstr>Selected Results</vt:lpstr>
      <vt:lpstr>Selected Results</vt:lpstr>
      <vt:lpstr>Selected Results</vt:lpstr>
      <vt:lpstr>Thesis Contributions</vt:lpstr>
      <vt:lpstr>Markov Logic Networks</vt:lpstr>
      <vt:lpstr>MLN Weight Learning</vt:lpstr>
      <vt:lpstr> Markov Logic Networks in Macros</vt:lpstr>
      <vt:lpstr> Markov Logic Networks in Macros</vt:lpstr>
      <vt:lpstr>Selected Results</vt:lpstr>
      <vt:lpstr>Selected Results</vt:lpstr>
      <vt:lpstr>MLN Q-Function Transfer Algorithm</vt:lpstr>
      <vt:lpstr>MLN Q-Function</vt:lpstr>
      <vt:lpstr>Selected Results</vt:lpstr>
      <vt:lpstr>Selected Results</vt:lpstr>
      <vt:lpstr>MLN Policy-Transfer Algorithm</vt:lpstr>
      <vt:lpstr>MLN Policy</vt:lpstr>
      <vt:lpstr>Selected Results</vt:lpstr>
      <vt:lpstr>Selected Results</vt:lpstr>
      <vt:lpstr>Selected Results</vt:lpstr>
      <vt:lpstr>Thesis Contributions</vt:lpstr>
      <vt:lpstr>Related Work</vt:lpstr>
      <vt:lpstr>Conclusions</vt:lpstr>
      <vt:lpstr>Conclusions</vt:lpstr>
      <vt:lpstr>Future Work</vt:lpstr>
      <vt:lpstr>Future Work</vt:lpstr>
      <vt:lpstr>Future Work</vt:lpstr>
      <vt:lpstr>Future Work</vt:lpstr>
      <vt:lpstr>Future Work</vt:lpstr>
      <vt:lpstr>Future Work</vt:lpstr>
      <vt:lpstr>Acknowledgements</vt:lpstr>
      <vt:lpstr>Backup Slides</vt:lpstr>
      <vt:lpstr>Transfer in Reinforcement Learning</vt:lpstr>
      <vt:lpstr>Transfer in Reinforcement Learning</vt:lpstr>
      <vt:lpstr>Transfer in Reinforcement Learning</vt:lpstr>
      <vt:lpstr>Transfer in Reinforcement Learning</vt:lpstr>
      <vt:lpstr>Policy Transfer Algorithm</vt:lpstr>
      <vt:lpstr>Skill Transfer Algorithm</vt:lpstr>
      <vt:lpstr>Markov Logic Networks in Macros</vt:lpstr>
      <vt:lpstr>Markov Logic Networks in Macros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Relational Transfer in Reinforcement Learning</dc:title>
  <dc:creator/>
  <cp:lastModifiedBy>Shavlik</cp:lastModifiedBy>
  <cp:revision>290</cp:revision>
  <dcterms:created xsi:type="dcterms:W3CDTF">2006-08-16T00:00:00Z</dcterms:created>
  <dcterms:modified xsi:type="dcterms:W3CDTF">2009-05-13T16:52:51Z</dcterms:modified>
</cp:coreProperties>
</file>