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4" r:id="rId1"/>
  </p:sldMasterIdLst>
  <p:notesMasterIdLst>
    <p:notesMasterId r:id="rId29"/>
  </p:notesMasterIdLst>
  <p:handoutMasterIdLst>
    <p:handoutMasterId r:id="rId30"/>
  </p:handoutMasterIdLst>
  <p:sldIdLst>
    <p:sldId id="773" r:id="rId2"/>
    <p:sldId id="863" r:id="rId3"/>
    <p:sldId id="830" r:id="rId4"/>
    <p:sldId id="845" r:id="rId5"/>
    <p:sldId id="810" r:id="rId6"/>
    <p:sldId id="809" r:id="rId7"/>
    <p:sldId id="880" r:id="rId8"/>
    <p:sldId id="881" r:id="rId9"/>
    <p:sldId id="864" r:id="rId10"/>
    <p:sldId id="811" r:id="rId11"/>
    <p:sldId id="865" r:id="rId12"/>
    <p:sldId id="847" r:id="rId13"/>
    <p:sldId id="856" r:id="rId14"/>
    <p:sldId id="816" r:id="rId15"/>
    <p:sldId id="802" r:id="rId16"/>
    <p:sldId id="843" r:id="rId17"/>
    <p:sldId id="858" r:id="rId18"/>
    <p:sldId id="869" r:id="rId19"/>
    <p:sldId id="805" r:id="rId20"/>
    <p:sldId id="861" r:id="rId21"/>
    <p:sldId id="806" r:id="rId22"/>
    <p:sldId id="873" r:id="rId23"/>
    <p:sldId id="874" r:id="rId24"/>
    <p:sldId id="875" r:id="rId25"/>
    <p:sldId id="871" r:id="rId26"/>
    <p:sldId id="885" r:id="rId27"/>
    <p:sldId id="848" r:id="rId28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accent2"/>
        </a:solidFill>
        <a:latin typeface="Trebuchet MS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accent2"/>
        </a:solidFill>
        <a:latin typeface="Trebuchet MS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accent2"/>
        </a:solidFill>
        <a:latin typeface="Trebuchet MS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accent2"/>
        </a:solidFill>
        <a:latin typeface="Trebuchet MS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accent2"/>
        </a:solidFill>
        <a:latin typeface="Trebuchet M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accent2"/>
        </a:solidFill>
        <a:latin typeface="Trebuchet M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accent2"/>
        </a:solidFill>
        <a:latin typeface="Trebuchet M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accent2"/>
        </a:solidFill>
        <a:latin typeface="Trebuchet M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accent2"/>
        </a:solidFill>
        <a:latin typeface="Trebuchet M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79200"/>
    <a:srgbClr val="FF6161"/>
    <a:srgbClr val="FFFFCC"/>
    <a:srgbClr val="067400"/>
    <a:srgbClr val="990000"/>
    <a:srgbClr val="FFCCFF"/>
    <a:srgbClr val="FDEDCF"/>
    <a:srgbClr val="9900CC"/>
    <a:srgbClr val="D2D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058" autoAdjust="0"/>
  </p:normalViewPr>
  <p:slideViewPr>
    <p:cSldViewPr>
      <p:cViewPr varScale="1">
        <p:scale>
          <a:sx n="114" d="100"/>
          <a:sy n="114" d="100"/>
        </p:scale>
        <p:origin x="-1464" y="-96"/>
      </p:cViewPr>
      <p:guideLst>
        <p:guide orient="horz" pos="2159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362" y="-84"/>
      </p:cViewPr>
      <p:guideLst>
        <p:guide orient="horz" pos="2927"/>
        <p:guide pos="2207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rk\tuffy\exp\btuffy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pTuffy!$L$2</c:f>
              <c:strCache>
                <c:ptCount val="1"/>
                <c:pt idx="0">
                  <c:v>hTuffy</c:v>
                </c:pt>
              </c:strCache>
            </c:strRef>
          </c:tx>
          <c:spPr>
            <a:ln>
              <a:solidFill>
                <a:srgbClr val="C00000"/>
              </a:solidFill>
              <a:prstDash val="sysDot"/>
            </a:ln>
          </c:spPr>
          <c:marker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pTuffy!$M$4:$M$10</c:f>
              <c:numCache>
                <c:formatCode>General</c:formatCode>
                <c:ptCount val="7"/>
                <c:pt idx="0">
                  <c:v>52.0</c:v>
                </c:pt>
                <c:pt idx="1">
                  <c:v>57.0</c:v>
                </c:pt>
                <c:pt idx="2">
                  <c:v>60.0</c:v>
                </c:pt>
                <c:pt idx="3">
                  <c:v>72.0</c:v>
                </c:pt>
                <c:pt idx="4">
                  <c:v>84.0</c:v>
                </c:pt>
                <c:pt idx="5">
                  <c:v>106.0</c:v>
                </c:pt>
                <c:pt idx="6">
                  <c:v>256.0</c:v>
                </c:pt>
              </c:numCache>
            </c:numRef>
          </c:xVal>
          <c:yVal>
            <c:numRef>
              <c:f>pTuffy!$N$4:$N$10</c:f>
              <c:numCache>
                <c:formatCode>General</c:formatCode>
                <c:ptCount val="7"/>
                <c:pt idx="0">
                  <c:v>2778.0</c:v>
                </c:pt>
                <c:pt idx="1">
                  <c:v>2549.0</c:v>
                </c:pt>
                <c:pt idx="2">
                  <c:v>2440.0</c:v>
                </c:pt>
                <c:pt idx="3">
                  <c:v>2300.0</c:v>
                </c:pt>
                <c:pt idx="4">
                  <c:v>2279.0</c:v>
                </c:pt>
                <c:pt idx="5">
                  <c:v>2279.0</c:v>
                </c:pt>
                <c:pt idx="6">
                  <c:v>2254.0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pTuffy!$O$2</c:f>
              <c:strCache>
                <c:ptCount val="1"/>
                <c:pt idx="0">
                  <c:v>pTuffy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noFill/>
              </a:ln>
            </c:spPr>
          </c:marker>
          <c:xVal>
            <c:numRef>
              <c:f>pTuffy!$P$4:$P$11</c:f>
              <c:numCache>
                <c:formatCode>General</c:formatCode>
                <c:ptCount val="8"/>
                <c:pt idx="0">
                  <c:v>56.0</c:v>
                </c:pt>
                <c:pt idx="1">
                  <c:v>59.0</c:v>
                </c:pt>
                <c:pt idx="2">
                  <c:v>61.0</c:v>
                </c:pt>
                <c:pt idx="3">
                  <c:v>80.0</c:v>
                </c:pt>
                <c:pt idx="4">
                  <c:v>110.0</c:v>
                </c:pt>
                <c:pt idx="5">
                  <c:v>165.0</c:v>
                </c:pt>
                <c:pt idx="6">
                  <c:v>193.0</c:v>
                </c:pt>
                <c:pt idx="7">
                  <c:v>256.0</c:v>
                </c:pt>
              </c:numCache>
            </c:numRef>
          </c:xVal>
          <c:yVal>
            <c:numRef>
              <c:f>pTuffy!$Q$4:$Q$11</c:f>
              <c:numCache>
                <c:formatCode>General</c:formatCode>
                <c:ptCount val="8"/>
                <c:pt idx="0">
                  <c:v>1747.0</c:v>
                </c:pt>
                <c:pt idx="1">
                  <c:v>1378.0</c:v>
                </c:pt>
                <c:pt idx="2">
                  <c:v>1247.0</c:v>
                </c:pt>
                <c:pt idx="3">
                  <c:v>1242.0</c:v>
                </c:pt>
                <c:pt idx="4">
                  <c:v>1239.0</c:v>
                </c:pt>
                <c:pt idx="5">
                  <c:v>1187.0</c:v>
                </c:pt>
                <c:pt idx="6">
                  <c:v>1135.0</c:v>
                </c:pt>
                <c:pt idx="7">
                  <c:v>1135.0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9505240"/>
        <c:axId val="2110290872"/>
      </c:scatterChart>
      <c:valAx>
        <c:axId val="21095052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400" b="1" i="0" baseline="0">
                    <a:effectLst/>
                  </a:rPr>
                  <a:t>time (sec)</a:t>
                </a:r>
                <a:endParaRPr lang="en-US" sz="200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10290872"/>
        <c:crosses val="autoZero"/>
        <c:crossBetween val="midCat"/>
      </c:valAx>
      <c:valAx>
        <c:axId val="2110290872"/>
        <c:scaling>
          <c:orientation val="minMax"/>
          <c:max val="3000.0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cost</a:t>
                </a:r>
              </a:p>
            </c:rich>
          </c:tx>
          <c:layout>
            <c:manualLayout>
              <c:xMode val="edge"/>
              <c:yMode val="edge"/>
              <c:x val="0.00863171464140436"/>
              <c:y val="0.265162856934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09505240"/>
        <c:crosses val="autoZero"/>
        <c:crossBetween val="midCat"/>
        <c:majorUnit val="1000.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0.61794</cdr:x>
      <cdr:y>0.28698</cdr:y>
    </cdr:from>
    <cdr:to>
      <cdr:x>0.8227</cdr:x>
      <cdr:y>0.42226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27549" y="848801"/>
          <a:ext cx="90380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 smtClean="0"/>
            <a:t>Tuffy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0.56413</cdr:x>
      <cdr:y>0.36264</cdr:y>
    </cdr:from>
    <cdr:to>
      <cdr:x>0.62182</cdr:x>
      <cdr:y>0.41527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2490055" y="1072567"/>
          <a:ext cx="254641" cy="1556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0.57012</cdr:x>
      <cdr:y>0.01278</cdr:y>
    </cdr:from>
    <cdr:to>
      <cdr:x>0.97905</cdr:x>
      <cdr:y>0.14806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516463" y="37795"/>
          <a:ext cx="1805036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 smtClean="0"/>
            <a:t>Tuffy-no-part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0.57692</cdr:x>
      <cdr:y>0.13158</cdr:y>
    </cdr:from>
    <cdr:to>
      <cdr:x>0.67307</cdr:x>
      <cdr:y>0.21053</cdr:y>
    </cdr:to>
    <cdr:cxnSp macro="">
      <cdr:nvCxnSpPr>
        <cdr:cNvPr id="5" name="Straight Connector 4"/>
        <cdr:cNvCxnSpPr/>
      </cdr:nvCxnSpPr>
      <cdr:spPr>
        <a:xfrm xmlns:a="http://schemas.openxmlformats.org/drawingml/2006/main" flipH="1">
          <a:off x="2286000" y="381000"/>
          <a:ext cx="380985" cy="2286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06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l" defTabSz="932229" eaLnBrk="0" hangingPunct="0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94" y="0"/>
            <a:ext cx="3038106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r" defTabSz="932229" eaLnBrk="0" hangingPunct="0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978"/>
            <a:ext cx="3038106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l" defTabSz="932229" eaLnBrk="0" hangingPunct="0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94" y="8831978"/>
            <a:ext cx="3038106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r" defTabSz="932229" eaLnBrk="0" hangingPunct="0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75D749D0-8BEB-463B-8B71-A0850C5612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52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06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l" defTabSz="932229" eaLnBrk="0" hangingPunct="0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94" y="0"/>
            <a:ext cx="3038106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r" defTabSz="932229" eaLnBrk="0" hangingPunct="0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0" y="4415194"/>
            <a:ext cx="5142020" cy="418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978"/>
            <a:ext cx="3038106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l" defTabSz="932229" eaLnBrk="0" hangingPunct="0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94" y="8831978"/>
            <a:ext cx="3038106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r" defTabSz="932229" eaLnBrk="0" hangingPunct="0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D47A367B-C443-48E0-A615-5EC715ED6F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31EC1-2BCF-491B-A51B-3E06780BB77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89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64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34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16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24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838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868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292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29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84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49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125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236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236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236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236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236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10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40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153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320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29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320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29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320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29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64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367B-C443-48E0-A615-5EC715ED6F5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64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4854" y="2399168"/>
            <a:ext cx="7772400" cy="1143000"/>
          </a:xfrm>
        </p:spPr>
        <p:txBody>
          <a:bodyPr/>
          <a:lstStyle>
            <a:lvl1pPr algn="ctr">
              <a:defRPr>
                <a:solidFill>
                  <a:srgbClr val="0000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9707" y="3707394"/>
            <a:ext cx="6400800" cy="6858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31490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7215" y="1430216"/>
            <a:ext cx="8458200" cy="495300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3F12EC-623A-4A99-AAF9-B60A262652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81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E62D98-1101-4E05-BFF5-1D0781C58D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0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6726" y="1443790"/>
            <a:ext cx="4152900" cy="495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82026" y="1443790"/>
            <a:ext cx="4152900" cy="2400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82026" y="3996490"/>
            <a:ext cx="41529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F17548-DC2F-4CB5-9A41-1D903423D6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28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1449388"/>
            <a:ext cx="8458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15399" name="Line 7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 cmpd="thickThin">
            <a:solidFill>
              <a:srgbClr val="4D4D4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rebuchet MS" pitchFamily="34" charset="0"/>
              <a:ea typeface="+mn-ea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392488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A4932A-6641-4C4E-A064-6D2B70BE479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3" r:id="rId1"/>
    <p:sldLayoutId id="2147484484" r:id="rId2"/>
    <p:sldLayoutId id="2147484485" r:id="rId3"/>
    <p:sldLayoutId id="2147484486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rebuchet MS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rebuchet MS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rebuchet MS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rebuchet MS" pitchFamily="34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10000"/>
        </a:spcAft>
        <a:buFont typeface="Wingdings" charset="2"/>
        <a:buChar char="v"/>
        <a:defRPr sz="2800">
          <a:solidFill>
            <a:srgbClr val="0000FF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ts val="300"/>
        </a:spcBef>
        <a:spcAft>
          <a:spcPts val="300"/>
        </a:spcAft>
        <a:buFont typeface="Wingdings" charset="2"/>
        <a:buChar char="§"/>
        <a:defRPr sz="2400">
          <a:solidFill>
            <a:srgbClr val="990000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FF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1.jp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0.png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838201"/>
            <a:ext cx="8991600" cy="2133599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Tuffy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/>
            </a:r>
            <a:br>
              <a:rPr lang="en-US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r>
              <a:rPr lang="en-US" sz="4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Scaling up Statistical Inference</a:t>
            </a:r>
            <a:br>
              <a:rPr lang="en-US" sz="4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r>
              <a:rPr lang="en-US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in Markov Logic using an RDBMS</a:t>
            </a:r>
            <a:endParaRPr lang="en-US" sz="40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999" y="5272440"/>
            <a:ext cx="8567361" cy="136855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rebuchet MS" pitchFamily="34" charset="0"/>
              </a:rPr>
              <a:t>Feng </a:t>
            </a:r>
            <a:r>
              <a:rPr lang="en-US" b="1" dirty="0">
                <a:solidFill>
                  <a:srgbClr val="C00000"/>
                </a:solidFill>
                <a:latin typeface="Trebuchet MS" pitchFamily="34" charset="0"/>
              </a:rPr>
              <a:t>Niu</a:t>
            </a:r>
            <a:r>
              <a:rPr lang="en-US" dirty="0">
                <a:solidFill>
                  <a:srgbClr val="C00000"/>
                </a:solidFill>
                <a:latin typeface="Trebuchet MS" pitchFamily="34" charset="0"/>
              </a:rPr>
              <a:t>, Chris </a:t>
            </a:r>
            <a:r>
              <a:rPr lang="en-US" dirty="0" err="1">
                <a:solidFill>
                  <a:srgbClr val="C00000"/>
                </a:solidFill>
                <a:latin typeface="Trebuchet MS" pitchFamily="34" charset="0"/>
              </a:rPr>
              <a:t>Ré</a:t>
            </a:r>
            <a:r>
              <a:rPr lang="en-US" dirty="0">
                <a:solidFill>
                  <a:srgbClr val="C00000"/>
                </a:solidFill>
                <a:latin typeface="Trebuchet MS" pitchFamily="34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latin typeface="Trebuchet MS" pitchFamily="34" charset="0"/>
              </a:rPr>
              <a:t>AnHai</a:t>
            </a:r>
            <a:r>
              <a:rPr lang="en-US" dirty="0">
                <a:solidFill>
                  <a:srgbClr val="C00000"/>
                </a:solidFill>
                <a:latin typeface="Trebuchet MS" pitchFamily="34" charset="0"/>
              </a:rPr>
              <a:t> Doan, and Jude </a:t>
            </a:r>
            <a:r>
              <a:rPr lang="en-US" dirty="0" err="1">
                <a:solidFill>
                  <a:srgbClr val="C00000"/>
                </a:solidFill>
                <a:latin typeface="Trebuchet MS" pitchFamily="34" charset="0"/>
              </a:rPr>
              <a:t>Shavlik</a:t>
            </a:r>
            <a:endParaRPr lang="en-US" dirty="0" smtClean="0">
              <a:solidFill>
                <a:srgbClr val="C00000"/>
              </a:solidFill>
              <a:latin typeface="Trebuchet MS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rebuchet MS" pitchFamily="34" charset="0"/>
              </a:rPr>
              <a:t>University of Wisconsin-Madison</a:t>
            </a:r>
            <a:endParaRPr lang="en-US" dirty="0">
              <a:solidFill>
                <a:schemeClr val="tx1"/>
              </a:solidFill>
              <a:latin typeface="Trebuchet MS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6" t="3297" r="4817" b="3799"/>
          <a:stretch/>
        </p:blipFill>
        <p:spPr>
          <a:xfrm flipH="1">
            <a:off x="2459725" y="3288615"/>
            <a:ext cx="1416860" cy="17633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45" t="16228" r="36031" b="21867"/>
          <a:stretch/>
        </p:blipFill>
        <p:spPr bwMode="auto">
          <a:xfrm>
            <a:off x="5529078" y="3352190"/>
            <a:ext cx="1078387" cy="1636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07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/>
              <a:t>P</a:t>
            </a:r>
            <a:r>
              <a:rPr lang="en-US" smtClean="0"/>
              <a:t>erform Inference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r>
              <a:rPr lang="en-US" smtClean="0"/>
              <a:t>: Grounding</a:t>
            </a:r>
            <a:endParaRPr lang="en-US" dirty="0" smtClean="0"/>
          </a:p>
          <a:p>
            <a:pPr lvl="1"/>
            <a:r>
              <a:rPr lang="en-US" smtClean="0">
                <a:sym typeface="Wingdings" pitchFamily="2" charset="2"/>
              </a:rPr>
              <a:t>Instantiated rules  </a:t>
            </a:r>
            <a:r>
              <a:rPr lang="en-US" dirty="0" smtClean="0">
                <a:sym typeface="Wingdings" pitchFamily="2" charset="2"/>
              </a:rPr>
              <a:t>Markov Random Field (MRF)</a:t>
            </a:r>
          </a:p>
          <a:p>
            <a:pPr lvl="2"/>
            <a:r>
              <a:rPr lang="en-US" smtClean="0">
                <a:sym typeface="Wingdings" pitchFamily="2" charset="2"/>
              </a:rPr>
              <a:t>A graphical structure of correlations</a:t>
            </a:r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9169" y="3006545"/>
            <a:ext cx="8457381" cy="1631216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 smtClean="0"/>
              <a:t>3    wrote(</a:t>
            </a:r>
            <a:r>
              <a:rPr lang="en-US" sz="2000" dirty="0" smtClean="0">
                <a:solidFill>
                  <a:srgbClr val="C00000"/>
                </a:solidFill>
              </a:rPr>
              <a:t>Tom, P1</a:t>
            </a:r>
            <a:r>
              <a:rPr lang="en-US" sz="2000" smtClean="0"/>
              <a:t>)     ∧ </a:t>
            </a:r>
            <a:r>
              <a:rPr lang="en-US" sz="2000" b="1" smtClean="0"/>
              <a:t>advisedBy</a:t>
            </a:r>
            <a:r>
              <a:rPr lang="en-US" sz="2000" smtClean="0"/>
              <a:t>(</a:t>
            </a:r>
            <a:r>
              <a:rPr lang="en-US" sz="2000" smtClean="0">
                <a:solidFill>
                  <a:srgbClr val="C00000"/>
                </a:solidFill>
              </a:rPr>
              <a:t>Tom</a:t>
            </a:r>
            <a:r>
              <a:rPr lang="en-US" sz="2000" dirty="0" smtClean="0">
                <a:solidFill>
                  <a:srgbClr val="C00000"/>
                </a:solidFill>
              </a:rPr>
              <a:t>, Jerry</a:t>
            </a:r>
            <a:r>
              <a:rPr lang="en-US" sz="2000" smtClean="0"/>
              <a:t>)   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</a:t>
            </a:r>
            <a:r>
              <a:rPr lang="en-US" sz="2000" dirty="0" smtClean="0"/>
              <a:t>wrote (</a:t>
            </a:r>
            <a:r>
              <a:rPr lang="en-US" sz="2000" dirty="0" smtClean="0">
                <a:solidFill>
                  <a:srgbClr val="C00000"/>
                </a:solidFill>
              </a:rPr>
              <a:t>Jerry, P1</a:t>
            </a:r>
            <a:r>
              <a:rPr lang="en-US" sz="2000" dirty="0" smtClean="0"/>
              <a:t>)</a:t>
            </a:r>
          </a:p>
          <a:p>
            <a:pPr algn="l"/>
            <a:r>
              <a:rPr lang="en-US" sz="2000" dirty="0" smtClean="0"/>
              <a:t>3    wrote(</a:t>
            </a:r>
            <a:r>
              <a:rPr lang="en-US" sz="2000" dirty="0" smtClean="0">
                <a:solidFill>
                  <a:srgbClr val="C00000"/>
                </a:solidFill>
              </a:rPr>
              <a:t>Tom, P1</a:t>
            </a:r>
            <a:r>
              <a:rPr lang="en-US" sz="2000" smtClean="0"/>
              <a:t>)     ∧ </a:t>
            </a:r>
            <a:r>
              <a:rPr lang="en-US" sz="2000" b="1" smtClean="0"/>
              <a:t>advisedBy</a:t>
            </a:r>
            <a:r>
              <a:rPr lang="en-US" sz="2000" smtClean="0"/>
              <a:t>(</a:t>
            </a:r>
            <a:r>
              <a:rPr lang="en-US" sz="2000" smtClean="0">
                <a:solidFill>
                  <a:srgbClr val="C00000"/>
                </a:solidFill>
              </a:rPr>
              <a:t>Tom</a:t>
            </a:r>
            <a:r>
              <a:rPr lang="en-US" sz="2000" dirty="0" smtClean="0">
                <a:solidFill>
                  <a:srgbClr val="C00000"/>
                </a:solidFill>
              </a:rPr>
              <a:t>, Chuck</a:t>
            </a:r>
            <a:r>
              <a:rPr lang="en-US" sz="2000" smtClean="0"/>
              <a:t>)  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</a:t>
            </a:r>
            <a:r>
              <a:rPr lang="en-US" sz="2000" dirty="0" smtClean="0"/>
              <a:t>wrote (</a:t>
            </a:r>
            <a:r>
              <a:rPr lang="en-US" sz="2000" dirty="0" smtClean="0">
                <a:solidFill>
                  <a:srgbClr val="C00000"/>
                </a:solidFill>
              </a:rPr>
              <a:t>Chuck, P1</a:t>
            </a:r>
            <a:r>
              <a:rPr lang="en-US" sz="2000" dirty="0" smtClean="0"/>
              <a:t>)</a:t>
            </a:r>
          </a:p>
          <a:p>
            <a:pPr algn="l"/>
            <a:r>
              <a:rPr lang="en-US" sz="2000" dirty="0" smtClean="0"/>
              <a:t>3    wrote(</a:t>
            </a:r>
            <a:r>
              <a:rPr lang="en-US" sz="2000" dirty="0" smtClean="0">
                <a:solidFill>
                  <a:srgbClr val="C00000"/>
                </a:solidFill>
              </a:rPr>
              <a:t>Chuck, P1</a:t>
            </a:r>
            <a:r>
              <a:rPr lang="en-US" sz="2000" smtClean="0"/>
              <a:t>)  ∧ </a:t>
            </a:r>
            <a:r>
              <a:rPr lang="en-US" sz="2000" b="1" smtClean="0"/>
              <a:t>advisedBy</a:t>
            </a:r>
            <a:r>
              <a:rPr lang="en-US" sz="2000" smtClean="0"/>
              <a:t>(</a:t>
            </a:r>
            <a:r>
              <a:rPr lang="en-US" sz="2000" smtClean="0">
                <a:solidFill>
                  <a:srgbClr val="C00000"/>
                </a:solidFill>
              </a:rPr>
              <a:t>Chuck</a:t>
            </a:r>
            <a:r>
              <a:rPr lang="en-US" sz="2000" dirty="0" smtClean="0">
                <a:solidFill>
                  <a:srgbClr val="C00000"/>
                </a:solidFill>
              </a:rPr>
              <a:t>, Jerry</a:t>
            </a:r>
            <a:r>
              <a:rPr lang="en-US" sz="2000" smtClean="0"/>
              <a:t>) 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</a:t>
            </a:r>
            <a:r>
              <a:rPr lang="en-US" sz="2000" dirty="0" smtClean="0"/>
              <a:t>wrote (</a:t>
            </a:r>
            <a:r>
              <a:rPr lang="en-US" sz="2000" dirty="0" smtClean="0">
                <a:solidFill>
                  <a:srgbClr val="C00000"/>
                </a:solidFill>
              </a:rPr>
              <a:t>Jerry, P1</a:t>
            </a:r>
            <a:r>
              <a:rPr lang="en-US" sz="2000" dirty="0" smtClean="0"/>
              <a:t>)</a:t>
            </a:r>
          </a:p>
          <a:p>
            <a:pPr algn="l"/>
            <a:r>
              <a:rPr lang="en-US" sz="2000" dirty="0" smtClean="0"/>
              <a:t>3    wrote(</a:t>
            </a:r>
            <a:r>
              <a:rPr lang="en-US" sz="2000" dirty="0" smtClean="0">
                <a:solidFill>
                  <a:srgbClr val="C00000"/>
                </a:solidFill>
              </a:rPr>
              <a:t>Chuck, P2</a:t>
            </a:r>
            <a:r>
              <a:rPr lang="en-US" sz="2000" smtClean="0"/>
              <a:t>)  ∧ </a:t>
            </a:r>
            <a:r>
              <a:rPr lang="en-US" sz="2000" b="1" smtClean="0"/>
              <a:t>advisedBy</a:t>
            </a:r>
            <a:r>
              <a:rPr lang="en-US" sz="2000" smtClean="0"/>
              <a:t>(</a:t>
            </a:r>
            <a:r>
              <a:rPr lang="en-US" sz="2000" smtClean="0">
                <a:solidFill>
                  <a:srgbClr val="C00000"/>
                </a:solidFill>
              </a:rPr>
              <a:t>Chuck</a:t>
            </a:r>
            <a:r>
              <a:rPr lang="en-US" sz="2000" dirty="0" smtClean="0">
                <a:solidFill>
                  <a:srgbClr val="C00000"/>
                </a:solidFill>
              </a:rPr>
              <a:t>, Jerry</a:t>
            </a:r>
            <a:r>
              <a:rPr lang="en-US" sz="2000" smtClean="0"/>
              <a:t>) 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</a:t>
            </a:r>
            <a:r>
              <a:rPr lang="en-US" sz="2000" dirty="0" smtClean="0"/>
              <a:t>wrote (</a:t>
            </a:r>
            <a:r>
              <a:rPr lang="en-US" sz="2000" dirty="0" smtClean="0">
                <a:solidFill>
                  <a:srgbClr val="C00000"/>
                </a:solidFill>
              </a:rPr>
              <a:t>Jerry, P2</a:t>
            </a:r>
            <a:r>
              <a:rPr lang="en-US" sz="2000" dirty="0" smtClean="0"/>
              <a:t>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923525" y="4781971"/>
            <a:ext cx="7873025" cy="1450594"/>
            <a:chOff x="923525" y="4781971"/>
            <a:chExt cx="7873025" cy="1450594"/>
          </a:xfrm>
        </p:grpSpPr>
        <p:grpSp>
          <p:nvGrpSpPr>
            <p:cNvPr id="6" name="Group 5"/>
            <p:cNvGrpSpPr/>
            <p:nvPr/>
          </p:nvGrpSpPr>
          <p:grpSpPr>
            <a:xfrm>
              <a:off x="2070181" y="4799707"/>
              <a:ext cx="1439343" cy="1432858"/>
              <a:chOff x="785447" y="4383147"/>
              <a:chExt cx="1903897" cy="1895319"/>
            </a:xfrm>
          </p:grpSpPr>
          <p:sp>
            <p:nvSpPr>
              <p:cNvPr id="7" name="Flowchart: Connector 6"/>
              <p:cNvSpPr/>
              <p:nvPr/>
            </p:nvSpPr>
            <p:spPr bwMode="auto">
              <a:xfrm>
                <a:off x="785447" y="4677408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8" name="Flowchart: Connector 7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9" name="Flowchart: Connector 8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10" name="Flowchart: Connector 9"/>
              <p:cNvSpPr/>
              <p:nvPr/>
            </p:nvSpPr>
            <p:spPr bwMode="auto">
              <a:xfrm>
                <a:off x="1584084" y="4383147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11" name="Flowchart: Connector 10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12" name="Flowchart: Connector 11"/>
              <p:cNvSpPr/>
              <p:nvPr/>
            </p:nvSpPr>
            <p:spPr bwMode="auto">
              <a:xfrm>
                <a:off x="2190743" y="4786955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13" name="Flowchart: Connector 12"/>
              <p:cNvSpPr/>
              <p:nvPr/>
            </p:nvSpPr>
            <p:spPr bwMode="auto">
              <a:xfrm>
                <a:off x="2185593" y="5919810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14" name="Straight Connector 13"/>
              <p:cNvCxnSpPr>
                <a:stCxn id="10" idx="5"/>
                <a:endCxn id="12" idx="2"/>
              </p:cNvCxnSpPr>
              <p:nvPr/>
            </p:nvCxnSpPr>
            <p:spPr bwMode="auto">
              <a:xfrm>
                <a:off x="1904284" y="4689279"/>
                <a:ext cx="286459" cy="277004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9" idx="6"/>
                <a:endCxn id="11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10" idx="3"/>
                <a:endCxn id="7" idx="6"/>
              </p:cNvCxnSpPr>
              <p:nvPr/>
            </p:nvCxnSpPr>
            <p:spPr bwMode="auto">
              <a:xfrm flipH="1">
                <a:off x="1160585" y="4689279"/>
                <a:ext cx="478437" cy="167457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9" idx="5"/>
                <a:endCxn id="13" idx="1"/>
              </p:cNvCxnSpPr>
              <p:nvPr/>
            </p:nvCxnSpPr>
            <p:spPr bwMode="auto">
              <a:xfrm>
                <a:off x="1904284" y="5621616"/>
                <a:ext cx="336247" cy="350718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10" idx="4"/>
                <a:endCxn id="9" idx="0"/>
              </p:cNvCxnSpPr>
              <p:nvPr/>
            </p:nvCxnSpPr>
            <p:spPr bwMode="auto">
              <a:xfrm>
                <a:off x="1771653" y="4741803"/>
                <a:ext cx="0" cy="573681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8" idx="6"/>
                <a:endCxn id="9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7" idx="6"/>
                <a:endCxn id="12" idx="2"/>
              </p:cNvCxnSpPr>
              <p:nvPr/>
            </p:nvCxnSpPr>
            <p:spPr bwMode="auto">
              <a:xfrm>
                <a:off x="1160585" y="4856736"/>
                <a:ext cx="1030158" cy="109547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1" name="Bent-Up Arrow 20"/>
            <p:cNvSpPr/>
            <p:nvPr/>
          </p:nvSpPr>
          <p:spPr bwMode="auto">
            <a:xfrm rot="5400000">
              <a:off x="913602" y="4791894"/>
              <a:ext cx="763756" cy="743910"/>
            </a:xfrm>
            <a:prstGeom prst="bentUpArrow">
              <a:avLst>
                <a:gd name="adj1" fmla="val 25000"/>
                <a:gd name="adj2" fmla="val 19639"/>
                <a:gd name="adj3" fmla="val 24999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19115" y="4925990"/>
              <a:ext cx="4877435" cy="461665"/>
            </a:xfrm>
            <a:prstGeom prst="rect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fontAlgn="auto">
                <a:spcBef>
                  <a:spcPts val="0"/>
                </a:spcBef>
                <a:spcAft>
                  <a:spcPts val="0"/>
                </a:spcAft>
                <a:defRPr sz="2000" kern="0">
                  <a:solidFill>
                    <a:schemeClr val="tx1"/>
                  </a:solidFill>
                  <a:latin typeface="+mj-lt"/>
                  <a:cs typeface="Courier New" pitchFamily="49" charset="0"/>
                </a:defRPr>
              </a:lvl1pPr>
            </a:lstStyle>
            <a:p>
              <a:r>
                <a:rPr lang="en-US" sz="2400" smtClean="0"/>
                <a:t>Nodes: Truth values of tuples</a:t>
              </a:r>
              <a:endParaRPr lang="en-US" sz="24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19115" y="5694895"/>
              <a:ext cx="4877435" cy="461665"/>
            </a:xfrm>
            <a:prstGeom prst="rect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fontAlgn="auto">
                <a:spcBef>
                  <a:spcPts val="0"/>
                </a:spcBef>
                <a:spcAft>
                  <a:spcPts val="0"/>
                </a:spcAft>
                <a:defRPr sz="2000" kern="0">
                  <a:solidFill>
                    <a:schemeClr val="tx1"/>
                  </a:solidFill>
                  <a:latin typeface="+mj-lt"/>
                  <a:cs typeface="Courier New" pitchFamily="49" charset="0"/>
                </a:defRPr>
              </a:lvl1pPr>
            </a:lstStyle>
            <a:p>
              <a:r>
                <a:rPr lang="en-US" sz="2400" dirty="0"/>
                <a:t>E</a:t>
              </a:r>
              <a:r>
                <a:rPr lang="en-US" sz="2400" dirty="0" smtClean="0"/>
                <a:t>dges: Instantiated rules</a:t>
              </a:r>
              <a:endParaRPr lang="en-US" sz="24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074205" y="3966670"/>
            <a:ext cx="2995590" cy="1466415"/>
            <a:chOff x="3074205" y="3966670"/>
            <a:chExt cx="2995590" cy="1466415"/>
          </a:xfrm>
        </p:grpSpPr>
        <p:sp>
          <p:nvSpPr>
            <p:cNvPr id="25" name="Rectangle 24"/>
            <p:cNvSpPr/>
            <p:nvPr/>
          </p:nvSpPr>
          <p:spPr bwMode="auto">
            <a:xfrm>
              <a:off x="3074205" y="5048029"/>
              <a:ext cx="422455" cy="385056"/>
            </a:xfrm>
            <a:prstGeom prst="rect">
              <a:avLst/>
            </a:prstGeom>
            <a:noFill/>
            <a:ln w="38100">
              <a:solidFill>
                <a:srgbClr val="0792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184361" y="3966670"/>
              <a:ext cx="2885434" cy="345645"/>
            </a:xfrm>
            <a:prstGeom prst="rect">
              <a:avLst/>
            </a:prstGeom>
            <a:noFill/>
            <a:ln w="38100">
              <a:solidFill>
                <a:srgbClr val="0792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cxnSp>
          <p:nvCxnSpPr>
            <p:cNvPr id="28" name="Straight Arrow Connector 27"/>
            <p:cNvCxnSpPr>
              <a:stCxn id="25" idx="0"/>
            </p:cNvCxnSpPr>
            <p:nvPr/>
          </p:nvCxnSpPr>
          <p:spPr bwMode="auto">
            <a:xfrm flipV="1">
              <a:off x="3285433" y="4312315"/>
              <a:ext cx="0" cy="735714"/>
            </a:xfrm>
            <a:prstGeom prst="straightConnector1">
              <a:avLst/>
            </a:prstGeom>
            <a:noFill/>
            <a:ln w="38100" cap="flat" cmpd="sng" algn="ctr">
              <a:solidFill>
                <a:srgbClr val="0792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98602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/>
              <a:t>P</a:t>
            </a:r>
            <a:r>
              <a:rPr lang="en-US" smtClean="0"/>
              <a:t>erform Inference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Step </a:t>
            </a:r>
            <a:r>
              <a:rPr lang="en-US" dirty="0" smtClean="0"/>
              <a:t>2: Search</a:t>
            </a:r>
          </a:p>
          <a:p>
            <a:pPr lvl="1"/>
            <a:r>
              <a:rPr lang="en-US" dirty="0" smtClean="0"/>
              <a:t>Problem: Find most likely state of the MRF (NP-hard)</a:t>
            </a:r>
          </a:p>
          <a:p>
            <a:pPr lvl="1"/>
            <a:r>
              <a:rPr lang="en-US" dirty="0" smtClean="0"/>
              <a:t>Algorithm</a:t>
            </a:r>
            <a:r>
              <a:rPr lang="en-US" smtClean="0"/>
              <a:t>: WalkSAT</a:t>
            </a:r>
            <a:r>
              <a:rPr lang="en-US" smtClean="0">
                <a:solidFill>
                  <a:schemeClr val="tx1"/>
                </a:solidFill>
              </a:rPr>
              <a:t>*</a:t>
            </a:r>
            <a:r>
              <a:rPr lang="en-US" smtClean="0"/>
              <a:t>, </a:t>
            </a:r>
            <a:r>
              <a:rPr lang="en-US" dirty="0" smtClean="0"/>
              <a:t>random walk </a:t>
            </a:r>
            <a:r>
              <a:rPr lang="en-US" smtClean="0"/>
              <a:t>with heuristics</a:t>
            </a:r>
          </a:p>
          <a:p>
            <a:pPr lvl="1"/>
            <a:r>
              <a:rPr lang="en-US" smtClean="0"/>
              <a:t>Remember lowest-cost world ever seen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lowchart: Connector 5"/>
          <p:cNvSpPr/>
          <p:nvPr/>
        </p:nvSpPr>
        <p:spPr bwMode="auto">
          <a:xfrm>
            <a:off x="961930" y="3881891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7" name="Flowchart: Connector 6"/>
          <p:cNvSpPr/>
          <p:nvPr/>
        </p:nvSpPr>
        <p:spPr bwMode="auto">
          <a:xfrm>
            <a:off x="1015106" y="4418308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8" name="Flowchart: Connector 7"/>
          <p:cNvSpPr/>
          <p:nvPr/>
        </p:nvSpPr>
        <p:spPr bwMode="auto">
          <a:xfrm>
            <a:off x="1565698" y="4364275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9" name="Flowchart: Connector 8"/>
          <p:cNvSpPr/>
          <p:nvPr/>
        </p:nvSpPr>
        <p:spPr bwMode="auto">
          <a:xfrm>
            <a:off x="1565698" y="3659430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10" name="Flowchart: Connector 9"/>
          <p:cNvSpPr/>
          <p:nvPr/>
        </p:nvSpPr>
        <p:spPr bwMode="auto">
          <a:xfrm>
            <a:off x="2117669" y="4379843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11" name="Flowchart: Connector 10"/>
          <p:cNvSpPr/>
          <p:nvPr/>
        </p:nvSpPr>
        <p:spPr bwMode="auto">
          <a:xfrm>
            <a:off x="2024331" y="3964708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12" name="Flowchart: Connector 11"/>
          <p:cNvSpPr/>
          <p:nvPr/>
        </p:nvSpPr>
        <p:spPr bwMode="auto">
          <a:xfrm>
            <a:off x="2020438" y="4821145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cxnSp>
        <p:nvCxnSpPr>
          <p:cNvPr id="13" name="Straight Connector 12"/>
          <p:cNvCxnSpPr>
            <a:stCxn id="9" idx="5"/>
            <a:endCxn id="11" idx="2"/>
          </p:cNvCxnSpPr>
          <p:nvPr/>
        </p:nvCxnSpPr>
        <p:spPr bwMode="auto">
          <a:xfrm>
            <a:off x="1807769" y="3890865"/>
            <a:ext cx="216563" cy="20941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6"/>
            <a:endCxn id="10" idx="2"/>
          </p:cNvCxnSpPr>
          <p:nvPr/>
        </p:nvCxnSpPr>
        <p:spPr bwMode="auto">
          <a:xfrm>
            <a:off x="1849302" y="4499847"/>
            <a:ext cx="268367" cy="1556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3"/>
            <a:endCxn id="6" idx="6"/>
          </p:cNvCxnSpPr>
          <p:nvPr/>
        </p:nvCxnSpPr>
        <p:spPr bwMode="auto">
          <a:xfrm flipH="1">
            <a:off x="1245534" y="3890865"/>
            <a:ext cx="361698" cy="12659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5"/>
            <a:endCxn id="12" idx="1"/>
          </p:cNvCxnSpPr>
          <p:nvPr/>
        </p:nvCxnSpPr>
        <p:spPr bwMode="auto">
          <a:xfrm>
            <a:off x="1807769" y="4595710"/>
            <a:ext cx="254202" cy="26514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4"/>
            <a:endCxn id="8" idx="0"/>
          </p:cNvCxnSpPr>
          <p:nvPr/>
        </p:nvCxnSpPr>
        <p:spPr bwMode="auto">
          <a:xfrm>
            <a:off x="1707500" y="3930573"/>
            <a:ext cx="0" cy="4337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6"/>
            <a:endCxn id="8" idx="2"/>
          </p:cNvCxnSpPr>
          <p:nvPr/>
        </p:nvCxnSpPr>
        <p:spPr bwMode="auto">
          <a:xfrm flipV="1">
            <a:off x="1298710" y="4499847"/>
            <a:ext cx="266988" cy="5403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6"/>
            <a:endCxn id="11" idx="2"/>
          </p:cNvCxnSpPr>
          <p:nvPr/>
        </p:nvCxnSpPr>
        <p:spPr bwMode="auto">
          <a:xfrm>
            <a:off x="1245534" y="4017462"/>
            <a:ext cx="778798" cy="8281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70956"/>
              </p:ext>
            </p:extLst>
          </p:nvPr>
        </p:nvGraphicFramePr>
        <p:xfrm>
          <a:off x="6261820" y="3843795"/>
          <a:ext cx="2243576" cy="11887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121850"/>
                <a:gridCol w="11217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advisee</a:t>
                      </a:r>
                      <a:endParaRPr lang="en-US" sz="20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advisor</a:t>
                      </a:r>
                      <a:endParaRPr lang="en-US" sz="20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Tom</a:t>
                      </a:r>
                      <a:endParaRPr lang="en-US" sz="20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Jerry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Tom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Chuck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3304635" y="4035821"/>
            <a:ext cx="2113808" cy="1006189"/>
            <a:chOff x="3304635" y="4227846"/>
            <a:chExt cx="2113808" cy="1006189"/>
          </a:xfrm>
        </p:grpSpPr>
        <p:sp>
          <p:nvSpPr>
            <p:cNvPr id="21" name="Down Arrow 20"/>
            <p:cNvSpPr/>
            <p:nvPr/>
          </p:nvSpPr>
          <p:spPr bwMode="auto">
            <a:xfrm rot="16200000">
              <a:off x="4137453" y="3395028"/>
              <a:ext cx="448172" cy="2113808"/>
            </a:xfrm>
            <a:prstGeom prst="downArrow">
              <a:avLst>
                <a:gd name="adj1" fmla="val 55904"/>
                <a:gd name="adj2" fmla="val 50000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581041" y="4706450"/>
              <a:ext cx="1560993" cy="527585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/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1" smtClean="0">
                  <a:solidFill>
                    <a:schemeClr val="tx1"/>
                  </a:solidFill>
                  <a:latin typeface="Trebuchet MS" pitchFamily="34" charset="0"/>
                </a:rPr>
                <a:t>Search</a:t>
              </a:r>
              <a:endParaRPr kumimoji="0" lang="en-US" sz="1400" b="1" i="0" strike="noStrike" normalizeH="0" baseline="0" dirty="0" smtClean="0">
                <a:solidFill>
                  <a:schemeClr val="tx1"/>
                </a:solidFill>
                <a:latin typeface="Trebuchet MS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146605" y="6040540"/>
            <a:ext cx="2688350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* [Kautz et al. 2006]</a:t>
            </a:r>
            <a:endParaRPr kumimoji="0" lang="en-US" sz="200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ourier New" pitchFamily="49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000335" y="5530585"/>
            <a:ext cx="1087490" cy="804913"/>
            <a:chOff x="731502" y="5722610"/>
            <a:chExt cx="1087490" cy="804913"/>
          </a:xfrm>
        </p:grpSpPr>
        <p:sp>
          <p:nvSpPr>
            <p:cNvPr id="25" name="Flowchart: Connector 24"/>
            <p:cNvSpPr/>
            <p:nvPr/>
          </p:nvSpPr>
          <p:spPr bwMode="auto">
            <a:xfrm>
              <a:off x="731502" y="5771705"/>
              <a:ext cx="283604" cy="271143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26" name="Flowchart: Connector 25"/>
            <p:cNvSpPr/>
            <p:nvPr/>
          </p:nvSpPr>
          <p:spPr bwMode="auto">
            <a:xfrm>
              <a:off x="731502" y="6207286"/>
              <a:ext cx="283604" cy="271143"/>
            </a:xfrm>
            <a:prstGeom prst="flowChartConnector">
              <a:avLst/>
            </a:prstGeom>
            <a:solidFill>
              <a:srgbClr val="0792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03732" y="5722610"/>
              <a:ext cx="715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smtClean="0"/>
                <a:t>False</a:t>
              </a:r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142878" y="6158191"/>
              <a:ext cx="6369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smtClean="0"/>
                <a:t>True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857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grpId="0" nodeType="withEffect">
                                  <p:stCondLst>
                                    <p:cond delay="6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mph" presetSubtype="0" repeatCount="indefinite" fill="hold" grpId="0" nodeType="withEffect">
                                  <p:stCondLst>
                                    <p:cond delay="2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1" presetClass="emp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1" presetClass="emph" presetSubtype="0" repeatCount="indefinite" fill="hold" grpId="0" nodeType="withEffect">
                                  <p:stCondLst>
                                    <p:cond delay="1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1" presetClass="emph" presetSubtype="0" repeatCount="indefinite" fill="hold" grpId="0" nodeType="withEffect">
                                  <p:stCondLst>
                                    <p:cond delay="9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Markov Logic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Data model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Query language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Inference = grounding then search</a:t>
            </a:r>
          </a:p>
          <a:p>
            <a:r>
              <a:rPr lang="en-US" dirty="0" smtClean="0"/>
              <a:t>Tuffy the System</a:t>
            </a:r>
          </a:p>
          <a:p>
            <a:pPr lvl="1"/>
            <a:r>
              <a:rPr lang="en-US" dirty="0" smtClean="0"/>
              <a:t>Scaling up grounding with RDBMS</a:t>
            </a:r>
          </a:p>
          <a:p>
            <a:pPr lvl="1"/>
            <a:r>
              <a:rPr lang="en-US" dirty="0" smtClean="0"/>
              <a:t>Scaling up search with partitioning</a:t>
            </a:r>
          </a:p>
          <a:p>
            <a:pPr lvl="1"/>
            <a:endParaRPr lang="en-US" dirty="0" smtClean="0">
              <a:solidFill>
                <a:srgbClr val="FFCC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 1: Scaling Grounding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Previous approaches</a:t>
            </a:r>
          </a:p>
          <a:p>
            <a:pPr lvl="1"/>
            <a:r>
              <a:rPr lang="en-US" smtClean="0"/>
              <a:t>Store all data in RAM</a:t>
            </a:r>
          </a:p>
          <a:p>
            <a:pPr lvl="1"/>
            <a:r>
              <a:rPr lang="en-US" smtClean="0"/>
              <a:t>Top-down evaluation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20468" y="3712285"/>
            <a:ext cx="6207148" cy="523220"/>
          </a:xfrm>
          <a:prstGeom prst="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chemeClr val="bg1"/>
                </a:solidFill>
              </a:rPr>
              <a:t>RAM size quickly becomes bottleneck</a:t>
            </a:r>
            <a:endParaRPr lang="en-US" sz="2800" i="1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12528" y="4595600"/>
            <a:ext cx="4403770" cy="954107"/>
          </a:xfrm>
          <a:prstGeom prst="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chemeClr val="bg1"/>
                </a:solidFill>
              </a:rPr>
              <a:t>Even when runnable, </a:t>
            </a:r>
          </a:p>
          <a:p>
            <a:r>
              <a:rPr lang="en-US" sz="2800" i="1" smtClean="0">
                <a:solidFill>
                  <a:schemeClr val="bg1"/>
                </a:solidFill>
              </a:rPr>
              <a:t>grounding takes long time</a:t>
            </a:r>
            <a:endParaRPr lang="en-US" sz="2800" i="1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2773" y="2046420"/>
            <a:ext cx="3917310" cy="707886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fontAlgn="auto">
              <a:spcBef>
                <a:spcPts val="0"/>
              </a:spcBef>
              <a:spcAft>
                <a:spcPts val="0"/>
              </a:spcAft>
              <a:defRPr sz="2000" kern="0">
                <a:solidFill>
                  <a:schemeClr val="tx1"/>
                </a:solidFill>
                <a:latin typeface="+mj-lt"/>
                <a:cs typeface="Courier New" pitchFamily="49" charset="0"/>
              </a:defRPr>
            </a:lvl1pPr>
          </a:lstStyle>
          <a:p>
            <a:pPr algn="l"/>
            <a:r>
              <a:rPr lang="pt-BR" smtClean="0"/>
              <a:t>[Singla and Domingos 2006]</a:t>
            </a:r>
            <a:br>
              <a:rPr lang="pt-BR" smtClean="0"/>
            </a:br>
            <a:r>
              <a:rPr lang="pt-BR" smtClean="0"/>
              <a:t>[</a:t>
            </a:r>
            <a:r>
              <a:rPr lang="en-US" smtClean="0"/>
              <a:t>Shavlik and Natarajan 2009]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21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Grounding in Alchemy*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4294967295"/>
          </p:nvPr>
        </p:nvSpPr>
        <p:spPr>
          <a:xfrm>
            <a:off x="327498" y="1319167"/>
            <a:ext cx="8662124" cy="1515091"/>
          </a:xfrm>
        </p:spPr>
        <p:txBody>
          <a:bodyPr/>
          <a:lstStyle/>
          <a:p>
            <a:r>
              <a:rPr lang="en-US" smtClean="0"/>
              <a:t>Prolog-style top-down grounding with C++ loops</a:t>
            </a:r>
            <a:endParaRPr lang="en-US" dirty="0" smtClean="0"/>
          </a:p>
          <a:p>
            <a:pPr lvl="1"/>
            <a:r>
              <a:rPr lang="en-US" smtClean="0"/>
              <a:t>Hand-coded pruning, reordering strategies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800029" y="2468875"/>
            <a:ext cx="7612471" cy="461665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Courier New" pitchFamily="49" charset="0"/>
              </a:rPr>
              <a:t>3 </a:t>
            </a:r>
            <a:r>
              <a:rPr kumimoji="0" lang="en-US" sz="24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Courier New" pitchFamily="49" charset="0"/>
              </a:rPr>
              <a:t> wrote(s, t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Courier New" pitchFamily="49" charset="0"/>
              </a:rPr>
              <a:t>) ∧ advisedBy(s</a:t>
            </a:r>
            <a:r>
              <a:rPr kumimoji="0" lang="en-US" sz="24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Courier New" pitchFamily="49" charset="0"/>
              </a:rPr>
              <a:t>, p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Courier New" pitchFamily="49" charset="0"/>
              </a:rPr>
              <a:t>) 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Courier New" pitchFamily="49" charset="0"/>
                <a:sym typeface="Wingdings" pitchFamily="2" charset="2"/>
              </a:rPr>
              <a:t>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Courier New" pitchFamily="49" charset="0"/>
              </a:rPr>
              <a:t> </a:t>
            </a:r>
            <a:r>
              <a:rPr kumimoji="0" lang="en-US" sz="24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Courier New" pitchFamily="49" charset="0"/>
              </a:rPr>
              <a:t>wrote(p, t)</a:t>
            </a:r>
            <a:endParaRPr kumimoji="0" lang="en-US" sz="24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6931" y="3333448"/>
            <a:ext cx="75955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For each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algn="l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For each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paper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algn="l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b="1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!wrote(s, t) </a:t>
            </a:r>
            <a:r>
              <a:rPr lang="en-US" sz="2000" b="1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then continue</a:t>
            </a:r>
          </a:p>
          <a:p>
            <a:pPr algn="l"/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For each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algn="l"/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wrote(p, t) </a:t>
            </a:r>
            <a:r>
              <a:rPr lang="en-US" sz="2000" b="1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then continue</a:t>
            </a:r>
          </a:p>
          <a:p>
            <a:pPr algn="l"/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Emit grounding using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&lt;s, t, p&gt;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998" y="5656490"/>
            <a:ext cx="7900048" cy="400110"/>
          </a:xfrm>
          <a:prstGeom prst="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000" i="1" smtClean="0">
                <a:solidFill>
                  <a:schemeClr val="bg1"/>
                </a:solidFill>
              </a:rPr>
              <a:t>Grounding sometimes accounts for over 90% of Alchemy’s run time</a:t>
            </a:r>
            <a:endParaRPr lang="en-US" sz="2000" i="1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9240" y="6254910"/>
            <a:ext cx="4186145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[*] reference system </a:t>
            </a:r>
            <a:r>
              <a:rPr kumimoji="0" lang="en-US" sz="20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from UWash</a:t>
            </a:r>
            <a:endParaRPr kumimoji="0" lang="en-US" sz="200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04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Grounding in Tuffy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2344511" y="2524161"/>
            <a:ext cx="5991179" cy="641941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Encode grounding as SQL queries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6" t="3297" r="4817" b="3799"/>
          <a:stretch/>
        </p:blipFill>
        <p:spPr>
          <a:xfrm flipH="1">
            <a:off x="980857" y="1983523"/>
            <a:ext cx="1191107" cy="14824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6" descr="http://read.pudn.com/downloads151/sourcecode/graph/656399/PNG/Database%201%20256x25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25" y="3505810"/>
            <a:ext cx="1305770" cy="1305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Placeholder 2"/>
          <p:cNvSpPr>
            <a:spLocks noGrp="1"/>
          </p:cNvSpPr>
          <p:nvPr>
            <p:ph type="body" idx="4294967295"/>
          </p:nvPr>
        </p:nvSpPr>
        <p:spPr>
          <a:xfrm>
            <a:off x="2306105" y="3892829"/>
            <a:ext cx="5991179" cy="614480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Executed and optimized by RDBMS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562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Grounding</a:t>
            </a:r>
            <a:r>
              <a:rPr lang="en-US"/>
              <a:t> </a:t>
            </a:r>
            <a:r>
              <a:rPr lang="en-US" smtClean="0"/>
              <a:t>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Tuffy achieves orders of magnitude speed-up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293372"/>
              </p:ext>
            </p:extLst>
          </p:nvPr>
        </p:nvGraphicFramePr>
        <p:xfrm>
          <a:off x="1153955" y="2124450"/>
          <a:ext cx="6577065" cy="368504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997060"/>
                <a:gridCol w="2387650"/>
                <a:gridCol w="2192355"/>
              </a:tblGrid>
              <a:tr h="885967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Relational</a:t>
                      </a:r>
                      <a:r>
                        <a:rPr lang="en-US" sz="2400" baseline="0" dirty="0" smtClean="0"/>
                        <a:t> Classification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Entity Resolution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051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FF"/>
                          </a:solidFill>
                        </a:rPr>
                        <a:t>Alchemy</a:t>
                      </a:r>
                      <a:r>
                        <a:rPr lang="en-US" sz="2800" dirty="0" smtClean="0"/>
                        <a:t> </a:t>
                      </a:r>
                      <a:br>
                        <a:rPr lang="en-US" sz="2800" dirty="0" smtClean="0"/>
                      </a:br>
                      <a:r>
                        <a:rPr lang="en-US" sz="1600" dirty="0" smtClean="0"/>
                        <a:t>[C++]</a:t>
                      </a:r>
                      <a:endParaRPr lang="en-US" sz="1600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smtClean="0">
                          <a:solidFill>
                            <a:srgbClr val="C00000"/>
                          </a:solidFill>
                        </a:rPr>
                        <a:t>68 min</a:t>
                      </a:r>
                      <a:endParaRPr lang="en-US" sz="36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smtClean="0">
                          <a:solidFill>
                            <a:srgbClr val="C00000"/>
                          </a:solidFill>
                        </a:rPr>
                        <a:t>420 min</a:t>
                      </a:r>
                      <a:endParaRPr lang="en-US" sz="36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</a:tr>
              <a:tr h="8051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FF"/>
                          </a:solidFill>
                        </a:rPr>
                        <a:t>Tuffy </a:t>
                      </a:r>
                      <a:br>
                        <a:rPr lang="en-US" sz="2800" dirty="0" smtClean="0">
                          <a:solidFill>
                            <a:srgbClr val="0000FF"/>
                          </a:solidFill>
                        </a:rPr>
                      </a:br>
                      <a:r>
                        <a:rPr lang="en-US" sz="1600" dirty="0" smtClean="0"/>
                        <a:t>[Java + </a:t>
                      </a:r>
                      <a:r>
                        <a:rPr lang="en-US" sz="1600" dirty="0" err="1" smtClean="0"/>
                        <a:t>PostgreSQL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3600" baseline="0" smtClean="0">
                          <a:solidFill>
                            <a:srgbClr val="C00000"/>
                          </a:solidFill>
                        </a:rPr>
                        <a:t> min</a:t>
                      </a:r>
                      <a:endParaRPr lang="en-US" sz="36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solidFill>
                            <a:srgbClr val="C00000"/>
                          </a:solidFill>
                        </a:rPr>
                        <a:t>3 min</a:t>
                      </a:r>
                      <a:endParaRPr lang="en-US" sz="36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10">
                <a:tc>
                  <a:txBody>
                    <a:bodyPr/>
                    <a:lstStyle/>
                    <a:p>
                      <a:pPr algn="l"/>
                      <a:r>
                        <a:rPr lang="en-US" sz="2000" smtClean="0"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</a:rPr>
                        <a:t>Evidence</a:t>
                      </a:r>
                      <a:r>
                        <a:rPr lang="en-US" sz="2000" baseline="0" smtClean="0"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</a:rPr>
                        <a:t> tuples</a:t>
                      </a:r>
                      <a:endParaRPr lang="en-US" sz="2000" dirty="0">
                        <a:solidFill>
                          <a:schemeClr val="tx2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45720" marR="45720" anchor="ctr"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smtClean="0">
                          <a:solidFill>
                            <a:srgbClr val="FF6161"/>
                          </a:solidFill>
                        </a:rPr>
                        <a:t>430K</a:t>
                      </a:r>
                      <a:endParaRPr lang="en-US" sz="2000" dirty="0">
                        <a:solidFill>
                          <a:srgbClr val="FF6161"/>
                        </a:solidFill>
                      </a:endParaRPr>
                    </a:p>
                  </a:txBody>
                  <a:tcPr marL="45720" marR="45720" anchor="ctr"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smtClean="0">
                          <a:solidFill>
                            <a:srgbClr val="FF6161"/>
                          </a:solidFill>
                        </a:rPr>
                        <a:t>676</a:t>
                      </a:r>
                      <a:endParaRPr lang="en-US" sz="2000" dirty="0">
                        <a:solidFill>
                          <a:srgbClr val="FF6161"/>
                        </a:solidFill>
                      </a:endParaRPr>
                    </a:p>
                  </a:txBody>
                  <a:tcPr marL="45720" marR="45720" anchor="ctr"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</a:tr>
              <a:tr h="217020">
                <a:tc>
                  <a:txBody>
                    <a:bodyPr/>
                    <a:lstStyle/>
                    <a:p>
                      <a:pPr algn="l"/>
                      <a:r>
                        <a:rPr lang="en-US" sz="2000" smtClean="0"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</a:rPr>
                        <a:t>Query tuples</a:t>
                      </a:r>
                      <a:endParaRPr lang="en-US" sz="2000" dirty="0">
                        <a:solidFill>
                          <a:schemeClr val="tx2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45720" marR="45720" anchor="ctr"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smtClean="0">
                          <a:solidFill>
                            <a:srgbClr val="FF6161"/>
                          </a:solidFill>
                        </a:rPr>
                        <a:t>10K</a:t>
                      </a:r>
                      <a:endParaRPr lang="en-US" sz="2000" dirty="0">
                        <a:solidFill>
                          <a:srgbClr val="FF6161"/>
                        </a:solidFill>
                      </a:endParaRPr>
                    </a:p>
                  </a:txBody>
                  <a:tcPr marL="45720" marR="45720" anchor="ctr"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smtClean="0">
                          <a:solidFill>
                            <a:srgbClr val="FF6161"/>
                          </a:solidFill>
                        </a:rPr>
                        <a:t>16K</a:t>
                      </a:r>
                      <a:endParaRPr lang="en-US" sz="2000" dirty="0">
                        <a:solidFill>
                          <a:srgbClr val="FF6161"/>
                        </a:solidFill>
                      </a:endParaRPr>
                    </a:p>
                  </a:txBody>
                  <a:tcPr marL="45720" marR="45720" anchor="ctr"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</a:tr>
              <a:tr h="217625">
                <a:tc>
                  <a:txBody>
                    <a:bodyPr/>
                    <a:lstStyle/>
                    <a:p>
                      <a:pPr algn="l"/>
                      <a:r>
                        <a:rPr lang="en-US" sz="2000" smtClean="0">
                          <a:solidFill>
                            <a:schemeClr val="tx2">
                              <a:lumMod val="65000"/>
                              <a:lumOff val="35000"/>
                            </a:schemeClr>
                          </a:solidFill>
                        </a:rPr>
                        <a:t>Rules</a:t>
                      </a:r>
                      <a:endParaRPr lang="en-US" sz="2000" dirty="0">
                        <a:solidFill>
                          <a:schemeClr val="tx2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45720" marR="45720" anchor="ctr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smtClean="0">
                          <a:solidFill>
                            <a:srgbClr val="FF6161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rgbClr val="FF6161"/>
                        </a:solidFill>
                      </a:endParaRPr>
                    </a:p>
                  </a:txBody>
                  <a:tcPr marL="45720" marR="45720" anchor="ctr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smtClean="0">
                          <a:solidFill>
                            <a:srgbClr val="FF6161"/>
                          </a:solidFill>
                        </a:rPr>
                        <a:t>3.8K</a:t>
                      </a:r>
                      <a:endParaRPr lang="en-US" sz="2000" dirty="0">
                        <a:solidFill>
                          <a:srgbClr val="FF6161"/>
                        </a:solidFill>
                      </a:endParaRPr>
                    </a:p>
                  </a:txBody>
                  <a:tcPr marL="45720" marR="45720" anchor="ctr">
                    <a:lnT w="9525" cap="flat" cmpd="sng" algn="ctr">
                      <a:noFill/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26557" y="5963730"/>
            <a:ext cx="6483891" cy="461665"/>
          </a:xfrm>
          <a:prstGeom prst="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</a:rPr>
              <a:t>Yes, join algorithms &amp; optimizer are the key!</a:t>
            </a:r>
            <a:endParaRPr lang="en-US" sz="24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781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 2: Scaling Search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600" smtClean="0"/>
          </a:p>
          <a:p>
            <a:pPr marL="0" indent="0" algn="ctr">
              <a:buNone/>
            </a:pPr>
            <a:endParaRPr lang="en-US" sz="32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834265" y="2428755"/>
            <a:ext cx="1997060" cy="1336370"/>
            <a:chOff x="3227825" y="2200041"/>
            <a:chExt cx="3418047" cy="1336370"/>
          </a:xfrm>
        </p:grpSpPr>
        <p:sp>
          <p:nvSpPr>
            <p:cNvPr id="10" name="Down Arrow 9"/>
            <p:cNvSpPr/>
            <p:nvPr/>
          </p:nvSpPr>
          <p:spPr bwMode="auto">
            <a:xfrm rot="16200000">
              <a:off x="4268664" y="1159202"/>
              <a:ext cx="1336370" cy="3418047"/>
            </a:xfrm>
            <a:prstGeom prst="downArrow">
              <a:avLst/>
            </a:prstGeom>
            <a:ln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842305" y="2653097"/>
              <a:ext cx="1780767" cy="422455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2400" b="1">
                  <a:solidFill>
                    <a:schemeClr val="bg1">
                      <a:lumMod val="65000"/>
                    </a:schemeClr>
                  </a:solidFill>
                </a:rPr>
                <a:t>G</a:t>
              </a:r>
              <a:r>
                <a:rPr lang="en-US" sz="2400" b="1" smtClean="0">
                  <a:solidFill>
                    <a:schemeClr val="bg1">
                      <a:lumMod val="65000"/>
                    </a:schemeClr>
                  </a:solidFill>
                </a:rPr>
                <a:t>rounding</a:t>
              </a:r>
              <a:endParaRPr lang="en-US" sz="28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532125" y="2412644"/>
            <a:ext cx="1997060" cy="1336370"/>
            <a:chOff x="3227825" y="2200041"/>
            <a:chExt cx="3418047" cy="1336370"/>
          </a:xfrm>
        </p:grpSpPr>
        <p:sp>
          <p:nvSpPr>
            <p:cNvPr id="8" name="Down Arrow 7"/>
            <p:cNvSpPr/>
            <p:nvPr/>
          </p:nvSpPr>
          <p:spPr bwMode="auto">
            <a:xfrm rot="16200000">
              <a:off x="4268664" y="1159202"/>
              <a:ext cx="1336370" cy="3418047"/>
            </a:xfrm>
            <a:prstGeom prst="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842305" y="2653097"/>
              <a:ext cx="1780767" cy="422455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2400" b="1" smtClean="0">
                  <a:solidFill>
                    <a:srgbClr val="C00000"/>
                  </a:solidFill>
                </a:rPr>
                <a:t>Search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12" name="Picture 6" descr="http://read.pudn.com/downloads151/sourcecode/graph/656399/PNG/Database%201%20256x2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290" y="3928265"/>
            <a:ext cx="1305770" cy="1305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Jason\AppData\Local\Microsoft\Windows\Temporary Internet Files\Content.IE5\WW0BIDS5\MC900441322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50" y="4308694"/>
            <a:ext cx="910740" cy="91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Flowchart: Connector 28"/>
          <p:cNvSpPr/>
          <p:nvPr/>
        </p:nvSpPr>
        <p:spPr bwMode="auto">
          <a:xfrm>
            <a:off x="3869289" y="2622329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30" name="Flowchart: Connector 29"/>
          <p:cNvSpPr/>
          <p:nvPr/>
        </p:nvSpPr>
        <p:spPr bwMode="auto">
          <a:xfrm>
            <a:off x="3922465" y="3158746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31" name="Flowchart: Connector 30"/>
          <p:cNvSpPr/>
          <p:nvPr/>
        </p:nvSpPr>
        <p:spPr bwMode="auto">
          <a:xfrm>
            <a:off x="4473057" y="3104713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32" name="Flowchart: Connector 31"/>
          <p:cNvSpPr/>
          <p:nvPr/>
        </p:nvSpPr>
        <p:spPr bwMode="auto">
          <a:xfrm>
            <a:off x="4473057" y="2399868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33" name="Flowchart: Connector 32"/>
          <p:cNvSpPr/>
          <p:nvPr/>
        </p:nvSpPr>
        <p:spPr bwMode="auto">
          <a:xfrm>
            <a:off x="5025028" y="3120281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34" name="Flowchart: Connector 33"/>
          <p:cNvSpPr/>
          <p:nvPr/>
        </p:nvSpPr>
        <p:spPr bwMode="auto">
          <a:xfrm>
            <a:off x="4931690" y="2705146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35" name="Flowchart: Connector 34"/>
          <p:cNvSpPr/>
          <p:nvPr/>
        </p:nvSpPr>
        <p:spPr bwMode="auto">
          <a:xfrm>
            <a:off x="4927797" y="3561583"/>
            <a:ext cx="283604" cy="271143"/>
          </a:xfrm>
          <a:prstGeom prst="flowChartConnector">
            <a:avLst/>
          </a:prstGeom>
          <a:solidFill>
            <a:srgbClr val="C00000"/>
          </a:solidFill>
          <a:ln w="28575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cxnSp>
        <p:nvCxnSpPr>
          <p:cNvPr id="36" name="Straight Connector 35"/>
          <p:cNvCxnSpPr>
            <a:stCxn id="32" idx="5"/>
            <a:endCxn id="34" idx="2"/>
          </p:cNvCxnSpPr>
          <p:nvPr/>
        </p:nvCxnSpPr>
        <p:spPr bwMode="auto">
          <a:xfrm>
            <a:off x="4715128" y="2631303"/>
            <a:ext cx="216563" cy="20941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1" idx="6"/>
            <a:endCxn id="33" idx="2"/>
          </p:cNvCxnSpPr>
          <p:nvPr/>
        </p:nvCxnSpPr>
        <p:spPr bwMode="auto">
          <a:xfrm>
            <a:off x="4756661" y="3240285"/>
            <a:ext cx="268367" cy="1556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2" idx="3"/>
            <a:endCxn id="29" idx="6"/>
          </p:cNvCxnSpPr>
          <p:nvPr/>
        </p:nvCxnSpPr>
        <p:spPr bwMode="auto">
          <a:xfrm flipH="1">
            <a:off x="4152893" y="2631303"/>
            <a:ext cx="361698" cy="12659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1" idx="5"/>
            <a:endCxn id="35" idx="1"/>
          </p:cNvCxnSpPr>
          <p:nvPr/>
        </p:nvCxnSpPr>
        <p:spPr bwMode="auto">
          <a:xfrm>
            <a:off x="4715128" y="3336148"/>
            <a:ext cx="254202" cy="26514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2" idx="4"/>
            <a:endCxn id="31" idx="0"/>
          </p:cNvCxnSpPr>
          <p:nvPr/>
        </p:nvCxnSpPr>
        <p:spPr bwMode="auto">
          <a:xfrm>
            <a:off x="4614859" y="2671011"/>
            <a:ext cx="0" cy="4337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0" idx="6"/>
            <a:endCxn id="31" idx="2"/>
          </p:cNvCxnSpPr>
          <p:nvPr/>
        </p:nvCxnSpPr>
        <p:spPr bwMode="auto">
          <a:xfrm flipV="1">
            <a:off x="4206069" y="3240285"/>
            <a:ext cx="266988" cy="5403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9" idx="6"/>
            <a:endCxn id="34" idx="2"/>
          </p:cNvCxnSpPr>
          <p:nvPr/>
        </p:nvCxnSpPr>
        <p:spPr bwMode="auto">
          <a:xfrm>
            <a:off x="4152893" y="2757900"/>
            <a:ext cx="778798" cy="8281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784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grpId="0" nodeType="withEffect">
                                  <p:stCondLst>
                                    <p:cond delay="6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mph" presetSubtype="0" repeatCount="indefinite" fill="hold" grpId="0" nodeType="withEffect">
                                  <p:stCondLst>
                                    <p:cond delay="2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1" presetClass="emp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1" presetClass="emph" presetSubtype="0" repeatCount="indefinite" fill="hold" grpId="0" nodeType="withEffect">
                                  <p:stCondLst>
                                    <p:cond delay="1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1" presetClass="emph" presetSubtype="0" repeatCount="indefinite" fill="hold" grpId="0" nodeType="withEffect">
                                  <p:stCondLst>
                                    <p:cond delay="9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4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 2: Scaling Search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First attempt: pure RDBMS, search also in SQL</a:t>
            </a:r>
          </a:p>
          <a:p>
            <a:pPr lvl="1"/>
            <a:r>
              <a:rPr lang="en-US" b="1" smtClean="0"/>
              <a:t>No-go</a:t>
            </a:r>
            <a:r>
              <a:rPr lang="en-US" smtClean="0"/>
              <a:t>: millions of random accesses</a:t>
            </a:r>
          </a:p>
          <a:p>
            <a:r>
              <a:rPr lang="en-US" smtClean="0"/>
              <a:t>Obvious fix: hybrid architecture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41478" y="5770900"/>
            <a:ext cx="5042599" cy="461665"/>
          </a:xfrm>
          <a:prstGeom prst="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</a:rPr>
              <a:t>Problem: stuck if |MRF | &gt; |RAM|!</a:t>
            </a:r>
            <a:endParaRPr lang="en-US" sz="2400" i="1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22469" y="3160165"/>
            <a:ext cx="1236936" cy="235736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53955" y="3251634"/>
            <a:ext cx="4538734" cy="2077895"/>
            <a:chOff x="1047127" y="1672387"/>
            <a:chExt cx="6818970" cy="2639154"/>
          </a:xfrm>
        </p:grpSpPr>
        <p:sp>
          <p:nvSpPr>
            <p:cNvPr id="9" name="Flowchart: Magnetic Disk 8"/>
            <p:cNvSpPr/>
            <p:nvPr/>
          </p:nvSpPr>
          <p:spPr>
            <a:xfrm>
              <a:off x="4748463" y="2518836"/>
              <a:ext cx="990600" cy="653715"/>
            </a:xfrm>
            <a:prstGeom prst="flowChartMagneticDisk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RDBMS</a:t>
              </a:r>
              <a:endParaRPr lang="en-US" sz="1050" dirty="0"/>
            </a:p>
          </p:txBody>
        </p:sp>
        <p:sp>
          <p:nvSpPr>
            <p:cNvPr id="10" name="Bevel 9"/>
            <p:cNvSpPr/>
            <p:nvPr/>
          </p:nvSpPr>
          <p:spPr>
            <a:xfrm>
              <a:off x="2933700" y="2502794"/>
              <a:ext cx="990600" cy="685800"/>
            </a:xfrm>
            <a:prstGeom prst="bevel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RAM</a:t>
              </a:r>
              <a:endParaRPr lang="en-US" sz="1050" dirty="0"/>
            </a:p>
          </p:txBody>
        </p:sp>
        <p:sp>
          <p:nvSpPr>
            <p:cNvPr id="11" name="Bevel 10"/>
            <p:cNvSpPr/>
            <p:nvPr/>
          </p:nvSpPr>
          <p:spPr>
            <a:xfrm>
              <a:off x="2933700" y="3625741"/>
              <a:ext cx="990600" cy="685800"/>
            </a:xfrm>
            <a:prstGeom prst="bevel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RAM</a:t>
              </a:r>
              <a:endParaRPr lang="en-US" sz="1050" dirty="0"/>
            </a:p>
          </p:txBody>
        </p:sp>
        <p:sp>
          <p:nvSpPr>
            <p:cNvPr id="12" name="Flowchart: Magnetic Disk 11"/>
            <p:cNvSpPr/>
            <p:nvPr/>
          </p:nvSpPr>
          <p:spPr>
            <a:xfrm>
              <a:off x="4748463" y="3641783"/>
              <a:ext cx="990600" cy="653715"/>
            </a:xfrm>
            <a:prstGeom prst="flowChartMagneticDisk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RDBMS</a:t>
              </a:r>
              <a:endParaRPr lang="en-US" sz="1050" dirty="0"/>
            </a:p>
          </p:txBody>
        </p:sp>
        <p:sp>
          <p:nvSpPr>
            <p:cNvPr id="13" name="Bevel 12"/>
            <p:cNvSpPr/>
            <p:nvPr/>
          </p:nvSpPr>
          <p:spPr>
            <a:xfrm>
              <a:off x="6563226" y="3625741"/>
              <a:ext cx="990600" cy="685800"/>
            </a:xfrm>
            <a:prstGeom prst="bevel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RAM</a:t>
              </a:r>
              <a:endParaRPr lang="en-US" sz="1050" dirty="0"/>
            </a:p>
          </p:txBody>
        </p:sp>
        <p:sp>
          <p:nvSpPr>
            <p:cNvPr id="14" name="Flowchart: Magnetic Disk 13"/>
            <p:cNvSpPr/>
            <p:nvPr/>
          </p:nvSpPr>
          <p:spPr>
            <a:xfrm>
              <a:off x="6563226" y="2518836"/>
              <a:ext cx="990600" cy="653715"/>
            </a:xfrm>
            <a:prstGeom prst="flowChartMagneticDisk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RDBMS</a:t>
              </a:r>
              <a:endParaRPr lang="en-US" sz="105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47127" y="2613961"/>
              <a:ext cx="1866949" cy="4690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/>
                <a:t>Grounding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77925" y="3736907"/>
              <a:ext cx="1313028" cy="4690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/>
                <a:t>Search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38275" y="1687036"/>
              <a:ext cx="1664648" cy="4690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/>
                <a:t>Alchemy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44114" y="1687036"/>
              <a:ext cx="1662239" cy="4690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/>
                <a:t>Tuffy-DB</a:t>
              </a:r>
              <a:endParaRPr lang="en-US" sz="18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20047" y="1672387"/>
              <a:ext cx="1103503" cy="4690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/>
                <a:t>Tuffy</a:t>
              </a:r>
              <a:endParaRPr lang="en-US" sz="1800" b="1" dirty="0"/>
            </a:p>
          </p:txBody>
        </p:sp>
        <p:sp>
          <p:nvSpPr>
            <p:cNvPr id="20" name="Down Arrow 19"/>
            <p:cNvSpPr/>
            <p:nvPr/>
          </p:nvSpPr>
          <p:spPr>
            <a:xfrm>
              <a:off x="3314700" y="3188594"/>
              <a:ext cx="228600" cy="437147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1" name="Down Arrow 20"/>
            <p:cNvSpPr/>
            <p:nvPr/>
          </p:nvSpPr>
          <p:spPr>
            <a:xfrm>
              <a:off x="5103394" y="3175229"/>
              <a:ext cx="228600" cy="434469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2" name="Down Arrow 21"/>
            <p:cNvSpPr/>
            <p:nvPr/>
          </p:nvSpPr>
          <p:spPr>
            <a:xfrm>
              <a:off x="6944226" y="3172551"/>
              <a:ext cx="228600" cy="437147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350997" y="2286000"/>
              <a:ext cx="65151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6188103" y="3742953"/>
            <a:ext cx="803412" cy="799792"/>
            <a:chOff x="961930" y="3659430"/>
            <a:chExt cx="1439343" cy="1432858"/>
          </a:xfrm>
        </p:grpSpPr>
        <p:sp>
          <p:nvSpPr>
            <p:cNvPr id="24" name="Flowchart: Connector 23"/>
            <p:cNvSpPr/>
            <p:nvPr/>
          </p:nvSpPr>
          <p:spPr bwMode="auto">
            <a:xfrm>
              <a:off x="961930" y="3881891"/>
              <a:ext cx="283604" cy="271143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25" name="Flowchart: Connector 24"/>
            <p:cNvSpPr/>
            <p:nvPr/>
          </p:nvSpPr>
          <p:spPr bwMode="auto">
            <a:xfrm>
              <a:off x="1015106" y="4418308"/>
              <a:ext cx="283604" cy="271143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26" name="Flowchart: Connector 25"/>
            <p:cNvSpPr/>
            <p:nvPr/>
          </p:nvSpPr>
          <p:spPr bwMode="auto">
            <a:xfrm>
              <a:off x="1565698" y="4364275"/>
              <a:ext cx="283604" cy="271143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27" name="Flowchart: Connector 26"/>
            <p:cNvSpPr/>
            <p:nvPr/>
          </p:nvSpPr>
          <p:spPr bwMode="auto">
            <a:xfrm>
              <a:off x="1565698" y="3659430"/>
              <a:ext cx="283604" cy="271143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28" name="Flowchart: Connector 27"/>
            <p:cNvSpPr/>
            <p:nvPr/>
          </p:nvSpPr>
          <p:spPr bwMode="auto">
            <a:xfrm>
              <a:off x="2117669" y="4379843"/>
              <a:ext cx="283604" cy="271143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2024331" y="3964708"/>
              <a:ext cx="283604" cy="271143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2020438" y="4821145"/>
              <a:ext cx="283604" cy="271143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cxnSp>
          <p:nvCxnSpPr>
            <p:cNvPr id="31" name="Straight Connector 30"/>
            <p:cNvCxnSpPr>
              <a:stCxn id="27" idx="5"/>
              <a:endCxn id="29" idx="2"/>
            </p:cNvCxnSpPr>
            <p:nvPr/>
          </p:nvCxnSpPr>
          <p:spPr bwMode="auto">
            <a:xfrm>
              <a:off x="1807769" y="3890865"/>
              <a:ext cx="216563" cy="209415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6" idx="6"/>
              <a:endCxn id="28" idx="2"/>
            </p:cNvCxnSpPr>
            <p:nvPr/>
          </p:nvCxnSpPr>
          <p:spPr bwMode="auto">
            <a:xfrm>
              <a:off x="1849302" y="4499847"/>
              <a:ext cx="268367" cy="1556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7" idx="3"/>
              <a:endCxn id="24" idx="6"/>
            </p:cNvCxnSpPr>
            <p:nvPr/>
          </p:nvCxnSpPr>
          <p:spPr bwMode="auto">
            <a:xfrm flipH="1">
              <a:off x="1245534" y="3890865"/>
              <a:ext cx="361698" cy="12659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26" idx="5"/>
              <a:endCxn id="30" idx="1"/>
            </p:cNvCxnSpPr>
            <p:nvPr/>
          </p:nvCxnSpPr>
          <p:spPr bwMode="auto">
            <a:xfrm>
              <a:off x="1807769" y="4595710"/>
              <a:ext cx="254202" cy="26514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7" idx="4"/>
              <a:endCxn id="26" idx="0"/>
            </p:cNvCxnSpPr>
            <p:nvPr/>
          </p:nvCxnSpPr>
          <p:spPr bwMode="auto">
            <a:xfrm>
              <a:off x="1707500" y="3930573"/>
              <a:ext cx="0" cy="43370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5" idx="6"/>
              <a:endCxn id="26" idx="2"/>
            </p:cNvCxnSpPr>
            <p:nvPr/>
          </p:nvCxnSpPr>
          <p:spPr bwMode="auto">
            <a:xfrm flipV="1">
              <a:off x="1298710" y="4499847"/>
              <a:ext cx="266988" cy="54033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4" idx="6"/>
              <a:endCxn id="29" idx="2"/>
            </p:cNvCxnSpPr>
            <p:nvPr/>
          </p:nvCxnSpPr>
          <p:spPr bwMode="auto">
            <a:xfrm>
              <a:off x="1245534" y="4017462"/>
              <a:ext cx="778798" cy="8281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27523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942E-6 L -0.00018 0.12534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62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 to Scale up Search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Observation</a:t>
            </a:r>
          </a:p>
          <a:p>
            <a:pPr lvl="1"/>
            <a:r>
              <a:rPr lang="en-US" smtClean="0"/>
              <a:t>MRF sometimes have multiple components</a:t>
            </a:r>
            <a:endParaRPr lang="en-US" dirty="0" smtClean="0"/>
          </a:p>
          <a:p>
            <a:r>
              <a:rPr lang="en-US" smtClean="0"/>
              <a:t>Solution</a:t>
            </a:r>
            <a:endParaRPr lang="en-US"/>
          </a:p>
          <a:p>
            <a:pPr lvl="1"/>
            <a:r>
              <a:rPr lang="en-US" smtClean="0"/>
              <a:t>Partition graph into components</a:t>
            </a:r>
          </a:p>
          <a:p>
            <a:pPr lvl="1"/>
            <a:r>
              <a:rPr lang="en-US" smtClean="0"/>
              <a:t>Process in turn</a:t>
            </a:r>
          </a:p>
          <a:p>
            <a:pPr lvl="1"/>
            <a:endParaRPr lang="en-US" smtClean="0"/>
          </a:p>
          <a:p>
            <a:endParaRPr lang="en-US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182" name="Group 181"/>
          <p:cNvGrpSpPr/>
          <p:nvPr/>
        </p:nvGrpSpPr>
        <p:grpSpPr>
          <a:xfrm>
            <a:off x="1174654" y="4537275"/>
            <a:ext cx="4818331" cy="746378"/>
            <a:chOff x="1328274" y="2567407"/>
            <a:chExt cx="4818331" cy="746378"/>
          </a:xfrm>
        </p:grpSpPr>
        <p:grpSp>
          <p:nvGrpSpPr>
            <p:cNvPr id="5" name="Group 4"/>
            <p:cNvGrpSpPr/>
            <p:nvPr/>
          </p:nvGrpSpPr>
          <p:grpSpPr>
            <a:xfrm>
              <a:off x="2982499" y="2980406"/>
              <a:ext cx="1421135" cy="333379"/>
              <a:chOff x="855786" y="5315484"/>
              <a:chExt cx="1833558" cy="430128"/>
            </a:xfrm>
          </p:grpSpPr>
          <p:sp>
            <p:nvSpPr>
              <p:cNvPr id="7" name="Flowchart: Connector 6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8" name="Flowchart: Connector 7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10" name="Flowchart: Connector 9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14" name="Straight Connector 13"/>
              <p:cNvCxnSpPr>
                <a:stCxn id="8" idx="6"/>
                <a:endCxn id="10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7" idx="6"/>
                <a:endCxn id="8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4725470" y="2567407"/>
              <a:ext cx="1421135" cy="746378"/>
              <a:chOff x="855786" y="5315484"/>
              <a:chExt cx="1833558" cy="962982"/>
            </a:xfrm>
            <a:solidFill>
              <a:srgbClr val="0000FF"/>
            </a:solidFill>
          </p:grpSpPr>
          <p:sp>
            <p:nvSpPr>
              <p:cNvPr id="22" name="Flowchart: Connector 21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3" name="Flowchart: Connector 22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5" name="Flowchart: Connector 24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7" name="Flowchart: Connector 26"/>
              <p:cNvSpPr/>
              <p:nvPr/>
            </p:nvSpPr>
            <p:spPr bwMode="auto">
              <a:xfrm>
                <a:off x="2185593" y="5919810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29" name="Straight Connector 28"/>
              <p:cNvCxnSpPr>
                <a:stCxn id="23" idx="6"/>
                <a:endCxn id="25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23" idx="5"/>
                <a:endCxn id="27" idx="1"/>
              </p:cNvCxnSpPr>
              <p:nvPr/>
            </p:nvCxnSpPr>
            <p:spPr bwMode="auto">
              <a:xfrm>
                <a:off x="1904284" y="5621616"/>
                <a:ext cx="336247" cy="350718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22" idx="6"/>
                <a:endCxn id="23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/>
            <p:cNvGrpSpPr/>
            <p:nvPr/>
          </p:nvGrpSpPr>
          <p:grpSpPr>
            <a:xfrm rot="9626731">
              <a:off x="1328274" y="2710932"/>
              <a:ext cx="1379960" cy="590963"/>
              <a:chOff x="785447" y="4383147"/>
              <a:chExt cx="1780434" cy="762464"/>
            </a:xfrm>
            <a:solidFill>
              <a:srgbClr val="067400"/>
            </a:solidFill>
          </p:grpSpPr>
          <p:sp>
            <p:nvSpPr>
              <p:cNvPr id="36" name="Flowchart: Connector 35"/>
              <p:cNvSpPr/>
              <p:nvPr/>
            </p:nvSpPr>
            <p:spPr bwMode="auto">
              <a:xfrm>
                <a:off x="785447" y="4677408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39" name="Flowchart: Connector 38"/>
              <p:cNvSpPr/>
              <p:nvPr/>
            </p:nvSpPr>
            <p:spPr bwMode="auto">
              <a:xfrm>
                <a:off x="1584084" y="4383147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41" name="Flowchart: Connector 40"/>
              <p:cNvSpPr/>
              <p:nvPr/>
            </p:nvSpPr>
            <p:spPr bwMode="auto">
              <a:xfrm>
                <a:off x="2190743" y="4786955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43" name="Straight Connector 42"/>
              <p:cNvCxnSpPr>
                <a:stCxn id="39" idx="5"/>
                <a:endCxn id="41" idx="2"/>
              </p:cNvCxnSpPr>
              <p:nvPr/>
            </p:nvCxnSpPr>
            <p:spPr bwMode="auto">
              <a:xfrm>
                <a:off x="1904284" y="4689279"/>
                <a:ext cx="286459" cy="277004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39" idx="3"/>
                <a:endCxn id="36" idx="6"/>
              </p:cNvCxnSpPr>
              <p:nvPr/>
            </p:nvCxnSpPr>
            <p:spPr bwMode="auto">
              <a:xfrm flipH="1">
                <a:off x="1160585" y="4689279"/>
                <a:ext cx="478437" cy="167457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36" idx="6"/>
                <a:endCxn id="41" idx="2"/>
              </p:cNvCxnSpPr>
              <p:nvPr/>
            </p:nvCxnSpPr>
            <p:spPr bwMode="auto">
              <a:xfrm>
                <a:off x="1160585" y="4856736"/>
                <a:ext cx="1030158" cy="109547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Group 64"/>
          <p:cNvGrpSpPr/>
          <p:nvPr/>
        </p:nvGrpSpPr>
        <p:grpSpPr>
          <a:xfrm>
            <a:off x="1174654" y="4537275"/>
            <a:ext cx="4818331" cy="746378"/>
            <a:chOff x="1328274" y="2567407"/>
            <a:chExt cx="4818331" cy="746378"/>
          </a:xfrm>
        </p:grpSpPr>
        <p:grpSp>
          <p:nvGrpSpPr>
            <p:cNvPr id="66" name="Group 65"/>
            <p:cNvGrpSpPr/>
            <p:nvPr/>
          </p:nvGrpSpPr>
          <p:grpSpPr>
            <a:xfrm>
              <a:off x="2982499" y="2980406"/>
              <a:ext cx="1421135" cy="333379"/>
              <a:chOff x="855786" y="5315484"/>
              <a:chExt cx="1833558" cy="430128"/>
            </a:xfrm>
          </p:grpSpPr>
          <p:sp>
            <p:nvSpPr>
              <p:cNvPr id="106" name="Flowchart: Connector 105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107" name="Flowchart: Connector 106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108" name="Flowchart: Connector 107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109" name="Straight Connector 108"/>
              <p:cNvCxnSpPr>
                <a:stCxn id="107" idx="6"/>
                <a:endCxn id="108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>
                <a:stCxn id="106" idx="6"/>
                <a:endCxn id="107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82"/>
            <p:cNvGrpSpPr/>
            <p:nvPr/>
          </p:nvGrpSpPr>
          <p:grpSpPr>
            <a:xfrm>
              <a:off x="4725470" y="2567407"/>
              <a:ext cx="1421135" cy="746378"/>
              <a:chOff x="855786" y="5315484"/>
              <a:chExt cx="1833558" cy="962982"/>
            </a:xfrm>
            <a:solidFill>
              <a:srgbClr val="0000FF"/>
            </a:solidFill>
          </p:grpSpPr>
          <p:sp>
            <p:nvSpPr>
              <p:cNvPr id="96" name="Flowchart: Connector 95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97" name="Flowchart: Connector 96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99" name="Flowchart: Connector 98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100" name="Flowchart: Connector 99"/>
              <p:cNvSpPr/>
              <p:nvPr/>
            </p:nvSpPr>
            <p:spPr bwMode="auto">
              <a:xfrm>
                <a:off x="2185593" y="5919810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102" name="Straight Connector 101"/>
              <p:cNvCxnSpPr>
                <a:stCxn id="97" idx="6"/>
                <a:endCxn id="99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stCxn id="97" idx="5"/>
                <a:endCxn id="100" idx="1"/>
              </p:cNvCxnSpPr>
              <p:nvPr/>
            </p:nvCxnSpPr>
            <p:spPr bwMode="auto">
              <a:xfrm>
                <a:off x="1904284" y="5621616"/>
                <a:ext cx="336247" cy="350718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96" idx="6"/>
                <a:endCxn id="97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87"/>
            <p:cNvGrpSpPr/>
            <p:nvPr/>
          </p:nvGrpSpPr>
          <p:grpSpPr>
            <a:xfrm rot="9626731">
              <a:off x="1328274" y="2710932"/>
              <a:ext cx="1379960" cy="590963"/>
              <a:chOff x="785447" y="4383147"/>
              <a:chExt cx="1780434" cy="762464"/>
            </a:xfrm>
            <a:solidFill>
              <a:srgbClr val="067400"/>
            </a:solidFill>
          </p:grpSpPr>
          <p:sp>
            <p:nvSpPr>
              <p:cNvPr id="89" name="Flowchart: Connector 88"/>
              <p:cNvSpPr/>
              <p:nvPr/>
            </p:nvSpPr>
            <p:spPr bwMode="auto">
              <a:xfrm>
                <a:off x="785447" y="4677408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90" name="Flowchart: Connector 89"/>
              <p:cNvSpPr/>
              <p:nvPr/>
            </p:nvSpPr>
            <p:spPr bwMode="auto">
              <a:xfrm>
                <a:off x="1584084" y="4383147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91" name="Flowchart: Connector 90"/>
              <p:cNvSpPr/>
              <p:nvPr/>
            </p:nvSpPr>
            <p:spPr bwMode="auto">
              <a:xfrm>
                <a:off x="2190743" y="4786955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92" name="Straight Connector 91"/>
              <p:cNvCxnSpPr>
                <a:stCxn id="90" idx="5"/>
                <a:endCxn id="91" idx="2"/>
              </p:cNvCxnSpPr>
              <p:nvPr/>
            </p:nvCxnSpPr>
            <p:spPr bwMode="auto">
              <a:xfrm>
                <a:off x="1904284" y="4689279"/>
                <a:ext cx="286459" cy="277004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>
                <a:stCxn id="90" idx="3"/>
                <a:endCxn id="89" idx="6"/>
              </p:cNvCxnSpPr>
              <p:nvPr/>
            </p:nvCxnSpPr>
            <p:spPr bwMode="auto">
              <a:xfrm flipH="1">
                <a:off x="1160585" y="4689279"/>
                <a:ext cx="478437" cy="167457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89" idx="6"/>
                <a:endCxn id="91" idx="2"/>
              </p:cNvCxnSpPr>
              <p:nvPr/>
            </p:nvCxnSpPr>
            <p:spPr bwMode="auto">
              <a:xfrm>
                <a:off x="1160585" y="4856736"/>
                <a:ext cx="1030158" cy="109547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" name="Straight Connector 8"/>
          <p:cNvCxnSpPr/>
          <p:nvPr/>
        </p:nvCxnSpPr>
        <p:spPr bwMode="auto">
          <a:xfrm>
            <a:off x="2651750" y="4319939"/>
            <a:ext cx="0" cy="12981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4418380" y="4319939"/>
            <a:ext cx="0" cy="12981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00789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xit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Slide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4260" y="1585560"/>
            <a:ext cx="8333885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Machine Reading </a:t>
            </a:r>
            <a:r>
              <a:rPr lang="en-US" sz="2800" dirty="0" smtClean="0"/>
              <a:t>is a DARPA program to capture knowledge expressed in free-form text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24260" y="3313785"/>
            <a:ext cx="8295480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smtClean="0"/>
              <a:t>We use </a:t>
            </a:r>
            <a:r>
              <a:rPr lang="en-US" sz="2800" b="1" dirty="0" smtClean="0"/>
              <a:t>Markov Logic</a:t>
            </a:r>
            <a:r>
              <a:rPr lang="en-US" sz="2800" smtClean="0"/>
              <a:t>, a language that </a:t>
            </a:r>
            <a:r>
              <a:rPr lang="en-US" sz="2800" dirty="0" smtClean="0"/>
              <a:t>allows rules that are likely – but not certain – to be correct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24260" y="4383107"/>
            <a:ext cx="8333885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smtClean="0"/>
              <a:t>Markov Logic yields high quality, but current </a:t>
            </a:r>
            <a:r>
              <a:rPr lang="en-US" sz="2800" b="1" smtClean="0"/>
              <a:t>implementations</a:t>
            </a:r>
            <a:r>
              <a:rPr lang="en-US" sz="2800" smtClean="0"/>
              <a:t> are confined to small scales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24260" y="5464465"/>
            <a:ext cx="8333885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Tuffy</a:t>
            </a:r>
            <a:r>
              <a:rPr lang="en-US" sz="2800" dirty="0" smtClean="0"/>
              <a:t> scales up Markov Logic by orders of magnitude using an RDBMS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344510" y="2584090"/>
            <a:ext cx="6413635" cy="46166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en-US" sz="2400" smtClean="0">
                <a:solidFill>
                  <a:schemeClr val="tx1"/>
                </a:solidFill>
              </a:rPr>
              <a:t>Similar challenges in enterprise applications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772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 of Partitioning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Pro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marL="457200" lvl="1" indent="0">
              <a:buNone/>
            </a:pPr>
            <a:endParaRPr lang="en-US" smtClean="0"/>
          </a:p>
          <a:p>
            <a:endParaRPr lang="en-US" smtClean="0"/>
          </a:p>
          <a:p>
            <a:r>
              <a:rPr lang="en-US" smtClean="0"/>
              <a:t>Con (?)</a:t>
            </a:r>
          </a:p>
          <a:p>
            <a:pPr lvl="1"/>
            <a:r>
              <a:rPr lang="en-US" smtClean="0"/>
              <a:t>Motivated by scalability</a:t>
            </a:r>
          </a:p>
          <a:p>
            <a:pPr lvl="1"/>
            <a:r>
              <a:rPr lang="en-US" smtClean="0"/>
              <a:t>Willing to sacrifice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96" name="Group 95"/>
          <p:cNvGrpSpPr/>
          <p:nvPr/>
        </p:nvGrpSpPr>
        <p:grpSpPr>
          <a:xfrm>
            <a:off x="1585760" y="2159033"/>
            <a:ext cx="1689820" cy="1193157"/>
            <a:chOff x="1307575" y="2508432"/>
            <a:chExt cx="1689820" cy="1193157"/>
          </a:xfrm>
        </p:grpSpPr>
        <p:grpSp>
          <p:nvGrpSpPr>
            <p:cNvPr id="94" name="Group 93"/>
            <p:cNvGrpSpPr/>
            <p:nvPr/>
          </p:nvGrpSpPr>
          <p:grpSpPr>
            <a:xfrm>
              <a:off x="2142800" y="2508432"/>
              <a:ext cx="854595" cy="1191856"/>
              <a:chOff x="2344510" y="2508432"/>
              <a:chExt cx="854595" cy="1191856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2434886" y="2741315"/>
                <a:ext cx="597407" cy="313757"/>
                <a:chOff x="855786" y="5315484"/>
                <a:chExt cx="1833558" cy="962982"/>
              </a:xfrm>
              <a:solidFill>
                <a:srgbClr val="0000FF"/>
              </a:solidFill>
            </p:grpSpPr>
            <p:sp>
              <p:nvSpPr>
                <p:cNvPr id="16" name="Flowchart: Connector 15"/>
                <p:cNvSpPr/>
                <p:nvPr/>
              </p:nvSpPr>
              <p:spPr bwMode="auto">
                <a:xfrm>
                  <a:off x="855786" y="538695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17" name="Flowchart: Connector 16"/>
                <p:cNvSpPr/>
                <p:nvPr/>
              </p:nvSpPr>
              <p:spPr bwMode="auto">
                <a:xfrm>
                  <a:off x="1584084" y="5315484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18" name="Flowchart: Connector 17"/>
                <p:cNvSpPr/>
                <p:nvPr/>
              </p:nvSpPr>
              <p:spPr bwMode="auto">
                <a:xfrm>
                  <a:off x="2314206" y="533607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19" name="Flowchart: Connector 18"/>
                <p:cNvSpPr/>
                <p:nvPr/>
              </p:nvSpPr>
              <p:spPr bwMode="auto">
                <a:xfrm>
                  <a:off x="2185593" y="5919810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20" name="Straight Connector 19"/>
                <p:cNvCxnSpPr>
                  <a:stCxn id="17" idx="6"/>
                  <a:endCxn id="18" idx="2"/>
                </p:cNvCxnSpPr>
                <p:nvPr/>
              </p:nvCxnSpPr>
              <p:spPr bwMode="auto">
                <a:xfrm>
                  <a:off x="1959222" y="5494812"/>
                  <a:ext cx="354984" cy="2059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stCxn id="17" idx="5"/>
                  <a:endCxn id="19" idx="1"/>
                </p:cNvCxnSpPr>
                <p:nvPr/>
              </p:nvCxnSpPr>
              <p:spPr bwMode="auto">
                <a:xfrm>
                  <a:off x="1904284" y="5621616"/>
                  <a:ext cx="336247" cy="350718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>
                  <a:stCxn id="16" idx="6"/>
                  <a:endCxn id="17" idx="2"/>
                </p:cNvCxnSpPr>
                <p:nvPr/>
              </p:nvCxnSpPr>
              <p:spPr bwMode="auto">
                <a:xfrm flipV="1">
                  <a:off x="1230924" y="5494812"/>
                  <a:ext cx="353160" cy="7147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8" name="Picture 2" descr="http://www.xfutureblog.com/wp-content/uploads/2008/8/Minimem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17813" y="3239427"/>
                <a:ext cx="716612" cy="4160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" name="Rectangle 28"/>
              <p:cNvSpPr/>
              <p:nvPr/>
            </p:nvSpPr>
            <p:spPr bwMode="auto">
              <a:xfrm>
                <a:off x="2344510" y="2508432"/>
                <a:ext cx="854595" cy="1191856"/>
              </a:xfrm>
              <a:prstGeom prst="rect">
                <a:avLst/>
              </a:prstGeom>
              <a:no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1307575" y="2509733"/>
              <a:ext cx="831341" cy="1191856"/>
              <a:chOff x="1307575" y="2509733"/>
              <a:chExt cx="831341" cy="1191856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1422790" y="2624947"/>
                <a:ext cx="597408" cy="140144"/>
                <a:chOff x="855786" y="5315484"/>
                <a:chExt cx="1833558" cy="430128"/>
              </a:xfrm>
            </p:grpSpPr>
            <p:sp>
              <p:nvSpPr>
                <p:cNvPr id="23" name="Flowchart: Connector 22"/>
                <p:cNvSpPr/>
                <p:nvPr/>
              </p:nvSpPr>
              <p:spPr bwMode="auto">
                <a:xfrm>
                  <a:off x="855786" y="5386956"/>
                  <a:ext cx="375138" cy="358656"/>
                </a:xfrm>
                <a:prstGeom prst="flowChartConnector">
                  <a:avLst/>
                </a:prstGeom>
                <a:solidFill>
                  <a:srgbClr val="C00000"/>
                </a:solidFill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24" name="Flowchart: Connector 23"/>
                <p:cNvSpPr/>
                <p:nvPr/>
              </p:nvSpPr>
              <p:spPr bwMode="auto">
                <a:xfrm>
                  <a:off x="1584084" y="5315484"/>
                  <a:ext cx="375138" cy="358656"/>
                </a:xfrm>
                <a:prstGeom prst="flowChartConnector">
                  <a:avLst/>
                </a:prstGeom>
                <a:solidFill>
                  <a:srgbClr val="C00000"/>
                </a:solidFill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25" name="Flowchart: Connector 24"/>
                <p:cNvSpPr/>
                <p:nvPr/>
              </p:nvSpPr>
              <p:spPr bwMode="auto">
                <a:xfrm>
                  <a:off x="2314206" y="5336076"/>
                  <a:ext cx="375138" cy="358656"/>
                </a:xfrm>
                <a:prstGeom prst="flowChartConnector">
                  <a:avLst/>
                </a:prstGeom>
                <a:solidFill>
                  <a:srgbClr val="C00000"/>
                </a:solidFill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26" name="Straight Connector 25"/>
                <p:cNvCxnSpPr>
                  <a:stCxn id="24" idx="6"/>
                  <a:endCxn id="25" idx="2"/>
                </p:cNvCxnSpPr>
                <p:nvPr/>
              </p:nvCxnSpPr>
              <p:spPr bwMode="auto">
                <a:xfrm>
                  <a:off x="1959222" y="5494812"/>
                  <a:ext cx="354984" cy="20592"/>
                </a:xfrm>
                <a:prstGeom prst="lin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23" idx="6"/>
                  <a:endCxn id="24" idx="2"/>
                </p:cNvCxnSpPr>
                <p:nvPr/>
              </p:nvCxnSpPr>
              <p:spPr bwMode="auto">
                <a:xfrm flipV="1">
                  <a:off x="1230924" y="5494812"/>
                  <a:ext cx="353160" cy="71472"/>
                </a:xfrm>
                <a:prstGeom prst="lin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/>
              <p:cNvGrpSpPr/>
              <p:nvPr/>
            </p:nvGrpSpPr>
            <p:grpSpPr>
              <a:xfrm rot="9626731">
                <a:off x="1432324" y="2815132"/>
                <a:ext cx="580100" cy="248426"/>
                <a:chOff x="785447" y="4383147"/>
                <a:chExt cx="1780434" cy="762464"/>
              </a:xfrm>
              <a:solidFill>
                <a:srgbClr val="067400"/>
              </a:solidFill>
            </p:grpSpPr>
            <p:sp>
              <p:nvSpPr>
                <p:cNvPr id="10" name="Flowchart: Connector 9"/>
                <p:cNvSpPr/>
                <p:nvPr/>
              </p:nvSpPr>
              <p:spPr bwMode="auto">
                <a:xfrm>
                  <a:off x="785447" y="4677408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11" name="Flowchart: Connector 10"/>
                <p:cNvSpPr/>
                <p:nvPr/>
              </p:nvSpPr>
              <p:spPr bwMode="auto">
                <a:xfrm>
                  <a:off x="1584084" y="4383147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12" name="Flowchart: Connector 11"/>
                <p:cNvSpPr/>
                <p:nvPr/>
              </p:nvSpPr>
              <p:spPr bwMode="auto">
                <a:xfrm>
                  <a:off x="2190743" y="4786955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13" name="Straight Connector 12"/>
                <p:cNvCxnSpPr>
                  <a:stCxn id="11" idx="5"/>
                  <a:endCxn id="12" idx="2"/>
                </p:cNvCxnSpPr>
                <p:nvPr/>
              </p:nvCxnSpPr>
              <p:spPr bwMode="auto">
                <a:xfrm>
                  <a:off x="1904284" y="4689279"/>
                  <a:ext cx="286459" cy="277004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>
                  <a:stCxn id="11" idx="3"/>
                  <a:endCxn id="10" idx="6"/>
                </p:cNvCxnSpPr>
                <p:nvPr/>
              </p:nvCxnSpPr>
              <p:spPr bwMode="auto">
                <a:xfrm flipH="1">
                  <a:off x="1160585" y="4689279"/>
                  <a:ext cx="478437" cy="167457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>
                  <a:stCxn id="10" idx="6"/>
                  <a:endCxn id="12" idx="2"/>
                </p:cNvCxnSpPr>
                <p:nvPr/>
              </p:nvCxnSpPr>
              <p:spPr bwMode="auto">
                <a:xfrm>
                  <a:off x="1160585" y="4856736"/>
                  <a:ext cx="1030158" cy="109547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30" name="Picture 6" descr="http://read.pudn.com/downloads151/sourcecode/graph/656399/PNG/Database%201%20256x256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1195" y="3192363"/>
                <a:ext cx="453848" cy="453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1" name="Rectangle 30"/>
              <p:cNvSpPr/>
              <p:nvPr/>
            </p:nvSpPr>
            <p:spPr bwMode="auto">
              <a:xfrm>
                <a:off x="1307575" y="2509733"/>
                <a:ext cx="831341" cy="1191856"/>
              </a:xfrm>
              <a:prstGeom prst="rect">
                <a:avLst/>
              </a:prstGeom>
              <a:no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</p:grpSp>
      </p:grpSp>
      <p:grpSp>
        <p:nvGrpSpPr>
          <p:cNvPr id="92" name="Group 91"/>
          <p:cNvGrpSpPr/>
          <p:nvPr/>
        </p:nvGrpSpPr>
        <p:grpSpPr>
          <a:xfrm>
            <a:off x="5042210" y="2141713"/>
            <a:ext cx="2563785" cy="1196762"/>
            <a:chOff x="5983300" y="1623965"/>
            <a:chExt cx="2563785" cy="1196762"/>
          </a:xfrm>
        </p:grpSpPr>
        <p:grpSp>
          <p:nvGrpSpPr>
            <p:cNvPr id="42" name="Group 41"/>
            <p:cNvGrpSpPr/>
            <p:nvPr/>
          </p:nvGrpSpPr>
          <p:grpSpPr>
            <a:xfrm rot="9626731">
              <a:off x="7802699" y="1881551"/>
              <a:ext cx="580100" cy="248426"/>
              <a:chOff x="785447" y="4383147"/>
              <a:chExt cx="1780434" cy="762464"/>
            </a:xfrm>
            <a:solidFill>
              <a:srgbClr val="067400"/>
            </a:solidFill>
          </p:grpSpPr>
          <p:sp>
            <p:nvSpPr>
              <p:cNvPr id="43" name="Flowchart: Connector 42"/>
              <p:cNvSpPr/>
              <p:nvPr/>
            </p:nvSpPr>
            <p:spPr bwMode="auto">
              <a:xfrm>
                <a:off x="785447" y="4677408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44" name="Flowchart: Connector 43"/>
              <p:cNvSpPr/>
              <p:nvPr/>
            </p:nvSpPr>
            <p:spPr bwMode="auto">
              <a:xfrm>
                <a:off x="1584084" y="4383147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45" name="Flowchart: Connector 44"/>
              <p:cNvSpPr/>
              <p:nvPr/>
            </p:nvSpPr>
            <p:spPr bwMode="auto">
              <a:xfrm>
                <a:off x="2190743" y="4786955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46" name="Straight Connector 45"/>
              <p:cNvCxnSpPr>
                <a:stCxn id="44" idx="5"/>
                <a:endCxn id="45" idx="2"/>
              </p:cNvCxnSpPr>
              <p:nvPr/>
            </p:nvCxnSpPr>
            <p:spPr bwMode="auto">
              <a:xfrm>
                <a:off x="1904284" y="4689279"/>
                <a:ext cx="286459" cy="277004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44" idx="3"/>
                <a:endCxn id="43" idx="6"/>
              </p:cNvCxnSpPr>
              <p:nvPr/>
            </p:nvCxnSpPr>
            <p:spPr bwMode="auto">
              <a:xfrm flipH="1">
                <a:off x="1160585" y="4689279"/>
                <a:ext cx="478437" cy="167457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43" idx="6"/>
                <a:endCxn id="45" idx="2"/>
              </p:cNvCxnSpPr>
              <p:nvPr/>
            </p:nvCxnSpPr>
            <p:spPr bwMode="auto">
              <a:xfrm>
                <a:off x="1160585" y="4856736"/>
                <a:ext cx="1030158" cy="109547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/>
            <p:cNvGrpSpPr/>
            <p:nvPr/>
          </p:nvGrpSpPr>
          <p:grpSpPr>
            <a:xfrm>
              <a:off x="6966488" y="1908963"/>
              <a:ext cx="597408" cy="140144"/>
              <a:chOff x="855786" y="5315484"/>
              <a:chExt cx="1833558" cy="430128"/>
            </a:xfrm>
          </p:grpSpPr>
          <p:sp>
            <p:nvSpPr>
              <p:cNvPr id="50" name="Flowchart: Connector 49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51" name="Flowchart: Connector 50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52" name="Flowchart: Connector 51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53" name="Straight Connector 52"/>
              <p:cNvCxnSpPr>
                <a:stCxn id="51" idx="6"/>
                <a:endCxn id="52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50" idx="6"/>
                <a:endCxn id="51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pic>
          <p:nvPicPr>
            <p:cNvPr id="70" name="Picture 2" descr="http://www.xfutureblog.com/wp-content/uploads/2008/8/Minimem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1198" y="2354960"/>
              <a:ext cx="716612" cy="4160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" name="Rectangle 70"/>
            <p:cNvSpPr/>
            <p:nvPr/>
          </p:nvSpPr>
          <p:spPr bwMode="auto">
            <a:xfrm>
              <a:off x="6837895" y="1623965"/>
              <a:ext cx="854595" cy="1196762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pic>
          <p:nvPicPr>
            <p:cNvPr id="80" name="Picture 2" descr="http://www.xfutureblog.com/wp-content/uploads/2008/8/Minimem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6108" y="2354960"/>
              <a:ext cx="716612" cy="4160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1" name="Rectangle 80"/>
            <p:cNvSpPr/>
            <p:nvPr/>
          </p:nvSpPr>
          <p:spPr bwMode="auto">
            <a:xfrm>
              <a:off x="7692490" y="1623965"/>
              <a:ext cx="854595" cy="1196762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6077558" y="1861754"/>
              <a:ext cx="597407" cy="313757"/>
              <a:chOff x="855786" y="5315484"/>
              <a:chExt cx="1833558" cy="962982"/>
            </a:xfrm>
            <a:solidFill>
              <a:srgbClr val="0000FF"/>
            </a:solidFill>
          </p:grpSpPr>
          <p:sp>
            <p:nvSpPr>
              <p:cNvPr id="83" name="Flowchart: Connector 82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84" name="Flowchart: Connector 83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85" name="Flowchart: Connector 84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86" name="Flowchart: Connector 85"/>
              <p:cNvSpPr/>
              <p:nvPr/>
            </p:nvSpPr>
            <p:spPr bwMode="auto">
              <a:xfrm>
                <a:off x="2185593" y="5919810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87" name="Straight Connector 86"/>
              <p:cNvCxnSpPr>
                <a:stCxn id="84" idx="6"/>
                <a:endCxn id="85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>
                <a:stCxn id="84" idx="5"/>
                <a:endCxn id="86" idx="1"/>
              </p:cNvCxnSpPr>
              <p:nvPr/>
            </p:nvCxnSpPr>
            <p:spPr bwMode="auto">
              <a:xfrm>
                <a:off x="1904284" y="5621616"/>
                <a:ext cx="336247" cy="350718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>
                <a:stCxn id="83" idx="6"/>
                <a:endCxn id="84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pic>
          <p:nvPicPr>
            <p:cNvPr id="90" name="Picture 2" descr="http://www.xfutureblog.com/wp-content/uploads/2008/8/Minimem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0485" y="2359866"/>
              <a:ext cx="716612" cy="4160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1" name="Rectangle 90"/>
            <p:cNvSpPr/>
            <p:nvPr/>
          </p:nvSpPr>
          <p:spPr bwMode="auto">
            <a:xfrm>
              <a:off x="5983300" y="1623965"/>
              <a:ext cx="854595" cy="1196762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</p:grpSp>
      <p:sp>
        <p:nvSpPr>
          <p:cNvPr id="97" name="Rectangle 96"/>
          <p:cNvSpPr/>
          <p:nvPr/>
        </p:nvSpPr>
        <p:spPr bwMode="auto">
          <a:xfrm>
            <a:off x="1739380" y="3374535"/>
            <a:ext cx="1382580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smtClean="0">
                <a:solidFill>
                  <a:schemeClr val="tx1"/>
                </a:solidFill>
                <a:latin typeface="+mj-lt"/>
                <a:ea typeface="ＭＳ Ｐゴシック" charset="-128"/>
                <a:cs typeface="Courier New" pitchFamily="49" charset="0"/>
              </a:rPr>
              <a:t>Scalability</a:t>
            </a:r>
            <a:endParaRPr lang="en-US" sz="2000" kern="0" dirty="0">
              <a:solidFill>
                <a:schemeClr val="tx1"/>
              </a:solidFill>
              <a:latin typeface="+mj-lt"/>
              <a:ea typeface="ＭＳ Ｐゴシック" charset="-128"/>
              <a:cs typeface="Courier New" pitchFamily="49" charset="0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5570530" y="3364574"/>
            <a:ext cx="1525327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smtClean="0">
                <a:solidFill>
                  <a:schemeClr val="tx1"/>
                </a:solidFill>
                <a:latin typeface="+mj-lt"/>
                <a:ea typeface="ＭＳ Ｐゴシック" charset="-128"/>
                <a:cs typeface="Courier New" pitchFamily="49" charset="0"/>
              </a:rPr>
              <a:t>Parallelism</a:t>
            </a:r>
            <a:endParaRPr lang="en-US" sz="2000" kern="0" dirty="0">
              <a:solidFill>
                <a:schemeClr val="tx1"/>
              </a:solidFill>
              <a:latin typeface="+mj-lt"/>
              <a:ea typeface="ＭＳ Ｐゴシック" charset="-128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203599" y="5694895"/>
            <a:ext cx="4908010" cy="523220"/>
          </a:xfrm>
          <a:prstGeom prst="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chemeClr val="bg1"/>
                </a:solidFill>
              </a:rPr>
              <a:t>What’s the effect on quality?</a:t>
            </a:r>
            <a:endParaRPr lang="en-US" sz="28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4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Partitioning Hurts Quality?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3033294"/>
              </p:ext>
            </p:extLst>
          </p:nvPr>
        </p:nvGraphicFramePr>
        <p:xfrm>
          <a:off x="1963080" y="1623965"/>
          <a:ext cx="4413955" cy="295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35368" y="4442935"/>
            <a:ext cx="3044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tx1"/>
                </a:solidFill>
              </a:rPr>
              <a:t>Relational Classification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25331" y="4924168"/>
            <a:ext cx="4217671" cy="461665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fontAlgn="auto">
              <a:spcBef>
                <a:spcPts val="0"/>
              </a:spcBef>
              <a:spcAft>
                <a:spcPts val="0"/>
              </a:spcAft>
              <a:defRPr sz="2000" kern="0">
                <a:solidFill>
                  <a:schemeClr val="tx1"/>
                </a:solidFill>
                <a:latin typeface="+mj-lt"/>
                <a:cs typeface="Courier New" pitchFamily="49" charset="0"/>
              </a:defRPr>
            </a:lvl1pPr>
          </a:lstStyle>
          <a:p>
            <a:r>
              <a:rPr lang="en-US" sz="2400"/>
              <a:t>Goal: lower the cost quickly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46460" y="5670940"/>
            <a:ext cx="7022243" cy="523220"/>
          </a:xfrm>
          <a:prstGeom prst="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i="1">
                <a:solidFill>
                  <a:schemeClr val="bg1"/>
                </a:solidFill>
              </a:rPr>
              <a:t>Partitioning </a:t>
            </a:r>
            <a:r>
              <a:rPr lang="en-US" sz="2800" i="1" smtClean="0">
                <a:solidFill>
                  <a:schemeClr val="bg1"/>
                </a:solidFill>
              </a:rPr>
              <a:t>can actually improve quality!</a:t>
            </a:r>
            <a:endParaRPr lang="en-US" sz="2800" i="1">
              <a:solidFill>
                <a:schemeClr val="bg1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877770" y="2643767"/>
            <a:ext cx="30557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Alchemy took over 1 hr.</a:t>
            </a:r>
          </a:p>
          <a:p>
            <a:r>
              <a:rPr lang="en-US" sz="2000" dirty="0" smtClean="0"/>
              <a:t>Quality similar to </a:t>
            </a:r>
            <a:br>
              <a:rPr lang="en-US" sz="2000" dirty="0" smtClean="0"/>
            </a:br>
            <a:r>
              <a:rPr lang="en-US" sz="2000" dirty="0" smtClean="0"/>
              <a:t>Tuffy-no-part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3586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104417"/>
              </p:ext>
            </p:extLst>
          </p:nvPr>
        </p:nvGraphicFramePr>
        <p:xfrm>
          <a:off x="1307575" y="3236975"/>
          <a:ext cx="6375232" cy="1676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434427"/>
                <a:gridCol w="1331804"/>
                <a:gridCol w="1228960"/>
                <a:gridCol w="2380041"/>
              </a:tblGrid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WalkSATiteration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cost1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cost2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cost1 + cost2</a:t>
                      </a:r>
                      <a:endParaRPr lang="en-US" sz="2400"/>
                    </a:p>
                  </a:txBody>
                  <a:tcPr anchor="ctr"/>
                </a:tc>
              </a:tr>
              <a:tr h="3785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11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min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20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990000"/>
                          </a:solidFill>
                        </a:rPr>
                        <a:t>2</a:t>
                      </a: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5</a:t>
                      </a:r>
                      <a:endParaRPr lang="en-US" sz="2400" b="1" dirty="0" smtClean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0000"/>
                </a:solidFill>
              </a:rPr>
              <a:t>Partitioning (Actually) Improves 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381445" y="6501400"/>
            <a:ext cx="2133600" cy="365125"/>
          </a:xfrm>
        </p:spPr>
        <p:txBody>
          <a:bodyPr/>
          <a:lstStyle/>
          <a:p>
            <a:fld id="{FC3F12EC-623A-4A99-AAF9-B60A2626526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4294967295"/>
          </p:nvPr>
        </p:nvSpPr>
        <p:spPr>
          <a:xfrm>
            <a:off x="232235" y="1467065"/>
            <a:ext cx="8026645" cy="4458259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Reason:</a:t>
            </a:r>
          </a:p>
          <a:p>
            <a:pPr marL="0" indent="0">
              <a:buNone/>
            </a:pPr>
            <a:endParaRPr lang="en-US" i="1" smtClean="0"/>
          </a:p>
        </p:txBody>
      </p:sp>
      <p:grpSp>
        <p:nvGrpSpPr>
          <p:cNvPr id="6" name="Group 5"/>
          <p:cNvGrpSpPr/>
          <p:nvPr/>
        </p:nvGrpSpPr>
        <p:grpSpPr>
          <a:xfrm>
            <a:off x="4178265" y="2369369"/>
            <a:ext cx="854595" cy="735902"/>
            <a:chOff x="6520970" y="2599791"/>
            <a:chExt cx="854595" cy="735902"/>
          </a:xfrm>
        </p:grpSpPr>
        <p:grpSp>
          <p:nvGrpSpPr>
            <p:cNvPr id="17" name="Group 16"/>
            <p:cNvGrpSpPr/>
            <p:nvPr/>
          </p:nvGrpSpPr>
          <p:grpSpPr>
            <a:xfrm>
              <a:off x="6649563" y="2884789"/>
              <a:ext cx="597408" cy="140144"/>
              <a:chOff x="855786" y="5315484"/>
              <a:chExt cx="1833558" cy="430128"/>
            </a:xfrm>
          </p:grpSpPr>
          <p:sp>
            <p:nvSpPr>
              <p:cNvPr id="32" name="Flowchart: Connector 31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33" name="Flowchart: Connector 32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34" name="Flowchart: Connector 33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35" name="Straight Connector 34"/>
              <p:cNvCxnSpPr>
                <a:stCxn id="33" idx="6"/>
                <a:endCxn id="34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32" idx="6"/>
                <a:endCxn id="33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/>
            <p:cNvSpPr/>
            <p:nvPr/>
          </p:nvSpPr>
          <p:spPr bwMode="auto">
            <a:xfrm>
              <a:off x="6520970" y="2599791"/>
              <a:ext cx="854595" cy="735902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58990" y="2369369"/>
            <a:ext cx="854595" cy="735902"/>
            <a:chOff x="3504543" y="2693098"/>
            <a:chExt cx="854595" cy="735902"/>
          </a:xfrm>
        </p:grpSpPr>
        <p:grpSp>
          <p:nvGrpSpPr>
            <p:cNvPr id="22" name="Group 21"/>
            <p:cNvGrpSpPr/>
            <p:nvPr/>
          </p:nvGrpSpPr>
          <p:grpSpPr>
            <a:xfrm>
              <a:off x="3598801" y="2930887"/>
              <a:ext cx="597407" cy="313757"/>
              <a:chOff x="855786" y="5315484"/>
              <a:chExt cx="1833558" cy="962982"/>
            </a:xfrm>
            <a:solidFill>
              <a:srgbClr val="0000FF"/>
            </a:solidFill>
          </p:grpSpPr>
          <p:sp>
            <p:nvSpPr>
              <p:cNvPr id="25" name="Flowchart: Connector 24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6" name="Flowchart: Connector 25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7" name="Flowchart: Connector 26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8" name="Flowchart: Connector 27"/>
              <p:cNvSpPr/>
              <p:nvPr/>
            </p:nvSpPr>
            <p:spPr bwMode="auto">
              <a:xfrm>
                <a:off x="2185593" y="5919810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29" name="Straight Connector 28"/>
              <p:cNvCxnSpPr>
                <a:stCxn id="26" idx="6"/>
                <a:endCxn id="27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6" idx="5"/>
                <a:endCxn id="28" idx="1"/>
              </p:cNvCxnSpPr>
              <p:nvPr/>
            </p:nvCxnSpPr>
            <p:spPr bwMode="auto">
              <a:xfrm>
                <a:off x="1904284" y="5621616"/>
                <a:ext cx="336247" cy="350718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25" idx="6"/>
                <a:endCxn id="26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4" name="Rectangle 23"/>
            <p:cNvSpPr/>
            <p:nvPr/>
          </p:nvSpPr>
          <p:spPr bwMode="auto">
            <a:xfrm>
              <a:off x="3504543" y="2693098"/>
              <a:ext cx="854595" cy="735902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991914" y="2375576"/>
            <a:ext cx="854595" cy="729695"/>
            <a:chOff x="6722280" y="2635182"/>
            <a:chExt cx="854595" cy="729695"/>
          </a:xfrm>
        </p:grpSpPr>
        <p:sp>
          <p:nvSpPr>
            <p:cNvPr id="46" name="Rectangle 45"/>
            <p:cNvSpPr/>
            <p:nvPr/>
          </p:nvSpPr>
          <p:spPr bwMode="auto">
            <a:xfrm>
              <a:off x="6722280" y="2635182"/>
              <a:ext cx="854595" cy="729695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814292" y="2735358"/>
              <a:ext cx="597408" cy="514622"/>
              <a:chOff x="7520273" y="2247168"/>
              <a:chExt cx="597408" cy="514622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7520273" y="2247168"/>
                <a:ext cx="597408" cy="140144"/>
                <a:chOff x="855786" y="5315484"/>
                <a:chExt cx="1833558" cy="430128"/>
              </a:xfrm>
              <a:solidFill>
                <a:schemeClr val="tx1"/>
              </a:solidFill>
            </p:grpSpPr>
            <p:sp>
              <p:nvSpPr>
                <p:cNvPr id="47" name="Flowchart: Connector 46"/>
                <p:cNvSpPr/>
                <p:nvPr/>
              </p:nvSpPr>
              <p:spPr bwMode="auto">
                <a:xfrm>
                  <a:off x="855786" y="538695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48" name="Flowchart: Connector 47"/>
                <p:cNvSpPr/>
                <p:nvPr/>
              </p:nvSpPr>
              <p:spPr bwMode="auto">
                <a:xfrm>
                  <a:off x="1584084" y="5315484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49" name="Flowchart: Connector 48"/>
                <p:cNvSpPr/>
                <p:nvPr/>
              </p:nvSpPr>
              <p:spPr bwMode="auto">
                <a:xfrm>
                  <a:off x="2314206" y="533607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50" name="Straight Connector 49"/>
                <p:cNvCxnSpPr>
                  <a:stCxn id="48" idx="6"/>
                  <a:endCxn id="49" idx="2"/>
                </p:cNvCxnSpPr>
                <p:nvPr/>
              </p:nvCxnSpPr>
              <p:spPr bwMode="auto">
                <a:xfrm>
                  <a:off x="1959222" y="5494812"/>
                  <a:ext cx="354984" cy="2059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>
                  <a:stCxn id="47" idx="6"/>
                  <a:endCxn id="48" idx="2"/>
                </p:cNvCxnSpPr>
                <p:nvPr/>
              </p:nvCxnSpPr>
              <p:spPr bwMode="auto">
                <a:xfrm flipV="1">
                  <a:off x="1230924" y="5494812"/>
                  <a:ext cx="353160" cy="7147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" name="Group 51"/>
              <p:cNvGrpSpPr/>
              <p:nvPr/>
            </p:nvGrpSpPr>
            <p:grpSpPr>
              <a:xfrm>
                <a:off x="7520273" y="2448033"/>
                <a:ext cx="597407" cy="313757"/>
                <a:chOff x="855786" y="5315484"/>
                <a:chExt cx="1833558" cy="962982"/>
              </a:xfrm>
              <a:solidFill>
                <a:schemeClr val="tx1"/>
              </a:solidFill>
            </p:grpSpPr>
            <p:sp>
              <p:nvSpPr>
                <p:cNvPr id="53" name="Flowchart: Connector 52"/>
                <p:cNvSpPr/>
                <p:nvPr/>
              </p:nvSpPr>
              <p:spPr bwMode="auto">
                <a:xfrm>
                  <a:off x="855786" y="538695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54" name="Flowchart: Connector 53"/>
                <p:cNvSpPr/>
                <p:nvPr/>
              </p:nvSpPr>
              <p:spPr bwMode="auto">
                <a:xfrm>
                  <a:off x="1584084" y="5315484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55" name="Flowchart: Connector 54"/>
                <p:cNvSpPr/>
                <p:nvPr/>
              </p:nvSpPr>
              <p:spPr bwMode="auto">
                <a:xfrm>
                  <a:off x="2314206" y="533607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56" name="Flowchart: Connector 55"/>
                <p:cNvSpPr/>
                <p:nvPr/>
              </p:nvSpPr>
              <p:spPr bwMode="auto">
                <a:xfrm>
                  <a:off x="2185593" y="5919810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57" name="Straight Connector 56"/>
                <p:cNvCxnSpPr>
                  <a:stCxn id="54" idx="6"/>
                  <a:endCxn id="55" idx="2"/>
                </p:cNvCxnSpPr>
                <p:nvPr/>
              </p:nvCxnSpPr>
              <p:spPr bwMode="auto">
                <a:xfrm>
                  <a:off x="1959222" y="5494812"/>
                  <a:ext cx="354984" cy="2059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>
                  <a:stCxn id="54" idx="5"/>
                  <a:endCxn id="56" idx="1"/>
                </p:cNvCxnSpPr>
                <p:nvPr/>
              </p:nvCxnSpPr>
              <p:spPr bwMode="auto">
                <a:xfrm>
                  <a:off x="1904284" y="5621616"/>
                  <a:ext cx="336247" cy="350718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>
                  <a:stCxn id="53" idx="6"/>
                  <a:endCxn id="54" idx="2"/>
                </p:cNvCxnSpPr>
                <p:nvPr/>
              </p:nvCxnSpPr>
              <p:spPr bwMode="auto">
                <a:xfrm flipV="1">
                  <a:off x="1230924" y="5494812"/>
                  <a:ext cx="353160" cy="7147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1" name="Rectangle 60"/>
          <p:cNvSpPr/>
          <p:nvPr/>
        </p:nvSpPr>
        <p:spPr bwMode="auto">
          <a:xfrm>
            <a:off x="3564774" y="1508750"/>
            <a:ext cx="892011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Courier New" pitchFamily="49" charset="0"/>
              </a:rPr>
              <a:t>Tuffy</a:t>
            </a:r>
            <a:endParaRPr lang="en-US" sz="2000" kern="0" dirty="0">
              <a:solidFill>
                <a:schemeClr val="tx1"/>
              </a:solidFill>
              <a:latin typeface="+mj-lt"/>
              <a:ea typeface="ＭＳ Ｐゴシック" charset="-128"/>
              <a:cs typeface="Courier New" pitchFamily="49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416910" y="1527387"/>
            <a:ext cx="1881845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Courier New" pitchFamily="49" charset="0"/>
              </a:rPr>
              <a:t>Tuffy-no-part</a:t>
            </a:r>
            <a:endParaRPr lang="en-US" sz="2000" kern="0" dirty="0">
              <a:solidFill>
                <a:schemeClr val="tx1"/>
              </a:solidFill>
              <a:latin typeface="+mj-lt"/>
              <a:ea typeface="ＭＳ Ｐゴシック" charset="-128"/>
              <a:cs typeface="Courier New" pitchFamily="49" charset="0"/>
            </a:endParaRPr>
          </a:p>
        </p:txBody>
      </p:sp>
      <p:sp>
        <p:nvSpPr>
          <p:cNvPr id="3" name="Left Brace 2"/>
          <p:cNvSpPr/>
          <p:nvPr/>
        </p:nvSpPr>
        <p:spPr bwMode="auto">
          <a:xfrm rot="5400000">
            <a:off x="3814761" y="1119071"/>
            <a:ext cx="362328" cy="2073871"/>
          </a:xfrm>
          <a:prstGeom prst="leftBrace">
            <a:avLst>
              <a:gd name="adj1" fmla="val 68759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63" name="Left Brace 62"/>
          <p:cNvSpPr/>
          <p:nvPr/>
        </p:nvSpPr>
        <p:spPr bwMode="auto">
          <a:xfrm rot="5400000">
            <a:off x="6228144" y="1718479"/>
            <a:ext cx="362328" cy="857174"/>
          </a:xfrm>
          <a:prstGeom prst="leftBrace">
            <a:avLst>
              <a:gd name="adj1" fmla="val 68759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44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692895"/>
              </p:ext>
            </p:extLst>
          </p:nvPr>
        </p:nvGraphicFramePr>
        <p:xfrm>
          <a:off x="1307575" y="3236975"/>
          <a:ext cx="6375232" cy="20726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434427"/>
                <a:gridCol w="1331804"/>
                <a:gridCol w="1228960"/>
                <a:gridCol w="2380041"/>
              </a:tblGrid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WalkSATiteration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cost1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cost2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cost1 + cost2</a:t>
                      </a:r>
                      <a:endParaRPr lang="en-US" sz="2400"/>
                    </a:p>
                  </a:txBody>
                  <a:tcPr anchor="ctr"/>
                </a:tc>
              </a:tr>
              <a:tr h="3785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85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rgbClr val="0000FF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/>
                </a:tc>
              </a:tr>
              <a:tr h="4211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min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10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990000"/>
                          </a:solidFill>
                        </a:rPr>
                        <a:t>2</a:t>
                      </a: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5</a:t>
                      </a:r>
                      <a:endParaRPr lang="en-US" sz="2400" b="1" dirty="0" smtClean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0000"/>
                </a:solidFill>
              </a:rPr>
              <a:t>Partitioning (Actually) Improves 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381445" y="6501400"/>
            <a:ext cx="2133600" cy="365125"/>
          </a:xfrm>
        </p:spPr>
        <p:txBody>
          <a:bodyPr/>
          <a:lstStyle/>
          <a:p>
            <a:fld id="{FC3F12EC-623A-4A99-AAF9-B60A2626526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4294967295"/>
          </p:nvPr>
        </p:nvSpPr>
        <p:spPr>
          <a:xfrm>
            <a:off x="232235" y="1467065"/>
            <a:ext cx="8026645" cy="4458259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Reason:</a:t>
            </a:r>
          </a:p>
          <a:p>
            <a:pPr marL="0" indent="0">
              <a:buNone/>
            </a:pPr>
            <a:endParaRPr lang="en-US" i="1" smtClean="0"/>
          </a:p>
        </p:txBody>
      </p:sp>
      <p:grpSp>
        <p:nvGrpSpPr>
          <p:cNvPr id="6" name="Group 5"/>
          <p:cNvGrpSpPr/>
          <p:nvPr/>
        </p:nvGrpSpPr>
        <p:grpSpPr>
          <a:xfrm>
            <a:off x="4178265" y="2369369"/>
            <a:ext cx="854595" cy="735902"/>
            <a:chOff x="6520970" y="2599791"/>
            <a:chExt cx="854595" cy="735902"/>
          </a:xfrm>
        </p:grpSpPr>
        <p:grpSp>
          <p:nvGrpSpPr>
            <p:cNvPr id="17" name="Group 16"/>
            <p:cNvGrpSpPr/>
            <p:nvPr/>
          </p:nvGrpSpPr>
          <p:grpSpPr>
            <a:xfrm>
              <a:off x="6649563" y="2884789"/>
              <a:ext cx="597408" cy="140144"/>
              <a:chOff x="855786" y="5315484"/>
              <a:chExt cx="1833558" cy="430128"/>
            </a:xfrm>
          </p:grpSpPr>
          <p:sp>
            <p:nvSpPr>
              <p:cNvPr id="32" name="Flowchart: Connector 31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33" name="Flowchart: Connector 32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34" name="Flowchart: Connector 33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35" name="Straight Connector 34"/>
              <p:cNvCxnSpPr>
                <a:stCxn id="33" idx="6"/>
                <a:endCxn id="34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32" idx="6"/>
                <a:endCxn id="33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/>
            <p:cNvSpPr/>
            <p:nvPr/>
          </p:nvSpPr>
          <p:spPr bwMode="auto">
            <a:xfrm>
              <a:off x="6520970" y="2599791"/>
              <a:ext cx="854595" cy="735902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58990" y="2369369"/>
            <a:ext cx="854595" cy="735902"/>
            <a:chOff x="3504543" y="2693098"/>
            <a:chExt cx="854595" cy="735902"/>
          </a:xfrm>
        </p:grpSpPr>
        <p:grpSp>
          <p:nvGrpSpPr>
            <p:cNvPr id="22" name="Group 21"/>
            <p:cNvGrpSpPr/>
            <p:nvPr/>
          </p:nvGrpSpPr>
          <p:grpSpPr>
            <a:xfrm>
              <a:off x="3598801" y="2930887"/>
              <a:ext cx="597407" cy="313757"/>
              <a:chOff x="855786" y="5315484"/>
              <a:chExt cx="1833558" cy="962982"/>
            </a:xfrm>
            <a:solidFill>
              <a:srgbClr val="0000FF"/>
            </a:solidFill>
          </p:grpSpPr>
          <p:sp>
            <p:nvSpPr>
              <p:cNvPr id="25" name="Flowchart: Connector 24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6" name="Flowchart: Connector 25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7" name="Flowchart: Connector 26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8" name="Flowchart: Connector 27"/>
              <p:cNvSpPr/>
              <p:nvPr/>
            </p:nvSpPr>
            <p:spPr bwMode="auto">
              <a:xfrm>
                <a:off x="2185593" y="5919810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29" name="Straight Connector 28"/>
              <p:cNvCxnSpPr>
                <a:stCxn id="26" idx="6"/>
                <a:endCxn id="27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6" idx="5"/>
                <a:endCxn id="28" idx="1"/>
              </p:cNvCxnSpPr>
              <p:nvPr/>
            </p:nvCxnSpPr>
            <p:spPr bwMode="auto">
              <a:xfrm>
                <a:off x="1904284" y="5621616"/>
                <a:ext cx="336247" cy="350718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25" idx="6"/>
                <a:endCxn id="26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4" name="Rectangle 23"/>
            <p:cNvSpPr/>
            <p:nvPr/>
          </p:nvSpPr>
          <p:spPr bwMode="auto">
            <a:xfrm>
              <a:off x="3504543" y="2693098"/>
              <a:ext cx="854595" cy="735902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991914" y="2375576"/>
            <a:ext cx="854595" cy="729695"/>
            <a:chOff x="6722280" y="2635182"/>
            <a:chExt cx="854595" cy="729695"/>
          </a:xfrm>
        </p:grpSpPr>
        <p:sp>
          <p:nvSpPr>
            <p:cNvPr id="46" name="Rectangle 45"/>
            <p:cNvSpPr/>
            <p:nvPr/>
          </p:nvSpPr>
          <p:spPr bwMode="auto">
            <a:xfrm>
              <a:off x="6722280" y="2635182"/>
              <a:ext cx="854595" cy="729695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814292" y="2735358"/>
              <a:ext cx="597408" cy="514622"/>
              <a:chOff x="7520273" y="2247168"/>
              <a:chExt cx="597408" cy="514622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7520273" y="2247168"/>
                <a:ext cx="597408" cy="140144"/>
                <a:chOff x="855786" y="5315484"/>
                <a:chExt cx="1833558" cy="430128"/>
              </a:xfrm>
              <a:solidFill>
                <a:schemeClr val="tx1"/>
              </a:solidFill>
            </p:grpSpPr>
            <p:sp>
              <p:nvSpPr>
                <p:cNvPr id="47" name="Flowchart: Connector 46"/>
                <p:cNvSpPr/>
                <p:nvPr/>
              </p:nvSpPr>
              <p:spPr bwMode="auto">
                <a:xfrm>
                  <a:off x="855786" y="538695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48" name="Flowchart: Connector 47"/>
                <p:cNvSpPr/>
                <p:nvPr/>
              </p:nvSpPr>
              <p:spPr bwMode="auto">
                <a:xfrm>
                  <a:off x="1584084" y="5315484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49" name="Flowchart: Connector 48"/>
                <p:cNvSpPr/>
                <p:nvPr/>
              </p:nvSpPr>
              <p:spPr bwMode="auto">
                <a:xfrm>
                  <a:off x="2314206" y="533607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50" name="Straight Connector 49"/>
                <p:cNvCxnSpPr>
                  <a:stCxn id="48" idx="6"/>
                  <a:endCxn id="49" idx="2"/>
                </p:cNvCxnSpPr>
                <p:nvPr/>
              </p:nvCxnSpPr>
              <p:spPr bwMode="auto">
                <a:xfrm>
                  <a:off x="1959222" y="5494812"/>
                  <a:ext cx="354984" cy="2059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>
                  <a:stCxn id="47" idx="6"/>
                  <a:endCxn id="48" idx="2"/>
                </p:cNvCxnSpPr>
                <p:nvPr/>
              </p:nvCxnSpPr>
              <p:spPr bwMode="auto">
                <a:xfrm flipV="1">
                  <a:off x="1230924" y="5494812"/>
                  <a:ext cx="353160" cy="7147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" name="Group 51"/>
              <p:cNvGrpSpPr/>
              <p:nvPr/>
            </p:nvGrpSpPr>
            <p:grpSpPr>
              <a:xfrm>
                <a:off x="7520273" y="2448033"/>
                <a:ext cx="597407" cy="313757"/>
                <a:chOff x="855786" y="5315484"/>
                <a:chExt cx="1833558" cy="962982"/>
              </a:xfrm>
              <a:solidFill>
                <a:schemeClr val="tx1"/>
              </a:solidFill>
            </p:grpSpPr>
            <p:sp>
              <p:nvSpPr>
                <p:cNvPr id="53" name="Flowchart: Connector 52"/>
                <p:cNvSpPr/>
                <p:nvPr/>
              </p:nvSpPr>
              <p:spPr bwMode="auto">
                <a:xfrm>
                  <a:off x="855786" y="538695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54" name="Flowchart: Connector 53"/>
                <p:cNvSpPr/>
                <p:nvPr/>
              </p:nvSpPr>
              <p:spPr bwMode="auto">
                <a:xfrm>
                  <a:off x="1584084" y="5315484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55" name="Flowchart: Connector 54"/>
                <p:cNvSpPr/>
                <p:nvPr/>
              </p:nvSpPr>
              <p:spPr bwMode="auto">
                <a:xfrm>
                  <a:off x="2314206" y="533607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56" name="Flowchart: Connector 55"/>
                <p:cNvSpPr/>
                <p:nvPr/>
              </p:nvSpPr>
              <p:spPr bwMode="auto">
                <a:xfrm>
                  <a:off x="2185593" y="5919810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57" name="Straight Connector 56"/>
                <p:cNvCxnSpPr>
                  <a:stCxn id="54" idx="6"/>
                  <a:endCxn id="55" idx="2"/>
                </p:cNvCxnSpPr>
                <p:nvPr/>
              </p:nvCxnSpPr>
              <p:spPr bwMode="auto">
                <a:xfrm>
                  <a:off x="1959222" y="5494812"/>
                  <a:ext cx="354984" cy="2059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>
                  <a:stCxn id="54" idx="5"/>
                  <a:endCxn id="56" idx="1"/>
                </p:cNvCxnSpPr>
                <p:nvPr/>
              </p:nvCxnSpPr>
              <p:spPr bwMode="auto">
                <a:xfrm>
                  <a:off x="1904284" y="5621616"/>
                  <a:ext cx="336247" cy="350718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>
                  <a:stCxn id="53" idx="6"/>
                  <a:endCxn id="54" idx="2"/>
                </p:cNvCxnSpPr>
                <p:nvPr/>
              </p:nvCxnSpPr>
              <p:spPr bwMode="auto">
                <a:xfrm flipV="1">
                  <a:off x="1230924" y="5494812"/>
                  <a:ext cx="353160" cy="7147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1" name="Rectangle 60"/>
          <p:cNvSpPr/>
          <p:nvPr/>
        </p:nvSpPr>
        <p:spPr bwMode="auto">
          <a:xfrm>
            <a:off x="3564774" y="1508750"/>
            <a:ext cx="892011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Courier New" pitchFamily="49" charset="0"/>
              </a:rPr>
              <a:t>Tuffy</a:t>
            </a:r>
            <a:endParaRPr lang="en-US" sz="2000" kern="0" dirty="0">
              <a:solidFill>
                <a:schemeClr val="tx1"/>
              </a:solidFill>
              <a:latin typeface="+mj-lt"/>
              <a:ea typeface="ＭＳ Ｐゴシック" charset="-128"/>
              <a:cs typeface="Courier New" pitchFamily="49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416910" y="1527387"/>
            <a:ext cx="1881845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Courier New" pitchFamily="49" charset="0"/>
              </a:rPr>
              <a:t>Tuffy-no-part</a:t>
            </a:r>
            <a:endParaRPr lang="en-US" sz="2000" kern="0" dirty="0">
              <a:solidFill>
                <a:schemeClr val="tx1"/>
              </a:solidFill>
              <a:latin typeface="+mj-lt"/>
              <a:ea typeface="ＭＳ Ｐゴシック" charset="-128"/>
              <a:cs typeface="Courier New" pitchFamily="49" charset="0"/>
            </a:endParaRPr>
          </a:p>
        </p:txBody>
      </p:sp>
      <p:sp>
        <p:nvSpPr>
          <p:cNvPr id="3" name="Left Brace 2"/>
          <p:cNvSpPr/>
          <p:nvPr/>
        </p:nvSpPr>
        <p:spPr bwMode="auto">
          <a:xfrm rot="5400000">
            <a:off x="3814761" y="1119071"/>
            <a:ext cx="362328" cy="2073871"/>
          </a:xfrm>
          <a:prstGeom prst="leftBrace">
            <a:avLst>
              <a:gd name="adj1" fmla="val 68759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63" name="Left Brace 62"/>
          <p:cNvSpPr/>
          <p:nvPr/>
        </p:nvSpPr>
        <p:spPr bwMode="auto">
          <a:xfrm rot="5400000">
            <a:off x="6228144" y="1718479"/>
            <a:ext cx="362328" cy="857174"/>
          </a:xfrm>
          <a:prstGeom prst="leftBrace">
            <a:avLst>
              <a:gd name="adj1" fmla="val 68759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054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246482"/>
              </p:ext>
            </p:extLst>
          </p:nvPr>
        </p:nvGraphicFramePr>
        <p:xfrm>
          <a:off x="1307575" y="3236975"/>
          <a:ext cx="6375232" cy="24688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434427"/>
                <a:gridCol w="1331804"/>
                <a:gridCol w="1228960"/>
                <a:gridCol w="2380041"/>
              </a:tblGrid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WalkSATiteration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cost1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cost2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cost1 + cost2</a:t>
                      </a:r>
                      <a:endParaRPr lang="en-US" sz="2400"/>
                    </a:p>
                  </a:txBody>
                  <a:tcPr anchor="ctr"/>
                </a:tc>
              </a:tr>
              <a:tr h="3785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85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rgbClr val="0000FF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/>
                </a:tc>
              </a:tr>
              <a:tr h="3785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rgbClr val="0000FF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</a:tr>
              <a:tr h="4211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min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990000"/>
                          </a:solidFill>
                        </a:rPr>
                        <a:t>2</a:t>
                      </a:r>
                      <a:r>
                        <a:rPr lang="en-US" sz="2400" b="1" smtClean="0">
                          <a:solidFill>
                            <a:srgbClr val="990000"/>
                          </a:solidFill>
                        </a:rPr>
                        <a:t>5</a:t>
                      </a:r>
                      <a:endParaRPr lang="en-US" sz="2400" b="1" dirty="0" smtClean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0000"/>
                </a:solidFill>
              </a:rPr>
              <a:t>Partitioning (Actually) Improves 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381445" y="6501400"/>
            <a:ext cx="2133600" cy="365125"/>
          </a:xfrm>
        </p:spPr>
        <p:txBody>
          <a:bodyPr/>
          <a:lstStyle/>
          <a:p>
            <a:fld id="{FC3F12EC-623A-4A99-AAF9-B60A2626526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4294967295"/>
          </p:nvPr>
        </p:nvSpPr>
        <p:spPr>
          <a:xfrm>
            <a:off x="232235" y="1467065"/>
            <a:ext cx="8026645" cy="4458259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Reason:</a:t>
            </a:r>
          </a:p>
          <a:p>
            <a:pPr marL="0" indent="0">
              <a:buNone/>
            </a:pPr>
            <a:endParaRPr lang="en-US" i="1" smtClean="0"/>
          </a:p>
        </p:txBody>
      </p:sp>
      <p:grpSp>
        <p:nvGrpSpPr>
          <p:cNvPr id="6" name="Group 5"/>
          <p:cNvGrpSpPr/>
          <p:nvPr/>
        </p:nvGrpSpPr>
        <p:grpSpPr>
          <a:xfrm>
            <a:off x="4178265" y="2369369"/>
            <a:ext cx="854595" cy="735902"/>
            <a:chOff x="6520970" y="2599791"/>
            <a:chExt cx="854595" cy="735902"/>
          </a:xfrm>
        </p:grpSpPr>
        <p:grpSp>
          <p:nvGrpSpPr>
            <p:cNvPr id="17" name="Group 16"/>
            <p:cNvGrpSpPr/>
            <p:nvPr/>
          </p:nvGrpSpPr>
          <p:grpSpPr>
            <a:xfrm>
              <a:off x="6649563" y="2884789"/>
              <a:ext cx="597408" cy="140144"/>
              <a:chOff x="855786" y="5315484"/>
              <a:chExt cx="1833558" cy="430128"/>
            </a:xfrm>
          </p:grpSpPr>
          <p:sp>
            <p:nvSpPr>
              <p:cNvPr id="32" name="Flowchart: Connector 31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33" name="Flowchart: Connector 32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34" name="Flowchart: Connector 33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35" name="Straight Connector 34"/>
              <p:cNvCxnSpPr>
                <a:stCxn id="33" idx="6"/>
                <a:endCxn id="34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32" idx="6"/>
                <a:endCxn id="33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/>
            <p:cNvSpPr/>
            <p:nvPr/>
          </p:nvSpPr>
          <p:spPr bwMode="auto">
            <a:xfrm>
              <a:off x="6520970" y="2599791"/>
              <a:ext cx="854595" cy="735902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58990" y="2369369"/>
            <a:ext cx="854595" cy="735902"/>
            <a:chOff x="3504543" y="2693098"/>
            <a:chExt cx="854595" cy="735902"/>
          </a:xfrm>
        </p:grpSpPr>
        <p:grpSp>
          <p:nvGrpSpPr>
            <p:cNvPr id="22" name="Group 21"/>
            <p:cNvGrpSpPr/>
            <p:nvPr/>
          </p:nvGrpSpPr>
          <p:grpSpPr>
            <a:xfrm>
              <a:off x="3598801" y="2930887"/>
              <a:ext cx="597407" cy="313757"/>
              <a:chOff x="855786" y="5315484"/>
              <a:chExt cx="1833558" cy="962982"/>
            </a:xfrm>
            <a:solidFill>
              <a:srgbClr val="0000FF"/>
            </a:solidFill>
          </p:grpSpPr>
          <p:sp>
            <p:nvSpPr>
              <p:cNvPr id="25" name="Flowchart: Connector 24"/>
              <p:cNvSpPr/>
              <p:nvPr/>
            </p:nvSpPr>
            <p:spPr bwMode="auto">
              <a:xfrm>
                <a:off x="855786" y="5386956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6" name="Flowchart: Connector 25"/>
              <p:cNvSpPr/>
              <p:nvPr/>
            </p:nvSpPr>
            <p:spPr bwMode="auto">
              <a:xfrm>
                <a:off x="1584084" y="5315484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7" name="Flowchart: Connector 26"/>
              <p:cNvSpPr/>
              <p:nvPr/>
            </p:nvSpPr>
            <p:spPr bwMode="auto">
              <a:xfrm>
                <a:off x="2314206" y="5336076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28" name="Flowchart: Connector 27"/>
              <p:cNvSpPr/>
              <p:nvPr/>
            </p:nvSpPr>
            <p:spPr bwMode="auto">
              <a:xfrm>
                <a:off x="2185593" y="5919810"/>
                <a:ext cx="375138" cy="358656"/>
              </a:xfrm>
              <a:prstGeom prst="flowChartConnector">
                <a:avLst/>
              </a:prstGeom>
              <a:grpFill/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cxnSp>
            <p:nvCxnSpPr>
              <p:cNvPr id="29" name="Straight Connector 28"/>
              <p:cNvCxnSpPr>
                <a:stCxn id="26" idx="6"/>
                <a:endCxn id="27" idx="2"/>
              </p:cNvCxnSpPr>
              <p:nvPr/>
            </p:nvCxnSpPr>
            <p:spPr bwMode="auto">
              <a:xfrm>
                <a:off x="1959222" y="5494812"/>
                <a:ext cx="354984" cy="2059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6" idx="5"/>
                <a:endCxn id="28" idx="1"/>
              </p:cNvCxnSpPr>
              <p:nvPr/>
            </p:nvCxnSpPr>
            <p:spPr bwMode="auto">
              <a:xfrm>
                <a:off x="1904284" y="5621616"/>
                <a:ext cx="336247" cy="350718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25" idx="6"/>
                <a:endCxn id="26" idx="2"/>
              </p:cNvCxnSpPr>
              <p:nvPr/>
            </p:nvCxnSpPr>
            <p:spPr bwMode="auto">
              <a:xfrm flipV="1">
                <a:off x="1230924" y="5494812"/>
                <a:ext cx="353160" cy="71472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4" name="Rectangle 23"/>
            <p:cNvSpPr/>
            <p:nvPr/>
          </p:nvSpPr>
          <p:spPr bwMode="auto">
            <a:xfrm>
              <a:off x="3504543" y="2693098"/>
              <a:ext cx="854595" cy="735902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991914" y="2375576"/>
            <a:ext cx="854595" cy="729695"/>
            <a:chOff x="6722280" y="2635182"/>
            <a:chExt cx="854595" cy="729695"/>
          </a:xfrm>
        </p:grpSpPr>
        <p:sp>
          <p:nvSpPr>
            <p:cNvPr id="46" name="Rectangle 45"/>
            <p:cNvSpPr/>
            <p:nvPr/>
          </p:nvSpPr>
          <p:spPr bwMode="auto">
            <a:xfrm>
              <a:off x="6722280" y="2635182"/>
              <a:ext cx="854595" cy="729695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814292" y="2735358"/>
              <a:ext cx="597408" cy="514622"/>
              <a:chOff x="7520273" y="2247168"/>
              <a:chExt cx="597408" cy="514622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7520273" y="2247168"/>
                <a:ext cx="597408" cy="140144"/>
                <a:chOff x="855786" y="5315484"/>
                <a:chExt cx="1833558" cy="430128"/>
              </a:xfrm>
              <a:solidFill>
                <a:schemeClr val="tx1"/>
              </a:solidFill>
            </p:grpSpPr>
            <p:sp>
              <p:nvSpPr>
                <p:cNvPr id="47" name="Flowchart: Connector 46"/>
                <p:cNvSpPr/>
                <p:nvPr/>
              </p:nvSpPr>
              <p:spPr bwMode="auto">
                <a:xfrm>
                  <a:off x="855786" y="538695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48" name="Flowchart: Connector 47"/>
                <p:cNvSpPr/>
                <p:nvPr/>
              </p:nvSpPr>
              <p:spPr bwMode="auto">
                <a:xfrm>
                  <a:off x="1584084" y="5315484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49" name="Flowchart: Connector 48"/>
                <p:cNvSpPr/>
                <p:nvPr/>
              </p:nvSpPr>
              <p:spPr bwMode="auto">
                <a:xfrm>
                  <a:off x="2314206" y="533607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50" name="Straight Connector 49"/>
                <p:cNvCxnSpPr>
                  <a:stCxn id="48" idx="6"/>
                  <a:endCxn id="49" idx="2"/>
                </p:cNvCxnSpPr>
                <p:nvPr/>
              </p:nvCxnSpPr>
              <p:spPr bwMode="auto">
                <a:xfrm>
                  <a:off x="1959222" y="5494812"/>
                  <a:ext cx="354984" cy="2059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>
                  <a:stCxn id="47" idx="6"/>
                  <a:endCxn id="48" idx="2"/>
                </p:cNvCxnSpPr>
                <p:nvPr/>
              </p:nvCxnSpPr>
              <p:spPr bwMode="auto">
                <a:xfrm flipV="1">
                  <a:off x="1230924" y="5494812"/>
                  <a:ext cx="353160" cy="7147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" name="Group 51"/>
              <p:cNvGrpSpPr/>
              <p:nvPr/>
            </p:nvGrpSpPr>
            <p:grpSpPr>
              <a:xfrm>
                <a:off x="7520273" y="2448033"/>
                <a:ext cx="597407" cy="313757"/>
                <a:chOff x="855786" y="5315484"/>
                <a:chExt cx="1833558" cy="962982"/>
              </a:xfrm>
              <a:solidFill>
                <a:schemeClr val="tx1"/>
              </a:solidFill>
            </p:grpSpPr>
            <p:sp>
              <p:nvSpPr>
                <p:cNvPr id="53" name="Flowchart: Connector 52"/>
                <p:cNvSpPr/>
                <p:nvPr/>
              </p:nvSpPr>
              <p:spPr bwMode="auto">
                <a:xfrm>
                  <a:off x="855786" y="538695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54" name="Flowchart: Connector 53"/>
                <p:cNvSpPr/>
                <p:nvPr/>
              </p:nvSpPr>
              <p:spPr bwMode="auto">
                <a:xfrm>
                  <a:off x="1584084" y="5315484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55" name="Flowchart: Connector 54"/>
                <p:cNvSpPr/>
                <p:nvPr/>
              </p:nvSpPr>
              <p:spPr bwMode="auto">
                <a:xfrm>
                  <a:off x="2314206" y="533607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56" name="Flowchart: Connector 55"/>
                <p:cNvSpPr/>
                <p:nvPr/>
              </p:nvSpPr>
              <p:spPr bwMode="auto">
                <a:xfrm>
                  <a:off x="2185593" y="5919810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57" name="Straight Connector 56"/>
                <p:cNvCxnSpPr>
                  <a:stCxn id="54" idx="6"/>
                  <a:endCxn id="55" idx="2"/>
                </p:cNvCxnSpPr>
                <p:nvPr/>
              </p:nvCxnSpPr>
              <p:spPr bwMode="auto">
                <a:xfrm>
                  <a:off x="1959222" y="5494812"/>
                  <a:ext cx="354984" cy="2059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>
                  <a:stCxn id="54" idx="5"/>
                  <a:endCxn id="56" idx="1"/>
                </p:cNvCxnSpPr>
                <p:nvPr/>
              </p:nvCxnSpPr>
              <p:spPr bwMode="auto">
                <a:xfrm>
                  <a:off x="1904284" y="5621616"/>
                  <a:ext cx="336247" cy="350718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>
                  <a:stCxn id="53" idx="6"/>
                  <a:endCxn id="54" idx="2"/>
                </p:cNvCxnSpPr>
                <p:nvPr/>
              </p:nvCxnSpPr>
              <p:spPr bwMode="auto">
                <a:xfrm flipV="1">
                  <a:off x="1230924" y="5494812"/>
                  <a:ext cx="353160" cy="7147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1" name="Rectangle 60"/>
          <p:cNvSpPr/>
          <p:nvPr/>
        </p:nvSpPr>
        <p:spPr bwMode="auto">
          <a:xfrm>
            <a:off x="3564774" y="1508750"/>
            <a:ext cx="892011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Courier New" pitchFamily="49" charset="0"/>
              </a:rPr>
              <a:t>Tuffy</a:t>
            </a:r>
            <a:endParaRPr lang="en-US" sz="2000" kern="0" dirty="0">
              <a:solidFill>
                <a:schemeClr val="tx1"/>
              </a:solidFill>
              <a:latin typeface="+mj-lt"/>
              <a:ea typeface="ＭＳ Ｐゴシック" charset="-128"/>
              <a:cs typeface="Courier New" pitchFamily="49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416910" y="1527387"/>
            <a:ext cx="1881845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Courier New" pitchFamily="49" charset="0"/>
              </a:rPr>
              <a:t>Tuffy-no-part</a:t>
            </a:r>
            <a:endParaRPr lang="en-US" sz="2000" kern="0" dirty="0">
              <a:solidFill>
                <a:schemeClr val="tx1"/>
              </a:solidFill>
              <a:latin typeface="+mj-lt"/>
              <a:ea typeface="ＭＳ Ｐゴシック" charset="-128"/>
              <a:cs typeface="Courier New" pitchFamily="49" charset="0"/>
            </a:endParaRPr>
          </a:p>
        </p:txBody>
      </p:sp>
      <p:sp>
        <p:nvSpPr>
          <p:cNvPr id="3" name="Left Brace 2"/>
          <p:cNvSpPr/>
          <p:nvPr/>
        </p:nvSpPr>
        <p:spPr bwMode="auto">
          <a:xfrm rot="5400000">
            <a:off x="3814761" y="1119071"/>
            <a:ext cx="362328" cy="2073871"/>
          </a:xfrm>
          <a:prstGeom prst="leftBrace">
            <a:avLst>
              <a:gd name="adj1" fmla="val 68759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63" name="Left Brace 62"/>
          <p:cNvSpPr/>
          <p:nvPr/>
        </p:nvSpPr>
        <p:spPr bwMode="auto">
          <a:xfrm rot="5400000">
            <a:off x="6228144" y="1718479"/>
            <a:ext cx="362328" cy="857174"/>
          </a:xfrm>
          <a:prstGeom prst="leftBrace">
            <a:avLst>
              <a:gd name="adj1" fmla="val 68759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33008" y="5694895"/>
            <a:ext cx="4456669" cy="830997"/>
          </a:xfrm>
          <a:prstGeom prst="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cost[Tuffy] 			= 10</a:t>
            </a: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cost[Tuffy-no-part] 		= 25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054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1982119" y="4196295"/>
            <a:ext cx="5291833" cy="461665"/>
          </a:xfrm>
          <a:prstGeom prst="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</a:rPr>
              <a:t>100 components </a:t>
            </a:r>
            <a:r>
              <a:rPr lang="en-US" sz="2400" i="1" smtClean="0">
                <a:solidFill>
                  <a:schemeClr val="bg1"/>
                </a:solidFill>
                <a:sym typeface="Wingdings" pitchFamily="2" charset="2"/>
              </a:rPr>
              <a:t> 100 years of gap!</a:t>
            </a:r>
            <a:endParaRPr lang="en-US" sz="2400" i="1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21323" y="2238445"/>
            <a:ext cx="7931747" cy="1267365"/>
          </a:xfrm>
          <a:prstGeom prst="rect">
            <a:avLst/>
          </a:prstGeom>
          <a:solidFill>
            <a:srgbClr val="FFFFCC"/>
          </a:solidFill>
          <a:ln>
            <a:solidFill>
              <a:srgbClr val="FDEDCF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smtClean="0">
                <a:solidFill>
                  <a:sysClr val="windowText" lastClr="000000"/>
                </a:solidFill>
                <a:latin typeface="Trebuchet MS" pitchFamily="34" charset="0"/>
              </a:rPr>
              <a:t>Under certain technical conditions, component-wise </a:t>
            </a:r>
            <a:br>
              <a:rPr lang="en-US" sz="2400" smtClean="0">
                <a:solidFill>
                  <a:sysClr val="windowText" lastClr="000000"/>
                </a:solidFill>
                <a:latin typeface="Trebuchet MS" pitchFamily="34" charset="0"/>
              </a:rPr>
            </a:br>
            <a:r>
              <a:rPr lang="en-US" sz="2400" smtClean="0">
                <a:solidFill>
                  <a:sysClr val="windowText" lastClr="000000"/>
                </a:solidFill>
                <a:latin typeface="Trebuchet MS" pitchFamily="34" charset="0"/>
              </a:rPr>
              <a:t>partitioning </a:t>
            </a:r>
            <a:r>
              <a:rPr lang="en-US" sz="2400" dirty="0" smtClean="0">
                <a:solidFill>
                  <a:sysClr val="windowText" lastClr="000000"/>
                </a:solidFill>
                <a:latin typeface="Trebuchet MS" pitchFamily="34" charset="0"/>
              </a:rPr>
              <a:t>reduces </a:t>
            </a:r>
            <a:r>
              <a:rPr lang="en-US" sz="2400" smtClean="0">
                <a:solidFill>
                  <a:sysClr val="windowText" lastClr="000000"/>
                </a:solidFill>
                <a:latin typeface="Trebuchet MS" pitchFamily="34" charset="0"/>
              </a:rPr>
              <a:t>expected time to hit an optimal </a:t>
            </a:r>
            <a:br>
              <a:rPr lang="en-US" sz="2400" smtClean="0">
                <a:solidFill>
                  <a:sysClr val="windowText" lastClr="000000"/>
                </a:solidFill>
                <a:latin typeface="Trebuchet MS" pitchFamily="34" charset="0"/>
              </a:rPr>
            </a:br>
            <a:r>
              <a:rPr lang="en-US" sz="2400" smtClean="0">
                <a:solidFill>
                  <a:sysClr val="windowText" lastClr="000000"/>
                </a:solidFill>
                <a:latin typeface="Trebuchet MS" pitchFamily="34" charset="0"/>
              </a:rPr>
              <a:t>state by (2 ^ #components) steps.</a:t>
            </a:r>
            <a:endParaRPr lang="en-US" sz="2400" dirty="0">
              <a:solidFill>
                <a:sysClr val="windowText" lastClr="000000"/>
              </a:solidFill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0000"/>
                </a:solidFill>
              </a:rPr>
              <a:t>Partitioning (Actually) Improves 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381445" y="6501400"/>
            <a:ext cx="2133600" cy="365125"/>
          </a:xfrm>
        </p:spPr>
        <p:txBody>
          <a:bodyPr/>
          <a:lstStyle/>
          <a:p>
            <a:fld id="{FC3F12EC-623A-4A99-AAF9-B60A2626526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4294967295"/>
          </p:nvPr>
        </p:nvSpPr>
        <p:spPr>
          <a:xfrm>
            <a:off x="232235" y="1467065"/>
            <a:ext cx="8026645" cy="579355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Theorem (roughly):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18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Further Partitioning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Partition one component further into pieces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506804"/>
              </p:ext>
            </p:extLst>
          </p:nvPr>
        </p:nvGraphicFramePr>
        <p:xfrm>
          <a:off x="432490" y="2084825"/>
          <a:ext cx="7442340" cy="357128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814804"/>
                <a:gridCol w="1860585"/>
                <a:gridCol w="1766951"/>
              </a:tblGrid>
              <a:tr h="693425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Graph</a:t>
                      </a:r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Scalability</a:t>
                      </a:r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Quality</a:t>
                      </a:r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4389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600" smtClean="0">
                          <a:solidFill>
                            <a:srgbClr val="990000"/>
                          </a:solidFill>
                          <a:sym typeface="Wingdings"/>
                        </a:rPr>
                        <a:t></a:t>
                      </a:r>
                      <a:endParaRPr lang="en-US" sz="6600" smtClean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6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4389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800" b="0" i="0" u="none" strike="noStrike" kern="1200" cap="none" spc="0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118" name="Group 117"/>
          <p:cNvGrpSpPr/>
          <p:nvPr/>
        </p:nvGrpSpPr>
        <p:grpSpPr>
          <a:xfrm>
            <a:off x="2293951" y="2886767"/>
            <a:ext cx="1556535" cy="1131623"/>
            <a:chOff x="2293951" y="2886767"/>
            <a:chExt cx="1556535" cy="1131623"/>
          </a:xfrm>
        </p:grpSpPr>
        <p:grpSp>
          <p:nvGrpSpPr>
            <p:cNvPr id="6" name="Group 5"/>
            <p:cNvGrpSpPr/>
            <p:nvPr/>
          </p:nvGrpSpPr>
          <p:grpSpPr>
            <a:xfrm rot="18568706">
              <a:off x="2970580" y="3138485"/>
              <a:ext cx="1131623" cy="628188"/>
              <a:chOff x="4438535" y="4621766"/>
              <a:chExt cx="1862018" cy="1033645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4438535" y="4621766"/>
                <a:ext cx="1350297" cy="1033645"/>
                <a:chOff x="947181" y="4361116"/>
                <a:chExt cx="1742163" cy="1333616"/>
              </a:xfrm>
            </p:grpSpPr>
            <p:sp>
              <p:nvSpPr>
                <p:cNvPr id="37" name="Flowchart: Connector 36"/>
                <p:cNvSpPr/>
                <p:nvPr/>
              </p:nvSpPr>
              <p:spPr bwMode="auto">
                <a:xfrm>
                  <a:off x="1584084" y="5315484"/>
                  <a:ext cx="375138" cy="358656"/>
                </a:xfrm>
                <a:prstGeom prst="flowChartConnector">
                  <a:avLst/>
                </a:prstGeom>
                <a:solidFill>
                  <a:srgbClr val="0000FF"/>
                </a:solidFill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38" name="Flowchart: Connector 37"/>
                <p:cNvSpPr/>
                <p:nvPr/>
              </p:nvSpPr>
              <p:spPr bwMode="auto">
                <a:xfrm>
                  <a:off x="2314206" y="5336076"/>
                  <a:ext cx="375138" cy="358656"/>
                </a:xfrm>
                <a:prstGeom prst="flowChartConnector">
                  <a:avLst/>
                </a:prstGeom>
                <a:solidFill>
                  <a:srgbClr val="0000FF"/>
                </a:solidFill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39" name="Straight Connector 38"/>
                <p:cNvCxnSpPr>
                  <a:stCxn id="37" idx="6"/>
                  <a:endCxn id="38" idx="2"/>
                </p:cNvCxnSpPr>
                <p:nvPr/>
              </p:nvCxnSpPr>
              <p:spPr bwMode="auto">
                <a:xfrm>
                  <a:off x="1959222" y="5494812"/>
                  <a:ext cx="354984" cy="20592"/>
                </a:xfrm>
                <a:prstGeom prst="lin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>
                  <a:stCxn id="10" idx="6"/>
                  <a:endCxn id="27" idx="2"/>
                </p:cNvCxnSpPr>
                <p:nvPr/>
              </p:nvCxnSpPr>
              <p:spPr bwMode="auto">
                <a:xfrm rot="3031294" flipV="1">
                  <a:off x="886736" y="4421561"/>
                  <a:ext cx="561484" cy="440594"/>
                </a:xfrm>
                <a:prstGeom prst="line">
                  <a:avLst/>
                </a:prstGeom>
                <a:ln>
                  <a:prstDash val="sysDash"/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4879418" y="4704368"/>
                <a:ext cx="1421135" cy="921844"/>
                <a:chOff x="855786" y="5315484"/>
                <a:chExt cx="1833558" cy="1189369"/>
              </a:xfrm>
              <a:solidFill>
                <a:srgbClr val="0000FF"/>
              </a:solidFill>
            </p:grpSpPr>
            <p:sp>
              <p:nvSpPr>
                <p:cNvPr id="27" name="Flowchart: Connector 26"/>
                <p:cNvSpPr/>
                <p:nvPr/>
              </p:nvSpPr>
              <p:spPr bwMode="auto">
                <a:xfrm>
                  <a:off x="855786" y="538695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28" name="Flowchart: Connector 27"/>
                <p:cNvSpPr/>
                <p:nvPr/>
              </p:nvSpPr>
              <p:spPr bwMode="auto">
                <a:xfrm>
                  <a:off x="1584084" y="5315484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 bwMode="auto">
                <a:xfrm>
                  <a:off x="2314206" y="5336076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30" name="Flowchart: Connector 29"/>
                <p:cNvSpPr/>
                <p:nvPr/>
              </p:nvSpPr>
              <p:spPr bwMode="auto">
                <a:xfrm>
                  <a:off x="2314206" y="6146197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31" name="Straight Connector 30"/>
                <p:cNvCxnSpPr>
                  <a:stCxn id="28" idx="6"/>
                  <a:endCxn id="29" idx="2"/>
                </p:cNvCxnSpPr>
                <p:nvPr/>
              </p:nvCxnSpPr>
              <p:spPr bwMode="auto">
                <a:xfrm>
                  <a:off x="1959222" y="5494812"/>
                  <a:ext cx="354984" cy="2059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>
                  <a:stCxn id="28" idx="5"/>
                  <a:endCxn id="30" idx="1"/>
                </p:cNvCxnSpPr>
                <p:nvPr/>
              </p:nvCxnSpPr>
              <p:spPr bwMode="auto">
                <a:xfrm>
                  <a:off x="1904284" y="5621615"/>
                  <a:ext cx="464860" cy="577107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27" idx="6"/>
                  <a:endCxn id="28" idx="2"/>
                </p:cNvCxnSpPr>
                <p:nvPr/>
              </p:nvCxnSpPr>
              <p:spPr bwMode="auto">
                <a:xfrm flipV="1">
                  <a:off x="1230924" y="5494812"/>
                  <a:ext cx="353160" cy="7147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stCxn id="27" idx="4"/>
                  <a:endCxn id="37" idx="0"/>
                </p:cNvCxnSpPr>
                <p:nvPr/>
              </p:nvCxnSpPr>
              <p:spPr bwMode="auto">
                <a:xfrm>
                  <a:off x="1043355" y="5745612"/>
                  <a:ext cx="68074" cy="41766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27" idx="5"/>
                  <a:endCxn id="38" idx="1"/>
                </p:cNvCxnSpPr>
                <p:nvPr/>
              </p:nvCxnSpPr>
              <p:spPr bwMode="auto">
                <a:xfrm>
                  <a:off x="1175986" y="5693087"/>
                  <a:ext cx="532934" cy="54330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>
                  <a:stCxn id="29" idx="3"/>
                  <a:endCxn id="38" idx="7"/>
                </p:cNvCxnSpPr>
                <p:nvPr/>
              </p:nvCxnSpPr>
              <p:spPr bwMode="auto">
                <a:xfrm flipH="1">
                  <a:off x="1974181" y="5642207"/>
                  <a:ext cx="394963" cy="594183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7"/>
            <p:cNvGrpSpPr/>
            <p:nvPr/>
          </p:nvGrpSpPr>
          <p:grpSpPr>
            <a:xfrm rot="20158976">
              <a:off x="2293951" y="3386088"/>
              <a:ext cx="660123" cy="628160"/>
              <a:chOff x="2960699" y="4894032"/>
              <a:chExt cx="1086192" cy="1033598"/>
            </a:xfrm>
          </p:grpSpPr>
          <p:grpSp>
            <p:nvGrpSpPr>
              <p:cNvPr id="9" name="Group 8"/>
              <p:cNvGrpSpPr/>
              <p:nvPr/>
            </p:nvGrpSpPr>
            <p:grpSpPr>
              <a:xfrm rot="9626731">
                <a:off x="2960699" y="4894032"/>
                <a:ext cx="1086192" cy="981028"/>
                <a:chOff x="862893" y="4214030"/>
                <a:chExt cx="1401412" cy="1265727"/>
              </a:xfrm>
              <a:solidFill>
                <a:srgbClr val="C00000"/>
              </a:solidFill>
            </p:grpSpPr>
            <p:sp>
              <p:nvSpPr>
                <p:cNvPr id="11" name="Flowchart: Connector 10"/>
                <p:cNvSpPr/>
                <p:nvPr/>
              </p:nvSpPr>
              <p:spPr bwMode="auto">
                <a:xfrm>
                  <a:off x="862893" y="4884860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12" name="Flowchart: Connector 11"/>
                <p:cNvSpPr/>
                <p:nvPr/>
              </p:nvSpPr>
              <p:spPr bwMode="auto">
                <a:xfrm>
                  <a:off x="1889167" y="4214030"/>
                  <a:ext cx="375138" cy="358657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sp>
              <p:nvSpPr>
                <p:cNvPr id="13" name="Flowchart: Connector 12"/>
                <p:cNvSpPr/>
                <p:nvPr/>
              </p:nvSpPr>
              <p:spPr bwMode="auto">
                <a:xfrm>
                  <a:off x="1803747" y="5121101"/>
                  <a:ext cx="375138" cy="358656"/>
                </a:xfrm>
                <a:prstGeom prst="flowChartConnector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14" name="Straight Connector 13"/>
                <p:cNvCxnSpPr>
                  <a:stCxn id="12" idx="4"/>
                  <a:endCxn id="13" idx="0"/>
                </p:cNvCxnSpPr>
                <p:nvPr/>
              </p:nvCxnSpPr>
              <p:spPr bwMode="auto">
                <a:xfrm rot="11973269" flipH="1" flipV="1">
                  <a:off x="1982495" y="4574207"/>
                  <a:ext cx="103063" cy="545375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>
                  <a:stCxn id="10" idx="0"/>
                  <a:endCxn id="11" idx="0"/>
                </p:cNvCxnSpPr>
                <p:nvPr/>
              </p:nvCxnSpPr>
              <p:spPr bwMode="auto">
                <a:xfrm rot="11973269" flipV="1">
                  <a:off x="1140372" y="4363099"/>
                  <a:ext cx="71409" cy="549560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stCxn id="11" idx="6"/>
                  <a:endCxn id="13" idx="2"/>
                </p:cNvCxnSpPr>
                <p:nvPr/>
              </p:nvCxnSpPr>
              <p:spPr bwMode="auto">
                <a:xfrm rot="11973269" flipH="1" flipV="1">
                  <a:off x="1214810" y="5165674"/>
                  <a:ext cx="612159" cy="33269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>
                  <a:stCxn id="10" idx="2"/>
                  <a:endCxn id="12" idx="2"/>
                </p:cNvCxnSpPr>
                <p:nvPr/>
              </p:nvCxnSpPr>
              <p:spPr bwMode="auto">
                <a:xfrm rot="11973269" flipH="1">
                  <a:off x="1530392" y="4331535"/>
                  <a:ext cx="366847" cy="14982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10" idx="1"/>
                  <a:endCxn id="13" idx="1"/>
                </p:cNvCxnSpPr>
                <p:nvPr/>
              </p:nvCxnSpPr>
              <p:spPr bwMode="auto">
                <a:xfrm rot="11973269" flipH="1" flipV="1">
                  <a:off x="1324360" y="4477870"/>
                  <a:ext cx="654220" cy="603679"/>
                </a:xfrm>
                <a:prstGeom prst="line">
                  <a:avLst/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Flowchart: Connector 9"/>
              <p:cNvSpPr/>
              <p:nvPr/>
            </p:nvSpPr>
            <p:spPr bwMode="auto">
              <a:xfrm>
                <a:off x="3667998" y="5649647"/>
                <a:ext cx="290758" cy="277983"/>
              </a:xfrm>
              <a:prstGeom prst="flowChartConnector">
                <a:avLst/>
              </a:prstGeom>
              <a:solidFill>
                <a:srgbClr val="C00000"/>
              </a:solidFill>
              <a:ln w="28575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</p:grpSp>
      </p:grpSp>
      <p:grpSp>
        <p:nvGrpSpPr>
          <p:cNvPr id="72" name="Group 71"/>
          <p:cNvGrpSpPr/>
          <p:nvPr/>
        </p:nvGrpSpPr>
        <p:grpSpPr>
          <a:xfrm>
            <a:off x="2267700" y="4504838"/>
            <a:ext cx="1524993" cy="920838"/>
            <a:chOff x="2493935" y="2803498"/>
            <a:chExt cx="3809177" cy="2300100"/>
          </a:xfrm>
        </p:grpSpPr>
        <p:sp>
          <p:nvSpPr>
            <p:cNvPr id="73" name="Flowchart: Connector 72"/>
            <p:cNvSpPr/>
            <p:nvPr/>
          </p:nvSpPr>
          <p:spPr bwMode="auto">
            <a:xfrm rot="5803606">
              <a:off x="4950143" y="2925613"/>
              <a:ext cx="442946" cy="423486"/>
            </a:xfrm>
            <a:prstGeom prst="flowChartConnector">
              <a:avLst/>
            </a:prstGeom>
            <a:solidFill>
              <a:srgbClr val="0000FF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74" name="Flowchart: Connector 73"/>
            <p:cNvSpPr/>
            <p:nvPr/>
          </p:nvSpPr>
          <p:spPr bwMode="auto">
            <a:xfrm rot="5803606">
              <a:off x="4825015" y="3778926"/>
              <a:ext cx="442946" cy="423486"/>
            </a:xfrm>
            <a:prstGeom prst="flowChartConnector">
              <a:avLst/>
            </a:prstGeom>
            <a:solidFill>
              <a:srgbClr val="0000FF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cxnSp>
          <p:nvCxnSpPr>
            <p:cNvPr id="75" name="Straight Connector 74"/>
            <p:cNvCxnSpPr>
              <a:stCxn id="73" idx="6"/>
              <a:endCxn id="74" idx="2"/>
            </p:cNvCxnSpPr>
            <p:nvPr/>
          </p:nvCxnSpPr>
          <p:spPr bwMode="auto">
            <a:xfrm rot="5803606">
              <a:off x="4899477" y="3551856"/>
              <a:ext cx="419149" cy="2431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85" idx="1"/>
              <a:endCxn id="73" idx="4"/>
            </p:cNvCxnSpPr>
            <p:nvPr/>
          </p:nvCxnSpPr>
          <p:spPr bwMode="auto">
            <a:xfrm>
              <a:off x="4053306" y="3103915"/>
              <a:ext cx="908024" cy="8640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77" name="Flowchart: Connector 76"/>
            <p:cNvSpPr/>
            <p:nvPr/>
          </p:nvSpPr>
          <p:spPr bwMode="auto">
            <a:xfrm rot="5803606">
              <a:off x="5869895" y="2953161"/>
              <a:ext cx="442947" cy="423486"/>
            </a:xfrm>
            <a:prstGeom prst="flowChartConnector">
              <a:avLst/>
            </a:prstGeom>
            <a:solidFill>
              <a:srgbClr val="0000FF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78" name="Flowchart: Connector 77"/>
            <p:cNvSpPr/>
            <p:nvPr/>
          </p:nvSpPr>
          <p:spPr bwMode="auto">
            <a:xfrm rot="5803606">
              <a:off x="5852976" y="3817069"/>
              <a:ext cx="442947" cy="423486"/>
            </a:xfrm>
            <a:prstGeom prst="flowChartConnector">
              <a:avLst/>
            </a:prstGeom>
            <a:solidFill>
              <a:srgbClr val="0000FF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79" name="Flowchart: Connector 78"/>
            <p:cNvSpPr/>
            <p:nvPr/>
          </p:nvSpPr>
          <p:spPr bwMode="auto">
            <a:xfrm rot="5803606">
              <a:off x="5727847" y="4670382"/>
              <a:ext cx="442947" cy="423486"/>
            </a:xfrm>
            <a:prstGeom prst="flowChartConnector">
              <a:avLst/>
            </a:prstGeom>
            <a:solidFill>
              <a:srgbClr val="0000FF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cxnSp>
          <p:nvCxnSpPr>
            <p:cNvPr id="80" name="Straight Connector 79"/>
            <p:cNvCxnSpPr>
              <a:stCxn id="78" idx="6"/>
              <a:endCxn id="79" idx="2"/>
            </p:cNvCxnSpPr>
            <p:nvPr/>
          </p:nvCxnSpPr>
          <p:spPr bwMode="auto">
            <a:xfrm rot="5803606">
              <a:off x="5802310" y="4443311"/>
              <a:ext cx="419150" cy="24314"/>
            </a:xfrm>
            <a:prstGeom prst="line">
              <a:avLst/>
            </a:prstGeom>
            <a:solidFill>
              <a:srgbClr val="0000FF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8" idx="3"/>
              <a:endCxn id="73" idx="7"/>
            </p:cNvCxnSpPr>
            <p:nvPr/>
          </p:nvCxnSpPr>
          <p:spPr bwMode="auto">
            <a:xfrm flipH="1" flipV="1">
              <a:off x="5301966" y="3310421"/>
              <a:ext cx="642133" cy="545326"/>
            </a:xfrm>
            <a:prstGeom prst="line">
              <a:avLst/>
            </a:prstGeom>
            <a:solidFill>
              <a:srgbClr val="0000FF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7" idx="6"/>
              <a:endCxn id="78" idx="2"/>
            </p:cNvCxnSpPr>
            <p:nvPr/>
          </p:nvCxnSpPr>
          <p:spPr bwMode="auto">
            <a:xfrm rot="5803606" flipV="1">
              <a:off x="5874410" y="3554662"/>
              <a:ext cx="416996" cy="84391"/>
            </a:xfrm>
            <a:prstGeom prst="line">
              <a:avLst/>
            </a:prstGeom>
            <a:solidFill>
              <a:srgbClr val="0000FF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77" idx="4"/>
              <a:endCxn id="73" idx="0"/>
            </p:cNvCxnSpPr>
            <p:nvPr/>
          </p:nvCxnSpPr>
          <p:spPr bwMode="auto">
            <a:xfrm rot="5803606">
              <a:off x="5591305" y="2904552"/>
              <a:ext cx="80379" cy="493157"/>
            </a:xfrm>
            <a:prstGeom prst="line">
              <a:avLst/>
            </a:prstGeom>
            <a:solidFill>
              <a:srgbClr val="0000FF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7" idx="5"/>
              <a:endCxn id="74" idx="1"/>
            </p:cNvCxnSpPr>
            <p:nvPr/>
          </p:nvCxnSpPr>
          <p:spPr bwMode="auto">
            <a:xfrm rot="5803606">
              <a:off x="5254298" y="3257034"/>
              <a:ext cx="629265" cy="641508"/>
            </a:xfrm>
            <a:prstGeom prst="line">
              <a:avLst/>
            </a:prstGeom>
            <a:solidFill>
              <a:srgbClr val="0000FF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85" name="Flowchart: Connector 84"/>
            <p:cNvSpPr/>
            <p:nvPr/>
          </p:nvSpPr>
          <p:spPr bwMode="auto">
            <a:xfrm rot="9626731">
              <a:off x="3634144" y="2803498"/>
              <a:ext cx="442947" cy="423486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86" name="Flowchart: Connector 85"/>
            <p:cNvSpPr/>
            <p:nvPr/>
          </p:nvSpPr>
          <p:spPr bwMode="auto">
            <a:xfrm rot="9626731">
              <a:off x="2757369" y="3955487"/>
              <a:ext cx="442947" cy="423488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87" name="Flowchart: Connector 86"/>
            <p:cNvSpPr/>
            <p:nvPr/>
          </p:nvSpPr>
          <p:spPr bwMode="auto">
            <a:xfrm rot="9626731">
              <a:off x="2493935" y="2912471"/>
              <a:ext cx="442947" cy="423486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cxnSp>
          <p:nvCxnSpPr>
            <p:cNvPr id="88" name="Straight Connector 87"/>
            <p:cNvCxnSpPr>
              <a:stCxn id="86" idx="4"/>
              <a:endCxn id="87" idx="0"/>
            </p:cNvCxnSpPr>
            <p:nvPr/>
          </p:nvCxnSpPr>
          <p:spPr bwMode="auto">
            <a:xfrm flipH="1" flipV="1">
              <a:off x="2786278" y="3323743"/>
              <a:ext cx="121692" cy="643957"/>
            </a:xfrm>
            <a:prstGeom prst="line">
              <a:avLst/>
            </a:prstGeom>
            <a:solidFill>
              <a:srgbClr val="C0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93" idx="0"/>
              <a:endCxn id="85" idx="0"/>
            </p:cNvCxnSpPr>
            <p:nvPr/>
          </p:nvCxnSpPr>
          <p:spPr bwMode="auto">
            <a:xfrm flipH="1" flipV="1">
              <a:off x="3926488" y="3214772"/>
              <a:ext cx="141269" cy="525478"/>
            </a:xfrm>
            <a:prstGeom prst="line">
              <a:avLst/>
            </a:prstGeom>
            <a:solidFill>
              <a:srgbClr val="C0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85" idx="6"/>
              <a:endCxn id="87" idx="2"/>
            </p:cNvCxnSpPr>
            <p:nvPr/>
          </p:nvCxnSpPr>
          <p:spPr bwMode="auto">
            <a:xfrm flipH="1" flipV="1">
              <a:off x="2924107" y="3050086"/>
              <a:ext cx="722811" cy="39283"/>
            </a:xfrm>
            <a:prstGeom prst="line">
              <a:avLst/>
            </a:prstGeom>
            <a:solidFill>
              <a:srgbClr val="C0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93" idx="2"/>
              <a:endCxn id="86" idx="2"/>
            </p:cNvCxnSpPr>
            <p:nvPr/>
          </p:nvCxnSpPr>
          <p:spPr bwMode="auto">
            <a:xfrm flipH="1">
              <a:off x="3187542" y="3951993"/>
              <a:ext cx="658741" cy="141110"/>
            </a:xfrm>
            <a:prstGeom prst="line">
              <a:avLst/>
            </a:prstGeom>
            <a:solidFill>
              <a:srgbClr val="C0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93" idx="1"/>
              <a:endCxn id="87" idx="1"/>
            </p:cNvCxnSpPr>
            <p:nvPr/>
          </p:nvCxnSpPr>
          <p:spPr bwMode="auto">
            <a:xfrm flipH="1" flipV="1">
              <a:off x="2913095" y="3212887"/>
              <a:ext cx="998056" cy="589381"/>
            </a:xfrm>
            <a:prstGeom prst="line">
              <a:avLst/>
            </a:prstGeom>
            <a:solidFill>
              <a:srgbClr val="C0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93" name="Flowchart: Connector 92"/>
            <p:cNvSpPr/>
            <p:nvPr/>
          </p:nvSpPr>
          <p:spPr bwMode="auto">
            <a:xfrm>
              <a:off x="3846283" y="3740250"/>
              <a:ext cx="442947" cy="423485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94" name="Flowchart: Connector 93"/>
            <p:cNvSpPr/>
            <p:nvPr/>
          </p:nvSpPr>
          <p:spPr bwMode="auto">
            <a:xfrm rot="5803606">
              <a:off x="3713308" y="4469405"/>
              <a:ext cx="442947" cy="423486"/>
            </a:xfrm>
            <a:prstGeom prst="flowChartConnector">
              <a:avLst/>
            </a:prstGeom>
            <a:solidFill>
              <a:srgbClr val="C00000"/>
            </a:solidFill>
            <a:ln w="28575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cxnSp>
          <p:nvCxnSpPr>
            <p:cNvPr id="95" name="Straight Connector 94"/>
            <p:cNvCxnSpPr>
              <a:stCxn id="94" idx="4"/>
              <a:endCxn id="86" idx="0"/>
            </p:cNvCxnSpPr>
            <p:nvPr/>
          </p:nvCxnSpPr>
          <p:spPr bwMode="auto">
            <a:xfrm flipH="1" flipV="1">
              <a:off x="3049713" y="4366763"/>
              <a:ext cx="674783" cy="289583"/>
            </a:xfrm>
            <a:prstGeom prst="line">
              <a:avLst/>
            </a:prstGeom>
            <a:solidFill>
              <a:srgbClr val="C0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4" idx="3"/>
              <a:endCxn id="87" idx="1"/>
            </p:cNvCxnSpPr>
            <p:nvPr/>
          </p:nvCxnSpPr>
          <p:spPr bwMode="auto">
            <a:xfrm flipH="1" flipV="1">
              <a:off x="2913095" y="3212887"/>
              <a:ext cx="891336" cy="1295196"/>
            </a:xfrm>
            <a:prstGeom prst="line">
              <a:avLst/>
            </a:prstGeom>
            <a:solidFill>
              <a:srgbClr val="C0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78" idx="4"/>
              <a:endCxn id="74" idx="0"/>
            </p:cNvCxnSpPr>
            <p:nvPr/>
          </p:nvCxnSpPr>
          <p:spPr bwMode="auto">
            <a:xfrm flipH="1">
              <a:off x="5256773" y="4004010"/>
              <a:ext cx="607391" cy="11461"/>
            </a:xfrm>
            <a:prstGeom prst="line">
              <a:avLst/>
            </a:prstGeom>
            <a:solidFill>
              <a:srgbClr val="C0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85" idx="1"/>
              <a:endCxn id="74" idx="4"/>
            </p:cNvCxnSpPr>
            <p:nvPr/>
          </p:nvCxnSpPr>
          <p:spPr bwMode="auto">
            <a:xfrm>
              <a:off x="4053304" y="3103914"/>
              <a:ext cx="782899" cy="861953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94" idx="0"/>
              <a:endCxn id="79" idx="4"/>
            </p:cNvCxnSpPr>
            <p:nvPr/>
          </p:nvCxnSpPr>
          <p:spPr bwMode="auto">
            <a:xfrm>
              <a:off x="4145067" y="4705951"/>
              <a:ext cx="1593968" cy="151372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93" idx="7"/>
              <a:endCxn id="73" idx="5"/>
            </p:cNvCxnSpPr>
            <p:nvPr/>
          </p:nvCxnSpPr>
          <p:spPr bwMode="auto">
            <a:xfrm flipV="1">
              <a:off x="4224362" y="3275345"/>
              <a:ext cx="780216" cy="526923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94" idx="1"/>
              <a:endCxn id="74" idx="5"/>
            </p:cNvCxnSpPr>
            <p:nvPr/>
          </p:nvCxnSpPr>
          <p:spPr bwMode="auto">
            <a:xfrm flipV="1">
              <a:off x="4101820" y="4128658"/>
              <a:ext cx="777630" cy="414501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93" idx="5"/>
              <a:endCxn id="79" idx="4"/>
            </p:cNvCxnSpPr>
            <p:nvPr/>
          </p:nvCxnSpPr>
          <p:spPr bwMode="auto">
            <a:xfrm>
              <a:off x="4224362" y="4101717"/>
              <a:ext cx="1514673" cy="755606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07" name="Rectangle 106"/>
          <p:cNvSpPr/>
          <p:nvPr/>
        </p:nvSpPr>
        <p:spPr bwMode="auto">
          <a:xfrm>
            <a:off x="501070" y="3759762"/>
            <a:ext cx="1382580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smtClean="0">
                <a:solidFill>
                  <a:schemeClr val="tx1"/>
                </a:solidFill>
                <a:latin typeface="+mj-lt"/>
                <a:ea typeface="ＭＳ Ｐゴシック" charset="-128"/>
                <a:cs typeface="Courier New" pitchFamily="49" charset="0"/>
              </a:rPr>
              <a:t>Sparse</a:t>
            </a:r>
            <a:endParaRPr lang="en-US" sz="2000" kern="0" dirty="0">
              <a:solidFill>
                <a:schemeClr val="tx1"/>
              </a:solidFill>
              <a:latin typeface="+mj-lt"/>
              <a:ea typeface="ＭＳ Ｐゴシック" charset="-128"/>
              <a:cs typeface="Courier New" pitchFamily="49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501070" y="5195246"/>
            <a:ext cx="1382580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smtClean="0">
                <a:solidFill>
                  <a:schemeClr val="tx1"/>
                </a:solidFill>
                <a:latin typeface="+mj-lt"/>
                <a:ea typeface="ＭＳ Ｐゴシック" charset="-128"/>
                <a:cs typeface="Courier New" pitchFamily="49" charset="0"/>
              </a:rPr>
              <a:t>Dense</a:t>
            </a:r>
            <a:endParaRPr lang="en-US" sz="2000" kern="0" dirty="0">
              <a:solidFill>
                <a:schemeClr val="tx1"/>
              </a:solidFill>
              <a:latin typeface="+mj-lt"/>
              <a:ea typeface="ＭＳ Ｐゴシック" charset="-128"/>
              <a:cs typeface="Courier New" pitchFamily="49" charset="0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1038740" y="5354535"/>
            <a:ext cx="6840335" cy="1070055"/>
            <a:chOff x="2244291" y="5354535"/>
            <a:chExt cx="6840335" cy="1070055"/>
          </a:xfrm>
        </p:grpSpPr>
        <p:sp>
          <p:nvSpPr>
            <p:cNvPr id="109" name="TextBox 108"/>
            <p:cNvSpPr txBox="1"/>
            <p:nvPr/>
          </p:nvSpPr>
          <p:spPr>
            <a:xfrm>
              <a:off x="2244291" y="5901370"/>
              <a:ext cx="6840335" cy="523220"/>
            </a:xfrm>
            <a:prstGeom prst="rect">
              <a:avLst/>
            </a:prstGeom>
            <a:solidFill>
              <a:srgbClr val="0000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sz="2800" i="1">
                  <a:solidFill>
                    <a:schemeClr val="bg1"/>
                  </a:solidFill>
                </a:rPr>
                <a:t>I</a:t>
              </a:r>
              <a:r>
                <a:rPr lang="en-US" sz="2800" i="1" smtClean="0">
                  <a:solidFill>
                    <a:schemeClr val="bg1"/>
                  </a:solidFill>
                </a:rPr>
                <a:t>n the paper: cost-based trade-off model</a:t>
              </a:r>
              <a:endParaRPr lang="en-US" sz="2800" i="1">
                <a:solidFill>
                  <a:schemeClr val="bg1"/>
                </a:solidFill>
              </a:endParaRPr>
            </a:p>
          </p:txBody>
        </p:sp>
        <p:cxnSp>
          <p:nvCxnSpPr>
            <p:cNvPr id="110" name="Straight Arrow Connector 109"/>
            <p:cNvCxnSpPr/>
            <p:nvPr/>
          </p:nvCxnSpPr>
          <p:spPr bwMode="auto">
            <a:xfrm>
              <a:off x="8197065" y="5354535"/>
              <a:ext cx="0" cy="52060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14" name="Rectangle 113"/>
          <p:cNvSpPr/>
          <p:nvPr/>
        </p:nvSpPr>
        <p:spPr>
          <a:xfrm>
            <a:off x="6542514" y="2954059"/>
            <a:ext cx="89800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>
                <a:solidFill>
                  <a:srgbClr val="990000"/>
                </a:solidFill>
                <a:latin typeface="Trebuchet MS"/>
                <a:ea typeface="+mn-ea"/>
                <a:sym typeface="Wingdings"/>
              </a:rPr>
              <a:t></a:t>
            </a:r>
            <a:endParaRPr lang="en-US" sz="6600">
              <a:solidFill>
                <a:srgbClr val="990000"/>
              </a:solidFill>
              <a:latin typeface="Trebuchet MS"/>
              <a:ea typeface="+mn-ea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218707" y="4549135"/>
            <a:ext cx="15456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>
                <a:solidFill>
                  <a:srgbClr val="990000"/>
                </a:solidFill>
                <a:latin typeface="Trebuchet MS"/>
                <a:ea typeface="+mn-ea"/>
                <a:sym typeface="Wingdings"/>
              </a:rPr>
              <a:t>/</a:t>
            </a:r>
            <a:endParaRPr lang="en-US" sz="4800">
              <a:solidFill>
                <a:srgbClr val="990000"/>
              </a:solidFill>
              <a:latin typeface="Trebuchet MS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59095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Markov Logic is a powerful framework for statistical inference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existing implementations do not scale</a:t>
            </a:r>
          </a:p>
          <a:p>
            <a:r>
              <a:rPr lang="en-US" dirty="0" smtClean="0"/>
              <a:t>Tuffy scales up Markov Logic inference</a:t>
            </a:r>
          </a:p>
          <a:p>
            <a:pPr lvl="1"/>
            <a:r>
              <a:rPr lang="en-US" dirty="0" smtClean="0"/>
              <a:t>RDBMS query processing is perfect fit for grounding</a:t>
            </a:r>
          </a:p>
          <a:p>
            <a:pPr lvl="1"/>
            <a:r>
              <a:rPr lang="en-US" dirty="0" smtClean="0"/>
              <a:t>Partitioning improves search scalability </a:t>
            </a:r>
            <a:r>
              <a:rPr lang="en-US" i="1" dirty="0" smtClean="0"/>
              <a:t>and quality</a:t>
            </a:r>
          </a:p>
          <a:p>
            <a:r>
              <a:rPr lang="en-US" dirty="0" smtClean="0"/>
              <a:t>Try it out!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9905" y="5310845"/>
            <a:ext cx="6028060" cy="523220"/>
          </a:xfrm>
          <a:prstGeom prst="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http://</a:t>
            </a:r>
            <a:r>
              <a:rPr lang="en-US" sz="2800" dirty="0" err="1" smtClean="0">
                <a:solidFill>
                  <a:schemeClr val="bg1"/>
                </a:solidFill>
              </a:rPr>
              <a:t>www.cs.wisc.edu</a:t>
            </a:r>
            <a:r>
              <a:rPr lang="en-US" sz="2800" dirty="0" smtClean="0">
                <a:solidFill>
                  <a:schemeClr val="bg1"/>
                </a:solidFill>
              </a:rPr>
              <a:t>/hazy/</a:t>
            </a:r>
            <a:r>
              <a:rPr lang="en-US" sz="2800" dirty="0" err="1" smtClean="0">
                <a:solidFill>
                  <a:schemeClr val="bg1"/>
                </a:solidFill>
              </a:rPr>
              <a:t>tuffy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6" t="3297" r="4817" b="3799"/>
          <a:stretch/>
        </p:blipFill>
        <p:spPr>
          <a:xfrm>
            <a:off x="7759615" y="5195630"/>
            <a:ext cx="1191107" cy="14824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0660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Markov Logic</a:t>
            </a:r>
          </a:p>
          <a:p>
            <a:pPr lvl="1"/>
            <a:r>
              <a:rPr lang="en-US" dirty="0" smtClean="0"/>
              <a:t>Data model</a:t>
            </a:r>
          </a:p>
          <a:p>
            <a:pPr lvl="1"/>
            <a:r>
              <a:rPr lang="en-US" dirty="0" smtClean="0"/>
              <a:t>Query language</a:t>
            </a:r>
          </a:p>
          <a:p>
            <a:pPr lvl="1"/>
            <a:r>
              <a:rPr lang="en-US" dirty="0" smtClean="0"/>
              <a:t>Inference = grounding then search</a:t>
            </a:r>
          </a:p>
          <a:p>
            <a:r>
              <a:rPr lang="en-US" dirty="0" smtClean="0"/>
              <a:t>Tuffy the System</a:t>
            </a:r>
          </a:p>
          <a:p>
            <a:pPr lvl="1"/>
            <a:r>
              <a:rPr lang="en-US" dirty="0" smtClean="0"/>
              <a:t>Scaling up grounding with RDBMS</a:t>
            </a:r>
          </a:p>
          <a:p>
            <a:pPr lvl="1"/>
            <a:r>
              <a:rPr lang="en-US" dirty="0" smtClean="0"/>
              <a:t>Scaling up search with partitioning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73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Familiar </a:t>
            </a:r>
            <a:r>
              <a:rPr lang="en-US" smtClean="0"/>
              <a:t>Data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 descr="http://www.visiondecor.net/amzn/BT-Z41544SE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60" y="2905243"/>
            <a:ext cx="2621293" cy="165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edia.pinesolutions.co.uk/images/products/903.338.1.4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9" b="9784"/>
          <a:stretch/>
        </p:blipFill>
        <p:spPr bwMode="auto">
          <a:xfrm>
            <a:off x="6093946" y="2882373"/>
            <a:ext cx="2241744" cy="1674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6" t="3297" r="4817" b="3799"/>
          <a:stretch/>
        </p:blipFill>
        <p:spPr>
          <a:xfrm flipH="1">
            <a:off x="3995373" y="2982053"/>
            <a:ext cx="1191107" cy="14824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Down Arrow 9"/>
          <p:cNvSpPr/>
          <p:nvPr/>
        </p:nvSpPr>
        <p:spPr bwMode="auto">
          <a:xfrm rot="16200000">
            <a:off x="3317302" y="3469882"/>
            <a:ext cx="397121" cy="499265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 rot="16200000">
            <a:off x="5544792" y="3469881"/>
            <a:ext cx="397121" cy="499265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892" y="4902303"/>
            <a:ext cx="2235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</a:rPr>
              <a:t>Relations with </a:t>
            </a:r>
          </a:p>
          <a:p>
            <a:r>
              <a:rPr lang="en-US" sz="2400" smtClean="0">
                <a:solidFill>
                  <a:srgbClr val="0000FF"/>
                </a:solidFill>
              </a:rPr>
              <a:t>known facts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00225" y="4863898"/>
            <a:ext cx="1951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</a:rPr>
              <a:t>Relations to</a:t>
            </a:r>
          </a:p>
          <a:p>
            <a:r>
              <a:rPr lang="en-US" sz="2400" smtClean="0">
                <a:solidFill>
                  <a:srgbClr val="0000FF"/>
                </a:solidFill>
              </a:rPr>
              <a:t>be predicted</a:t>
            </a:r>
            <a:endParaRPr lang="en-US" sz="2400">
              <a:solidFill>
                <a:srgbClr val="0000FF"/>
              </a:solidFill>
            </a:endParaRPr>
          </a:p>
        </p:txBody>
      </p:sp>
      <p:pic>
        <p:nvPicPr>
          <p:cNvPr id="2054" name="Picture 6" descr="http://read.pudn.com/downloads151/sourcecode/graph/656399/PNG/Database%201%20256x256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041" y="4504340"/>
            <a:ext cx="1305770" cy="1305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471" y="1470345"/>
            <a:ext cx="726910" cy="896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Down Arrow 15"/>
          <p:cNvSpPr/>
          <p:nvPr/>
        </p:nvSpPr>
        <p:spPr bwMode="auto">
          <a:xfrm>
            <a:off x="4392365" y="2482788"/>
            <a:ext cx="397121" cy="499265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94455" y="1393535"/>
            <a:ext cx="3204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Markov Logic program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157776" y="1654813"/>
            <a:ext cx="1837597" cy="527585"/>
          </a:xfrm>
          <a:prstGeom prst="rect">
            <a:avLst/>
          </a:prstGeom>
          <a:solidFill>
            <a:srgbClr val="0000FF"/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b="1" smtClean="0">
                <a:solidFill>
                  <a:schemeClr val="bg1"/>
                </a:solidFill>
              </a:rPr>
              <a:t>Datalog?</a:t>
            </a:r>
            <a:endParaRPr 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 bwMode="auto">
              <a:xfrm>
                <a:off x="1269170" y="5820195"/>
                <a:ext cx="1179436" cy="52758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</a:rPr>
                  <a:t>EDB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69170" y="5820195"/>
                <a:ext cx="1179436" cy="52758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 bwMode="auto">
              <a:xfrm>
                <a:off x="6733799" y="5820195"/>
                <a:ext cx="1179436" cy="52758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</a:rPr>
                  <a:t>IDB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33799" y="5820195"/>
                <a:ext cx="1179436" cy="52758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noFill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 bwMode="auto">
          <a:xfrm>
            <a:off x="5263290" y="1969610"/>
            <a:ext cx="2651750" cy="768100"/>
          </a:xfrm>
          <a:prstGeom prst="rect">
            <a:avLst/>
          </a:prstGeom>
          <a:solidFill>
            <a:srgbClr val="FFFFCC"/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000" b="1" dirty="0" err="1" smtClean="0">
                <a:solidFill>
                  <a:schemeClr val="tx1"/>
                </a:solidFill>
              </a:rPr>
              <a:t>Datalog</a:t>
            </a:r>
            <a:r>
              <a:rPr lang="en-US" sz="2000" b="1" dirty="0" smtClean="0">
                <a:solidFill>
                  <a:schemeClr val="tx1"/>
                </a:solidFill>
              </a:rPr>
              <a:t> + Weights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≈ Markov Logic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704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6" grpId="0" animBg="1"/>
      <p:bldP spid="17" grpId="0"/>
      <p:bldP spid="18" grpId="0" animBg="1"/>
      <p:bldP spid="21" grpId="0" animBg="1"/>
      <p:bldP spid="22" grpId="0" animBg="1"/>
      <p:bldP spid="2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Markov Logic*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4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282575" y="1431940"/>
                <a:ext cx="8458200" cy="4953000"/>
              </a:xfrm>
            </p:spPr>
            <p:txBody>
              <a:bodyPr/>
              <a:lstStyle/>
              <a:p>
                <a:r>
                  <a:rPr lang="en-US" smtClean="0"/>
                  <a:t>Syntax</a:t>
                </a:r>
                <a:r>
                  <a:rPr lang="en-US" dirty="0" smtClean="0"/>
                  <a:t>: a set of </a:t>
                </a:r>
                <a:r>
                  <a:rPr lang="en-US" b="1" i="1" dirty="0" smtClean="0"/>
                  <a:t>weighted</a:t>
                </a:r>
                <a:r>
                  <a:rPr lang="en-US" b="1" dirty="0" smtClean="0"/>
                  <a:t> </a:t>
                </a:r>
                <a:r>
                  <a:rPr lang="en-US" smtClean="0"/>
                  <a:t>logical rules</a:t>
                </a:r>
              </a:p>
              <a:p>
                <a:pPr marL="457200" lvl="1" indent="0">
                  <a:buNone/>
                </a:pPr>
                <a:r>
                  <a:rPr lang="en-US" smtClean="0"/>
                  <a:t/>
                </a:r>
                <a:br>
                  <a:rPr lang="en-US" smtClean="0"/>
                </a:br>
                <a:endParaRPr lang="en-US" smtClean="0"/>
              </a:p>
              <a:p>
                <a:pPr lvl="1"/>
                <a:r>
                  <a:rPr lang="en-US" smtClean="0"/>
                  <a:t>Weights: cost for </a:t>
                </a:r>
                <a:r>
                  <a:rPr lang="en-US" dirty="0" smtClean="0"/>
                  <a:t>rule violation</a:t>
                </a:r>
              </a:p>
              <a:p>
                <a:r>
                  <a:rPr lang="en-US" dirty="0" smtClean="0"/>
                  <a:t>Semantics: a distribution over </a:t>
                </a:r>
                <a:r>
                  <a:rPr lang="en-US" b="1" i="1" dirty="0" smtClean="0"/>
                  <a:t>possible worlds</a:t>
                </a:r>
              </a:p>
              <a:p>
                <a:pPr lvl="1"/>
                <a:r>
                  <a:rPr lang="en-US" smtClean="0"/>
                  <a:t>Each possible world </a:t>
                </a:r>
                <a14:m>
                  <m:oMath xmlns=""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𝐼</m:t>
                    </m:r>
                  </m:oMath>
                </a14:m>
                <a:r>
                  <a:rPr lang="en-US" smtClean="0"/>
                  <a:t> incurs total cost </a:t>
                </a:r>
                <a14:m>
                  <m:oMath xmlns="" xmlns:m="http://schemas.openxmlformats.org/officeDocument/2006/math">
                    <m:r>
                      <m:rPr>
                        <m:nor/>
                      </m:rPr>
                      <a:rPr lang="en-US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cos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t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𝐼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mtClean="0"/>
              </a:p>
              <a:p>
                <a:pPr lvl="1"/>
                <a14:m>
                  <m:oMath xmlns=""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Pr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[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𝐼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]  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⁡</m:t>
                    </m:r>
                    <m:r>
                      <a:rPr lang="en-US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m:rPr>
                        <m:nor/>
                      </m:rPr>
                      <a:rPr lang="en-US" i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cos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t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𝐼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))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smtClean="0"/>
                  <a:t>Thus most </a:t>
                </a:r>
                <a:r>
                  <a:rPr lang="en-US" dirty="0" smtClean="0"/>
                  <a:t>likely world has lowest cost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282575" y="1431940"/>
                <a:ext cx="8458200" cy="4953000"/>
              </a:xfrm>
              <a:blipFill rotWithShape="1">
                <a:blip r:embed="rId3"/>
                <a:stretch>
                  <a:fillRect l="-1225" t="-1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616285" y="2006674"/>
            <a:ext cx="79498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sz="2400" b="1" dirty="0">
                <a:solidFill>
                  <a:srgbClr val="990000"/>
                </a:solidFill>
                <a:latin typeface="Trebuchet MS"/>
                <a:ea typeface="+mn-ea"/>
                <a:cs typeface="Courier New" pitchFamily="49" charset="0"/>
              </a:rPr>
              <a:t>3</a:t>
            </a:r>
            <a:r>
              <a:rPr lang="en-US" sz="2400" b="1" dirty="0">
                <a:solidFill>
                  <a:srgbClr val="000000"/>
                </a:solidFill>
                <a:latin typeface="Trebuchet MS"/>
                <a:ea typeface="+mn-ea"/>
                <a:cs typeface="Courier New" pitchFamily="49" charset="0"/>
              </a:rPr>
              <a:t>  wrote(</a:t>
            </a:r>
            <a:r>
              <a:rPr lang="en-US" sz="2400" b="1" dirty="0" err="1">
                <a:solidFill>
                  <a:srgbClr val="000000"/>
                </a:solidFill>
                <a:latin typeface="Trebuchet MS"/>
                <a:ea typeface="+mn-ea"/>
                <a:cs typeface="Courier New" pitchFamily="49" charset="0"/>
              </a:rPr>
              <a:t>s,t</a:t>
            </a:r>
            <a:r>
              <a:rPr lang="en-US" sz="2400" b="1" dirty="0">
                <a:solidFill>
                  <a:srgbClr val="000000"/>
                </a:solidFill>
                <a:latin typeface="Trebuchet MS"/>
                <a:ea typeface="+mn-ea"/>
                <a:cs typeface="Courier New" pitchFamily="49" charset="0"/>
              </a:rPr>
              <a:t>)   ∧   </a:t>
            </a:r>
            <a:r>
              <a:rPr lang="en-US" sz="2400" b="1" dirty="0" err="1">
                <a:solidFill>
                  <a:srgbClr val="000000"/>
                </a:solidFill>
                <a:latin typeface="Trebuchet MS"/>
                <a:ea typeface="+mn-ea"/>
                <a:cs typeface="Courier New" pitchFamily="49" charset="0"/>
              </a:rPr>
              <a:t>advisedBy</a:t>
            </a:r>
            <a:r>
              <a:rPr lang="en-US" sz="2400" b="1" dirty="0">
                <a:solidFill>
                  <a:srgbClr val="000000"/>
                </a:solidFill>
                <a:latin typeface="Trebuchet MS"/>
                <a:ea typeface="+mn-ea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latin typeface="Trebuchet MS"/>
                <a:ea typeface="+mn-ea"/>
                <a:cs typeface="Courier New" pitchFamily="49" charset="0"/>
              </a:rPr>
              <a:t>s,p</a:t>
            </a:r>
            <a:r>
              <a:rPr lang="en-US" sz="2400" b="1" dirty="0">
                <a:solidFill>
                  <a:srgbClr val="000000"/>
                </a:solidFill>
                <a:latin typeface="Trebuchet MS"/>
                <a:ea typeface="+mn-ea"/>
                <a:cs typeface="Courier New" pitchFamily="49" charset="0"/>
              </a:rPr>
              <a:t>)   </a:t>
            </a:r>
            <a:r>
              <a:rPr lang="en-US" sz="2400" b="1" dirty="0">
                <a:solidFill>
                  <a:srgbClr val="000000"/>
                </a:solidFill>
                <a:latin typeface="Trebuchet MS"/>
                <a:ea typeface="+mn-ea"/>
                <a:cs typeface="Courier New" pitchFamily="49" charset="0"/>
                <a:sym typeface="Wingdings" pitchFamily="2" charset="2"/>
              </a:rPr>
              <a:t>  </a:t>
            </a:r>
            <a:r>
              <a:rPr lang="en-US" sz="2400" b="1" dirty="0">
                <a:solidFill>
                  <a:srgbClr val="000000"/>
                </a:solidFill>
                <a:latin typeface="Trebuchet MS"/>
                <a:ea typeface="+mn-ea"/>
                <a:cs typeface="Courier New" pitchFamily="49" charset="0"/>
              </a:rPr>
              <a:t> wrote(</a:t>
            </a:r>
            <a:r>
              <a:rPr lang="en-US" sz="2400" b="1" dirty="0" err="1">
                <a:solidFill>
                  <a:srgbClr val="000000"/>
                </a:solidFill>
                <a:latin typeface="Trebuchet MS"/>
                <a:ea typeface="+mn-ea"/>
                <a:cs typeface="Courier New" pitchFamily="49" charset="0"/>
              </a:rPr>
              <a:t>p,t</a:t>
            </a:r>
            <a:r>
              <a:rPr lang="en-US" sz="2400" b="1" dirty="0">
                <a:solidFill>
                  <a:srgbClr val="000000"/>
                </a:solidFill>
                <a:latin typeface="Trebuchet MS"/>
                <a:ea typeface="+mn-ea"/>
                <a:cs typeface="Courier New" pitchFamily="49" charset="0"/>
              </a:rPr>
              <a:t>)</a:t>
            </a:r>
          </a:p>
          <a:p>
            <a:pPr lvl="0" algn="l"/>
            <a:r>
              <a:rPr lang="en-US" sz="2400" smtClean="0">
                <a:solidFill>
                  <a:srgbClr val="000000">
                    <a:lumMod val="50000"/>
                    <a:lumOff val="50000"/>
                  </a:srgbClr>
                </a:solidFill>
                <a:latin typeface="Trebuchet MS"/>
                <a:ea typeface="+mn-ea"/>
                <a:cs typeface="Courier New" pitchFamily="49" charset="0"/>
              </a:rPr>
              <a:t>// </a:t>
            </a:r>
            <a:r>
              <a:rPr lang="en-US" sz="2400" dirty="0">
                <a:solidFill>
                  <a:srgbClr val="000000">
                    <a:lumMod val="50000"/>
                    <a:lumOff val="50000"/>
                  </a:srgbClr>
                </a:solidFill>
                <a:latin typeface="Trebuchet MS"/>
                <a:ea typeface="+mn-ea"/>
                <a:cs typeface="Courier New" pitchFamily="49" charset="0"/>
              </a:rPr>
              <a:t>students’ papers </a:t>
            </a:r>
            <a:r>
              <a:rPr lang="en-US" sz="2400" b="1" i="1" dirty="0">
                <a:solidFill>
                  <a:srgbClr val="000000">
                    <a:lumMod val="50000"/>
                    <a:lumOff val="50000"/>
                  </a:srgbClr>
                </a:solidFill>
                <a:latin typeface="Trebuchet MS"/>
                <a:ea typeface="+mn-ea"/>
                <a:cs typeface="Courier New" pitchFamily="49" charset="0"/>
              </a:rPr>
              <a:t>tend</a:t>
            </a:r>
            <a:r>
              <a:rPr lang="en-US" sz="2400" dirty="0">
                <a:solidFill>
                  <a:srgbClr val="000000">
                    <a:lumMod val="50000"/>
                    <a:lumOff val="50000"/>
                  </a:srgbClr>
                </a:solidFill>
                <a:latin typeface="Trebuchet MS"/>
                <a:ea typeface="+mn-ea"/>
                <a:cs typeface="Courier New" pitchFamily="49" charset="0"/>
              </a:rPr>
              <a:t> to be co-authored by advisors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8067" y="6232565"/>
            <a:ext cx="3826888" cy="40011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* [Richardson &amp; Domingos 2006]</a:t>
            </a:r>
            <a:endParaRPr kumimoji="0" lang="en-US" sz="200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4025" y="4312315"/>
            <a:ext cx="2957185" cy="461665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exponential models</a:t>
            </a:r>
            <a:endParaRPr kumimoji="0" lang="en-US" sz="240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640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Logic by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Folded Corner 8"/>
          <p:cNvSpPr/>
          <p:nvPr/>
        </p:nvSpPr>
        <p:spPr>
          <a:xfrm>
            <a:off x="376695" y="1286935"/>
            <a:ext cx="8391255" cy="2766630"/>
          </a:xfrm>
          <a:prstGeom prst="foldedCorner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Rules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pPr lvl="0" algn="l">
              <a:spcAft>
                <a:spcPts val="600"/>
              </a:spcAft>
            </a:pPr>
            <a:r>
              <a:rPr lang="en-US" sz="2400" b="1" dirty="0" smtClean="0">
                <a:solidFill>
                  <a:srgbClr val="990000"/>
                </a:solidFill>
                <a:latin typeface="+mj-lt"/>
                <a:cs typeface="Courier New" pitchFamily="49" charset="0"/>
              </a:rPr>
              <a:t>3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  wrote(</a:t>
            </a:r>
            <a:r>
              <a:rPr lang="en-US" sz="2400" b="1" dirty="0" err="1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s,t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)   ∧   advisedBy(</a:t>
            </a:r>
            <a:r>
              <a:rPr lang="en-US" sz="2400" b="1" dirty="0" err="1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s,p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)  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Courier New" pitchFamily="49" charset="0"/>
                <a:sym typeface="Wingdings" pitchFamily="2" charset="2"/>
              </a:rPr>
              <a:t> 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2400" b="1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wrote(</a:t>
            </a:r>
            <a:r>
              <a:rPr lang="en-US" sz="2400" b="1" err="1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p,t</a:t>
            </a:r>
            <a:r>
              <a:rPr lang="en-US" sz="2400" b="1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)</a:t>
            </a:r>
            <a:br>
              <a:rPr lang="en-US" sz="2400" b="1" smtClean="0">
                <a:solidFill>
                  <a:schemeClr val="tx1"/>
                </a:solidFill>
                <a:latin typeface="+mj-lt"/>
                <a:cs typeface="Courier New" pitchFamily="49" charset="0"/>
              </a:rPr>
            </a:br>
            <a:r>
              <a:rPr lang="en-US" sz="2000" b="1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    </a:t>
            </a:r>
            <a:r>
              <a:rPr lang="en-US" sz="2000" smtClean="0">
                <a:solidFill>
                  <a:srgbClr val="000000">
                    <a:lumMod val="50000"/>
                    <a:lumOff val="50000"/>
                  </a:srgbClr>
                </a:solidFill>
                <a:cs typeface="Courier New" pitchFamily="49" charset="0"/>
              </a:rPr>
              <a:t>// </a:t>
            </a:r>
            <a:r>
              <a:rPr lang="en-US" sz="2000">
                <a:solidFill>
                  <a:srgbClr val="000000">
                    <a:lumMod val="50000"/>
                    <a:lumOff val="50000"/>
                  </a:srgbClr>
                </a:solidFill>
                <a:cs typeface="Courier New" pitchFamily="49" charset="0"/>
              </a:rPr>
              <a:t>students’ papers </a:t>
            </a:r>
            <a:r>
              <a:rPr lang="en-US" sz="2000" b="1" i="1">
                <a:solidFill>
                  <a:srgbClr val="000000">
                    <a:lumMod val="50000"/>
                    <a:lumOff val="50000"/>
                  </a:srgbClr>
                </a:solidFill>
                <a:cs typeface="Courier New" pitchFamily="49" charset="0"/>
              </a:rPr>
              <a:t>tend</a:t>
            </a:r>
            <a:r>
              <a:rPr lang="en-US" sz="2000">
                <a:solidFill>
                  <a:srgbClr val="000000">
                    <a:lumMod val="50000"/>
                    <a:lumOff val="50000"/>
                  </a:srgbClr>
                </a:solidFill>
                <a:cs typeface="Courier New" pitchFamily="49" charset="0"/>
              </a:rPr>
              <a:t> to be co-authored by </a:t>
            </a:r>
            <a:r>
              <a:rPr lang="en-US" sz="2000" smtClean="0">
                <a:solidFill>
                  <a:srgbClr val="000000">
                    <a:lumMod val="50000"/>
                    <a:lumOff val="50000"/>
                  </a:srgbClr>
                </a:solidFill>
                <a:cs typeface="Courier New" pitchFamily="49" charset="0"/>
              </a:rPr>
              <a:t>advisors</a:t>
            </a:r>
            <a:endParaRPr lang="en-US" sz="2000" b="1" dirty="0" smtClean="0">
              <a:solidFill>
                <a:schemeClr val="tx1"/>
              </a:solidFill>
              <a:latin typeface="+mj-lt"/>
              <a:cs typeface="Courier New" pitchFamily="49" charset="0"/>
            </a:endParaRPr>
          </a:p>
          <a:p>
            <a:pPr lvl="0" algn="l">
              <a:spcAft>
                <a:spcPts val="600"/>
              </a:spcAft>
            </a:pPr>
            <a:r>
              <a:rPr lang="en-US" sz="2400" b="1" smtClean="0">
                <a:solidFill>
                  <a:srgbClr val="990000"/>
                </a:solidFill>
                <a:latin typeface="+mj-lt"/>
                <a:cs typeface="Courier New" pitchFamily="49" charset="0"/>
              </a:rPr>
              <a:t>5</a:t>
            </a:r>
            <a:r>
              <a:rPr lang="en-US" sz="2400" b="1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  advisedBy(s,p)   ∧   advisedBy(s,q)   </a:t>
            </a:r>
            <a:r>
              <a:rPr lang="en-US" sz="2400" b="1" smtClean="0">
                <a:solidFill>
                  <a:schemeClr val="tx1"/>
                </a:solidFill>
                <a:latin typeface="+mj-lt"/>
                <a:cs typeface="Courier New" pitchFamily="49" charset="0"/>
                <a:sym typeface="Wingdings" pitchFamily="2" charset="2"/>
              </a:rPr>
              <a:t>   p = q</a:t>
            </a:r>
            <a:br>
              <a:rPr lang="en-US" sz="2400" b="1" smtClean="0">
                <a:solidFill>
                  <a:schemeClr val="tx1"/>
                </a:solidFill>
                <a:latin typeface="+mj-lt"/>
                <a:cs typeface="Courier New" pitchFamily="49" charset="0"/>
                <a:sym typeface="Wingdings" pitchFamily="2" charset="2"/>
              </a:rPr>
            </a:br>
            <a:r>
              <a:rPr lang="en-US" sz="2000" b="1" smtClean="0">
                <a:solidFill>
                  <a:schemeClr val="tx1"/>
                </a:solidFill>
                <a:latin typeface="+mj-lt"/>
                <a:cs typeface="Courier New" pitchFamily="49" charset="0"/>
                <a:sym typeface="Wingdings" pitchFamily="2" charset="2"/>
              </a:rPr>
              <a:t>    </a:t>
            </a:r>
            <a:r>
              <a:rPr lang="en-US" sz="2000" smtClean="0">
                <a:solidFill>
                  <a:srgbClr val="000000">
                    <a:lumMod val="50000"/>
                    <a:lumOff val="50000"/>
                  </a:srgbClr>
                </a:solidFill>
                <a:cs typeface="Courier New" pitchFamily="49" charset="0"/>
              </a:rPr>
              <a:t>// students </a:t>
            </a:r>
            <a:r>
              <a:rPr lang="en-US" sz="2000" b="1" i="1" smtClean="0">
                <a:solidFill>
                  <a:srgbClr val="000000">
                    <a:lumMod val="50000"/>
                    <a:lumOff val="50000"/>
                  </a:srgbClr>
                </a:solidFill>
                <a:cs typeface="Courier New" pitchFamily="49" charset="0"/>
              </a:rPr>
              <a:t>tend</a:t>
            </a:r>
            <a:r>
              <a:rPr lang="en-US" sz="2000" smtClean="0">
                <a:solidFill>
                  <a:srgbClr val="000000">
                    <a:lumMod val="50000"/>
                    <a:lumOff val="50000"/>
                  </a:srgbClr>
                </a:solidFill>
                <a:cs typeface="Courier New" pitchFamily="49" charset="0"/>
              </a:rPr>
              <a:t> to have at most one advisor</a:t>
            </a:r>
            <a:endParaRPr lang="en-US" sz="2000" b="1" smtClean="0">
              <a:solidFill>
                <a:schemeClr val="tx1"/>
              </a:solidFill>
              <a:latin typeface="+mj-lt"/>
              <a:cs typeface="Courier New" pitchFamily="49" charset="0"/>
              <a:sym typeface="Wingdings" pitchFamily="2" charset="2"/>
            </a:endParaRPr>
          </a:p>
          <a:p>
            <a:pPr algn="l">
              <a:spcAft>
                <a:spcPts val="600"/>
              </a:spcAft>
            </a:pPr>
            <a:r>
              <a:rPr lang="en-US" sz="2400" b="1" smtClean="0">
                <a:solidFill>
                  <a:srgbClr val="990000"/>
                </a:solidFill>
                <a:latin typeface="+mj-lt"/>
                <a:cs typeface="Courier New" pitchFamily="49" charset="0"/>
                <a:sym typeface="Wingdings" pitchFamily="2" charset="2"/>
              </a:rPr>
              <a:t>∞</a:t>
            </a:r>
            <a:r>
              <a:rPr lang="en-US" sz="2400" b="1" smtClean="0">
                <a:solidFill>
                  <a:schemeClr val="tx1"/>
                </a:solidFill>
                <a:latin typeface="+mj-lt"/>
                <a:cs typeface="Courier New" pitchFamily="49" charset="0"/>
                <a:sym typeface="Wingdings" pitchFamily="2" charset="2"/>
              </a:rPr>
              <a:t> 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Courier New" pitchFamily="49" charset="0"/>
                <a:sym typeface="Wingdings" pitchFamily="2" charset="2"/>
              </a:rPr>
              <a:t>advisedBy(</a:t>
            </a:r>
            <a:r>
              <a:rPr lang="en-US" sz="2400" b="1" dirty="0" err="1" smtClean="0">
                <a:solidFill>
                  <a:schemeClr val="tx1"/>
                </a:solidFill>
                <a:latin typeface="+mj-lt"/>
                <a:cs typeface="Courier New" pitchFamily="49" charset="0"/>
                <a:sym typeface="Wingdings" pitchFamily="2" charset="2"/>
              </a:rPr>
              <a:t>s,p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Courier New" pitchFamily="49" charset="0"/>
                <a:sym typeface="Wingdings" pitchFamily="2" charset="2"/>
              </a:rPr>
              <a:t>)      </a:t>
            </a:r>
            <a:r>
              <a:rPr lang="en-US" sz="2400" b="1" smtClean="0">
                <a:solidFill>
                  <a:schemeClr val="tx1"/>
                </a:solidFill>
                <a:latin typeface="+mj-lt"/>
                <a:cs typeface="Courier New" pitchFamily="49" charset="0"/>
                <a:sym typeface="Wingdings" pitchFamily="2" charset="2"/>
              </a:rPr>
              <a:t>professor(p)</a:t>
            </a:r>
            <a:br>
              <a:rPr lang="en-US" sz="2400" b="1" smtClean="0">
                <a:solidFill>
                  <a:schemeClr val="tx1"/>
                </a:solidFill>
                <a:latin typeface="+mj-lt"/>
                <a:cs typeface="Courier New" pitchFamily="49" charset="0"/>
                <a:sym typeface="Wingdings" pitchFamily="2" charset="2"/>
              </a:rPr>
            </a:br>
            <a:r>
              <a:rPr lang="en-US" sz="2000" b="1">
                <a:solidFill>
                  <a:srgbClr val="000000"/>
                </a:solidFill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b="1" smtClean="0">
                <a:solidFill>
                  <a:srgbClr val="000000"/>
                </a:solidFill>
                <a:cs typeface="Courier New" pitchFamily="49" charset="0"/>
                <a:sym typeface="Wingdings" pitchFamily="2" charset="2"/>
              </a:rPr>
              <a:t>   </a:t>
            </a:r>
            <a:r>
              <a:rPr lang="en-US" sz="2000" smtClean="0">
                <a:solidFill>
                  <a:srgbClr val="000000">
                    <a:lumMod val="50000"/>
                    <a:lumOff val="50000"/>
                  </a:srgbClr>
                </a:solidFill>
                <a:cs typeface="Courier New" pitchFamily="49" charset="0"/>
              </a:rPr>
              <a:t>// advisors </a:t>
            </a:r>
            <a:r>
              <a:rPr lang="en-US" sz="2000" b="1" i="1" smtClean="0">
                <a:solidFill>
                  <a:srgbClr val="000000">
                    <a:lumMod val="50000"/>
                    <a:lumOff val="50000"/>
                  </a:srgbClr>
                </a:solidFill>
                <a:cs typeface="Courier New" pitchFamily="49" charset="0"/>
              </a:rPr>
              <a:t>must</a:t>
            </a:r>
            <a:r>
              <a:rPr lang="en-US" sz="2000" smtClean="0">
                <a:solidFill>
                  <a:srgbClr val="000000">
                    <a:lumMod val="50000"/>
                    <a:lumOff val="50000"/>
                  </a:srgbClr>
                </a:solidFill>
                <a:cs typeface="Courier New" pitchFamily="49" charset="0"/>
              </a:rPr>
              <a:t> be professors</a:t>
            </a: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endParaRPr lang="en-US" sz="1600" dirty="0">
              <a:solidFill>
                <a:schemeClr val="tx1"/>
              </a:solidFill>
              <a:ea typeface="ＭＳ Ｐゴシック" charset="-128"/>
              <a:cs typeface="Times New Roman" charset="0"/>
            </a:endParaRPr>
          </a:p>
        </p:txBody>
      </p:sp>
      <p:sp>
        <p:nvSpPr>
          <p:cNvPr id="11" name="Magnetic Disk 63"/>
          <p:cNvSpPr/>
          <p:nvPr/>
        </p:nvSpPr>
        <p:spPr>
          <a:xfrm>
            <a:off x="376695" y="4373299"/>
            <a:ext cx="3604766" cy="2151677"/>
          </a:xfrm>
          <a:prstGeom prst="can">
            <a:avLst>
              <a:gd name="adj" fmla="val 10498"/>
            </a:avLst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b="1" smtClean="0">
                <a:solidFill>
                  <a:srgbClr val="0000FF"/>
                </a:solidFill>
              </a:rPr>
              <a:t>Evidence</a:t>
            </a:r>
            <a:endParaRPr lang="en-US" sz="2000" b="1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wrote(Tom, Paper1)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wrote(Tom, Paper2)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wrote(Jerry, Paper1) professor(John)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…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en-US" sz="1600" dirty="0">
              <a:solidFill>
                <a:schemeClr val="tx1"/>
              </a:solidFill>
              <a:latin typeface="+mj-lt"/>
              <a:ea typeface="ＭＳ Ｐゴシック" charset="-128"/>
              <a:cs typeface="Times New Roman" charset="0"/>
            </a:endParaRPr>
          </a:p>
        </p:txBody>
      </p:sp>
      <p:sp>
        <p:nvSpPr>
          <p:cNvPr id="12" name="Magnetic Disk 63"/>
          <p:cNvSpPr/>
          <p:nvPr/>
        </p:nvSpPr>
        <p:spPr>
          <a:xfrm>
            <a:off x="5163184" y="4350720"/>
            <a:ext cx="3604766" cy="2151677"/>
          </a:xfrm>
          <a:prstGeom prst="can">
            <a:avLst>
              <a:gd name="adj" fmla="val 10498"/>
            </a:avLst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Query</a:t>
            </a:r>
            <a:endParaRPr lang="en-US" sz="2000" b="1" dirty="0" smtClean="0">
              <a:solidFill>
                <a:srgbClr val="0000FF"/>
              </a:solidFill>
            </a:endParaRPr>
          </a:p>
          <a:p>
            <a:endParaRPr lang="en-US" sz="1000" dirty="0" smtClean="0">
              <a:solidFill>
                <a:srgbClr val="990000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advisedBy</a:t>
            </a:r>
            <a:r>
              <a:rPr lang="en-US" sz="2400" dirty="0" smtClean="0">
                <a:solidFill>
                  <a:srgbClr val="990000"/>
                </a:solidFill>
              </a:rPr>
              <a:t>(?, ?)</a:t>
            </a:r>
          </a:p>
          <a:p>
            <a:r>
              <a:rPr lang="en-US" sz="1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// who advises whom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en-US" sz="1600" dirty="0">
              <a:solidFill>
                <a:schemeClr val="tx1"/>
              </a:solidFill>
              <a:latin typeface="+mj-lt"/>
              <a:ea typeface="ＭＳ Ｐゴシック" charset="-128"/>
              <a:cs typeface="Times New Roman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691624" y="4197100"/>
            <a:ext cx="1077171" cy="422455"/>
          </a:xfrm>
          <a:prstGeom prst="rect">
            <a:avLst/>
          </a:prstGeom>
          <a:solidFill>
            <a:srgbClr val="0000FF"/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EDB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478113" y="4197100"/>
            <a:ext cx="1077171" cy="422455"/>
          </a:xfrm>
          <a:prstGeom prst="rect">
            <a:avLst/>
          </a:prstGeom>
          <a:solidFill>
            <a:srgbClr val="0000FF"/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IDB</a:t>
            </a:r>
          </a:p>
        </p:txBody>
      </p:sp>
    </p:spTree>
    <p:extLst>
      <p:ext uri="{BB962C8B-B14F-4D97-AF65-F5344CB8AC3E}">
        <p14:creationId xmlns:p14="http://schemas.microsoft.com/office/powerpoint/2010/main" val="1924391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Folded Corner 8"/>
          <p:cNvSpPr/>
          <p:nvPr/>
        </p:nvSpPr>
        <p:spPr>
          <a:xfrm>
            <a:off x="616285" y="1547155"/>
            <a:ext cx="1545360" cy="989915"/>
          </a:xfrm>
          <a:prstGeom prst="foldedCorner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b="1" smtClean="0">
              <a:solidFill>
                <a:schemeClr val="tx1"/>
              </a:solidFill>
            </a:endParaRPr>
          </a:p>
          <a:p>
            <a:r>
              <a:rPr lang="en-US" sz="2800" b="1" smtClean="0">
                <a:solidFill>
                  <a:schemeClr val="tx1"/>
                </a:solidFill>
              </a:rPr>
              <a:t>Rules</a:t>
            </a:r>
            <a:endParaRPr lang="en-US" sz="1600" b="1" dirty="0" smtClean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  <a:ea typeface="ＭＳ Ｐゴシック" charset="-128"/>
              <a:cs typeface="Times New Roman" charset="0"/>
            </a:endParaRPr>
          </a:p>
        </p:txBody>
      </p:sp>
      <p:sp>
        <p:nvSpPr>
          <p:cNvPr id="11" name="Magnetic Disk 63"/>
          <p:cNvSpPr/>
          <p:nvPr/>
        </p:nvSpPr>
        <p:spPr>
          <a:xfrm>
            <a:off x="616285" y="3036336"/>
            <a:ext cx="1545360" cy="1321596"/>
          </a:xfrm>
          <a:prstGeom prst="can">
            <a:avLst>
              <a:gd name="adj" fmla="val 29271"/>
            </a:avLst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b="1" smtClean="0">
                <a:solidFill>
                  <a:schemeClr val="tx1"/>
                </a:solidFill>
              </a:rPr>
              <a:t>Evidence</a:t>
            </a:r>
          </a:p>
          <a:p>
            <a:r>
              <a:rPr lang="en-US" sz="2400" b="1" smtClean="0">
                <a:solidFill>
                  <a:schemeClr val="tx1"/>
                </a:solidFill>
              </a:rPr>
              <a:t>Relations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en-US" sz="1600" dirty="0">
              <a:solidFill>
                <a:schemeClr val="tx1"/>
              </a:solidFill>
              <a:latin typeface="+mj-lt"/>
              <a:ea typeface="ＭＳ Ｐゴシック" charset="-128"/>
              <a:cs typeface="Times New Roman" charset="0"/>
            </a:endParaRPr>
          </a:p>
        </p:txBody>
      </p:sp>
      <p:sp>
        <p:nvSpPr>
          <p:cNvPr id="13" name="Magnetic Disk 63"/>
          <p:cNvSpPr/>
          <p:nvPr/>
        </p:nvSpPr>
        <p:spPr>
          <a:xfrm>
            <a:off x="7020760" y="2206472"/>
            <a:ext cx="1545360" cy="1321596"/>
          </a:xfrm>
          <a:prstGeom prst="can">
            <a:avLst>
              <a:gd name="adj" fmla="val 29271"/>
            </a:avLst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b="1" smtClean="0">
                <a:solidFill>
                  <a:srgbClr val="0000FF"/>
                </a:solidFill>
              </a:rPr>
              <a:t>Query</a:t>
            </a:r>
          </a:p>
          <a:p>
            <a:r>
              <a:rPr lang="en-US" sz="2400" b="1" smtClean="0">
                <a:solidFill>
                  <a:srgbClr val="0000FF"/>
                </a:solidFill>
              </a:rPr>
              <a:t>Relations</a:t>
            </a:r>
            <a:endParaRPr lang="en-US" sz="2000" b="1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en-US" sz="1600" dirty="0">
              <a:solidFill>
                <a:schemeClr val="tx1"/>
              </a:solidFill>
              <a:latin typeface="+mj-lt"/>
              <a:ea typeface="ＭＳ Ｐゴシック" charset="-128"/>
              <a:cs typeface="Times New Roman" charset="0"/>
            </a:endParaRPr>
          </a:p>
        </p:txBody>
      </p:sp>
      <p:sp>
        <p:nvSpPr>
          <p:cNvPr id="15" name="Left Brace 14"/>
          <p:cNvSpPr/>
          <p:nvPr/>
        </p:nvSpPr>
        <p:spPr bwMode="auto">
          <a:xfrm rot="10800000">
            <a:off x="2498131" y="1830333"/>
            <a:ext cx="362328" cy="2073871"/>
          </a:xfrm>
          <a:prstGeom prst="leftBrace">
            <a:avLst>
              <a:gd name="adj1" fmla="val 68759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27825" y="2200041"/>
            <a:ext cx="3418047" cy="1336370"/>
            <a:chOff x="3227825" y="2200041"/>
            <a:chExt cx="3418047" cy="1336370"/>
          </a:xfrm>
        </p:grpSpPr>
        <p:sp>
          <p:nvSpPr>
            <p:cNvPr id="14" name="Down Arrow 13"/>
            <p:cNvSpPr/>
            <p:nvPr/>
          </p:nvSpPr>
          <p:spPr bwMode="auto">
            <a:xfrm rot="16200000">
              <a:off x="4268664" y="1159202"/>
              <a:ext cx="1336370" cy="3418047"/>
            </a:xfrm>
            <a:prstGeom prst="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42305" y="2653097"/>
              <a:ext cx="1780767" cy="422455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2800" b="1" smtClean="0">
                  <a:solidFill>
                    <a:srgbClr val="C00000"/>
                  </a:solidFill>
                </a:rPr>
                <a:t>Inference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186481" y="4541940"/>
            <a:ext cx="3019312" cy="461665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regular tuples</a:t>
            </a:r>
            <a:endParaRPr kumimoji="0" lang="en-US" sz="240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86480" y="5387655"/>
            <a:ext cx="3019312" cy="461665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tuple probabilities</a:t>
            </a:r>
            <a:endParaRPr kumimoji="0" lang="en-US" sz="240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3471" y="4541939"/>
            <a:ext cx="1470251" cy="461665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smtClean="0">
                <a:solidFill>
                  <a:srgbClr val="C00000"/>
                </a:solidFill>
                <a:latin typeface="+mj-lt"/>
                <a:cs typeface="Courier New" pitchFamily="49" charset="0"/>
              </a:rPr>
              <a:t>MAP</a:t>
            </a:r>
            <a:endParaRPr kumimoji="0" lang="en-US" sz="240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3470" y="5387654"/>
            <a:ext cx="1470251" cy="461665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smtClean="0">
                <a:solidFill>
                  <a:srgbClr val="C00000"/>
                </a:solidFill>
                <a:latin typeface="+mj-lt"/>
                <a:cs typeface="Courier New" pitchFamily="49" charset="0"/>
              </a:rPr>
              <a:t>Marginal</a:t>
            </a:r>
            <a:endParaRPr kumimoji="0" lang="en-US" sz="240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26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19" grpId="1" animBg="1"/>
      <p:bldP spid="20" grpId="0" animBg="1"/>
      <p:bldP spid="21" grpId="0" animBg="1"/>
      <p:bldP spid="2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Folded Corner 8"/>
          <p:cNvSpPr/>
          <p:nvPr/>
        </p:nvSpPr>
        <p:spPr>
          <a:xfrm>
            <a:off x="616285" y="1547155"/>
            <a:ext cx="1545360" cy="989915"/>
          </a:xfrm>
          <a:prstGeom prst="foldedCorner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b="1" smtClean="0">
              <a:solidFill>
                <a:schemeClr val="tx1"/>
              </a:solidFill>
            </a:endParaRPr>
          </a:p>
          <a:p>
            <a:r>
              <a:rPr lang="en-US" sz="2800" b="1" smtClean="0">
                <a:solidFill>
                  <a:schemeClr val="tx1"/>
                </a:solidFill>
              </a:rPr>
              <a:t>Rules</a:t>
            </a:r>
            <a:endParaRPr lang="en-US" sz="1600" b="1" dirty="0" smtClean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  <a:ea typeface="ＭＳ Ｐゴシック" charset="-128"/>
              <a:cs typeface="Times New Roman" charset="0"/>
            </a:endParaRPr>
          </a:p>
        </p:txBody>
      </p:sp>
      <p:sp>
        <p:nvSpPr>
          <p:cNvPr id="11" name="Magnetic Disk 63"/>
          <p:cNvSpPr/>
          <p:nvPr/>
        </p:nvSpPr>
        <p:spPr>
          <a:xfrm>
            <a:off x="616285" y="3036336"/>
            <a:ext cx="1545360" cy="1321596"/>
          </a:xfrm>
          <a:prstGeom prst="can">
            <a:avLst>
              <a:gd name="adj" fmla="val 29271"/>
            </a:avLst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b="1" smtClean="0">
                <a:solidFill>
                  <a:schemeClr val="tx1"/>
                </a:solidFill>
              </a:rPr>
              <a:t>Evidence</a:t>
            </a:r>
          </a:p>
          <a:p>
            <a:r>
              <a:rPr lang="en-US" sz="2400" b="1" smtClean="0">
                <a:solidFill>
                  <a:schemeClr val="tx1"/>
                </a:solidFill>
              </a:rPr>
              <a:t>Relations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en-US" sz="1600" dirty="0">
              <a:solidFill>
                <a:schemeClr val="tx1"/>
              </a:solidFill>
              <a:latin typeface="+mj-lt"/>
              <a:ea typeface="ＭＳ Ｐゴシック" charset="-128"/>
              <a:cs typeface="Times New Roman" charset="0"/>
            </a:endParaRPr>
          </a:p>
        </p:txBody>
      </p:sp>
      <p:sp>
        <p:nvSpPr>
          <p:cNvPr id="13" name="Magnetic Disk 63"/>
          <p:cNvSpPr/>
          <p:nvPr/>
        </p:nvSpPr>
        <p:spPr>
          <a:xfrm>
            <a:off x="7020760" y="2206472"/>
            <a:ext cx="1545360" cy="1321596"/>
          </a:xfrm>
          <a:prstGeom prst="can">
            <a:avLst>
              <a:gd name="adj" fmla="val 29271"/>
            </a:avLst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b="1" smtClean="0">
                <a:solidFill>
                  <a:srgbClr val="0000FF"/>
                </a:solidFill>
              </a:rPr>
              <a:t>Query</a:t>
            </a:r>
          </a:p>
          <a:p>
            <a:r>
              <a:rPr lang="en-US" sz="2400" b="1" smtClean="0">
                <a:solidFill>
                  <a:srgbClr val="0000FF"/>
                </a:solidFill>
              </a:rPr>
              <a:t>Relations</a:t>
            </a:r>
            <a:endParaRPr lang="en-US" sz="2000" b="1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en-US" sz="1600" dirty="0">
              <a:solidFill>
                <a:schemeClr val="tx1"/>
              </a:solidFill>
              <a:latin typeface="+mj-lt"/>
              <a:ea typeface="ＭＳ Ｐゴシック" charset="-128"/>
              <a:cs typeface="Times New Roman" charset="0"/>
            </a:endParaRPr>
          </a:p>
        </p:txBody>
      </p:sp>
      <p:sp>
        <p:nvSpPr>
          <p:cNvPr id="15" name="Left Brace 14"/>
          <p:cNvSpPr/>
          <p:nvPr/>
        </p:nvSpPr>
        <p:spPr bwMode="auto">
          <a:xfrm rot="10800000">
            <a:off x="2498131" y="1830333"/>
            <a:ext cx="362328" cy="2073871"/>
          </a:xfrm>
          <a:prstGeom prst="leftBrace">
            <a:avLst>
              <a:gd name="adj1" fmla="val 68759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rebuchet MS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920585" y="2183930"/>
            <a:ext cx="4032525" cy="1352481"/>
            <a:chOff x="2920585" y="2183930"/>
            <a:chExt cx="4032525" cy="1352481"/>
          </a:xfrm>
        </p:grpSpPr>
        <p:grpSp>
          <p:nvGrpSpPr>
            <p:cNvPr id="3" name="Group 2"/>
            <p:cNvGrpSpPr/>
            <p:nvPr/>
          </p:nvGrpSpPr>
          <p:grpSpPr>
            <a:xfrm>
              <a:off x="2920585" y="2200041"/>
              <a:ext cx="1997060" cy="1336370"/>
              <a:chOff x="3227825" y="2200041"/>
              <a:chExt cx="3418047" cy="1336370"/>
            </a:xfrm>
          </p:grpSpPr>
          <p:sp>
            <p:nvSpPr>
              <p:cNvPr id="14" name="Down Arrow 13"/>
              <p:cNvSpPr/>
              <p:nvPr/>
            </p:nvSpPr>
            <p:spPr bwMode="auto">
              <a:xfrm rot="16200000">
                <a:off x="4268664" y="1159202"/>
                <a:ext cx="1336370" cy="3418047"/>
              </a:xfrm>
              <a:prstGeom prst="downArrow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3842305" y="2653097"/>
                <a:ext cx="1780767" cy="422455"/>
              </a:xfrm>
              <a:prstGeom prst="rect">
                <a:avLst/>
              </a:prstGeom>
              <a:no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2400" b="1">
                    <a:solidFill>
                      <a:srgbClr val="C00000"/>
                    </a:solidFill>
                  </a:rPr>
                  <a:t>G</a:t>
                </a:r>
                <a:r>
                  <a:rPr lang="en-US" sz="2400" b="1" smtClean="0">
                    <a:solidFill>
                      <a:srgbClr val="C00000"/>
                    </a:solidFill>
                  </a:rPr>
                  <a:t>rounding</a:t>
                </a:r>
                <a:endParaRPr lang="en-US" sz="2800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956050" y="2183930"/>
              <a:ext cx="1997060" cy="1336370"/>
              <a:chOff x="3227825" y="2200041"/>
              <a:chExt cx="3418047" cy="1336370"/>
            </a:xfrm>
          </p:grpSpPr>
          <p:sp>
            <p:nvSpPr>
              <p:cNvPr id="17" name="Down Arrow 16"/>
              <p:cNvSpPr/>
              <p:nvPr/>
            </p:nvSpPr>
            <p:spPr bwMode="auto">
              <a:xfrm rot="16200000">
                <a:off x="4268664" y="1159202"/>
                <a:ext cx="1336370" cy="3418047"/>
              </a:xfrm>
              <a:prstGeom prst="downArrow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842305" y="2653097"/>
                <a:ext cx="1780767" cy="422455"/>
              </a:xfrm>
              <a:prstGeom prst="rect">
                <a:avLst/>
              </a:prstGeom>
              <a:no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2400" b="1" smtClean="0">
                    <a:solidFill>
                      <a:srgbClr val="C00000"/>
                    </a:solidFill>
                  </a:rPr>
                  <a:t>Search</a:t>
                </a:r>
                <a:endParaRPr lang="en-US" sz="2800" b="1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985391" y="3275380"/>
            <a:ext cx="4697414" cy="2904867"/>
            <a:chOff x="2985391" y="3275380"/>
            <a:chExt cx="4697414" cy="2904867"/>
          </a:xfrm>
        </p:grpSpPr>
        <p:sp>
          <p:nvSpPr>
            <p:cNvPr id="19" name="TextBox 18"/>
            <p:cNvSpPr txBox="1"/>
            <p:nvPr/>
          </p:nvSpPr>
          <p:spPr>
            <a:xfrm>
              <a:off x="2985391" y="5349250"/>
              <a:ext cx="4697414" cy="830997"/>
            </a:xfrm>
            <a:prstGeom prst="rect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457200" marR="0" lvl="0" indent="-4572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2400" u="none" strike="noStrike" kern="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cs typeface="Courier New" pitchFamily="49" charset="0"/>
                </a:rPr>
                <a:t>Find tuples</a:t>
              </a:r>
              <a:r>
                <a:rPr kumimoji="0" lang="en-US" sz="2400" u="none" strike="noStrike" kern="0" cap="none" spc="0" normalizeH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cs typeface="Courier New" pitchFamily="49" charset="0"/>
                </a:rPr>
                <a:t> that are relevant</a:t>
              </a:r>
            </a:p>
            <a:p>
              <a:pPr marR="0" lvl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400" kern="0" baseline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(to the query)</a:t>
              </a:r>
              <a:endParaRPr kumimoji="0" lang="en-US" sz="24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>
              <a:off x="3611875" y="3275380"/>
              <a:ext cx="0" cy="19970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4479747" y="3236975"/>
            <a:ext cx="4124778" cy="1714312"/>
            <a:chOff x="4479747" y="3236975"/>
            <a:chExt cx="4124778" cy="1714312"/>
          </a:xfrm>
        </p:grpSpPr>
        <p:sp>
          <p:nvSpPr>
            <p:cNvPr id="20" name="TextBox 19"/>
            <p:cNvSpPr txBox="1"/>
            <p:nvPr/>
          </p:nvSpPr>
          <p:spPr>
            <a:xfrm>
              <a:off x="4479747" y="4120290"/>
              <a:ext cx="4124778" cy="830997"/>
            </a:xfrm>
            <a:prstGeom prst="rect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457200" marR="0" lvl="0" indent="-4572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 startAt="2"/>
                <a:tabLst/>
                <a:defRPr/>
              </a:pPr>
              <a:r>
                <a:rPr kumimoji="0" lang="en-US" sz="2400" u="none" strike="noStrike" kern="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cs typeface="Courier New" pitchFamily="49" charset="0"/>
                </a:rPr>
                <a:t>Find tuples</a:t>
              </a:r>
              <a:r>
                <a:rPr kumimoji="0" lang="en-US" sz="2400" u="none" strike="noStrike" kern="0" cap="none" spc="0" normalizeH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cs typeface="Courier New" pitchFamily="49" charset="0"/>
                </a:rPr>
                <a:t> that are true</a:t>
              </a:r>
            </a:p>
            <a:p>
              <a:pPr marR="0" lvl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400" kern="0" baseline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(in</a:t>
              </a:r>
              <a:r>
                <a:rPr lang="en-US" sz="2400" kern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 most likely world</a:t>
              </a:r>
              <a:r>
                <a:rPr lang="en-US" sz="2400" kern="0" baseline="0" smtClean="0">
                  <a:solidFill>
                    <a:schemeClr val="tx1"/>
                  </a:solidFill>
                  <a:latin typeface="+mj-lt"/>
                  <a:cs typeface="Courier New" pitchFamily="49" charset="0"/>
                </a:rPr>
                <a:t>)</a:t>
              </a:r>
              <a:endParaRPr kumimoji="0" lang="en-US" sz="24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5608935" y="3236975"/>
              <a:ext cx="0" cy="79703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4764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/>
              <a:t>P</a:t>
            </a:r>
            <a:r>
              <a:rPr lang="en-US" smtClean="0"/>
              <a:t>erform Inference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r>
              <a:rPr lang="en-US" smtClean="0"/>
              <a:t>: Grounding</a:t>
            </a:r>
            <a:endParaRPr lang="en-US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Instantiate the rules</a:t>
            </a:r>
            <a:endParaRPr lang="en-US" dirty="0">
              <a:sym typeface="Wingdings" pitchFamily="2" charset="2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F12EC-623A-4A99-AAF9-B60A2626526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9169" y="2891330"/>
            <a:ext cx="8457381" cy="461665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457200" marR="0" lvl="0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3"/>
              <a:tabLst/>
              <a:defRPr/>
            </a:pPr>
            <a:r>
              <a:rPr kumimoji="0" lang="en-US" sz="240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cs typeface="Courier New" pitchFamily="49" charset="0"/>
              </a:rPr>
              <a:t>wrote(</a:t>
            </a:r>
            <a:r>
              <a:rPr kumimoji="0" lang="en-US" sz="2400" i="1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Courier New" pitchFamily="49" charset="0"/>
              </a:rPr>
              <a:t>s, t</a:t>
            </a:r>
            <a:r>
              <a:rPr kumimoji="0" lang="en-US" sz="240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cs typeface="Courier New" pitchFamily="49" charset="0"/>
              </a:rPr>
              <a:t>) </a:t>
            </a:r>
            <a:r>
              <a:rPr kumimoji="0" lang="en-US" sz="240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cs typeface="Courier New" pitchFamily="49" charset="0"/>
              </a:rPr>
              <a:t>  ∧  advisedBy(</a:t>
            </a:r>
            <a:r>
              <a:rPr kumimoji="0" lang="en-US" sz="2400" i="1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Courier New" pitchFamily="49" charset="0"/>
              </a:rPr>
              <a:t>s, p</a:t>
            </a:r>
            <a:r>
              <a:rPr kumimoji="0" lang="en-US" sz="240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cs typeface="Courier New" pitchFamily="49" charset="0"/>
              </a:rPr>
              <a:t>) </a:t>
            </a:r>
            <a:r>
              <a:rPr kumimoji="0" lang="en-US" sz="240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cs typeface="Courier New" pitchFamily="49" charset="0"/>
              </a:rPr>
              <a:t>  </a:t>
            </a:r>
            <a:r>
              <a:rPr kumimoji="0" lang="en-US" sz="240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cs typeface="Courier New" pitchFamily="49" charset="0"/>
                <a:sym typeface="Wingdings" pitchFamily="2" charset="2"/>
              </a:rPr>
              <a:t></a:t>
            </a:r>
            <a:r>
              <a:rPr kumimoji="0" lang="en-US" sz="240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cs typeface="Courier New" pitchFamily="49" charset="0"/>
              </a:rPr>
              <a:t>  wrote(</a:t>
            </a:r>
            <a:r>
              <a:rPr kumimoji="0" lang="en-US" sz="2400" i="1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Courier New" pitchFamily="49" charset="0"/>
              </a:rPr>
              <a:t>p, t</a:t>
            </a:r>
            <a:r>
              <a:rPr kumimoji="0" lang="en-US" sz="240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cs typeface="Courier New" pitchFamily="49" charset="0"/>
              </a:rPr>
              <a:t>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9169" y="3407477"/>
            <a:ext cx="8457381" cy="2217405"/>
            <a:chOff x="339169" y="3407477"/>
            <a:chExt cx="8457381" cy="2217405"/>
          </a:xfrm>
        </p:grpSpPr>
        <p:sp>
          <p:nvSpPr>
            <p:cNvPr id="5" name="TextBox 4"/>
            <p:cNvSpPr txBox="1"/>
            <p:nvPr/>
          </p:nvSpPr>
          <p:spPr>
            <a:xfrm>
              <a:off x="339169" y="3993666"/>
              <a:ext cx="8457381" cy="1631216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lvl="0" algn="l"/>
              <a:r>
                <a:rPr lang="en-US" sz="2000" dirty="0" smtClean="0"/>
                <a:t>3    wrote(</a:t>
              </a:r>
              <a:r>
                <a:rPr lang="en-US" sz="2000" dirty="0" smtClean="0">
                  <a:solidFill>
                    <a:srgbClr val="C00000"/>
                  </a:solidFill>
                </a:rPr>
                <a:t>Tom, P1</a:t>
              </a:r>
              <a:r>
                <a:rPr lang="en-US" sz="2000" smtClean="0"/>
                <a:t>)     ∧ </a:t>
              </a:r>
              <a:r>
                <a:rPr lang="en-US" sz="2000" b="1" smtClean="0"/>
                <a:t>advisedBy</a:t>
              </a:r>
              <a:r>
                <a:rPr lang="en-US" sz="2000" smtClean="0"/>
                <a:t>(</a:t>
              </a:r>
              <a:r>
                <a:rPr lang="en-US" sz="2000" smtClean="0">
                  <a:solidFill>
                    <a:srgbClr val="C00000"/>
                  </a:solidFill>
                </a:rPr>
                <a:t>Tom</a:t>
              </a:r>
              <a:r>
                <a:rPr lang="en-US" sz="2000" dirty="0" smtClean="0">
                  <a:solidFill>
                    <a:srgbClr val="C00000"/>
                  </a:solidFill>
                </a:rPr>
                <a:t>, Jerry</a:t>
              </a:r>
              <a:r>
                <a:rPr lang="en-US" sz="2000" smtClean="0"/>
                <a:t>)    </a:t>
              </a:r>
              <a:r>
                <a:rPr lang="en-US" sz="2000" smtClean="0">
                  <a:sym typeface="Wingdings" pitchFamily="2" charset="2"/>
                </a:rPr>
                <a:t></a:t>
              </a:r>
              <a:r>
                <a:rPr lang="en-US" sz="2000" smtClean="0"/>
                <a:t> </a:t>
              </a:r>
              <a:r>
                <a:rPr lang="en-US" sz="2000" dirty="0" smtClean="0"/>
                <a:t>wrote (</a:t>
              </a:r>
              <a:r>
                <a:rPr lang="en-US" sz="2000" dirty="0" smtClean="0">
                  <a:solidFill>
                    <a:srgbClr val="C00000"/>
                  </a:solidFill>
                </a:rPr>
                <a:t>Jerry, P1</a:t>
              </a:r>
              <a:r>
                <a:rPr lang="en-US" sz="2000" dirty="0" smtClean="0"/>
                <a:t>)</a:t>
              </a:r>
            </a:p>
            <a:p>
              <a:pPr algn="l"/>
              <a:r>
                <a:rPr lang="en-US" sz="2000" dirty="0" smtClean="0"/>
                <a:t>3    wrote(</a:t>
              </a:r>
              <a:r>
                <a:rPr lang="en-US" sz="2000" dirty="0" smtClean="0">
                  <a:solidFill>
                    <a:srgbClr val="C00000"/>
                  </a:solidFill>
                </a:rPr>
                <a:t>Tom, P1</a:t>
              </a:r>
              <a:r>
                <a:rPr lang="en-US" sz="2000" smtClean="0"/>
                <a:t>)     ∧ </a:t>
              </a:r>
              <a:r>
                <a:rPr lang="en-US" sz="2000" b="1" smtClean="0"/>
                <a:t>advisedBy</a:t>
              </a:r>
              <a:r>
                <a:rPr lang="en-US" sz="2000" smtClean="0"/>
                <a:t>(</a:t>
              </a:r>
              <a:r>
                <a:rPr lang="en-US" sz="2000" smtClean="0">
                  <a:solidFill>
                    <a:srgbClr val="C00000"/>
                  </a:solidFill>
                </a:rPr>
                <a:t>Tom</a:t>
              </a:r>
              <a:r>
                <a:rPr lang="en-US" sz="2000" dirty="0" smtClean="0">
                  <a:solidFill>
                    <a:srgbClr val="C00000"/>
                  </a:solidFill>
                </a:rPr>
                <a:t>, Chuck</a:t>
              </a:r>
              <a:r>
                <a:rPr lang="en-US" sz="2000" smtClean="0"/>
                <a:t>)   </a:t>
              </a:r>
              <a:r>
                <a:rPr lang="en-US" sz="2000" smtClean="0">
                  <a:sym typeface="Wingdings" pitchFamily="2" charset="2"/>
                </a:rPr>
                <a:t></a:t>
              </a:r>
              <a:r>
                <a:rPr lang="en-US" sz="2000" smtClean="0"/>
                <a:t> </a:t>
              </a:r>
              <a:r>
                <a:rPr lang="en-US" sz="2000" dirty="0" smtClean="0"/>
                <a:t>wrote (</a:t>
              </a:r>
              <a:r>
                <a:rPr lang="en-US" sz="2000" dirty="0" smtClean="0">
                  <a:solidFill>
                    <a:srgbClr val="C00000"/>
                  </a:solidFill>
                </a:rPr>
                <a:t>Chuck, P1</a:t>
              </a:r>
              <a:r>
                <a:rPr lang="en-US" sz="2000" dirty="0" smtClean="0"/>
                <a:t>)</a:t>
              </a:r>
            </a:p>
            <a:p>
              <a:pPr algn="l"/>
              <a:r>
                <a:rPr lang="en-US" sz="2000" dirty="0" smtClean="0"/>
                <a:t>3    wrote(</a:t>
              </a:r>
              <a:r>
                <a:rPr lang="en-US" sz="2000" dirty="0" smtClean="0">
                  <a:solidFill>
                    <a:srgbClr val="C00000"/>
                  </a:solidFill>
                </a:rPr>
                <a:t>Chuck, P1</a:t>
              </a:r>
              <a:r>
                <a:rPr lang="en-US" sz="2000" smtClean="0"/>
                <a:t>)  ∧ </a:t>
              </a:r>
              <a:r>
                <a:rPr lang="en-US" sz="2000" b="1" smtClean="0"/>
                <a:t>advisedBy</a:t>
              </a:r>
              <a:r>
                <a:rPr lang="en-US" sz="2000" smtClean="0"/>
                <a:t>(</a:t>
              </a:r>
              <a:r>
                <a:rPr lang="en-US" sz="2000" smtClean="0">
                  <a:solidFill>
                    <a:srgbClr val="C00000"/>
                  </a:solidFill>
                </a:rPr>
                <a:t>Chuck</a:t>
              </a:r>
              <a:r>
                <a:rPr lang="en-US" sz="2000" dirty="0" smtClean="0">
                  <a:solidFill>
                    <a:srgbClr val="C00000"/>
                  </a:solidFill>
                </a:rPr>
                <a:t>, Jerry</a:t>
              </a:r>
              <a:r>
                <a:rPr lang="en-US" sz="2000" smtClean="0"/>
                <a:t>)  </a:t>
              </a:r>
              <a:r>
                <a:rPr lang="en-US" sz="2000" smtClean="0">
                  <a:sym typeface="Wingdings" pitchFamily="2" charset="2"/>
                </a:rPr>
                <a:t></a:t>
              </a:r>
              <a:r>
                <a:rPr lang="en-US" sz="2000" smtClean="0"/>
                <a:t> </a:t>
              </a:r>
              <a:r>
                <a:rPr lang="en-US" sz="2000" dirty="0" smtClean="0"/>
                <a:t>wrote (</a:t>
              </a:r>
              <a:r>
                <a:rPr lang="en-US" sz="2000" dirty="0" smtClean="0">
                  <a:solidFill>
                    <a:srgbClr val="C00000"/>
                  </a:solidFill>
                </a:rPr>
                <a:t>Jerry, P1</a:t>
              </a:r>
              <a:r>
                <a:rPr lang="en-US" sz="2000" dirty="0" smtClean="0"/>
                <a:t>)</a:t>
              </a:r>
            </a:p>
            <a:p>
              <a:pPr algn="l"/>
              <a:r>
                <a:rPr lang="en-US" sz="2000" dirty="0" smtClean="0"/>
                <a:t>3    wrote(</a:t>
              </a:r>
              <a:r>
                <a:rPr lang="en-US" sz="2000" dirty="0" smtClean="0">
                  <a:solidFill>
                    <a:srgbClr val="C00000"/>
                  </a:solidFill>
                </a:rPr>
                <a:t>Chuck, P2</a:t>
              </a:r>
              <a:r>
                <a:rPr lang="en-US" sz="2000" smtClean="0"/>
                <a:t>)  ∧ </a:t>
              </a:r>
              <a:r>
                <a:rPr lang="en-US" sz="2000" b="1" smtClean="0"/>
                <a:t>advisedBy</a:t>
              </a:r>
              <a:r>
                <a:rPr lang="en-US" sz="2000" smtClean="0"/>
                <a:t>(</a:t>
              </a:r>
              <a:r>
                <a:rPr lang="en-US" sz="2000" smtClean="0">
                  <a:solidFill>
                    <a:srgbClr val="C00000"/>
                  </a:solidFill>
                </a:rPr>
                <a:t>Chuck</a:t>
              </a:r>
              <a:r>
                <a:rPr lang="en-US" sz="2000" dirty="0" smtClean="0">
                  <a:solidFill>
                    <a:srgbClr val="C00000"/>
                  </a:solidFill>
                </a:rPr>
                <a:t>, Jerry</a:t>
              </a:r>
              <a:r>
                <a:rPr lang="en-US" sz="2000" smtClean="0"/>
                <a:t>)  </a:t>
              </a:r>
              <a:r>
                <a:rPr lang="en-US" sz="2000" smtClean="0">
                  <a:sym typeface="Wingdings" pitchFamily="2" charset="2"/>
                </a:rPr>
                <a:t></a:t>
              </a:r>
              <a:r>
                <a:rPr lang="en-US" sz="2000" smtClean="0"/>
                <a:t> </a:t>
              </a:r>
              <a:r>
                <a:rPr lang="en-US" sz="2000" dirty="0" smtClean="0"/>
                <a:t>wrote (</a:t>
              </a:r>
              <a:r>
                <a:rPr lang="en-US" sz="2000" dirty="0" smtClean="0">
                  <a:solidFill>
                    <a:srgbClr val="C00000"/>
                  </a:solidFill>
                </a:rPr>
                <a:t>Jerry, P2</a:t>
              </a:r>
              <a:r>
                <a:rPr lang="en-US" sz="2000" dirty="0" smtClean="0"/>
                <a:t>)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" name="Down Arrow 5"/>
            <p:cNvSpPr/>
            <p:nvPr/>
          </p:nvSpPr>
          <p:spPr bwMode="auto">
            <a:xfrm>
              <a:off x="4279894" y="3435797"/>
              <a:ext cx="397121" cy="499265"/>
            </a:xfrm>
            <a:prstGeom prst="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39232" y="3407477"/>
              <a:ext cx="1560993" cy="527585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/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1" dirty="0" smtClean="0">
                  <a:solidFill>
                    <a:schemeClr val="tx1"/>
                  </a:solidFill>
                  <a:latin typeface="Trebuchet MS" pitchFamily="34" charset="0"/>
                </a:rPr>
                <a:t>Grounding</a:t>
              </a:r>
              <a:endParaRPr kumimoji="0" lang="en-US" sz="1400" b="1" i="0" strike="noStrike" normalizeH="0" baseline="0" dirty="0" smtClean="0">
                <a:solidFill>
                  <a:schemeClr val="tx1"/>
                </a:solidFill>
                <a:latin typeface="Trebuchet MS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156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4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66035</TotalTime>
  <Words>1212</Words>
  <Application>Microsoft Macintosh PowerPoint</Application>
  <PresentationFormat>On-screen Show (4:3)</PresentationFormat>
  <Paragraphs>351</Paragraphs>
  <Slides>27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4_Default Design</vt:lpstr>
      <vt:lpstr>Tuffy  Scaling up Statistical Inference in Markov Logic using an RDBMS</vt:lpstr>
      <vt:lpstr>One Slide Summary</vt:lpstr>
      <vt:lpstr>Outline</vt:lpstr>
      <vt:lpstr>A Familiar Data Model</vt:lpstr>
      <vt:lpstr>Markov Logic*</vt:lpstr>
      <vt:lpstr>Markov Logic by Example</vt:lpstr>
      <vt:lpstr>Inference</vt:lpstr>
      <vt:lpstr>Inference</vt:lpstr>
      <vt:lpstr>How to Perform Inference</vt:lpstr>
      <vt:lpstr>How to Perform Inference</vt:lpstr>
      <vt:lpstr>How to Perform Inference</vt:lpstr>
      <vt:lpstr>Outline</vt:lpstr>
      <vt:lpstr>Challenge 1: Scaling Grounding</vt:lpstr>
      <vt:lpstr>Grounding in Alchemy*</vt:lpstr>
      <vt:lpstr>Grounding in Tuffy</vt:lpstr>
      <vt:lpstr>Grounding Performance</vt:lpstr>
      <vt:lpstr>Challenge 2: Scaling Search</vt:lpstr>
      <vt:lpstr>Challenge 2: Scaling Search</vt:lpstr>
      <vt:lpstr>Partition to Scale up Search</vt:lpstr>
      <vt:lpstr>Effect of Partitioning</vt:lpstr>
      <vt:lpstr>Partitioning Hurts Quality?</vt:lpstr>
      <vt:lpstr>Partitioning (Actually) Improves Quality</vt:lpstr>
      <vt:lpstr>Partitioning (Actually) Improves Quality</vt:lpstr>
      <vt:lpstr>Partitioning (Actually) Improves Quality</vt:lpstr>
      <vt:lpstr>Partitioning (Actually) Improves Quality</vt:lpstr>
      <vt:lpstr>Further Partitioning</vt:lpstr>
      <vt:lpstr>Conclusion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</dc:title>
  <dc:creator>Jennifer Widom</dc:creator>
  <cp:lastModifiedBy>Feng Niu</cp:lastModifiedBy>
  <cp:revision>1599</cp:revision>
  <cp:lastPrinted>2011-08-26T18:22:26Z</cp:lastPrinted>
  <dcterms:created xsi:type="dcterms:W3CDTF">2010-02-22T00:15:12Z</dcterms:created>
  <dcterms:modified xsi:type="dcterms:W3CDTF">2011-09-01T21:13:30Z</dcterms:modified>
</cp:coreProperties>
</file>