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74"/>
  </p:notesMasterIdLst>
  <p:sldIdLst>
    <p:sldId id="330" r:id="rId2"/>
    <p:sldId id="433" r:id="rId3"/>
    <p:sldId id="432" r:id="rId4"/>
    <p:sldId id="332" r:id="rId5"/>
    <p:sldId id="475" r:id="rId6"/>
    <p:sldId id="431" r:id="rId7"/>
    <p:sldId id="453" r:id="rId8"/>
    <p:sldId id="502" r:id="rId9"/>
    <p:sldId id="459" r:id="rId10"/>
    <p:sldId id="486" r:id="rId11"/>
    <p:sldId id="389" r:id="rId12"/>
    <p:sldId id="393" r:id="rId13"/>
    <p:sldId id="396" r:id="rId14"/>
    <p:sldId id="397" r:id="rId15"/>
    <p:sldId id="492" r:id="rId16"/>
    <p:sldId id="493" r:id="rId17"/>
    <p:sldId id="494" r:id="rId18"/>
    <p:sldId id="399" r:id="rId19"/>
    <p:sldId id="400" r:id="rId20"/>
    <p:sldId id="401" r:id="rId21"/>
    <p:sldId id="402" r:id="rId22"/>
    <p:sldId id="484" r:id="rId23"/>
    <p:sldId id="408" r:id="rId24"/>
    <p:sldId id="409" r:id="rId25"/>
    <p:sldId id="412" r:id="rId26"/>
    <p:sldId id="413" r:id="rId27"/>
    <p:sldId id="487" r:id="rId28"/>
    <p:sldId id="334" r:id="rId29"/>
    <p:sldId id="336" r:id="rId30"/>
    <p:sldId id="337" r:id="rId31"/>
    <p:sldId id="339" r:id="rId32"/>
    <p:sldId id="340" r:id="rId33"/>
    <p:sldId id="342" r:id="rId34"/>
    <p:sldId id="344" r:id="rId35"/>
    <p:sldId id="345" r:id="rId36"/>
    <p:sldId id="455" r:id="rId37"/>
    <p:sldId id="456" r:id="rId38"/>
    <p:sldId id="458" r:id="rId39"/>
    <p:sldId id="347" r:id="rId40"/>
    <p:sldId id="495" r:id="rId41"/>
    <p:sldId id="496" r:id="rId42"/>
    <p:sldId id="357" r:id="rId43"/>
    <p:sldId id="360" r:id="rId44"/>
    <p:sldId id="471" r:id="rId45"/>
    <p:sldId id="361" r:id="rId46"/>
    <p:sldId id="362" r:id="rId47"/>
    <p:sldId id="469" r:id="rId48"/>
    <p:sldId id="470" r:id="rId49"/>
    <p:sldId id="359" r:id="rId50"/>
    <p:sldId id="381" r:id="rId51"/>
    <p:sldId id="488" r:id="rId52"/>
    <p:sldId id="489" r:id="rId53"/>
    <p:sldId id="503" r:id="rId54"/>
    <p:sldId id="490" r:id="rId55"/>
    <p:sldId id="388" r:id="rId56"/>
    <p:sldId id="491" r:id="rId57"/>
    <p:sldId id="504" r:id="rId58"/>
    <p:sldId id="386" r:id="rId59"/>
    <p:sldId id="478" r:id="rId60"/>
    <p:sldId id="479" r:id="rId61"/>
    <p:sldId id="498" r:id="rId62"/>
    <p:sldId id="505" r:id="rId63"/>
    <p:sldId id="506" r:id="rId64"/>
    <p:sldId id="507" r:id="rId65"/>
    <p:sldId id="497" r:id="rId66"/>
    <p:sldId id="499" r:id="rId67"/>
    <p:sldId id="446" r:id="rId68"/>
    <p:sldId id="447" r:id="rId69"/>
    <p:sldId id="449" r:id="rId70"/>
    <p:sldId id="450" r:id="rId71"/>
    <p:sldId id="501" r:id="rId72"/>
    <p:sldId id="500" r:id="rId7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onymou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947FF6D-1EBE-4864-932D-39CD35CC70D5}">
  <a:tblStyle styleId="{A947FF6D-1EBE-4864-932D-39CD35CC70D5}"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38EB618D-EED0-49D2-AF54-681E31D259DD}"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FF93DF11-23ED-477A-A5BC-87F2E7DB3B03}"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23F67DE2-0631-4B9A-9456-BA7119D8F9DE}" styleName="Table_3">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40" autoAdjust="0"/>
    <p:restoredTop sz="84100" autoAdjust="0"/>
  </p:normalViewPr>
  <p:slideViewPr>
    <p:cSldViewPr>
      <p:cViewPr>
        <p:scale>
          <a:sx n="100" d="100"/>
          <a:sy n="100" d="100"/>
        </p:scale>
        <p:origin x="-2424" y="-72"/>
      </p:cViewPr>
      <p:guideLst>
        <p:guide orient="horz" pos="2160"/>
        <p:guide pos="2880"/>
      </p:guideLst>
    </p:cSldViewPr>
  </p:slideViewPr>
  <p:outlineViewPr>
    <p:cViewPr>
      <p:scale>
        <a:sx n="33" d="100"/>
        <a:sy n="33" d="100"/>
      </p:scale>
      <p:origin x="0" y="76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Cambria" pitchFamily="18" charset="0"/>
              </a:defRPr>
            </a:pPr>
            <a:r>
              <a:rPr lang="en-US" sz="2400">
                <a:latin typeface="Cambria" pitchFamily="18" charset="0"/>
              </a:rPr>
              <a:t>Health</a:t>
            </a:r>
            <a:r>
              <a:rPr lang="en-US" sz="2400" baseline="0">
                <a:latin typeface="Cambria" pitchFamily="18" charset="0"/>
              </a:rPr>
              <a:t> Care Expenditure as % of GDP</a:t>
            </a:r>
            <a:endParaRPr lang="en-US" sz="2400">
              <a:latin typeface="Cambria" pitchFamily="18" charset="0"/>
            </a:endParaRPr>
          </a:p>
        </c:rich>
      </c:tx>
      <c:layout/>
      <c:overlay val="0"/>
    </c:title>
    <c:autoTitleDeleted val="0"/>
    <c:plotArea>
      <c:layout/>
      <c:barChart>
        <c:barDir val="col"/>
        <c:grouping val="stacked"/>
        <c:varyColors val="0"/>
        <c:ser>
          <c:idx val="0"/>
          <c:order val="0"/>
          <c:tx>
            <c:strRef>
              <c:f>Sheet1!$B$1</c:f>
              <c:strCache>
                <c:ptCount val="1"/>
                <c:pt idx="0">
                  <c:v>1990</c:v>
                </c:pt>
              </c:strCache>
            </c:strRef>
          </c:tx>
          <c:invertIfNegative val="0"/>
          <c:cat>
            <c:strRef>
              <c:f>Sheet1!$A$2:$A$6</c:f>
              <c:strCache>
                <c:ptCount val="5"/>
                <c:pt idx="0">
                  <c:v>United States</c:v>
                </c:pt>
                <c:pt idx="1">
                  <c:v>France</c:v>
                </c:pt>
                <c:pt idx="2">
                  <c:v>Germany</c:v>
                </c:pt>
                <c:pt idx="3">
                  <c:v>Canada</c:v>
                </c:pt>
                <c:pt idx="4">
                  <c:v>United Kingdom</c:v>
                </c:pt>
              </c:strCache>
            </c:strRef>
          </c:cat>
          <c:val>
            <c:numRef>
              <c:f>Sheet1!$B$2:$B$6</c:f>
              <c:numCache>
                <c:formatCode>General</c:formatCode>
                <c:ptCount val="5"/>
                <c:pt idx="0">
                  <c:v>13.1</c:v>
                </c:pt>
                <c:pt idx="1">
                  <c:v>10.1</c:v>
                </c:pt>
                <c:pt idx="2">
                  <c:v>10.4</c:v>
                </c:pt>
                <c:pt idx="3">
                  <c:v>8.7000000000000011</c:v>
                </c:pt>
                <c:pt idx="4">
                  <c:v>6.9</c:v>
                </c:pt>
              </c:numCache>
            </c:numRef>
          </c:val>
        </c:ser>
        <c:ser>
          <c:idx val="1"/>
          <c:order val="1"/>
          <c:tx>
            <c:strRef>
              <c:f>Sheet1!$C$1</c:f>
              <c:strCache>
                <c:ptCount val="1"/>
                <c:pt idx="0">
                  <c:v>2012</c:v>
                </c:pt>
              </c:strCache>
            </c:strRef>
          </c:tx>
          <c:invertIfNegative val="0"/>
          <c:cat>
            <c:strRef>
              <c:f>Sheet1!$A$2:$A$6</c:f>
              <c:strCache>
                <c:ptCount val="5"/>
                <c:pt idx="0">
                  <c:v>United States</c:v>
                </c:pt>
                <c:pt idx="1">
                  <c:v>France</c:v>
                </c:pt>
                <c:pt idx="2">
                  <c:v>Germany</c:v>
                </c:pt>
                <c:pt idx="3">
                  <c:v>Canada</c:v>
                </c:pt>
                <c:pt idx="4">
                  <c:v>United Kingdom</c:v>
                </c:pt>
              </c:strCache>
            </c:strRef>
          </c:cat>
          <c:val>
            <c:numRef>
              <c:f>Sheet1!$C$2:$C$6</c:f>
              <c:numCache>
                <c:formatCode>General</c:formatCode>
                <c:ptCount val="5"/>
                <c:pt idx="0">
                  <c:v>3.9000000000000004</c:v>
                </c:pt>
                <c:pt idx="1">
                  <c:v>1.5</c:v>
                </c:pt>
                <c:pt idx="2">
                  <c:v>0.90000000000000069</c:v>
                </c:pt>
                <c:pt idx="3">
                  <c:v>2.2000000000000011</c:v>
                </c:pt>
                <c:pt idx="4">
                  <c:v>2.4000000000000004</c:v>
                </c:pt>
              </c:numCache>
            </c:numRef>
          </c:val>
        </c:ser>
        <c:dLbls>
          <c:showLegendKey val="0"/>
          <c:showVal val="0"/>
          <c:showCatName val="0"/>
          <c:showSerName val="0"/>
          <c:showPercent val="0"/>
          <c:showBubbleSize val="0"/>
        </c:dLbls>
        <c:gapWidth val="150"/>
        <c:overlap val="100"/>
        <c:axId val="110147072"/>
        <c:axId val="100234880"/>
      </c:barChart>
      <c:catAx>
        <c:axId val="110147072"/>
        <c:scaling>
          <c:orientation val="minMax"/>
        </c:scaling>
        <c:delete val="0"/>
        <c:axPos val="b"/>
        <c:majorTickMark val="out"/>
        <c:minorTickMark val="none"/>
        <c:tickLblPos val="nextTo"/>
        <c:txPr>
          <a:bodyPr/>
          <a:lstStyle/>
          <a:p>
            <a:pPr>
              <a:defRPr sz="1600">
                <a:latin typeface="Cambria" pitchFamily="18" charset="0"/>
              </a:defRPr>
            </a:pPr>
            <a:endParaRPr lang="en-US"/>
          </a:p>
        </c:txPr>
        <c:crossAx val="100234880"/>
        <c:crosses val="autoZero"/>
        <c:auto val="1"/>
        <c:lblAlgn val="ctr"/>
        <c:lblOffset val="100"/>
        <c:noMultiLvlLbl val="0"/>
      </c:catAx>
      <c:valAx>
        <c:axId val="100234880"/>
        <c:scaling>
          <c:orientation val="minMax"/>
        </c:scaling>
        <c:delete val="0"/>
        <c:axPos val="l"/>
        <c:majorGridlines/>
        <c:title>
          <c:tx>
            <c:rich>
              <a:bodyPr rot="-5400000" vert="horz"/>
              <a:lstStyle/>
              <a:p>
                <a:pPr>
                  <a:defRPr sz="1600">
                    <a:latin typeface="Cambria" pitchFamily="18" charset="0"/>
                  </a:defRPr>
                </a:pPr>
                <a:r>
                  <a:rPr lang="en-US" sz="1600">
                    <a:latin typeface="Cambria" pitchFamily="18" charset="0"/>
                  </a:rPr>
                  <a:t>Percentage</a:t>
                </a:r>
                <a:r>
                  <a:rPr lang="en-US" sz="1600" baseline="0">
                    <a:latin typeface="Cambria" pitchFamily="18" charset="0"/>
                  </a:rPr>
                  <a:t> of GDP</a:t>
                </a:r>
                <a:endParaRPr lang="en-US" sz="1600">
                  <a:latin typeface="Cambria" pitchFamily="18" charset="0"/>
                </a:endParaRPr>
              </a:p>
            </c:rich>
          </c:tx>
          <c:layout/>
          <c:overlay val="0"/>
        </c:title>
        <c:numFmt formatCode="General" sourceLinked="1"/>
        <c:majorTickMark val="out"/>
        <c:minorTickMark val="none"/>
        <c:tickLblPos val="nextTo"/>
        <c:txPr>
          <a:bodyPr/>
          <a:lstStyle/>
          <a:p>
            <a:pPr>
              <a:defRPr sz="1600">
                <a:latin typeface="Cambria" pitchFamily="18" charset="0"/>
              </a:defRPr>
            </a:pPr>
            <a:endParaRPr lang="en-US"/>
          </a:p>
        </c:txPr>
        <c:crossAx val="110147072"/>
        <c:crosses val="autoZero"/>
        <c:crossBetween val="between"/>
      </c:valAx>
    </c:plotArea>
    <c:legend>
      <c:legendPos val="tr"/>
      <c:layout>
        <c:manualLayout>
          <c:xMode val="edge"/>
          <c:yMode val="edge"/>
          <c:x val="0.81037639834490827"/>
          <c:y val="0.21214841277418006"/>
          <c:w val="0.11609458231242133"/>
          <c:h val="0.15022526791915486"/>
        </c:manualLayout>
      </c:layout>
      <c:overlay val="1"/>
      <c:spPr>
        <a:solidFill>
          <a:schemeClr val="bg1"/>
        </a:solidFill>
        <a:ln w="6350">
          <a:solidFill>
            <a:schemeClr val="tx1"/>
          </a:solidFill>
        </a:ln>
      </c:spPr>
      <c:txPr>
        <a:bodyPr/>
        <a:lstStyle/>
        <a:p>
          <a:pPr>
            <a:defRPr sz="2000">
              <a:latin typeface="Cambria" pitchFamily="18" charset="0"/>
            </a:defRPr>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8609020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Challenge:</a:t>
            </a:r>
          </a:p>
          <a:p>
            <a:pPr>
              <a:spcBef>
                <a:spcPts val="0"/>
              </a:spcBef>
              <a:buNone/>
            </a:pPr>
            <a:r>
              <a:rPr lang="en-US" dirty="0" smtClean="0"/>
              <a:t>Relatively</a:t>
            </a:r>
            <a:r>
              <a:rPr lang="en-US" baseline="0" dirty="0" smtClean="0"/>
              <a:t> rare event</a:t>
            </a:r>
          </a:p>
          <a:p>
            <a:pPr>
              <a:spcBef>
                <a:spcPts val="0"/>
              </a:spcBef>
              <a:buNone/>
            </a:pPr>
            <a:endParaRPr lang="en-US" baseline="0" dirty="0" smtClean="0"/>
          </a:p>
          <a:p>
            <a:pPr>
              <a:spcBef>
                <a:spcPts val="0"/>
              </a:spcBef>
              <a:buNone/>
            </a:pPr>
            <a:r>
              <a:rPr lang="en-US" baseline="0" dirty="0" smtClean="0"/>
              <a:t>Solution:</a:t>
            </a:r>
          </a:p>
          <a:p>
            <a:pPr>
              <a:spcBef>
                <a:spcPts val="0"/>
              </a:spcBef>
              <a:buNone/>
            </a:pPr>
            <a:r>
              <a:rPr lang="en-US" baseline="0" dirty="0" smtClean="0"/>
              <a:t>Incorporate clinical experience and intuition</a:t>
            </a:r>
            <a:endParaRPr lang="en-US" dirty="0" smtClean="0"/>
          </a:p>
          <a:p>
            <a:pPr>
              <a:spcBef>
                <a:spcPts val="0"/>
              </a:spcBef>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Included as binary features.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0" name="Shape 3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4" name="Shape 3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8" name="Shape 3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38100" lvl="0" indent="0" rtl="0">
              <a:lnSpc>
                <a:spcPct val="200000"/>
              </a:lnSpc>
              <a:spcBef>
                <a:spcPts val="0"/>
              </a:spcBef>
              <a:buClr>
                <a:schemeClr val="dk1"/>
              </a:buClr>
              <a:buSzPct val="100000"/>
              <a:buFont typeface="Arial"/>
              <a:buNone/>
            </a:pPr>
            <a:r>
              <a:rPr lang="en" dirty="0" smtClean="0">
                <a:latin typeface="Cambria"/>
                <a:ea typeface="Cambria"/>
                <a:cs typeface="Cambria"/>
                <a:sym typeface="Cambria"/>
              </a:rPr>
              <a:t>The Opportunity</a:t>
            </a:r>
          </a:p>
          <a:p>
            <a:pPr marL="457200" lvl="0" indent="-419100" rtl="0">
              <a:lnSpc>
                <a:spcPct val="200000"/>
              </a:lnSpc>
              <a:spcBef>
                <a:spcPts val="0"/>
              </a:spcBef>
              <a:buClr>
                <a:schemeClr val="dk1"/>
              </a:buClr>
              <a:buSzPct val="100000"/>
              <a:buFont typeface="Arial"/>
              <a:buChar char="●"/>
            </a:pPr>
            <a:r>
              <a:rPr lang="en" dirty="0" smtClean="0">
                <a:latin typeface="Cambria"/>
                <a:ea typeface="Cambria"/>
                <a:cs typeface="Cambria"/>
                <a:sym typeface="Cambria"/>
              </a:rPr>
              <a:t>EHR use growing</a:t>
            </a:r>
          </a:p>
          <a:p>
            <a:pPr marL="457200" lvl="0" indent="-419100" rtl="0">
              <a:lnSpc>
                <a:spcPct val="200000"/>
              </a:lnSpc>
              <a:spcBef>
                <a:spcPts val="0"/>
              </a:spcBef>
              <a:buClr>
                <a:schemeClr val="dk1"/>
              </a:buClr>
              <a:buSzPct val="100000"/>
              <a:buFont typeface="Arial"/>
              <a:buChar char="●"/>
            </a:pPr>
            <a:r>
              <a:rPr lang="en" dirty="0" smtClean="0">
                <a:latin typeface="Cambria"/>
                <a:ea typeface="Cambria"/>
                <a:cs typeface="Cambria"/>
                <a:sym typeface="Cambria"/>
              </a:rPr>
              <a:t>Genome sequencing getting cheaper</a:t>
            </a:r>
          </a:p>
          <a:p>
            <a:pPr marL="457200" lvl="0" indent="-419100" rtl="0">
              <a:lnSpc>
                <a:spcPct val="200000"/>
              </a:lnSpc>
              <a:spcBef>
                <a:spcPts val="0"/>
              </a:spcBef>
              <a:buClr>
                <a:schemeClr val="dk1"/>
              </a:buClr>
              <a:buSzPct val="100000"/>
              <a:buFont typeface="Arial"/>
              <a:buChar char="●"/>
            </a:pPr>
            <a:r>
              <a:rPr lang="en" dirty="0" smtClean="0">
                <a:latin typeface="Cambria"/>
                <a:ea typeface="Cambria"/>
                <a:cs typeface="Cambria"/>
                <a:sym typeface="Cambria"/>
              </a:rPr>
              <a:t>Greater access to compute resources</a:t>
            </a:r>
          </a:p>
          <a:p>
            <a:pPr marL="457200" lvl="0" indent="-419100">
              <a:lnSpc>
                <a:spcPct val="200000"/>
              </a:lnSpc>
              <a:spcBef>
                <a:spcPts val="0"/>
              </a:spcBef>
              <a:buClr>
                <a:schemeClr val="dk1"/>
              </a:buClr>
              <a:buSzPct val="100000"/>
              <a:buFont typeface="Arial"/>
              <a:buChar char="●"/>
            </a:pPr>
            <a:r>
              <a:rPr lang="en" dirty="0" smtClean="0">
                <a:latin typeface="Cambria"/>
                <a:ea typeface="Cambria"/>
                <a:cs typeface="Cambria"/>
                <a:sym typeface="Cambria"/>
              </a:rPr>
              <a:t>Call for new tools and technology</a:t>
            </a:r>
          </a:p>
          <a:p>
            <a:pPr>
              <a:spcBef>
                <a:spcPts val="0"/>
              </a:spcBef>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Example: Warfarin-&gt;stroke</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We would really lik</a:t>
            </a:r>
            <a:r>
              <a:rPr lang="en-US" baseline="0" dirty="0" smtClean="0"/>
              <a:t>e to assess treatment effects based on individual differences</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6" name="Shape 3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5" name="Shape 3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3" name="Shape 4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2" name="Shape 4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8" name="Shape 4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5" name="Shape 3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9" name="Shape 5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P-value shows 10-fold</a:t>
            </a:r>
            <a:r>
              <a:rPr lang="en-US" baseline="0" dirty="0" smtClean="0"/>
              <a:t> comparison of AUU</a:t>
            </a:r>
            <a:endParaRPr lang="en-US" dirty="0" smtClean="0"/>
          </a:p>
          <a:p>
            <a:pPr>
              <a:spcBef>
                <a:spcPts val="0"/>
              </a:spcBef>
              <a:buNone/>
            </a:pPr>
            <a:endParaRPr lang="en-US" dirty="0" smtClean="0"/>
          </a:p>
          <a:p>
            <a:pPr>
              <a:spcBef>
                <a:spcPts val="0"/>
              </a:spcBef>
              <a:buNone/>
            </a:pPr>
            <a:r>
              <a:rPr lang="en-US" dirty="0" smtClean="0"/>
              <a:t>Developed an</a:t>
            </a:r>
            <a:r>
              <a:rPr lang="en-US" baseline="0" dirty="0" smtClean="0"/>
              <a:t> SVM model to maximize uplift</a:t>
            </a:r>
          </a:p>
          <a:p>
            <a:pPr>
              <a:spcBef>
                <a:spcPts val="0"/>
              </a:spcBef>
              <a:buNone/>
            </a:pPr>
            <a:r>
              <a:rPr lang="en-US" baseline="0" dirty="0" smtClean="0"/>
              <a:t>Empirically demonstrated that uplift identified </a:t>
            </a:r>
            <a:r>
              <a:rPr lang="en-US" baseline="0" dirty="0" err="1" smtClean="0"/>
              <a:t>persuadables</a:t>
            </a:r>
            <a:endParaRPr lang="en-US" baseline="0" dirty="0" smtClean="0"/>
          </a:p>
          <a:p>
            <a:pPr>
              <a:spcBef>
                <a:spcPts val="0"/>
              </a:spcBef>
              <a:buNone/>
            </a:pPr>
            <a:r>
              <a:rPr lang="en-US" baseline="0" dirty="0" smtClean="0"/>
              <a:t>Applied uplift modeling to important adverse drug event task</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lnSpc>
                <a:spcPct val="115000"/>
              </a:lnSpc>
              <a:spcBef>
                <a:spcPts val="0"/>
              </a:spcBef>
              <a:spcAft>
                <a:spcPts val="1000"/>
              </a:spcAft>
              <a:buNone/>
            </a:pPr>
            <a:r>
              <a:rPr lang="en" b="1" dirty="0" smtClean="0"/>
              <a:t>Data may be challenging due to:</a:t>
            </a:r>
          </a:p>
          <a:p>
            <a:pPr marL="457200" lvl="0" indent="-419100" rtl="0">
              <a:lnSpc>
                <a:spcPct val="115000"/>
              </a:lnSpc>
              <a:spcBef>
                <a:spcPts val="0"/>
              </a:spcBef>
              <a:spcAft>
                <a:spcPts val="1000"/>
              </a:spcAft>
              <a:buClr>
                <a:schemeClr val="dk1"/>
              </a:buClr>
              <a:buSzPct val="100000"/>
              <a:buFont typeface="Cambria"/>
              <a:buChar char="●"/>
            </a:pPr>
            <a:r>
              <a:rPr lang="en" dirty="0" smtClean="0"/>
              <a:t>Variability of practice between physicians</a:t>
            </a:r>
          </a:p>
          <a:p>
            <a:pPr marL="457200" lvl="0" indent="-419100" rtl="0">
              <a:lnSpc>
                <a:spcPct val="115000"/>
              </a:lnSpc>
              <a:spcBef>
                <a:spcPts val="0"/>
              </a:spcBef>
              <a:spcAft>
                <a:spcPts val="1000"/>
              </a:spcAft>
              <a:buClr>
                <a:schemeClr val="dk1"/>
              </a:buClr>
              <a:buSzPct val="100000"/>
              <a:buFont typeface="Cambria"/>
              <a:buChar char="●"/>
            </a:pPr>
            <a:r>
              <a:rPr lang="en" dirty="0" smtClean="0"/>
              <a:t>Variability of practice between institutions</a:t>
            </a:r>
          </a:p>
          <a:p>
            <a:pPr marL="457200" lvl="0" indent="-419100" rtl="0">
              <a:lnSpc>
                <a:spcPct val="115000"/>
              </a:lnSpc>
              <a:spcBef>
                <a:spcPts val="0"/>
              </a:spcBef>
              <a:spcAft>
                <a:spcPts val="1000"/>
              </a:spcAft>
              <a:buClr>
                <a:schemeClr val="dk1"/>
              </a:buClr>
              <a:buSzPct val="100000"/>
              <a:buFont typeface="Cambria"/>
              <a:buChar char="●"/>
            </a:pPr>
            <a:r>
              <a:rPr lang="en" dirty="0" smtClean="0"/>
              <a:t>Low disease prevalence</a:t>
            </a:r>
          </a:p>
          <a:p>
            <a:pPr marL="457200" lvl="0" indent="-419100">
              <a:lnSpc>
                <a:spcPct val="115000"/>
              </a:lnSpc>
              <a:spcBef>
                <a:spcPts val="0"/>
              </a:spcBef>
              <a:spcAft>
                <a:spcPts val="1000"/>
              </a:spcAft>
              <a:buClr>
                <a:schemeClr val="dk1"/>
              </a:buClr>
              <a:buSzPct val="100000"/>
              <a:buFont typeface="Cambria"/>
              <a:buChar char="●"/>
            </a:pPr>
            <a:r>
              <a:rPr lang="en" dirty="0" smtClean="0"/>
              <a:t>Confidentiality</a:t>
            </a:r>
          </a:p>
          <a:p>
            <a:pPr>
              <a:spcBef>
                <a:spcPts val="0"/>
              </a:spcBef>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7" name="Shape 4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4" name="Shape 4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3" name="Shape 4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9" name="Shape 4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7" name="Shape 5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Variable relationships:</a:t>
            </a:r>
            <a:endParaRPr lang="en-US" baseline="0" dirty="0"/>
          </a:p>
          <a:p>
            <a:pPr>
              <a:spcBef>
                <a:spcPts val="0"/>
              </a:spcBef>
              <a:buNone/>
            </a:pPr>
            <a:r>
              <a:rPr lang="en-US" baseline="0" dirty="0" smtClean="0"/>
              <a:t>Not only do clinicians have background knowledge about variable dependencies,</a:t>
            </a:r>
          </a:p>
          <a:p>
            <a:pPr>
              <a:spcBef>
                <a:spcPts val="0"/>
              </a:spcBef>
              <a:buNone/>
            </a:pPr>
            <a:r>
              <a:rPr lang="en-US" baseline="0" dirty="0" smtClean="0"/>
              <a:t>but also have </a:t>
            </a:r>
            <a:r>
              <a:rPr lang="en-US" u="sng" baseline="0" dirty="0" smtClean="0"/>
              <a:t>background knowledge of how data produced</a:t>
            </a:r>
            <a:endParaRPr lang="en-US" u="sng"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smtClean="0"/>
              <a:t>Need to address </a:t>
            </a:r>
            <a:r>
              <a:rPr lang="en-US" dirty="0" err="1" smtClean="0"/>
              <a:t>overfitting</a:t>
            </a:r>
            <a:endParaRPr lang="en-US" dirty="0" smtClean="0"/>
          </a:p>
          <a:p>
            <a:pPr>
              <a:spcBef>
                <a:spcPts val="0"/>
              </a:spcBef>
              <a:buNone/>
            </a:pPr>
            <a:r>
              <a:rPr lang="en-US" dirty="0" smtClean="0"/>
              <a:t>Use x-validation</a:t>
            </a:r>
            <a:r>
              <a:rPr lang="en-US" baseline="0" dirty="0" smtClean="0"/>
              <a:t> while training, validate on future data</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38100" lvl="0" indent="0" rtl="0">
              <a:spcBef>
                <a:spcPts val="0"/>
              </a:spcBef>
              <a:spcAft>
                <a:spcPts val="1000"/>
              </a:spcAft>
              <a:buClr>
                <a:srgbClr val="000000"/>
              </a:buClr>
              <a:buSzPct val="100000"/>
              <a:buFont typeface="Cambria"/>
              <a:buNone/>
            </a:pPr>
            <a:r>
              <a:rPr lang="en" dirty="0" smtClean="0">
                <a:solidFill>
                  <a:srgbClr val="000000"/>
                </a:solidFill>
              </a:rPr>
              <a:t>-Want to be more thoughtful and realistic about actual risk</a:t>
            </a:r>
          </a:p>
          <a:p>
            <a:pPr marL="38100" lvl="0" indent="0" rtl="0">
              <a:spcBef>
                <a:spcPts val="0"/>
              </a:spcBef>
              <a:spcAft>
                <a:spcPts val="1000"/>
              </a:spcAft>
              <a:buClr>
                <a:srgbClr val="000000"/>
              </a:buClr>
              <a:buSzPct val="100000"/>
              <a:buFont typeface="Cambria"/>
              <a:buNone/>
            </a:pPr>
            <a:r>
              <a:rPr lang="en" dirty="0" smtClean="0">
                <a:solidFill>
                  <a:srgbClr val="000000"/>
                </a:solidFill>
              </a:rPr>
              <a:t>-Still want to be conservative for the sake of </a:t>
            </a:r>
            <a:r>
              <a:rPr lang="en" b="1" dirty="0" smtClean="0">
                <a:solidFill>
                  <a:schemeClr val="accent2"/>
                </a:solidFill>
              </a:rPr>
              <a:t>malignant</a:t>
            </a:r>
            <a:r>
              <a:rPr lang="en" dirty="0" smtClean="0">
                <a:solidFill>
                  <a:srgbClr val="CC0000"/>
                </a:solidFill>
              </a:rPr>
              <a:t> </a:t>
            </a:r>
            <a:r>
              <a:rPr lang="en" dirty="0" smtClean="0">
                <a:solidFill>
                  <a:srgbClr val="000000"/>
                </a:solidFill>
              </a:rPr>
              <a:t>cases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rot="10800000" flipH="1">
            <a:off x="0" y="3979800"/>
            <a:ext cx="9144000" cy="28781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9" name="Shape 9"/>
          <p:cNvSpPr/>
          <p:nvPr/>
        </p:nvSpPr>
        <p:spPr>
          <a:xfrm>
            <a:off x="0" y="3190900"/>
            <a:ext cx="4617372" cy="790108"/>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9"/>
            </a:srgbClr>
          </a:soli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rot="10800000" flipH="1">
            <a:off x="0" y="3980458"/>
            <a:ext cx="4617372" cy="75961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11" name="Shape 11"/>
          <p:cNvSpPr txBox="1">
            <a:spLocks noGrp="1"/>
          </p:cNvSpPr>
          <p:nvPr>
            <p:ph type="ctrTitle"/>
          </p:nvPr>
        </p:nvSpPr>
        <p:spPr>
          <a:xfrm>
            <a:off x="685800" y="2329190"/>
            <a:ext cx="7772400" cy="1650599"/>
          </a:xfrm>
          <a:prstGeom prst="rect">
            <a:avLst/>
          </a:prstGeom>
        </p:spPr>
        <p:txBody>
          <a:bodyPr lIns="91425" tIns="91425" rIns="91425" bIns="91425" anchor="b"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12" name="Shape 12"/>
          <p:cNvSpPr txBox="1">
            <a:spLocks noGrp="1"/>
          </p:cNvSpPr>
          <p:nvPr>
            <p:ph type="subTitle" idx="1"/>
          </p:nvPr>
        </p:nvSpPr>
        <p:spPr>
          <a:xfrm>
            <a:off x="685800" y="4124476"/>
            <a:ext cx="7772400" cy="888899"/>
          </a:xfrm>
          <a:prstGeom prst="rect">
            <a:avLst/>
          </a:prstGeom>
        </p:spPr>
        <p:txBody>
          <a:bodyPr lIns="91425" tIns="91425" rIns="91425" bIns="91425" anchor="t" anchorCtr="0"/>
          <a:lstStyle>
            <a:lvl1pPr algn="ctr">
              <a:spcBef>
                <a:spcPts val="0"/>
              </a:spcBef>
              <a:buClr>
                <a:schemeClr val="dk2"/>
              </a:buClr>
              <a:buSzPct val="100000"/>
              <a:buNone/>
              <a:defRPr sz="2400" i="1">
                <a:solidFill>
                  <a:schemeClr val="dk2"/>
                </a:solidFill>
              </a:defRPr>
            </a:lvl1pPr>
            <a:lvl2pPr algn="ctr">
              <a:spcBef>
                <a:spcPts val="0"/>
              </a:spcBef>
              <a:buClr>
                <a:schemeClr val="dk2"/>
              </a:buClr>
              <a:buNone/>
              <a:defRPr i="1">
                <a:solidFill>
                  <a:schemeClr val="dk2"/>
                </a:solidFill>
              </a:defRPr>
            </a:lvl2pPr>
            <a:lvl3pPr algn="ctr">
              <a:spcBef>
                <a:spcPts val="0"/>
              </a:spcBef>
              <a:buClr>
                <a:schemeClr val="dk2"/>
              </a:buClr>
              <a:buNone/>
              <a:defRPr i="1">
                <a:solidFill>
                  <a:schemeClr val="dk2"/>
                </a:solidFill>
              </a:defRPr>
            </a:lvl3pPr>
            <a:lvl4pPr algn="ctr">
              <a:spcBef>
                <a:spcPts val="0"/>
              </a:spcBef>
              <a:buClr>
                <a:schemeClr val="dk2"/>
              </a:buClr>
              <a:buSzPct val="100000"/>
              <a:buNone/>
              <a:defRPr sz="2400" i="1">
                <a:solidFill>
                  <a:schemeClr val="dk2"/>
                </a:solidFill>
              </a:defRPr>
            </a:lvl4pPr>
            <a:lvl5pPr algn="ctr">
              <a:spcBef>
                <a:spcPts val="0"/>
              </a:spcBef>
              <a:buClr>
                <a:schemeClr val="dk2"/>
              </a:buClr>
              <a:buSzPct val="100000"/>
              <a:buNone/>
              <a:defRPr sz="2400" i="1">
                <a:solidFill>
                  <a:schemeClr val="dk2"/>
                </a:solidFill>
              </a:defRPr>
            </a:lvl5pPr>
            <a:lvl6pPr algn="ctr">
              <a:spcBef>
                <a:spcPts val="0"/>
              </a:spcBef>
              <a:buClr>
                <a:schemeClr val="dk2"/>
              </a:buClr>
              <a:buSzPct val="100000"/>
              <a:buNone/>
              <a:defRPr sz="2400" i="1">
                <a:solidFill>
                  <a:schemeClr val="dk2"/>
                </a:solidFill>
              </a:defRPr>
            </a:lvl6pPr>
            <a:lvl7pPr algn="ctr">
              <a:spcBef>
                <a:spcPts val="0"/>
              </a:spcBef>
              <a:buClr>
                <a:schemeClr val="dk2"/>
              </a:buClr>
              <a:buSzPct val="100000"/>
              <a:buNone/>
              <a:defRPr sz="2400" i="1">
                <a:solidFill>
                  <a:schemeClr val="dk2"/>
                </a:solidFill>
              </a:defRPr>
            </a:lvl7pPr>
            <a:lvl8pPr algn="ctr">
              <a:spcBef>
                <a:spcPts val="0"/>
              </a:spcBef>
              <a:buClr>
                <a:schemeClr val="dk2"/>
              </a:buClr>
              <a:buSzPct val="100000"/>
              <a:buNone/>
              <a:defRPr sz="2400" i="1">
                <a:solidFill>
                  <a:schemeClr val="dk2"/>
                </a:solidFill>
              </a:defRPr>
            </a:lvl8pPr>
            <a:lvl9pPr algn="ctr">
              <a:spcBef>
                <a:spcPts val="0"/>
              </a:spcBef>
              <a:buClr>
                <a:schemeClr val="dk2"/>
              </a:buClr>
              <a:buSzPct val="100000"/>
              <a:buNone/>
              <a:defRPr sz="2400" i="1">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rot="10800000" flipH="1">
            <a:off x="0" y="1550999"/>
            <a:ext cx="9144000" cy="53070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15" name="Shape 15"/>
          <p:cNvSpPr/>
          <p:nvPr/>
        </p:nvSpPr>
        <p:spPr>
          <a:xfrm flipH="1">
            <a:off x="4526627" y="761799"/>
            <a:ext cx="4617372" cy="790108"/>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16" name="Shape 16"/>
          <p:cNvSpPr/>
          <p:nvPr/>
        </p:nvSpPr>
        <p:spPr>
          <a:xfrm rot="10800000">
            <a:off x="4526627" y="1551358"/>
            <a:ext cx="4617372" cy="75961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17" name="Shape 17"/>
          <p:cNvSpPr txBox="1">
            <a:spLocks noGrp="1"/>
          </p:cNvSpPr>
          <p:nvPr>
            <p:ph type="title"/>
          </p:nvPr>
        </p:nvSpPr>
        <p:spPr>
          <a:xfrm>
            <a:off x="457200" y="274637"/>
            <a:ext cx="8229600" cy="11430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p:nvPr/>
        </p:nvSpPr>
        <p:spPr>
          <a:xfrm rot="10800000" flipH="1">
            <a:off x="0" y="1550999"/>
            <a:ext cx="9144000" cy="53070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28" name="Shape 28"/>
          <p:cNvSpPr/>
          <p:nvPr/>
        </p:nvSpPr>
        <p:spPr>
          <a:xfrm flipH="1">
            <a:off x="4526627" y="761799"/>
            <a:ext cx="4617372" cy="790108"/>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29" name="Shape 29"/>
          <p:cNvSpPr txBox="1">
            <a:spLocks noGrp="1"/>
          </p:cNvSpPr>
          <p:nvPr>
            <p:ph type="title"/>
          </p:nvPr>
        </p:nvSpPr>
        <p:spPr>
          <a:xfrm>
            <a:off x="457200" y="274637"/>
            <a:ext cx="8229600" cy="11430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0" name="Shape 30"/>
          <p:cNvSpPr/>
          <p:nvPr/>
        </p:nvSpPr>
        <p:spPr>
          <a:xfrm rot="10800000">
            <a:off x="4526627" y="1551358"/>
            <a:ext cx="4617372" cy="75961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
        <p:nvSpPr>
          <p:cNvPr id="37" name="Shape 37"/>
          <p:cNvSpPr/>
          <p:nvPr/>
        </p:nvSpPr>
        <p:spPr>
          <a:xfrm>
            <a:off x="6676" y="101675"/>
            <a:ext cx="9134130" cy="6739722"/>
          </a:xfrm>
          <a:custGeom>
            <a:avLst/>
            <a:gdLst/>
            <a:ahLst/>
            <a:cxnLst/>
            <a:rect l="0" t="0" r="0" b="0"/>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p:nvPr/>
        </p:nvSpPr>
        <p:spPr>
          <a:xfrm rot="10800000" flipH="1">
            <a:off x="0" y="1550999"/>
            <a:ext cx="9144000" cy="53070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21" name="Shape 21"/>
          <p:cNvSpPr/>
          <p:nvPr/>
        </p:nvSpPr>
        <p:spPr>
          <a:xfrm rot="10800000">
            <a:off x="4526627" y="1551358"/>
            <a:ext cx="4617372" cy="75961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22" name="Shape 22"/>
          <p:cNvSpPr txBox="1">
            <a:spLocks noGrp="1"/>
          </p:cNvSpPr>
          <p:nvPr>
            <p:ph type="title"/>
          </p:nvPr>
        </p:nvSpPr>
        <p:spPr>
          <a:xfrm>
            <a:off x="457200" y="274637"/>
            <a:ext cx="8229600" cy="11430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p:nvPr/>
        </p:nvSpPr>
        <p:spPr>
          <a:xfrm flipH="1">
            <a:off x="4526627" y="761799"/>
            <a:ext cx="4617372" cy="790108"/>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25" name="Shape 25"/>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15854535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dk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spcBef>
                <a:spcPts val="0"/>
              </a:spcBef>
              <a:buClr>
                <a:schemeClr val="lt1"/>
              </a:buClr>
              <a:buSzPct val="100000"/>
              <a:buFont typeface="Cambria"/>
              <a:buNone/>
              <a:defRPr sz="4800">
                <a:solidFill>
                  <a:schemeClr val="lt1"/>
                </a:solidFill>
                <a:latin typeface="Cambria"/>
                <a:ea typeface="Cambria"/>
                <a:cs typeface="Cambria"/>
                <a:sym typeface="Cambria"/>
              </a:defRPr>
            </a:lvl1pPr>
            <a:lvl2pPr>
              <a:spcBef>
                <a:spcPts val="0"/>
              </a:spcBef>
              <a:buClr>
                <a:schemeClr val="lt1"/>
              </a:buClr>
              <a:buSzPct val="100000"/>
              <a:buFont typeface="Georgia"/>
              <a:buNone/>
              <a:defRPr sz="4800">
                <a:solidFill>
                  <a:schemeClr val="lt1"/>
                </a:solidFill>
                <a:latin typeface="Georgia"/>
                <a:ea typeface="Georgia"/>
                <a:cs typeface="Georgia"/>
                <a:sym typeface="Georgia"/>
              </a:defRPr>
            </a:lvl2pPr>
            <a:lvl3pPr>
              <a:spcBef>
                <a:spcPts val="0"/>
              </a:spcBef>
              <a:buClr>
                <a:schemeClr val="lt1"/>
              </a:buClr>
              <a:buSzPct val="100000"/>
              <a:buFont typeface="Georgia"/>
              <a:buNone/>
              <a:defRPr sz="4800">
                <a:solidFill>
                  <a:schemeClr val="lt1"/>
                </a:solidFill>
                <a:latin typeface="Georgia"/>
                <a:ea typeface="Georgia"/>
                <a:cs typeface="Georgia"/>
                <a:sym typeface="Georgia"/>
              </a:defRPr>
            </a:lvl3pPr>
            <a:lvl4pPr>
              <a:spcBef>
                <a:spcPts val="0"/>
              </a:spcBef>
              <a:buClr>
                <a:schemeClr val="lt1"/>
              </a:buClr>
              <a:buSzPct val="100000"/>
              <a:buFont typeface="Georgia"/>
              <a:buNone/>
              <a:defRPr sz="4800">
                <a:solidFill>
                  <a:schemeClr val="lt1"/>
                </a:solidFill>
                <a:latin typeface="Georgia"/>
                <a:ea typeface="Georgia"/>
                <a:cs typeface="Georgia"/>
                <a:sym typeface="Georgia"/>
              </a:defRPr>
            </a:lvl4pPr>
            <a:lvl5pPr>
              <a:spcBef>
                <a:spcPts val="0"/>
              </a:spcBef>
              <a:buClr>
                <a:schemeClr val="lt1"/>
              </a:buClr>
              <a:buSzPct val="100000"/>
              <a:buFont typeface="Georgia"/>
              <a:buNone/>
              <a:defRPr sz="4800">
                <a:solidFill>
                  <a:schemeClr val="lt1"/>
                </a:solidFill>
                <a:latin typeface="Georgia"/>
                <a:ea typeface="Georgia"/>
                <a:cs typeface="Georgia"/>
                <a:sym typeface="Georgia"/>
              </a:defRPr>
            </a:lvl5pPr>
            <a:lvl6pPr>
              <a:spcBef>
                <a:spcPts val="0"/>
              </a:spcBef>
              <a:buClr>
                <a:schemeClr val="lt1"/>
              </a:buClr>
              <a:buSzPct val="100000"/>
              <a:buFont typeface="Georgia"/>
              <a:buNone/>
              <a:defRPr sz="4800">
                <a:solidFill>
                  <a:schemeClr val="lt1"/>
                </a:solidFill>
                <a:latin typeface="Georgia"/>
                <a:ea typeface="Georgia"/>
                <a:cs typeface="Georgia"/>
                <a:sym typeface="Georgia"/>
              </a:defRPr>
            </a:lvl6pPr>
            <a:lvl7pPr>
              <a:spcBef>
                <a:spcPts val="0"/>
              </a:spcBef>
              <a:buClr>
                <a:schemeClr val="lt1"/>
              </a:buClr>
              <a:buSzPct val="100000"/>
              <a:buFont typeface="Georgia"/>
              <a:buNone/>
              <a:defRPr sz="4800">
                <a:solidFill>
                  <a:schemeClr val="lt1"/>
                </a:solidFill>
                <a:latin typeface="Georgia"/>
                <a:ea typeface="Georgia"/>
                <a:cs typeface="Georgia"/>
                <a:sym typeface="Georgia"/>
              </a:defRPr>
            </a:lvl7pPr>
            <a:lvl8pPr>
              <a:spcBef>
                <a:spcPts val="0"/>
              </a:spcBef>
              <a:buClr>
                <a:schemeClr val="lt1"/>
              </a:buClr>
              <a:buSzPct val="100000"/>
              <a:buFont typeface="Georgia"/>
              <a:buNone/>
              <a:defRPr sz="4800">
                <a:solidFill>
                  <a:schemeClr val="lt1"/>
                </a:solidFill>
                <a:latin typeface="Georgia"/>
                <a:ea typeface="Georgia"/>
                <a:cs typeface="Georgia"/>
                <a:sym typeface="Georgia"/>
              </a:defRPr>
            </a:lvl8pPr>
            <a:lvl9pPr>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spcBef>
                <a:spcPts val="600"/>
              </a:spcBef>
              <a:buClr>
                <a:schemeClr val="dk1"/>
              </a:buClr>
              <a:buSzPct val="100000"/>
              <a:buFont typeface="Cambria"/>
              <a:defRPr sz="3000">
                <a:solidFill>
                  <a:schemeClr val="dk1"/>
                </a:solidFill>
                <a:latin typeface="Cambria"/>
                <a:ea typeface="Cambria"/>
                <a:cs typeface="Cambria"/>
                <a:sym typeface="Cambria"/>
              </a:defRPr>
            </a:lvl1pPr>
            <a:lvl2pPr>
              <a:spcBef>
                <a:spcPts val="480"/>
              </a:spcBef>
              <a:buClr>
                <a:schemeClr val="dk1"/>
              </a:buClr>
              <a:buSzPct val="100000"/>
              <a:buFont typeface="Cambria"/>
              <a:defRPr sz="2400">
                <a:solidFill>
                  <a:schemeClr val="dk1"/>
                </a:solidFill>
                <a:latin typeface="Cambria"/>
                <a:ea typeface="Cambria"/>
                <a:cs typeface="Cambria"/>
                <a:sym typeface="Cambria"/>
              </a:defRPr>
            </a:lvl2pPr>
            <a:lvl3pPr>
              <a:spcBef>
                <a:spcPts val="480"/>
              </a:spcBef>
              <a:buClr>
                <a:schemeClr val="dk1"/>
              </a:buClr>
              <a:buSzPct val="100000"/>
              <a:buFont typeface="Cambria"/>
              <a:defRPr sz="2400">
                <a:solidFill>
                  <a:schemeClr val="dk1"/>
                </a:solidFill>
                <a:latin typeface="Cambria"/>
                <a:ea typeface="Cambria"/>
                <a:cs typeface="Cambria"/>
                <a:sym typeface="Cambria"/>
              </a:defRPr>
            </a:lvl3pPr>
            <a:lvl4pPr>
              <a:spcBef>
                <a:spcPts val="360"/>
              </a:spcBef>
              <a:buClr>
                <a:schemeClr val="dk1"/>
              </a:buClr>
              <a:buSzPct val="100000"/>
              <a:buFont typeface="Cambria"/>
              <a:defRPr sz="1800">
                <a:solidFill>
                  <a:schemeClr val="dk1"/>
                </a:solidFill>
                <a:latin typeface="Cambria"/>
                <a:ea typeface="Cambria"/>
                <a:cs typeface="Cambria"/>
                <a:sym typeface="Cambria"/>
              </a:defRPr>
            </a:lvl4pPr>
            <a:lvl5pPr>
              <a:spcBef>
                <a:spcPts val="360"/>
              </a:spcBef>
              <a:buClr>
                <a:schemeClr val="dk1"/>
              </a:buClr>
              <a:buSzPct val="100000"/>
              <a:buFont typeface="Cambria"/>
              <a:defRPr sz="1800">
                <a:solidFill>
                  <a:schemeClr val="dk1"/>
                </a:solidFill>
                <a:latin typeface="Cambria"/>
                <a:ea typeface="Cambria"/>
                <a:cs typeface="Cambria"/>
                <a:sym typeface="Cambria"/>
              </a:defRPr>
            </a:lvl5pPr>
            <a:lvl6pPr>
              <a:spcBef>
                <a:spcPts val="360"/>
              </a:spcBef>
              <a:buClr>
                <a:schemeClr val="dk1"/>
              </a:buClr>
              <a:buSzPct val="100000"/>
              <a:buFont typeface="Cambria"/>
              <a:defRPr sz="1800">
                <a:solidFill>
                  <a:schemeClr val="dk1"/>
                </a:solidFill>
                <a:latin typeface="Cambria"/>
                <a:ea typeface="Cambria"/>
                <a:cs typeface="Cambria"/>
                <a:sym typeface="Cambria"/>
              </a:defRPr>
            </a:lvl6pPr>
            <a:lvl7pPr>
              <a:spcBef>
                <a:spcPts val="360"/>
              </a:spcBef>
              <a:buClr>
                <a:schemeClr val="dk1"/>
              </a:buClr>
              <a:buSzPct val="100000"/>
              <a:buFont typeface="Cambria"/>
              <a:defRPr sz="1800">
                <a:solidFill>
                  <a:schemeClr val="dk1"/>
                </a:solidFill>
                <a:latin typeface="Cambria"/>
                <a:ea typeface="Cambria"/>
                <a:cs typeface="Cambria"/>
                <a:sym typeface="Cambria"/>
              </a:defRPr>
            </a:lvl7pPr>
            <a:lvl8pPr>
              <a:spcBef>
                <a:spcPts val="360"/>
              </a:spcBef>
              <a:buClr>
                <a:schemeClr val="dk1"/>
              </a:buClr>
              <a:buSzPct val="100000"/>
              <a:buFont typeface="Cambria"/>
              <a:defRPr sz="1800">
                <a:solidFill>
                  <a:schemeClr val="dk1"/>
                </a:solidFill>
                <a:latin typeface="Cambria"/>
                <a:ea typeface="Cambria"/>
                <a:cs typeface="Cambria"/>
                <a:sym typeface="Cambria"/>
              </a:defRPr>
            </a:lvl8pPr>
            <a:lvl9pPr>
              <a:spcBef>
                <a:spcPts val="360"/>
              </a:spcBef>
              <a:buClr>
                <a:schemeClr val="dk1"/>
              </a:buClr>
              <a:buSzPct val="100000"/>
              <a:buFont typeface="Cambria"/>
              <a:defRPr sz="1800">
                <a:solidFill>
                  <a:schemeClr val="dk1"/>
                </a:solidFill>
                <a:latin typeface="Cambria"/>
                <a:ea typeface="Cambria"/>
                <a:cs typeface="Cambria"/>
                <a:sym typeface="Cambr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ctrTitle"/>
          </p:nvPr>
        </p:nvSpPr>
        <p:spPr>
          <a:xfrm>
            <a:off x="685800" y="2329190"/>
            <a:ext cx="7772400" cy="1650900"/>
          </a:xfrm>
          <a:prstGeom prst="rect">
            <a:avLst/>
          </a:prstGeom>
        </p:spPr>
        <p:txBody>
          <a:bodyPr lIns="91425" tIns="91425" rIns="91425" bIns="91425" anchor="b" anchorCtr="0">
            <a:noAutofit/>
          </a:bodyPr>
          <a:lstStyle/>
          <a:p>
            <a:pPr>
              <a:spcBef>
                <a:spcPts val="0"/>
              </a:spcBef>
              <a:buNone/>
            </a:pPr>
            <a:r>
              <a:rPr lang="en" sz="2800" dirty="0" smtClean="0"/>
              <a:t>Machine Learning for Medical Decision Support and Individualized Treatment Assignment</a:t>
            </a:r>
            <a:endParaRPr lang="en" sz="2800" dirty="0"/>
          </a:p>
        </p:txBody>
      </p:sp>
      <p:sp>
        <p:nvSpPr>
          <p:cNvPr id="47" name="Shape 47"/>
          <p:cNvSpPr txBox="1">
            <a:spLocks noGrp="1"/>
          </p:cNvSpPr>
          <p:nvPr>
            <p:ph type="subTitle" idx="1"/>
          </p:nvPr>
        </p:nvSpPr>
        <p:spPr>
          <a:xfrm>
            <a:off x="685800" y="3987901"/>
            <a:ext cx="7772400" cy="1498499"/>
          </a:xfrm>
          <a:prstGeom prst="rect">
            <a:avLst/>
          </a:prstGeom>
        </p:spPr>
        <p:txBody>
          <a:bodyPr lIns="91425" tIns="91425" rIns="91425" bIns="91425" anchor="t" anchorCtr="0">
            <a:noAutofit/>
          </a:bodyPr>
          <a:lstStyle/>
          <a:p>
            <a:pPr rtl="0">
              <a:spcBef>
                <a:spcPts val="0"/>
              </a:spcBef>
              <a:buNone/>
            </a:pPr>
            <a:r>
              <a:rPr lang="en" b="1" i="0" dirty="0">
                <a:solidFill>
                  <a:schemeClr val="dk1"/>
                </a:solidFill>
              </a:rPr>
              <a:t>Finn Kuusisto</a:t>
            </a:r>
          </a:p>
          <a:p>
            <a:pPr>
              <a:spcBef>
                <a:spcPts val="0"/>
              </a:spcBef>
              <a:buNone/>
            </a:pPr>
            <a:r>
              <a:rPr lang="en" sz="2000" dirty="0" smtClean="0">
                <a:solidFill>
                  <a:schemeClr val="dk1"/>
                </a:solidFill>
              </a:rPr>
              <a:t>Department of Computer Sciences</a:t>
            </a:r>
            <a:endParaRPr lang="en" sz="2000" i="0" dirty="0" smtClean="0">
              <a:solidFill>
                <a:schemeClr val="dk1"/>
              </a:solidFill>
            </a:endParaRPr>
          </a:p>
          <a:p>
            <a:pPr>
              <a:spcBef>
                <a:spcPts val="0"/>
              </a:spcBef>
              <a:buNone/>
            </a:pPr>
            <a:r>
              <a:rPr lang="en" sz="2000" i="0" dirty="0" smtClean="0">
                <a:solidFill>
                  <a:schemeClr val="dk1"/>
                </a:solidFill>
              </a:rPr>
              <a:t>Doctoral Defense</a:t>
            </a:r>
          </a:p>
          <a:p>
            <a:pPr>
              <a:spcBef>
                <a:spcPts val="0"/>
              </a:spcBef>
              <a:buNone/>
            </a:pPr>
            <a:r>
              <a:rPr lang="en" sz="2000" i="0" dirty="0" smtClean="0">
                <a:solidFill>
                  <a:schemeClr val="dk1"/>
                </a:solidFill>
              </a:rPr>
              <a:t>August 14, 2015</a:t>
            </a:r>
            <a:endParaRPr lang="en" sz="2000" i="0" dirty="0">
              <a:solidFill>
                <a:schemeClr val="dk1"/>
              </a:solidFill>
            </a:endParaRPr>
          </a:p>
        </p:txBody>
      </p:sp>
      <p:pic>
        <p:nvPicPr>
          <p:cNvPr id="1030" name="Picture 6" descr="http://umark.wisc.edu/brand/templates-and-downloads/downloads/web/uwlogo_web_sm_f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757765"/>
            <a:ext cx="2362200" cy="795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887609"/>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lstStyle/>
          <a:p>
            <a:pPr marL="457200" indent="-457200">
              <a:lnSpc>
                <a:spcPct val="150000"/>
              </a:lnSpc>
              <a:buFont typeface="Arial" panose="020B0604020202020204" pitchFamily="34" charset="0"/>
              <a:buChar char="•"/>
            </a:pPr>
            <a:endParaRPr lang="en-US" dirty="0" smtClean="0">
              <a:solidFill>
                <a:schemeClr val="bg1">
                  <a:lumMod val="75000"/>
                </a:schemeClr>
              </a:solidFill>
            </a:endParaRPr>
          </a:p>
          <a:p>
            <a:pPr marL="457200" indent="-457200">
              <a:lnSpc>
                <a:spcPct val="150000"/>
              </a:lnSpc>
              <a:buFont typeface="Arial" panose="020B0604020202020204" pitchFamily="34" charset="0"/>
              <a:buChar char="•"/>
            </a:pPr>
            <a:r>
              <a:rPr lang="en-US" dirty="0" smtClean="0">
                <a:solidFill>
                  <a:schemeClr val="bg1">
                    <a:lumMod val="75000"/>
                  </a:schemeClr>
                </a:solidFill>
              </a:rPr>
              <a:t>Introduction</a:t>
            </a:r>
          </a:p>
          <a:p>
            <a:pPr marL="457200" indent="-457200">
              <a:lnSpc>
                <a:spcPct val="150000"/>
              </a:lnSpc>
              <a:buFont typeface="Arial" panose="020B0604020202020204" pitchFamily="34" charset="0"/>
              <a:buChar char="•"/>
            </a:pPr>
            <a:r>
              <a:rPr lang="en-US" dirty="0" smtClean="0"/>
              <a:t>Advice-Based Learning Framework</a:t>
            </a:r>
          </a:p>
          <a:p>
            <a:pPr marL="457200" indent="-457200">
              <a:lnSpc>
                <a:spcPct val="150000"/>
              </a:lnSpc>
              <a:buFont typeface="Arial" panose="020B0604020202020204" pitchFamily="34" charset="0"/>
              <a:buChar char="•"/>
            </a:pPr>
            <a:r>
              <a:rPr lang="en-US" dirty="0" smtClean="0">
                <a:solidFill>
                  <a:schemeClr val="bg1">
                    <a:lumMod val="75000"/>
                  </a:schemeClr>
                </a:solidFill>
              </a:rPr>
              <a:t>Support Vector Machines for Uplift Modeling</a:t>
            </a:r>
          </a:p>
          <a:p>
            <a:pPr marL="457200" indent="-457200">
              <a:lnSpc>
                <a:spcPct val="150000"/>
              </a:lnSpc>
              <a:buFont typeface="Arial" panose="020B0604020202020204" pitchFamily="34" charset="0"/>
              <a:buChar char="•"/>
            </a:pPr>
            <a:r>
              <a:rPr lang="en-US" dirty="0" smtClean="0">
                <a:solidFill>
                  <a:schemeClr val="bg1">
                    <a:lumMod val="75000"/>
                  </a:schemeClr>
                </a:solidFill>
              </a:rPr>
              <a:t>Conclusions</a:t>
            </a:r>
            <a:endParaRPr lang="en-US" dirty="0">
              <a:solidFill>
                <a:schemeClr val="bg1">
                  <a:lumMod val="75000"/>
                </a:schemeClr>
              </a:solidFill>
            </a:endParaRPr>
          </a:p>
        </p:txBody>
      </p:sp>
    </p:spTree>
    <p:extLst>
      <p:ext uri="{BB962C8B-B14F-4D97-AF65-F5344CB8AC3E}">
        <p14:creationId xmlns:p14="http://schemas.microsoft.com/office/powerpoint/2010/main" val="2786583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dirty="0" smtClean="0"/>
              <a:t>Decision Support</a:t>
            </a:r>
            <a:endParaRPr lang="en" dirty="0"/>
          </a:p>
        </p:txBody>
      </p:sp>
      <p:sp>
        <p:nvSpPr>
          <p:cNvPr id="47" name="Shape 47"/>
          <p:cNvSpPr txBox="1">
            <a:spLocks noGrp="1"/>
          </p:cNvSpPr>
          <p:nvPr>
            <p:ph type="body" idx="1"/>
          </p:nvPr>
        </p:nvSpPr>
        <p:spPr>
          <a:xfrm>
            <a:off x="457225" y="1600200"/>
            <a:ext cx="8229600" cy="4967700"/>
          </a:xfrm>
          <a:prstGeom prst="rect">
            <a:avLst/>
          </a:prstGeom>
        </p:spPr>
        <p:txBody>
          <a:bodyPr lIns="91425" tIns="91425" rIns="91425" bIns="91425" anchor="t" anchorCtr="0">
            <a:noAutofit/>
          </a:bodyPr>
          <a:lstStyle/>
          <a:p>
            <a:pPr algn="ctr" rtl="0">
              <a:spcBef>
                <a:spcPts val="0"/>
              </a:spcBef>
              <a:buNone/>
            </a:pPr>
            <a:endParaRPr dirty="0"/>
          </a:p>
          <a:p>
            <a:pPr algn="ctr" rtl="0">
              <a:spcBef>
                <a:spcPts val="0"/>
              </a:spcBef>
              <a:buNone/>
            </a:pPr>
            <a:endParaRPr lang="en" sz="2600" dirty="0" smtClean="0"/>
          </a:p>
          <a:p>
            <a:pPr algn="ctr" rtl="0">
              <a:spcBef>
                <a:spcPts val="0"/>
              </a:spcBef>
              <a:buNone/>
            </a:pPr>
            <a:r>
              <a:rPr lang="en" sz="2600" dirty="0" smtClean="0"/>
              <a:t>Great opportunities </a:t>
            </a:r>
            <a:r>
              <a:rPr lang="en" sz="2600" dirty="0"/>
              <a:t>for </a:t>
            </a:r>
            <a:r>
              <a:rPr lang="en" sz="2600" dirty="0" smtClean="0"/>
              <a:t>machine-learned</a:t>
            </a:r>
          </a:p>
          <a:p>
            <a:pPr algn="ctr" rtl="0">
              <a:spcBef>
                <a:spcPts val="0"/>
              </a:spcBef>
              <a:buNone/>
            </a:pPr>
            <a:r>
              <a:rPr lang="en" sz="2600" dirty="0" smtClean="0"/>
              <a:t>decision </a:t>
            </a:r>
            <a:r>
              <a:rPr lang="en" sz="2600" dirty="0"/>
              <a:t>support </a:t>
            </a:r>
            <a:r>
              <a:rPr lang="en" sz="2600" dirty="0" smtClean="0"/>
              <a:t>systems</a:t>
            </a:r>
          </a:p>
          <a:p>
            <a:pPr algn="ctr" rtl="0">
              <a:spcBef>
                <a:spcPts val="0"/>
              </a:spcBef>
              <a:buNone/>
            </a:pPr>
            <a:endParaRPr dirty="0"/>
          </a:p>
          <a:p>
            <a:pPr algn="ctr" rtl="0">
              <a:spcBef>
                <a:spcPts val="0"/>
              </a:spcBef>
              <a:buNone/>
            </a:pPr>
            <a:r>
              <a:rPr lang="en" b="1" dirty="0"/>
              <a:t>But…</a:t>
            </a:r>
          </a:p>
          <a:p>
            <a:pPr algn="ctr" rtl="0">
              <a:spcBef>
                <a:spcPts val="0"/>
              </a:spcBef>
              <a:buNone/>
            </a:pPr>
            <a:endParaRPr dirty="0"/>
          </a:p>
          <a:p>
            <a:pPr lvl="0" algn="ctr" rtl="0">
              <a:spcBef>
                <a:spcPts val="0"/>
              </a:spcBef>
              <a:buNone/>
            </a:pPr>
            <a:r>
              <a:rPr lang="en" sz="2600" dirty="0"/>
              <a:t>Standardized, complete, and sufficient training </a:t>
            </a:r>
            <a:r>
              <a:rPr lang="en" sz="2600" dirty="0" smtClean="0"/>
              <a:t>data</a:t>
            </a:r>
          </a:p>
          <a:p>
            <a:pPr lvl="0" algn="ctr" rtl="0">
              <a:spcBef>
                <a:spcPts val="0"/>
              </a:spcBef>
              <a:buNone/>
            </a:pPr>
            <a:r>
              <a:rPr lang="en" sz="2600" dirty="0" smtClean="0"/>
              <a:t>is </a:t>
            </a:r>
            <a:r>
              <a:rPr lang="en" sz="2600" dirty="0"/>
              <a:t>rarely available</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75900" y="274650"/>
            <a:ext cx="8392199" cy="1143000"/>
          </a:xfrm>
          <a:prstGeom prst="rect">
            <a:avLst/>
          </a:prstGeom>
        </p:spPr>
        <p:txBody>
          <a:bodyPr lIns="91425" tIns="91425" rIns="91425" bIns="91425" anchor="ctr" anchorCtr="0">
            <a:noAutofit/>
          </a:bodyPr>
          <a:lstStyle/>
          <a:p>
            <a:pPr lvl="0" rtl="0">
              <a:spcBef>
                <a:spcPts val="0"/>
              </a:spcBef>
              <a:buNone/>
            </a:pPr>
            <a:r>
              <a:rPr lang="en"/>
              <a:t>ABLe</a:t>
            </a:r>
          </a:p>
        </p:txBody>
      </p:sp>
      <p:sp>
        <p:nvSpPr>
          <p:cNvPr id="127" name="Shape 12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lnSpc>
                <a:spcPct val="150000"/>
              </a:lnSpc>
              <a:spcBef>
                <a:spcPts val="0"/>
              </a:spcBef>
              <a:buNone/>
            </a:pPr>
            <a:endParaRPr b="1" dirty="0"/>
          </a:p>
          <a:p>
            <a:pPr lvl="0" rtl="0">
              <a:lnSpc>
                <a:spcPct val="150000"/>
              </a:lnSpc>
              <a:spcBef>
                <a:spcPts val="0"/>
              </a:spcBef>
              <a:buNone/>
            </a:pPr>
            <a:r>
              <a:rPr lang="en" b="1" dirty="0"/>
              <a:t>Comprises two </a:t>
            </a:r>
            <a:r>
              <a:rPr lang="en" b="1" dirty="0" smtClean="0"/>
              <a:t>parts</a:t>
            </a:r>
            <a:endParaRPr lang="en" b="1" dirty="0"/>
          </a:p>
          <a:p>
            <a:pPr marL="457200" lvl="0" indent="-419100" rtl="0">
              <a:lnSpc>
                <a:spcPct val="150000"/>
              </a:lnSpc>
              <a:spcBef>
                <a:spcPts val="0"/>
              </a:spcBef>
              <a:buClr>
                <a:schemeClr val="dk1"/>
              </a:buClr>
              <a:buSzPct val="100000"/>
              <a:buFont typeface="Cambria"/>
              <a:buAutoNum type="arabicParenR"/>
            </a:pPr>
            <a:r>
              <a:rPr lang="en" dirty="0" smtClean="0"/>
              <a:t>Categories </a:t>
            </a:r>
            <a:r>
              <a:rPr lang="en" dirty="0"/>
              <a:t>of advice sources</a:t>
            </a:r>
          </a:p>
          <a:p>
            <a:pPr marL="457200" lvl="0" indent="-419100" rtl="0">
              <a:lnSpc>
                <a:spcPct val="150000"/>
              </a:lnSpc>
              <a:spcBef>
                <a:spcPts val="0"/>
              </a:spcBef>
              <a:buClr>
                <a:schemeClr val="dk1"/>
              </a:buClr>
              <a:buSzPct val="100000"/>
              <a:buFont typeface="Cambria"/>
              <a:buAutoNum type="arabicParenR"/>
            </a:pPr>
            <a:r>
              <a:rPr lang="en" dirty="0"/>
              <a:t>Iterative process for model refinement</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dirty="0"/>
              <a:t>ABLe - Advice </a:t>
            </a:r>
            <a:r>
              <a:rPr lang="en" dirty="0" smtClean="0"/>
              <a:t>Categories</a:t>
            </a:r>
            <a:endParaRPr lang="en" dirty="0"/>
          </a:p>
        </p:txBody>
      </p:sp>
      <p:sp>
        <p:nvSpPr>
          <p:cNvPr id="133" name="Shape 13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b="1" dirty="0"/>
              <a:t>Task</a:t>
            </a:r>
          </a:p>
          <a:p>
            <a:pPr marL="457200" lvl="0" indent="-355600" rtl="0">
              <a:spcBef>
                <a:spcPts val="0"/>
              </a:spcBef>
              <a:spcAft>
                <a:spcPts val="1000"/>
              </a:spcAft>
              <a:buClr>
                <a:schemeClr val="dk1"/>
              </a:buClr>
              <a:buSzPct val="100000"/>
              <a:buFont typeface="Cambria"/>
              <a:buChar char="●"/>
            </a:pPr>
            <a:r>
              <a:rPr lang="en" sz="2000" dirty="0"/>
              <a:t>What is the problem and scope?</a:t>
            </a:r>
          </a:p>
          <a:p>
            <a:pPr marL="457200" lvl="0" indent="-355600" rtl="0">
              <a:spcBef>
                <a:spcPts val="0"/>
              </a:spcBef>
              <a:spcAft>
                <a:spcPts val="1000"/>
              </a:spcAft>
              <a:buClr>
                <a:schemeClr val="dk1"/>
              </a:buClr>
              <a:buSzPct val="100000"/>
              <a:buFont typeface="Cambria"/>
              <a:buChar char="●"/>
            </a:pPr>
            <a:r>
              <a:rPr lang="en" sz="2000" dirty="0"/>
              <a:t>What predictor variables are important?</a:t>
            </a:r>
          </a:p>
          <a:p>
            <a:pPr marL="457200" lvl="0" indent="-355600" rtl="0">
              <a:spcBef>
                <a:spcPts val="0"/>
              </a:spcBef>
              <a:spcAft>
                <a:spcPts val="1000"/>
              </a:spcAft>
              <a:buClr>
                <a:schemeClr val="dk1"/>
              </a:buClr>
              <a:buSzPct val="100000"/>
              <a:buFont typeface="Cambria"/>
              <a:buChar char="●"/>
            </a:pPr>
            <a:r>
              <a:rPr lang="en" sz="2000" dirty="0"/>
              <a:t>How should the problem be modeled?</a:t>
            </a:r>
          </a:p>
          <a:p>
            <a:pPr rtl="0">
              <a:spcBef>
                <a:spcPts val="0"/>
              </a:spcBef>
              <a:buNone/>
            </a:pPr>
            <a:endParaRPr sz="2000" dirty="0"/>
          </a:p>
          <a:p>
            <a:pPr rtl="0">
              <a:spcBef>
                <a:spcPts val="0"/>
              </a:spcBef>
              <a:buNone/>
            </a:pPr>
            <a:r>
              <a:rPr lang="en" b="1" dirty="0" smtClean="0"/>
              <a:t>Relationships Among Variables</a:t>
            </a:r>
            <a:endParaRPr lang="en" b="1" dirty="0"/>
          </a:p>
          <a:p>
            <a:pPr marL="457200" lvl="0" indent="-355600" rtl="0">
              <a:spcBef>
                <a:spcPts val="0"/>
              </a:spcBef>
              <a:buClr>
                <a:schemeClr val="dk1"/>
              </a:buClr>
              <a:buSzPct val="100000"/>
              <a:buFont typeface="Cambria"/>
              <a:buChar char="●"/>
            </a:pPr>
            <a:r>
              <a:rPr lang="en" sz="2000" dirty="0"/>
              <a:t>What combinations of </a:t>
            </a:r>
            <a:r>
              <a:rPr lang="en" sz="2000" dirty="0" smtClean="0"/>
              <a:t>variables are </a:t>
            </a:r>
            <a:r>
              <a:rPr lang="en" sz="2000" dirty="0"/>
              <a:t>important to the task?</a:t>
            </a:r>
          </a:p>
          <a:p>
            <a:pPr rtl="0">
              <a:spcBef>
                <a:spcPts val="0"/>
              </a:spcBef>
              <a:buNone/>
            </a:pPr>
            <a:endParaRPr sz="2000" dirty="0"/>
          </a:p>
          <a:p>
            <a:pPr rtl="0">
              <a:spcBef>
                <a:spcPts val="0"/>
              </a:spcBef>
              <a:buNone/>
            </a:pPr>
            <a:r>
              <a:rPr lang="en" b="1" dirty="0"/>
              <a:t>Parameter Values</a:t>
            </a:r>
          </a:p>
          <a:p>
            <a:pPr marL="457200" lvl="0" indent="-355600" rtl="0">
              <a:spcBef>
                <a:spcPts val="0"/>
              </a:spcBef>
              <a:spcAft>
                <a:spcPts val="1000"/>
              </a:spcAft>
              <a:buClr>
                <a:schemeClr val="dk1"/>
              </a:buClr>
              <a:buSzPct val="100000"/>
              <a:buFont typeface="Arial"/>
              <a:buChar char="●"/>
            </a:pPr>
            <a:r>
              <a:rPr lang="en" sz="2000" dirty="0"/>
              <a:t>What is the clinical objective?</a:t>
            </a:r>
          </a:p>
          <a:p>
            <a:pPr marL="457200" lvl="0" indent="-355600">
              <a:spcBef>
                <a:spcPts val="0"/>
              </a:spcBef>
              <a:spcAft>
                <a:spcPts val="1000"/>
              </a:spcAft>
              <a:buClr>
                <a:schemeClr val="dk1"/>
              </a:buClr>
              <a:buSzPct val="100000"/>
              <a:buFont typeface="Arial"/>
              <a:buChar char="●"/>
            </a:pPr>
            <a:r>
              <a:rPr lang="en" sz="2000" dirty="0"/>
              <a:t>What model parameters best represent that objective?</a:t>
            </a:r>
          </a:p>
        </p:txBody>
      </p:sp>
    </p:spTree>
    <p:extLst>
      <p:ext uri="{BB962C8B-B14F-4D97-AF65-F5344CB8AC3E}">
        <p14:creationId xmlns:p14="http://schemas.microsoft.com/office/powerpoint/2010/main" val="2581793353"/>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Shape 147"/>
          <p:cNvSpPr txBox="1">
            <a:spLocks noGrp="1"/>
          </p:cNvSpPr>
          <p:nvPr>
            <p:ph type="title"/>
          </p:nvPr>
        </p:nvSpPr>
        <p:spPr>
          <a:xfrm>
            <a:off x="457200" y="274650"/>
            <a:ext cx="8355000" cy="1143000"/>
          </a:xfrm>
          <a:prstGeom prst="rect">
            <a:avLst/>
          </a:prstGeom>
        </p:spPr>
        <p:txBody>
          <a:bodyPr lIns="91425" tIns="91425" rIns="91425" bIns="91425" anchor="ctr" anchorCtr="0">
            <a:noAutofit/>
          </a:bodyPr>
          <a:lstStyle/>
          <a:p>
            <a:pPr lvl="0" rtl="0">
              <a:spcBef>
                <a:spcPts val="0"/>
              </a:spcBef>
              <a:buNone/>
            </a:pPr>
            <a:r>
              <a:rPr lang="en" dirty="0"/>
              <a:t>ABLe - Iterative Process</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822064"/>
            <a:ext cx="1295400" cy="147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4644238"/>
            <a:ext cx="1600200" cy="153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bwMode="auto">
          <a:xfrm>
            <a:off x="3048000" y="2392472"/>
            <a:ext cx="1447800" cy="457200"/>
          </a:xfrm>
          <a:prstGeom prst="roundRect">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r>
              <a:rPr lang="en-US" altLang="en-US" sz="1200" dirty="0" smtClean="0">
                <a:latin typeface="Cambria" pitchFamily="18" charset="0"/>
              </a:rPr>
              <a:t>MDE and CSE</a:t>
            </a:r>
          </a:p>
          <a:p>
            <a:pPr algn="ctr"/>
            <a:r>
              <a:rPr lang="en-US" altLang="en-US" sz="1200" dirty="0" smtClean="0">
                <a:latin typeface="Cambria" pitchFamily="18" charset="0"/>
              </a:rPr>
              <a:t>define/refine advice </a:t>
            </a:r>
          </a:p>
        </p:txBody>
      </p:sp>
      <p:sp>
        <p:nvSpPr>
          <p:cNvPr id="8" name="Circular Arrow 7"/>
          <p:cNvSpPr/>
          <p:nvPr/>
        </p:nvSpPr>
        <p:spPr bwMode="auto">
          <a:xfrm rot="18133453" flipH="1">
            <a:off x="2216174" y="3614268"/>
            <a:ext cx="1981200" cy="1828800"/>
          </a:xfrm>
          <a:prstGeom prst="circularArrow">
            <a:avLst>
              <a:gd name="adj1" fmla="val 7026"/>
              <a:gd name="adj2" fmla="val 1460212"/>
              <a:gd name="adj3" fmla="val 17604297"/>
              <a:gd name="adj4" fmla="val 12613570"/>
              <a:gd name="adj5" fmla="val 12576"/>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imes New Roman" pitchFamily="18" charset="0"/>
            </a:endParaRPr>
          </a:p>
        </p:txBody>
      </p:sp>
      <p:sp>
        <p:nvSpPr>
          <p:cNvPr id="9" name="Circular Arrow 8"/>
          <p:cNvSpPr/>
          <p:nvPr/>
        </p:nvSpPr>
        <p:spPr bwMode="auto">
          <a:xfrm rot="10383705" flipH="1">
            <a:off x="2846406" y="4687632"/>
            <a:ext cx="1981200" cy="1828800"/>
          </a:xfrm>
          <a:prstGeom prst="circularArrow">
            <a:avLst>
              <a:gd name="adj1" fmla="val 7026"/>
              <a:gd name="adj2" fmla="val 1460212"/>
              <a:gd name="adj3" fmla="val 17604297"/>
              <a:gd name="adj4" fmla="val 12613570"/>
              <a:gd name="adj5" fmla="val 12576"/>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imes New Roman" pitchFamily="18" charset="0"/>
            </a:endParaRPr>
          </a:p>
        </p:txBody>
      </p:sp>
      <p:sp>
        <p:nvSpPr>
          <p:cNvPr id="10" name="Rounded Rectangle 9"/>
          <p:cNvSpPr/>
          <p:nvPr/>
        </p:nvSpPr>
        <p:spPr bwMode="auto">
          <a:xfrm>
            <a:off x="1600200" y="6022464"/>
            <a:ext cx="1143000" cy="304800"/>
          </a:xfrm>
          <a:prstGeom prst="roundRect">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r>
              <a:rPr lang="en-US" altLang="en-US" sz="1200" dirty="0" smtClean="0">
                <a:latin typeface="Cambria" pitchFamily="18" charset="0"/>
              </a:rPr>
              <a:t>Build model</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4983272"/>
            <a:ext cx="1219199" cy="1243980"/>
          </a:xfrm>
          <a:prstGeom prst="rect">
            <a:avLst/>
          </a:prstGeom>
        </p:spPr>
      </p:pic>
      <p:sp>
        <p:nvSpPr>
          <p:cNvPr id="12" name="Rounded Rectangle 11"/>
          <p:cNvSpPr/>
          <p:nvPr/>
        </p:nvSpPr>
        <p:spPr bwMode="auto">
          <a:xfrm>
            <a:off x="5257800" y="6098664"/>
            <a:ext cx="1143000" cy="304800"/>
          </a:xfrm>
          <a:prstGeom prst="roundRect">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r>
              <a:rPr lang="en-US" altLang="en-US" sz="1200" dirty="0" smtClean="0">
                <a:latin typeface="Cambria" pitchFamily="18" charset="0"/>
              </a:rPr>
              <a:t>Evaluate model</a:t>
            </a:r>
          </a:p>
        </p:txBody>
      </p:sp>
      <p:sp>
        <p:nvSpPr>
          <p:cNvPr id="13" name="Circular Arrow 12"/>
          <p:cNvSpPr/>
          <p:nvPr/>
        </p:nvSpPr>
        <p:spPr bwMode="auto">
          <a:xfrm rot="3139096" flipH="1">
            <a:off x="3539003" y="3707793"/>
            <a:ext cx="1981200" cy="1828800"/>
          </a:xfrm>
          <a:prstGeom prst="circularArrow">
            <a:avLst>
              <a:gd name="adj1" fmla="val 7026"/>
              <a:gd name="adj2" fmla="val 1460212"/>
              <a:gd name="adj3" fmla="val 17604297"/>
              <a:gd name="adj4" fmla="val 12613570"/>
              <a:gd name="adj5" fmla="val 12576"/>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imes New Roman" pitchFamily="18" charset="0"/>
            </a:endParaRPr>
          </a:p>
        </p:txBody>
      </p:sp>
      <p:sp>
        <p:nvSpPr>
          <p:cNvPr id="14" name="Circular Arrow 13"/>
          <p:cNvSpPr/>
          <p:nvPr/>
        </p:nvSpPr>
        <p:spPr bwMode="auto">
          <a:xfrm rot="19459378">
            <a:off x="5215226" y="3939947"/>
            <a:ext cx="1981200" cy="1828800"/>
          </a:xfrm>
          <a:prstGeom prst="circularArrow">
            <a:avLst>
              <a:gd name="adj1" fmla="val 7333"/>
              <a:gd name="adj2" fmla="val 1460212"/>
              <a:gd name="adj3" fmla="val 17997639"/>
              <a:gd name="adj4" fmla="val 12613570"/>
              <a:gd name="adj5" fmla="val 12576"/>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Times New Roman" pitchFamily="18"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3200" y="3431664"/>
            <a:ext cx="1066799" cy="1122763"/>
          </a:xfrm>
          <a:prstGeom prst="rect">
            <a:avLst/>
          </a:prstGeom>
        </p:spPr>
      </p:pic>
      <p:sp>
        <p:nvSpPr>
          <p:cNvPr id="16" name="Rounded Rectangle 15"/>
          <p:cNvSpPr/>
          <p:nvPr/>
        </p:nvSpPr>
        <p:spPr bwMode="auto">
          <a:xfrm>
            <a:off x="6477000" y="3050664"/>
            <a:ext cx="1143000" cy="304800"/>
          </a:xfrm>
          <a:prstGeom prst="roundRect">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a:r>
              <a:rPr lang="en-US" altLang="en-US" sz="1200" dirty="0" smtClean="0">
                <a:latin typeface="Cambria" pitchFamily="18" charset="0"/>
              </a:rPr>
              <a:t>Accept model</a:t>
            </a:r>
          </a:p>
        </p:txBody>
      </p:sp>
      <p:sp>
        <p:nvSpPr>
          <p:cNvPr id="17" name="TextBox 16"/>
          <p:cNvSpPr txBox="1"/>
          <p:nvPr/>
        </p:nvSpPr>
        <p:spPr>
          <a:xfrm>
            <a:off x="1828800" y="1905000"/>
            <a:ext cx="3908442" cy="307777"/>
          </a:xfrm>
          <a:prstGeom prst="rect">
            <a:avLst/>
          </a:prstGeom>
          <a:noFill/>
        </p:spPr>
        <p:txBody>
          <a:bodyPr wrap="none" rtlCol="0">
            <a:spAutoFit/>
          </a:bodyPr>
          <a:lstStyle/>
          <a:p>
            <a:r>
              <a:rPr lang="en-US" b="1" dirty="0" smtClean="0">
                <a:latin typeface="Cambria" pitchFamily="18" charset="0"/>
              </a:rPr>
              <a:t>Repeated iterations to optimize performance</a:t>
            </a:r>
            <a:endParaRPr lang="en-US" b="1" dirty="0">
              <a:latin typeface="Cambria" pitchFamily="18" charset="0"/>
            </a:endParaRPr>
          </a:p>
        </p:txBody>
      </p:sp>
      <p:sp>
        <p:nvSpPr>
          <p:cNvPr id="2" name="Right Arrow 1"/>
          <p:cNvSpPr/>
          <p:nvPr/>
        </p:nvSpPr>
        <p:spPr>
          <a:xfrm>
            <a:off x="1752600" y="2378756"/>
            <a:ext cx="978408" cy="4846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Cambria" panose="02040503050406030204" pitchFamily="18" charset="0"/>
              </a:rPr>
              <a:t>Start</a:t>
            </a:r>
            <a:endParaRPr lang="en-US" dirty="0">
              <a:latin typeface="Cambria" panose="02040503050406030204" pitchFamily="18" charset="0"/>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Upgrade Prediction</a:t>
            </a:r>
          </a:p>
        </p:txBody>
      </p:sp>
      <p:sp>
        <p:nvSpPr>
          <p:cNvPr id="72" name="Shape 72"/>
          <p:cNvSpPr txBox="1"/>
          <p:nvPr/>
        </p:nvSpPr>
        <p:spPr>
          <a:xfrm>
            <a:off x="173975" y="2488825"/>
            <a:ext cx="2208599" cy="520800"/>
          </a:xfrm>
          <a:prstGeom prst="rect">
            <a:avLst/>
          </a:prstGeom>
          <a:noFill/>
          <a:ln>
            <a:noFill/>
          </a:ln>
        </p:spPr>
        <p:txBody>
          <a:bodyPr lIns="91425" tIns="91425" rIns="91425" bIns="91425" anchor="t" anchorCtr="0">
            <a:noAutofit/>
          </a:bodyPr>
          <a:lstStyle/>
          <a:p>
            <a:pPr algn="ctr" rtl="0">
              <a:spcBef>
                <a:spcPts val="0"/>
              </a:spcBef>
              <a:buNone/>
            </a:pPr>
            <a:r>
              <a:rPr lang="en" sz="2000" b="1" dirty="0">
                <a:latin typeface="Cambria"/>
                <a:ea typeface="Cambria"/>
                <a:cs typeface="Cambria"/>
                <a:sym typeface="Cambria"/>
              </a:rPr>
              <a:t>1</a:t>
            </a:r>
          </a:p>
          <a:p>
            <a:pPr algn="ctr">
              <a:spcBef>
                <a:spcPts val="0"/>
              </a:spcBef>
              <a:buNone/>
            </a:pPr>
            <a:r>
              <a:rPr lang="en" sz="2000" dirty="0">
                <a:latin typeface="Cambria"/>
                <a:ea typeface="Cambria"/>
                <a:cs typeface="Cambria"/>
                <a:sym typeface="Cambria"/>
              </a:rPr>
              <a:t>Mammogram</a:t>
            </a:r>
          </a:p>
        </p:txBody>
      </p:sp>
      <p:sp>
        <p:nvSpPr>
          <p:cNvPr id="73" name="Shape 73"/>
          <p:cNvSpPr txBox="1"/>
          <p:nvPr/>
        </p:nvSpPr>
        <p:spPr>
          <a:xfrm>
            <a:off x="2268225" y="2482300"/>
            <a:ext cx="1933799" cy="756899"/>
          </a:xfrm>
          <a:prstGeom prst="rect">
            <a:avLst/>
          </a:prstGeom>
          <a:noFill/>
          <a:ln>
            <a:noFill/>
          </a:ln>
        </p:spPr>
        <p:txBody>
          <a:bodyPr lIns="91425" tIns="91425" rIns="91425" bIns="91425" anchor="t" anchorCtr="0">
            <a:noAutofit/>
          </a:bodyPr>
          <a:lstStyle/>
          <a:p>
            <a:pPr algn="ctr" rtl="0">
              <a:spcBef>
                <a:spcPts val="0"/>
              </a:spcBef>
              <a:buNone/>
            </a:pPr>
            <a:r>
              <a:rPr lang="en" sz="2000" b="1" dirty="0">
                <a:latin typeface="Cambria"/>
                <a:ea typeface="Cambria"/>
                <a:cs typeface="Cambria"/>
                <a:sym typeface="Cambria"/>
              </a:rPr>
              <a:t>2</a:t>
            </a:r>
          </a:p>
          <a:p>
            <a:pPr lvl="0" algn="ctr" rtl="0">
              <a:spcBef>
                <a:spcPts val="0"/>
              </a:spcBef>
              <a:buNone/>
            </a:pPr>
            <a:r>
              <a:rPr lang="en" sz="2000" dirty="0">
                <a:latin typeface="Cambria"/>
                <a:ea typeface="Cambria"/>
                <a:cs typeface="Cambria"/>
                <a:sym typeface="Cambria"/>
              </a:rPr>
              <a:t>Needle Biopsy</a:t>
            </a:r>
          </a:p>
        </p:txBody>
      </p:sp>
      <p:sp>
        <p:nvSpPr>
          <p:cNvPr id="74" name="Shape 74"/>
          <p:cNvSpPr txBox="1"/>
          <p:nvPr/>
        </p:nvSpPr>
        <p:spPr>
          <a:xfrm>
            <a:off x="3941725" y="2482300"/>
            <a:ext cx="3242999" cy="965999"/>
          </a:xfrm>
          <a:prstGeom prst="rect">
            <a:avLst/>
          </a:prstGeom>
          <a:noFill/>
          <a:ln>
            <a:noFill/>
          </a:ln>
        </p:spPr>
        <p:txBody>
          <a:bodyPr lIns="91425" tIns="91425" rIns="91425" bIns="91425" anchor="t" anchorCtr="0">
            <a:noAutofit/>
          </a:bodyPr>
          <a:lstStyle/>
          <a:p>
            <a:pPr algn="ctr" rtl="0">
              <a:spcBef>
                <a:spcPts val="0"/>
              </a:spcBef>
              <a:buNone/>
            </a:pPr>
            <a:r>
              <a:rPr lang="en" sz="2000" b="1" dirty="0">
                <a:latin typeface="Cambria"/>
                <a:ea typeface="Cambria"/>
                <a:cs typeface="Cambria"/>
                <a:sym typeface="Cambria"/>
              </a:rPr>
              <a:t>3</a:t>
            </a:r>
          </a:p>
          <a:p>
            <a:pPr algn="ctr" rtl="0">
              <a:spcBef>
                <a:spcPts val="0"/>
              </a:spcBef>
              <a:buNone/>
            </a:pPr>
            <a:r>
              <a:rPr lang="en" sz="2000" dirty="0">
                <a:latin typeface="Cambria"/>
                <a:ea typeface="Cambria"/>
                <a:cs typeface="Cambria"/>
                <a:sym typeface="Cambria"/>
              </a:rPr>
              <a:t>Radiologic-Histologic</a:t>
            </a:r>
          </a:p>
          <a:p>
            <a:pPr lvl="0" algn="ctr" rtl="0">
              <a:spcBef>
                <a:spcPts val="0"/>
              </a:spcBef>
              <a:buNone/>
            </a:pPr>
            <a:r>
              <a:rPr lang="en" sz="2000" dirty="0">
                <a:latin typeface="Cambria"/>
                <a:ea typeface="Cambria"/>
                <a:cs typeface="Cambria"/>
                <a:sym typeface="Cambria"/>
              </a:rPr>
              <a:t>Correlation</a:t>
            </a:r>
          </a:p>
        </p:txBody>
      </p:sp>
      <p:pic>
        <p:nvPicPr>
          <p:cNvPr id="75" name="Shape 75"/>
          <p:cNvPicPr preferRelativeResize="0"/>
          <p:nvPr/>
        </p:nvPicPr>
        <p:blipFill>
          <a:blip r:embed="rId3">
            <a:alphaModFix/>
          </a:blip>
          <a:stretch>
            <a:fillRect/>
          </a:stretch>
        </p:blipFill>
        <p:spPr>
          <a:xfrm>
            <a:off x="548275" y="3751114"/>
            <a:ext cx="1513027" cy="1210410"/>
          </a:xfrm>
          <a:prstGeom prst="rect">
            <a:avLst/>
          </a:prstGeom>
          <a:noFill/>
          <a:ln>
            <a:noFill/>
          </a:ln>
        </p:spPr>
      </p:pic>
      <p:cxnSp>
        <p:nvCxnSpPr>
          <p:cNvPr id="77" name="Shape 77"/>
          <p:cNvCxnSpPr/>
          <p:nvPr/>
        </p:nvCxnSpPr>
        <p:spPr>
          <a:xfrm>
            <a:off x="2287300" y="2317000"/>
            <a:ext cx="0" cy="3735000"/>
          </a:xfrm>
          <a:prstGeom prst="straightConnector1">
            <a:avLst/>
          </a:prstGeom>
          <a:noFill/>
          <a:ln w="28575" cap="flat">
            <a:solidFill>
              <a:schemeClr val="dk2"/>
            </a:solidFill>
            <a:prstDash val="dot"/>
            <a:round/>
            <a:headEnd type="none" w="lg" len="lg"/>
            <a:tailEnd type="none" w="lg" len="lg"/>
          </a:ln>
        </p:spPr>
      </p:cxnSp>
      <p:cxnSp>
        <p:nvCxnSpPr>
          <p:cNvPr id="78" name="Shape 78"/>
          <p:cNvCxnSpPr/>
          <p:nvPr/>
        </p:nvCxnSpPr>
        <p:spPr>
          <a:xfrm>
            <a:off x="4138050" y="2317000"/>
            <a:ext cx="0" cy="3735000"/>
          </a:xfrm>
          <a:prstGeom prst="straightConnector1">
            <a:avLst/>
          </a:prstGeom>
          <a:noFill/>
          <a:ln w="28575" cap="flat">
            <a:solidFill>
              <a:schemeClr val="dk2"/>
            </a:solidFill>
            <a:prstDash val="dot"/>
            <a:round/>
            <a:headEnd type="none" w="lg" len="lg"/>
            <a:tailEnd type="none" w="lg" len="lg"/>
          </a:ln>
        </p:spPr>
      </p:cxnSp>
      <p:cxnSp>
        <p:nvCxnSpPr>
          <p:cNvPr id="79" name="Shape 79"/>
          <p:cNvCxnSpPr/>
          <p:nvPr/>
        </p:nvCxnSpPr>
        <p:spPr>
          <a:xfrm>
            <a:off x="6939375" y="2317000"/>
            <a:ext cx="0" cy="3735000"/>
          </a:xfrm>
          <a:prstGeom prst="straightConnector1">
            <a:avLst/>
          </a:prstGeom>
          <a:noFill/>
          <a:ln w="38100" cap="flat">
            <a:solidFill>
              <a:schemeClr val="dk1"/>
            </a:solidFill>
            <a:prstDash val="solid"/>
            <a:round/>
            <a:headEnd type="none" w="lg" len="lg"/>
            <a:tailEnd type="none" w="lg" len="lg"/>
          </a:ln>
        </p:spPr>
      </p:cxnSp>
      <p:sp>
        <p:nvSpPr>
          <p:cNvPr id="80" name="Shape 80"/>
          <p:cNvSpPr txBox="1"/>
          <p:nvPr/>
        </p:nvSpPr>
        <p:spPr>
          <a:xfrm>
            <a:off x="6885262" y="2477197"/>
            <a:ext cx="1877999" cy="965999"/>
          </a:xfrm>
          <a:prstGeom prst="rect">
            <a:avLst/>
          </a:prstGeom>
          <a:noFill/>
          <a:ln>
            <a:noFill/>
          </a:ln>
        </p:spPr>
        <p:txBody>
          <a:bodyPr lIns="91425" tIns="91425" rIns="91425" bIns="91425" anchor="t" anchorCtr="0">
            <a:noAutofit/>
          </a:bodyPr>
          <a:lstStyle/>
          <a:p>
            <a:pPr lvl="0" algn="ctr" rtl="0">
              <a:spcBef>
                <a:spcPts val="0"/>
              </a:spcBef>
              <a:buNone/>
            </a:pPr>
            <a:r>
              <a:rPr lang="en" sz="2000" b="1">
                <a:latin typeface="Cambria"/>
                <a:ea typeface="Cambria"/>
                <a:cs typeface="Cambria"/>
                <a:sym typeface="Cambria"/>
              </a:rPr>
              <a:t>4</a:t>
            </a:r>
          </a:p>
          <a:p>
            <a:pPr lvl="0" algn="ctr" rtl="0">
              <a:spcBef>
                <a:spcPts val="0"/>
              </a:spcBef>
              <a:buNone/>
            </a:pPr>
            <a:r>
              <a:rPr lang="en" sz="2000">
                <a:latin typeface="Cambria"/>
                <a:ea typeface="Cambria"/>
                <a:cs typeface="Cambria"/>
                <a:sym typeface="Cambria"/>
              </a:rPr>
              <a:t>Excision</a:t>
            </a:r>
          </a:p>
        </p:txBody>
      </p:sp>
      <p:pic>
        <p:nvPicPr>
          <p:cNvPr id="81" name="Shape 81"/>
          <p:cNvPicPr preferRelativeResize="0"/>
          <p:nvPr/>
        </p:nvPicPr>
        <p:blipFill>
          <a:blip r:embed="rId4">
            <a:alphaModFix/>
          </a:blip>
          <a:stretch>
            <a:fillRect/>
          </a:stretch>
        </p:blipFill>
        <p:spPr>
          <a:xfrm>
            <a:off x="7108661" y="3830247"/>
            <a:ext cx="1431227" cy="1052150"/>
          </a:xfrm>
          <a:prstGeom prst="rect">
            <a:avLst/>
          </a:prstGeom>
          <a:noFill/>
          <a:ln>
            <a:noFill/>
          </a:ln>
        </p:spPr>
      </p:pic>
      <p:sp>
        <p:nvSpPr>
          <p:cNvPr id="82" name="Shape 82"/>
          <p:cNvSpPr/>
          <p:nvPr/>
        </p:nvSpPr>
        <p:spPr>
          <a:xfrm>
            <a:off x="4479775" y="5339150"/>
            <a:ext cx="2166899" cy="2868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dirty="0"/>
              <a:t>Non-definitive Diagnosis</a:t>
            </a:r>
          </a:p>
        </p:txBody>
      </p:sp>
      <p:sp>
        <p:nvSpPr>
          <p:cNvPr id="83" name="Shape 83"/>
          <p:cNvSpPr/>
          <p:nvPr/>
        </p:nvSpPr>
        <p:spPr>
          <a:xfrm>
            <a:off x="7091075" y="5339150"/>
            <a:ext cx="1466399" cy="2868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Final Diagnosis</a:t>
            </a:r>
          </a:p>
        </p:txBody>
      </p:sp>
      <p:sp>
        <p:nvSpPr>
          <p:cNvPr id="84" name="Shape 84"/>
          <p:cNvSpPr/>
          <p:nvPr/>
        </p:nvSpPr>
        <p:spPr>
          <a:xfrm>
            <a:off x="733887" y="5339150"/>
            <a:ext cx="1141800" cy="2868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Abnormality</a:t>
            </a:r>
          </a:p>
        </p:txBody>
      </p:sp>
      <p:sp>
        <p:nvSpPr>
          <p:cNvPr id="85" name="Shape 85"/>
          <p:cNvSpPr/>
          <p:nvPr/>
        </p:nvSpPr>
        <p:spPr>
          <a:xfrm>
            <a:off x="2570325" y="5339150"/>
            <a:ext cx="1329599" cy="2868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dirty="0"/>
              <a:t>Benign Tissue</a:t>
            </a:r>
          </a:p>
        </p:txBody>
      </p:sp>
      <p:sp>
        <p:nvSpPr>
          <p:cNvPr id="86" name="Shape 86"/>
          <p:cNvSpPr txBox="1"/>
          <p:nvPr/>
        </p:nvSpPr>
        <p:spPr>
          <a:xfrm>
            <a:off x="7284200" y="5722750"/>
            <a:ext cx="1053900" cy="520800"/>
          </a:xfrm>
          <a:prstGeom prst="rect">
            <a:avLst/>
          </a:prstGeom>
          <a:noFill/>
          <a:ln>
            <a:noFill/>
          </a:ln>
        </p:spPr>
        <p:txBody>
          <a:bodyPr lIns="91425" tIns="91425" rIns="91425" bIns="91425" anchor="t" anchorCtr="0">
            <a:noAutofit/>
          </a:bodyPr>
          <a:lstStyle/>
          <a:p>
            <a:pPr algn="ctr" rtl="0">
              <a:spcBef>
                <a:spcPts val="0"/>
              </a:spcBef>
              <a:buNone/>
            </a:pPr>
            <a:r>
              <a:rPr lang="en" b="1" dirty="0">
                <a:solidFill>
                  <a:schemeClr val="accent2"/>
                </a:solidFill>
              </a:rPr>
              <a:t>Malignant</a:t>
            </a:r>
          </a:p>
          <a:p>
            <a:pPr algn="ctr" rtl="0">
              <a:spcBef>
                <a:spcPts val="0"/>
              </a:spcBef>
              <a:buNone/>
            </a:pPr>
            <a:r>
              <a:rPr lang="en" dirty="0"/>
              <a:t>=</a:t>
            </a:r>
          </a:p>
          <a:p>
            <a:pPr algn="ctr">
              <a:spcBef>
                <a:spcPts val="0"/>
              </a:spcBef>
              <a:buNone/>
            </a:pPr>
            <a:r>
              <a:rPr lang="en" dirty="0"/>
              <a:t>“Upgrade”</a:t>
            </a:r>
          </a:p>
        </p:txBody>
      </p:sp>
      <p:pic>
        <p:nvPicPr>
          <p:cNvPr id="1028" name="Picture 4" descr="http://upload.wikimedia.org/wikipedia/commons/3/3d/Norm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399" y="3838137"/>
            <a:ext cx="1441450" cy="108108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6200" y="6400800"/>
            <a:ext cx="6863175" cy="584775"/>
          </a:xfrm>
          <a:prstGeom prst="rect">
            <a:avLst/>
          </a:prstGeom>
          <a:noFill/>
        </p:spPr>
        <p:txBody>
          <a:bodyPr wrap="square" numCol="2" rtlCol="0">
            <a:spAutoFit/>
          </a:bodyPr>
          <a:lstStyle/>
          <a:p>
            <a:pPr marL="228600" indent="-228600">
              <a:buFont typeface="+mj-lt"/>
              <a:buAutoNum type="arabicPeriod"/>
            </a:pPr>
            <a:r>
              <a:rPr lang="en-US" sz="800" dirty="0" smtClean="0">
                <a:latin typeface="+mn-lt"/>
              </a:rPr>
              <a:t>NIH - wikimedia.org/wiki/</a:t>
            </a:r>
            <a:r>
              <a:rPr lang="en-US" sz="800" dirty="0" err="1" smtClean="0">
                <a:latin typeface="+mn-lt"/>
              </a:rPr>
              <a:t>File:Woman_receives_mammogram.jpg</a:t>
            </a:r>
            <a:endParaRPr lang="en-US" sz="800" dirty="0" smtClean="0">
              <a:latin typeface="+mn-lt"/>
            </a:endParaRPr>
          </a:p>
          <a:p>
            <a:pPr marL="228600" indent="-228600">
              <a:buFont typeface="+mj-lt"/>
              <a:buAutoNum type="arabicPeriod"/>
            </a:pPr>
            <a:r>
              <a:rPr lang="en-US" sz="800" dirty="0" err="1" smtClean="0">
                <a:latin typeface="+mn-lt"/>
              </a:rPr>
              <a:t>Itayba</a:t>
            </a:r>
            <a:r>
              <a:rPr lang="en-US" sz="800" dirty="0" smtClean="0">
                <a:latin typeface="+mn-lt"/>
              </a:rPr>
              <a:t> </a:t>
            </a:r>
            <a:r>
              <a:rPr lang="en-US" sz="800" dirty="0">
                <a:latin typeface="+mn-lt"/>
              </a:rPr>
              <a:t>- </a:t>
            </a:r>
            <a:r>
              <a:rPr lang="en-US" sz="800" dirty="0" smtClean="0">
                <a:latin typeface="+mn-lt"/>
              </a:rPr>
              <a:t>wikimedia.org/wiki/</a:t>
            </a:r>
            <a:r>
              <a:rPr lang="en-US" sz="800" dirty="0" err="1" smtClean="0">
                <a:latin typeface="+mn-lt"/>
              </a:rPr>
              <a:t>File:Normal.jpg</a:t>
            </a:r>
            <a:endParaRPr lang="en-US" sz="800" dirty="0">
              <a:latin typeface="+mn-lt"/>
            </a:endParaRPr>
          </a:p>
          <a:p>
            <a:pPr marL="228600" indent="-228600">
              <a:buFont typeface="+mj-lt"/>
              <a:buAutoNum type="arabicPeriod"/>
            </a:pPr>
            <a:endParaRPr lang="en-US" sz="800" dirty="0" smtClean="0">
              <a:latin typeface="+mn-lt"/>
            </a:endParaRPr>
          </a:p>
          <a:p>
            <a:pPr marL="228600" indent="-228600">
              <a:buFont typeface="+mj-lt"/>
              <a:buAutoNum type="arabicPeriod"/>
            </a:pPr>
            <a:endParaRPr lang="en-US" sz="800" dirty="0" smtClean="0">
              <a:latin typeface="+mn-lt"/>
            </a:endParaRPr>
          </a:p>
          <a:p>
            <a:pPr marL="228600" indent="-228600">
              <a:buFont typeface="+mj-lt"/>
              <a:buAutoNum type="arabicPeriod"/>
            </a:pPr>
            <a:r>
              <a:rPr lang="en-US" sz="800" dirty="0" smtClean="0">
                <a:latin typeface="+mn-lt"/>
              </a:rPr>
              <a:t>UW Hospital and Clinics</a:t>
            </a:r>
          </a:p>
          <a:p>
            <a:pPr marL="228600" indent="-228600">
              <a:buFont typeface="+mj-lt"/>
              <a:buAutoNum type="arabicPeriod"/>
            </a:pPr>
            <a:r>
              <a:rPr lang="en-US" sz="800" dirty="0" smtClean="0">
                <a:latin typeface="+mn-lt"/>
              </a:rPr>
              <a:t>NIH - wikimedia.org/wiki/</a:t>
            </a:r>
            <a:r>
              <a:rPr lang="en-US" sz="800" dirty="0" err="1" smtClean="0">
                <a:latin typeface="+mn-lt"/>
              </a:rPr>
              <a:t>File:Surgical_breast_biopsy.jpg</a:t>
            </a:r>
            <a:endParaRPr lang="en-US" sz="800" dirty="0">
              <a:latin typeface="+mn-lt"/>
            </a:endParaRPr>
          </a:p>
        </p:txBody>
      </p:sp>
      <p:sp>
        <p:nvSpPr>
          <p:cNvPr id="3" name="TextBox 2"/>
          <p:cNvSpPr txBox="1"/>
          <p:nvPr/>
        </p:nvSpPr>
        <p:spPr>
          <a:xfrm>
            <a:off x="76200" y="6248400"/>
            <a:ext cx="992579" cy="230832"/>
          </a:xfrm>
          <a:prstGeom prst="rect">
            <a:avLst/>
          </a:prstGeom>
          <a:noFill/>
        </p:spPr>
        <p:txBody>
          <a:bodyPr wrap="none" rtlCol="0">
            <a:spAutoFit/>
          </a:bodyPr>
          <a:lstStyle/>
          <a:p>
            <a:r>
              <a:rPr lang="en-US" sz="900" dirty="0" smtClean="0"/>
              <a:t>Image Sources:</a:t>
            </a:r>
            <a:endParaRPr lang="en-US" sz="9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2805" y="3636095"/>
            <a:ext cx="2360838" cy="1440448"/>
          </a:xfrm>
          <a:prstGeom prst="rect">
            <a:avLst/>
          </a:prstGeom>
        </p:spPr>
      </p:pic>
    </p:spTree>
    <p:extLst>
      <p:ext uri="{BB962C8B-B14F-4D97-AF65-F5344CB8AC3E}">
        <p14:creationId xmlns:p14="http://schemas.microsoft.com/office/powerpoint/2010/main" val="234569180"/>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spcAft>
                <a:spcPts val="1000"/>
              </a:spcAft>
              <a:buNone/>
            </a:pPr>
            <a:endParaRPr sz="1800" dirty="0"/>
          </a:p>
          <a:p>
            <a:pPr marL="38100" lvl="2">
              <a:spcAft>
                <a:spcPts val="1000"/>
              </a:spcAft>
            </a:pPr>
            <a:endParaRPr lang="en" dirty="0"/>
          </a:p>
          <a:p>
            <a:pPr marL="457200" lvl="0" indent="-419100" rtl="0">
              <a:lnSpc>
                <a:spcPct val="150000"/>
              </a:lnSpc>
              <a:spcBef>
                <a:spcPts val="0"/>
              </a:spcBef>
              <a:spcAft>
                <a:spcPts val="1000"/>
              </a:spcAft>
              <a:buClr>
                <a:schemeClr val="dk1"/>
              </a:buClr>
              <a:buSzPct val="100000"/>
              <a:buFont typeface="Cambria"/>
              <a:buChar char="●"/>
            </a:pPr>
            <a:r>
              <a:rPr lang="en" dirty="0" smtClean="0"/>
              <a:t>5-15</a:t>
            </a:r>
            <a:r>
              <a:rPr lang="en" dirty="0"/>
              <a:t>% of core needle biopsies </a:t>
            </a:r>
            <a:r>
              <a:rPr lang="en" dirty="0" smtClean="0"/>
              <a:t>non-definitive</a:t>
            </a:r>
          </a:p>
          <a:p>
            <a:pPr marL="457200" lvl="0" indent="-419100" rtl="0">
              <a:lnSpc>
                <a:spcPct val="150000"/>
              </a:lnSpc>
              <a:spcBef>
                <a:spcPts val="0"/>
              </a:spcBef>
              <a:spcAft>
                <a:spcPts val="1000"/>
              </a:spcAft>
              <a:buClr>
                <a:schemeClr val="dk1"/>
              </a:buClr>
              <a:buSzPct val="100000"/>
              <a:buFont typeface="Cambria"/>
              <a:buChar char="●"/>
            </a:pPr>
            <a:r>
              <a:rPr lang="en" dirty="0" smtClean="0"/>
              <a:t>Approximately 35,000-105,000* per year</a:t>
            </a:r>
          </a:p>
          <a:p>
            <a:pPr marL="457200" lvl="0" indent="-419100" rtl="0">
              <a:lnSpc>
                <a:spcPct val="150000"/>
              </a:lnSpc>
              <a:spcBef>
                <a:spcPts val="0"/>
              </a:spcBef>
              <a:spcAft>
                <a:spcPts val="1000"/>
              </a:spcAft>
              <a:buClr>
                <a:schemeClr val="dk1"/>
              </a:buClr>
              <a:buSzPct val="100000"/>
              <a:buFont typeface="Cambria"/>
              <a:buChar char="●"/>
            </a:pPr>
            <a:r>
              <a:rPr lang="en" dirty="0" smtClean="0"/>
              <a:t>80-90</a:t>
            </a:r>
            <a:r>
              <a:rPr lang="en" dirty="0"/>
              <a:t>% of </a:t>
            </a:r>
            <a:r>
              <a:rPr lang="en" dirty="0" smtClean="0"/>
              <a:t>non-definitive </a:t>
            </a:r>
            <a:r>
              <a:rPr lang="en" dirty="0"/>
              <a:t>biopsies are </a:t>
            </a:r>
            <a:r>
              <a:rPr lang="en" b="1" dirty="0" smtClean="0">
                <a:solidFill>
                  <a:schemeClr val="accent3"/>
                </a:solidFill>
              </a:rPr>
              <a:t>benign</a:t>
            </a:r>
          </a:p>
          <a:p>
            <a:pPr marL="38100" lvl="0" rtl="0">
              <a:lnSpc>
                <a:spcPct val="150000"/>
              </a:lnSpc>
              <a:spcBef>
                <a:spcPts val="0"/>
              </a:spcBef>
              <a:spcAft>
                <a:spcPts val="1000"/>
              </a:spcAft>
              <a:buClr>
                <a:schemeClr val="dk1"/>
              </a:buClr>
              <a:buSzPct val="100000"/>
            </a:pPr>
            <a:endParaRPr lang="en" b="1" dirty="0">
              <a:solidFill>
                <a:schemeClr val="accent3"/>
              </a:solidFill>
            </a:endParaRPr>
          </a:p>
          <a:p>
            <a:pPr marL="38100" lvl="0" rtl="0">
              <a:lnSpc>
                <a:spcPct val="150000"/>
              </a:lnSpc>
              <a:spcBef>
                <a:spcPts val="0"/>
              </a:spcBef>
              <a:spcAft>
                <a:spcPts val="1000"/>
              </a:spcAft>
              <a:buClr>
                <a:schemeClr val="dk1"/>
              </a:buClr>
              <a:buSzPct val="100000"/>
            </a:pPr>
            <a:r>
              <a:rPr lang="en-US" sz="1400" dirty="0" smtClean="0">
                <a:solidFill>
                  <a:schemeClr val="tx1"/>
                </a:solidFill>
                <a:latin typeface="Cambria" panose="02040503050406030204" pitchFamily="18" charset="0"/>
              </a:rPr>
              <a:t>* Based on 2010 annual breast biopsy utilization rate in the United States</a:t>
            </a:r>
            <a:endParaRPr lang="en" sz="1400" dirty="0">
              <a:solidFill>
                <a:schemeClr val="tx1"/>
              </a:solidFill>
              <a:latin typeface="Cambria" panose="02040503050406030204" pitchFamily="18" charset="0"/>
            </a:endParaRPr>
          </a:p>
        </p:txBody>
      </p:sp>
      <p:sp>
        <p:nvSpPr>
          <p:cNvPr id="92" name="Shape 9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
              <a:t>Upgrade Prediction</a:t>
            </a:r>
          </a:p>
        </p:txBody>
      </p:sp>
    </p:spTree>
    <p:extLst>
      <p:ext uri="{BB962C8B-B14F-4D97-AF65-F5344CB8AC3E}">
        <p14:creationId xmlns:p14="http://schemas.microsoft.com/office/powerpoint/2010/main" val="410625517"/>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Upgrade Prediction</a:t>
            </a:r>
          </a:p>
        </p:txBody>
      </p:sp>
      <p:sp>
        <p:nvSpPr>
          <p:cNvPr id="72" name="Shape 72"/>
          <p:cNvSpPr txBox="1"/>
          <p:nvPr/>
        </p:nvSpPr>
        <p:spPr>
          <a:xfrm>
            <a:off x="173975" y="2488825"/>
            <a:ext cx="2208599" cy="520800"/>
          </a:xfrm>
          <a:prstGeom prst="rect">
            <a:avLst/>
          </a:prstGeom>
          <a:noFill/>
          <a:ln>
            <a:noFill/>
          </a:ln>
        </p:spPr>
        <p:txBody>
          <a:bodyPr lIns="91425" tIns="91425" rIns="91425" bIns="91425" anchor="t" anchorCtr="0">
            <a:noAutofit/>
          </a:bodyPr>
          <a:lstStyle/>
          <a:p>
            <a:pPr algn="ctr" rtl="0">
              <a:spcBef>
                <a:spcPts val="0"/>
              </a:spcBef>
              <a:buNone/>
            </a:pPr>
            <a:r>
              <a:rPr lang="en" sz="2000" b="1" dirty="0">
                <a:latin typeface="Cambria"/>
                <a:ea typeface="Cambria"/>
                <a:cs typeface="Cambria"/>
                <a:sym typeface="Cambria"/>
              </a:rPr>
              <a:t>1</a:t>
            </a:r>
          </a:p>
          <a:p>
            <a:pPr algn="ctr">
              <a:spcBef>
                <a:spcPts val="0"/>
              </a:spcBef>
              <a:buNone/>
            </a:pPr>
            <a:r>
              <a:rPr lang="en" sz="2000" dirty="0">
                <a:latin typeface="Cambria"/>
                <a:ea typeface="Cambria"/>
                <a:cs typeface="Cambria"/>
                <a:sym typeface="Cambria"/>
              </a:rPr>
              <a:t>Mammogram</a:t>
            </a:r>
          </a:p>
        </p:txBody>
      </p:sp>
      <p:sp>
        <p:nvSpPr>
          <p:cNvPr id="73" name="Shape 73"/>
          <p:cNvSpPr txBox="1"/>
          <p:nvPr/>
        </p:nvSpPr>
        <p:spPr>
          <a:xfrm>
            <a:off x="2268225" y="2482300"/>
            <a:ext cx="1933799" cy="756899"/>
          </a:xfrm>
          <a:prstGeom prst="rect">
            <a:avLst/>
          </a:prstGeom>
          <a:noFill/>
          <a:ln>
            <a:noFill/>
          </a:ln>
        </p:spPr>
        <p:txBody>
          <a:bodyPr lIns="91425" tIns="91425" rIns="91425" bIns="91425" anchor="t" anchorCtr="0">
            <a:noAutofit/>
          </a:bodyPr>
          <a:lstStyle/>
          <a:p>
            <a:pPr algn="ctr" rtl="0">
              <a:spcBef>
                <a:spcPts val="0"/>
              </a:spcBef>
              <a:buNone/>
            </a:pPr>
            <a:r>
              <a:rPr lang="en" sz="2000" b="1" dirty="0">
                <a:latin typeface="Cambria"/>
                <a:ea typeface="Cambria"/>
                <a:cs typeface="Cambria"/>
                <a:sym typeface="Cambria"/>
              </a:rPr>
              <a:t>2</a:t>
            </a:r>
          </a:p>
          <a:p>
            <a:pPr lvl="0" algn="ctr" rtl="0">
              <a:spcBef>
                <a:spcPts val="0"/>
              </a:spcBef>
              <a:buNone/>
            </a:pPr>
            <a:r>
              <a:rPr lang="en" sz="2000" dirty="0">
                <a:latin typeface="Cambria"/>
                <a:ea typeface="Cambria"/>
                <a:cs typeface="Cambria"/>
                <a:sym typeface="Cambria"/>
              </a:rPr>
              <a:t>Needle Biopsy</a:t>
            </a:r>
          </a:p>
        </p:txBody>
      </p:sp>
      <p:sp>
        <p:nvSpPr>
          <p:cNvPr id="74" name="Shape 74"/>
          <p:cNvSpPr txBox="1"/>
          <p:nvPr/>
        </p:nvSpPr>
        <p:spPr>
          <a:xfrm>
            <a:off x="3941725" y="2482300"/>
            <a:ext cx="3242999" cy="965999"/>
          </a:xfrm>
          <a:prstGeom prst="rect">
            <a:avLst/>
          </a:prstGeom>
          <a:noFill/>
          <a:ln>
            <a:noFill/>
          </a:ln>
        </p:spPr>
        <p:txBody>
          <a:bodyPr lIns="91425" tIns="91425" rIns="91425" bIns="91425" anchor="t" anchorCtr="0">
            <a:noAutofit/>
          </a:bodyPr>
          <a:lstStyle/>
          <a:p>
            <a:pPr algn="ctr" rtl="0">
              <a:spcBef>
                <a:spcPts val="0"/>
              </a:spcBef>
              <a:buNone/>
            </a:pPr>
            <a:r>
              <a:rPr lang="en" sz="2000" b="1" dirty="0">
                <a:latin typeface="Cambria"/>
                <a:ea typeface="Cambria"/>
                <a:cs typeface="Cambria"/>
                <a:sym typeface="Cambria"/>
              </a:rPr>
              <a:t>3</a:t>
            </a:r>
          </a:p>
          <a:p>
            <a:pPr algn="ctr" rtl="0">
              <a:spcBef>
                <a:spcPts val="0"/>
              </a:spcBef>
              <a:buNone/>
            </a:pPr>
            <a:r>
              <a:rPr lang="en" sz="2000" dirty="0">
                <a:latin typeface="Cambria"/>
                <a:ea typeface="Cambria"/>
                <a:cs typeface="Cambria"/>
                <a:sym typeface="Cambria"/>
              </a:rPr>
              <a:t>Radiologic-Histologic</a:t>
            </a:r>
          </a:p>
          <a:p>
            <a:pPr lvl="0" algn="ctr" rtl="0">
              <a:spcBef>
                <a:spcPts val="0"/>
              </a:spcBef>
              <a:buNone/>
            </a:pPr>
            <a:r>
              <a:rPr lang="en" sz="2000" dirty="0">
                <a:latin typeface="Cambria"/>
                <a:ea typeface="Cambria"/>
                <a:cs typeface="Cambria"/>
                <a:sym typeface="Cambria"/>
              </a:rPr>
              <a:t>Correlation</a:t>
            </a:r>
          </a:p>
        </p:txBody>
      </p:sp>
      <p:pic>
        <p:nvPicPr>
          <p:cNvPr id="75" name="Shape 75"/>
          <p:cNvPicPr preferRelativeResize="0"/>
          <p:nvPr/>
        </p:nvPicPr>
        <p:blipFill>
          <a:blip r:embed="rId3">
            <a:alphaModFix/>
          </a:blip>
          <a:stretch>
            <a:fillRect/>
          </a:stretch>
        </p:blipFill>
        <p:spPr>
          <a:xfrm>
            <a:off x="548275" y="3751114"/>
            <a:ext cx="1513027" cy="1210410"/>
          </a:xfrm>
          <a:prstGeom prst="rect">
            <a:avLst/>
          </a:prstGeom>
          <a:noFill/>
          <a:ln>
            <a:noFill/>
          </a:ln>
        </p:spPr>
      </p:pic>
      <p:cxnSp>
        <p:nvCxnSpPr>
          <p:cNvPr id="77" name="Shape 77"/>
          <p:cNvCxnSpPr/>
          <p:nvPr/>
        </p:nvCxnSpPr>
        <p:spPr>
          <a:xfrm>
            <a:off x="2287300" y="2317000"/>
            <a:ext cx="0" cy="3735000"/>
          </a:xfrm>
          <a:prstGeom prst="straightConnector1">
            <a:avLst/>
          </a:prstGeom>
          <a:noFill/>
          <a:ln w="28575" cap="flat">
            <a:solidFill>
              <a:schemeClr val="dk2"/>
            </a:solidFill>
            <a:prstDash val="dot"/>
            <a:round/>
            <a:headEnd type="none" w="lg" len="lg"/>
            <a:tailEnd type="none" w="lg" len="lg"/>
          </a:ln>
        </p:spPr>
      </p:cxnSp>
      <p:cxnSp>
        <p:nvCxnSpPr>
          <p:cNvPr id="78" name="Shape 78"/>
          <p:cNvCxnSpPr/>
          <p:nvPr/>
        </p:nvCxnSpPr>
        <p:spPr>
          <a:xfrm>
            <a:off x="4138050" y="2317000"/>
            <a:ext cx="0" cy="3735000"/>
          </a:xfrm>
          <a:prstGeom prst="straightConnector1">
            <a:avLst/>
          </a:prstGeom>
          <a:noFill/>
          <a:ln w="28575" cap="flat">
            <a:solidFill>
              <a:schemeClr val="dk2"/>
            </a:solidFill>
            <a:prstDash val="dot"/>
            <a:round/>
            <a:headEnd type="none" w="lg" len="lg"/>
            <a:tailEnd type="none" w="lg" len="lg"/>
          </a:ln>
        </p:spPr>
      </p:cxnSp>
      <p:cxnSp>
        <p:nvCxnSpPr>
          <p:cNvPr id="79" name="Shape 79"/>
          <p:cNvCxnSpPr/>
          <p:nvPr/>
        </p:nvCxnSpPr>
        <p:spPr>
          <a:xfrm>
            <a:off x="6939375" y="2317000"/>
            <a:ext cx="0" cy="3735000"/>
          </a:xfrm>
          <a:prstGeom prst="straightConnector1">
            <a:avLst/>
          </a:prstGeom>
          <a:noFill/>
          <a:ln w="38100" cap="flat">
            <a:solidFill>
              <a:schemeClr val="dk1"/>
            </a:solidFill>
            <a:prstDash val="solid"/>
            <a:round/>
            <a:headEnd type="none" w="lg" len="lg"/>
            <a:tailEnd type="none" w="lg" len="lg"/>
          </a:ln>
        </p:spPr>
      </p:cxnSp>
      <p:sp>
        <p:nvSpPr>
          <p:cNvPr id="80" name="Shape 80"/>
          <p:cNvSpPr txBox="1"/>
          <p:nvPr/>
        </p:nvSpPr>
        <p:spPr>
          <a:xfrm>
            <a:off x="6885262" y="2477197"/>
            <a:ext cx="1877999" cy="965999"/>
          </a:xfrm>
          <a:prstGeom prst="rect">
            <a:avLst/>
          </a:prstGeom>
          <a:noFill/>
          <a:ln>
            <a:noFill/>
          </a:ln>
        </p:spPr>
        <p:txBody>
          <a:bodyPr lIns="91425" tIns="91425" rIns="91425" bIns="91425" anchor="t" anchorCtr="0">
            <a:noAutofit/>
          </a:bodyPr>
          <a:lstStyle/>
          <a:p>
            <a:pPr lvl="0" algn="ctr" rtl="0">
              <a:spcBef>
                <a:spcPts val="0"/>
              </a:spcBef>
              <a:buNone/>
            </a:pPr>
            <a:r>
              <a:rPr lang="en" sz="2000" b="1">
                <a:latin typeface="Cambria"/>
                <a:ea typeface="Cambria"/>
                <a:cs typeface="Cambria"/>
                <a:sym typeface="Cambria"/>
              </a:rPr>
              <a:t>4</a:t>
            </a:r>
          </a:p>
          <a:p>
            <a:pPr lvl="0" algn="ctr" rtl="0">
              <a:spcBef>
                <a:spcPts val="0"/>
              </a:spcBef>
              <a:buNone/>
            </a:pPr>
            <a:r>
              <a:rPr lang="en" sz="2000">
                <a:latin typeface="Cambria"/>
                <a:ea typeface="Cambria"/>
                <a:cs typeface="Cambria"/>
                <a:sym typeface="Cambria"/>
              </a:rPr>
              <a:t>Excision</a:t>
            </a:r>
          </a:p>
        </p:txBody>
      </p:sp>
      <p:pic>
        <p:nvPicPr>
          <p:cNvPr id="81" name="Shape 81"/>
          <p:cNvPicPr preferRelativeResize="0"/>
          <p:nvPr/>
        </p:nvPicPr>
        <p:blipFill>
          <a:blip r:embed="rId4">
            <a:alphaModFix/>
          </a:blip>
          <a:stretch>
            <a:fillRect/>
          </a:stretch>
        </p:blipFill>
        <p:spPr>
          <a:xfrm>
            <a:off x="7108661" y="3830247"/>
            <a:ext cx="1431227" cy="1052150"/>
          </a:xfrm>
          <a:prstGeom prst="rect">
            <a:avLst/>
          </a:prstGeom>
          <a:noFill/>
          <a:ln>
            <a:noFill/>
          </a:ln>
        </p:spPr>
      </p:pic>
      <p:sp>
        <p:nvSpPr>
          <p:cNvPr id="82" name="Shape 82"/>
          <p:cNvSpPr/>
          <p:nvPr/>
        </p:nvSpPr>
        <p:spPr>
          <a:xfrm>
            <a:off x="4479775" y="5339150"/>
            <a:ext cx="2166899" cy="2868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dirty="0"/>
              <a:t>Non-definitive Diagnosis</a:t>
            </a:r>
          </a:p>
        </p:txBody>
      </p:sp>
      <p:sp>
        <p:nvSpPr>
          <p:cNvPr id="83" name="Shape 83"/>
          <p:cNvSpPr/>
          <p:nvPr/>
        </p:nvSpPr>
        <p:spPr>
          <a:xfrm>
            <a:off x="7091075" y="5339150"/>
            <a:ext cx="1466399" cy="2868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Final Diagnosis</a:t>
            </a:r>
          </a:p>
        </p:txBody>
      </p:sp>
      <p:sp>
        <p:nvSpPr>
          <p:cNvPr id="84" name="Shape 84"/>
          <p:cNvSpPr/>
          <p:nvPr/>
        </p:nvSpPr>
        <p:spPr>
          <a:xfrm>
            <a:off x="733887" y="5339150"/>
            <a:ext cx="1141800" cy="2868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dirty="0"/>
              <a:t>Abnormality</a:t>
            </a:r>
          </a:p>
        </p:txBody>
      </p:sp>
      <p:sp>
        <p:nvSpPr>
          <p:cNvPr id="85" name="Shape 85"/>
          <p:cNvSpPr/>
          <p:nvPr/>
        </p:nvSpPr>
        <p:spPr>
          <a:xfrm>
            <a:off x="2570325" y="5339150"/>
            <a:ext cx="1329599" cy="286800"/>
          </a:xfrm>
          <a:prstGeom prst="rect">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dirty="0"/>
              <a:t>Benign Tissue</a:t>
            </a:r>
          </a:p>
        </p:txBody>
      </p:sp>
      <p:sp>
        <p:nvSpPr>
          <p:cNvPr id="86" name="Shape 86"/>
          <p:cNvSpPr txBox="1"/>
          <p:nvPr/>
        </p:nvSpPr>
        <p:spPr>
          <a:xfrm>
            <a:off x="7284200" y="5722750"/>
            <a:ext cx="1053900" cy="520800"/>
          </a:xfrm>
          <a:prstGeom prst="rect">
            <a:avLst/>
          </a:prstGeom>
          <a:noFill/>
          <a:ln>
            <a:noFill/>
          </a:ln>
        </p:spPr>
        <p:txBody>
          <a:bodyPr lIns="91425" tIns="91425" rIns="91425" bIns="91425" anchor="t" anchorCtr="0">
            <a:noAutofit/>
          </a:bodyPr>
          <a:lstStyle/>
          <a:p>
            <a:pPr algn="ctr" rtl="0">
              <a:spcBef>
                <a:spcPts val="0"/>
              </a:spcBef>
              <a:buNone/>
            </a:pPr>
            <a:r>
              <a:rPr lang="en" b="1" dirty="0">
                <a:solidFill>
                  <a:schemeClr val="accent2"/>
                </a:solidFill>
              </a:rPr>
              <a:t>Malignant</a:t>
            </a:r>
          </a:p>
          <a:p>
            <a:pPr algn="ctr" rtl="0">
              <a:spcBef>
                <a:spcPts val="0"/>
              </a:spcBef>
              <a:buNone/>
            </a:pPr>
            <a:r>
              <a:rPr lang="en" dirty="0"/>
              <a:t>=</a:t>
            </a:r>
          </a:p>
          <a:p>
            <a:pPr algn="ctr">
              <a:spcBef>
                <a:spcPts val="0"/>
              </a:spcBef>
              <a:buNone/>
            </a:pPr>
            <a:r>
              <a:rPr lang="en" dirty="0"/>
              <a:t>“Upgrade”</a:t>
            </a:r>
          </a:p>
        </p:txBody>
      </p:sp>
      <p:pic>
        <p:nvPicPr>
          <p:cNvPr id="1028" name="Picture 4" descr="http://upload.wikimedia.org/wikipedia/commons/3/3d/Norm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399" y="3838137"/>
            <a:ext cx="1441450" cy="108108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6200" y="6400800"/>
            <a:ext cx="6863175" cy="584775"/>
          </a:xfrm>
          <a:prstGeom prst="rect">
            <a:avLst/>
          </a:prstGeom>
          <a:noFill/>
        </p:spPr>
        <p:txBody>
          <a:bodyPr wrap="square" numCol="2" rtlCol="0">
            <a:spAutoFit/>
          </a:bodyPr>
          <a:lstStyle/>
          <a:p>
            <a:pPr marL="228600" indent="-228600">
              <a:buFont typeface="+mj-lt"/>
              <a:buAutoNum type="arabicPeriod"/>
            </a:pPr>
            <a:r>
              <a:rPr lang="en-US" sz="800" dirty="0" smtClean="0">
                <a:latin typeface="+mn-lt"/>
              </a:rPr>
              <a:t>NIH - wikimedia.org/wiki/</a:t>
            </a:r>
            <a:r>
              <a:rPr lang="en-US" sz="800" dirty="0" err="1" smtClean="0">
                <a:latin typeface="+mn-lt"/>
              </a:rPr>
              <a:t>File:Woman_receives_mammogram.jpg</a:t>
            </a:r>
            <a:endParaRPr lang="en-US" sz="800" dirty="0" smtClean="0">
              <a:latin typeface="+mn-lt"/>
            </a:endParaRPr>
          </a:p>
          <a:p>
            <a:pPr marL="228600" indent="-228600">
              <a:buFont typeface="+mj-lt"/>
              <a:buAutoNum type="arabicPeriod"/>
            </a:pPr>
            <a:r>
              <a:rPr lang="en-US" sz="800" dirty="0" err="1" smtClean="0">
                <a:latin typeface="+mn-lt"/>
              </a:rPr>
              <a:t>Itayba</a:t>
            </a:r>
            <a:r>
              <a:rPr lang="en-US" sz="800" dirty="0" smtClean="0">
                <a:latin typeface="+mn-lt"/>
              </a:rPr>
              <a:t> </a:t>
            </a:r>
            <a:r>
              <a:rPr lang="en-US" sz="800" dirty="0">
                <a:latin typeface="+mn-lt"/>
              </a:rPr>
              <a:t>- </a:t>
            </a:r>
            <a:r>
              <a:rPr lang="en-US" sz="800" dirty="0" smtClean="0">
                <a:latin typeface="+mn-lt"/>
              </a:rPr>
              <a:t>wikimedia.org/wiki/</a:t>
            </a:r>
            <a:r>
              <a:rPr lang="en-US" sz="800" dirty="0" err="1" smtClean="0">
                <a:latin typeface="+mn-lt"/>
              </a:rPr>
              <a:t>File:Normal.jpg</a:t>
            </a:r>
            <a:endParaRPr lang="en-US" sz="800" dirty="0">
              <a:latin typeface="+mn-lt"/>
            </a:endParaRPr>
          </a:p>
          <a:p>
            <a:pPr marL="228600" indent="-228600">
              <a:buFont typeface="+mj-lt"/>
              <a:buAutoNum type="arabicPeriod"/>
            </a:pPr>
            <a:endParaRPr lang="en-US" sz="800" dirty="0" smtClean="0">
              <a:latin typeface="+mn-lt"/>
            </a:endParaRPr>
          </a:p>
          <a:p>
            <a:pPr marL="228600" indent="-228600">
              <a:buFont typeface="+mj-lt"/>
              <a:buAutoNum type="arabicPeriod"/>
            </a:pPr>
            <a:endParaRPr lang="en-US" sz="800" dirty="0" smtClean="0">
              <a:latin typeface="+mn-lt"/>
            </a:endParaRPr>
          </a:p>
          <a:p>
            <a:pPr marL="228600" indent="-228600">
              <a:buFont typeface="+mj-lt"/>
              <a:buAutoNum type="arabicPeriod"/>
            </a:pPr>
            <a:r>
              <a:rPr lang="en-US" sz="800" dirty="0" smtClean="0">
                <a:latin typeface="+mn-lt"/>
              </a:rPr>
              <a:t>UW Hospital and Clinics</a:t>
            </a:r>
          </a:p>
          <a:p>
            <a:pPr marL="228600" indent="-228600">
              <a:buFont typeface="+mj-lt"/>
              <a:buAutoNum type="arabicPeriod"/>
            </a:pPr>
            <a:r>
              <a:rPr lang="en-US" sz="800" dirty="0" smtClean="0">
                <a:latin typeface="+mn-lt"/>
              </a:rPr>
              <a:t>NIH - wikimedia.org/wiki/</a:t>
            </a:r>
            <a:r>
              <a:rPr lang="en-US" sz="800" dirty="0" err="1" smtClean="0">
                <a:latin typeface="+mn-lt"/>
              </a:rPr>
              <a:t>File:Surgical_breast_biopsy.jpg</a:t>
            </a:r>
            <a:endParaRPr lang="en-US" sz="800" dirty="0">
              <a:latin typeface="+mn-lt"/>
            </a:endParaRPr>
          </a:p>
        </p:txBody>
      </p:sp>
      <p:sp>
        <p:nvSpPr>
          <p:cNvPr id="3" name="TextBox 2"/>
          <p:cNvSpPr txBox="1"/>
          <p:nvPr/>
        </p:nvSpPr>
        <p:spPr>
          <a:xfrm>
            <a:off x="76200" y="6248400"/>
            <a:ext cx="992579" cy="230832"/>
          </a:xfrm>
          <a:prstGeom prst="rect">
            <a:avLst/>
          </a:prstGeom>
          <a:noFill/>
        </p:spPr>
        <p:txBody>
          <a:bodyPr wrap="none" rtlCol="0">
            <a:spAutoFit/>
          </a:bodyPr>
          <a:lstStyle/>
          <a:p>
            <a:r>
              <a:rPr lang="en-US" sz="900" dirty="0" smtClean="0"/>
              <a:t>Image Sources:</a:t>
            </a:r>
            <a:endParaRPr lang="en-US" sz="9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2805" y="3636095"/>
            <a:ext cx="2360838" cy="1440448"/>
          </a:xfrm>
          <a:prstGeom prst="rect">
            <a:avLst/>
          </a:prstGeom>
        </p:spPr>
      </p:pic>
      <p:sp>
        <p:nvSpPr>
          <p:cNvPr id="21" name="Rectangle 20"/>
          <p:cNvSpPr/>
          <p:nvPr/>
        </p:nvSpPr>
        <p:spPr>
          <a:xfrm>
            <a:off x="6934200" y="2209800"/>
            <a:ext cx="1829061" cy="4269432"/>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858427" y="2286000"/>
            <a:ext cx="2056973" cy="3770263"/>
          </a:xfrm>
          <a:prstGeom prst="rect">
            <a:avLst/>
          </a:prstGeom>
          <a:noFill/>
        </p:spPr>
        <p:txBody>
          <a:bodyPr wrap="none" rtlCol="0">
            <a:spAutoFit/>
          </a:bodyPr>
          <a:lstStyle/>
          <a:p>
            <a:r>
              <a:rPr lang="en-US" sz="23900" b="1" dirty="0" smtClean="0">
                <a:solidFill>
                  <a:schemeClr val="accent6"/>
                </a:solidFill>
              </a:rPr>
              <a:t>?</a:t>
            </a:r>
            <a:endParaRPr lang="en-US" sz="1800" b="1" dirty="0">
              <a:solidFill>
                <a:schemeClr val="accent6"/>
              </a:solidFill>
            </a:endParaRPr>
          </a:p>
        </p:txBody>
      </p:sp>
    </p:spTree>
    <p:extLst>
      <p:ext uri="{BB962C8B-B14F-4D97-AF65-F5344CB8AC3E}">
        <p14:creationId xmlns:p14="http://schemas.microsoft.com/office/powerpoint/2010/main" val="387177356"/>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a:t>Phase 1</a:t>
            </a:r>
          </a:p>
        </p:txBody>
      </p:sp>
      <p:sp>
        <p:nvSpPr>
          <p:cNvPr id="166" name="Shape 16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sz="2400" b="1" dirty="0"/>
              <a:t>Task</a:t>
            </a:r>
          </a:p>
          <a:p>
            <a:pPr marL="457200" lvl="0" indent="-355600" rtl="0">
              <a:lnSpc>
                <a:spcPct val="150000"/>
              </a:lnSpc>
              <a:spcBef>
                <a:spcPts val="0"/>
              </a:spcBef>
              <a:buClr>
                <a:schemeClr val="dk1"/>
              </a:buClr>
              <a:buSzPct val="100000"/>
              <a:buFont typeface="Cambria"/>
              <a:buChar char="●"/>
            </a:pPr>
            <a:r>
              <a:rPr lang="en" sz="2000" dirty="0" smtClean="0"/>
              <a:t>Simple </a:t>
            </a:r>
            <a:r>
              <a:rPr lang="en" sz="2000" dirty="0"/>
              <a:t>probabilistic </a:t>
            </a:r>
            <a:r>
              <a:rPr lang="en" sz="2000" dirty="0" smtClean="0"/>
              <a:t>model (Na</a:t>
            </a:r>
            <a:r>
              <a:rPr lang="en-US" sz="2000" dirty="0" smtClean="0"/>
              <a:t>ï</a:t>
            </a:r>
            <a:r>
              <a:rPr lang="en" sz="2000" dirty="0" smtClean="0"/>
              <a:t>ve Bayes)</a:t>
            </a:r>
            <a:endParaRPr lang="en" sz="2000" dirty="0"/>
          </a:p>
          <a:p>
            <a:pPr marL="457200" lvl="0" indent="-355600" rtl="0">
              <a:lnSpc>
                <a:spcPct val="150000"/>
              </a:lnSpc>
              <a:spcBef>
                <a:spcPts val="0"/>
              </a:spcBef>
              <a:buClr>
                <a:schemeClr val="dk1"/>
              </a:buClr>
              <a:buSzPct val="100000"/>
              <a:buFont typeface="Cambria"/>
              <a:buChar char="●"/>
            </a:pPr>
            <a:r>
              <a:rPr lang="en" sz="2000" dirty="0" smtClean="0"/>
              <a:t>Standardized BI-RADS </a:t>
            </a:r>
            <a:r>
              <a:rPr lang="en" sz="2000" dirty="0"/>
              <a:t>descriptor </a:t>
            </a:r>
            <a:r>
              <a:rPr lang="en" sz="2000" dirty="0" smtClean="0"/>
              <a:t>features</a:t>
            </a:r>
          </a:p>
          <a:p>
            <a:pPr marL="457200" lvl="0" indent="-355600" rtl="0">
              <a:lnSpc>
                <a:spcPct val="150000"/>
              </a:lnSpc>
              <a:spcBef>
                <a:spcPts val="0"/>
              </a:spcBef>
              <a:buClr>
                <a:schemeClr val="dk1"/>
              </a:buClr>
              <a:buSzPct val="100000"/>
              <a:buFont typeface="Cambria"/>
              <a:buChar char="●"/>
            </a:pPr>
            <a:r>
              <a:rPr lang="en" sz="2000" dirty="0" smtClean="0"/>
              <a:t>Some non-standard pathology features and demographics</a:t>
            </a:r>
          </a:p>
          <a:p>
            <a:pPr marL="457200" lvl="0" indent="-355600">
              <a:lnSpc>
                <a:spcPct val="150000"/>
              </a:lnSpc>
              <a:buFont typeface="Cambria"/>
              <a:buChar char="●"/>
            </a:pPr>
            <a:r>
              <a:rPr lang="en" sz="2000" dirty="0"/>
              <a:t>Predict probability of </a:t>
            </a:r>
            <a:r>
              <a:rPr lang="en" sz="2000" b="1" dirty="0">
                <a:solidFill>
                  <a:schemeClr val="accent2"/>
                </a:solidFill>
              </a:rPr>
              <a:t>malignancy</a:t>
            </a:r>
          </a:p>
          <a:p>
            <a:pPr marL="457200" lvl="0" indent="-355600">
              <a:lnSpc>
                <a:spcPct val="150000"/>
              </a:lnSpc>
              <a:buFont typeface="Cambria"/>
              <a:buChar char="●"/>
            </a:pPr>
            <a:r>
              <a:rPr lang="en" sz="2000" dirty="0"/>
              <a:t>Assume excision </a:t>
            </a:r>
            <a:r>
              <a:rPr lang="en" sz="2000" dirty="0" smtClean="0"/>
              <a:t>at </a:t>
            </a:r>
            <a:r>
              <a:rPr lang="en" sz="2000" dirty="0" smtClean="0">
                <a:latin typeface="Cambria Math"/>
                <a:ea typeface="Cambria Math"/>
              </a:rPr>
              <a:t>≥ </a:t>
            </a:r>
            <a:r>
              <a:rPr lang="en" sz="2000" dirty="0" smtClean="0"/>
              <a:t>0.02 model score (to balance risk)</a:t>
            </a:r>
            <a:endParaRPr sz="2000" dirty="0" smtClean="0"/>
          </a:p>
          <a:p>
            <a:pPr rtl="0">
              <a:spcBef>
                <a:spcPts val="0"/>
              </a:spcBef>
              <a:buNone/>
            </a:pPr>
            <a:endParaRPr lang="en" sz="1800" b="1" dirty="0" smtClean="0"/>
          </a:p>
          <a:p>
            <a:pPr rtl="0">
              <a:spcBef>
                <a:spcPts val="0"/>
              </a:spcBef>
              <a:buNone/>
            </a:pPr>
            <a:r>
              <a:rPr lang="en" sz="2400" b="1" dirty="0" smtClean="0"/>
              <a:t>Relationships Among Variables</a:t>
            </a:r>
            <a:endParaRPr lang="en" sz="2400" b="1" dirty="0"/>
          </a:p>
          <a:p>
            <a:pPr marL="457200" lvl="0" indent="-355600" rtl="0">
              <a:lnSpc>
                <a:spcPct val="150000"/>
              </a:lnSpc>
              <a:spcBef>
                <a:spcPts val="0"/>
              </a:spcBef>
              <a:buClr>
                <a:schemeClr val="dk1"/>
              </a:buClr>
              <a:buSzPct val="100000"/>
              <a:buFont typeface="Cambria"/>
              <a:buChar char="●"/>
            </a:pPr>
            <a:r>
              <a:rPr lang="en" sz="2000" dirty="0" smtClean="0"/>
              <a:t>Rules predicting </a:t>
            </a:r>
            <a:r>
              <a:rPr lang="en" sz="2000" b="1" dirty="0" smtClean="0">
                <a:solidFill>
                  <a:schemeClr val="accent2"/>
                </a:solidFill>
              </a:rPr>
              <a:t>increase</a:t>
            </a:r>
            <a:r>
              <a:rPr lang="en" sz="2000" dirty="0" smtClean="0"/>
              <a:t>/</a:t>
            </a:r>
            <a:r>
              <a:rPr lang="en" sz="2000" b="1" dirty="0" smtClean="0">
                <a:solidFill>
                  <a:schemeClr val="accent3"/>
                </a:solidFill>
              </a:rPr>
              <a:t>decrease</a:t>
            </a:r>
            <a:r>
              <a:rPr lang="en" sz="2000" dirty="0" smtClean="0"/>
              <a:t> </a:t>
            </a:r>
            <a:r>
              <a:rPr lang="en" sz="2000" dirty="0"/>
              <a:t>risk of </a:t>
            </a:r>
            <a:r>
              <a:rPr lang="en" sz="2000" b="1" dirty="0" smtClean="0">
                <a:solidFill>
                  <a:schemeClr val="accent2"/>
                </a:solidFill>
              </a:rPr>
              <a:t>malignancy</a:t>
            </a:r>
            <a:endParaRPr sz="1400" b="1" dirty="0"/>
          </a:p>
          <a:p>
            <a:pPr rtl="0">
              <a:spcBef>
                <a:spcPts val="0"/>
              </a:spcBef>
              <a:buNone/>
            </a:pPr>
            <a:endParaRPr lang="en" sz="1800" b="1" dirty="0" smtClean="0"/>
          </a:p>
          <a:p>
            <a:pPr rtl="0">
              <a:spcBef>
                <a:spcPts val="0"/>
              </a:spcBef>
              <a:buNone/>
            </a:pPr>
            <a:r>
              <a:rPr lang="en" sz="2400" b="1" dirty="0" smtClean="0"/>
              <a:t>Parameter </a:t>
            </a:r>
            <a:r>
              <a:rPr lang="en" sz="2400" b="1" dirty="0"/>
              <a:t>Values</a:t>
            </a:r>
          </a:p>
          <a:p>
            <a:pPr marL="457200" lvl="0" indent="-355600">
              <a:lnSpc>
                <a:spcPct val="150000"/>
              </a:lnSpc>
              <a:spcBef>
                <a:spcPts val="0"/>
              </a:spcBef>
              <a:buClr>
                <a:schemeClr val="dk1"/>
              </a:buClr>
              <a:buSzPct val="100000"/>
              <a:buFont typeface="Cambria"/>
              <a:buChar char="●"/>
            </a:pPr>
            <a:r>
              <a:rPr lang="en" sz="2000" dirty="0"/>
              <a:t>None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551989"/>
            <a:ext cx="1295400" cy="147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74637"/>
            <a:ext cx="8305800" cy="1143000"/>
          </a:xfrm>
          <a:prstGeom prst="rect">
            <a:avLst/>
          </a:prstGeom>
        </p:spPr>
        <p:txBody>
          <a:bodyPr lIns="91425" tIns="91425" rIns="91425" bIns="91425" anchor="ctr" anchorCtr="0">
            <a:noAutofit/>
          </a:bodyPr>
          <a:lstStyle/>
          <a:p>
            <a:pPr>
              <a:spcBef>
                <a:spcPts val="0"/>
              </a:spcBef>
              <a:buNone/>
            </a:pPr>
            <a:r>
              <a:rPr lang="en" dirty="0" smtClean="0"/>
              <a:t>Relationships Among Variables</a:t>
            </a:r>
            <a:endParaRPr lang="en" dirty="0"/>
          </a:p>
        </p:txBody>
      </p:sp>
      <p:sp>
        <p:nvSpPr>
          <p:cNvPr id="267" name="Shape 26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dirty="0"/>
              <a:t>If-Then </a:t>
            </a:r>
            <a:r>
              <a:rPr lang="en" dirty="0" smtClean="0"/>
              <a:t>rules from domain expert (Beth) </a:t>
            </a:r>
            <a:r>
              <a:rPr lang="en" dirty="0"/>
              <a:t>that suggest </a:t>
            </a:r>
            <a:r>
              <a:rPr lang="en" b="1" dirty="0">
                <a:solidFill>
                  <a:schemeClr val="accent2"/>
                </a:solidFill>
              </a:rPr>
              <a:t>increase</a:t>
            </a:r>
            <a:r>
              <a:rPr lang="en" dirty="0"/>
              <a:t>/</a:t>
            </a:r>
            <a:r>
              <a:rPr lang="en" b="1" dirty="0">
                <a:solidFill>
                  <a:schemeClr val="accent3"/>
                </a:solidFill>
              </a:rPr>
              <a:t>decrease</a:t>
            </a:r>
            <a:r>
              <a:rPr lang="en" dirty="0"/>
              <a:t> risk of </a:t>
            </a:r>
            <a:r>
              <a:rPr lang="en" b="1" dirty="0">
                <a:solidFill>
                  <a:schemeClr val="accent2"/>
                </a:solidFill>
              </a:rPr>
              <a:t>upgrade</a:t>
            </a:r>
            <a:r>
              <a:rPr lang="en" dirty="0"/>
              <a:t>.</a:t>
            </a:r>
          </a:p>
          <a:p>
            <a:pPr rtl="0">
              <a:spcBef>
                <a:spcPts val="0"/>
              </a:spcBef>
              <a:buNone/>
            </a:pPr>
            <a:endParaRPr dirty="0"/>
          </a:p>
          <a:p>
            <a:pPr rtl="0">
              <a:spcBef>
                <a:spcPts val="0"/>
              </a:spcBef>
              <a:buNone/>
            </a:pPr>
            <a:r>
              <a:rPr lang="en" dirty="0"/>
              <a:t>High-risk mass rule:</a:t>
            </a:r>
          </a:p>
          <a:p>
            <a:pPr lvl="0" rtl="0">
              <a:spcBef>
                <a:spcPts val="0"/>
              </a:spcBef>
              <a:buNone/>
            </a:pPr>
            <a:endParaRPr sz="1000" b="1" dirty="0">
              <a:latin typeface="Consolas"/>
              <a:ea typeface="Consolas"/>
              <a:cs typeface="Consolas"/>
              <a:sym typeface="Consolas"/>
            </a:endParaRPr>
          </a:p>
        </p:txBody>
      </p:sp>
      <p:sp>
        <p:nvSpPr>
          <p:cNvPr id="2" name="TextBox 1"/>
          <p:cNvSpPr txBox="1"/>
          <p:nvPr/>
        </p:nvSpPr>
        <p:spPr>
          <a:xfrm>
            <a:off x="914400" y="3834586"/>
            <a:ext cx="5029200" cy="2185214"/>
          </a:xfrm>
          <a:prstGeom prst="rect">
            <a:avLst/>
          </a:prstGeom>
          <a:noFill/>
        </p:spPr>
        <p:txBody>
          <a:bodyPr wrap="square" rtlCol="0">
            <a:spAutoFit/>
          </a:bodyPr>
          <a:lstStyle/>
          <a:p>
            <a:r>
              <a:rPr lang="en" sz="1800" b="1" dirty="0">
                <a:latin typeface="Consolas"/>
                <a:ea typeface="Consolas"/>
                <a:cs typeface="Consolas"/>
                <a:sym typeface="Consolas"/>
              </a:rPr>
              <a:t>IF</a:t>
            </a:r>
          </a:p>
          <a:p>
            <a:r>
              <a:rPr lang="en" sz="1600" dirty="0">
                <a:latin typeface="Consolas"/>
                <a:ea typeface="Consolas"/>
                <a:cs typeface="Consolas"/>
                <a:sym typeface="Consolas"/>
              </a:rPr>
              <a:t>Irregular mass shape is present </a:t>
            </a:r>
            <a:r>
              <a:rPr lang="en" sz="1600" dirty="0" smtClean="0">
                <a:latin typeface="Consolas"/>
                <a:ea typeface="Consolas"/>
                <a:cs typeface="Consolas"/>
                <a:sym typeface="Consolas"/>
              </a:rPr>
              <a:t>  </a:t>
            </a:r>
            <a:r>
              <a:rPr lang="en" sz="1800" b="1" dirty="0" smtClean="0">
                <a:latin typeface="Consolas"/>
                <a:ea typeface="Consolas"/>
                <a:cs typeface="Consolas"/>
                <a:sym typeface="Consolas"/>
              </a:rPr>
              <a:t>OR</a:t>
            </a:r>
            <a:endParaRPr lang="en" sz="1800" b="1" dirty="0">
              <a:latin typeface="Consolas"/>
              <a:ea typeface="Consolas"/>
              <a:cs typeface="Consolas"/>
              <a:sym typeface="Consolas"/>
            </a:endParaRPr>
          </a:p>
          <a:p>
            <a:r>
              <a:rPr lang="en" sz="1600" dirty="0">
                <a:latin typeface="Consolas"/>
                <a:ea typeface="Consolas"/>
                <a:cs typeface="Consolas"/>
                <a:sym typeface="Consolas"/>
              </a:rPr>
              <a:t>Spiculated mass margin is present </a:t>
            </a:r>
            <a:r>
              <a:rPr lang="en" sz="1800" b="1" dirty="0" smtClean="0">
                <a:latin typeface="Consolas"/>
                <a:ea typeface="Consolas"/>
                <a:cs typeface="Consolas"/>
                <a:sym typeface="Consolas"/>
              </a:rPr>
              <a:t>OR</a:t>
            </a:r>
            <a:endParaRPr lang="en" sz="1800" b="1" dirty="0">
              <a:latin typeface="Consolas"/>
              <a:ea typeface="Consolas"/>
              <a:cs typeface="Consolas"/>
              <a:sym typeface="Consolas"/>
            </a:endParaRPr>
          </a:p>
          <a:p>
            <a:r>
              <a:rPr lang="en" sz="1600" dirty="0">
                <a:latin typeface="Consolas"/>
                <a:ea typeface="Consolas"/>
                <a:cs typeface="Consolas"/>
                <a:sym typeface="Consolas"/>
              </a:rPr>
              <a:t>High density mass is present </a:t>
            </a:r>
            <a:r>
              <a:rPr lang="en" sz="1600" dirty="0" smtClean="0">
                <a:latin typeface="Consolas"/>
                <a:ea typeface="Consolas"/>
                <a:cs typeface="Consolas"/>
                <a:sym typeface="Consolas"/>
              </a:rPr>
              <a:t>     </a:t>
            </a:r>
            <a:r>
              <a:rPr lang="en" sz="1800" b="1" dirty="0" smtClean="0">
                <a:latin typeface="Consolas"/>
                <a:ea typeface="Consolas"/>
                <a:cs typeface="Consolas"/>
                <a:sym typeface="Consolas"/>
              </a:rPr>
              <a:t>OR</a:t>
            </a:r>
            <a:endParaRPr lang="en" sz="1800" b="1" dirty="0">
              <a:latin typeface="Consolas"/>
              <a:ea typeface="Consolas"/>
              <a:cs typeface="Consolas"/>
              <a:sym typeface="Consolas"/>
            </a:endParaRPr>
          </a:p>
          <a:p>
            <a:r>
              <a:rPr lang="en" sz="1600" dirty="0" smtClean="0">
                <a:latin typeface="Consolas"/>
                <a:ea typeface="Consolas"/>
                <a:cs typeface="Consolas"/>
                <a:sym typeface="Consolas"/>
              </a:rPr>
              <a:t>Increasing mass size</a:t>
            </a:r>
          </a:p>
          <a:p>
            <a:r>
              <a:rPr lang="en" sz="1800" b="1" dirty="0" smtClean="0">
                <a:latin typeface="Consolas"/>
                <a:ea typeface="Consolas"/>
                <a:cs typeface="Consolas"/>
                <a:sym typeface="Consolas"/>
              </a:rPr>
              <a:t>THEN</a:t>
            </a:r>
          </a:p>
          <a:p>
            <a:r>
              <a:rPr lang="en" sz="1600" dirty="0" smtClean="0">
                <a:latin typeface="Consolas"/>
                <a:ea typeface="Consolas"/>
                <a:cs typeface="Consolas"/>
                <a:sym typeface="Consolas"/>
              </a:rPr>
              <a:t>Risk </a:t>
            </a:r>
            <a:r>
              <a:rPr lang="en" sz="1600" dirty="0">
                <a:latin typeface="Consolas"/>
                <a:ea typeface="Consolas"/>
                <a:cs typeface="Consolas"/>
                <a:sym typeface="Consolas"/>
              </a:rPr>
              <a:t>of upgrade increases</a:t>
            </a:r>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551989"/>
            <a:ext cx="1295400" cy="147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Expenditure</a:t>
            </a:r>
            <a:endParaRPr lang="en-US" dirty="0"/>
          </a:p>
        </p:txBody>
      </p:sp>
      <p:graphicFrame>
        <p:nvGraphicFramePr>
          <p:cNvPr id="4" name="Chart 3"/>
          <p:cNvGraphicFramePr/>
          <p:nvPr/>
        </p:nvGraphicFramePr>
        <p:xfrm>
          <a:off x="533400" y="1600201"/>
          <a:ext cx="8001000" cy="48767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90600" y="6400800"/>
            <a:ext cx="5362365" cy="523220"/>
          </a:xfrm>
          <a:prstGeom prst="rect">
            <a:avLst/>
          </a:prstGeom>
          <a:noFill/>
        </p:spPr>
        <p:txBody>
          <a:bodyPr wrap="none" rtlCol="0">
            <a:spAutoFit/>
          </a:bodyPr>
          <a:lstStyle/>
          <a:p>
            <a:r>
              <a:rPr lang="en-US" dirty="0" smtClean="0">
                <a:latin typeface="Cambria" pitchFamily="18" charset="0"/>
              </a:rPr>
              <a:t>*World Health Statistics 2015, World Health Organization (WHO)</a:t>
            </a:r>
          </a:p>
          <a:p>
            <a:endParaRPr lang="en-US" dirty="0">
              <a:latin typeface="Cambr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 dirty="0" smtClean="0"/>
              <a:t>Biopsies in Practice (2006-11)</a:t>
            </a:r>
            <a:endParaRPr lang="en" dirty="0"/>
          </a:p>
        </p:txBody>
      </p:sp>
      <p:sp>
        <p:nvSpPr>
          <p:cNvPr id="199" name="Shape 199"/>
          <p:cNvSpPr txBox="1"/>
          <p:nvPr/>
        </p:nvSpPr>
        <p:spPr>
          <a:xfrm>
            <a:off x="2635649" y="1600200"/>
            <a:ext cx="2680499" cy="602400"/>
          </a:xfrm>
          <a:prstGeom prst="rect">
            <a:avLst/>
          </a:prstGeom>
          <a:noFill/>
          <a:ln>
            <a:noFill/>
          </a:ln>
        </p:spPr>
        <p:txBody>
          <a:bodyPr lIns="91425" tIns="91425" rIns="91425" bIns="91425" anchor="t" anchorCtr="0">
            <a:noAutofit/>
          </a:bodyPr>
          <a:lstStyle/>
          <a:p>
            <a:pPr algn="ctr" rtl="0">
              <a:spcBef>
                <a:spcPts val="0"/>
              </a:spcBef>
              <a:buNone/>
            </a:pPr>
            <a:r>
              <a:rPr lang="en" dirty="0" smtClean="0"/>
              <a:t>Core Needle Biopsies</a:t>
            </a:r>
            <a:endParaRPr lang="en" dirty="0"/>
          </a:p>
          <a:p>
            <a:pPr algn="ctr">
              <a:spcBef>
                <a:spcPts val="0"/>
              </a:spcBef>
              <a:buNone/>
            </a:pPr>
            <a:r>
              <a:rPr lang="en" b="1" dirty="0" smtClean="0">
                <a:solidFill>
                  <a:schemeClr val="dk1"/>
                </a:solidFill>
              </a:rPr>
              <a:t>2,808</a:t>
            </a:r>
            <a:endParaRPr lang="en" b="1" dirty="0">
              <a:solidFill>
                <a:schemeClr val="dk1"/>
              </a:solidFill>
            </a:endParaRPr>
          </a:p>
        </p:txBody>
      </p:sp>
      <p:sp>
        <p:nvSpPr>
          <p:cNvPr id="200" name="Shape 200"/>
          <p:cNvSpPr txBox="1"/>
          <p:nvPr/>
        </p:nvSpPr>
        <p:spPr>
          <a:xfrm>
            <a:off x="2129617" y="2770225"/>
            <a:ext cx="3737415" cy="602400"/>
          </a:xfrm>
          <a:prstGeom prst="rect">
            <a:avLst/>
          </a:prstGeom>
          <a:noFill/>
          <a:ln>
            <a:noFill/>
          </a:ln>
        </p:spPr>
        <p:txBody>
          <a:bodyPr lIns="91425" tIns="91425" rIns="91425" bIns="91425" anchor="t" anchorCtr="0">
            <a:noAutofit/>
          </a:bodyPr>
          <a:lstStyle/>
          <a:p>
            <a:pPr lvl="0" algn="ctr" rtl="0">
              <a:spcBef>
                <a:spcPts val="0"/>
              </a:spcBef>
              <a:buNone/>
            </a:pPr>
            <a:r>
              <a:rPr lang="en" dirty="0"/>
              <a:t>Core Needle </a:t>
            </a:r>
            <a:r>
              <a:rPr lang="en" dirty="0" smtClean="0"/>
              <a:t>Biopsies + Dx Mammogram</a:t>
            </a:r>
            <a:endParaRPr lang="en" dirty="0"/>
          </a:p>
          <a:p>
            <a:pPr lvl="0" algn="ctr" rtl="0">
              <a:spcBef>
                <a:spcPts val="0"/>
              </a:spcBef>
              <a:buNone/>
            </a:pPr>
            <a:r>
              <a:rPr lang="en" b="1" dirty="0">
                <a:solidFill>
                  <a:schemeClr val="dk1"/>
                </a:solidFill>
              </a:rPr>
              <a:t>1,910</a:t>
            </a:r>
          </a:p>
        </p:txBody>
      </p:sp>
      <p:sp>
        <p:nvSpPr>
          <p:cNvPr id="201" name="Shape 201"/>
          <p:cNvSpPr txBox="1"/>
          <p:nvPr/>
        </p:nvSpPr>
        <p:spPr>
          <a:xfrm>
            <a:off x="1143000" y="3810000"/>
            <a:ext cx="2680499" cy="602400"/>
          </a:xfrm>
          <a:prstGeom prst="rect">
            <a:avLst/>
          </a:prstGeom>
          <a:noFill/>
          <a:ln>
            <a:noFill/>
          </a:ln>
        </p:spPr>
        <p:txBody>
          <a:bodyPr lIns="91425" tIns="91425" rIns="91425" bIns="91425" anchor="t" anchorCtr="0">
            <a:noAutofit/>
          </a:bodyPr>
          <a:lstStyle/>
          <a:p>
            <a:pPr lvl="0" algn="ctr" rtl="0">
              <a:spcBef>
                <a:spcPts val="0"/>
              </a:spcBef>
              <a:buNone/>
            </a:pPr>
            <a:r>
              <a:rPr lang="en" dirty="0"/>
              <a:t>Malignant Biopsy</a:t>
            </a:r>
          </a:p>
          <a:p>
            <a:pPr lvl="0" algn="ctr" rtl="0">
              <a:spcBef>
                <a:spcPts val="0"/>
              </a:spcBef>
              <a:buNone/>
            </a:pPr>
            <a:r>
              <a:rPr lang="en" b="1" dirty="0" smtClean="0">
                <a:solidFill>
                  <a:schemeClr val="dk1"/>
                </a:solidFill>
              </a:rPr>
              <a:t>601</a:t>
            </a:r>
            <a:endParaRPr lang="en" b="1" dirty="0">
              <a:solidFill>
                <a:schemeClr val="dk1"/>
              </a:solidFill>
            </a:endParaRPr>
          </a:p>
        </p:txBody>
      </p:sp>
      <p:sp>
        <p:nvSpPr>
          <p:cNvPr id="202" name="Shape 202"/>
          <p:cNvSpPr txBox="1"/>
          <p:nvPr/>
        </p:nvSpPr>
        <p:spPr>
          <a:xfrm>
            <a:off x="4131917" y="3810000"/>
            <a:ext cx="2680499" cy="602400"/>
          </a:xfrm>
          <a:prstGeom prst="rect">
            <a:avLst/>
          </a:prstGeom>
          <a:noFill/>
          <a:ln>
            <a:noFill/>
          </a:ln>
        </p:spPr>
        <p:txBody>
          <a:bodyPr lIns="91425" tIns="91425" rIns="91425" bIns="91425" anchor="t" anchorCtr="0">
            <a:noAutofit/>
          </a:bodyPr>
          <a:lstStyle/>
          <a:p>
            <a:pPr lvl="0" algn="ctr" rtl="0">
              <a:spcBef>
                <a:spcPts val="0"/>
              </a:spcBef>
              <a:buNone/>
            </a:pPr>
            <a:r>
              <a:rPr lang="en" dirty="0"/>
              <a:t>Benign Biopsy</a:t>
            </a:r>
          </a:p>
          <a:p>
            <a:pPr lvl="0" algn="ctr" rtl="0">
              <a:spcBef>
                <a:spcPts val="0"/>
              </a:spcBef>
              <a:buNone/>
            </a:pPr>
            <a:r>
              <a:rPr lang="en" b="1" dirty="0" smtClean="0">
                <a:solidFill>
                  <a:schemeClr val="dk1"/>
                </a:solidFill>
              </a:rPr>
              <a:t>1,309</a:t>
            </a:r>
            <a:endParaRPr lang="en" b="1" dirty="0">
              <a:solidFill>
                <a:schemeClr val="dk1"/>
              </a:solidFill>
            </a:endParaRPr>
          </a:p>
        </p:txBody>
      </p:sp>
      <p:sp>
        <p:nvSpPr>
          <p:cNvPr id="203" name="Shape 203"/>
          <p:cNvSpPr txBox="1"/>
          <p:nvPr/>
        </p:nvSpPr>
        <p:spPr>
          <a:xfrm>
            <a:off x="4131917" y="4854112"/>
            <a:ext cx="2680499" cy="602400"/>
          </a:xfrm>
          <a:prstGeom prst="rect">
            <a:avLst/>
          </a:prstGeom>
          <a:noFill/>
          <a:ln>
            <a:noFill/>
          </a:ln>
        </p:spPr>
        <p:txBody>
          <a:bodyPr lIns="91425" tIns="91425" rIns="91425" bIns="91425" anchor="t" anchorCtr="0">
            <a:noAutofit/>
          </a:bodyPr>
          <a:lstStyle/>
          <a:p>
            <a:pPr lvl="0" algn="ctr" rtl="0">
              <a:spcBef>
                <a:spcPts val="0"/>
              </a:spcBef>
              <a:buNone/>
            </a:pPr>
            <a:r>
              <a:rPr lang="en" dirty="0"/>
              <a:t>Non-definitive</a:t>
            </a:r>
          </a:p>
          <a:p>
            <a:pPr lvl="0" algn="ctr" rtl="0">
              <a:spcBef>
                <a:spcPts val="0"/>
              </a:spcBef>
              <a:buNone/>
            </a:pPr>
            <a:r>
              <a:rPr lang="en" b="1" dirty="0">
                <a:solidFill>
                  <a:schemeClr val="dk1"/>
                </a:solidFill>
              </a:rPr>
              <a:t>157</a:t>
            </a:r>
          </a:p>
        </p:txBody>
      </p:sp>
      <p:cxnSp>
        <p:nvCxnSpPr>
          <p:cNvPr id="204" name="Shape 204"/>
          <p:cNvCxnSpPr>
            <a:stCxn id="199" idx="2"/>
            <a:endCxn id="200" idx="0"/>
          </p:cNvCxnSpPr>
          <p:nvPr/>
        </p:nvCxnSpPr>
        <p:spPr>
          <a:xfrm>
            <a:off x="3975899" y="2202600"/>
            <a:ext cx="22426" cy="567625"/>
          </a:xfrm>
          <a:prstGeom prst="straightConnector1">
            <a:avLst/>
          </a:prstGeom>
          <a:noFill/>
          <a:ln w="28575" cap="flat">
            <a:solidFill>
              <a:srgbClr val="4A86E8"/>
            </a:solidFill>
            <a:prstDash val="solid"/>
            <a:round/>
            <a:headEnd type="none" w="lg" len="lg"/>
            <a:tailEnd type="triangle" w="lg" len="lg"/>
          </a:ln>
        </p:spPr>
      </p:cxnSp>
      <p:cxnSp>
        <p:nvCxnSpPr>
          <p:cNvPr id="205" name="Shape 205"/>
          <p:cNvCxnSpPr/>
          <p:nvPr/>
        </p:nvCxnSpPr>
        <p:spPr>
          <a:xfrm flipH="1">
            <a:off x="2568348" y="3371013"/>
            <a:ext cx="708300" cy="484200"/>
          </a:xfrm>
          <a:prstGeom prst="straightConnector1">
            <a:avLst/>
          </a:prstGeom>
          <a:noFill/>
          <a:ln w="28575" cap="flat">
            <a:solidFill>
              <a:srgbClr val="4A86E8"/>
            </a:solidFill>
            <a:prstDash val="solid"/>
            <a:round/>
            <a:headEnd type="none" w="lg" len="lg"/>
            <a:tailEnd type="triangle" w="lg" len="lg"/>
          </a:ln>
        </p:spPr>
      </p:cxnSp>
      <p:cxnSp>
        <p:nvCxnSpPr>
          <p:cNvPr id="206" name="Shape 206"/>
          <p:cNvCxnSpPr/>
          <p:nvPr/>
        </p:nvCxnSpPr>
        <p:spPr>
          <a:xfrm>
            <a:off x="4652699" y="3371013"/>
            <a:ext cx="708300" cy="484200"/>
          </a:xfrm>
          <a:prstGeom prst="straightConnector1">
            <a:avLst/>
          </a:prstGeom>
          <a:noFill/>
          <a:ln w="28575" cap="flat">
            <a:solidFill>
              <a:srgbClr val="4A86E8"/>
            </a:solidFill>
            <a:prstDash val="solid"/>
            <a:round/>
            <a:headEnd type="none" w="lg" len="lg"/>
            <a:tailEnd type="triangle" w="lg" len="lg"/>
          </a:ln>
        </p:spPr>
      </p:cxnSp>
      <p:cxnSp>
        <p:nvCxnSpPr>
          <p:cNvPr id="207" name="Shape 207"/>
          <p:cNvCxnSpPr>
            <a:stCxn id="202" idx="2"/>
          </p:cNvCxnSpPr>
          <p:nvPr/>
        </p:nvCxnSpPr>
        <p:spPr>
          <a:xfrm flipH="1">
            <a:off x="5472166" y="4412400"/>
            <a:ext cx="1" cy="441712"/>
          </a:xfrm>
          <a:prstGeom prst="straightConnector1">
            <a:avLst/>
          </a:prstGeom>
          <a:noFill/>
          <a:ln w="28575" cap="flat">
            <a:solidFill>
              <a:srgbClr val="4A86E8"/>
            </a:solidFill>
            <a:prstDash val="solid"/>
            <a:round/>
            <a:headEnd type="none" w="lg" len="lg"/>
            <a:tailEnd type="triangle" w="lg" len="lg"/>
          </a:ln>
        </p:spPr>
      </p:cxnSp>
      <p:sp>
        <p:nvSpPr>
          <p:cNvPr id="14" name="Shape 201"/>
          <p:cNvSpPr txBox="1"/>
          <p:nvPr/>
        </p:nvSpPr>
        <p:spPr>
          <a:xfrm>
            <a:off x="2971800" y="5867400"/>
            <a:ext cx="2680499" cy="602400"/>
          </a:xfrm>
          <a:prstGeom prst="rect">
            <a:avLst/>
          </a:prstGeom>
          <a:noFill/>
          <a:ln>
            <a:noFill/>
          </a:ln>
        </p:spPr>
        <p:txBody>
          <a:bodyPr lIns="91425" tIns="91425" rIns="91425" bIns="91425" anchor="t" anchorCtr="0">
            <a:noAutofit/>
          </a:bodyPr>
          <a:lstStyle/>
          <a:p>
            <a:pPr lvl="0" algn="ctr" rtl="0">
              <a:spcBef>
                <a:spcPts val="0"/>
              </a:spcBef>
              <a:buNone/>
            </a:pPr>
            <a:r>
              <a:rPr lang="en" dirty="0"/>
              <a:t>Malignant </a:t>
            </a:r>
            <a:r>
              <a:rPr lang="en" dirty="0" smtClean="0"/>
              <a:t>(upgrade)</a:t>
            </a:r>
            <a:endParaRPr lang="en" dirty="0"/>
          </a:p>
          <a:p>
            <a:pPr lvl="0" algn="ctr" rtl="0">
              <a:spcBef>
                <a:spcPts val="0"/>
              </a:spcBef>
              <a:buNone/>
            </a:pPr>
            <a:r>
              <a:rPr lang="en" b="1" dirty="0" smtClean="0">
                <a:solidFill>
                  <a:schemeClr val="accent2"/>
                </a:solidFill>
              </a:rPr>
              <a:t>29</a:t>
            </a:r>
            <a:endParaRPr lang="en" b="1" dirty="0">
              <a:solidFill>
                <a:schemeClr val="accent2"/>
              </a:solidFill>
            </a:endParaRPr>
          </a:p>
        </p:txBody>
      </p:sp>
      <p:cxnSp>
        <p:nvCxnSpPr>
          <p:cNvPr id="15" name="Shape 205"/>
          <p:cNvCxnSpPr/>
          <p:nvPr/>
        </p:nvCxnSpPr>
        <p:spPr>
          <a:xfrm flipH="1">
            <a:off x="4513723" y="5439291"/>
            <a:ext cx="708300" cy="484200"/>
          </a:xfrm>
          <a:prstGeom prst="straightConnector1">
            <a:avLst/>
          </a:prstGeom>
          <a:noFill/>
          <a:ln w="28575" cap="flat">
            <a:solidFill>
              <a:srgbClr val="4A86E8"/>
            </a:solidFill>
            <a:prstDash val="solid"/>
            <a:round/>
            <a:headEnd type="none" w="lg" len="lg"/>
            <a:tailEnd type="triangle" w="lg" len="lg"/>
          </a:ln>
        </p:spPr>
      </p:cxnSp>
      <p:sp>
        <p:nvSpPr>
          <p:cNvPr id="16" name="Shape 202"/>
          <p:cNvSpPr txBox="1"/>
          <p:nvPr/>
        </p:nvSpPr>
        <p:spPr>
          <a:xfrm>
            <a:off x="5423699" y="5867400"/>
            <a:ext cx="2680499" cy="602400"/>
          </a:xfrm>
          <a:prstGeom prst="rect">
            <a:avLst/>
          </a:prstGeom>
          <a:noFill/>
          <a:ln>
            <a:noFill/>
          </a:ln>
        </p:spPr>
        <p:txBody>
          <a:bodyPr lIns="91425" tIns="91425" rIns="91425" bIns="91425" anchor="t" anchorCtr="0">
            <a:noAutofit/>
          </a:bodyPr>
          <a:lstStyle/>
          <a:p>
            <a:pPr lvl="0" algn="ctr" rtl="0">
              <a:spcBef>
                <a:spcPts val="0"/>
              </a:spcBef>
              <a:buNone/>
            </a:pPr>
            <a:r>
              <a:rPr lang="en" dirty="0"/>
              <a:t>Benign </a:t>
            </a:r>
            <a:r>
              <a:rPr lang="en" dirty="0" smtClean="0"/>
              <a:t>(non-upgrade)</a:t>
            </a:r>
            <a:endParaRPr lang="en" dirty="0"/>
          </a:p>
          <a:p>
            <a:pPr lvl="0" algn="ctr" rtl="0">
              <a:spcBef>
                <a:spcPts val="0"/>
              </a:spcBef>
              <a:buNone/>
            </a:pPr>
            <a:r>
              <a:rPr lang="en" b="1" dirty="0" smtClean="0">
                <a:solidFill>
                  <a:schemeClr val="accent3"/>
                </a:solidFill>
              </a:rPr>
              <a:t>128</a:t>
            </a:r>
            <a:endParaRPr lang="en" b="1" dirty="0">
              <a:solidFill>
                <a:schemeClr val="accent3"/>
              </a:solidFill>
            </a:endParaRPr>
          </a:p>
        </p:txBody>
      </p:sp>
      <p:cxnSp>
        <p:nvCxnSpPr>
          <p:cNvPr id="17" name="Shape 206"/>
          <p:cNvCxnSpPr/>
          <p:nvPr/>
        </p:nvCxnSpPr>
        <p:spPr>
          <a:xfrm>
            <a:off x="5664917" y="5387512"/>
            <a:ext cx="708300" cy="484200"/>
          </a:xfrm>
          <a:prstGeom prst="straightConnector1">
            <a:avLst/>
          </a:prstGeom>
          <a:noFill/>
          <a:ln w="28575" cap="flat">
            <a:solidFill>
              <a:srgbClr val="4A86E8"/>
            </a:solidFill>
            <a:prstDash val="solid"/>
            <a:round/>
            <a:headEnd type="none" w="lg" len="lg"/>
            <a:tailEnd type="triangle" w="lg" len="lg"/>
          </a:ln>
        </p:spPr>
      </p:cxn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551989"/>
            <a:ext cx="1295400" cy="147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195666"/>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 dirty="0" smtClean="0"/>
              <a:t>Phase 1 Results</a:t>
            </a:r>
            <a:endParaRPr lang="en" dirty="0"/>
          </a:p>
        </p:txBody>
      </p:sp>
      <p:graphicFrame>
        <p:nvGraphicFramePr>
          <p:cNvPr id="279" name="Shape 279"/>
          <p:cNvGraphicFramePr/>
          <p:nvPr>
            <p:extLst>
              <p:ext uri="{D42A27DB-BD31-4B8C-83A1-F6EECF244321}">
                <p14:modId xmlns:p14="http://schemas.microsoft.com/office/powerpoint/2010/main" val="2347608014"/>
              </p:ext>
            </p:extLst>
          </p:nvPr>
        </p:nvGraphicFramePr>
        <p:xfrm>
          <a:off x="1884343" y="4038600"/>
          <a:ext cx="6650057" cy="1769310"/>
        </p:xfrm>
        <a:graphic>
          <a:graphicData uri="http://schemas.openxmlformats.org/drawingml/2006/table">
            <a:tbl>
              <a:tblPr>
                <a:noFill/>
                <a:tableStyleId>{A947FF6D-1EBE-4864-932D-39CD35CC70D5}</a:tableStyleId>
              </a:tblPr>
              <a:tblGrid>
                <a:gridCol w="2218025"/>
                <a:gridCol w="1503650"/>
                <a:gridCol w="1418382"/>
                <a:gridCol w="1510000"/>
              </a:tblGrid>
              <a:tr h="428250">
                <a:tc>
                  <a:txBody>
                    <a:bodyPr/>
                    <a:lstStyle/>
                    <a:p>
                      <a:pPr lvl="0" rtl="0">
                        <a:spcBef>
                          <a:spcPts val="0"/>
                        </a:spcBef>
                        <a:buNone/>
                      </a:pPr>
                      <a:endParaRPr lang="en" sz="1600" dirty="0">
                        <a:solidFill>
                          <a:schemeClr val="lt2"/>
                        </a:solidFill>
                        <a:latin typeface="Cambria" panose="02040503050406030204" pitchFamily="18" charset="0"/>
                        <a:ea typeface="Georgia"/>
                        <a:cs typeface="Georgia"/>
                        <a:sym typeface="Georgia"/>
                      </a:endParaRPr>
                    </a:p>
                  </a:txBody>
                  <a:tcPr marL="91425" marR="91425" marT="91425" marB="91425">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lvl="0" rtl="0">
                        <a:spcBef>
                          <a:spcPts val="0"/>
                        </a:spcBef>
                        <a:buNone/>
                      </a:pPr>
                      <a:r>
                        <a:rPr lang="en-US" sz="1600" dirty="0" smtClean="0">
                          <a:solidFill>
                            <a:schemeClr val="bg1"/>
                          </a:solidFill>
                          <a:latin typeface="Cambria" panose="02040503050406030204" pitchFamily="18" charset="0"/>
                          <a:ea typeface="Georgia"/>
                          <a:cs typeface="Georgia"/>
                          <a:sym typeface="Georgia"/>
                        </a:rPr>
                        <a:t>Data</a:t>
                      </a:r>
                      <a:endParaRPr lang="en" sz="1600" dirty="0">
                        <a:solidFill>
                          <a:schemeClr val="bg1"/>
                        </a:solidFill>
                        <a:latin typeface="Cambria" panose="02040503050406030204" pitchFamily="18" charset="0"/>
                        <a:ea typeface="Georgia"/>
                        <a:cs typeface="Georgia"/>
                        <a:sym typeface="Georgia"/>
                      </a:endParaRPr>
                    </a:p>
                  </a:txBody>
                  <a:tcPr marL="91425" marR="91425" marT="91425" marB="91425">
                    <a:solidFill>
                      <a:schemeClr val="accent1"/>
                    </a:solidFill>
                  </a:tcPr>
                </a:tc>
                <a:tc>
                  <a:txBody>
                    <a:bodyPr/>
                    <a:lstStyle/>
                    <a:p>
                      <a:pPr lvl="0" rtl="0">
                        <a:spcBef>
                          <a:spcPts val="0"/>
                        </a:spcBef>
                        <a:buNone/>
                      </a:pPr>
                      <a:r>
                        <a:rPr lang="en" sz="1600" dirty="0">
                          <a:solidFill>
                            <a:schemeClr val="bg1"/>
                          </a:solidFill>
                          <a:latin typeface="Cambria" panose="02040503050406030204" pitchFamily="18" charset="0"/>
                          <a:ea typeface="Georgia"/>
                          <a:cs typeface="Georgia"/>
                          <a:sym typeface="Georgia"/>
                        </a:rPr>
                        <a:t>Rules</a:t>
                      </a:r>
                    </a:p>
                  </a:txBody>
                  <a:tcPr marL="91425" marR="91425" marT="91425" marB="91425">
                    <a:solidFill>
                      <a:schemeClr val="accent1"/>
                    </a:solidFill>
                  </a:tcPr>
                </a:tc>
                <a:tc>
                  <a:txBody>
                    <a:bodyPr/>
                    <a:lstStyle/>
                    <a:p>
                      <a:pPr lvl="0" rtl="0">
                        <a:spcBef>
                          <a:spcPts val="0"/>
                        </a:spcBef>
                        <a:buNone/>
                      </a:pPr>
                      <a:r>
                        <a:rPr lang="en" sz="1600" dirty="0" smtClean="0">
                          <a:solidFill>
                            <a:schemeClr val="bg1"/>
                          </a:solidFill>
                          <a:latin typeface="Cambria" panose="02040503050406030204" pitchFamily="18" charset="0"/>
                          <a:ea typeface="Georgia"/>
                          <a:cs typeface="Georgia"/>
                          <a:sym typeface="Georgia"/>
                        </a:rPr>
                        <a:t>Data </a:t>
                      </a:r>
                      <a:r>
                        <a:rPr lang="en" sz="1600" dirty="0">
                          <a:solidFill>
                            <a:schemeClr val="bg1"/>
                          </a:solidFill>
                          <a:latin typeface="Cambria" panose="02040503050406030204" pitchFamily="18" charset="0"/>
                          <a:ea typeface="Georgia"/>
                          <a:cs typeface="Georgia"/>
                          <a:sym typeface="Georgia"/>
                        </a:rPr>
                        <a:t>+ Rules</a:t>
                      </a:r>
                    </a:p>
                  </a:txBody>
                  <a:tcPr marL="91425" marR="91425" marT="91425" marB="91425">
                    <a:solidFill>
                      <a:schemeClr val="accent1"/>
                    </a:solidFill>
                  </a:tcPr>
                </a:tc>
              </a:tr>
              <a:tr h="381000">
                <a:tc>
                  <a:txBody>
                    <a:bodyPr/>
                    <a:lstStyle/>
                    <a:p>
                      <a:pPr lvl="0" rtl="0">
                        <a:spcBef>
                          <a:spcPts val="0"/>
                        </a:spcBef>
                        <a:buNone/>
                      </a:pPr>
                      <a:r>
                        <a:rPr lang="en" sz="1600" dirty="0" smtClean="0">
                          <a:solidFill>
                            <a:schemeClr val="bg1"/>
                          </a:solidFill>
                          <a:latin typeface="Cambria" panose="02040503050406030204" pitchFamily="18" charset="0"/>
                          <a:ea typeface="Georgia"/>
                          <a:cs typeface="Georgia"/>
                          <a:sym typeface="Georgia"/>
                        </a:rPr>
                        <a:t>Malignant</a:t>
                      </a:r>
                      <a:r>
                        <a:rPr lang="en" sz="1600" baseline="0" dirty="0" smtClean="0">
                          <a:solidFill>
                            <a:schemeClr val="bg1"/>
                          </a:solidFill>
                          <a:latin typeface="Cambria" panose="02040503050406030204" pitchFamily="18" charset="0"/>
                          <a:ea typeface="Georgia"/>
                          <a:cs typeface="Georgia"/>
                          <a:sym typeface="Georgia"/>
                        </a:rPr>
                        <a:t> Excisions </a:t>
                      </a:r>
                      <a:r>
                        <a:rPr lang="en" sz="1600" dirty="0" smtClean="0">
                          <a:solidFill>
                            <a:schemeClr val="bg1"/>
                          </a:solidFill>
                          <a:latin typeface="Cambria" panose="02040503050406030204" pitchFamily="18" charset="0"/>
                          <a:ea typeface="Georgia"/>
                          <a:cs typeface="Georgia"/>
                          <a:sym typeface="Georgia"/>
                        </a:rPr>
                        <a:t>Missed (%)</a:t>
                      </a:r>
                      <a:endParaRPr lang="en" sz="1600" dirty="0">
                        <a:solidFill>
                          <a:schemeClr val="bg1"/>
                        </a:solidFill>
                        <a:latin typeface="Cambria" panose="02040503050406030204" pitchFamily="18" charset="0"/>
                        <a:ea typeface="Georgia"/>
                        <a:cs typeface="Georgia"/>
                        <a:sym typeface="Georgia"/>
                      </a:endParaRPr>
                    </a:p>
                  </a:txBody>
                  <a:tcPr marL="91425" marR="91425" marT="91425" marB="91425">
                    <a:solidFill>
                      <a:schemeClr val="bg2"/>
                    </a:solidFill>
                  </a:tcPr>
                </a:tc>
                <a:tc>
                  <a:txBody>
                    <a:bodyPr/>
                    <a:lstStyle/>
                    <a:p>
                      <a:pPr lvl="0" algn="r" rtl="0">
                        <a:spcBef>
                          <a:spcPts val="0"/>
                        </a:spcBef>
                        <a:buNone/>
                      </a:pPr>
                      <a:r>
                        <a:rPr lang="en" sz="1800" b="1" dirty="0" smtClean="0">
                          <a:solidFill>
                            <a:schemeClr val="accent2"/>
                          </a:solidFill>
                          <a:latin typeface="Cambria" panose="02040503050406030204" pitchFamily="18" charset="0"/>
                          <a:ea typeface="Georgia"/>
                          <a:cs typeface="Georgia"/>
                          <a:sym typeface="Georgia"/>
                        </a:rPr>
                        <a:t>8 (27.6%)</a:t>
                      </a:r>
                      <a:endParaRPr lang="en" sz="1800" b="1" dirty="0">
                        <a:solidFill>
                          <a:schemeClr val="accent2"/>
                        </a:solidFill>
                        <a:latin typeface="Cambria" panose="02040503050406030204" pitchFamily="18" charset="0"/>
                        <a:ea typeface="Georgia"/>
                        <a:cs typeface="Georgia"/>
                        <a:sym typeface="Georgia"/>
                      </a:endParaRPr>
                    </a:p>
                  </a:txBody>
                  <a:tcPr marL="91425" marR="91425" marT="91425" marB="91425">
                    <a:solidFill>
                      <a:schemeClr val="lt2"/>
                    </a:solidFill>
                  </a:tcPr>
                </a:tc>
                <a:tc>
                  <a:txBody>
                    <a:bodyPr/>
                    <a:lstStyle/>
                    <a:p>
                      <a:pPr lvl="0" algn="r" rtl="0">
                        <a:spcBef>
                          <a:spcPts val="0"/>
                        </a:spcBef>
                        <a:buNone/>
                      </a:pPr>
                      <a:r>
                        <a:rPr lang="en" sz="1800" b="1" dirty="0" smtClean="0">
                          <a:solidFill>
                            <a:schemeClr val="accent2"/>
                          </a:solidFill>
                          <a:latin typeface="Cambria" panose="02040503050406030204" pitchFamily="18" charset="0"/>
                          <a:ea typeface="Georgia"/>
                          <a:cs typeface="Georgia"/>
                          <a:sym typeface="Georgia"/>
                        </a:rPr>
                        <a:t>1 (3.4%)</a:t>
                      </a:r>
                      <a:endParaRPr lang="en" sz="1800" b="1" dirty="0">
                        <a:solidFill>
                          <a:schemeClr val="accent2"/>
                        </a:solidFill>
                        <a:latin typeface="Cambria" panose="02040503050406030204" pitchFamily="18" charset="0"/>
                        <a:ea typeface="Georgia"/>
                        <a:cs typeface="Georgia"/>
                        <a:sym typeface="Georgia"/>
                      </a:endParaRPr>
                    </a:p>
                  </a:txBody>
                  <a:tcPr marL="91425" marR="91425" marT="91425" marB="91425">
                    <a:solidFill>
                      <a:schemeClr val="lt2"/>
                    </a:solidFill>
                  </a:tcPr>
                </a:tc>
                <a:tc>
                  <a:txBody>
                    <a:bodyPr/>
                    <a:lstStyle/>
                    <a:p>
                      <a:pPr lvl="0" algn="r" rtl="0">
                        <a:spcBef>
                          <a:spcPts val="0"/>
                        </a:spcBef>
                        <a:buNone/>
                      </a:pPr>
                      <a:r>
                        <a:rPr lang="en" sz="1800" b="1" dirty="0" smtClean="0">
                          <a:solidFill>
                            <a:schemeClr val="accent2"/>
                          </a:solidFill>
                          <a:latin typeface="Cambria" panose="02040503050406030204" pitchFamily="18" charset="0"/>
                          <a:ea typeface="Georgia"/>
                          <a:cs typeface="Georgia"/>
                          <a:sym typeface="Georgia"/>
                        </a:rPr>
                        <a:t>9</a:t>
                      </a:r>
                      <a:r>
                        <a:rPr lang="en" sz="1800" b="1" baseline="0" dirty="0" smtClean="0">
                          <a:solidFill>
                            <a:schemeClr val="accent2"/>
                          </a:solidFill>
                          <a:latin typeface="Cambria" panose="02040503050406030204" pitchFamily="18" charset="0"/>
                          <a:ea typeface="Georgia"/>
                          <a:cs typeface="Georgia"/>
                          <a:sym typeface="Georgia"/>
                        </a:rPr>
                        <a:t> (</a:t>
                      </a:r>
                      <a:r>
                        <a:rPr lang="en" sz="1800" b="1" dirty="0" smtClean="0">
                          <a:solidFill>
                            <a:schemeClr val="accent2"/>
                          </a:solidFill>
                          <a:latin typeface="Cambria" panose="02040503050406030204" pitchFamily="18" charset="0"/>
                          <a:ea typeface="Georgia"/>
                          <a:cs typeface="Georgia"/>
                          <a:sym typeface="Georgia"/>
                        </a:rPr>
                        <a:t>31.0%)</a:t>
                      </a:r>
                      <a:endParaRPr lang="en" sz="1800" b="1" dirty="0">
                        <a:solidFill>
                          <a:schemeClr val="accent2"/>
                        </a:solidFill>
                        <a:latin typeface="Cambria" panose="02040503050406030204" pitchFamily="18" charset="0"/>
                        <a:ea typeface="Georgia"/>
                        <a:cs typeface="Georgia"/>
                        <a:sym typeface="Georgia"/>
                      </a:endParaRPr>
                    </a:p>
                  </a:txBody>
                  <a:tcPr marL="91425" marR="91425" marT="91425" marB="91425">
                    <a:solidFill>
                      <a:schemeClr val="lt2"/>
                    </a:solidFill>
                  </a:tcPr>
                </a:tc>
              </a:tr>
              <a:tr h="381000">
                <a:tc>
                  <a:txBody>
                    <a:bodyPr/>
                    <a:lstStyle/>
                    <a:p>
                      <a:pPr lvl="0" rtl="0">
                        <a:spcBef>
                          <a:spcPts val="0"/>
                        </a:spcBef>
                        <a:buNone/>
                      </a:pPr>
                      <a:r>
                        <a:rPr lang="en" sz="1600" dirty="0" smtClean="0">
                          <a:solidFill>
                            <a:schemeClr val="bg1"/>
                          </a:solidFill>
                          <a:latin typeface="Cambria" panose="02040503050406030204" pitchFamily="18" charset="0"/>
                          <a:ea typeface="Georgia"/>
                          <a:cs typeface="Georgia"/>
                          <a:sym typeface="Georgia"/>
                        </a:rPr>
                        <a:t>Benign Excisions</a:t>
                      </a:r>
                      <a:r>
                        <a:rPr lang="en" sz="1600" baseline="0" dirty="0" smtClean="0">
                          <a:solidFill>
                            <a:schemeClr val="bg1"/>
                          </a:solidFill>
                          <a:latin typeface="Cambria" panose="02040503050406030204" pitchFamily="18" charset="0"/>
                          <a:ea typeface="Georgia"/>
                          <a:cs typeface="Georgia"/>
                          <a:sym typeface="Georgia"/>
                        </a:rPr>
                        <a:t> </a:t>
                      </a:r>
                      <a:r>
                        <a:rPr lang="en" sz="1600" dirty="0" smtClean="0">
                          <a:solidFill>
                            <a:schemeClr val="bg1"/>
                          </a:solidFill>
                          <a:latin typeface="Cambria" panose="02040503050406030204" pitchFamily="18" charset="0"/>
                          <a:ea typeface="Georgia"/>
                          <a:cs typeface="Georgia"/>
                          <a:sym typeface="Georgia"/>
                        </a:rPr>
                        <a:t>Avoided (%)</a:t>
                      </a:r>
                      <a:endParaRPr lang="en" sz="1600" dirty="0">
                        <a:solidFill>
                          <a:schemeClr val="bg1"/>
                        </a:solidFill>
                        <a:latin typeface="Cambria" panose="02040503050406030204" pitchFamily="18" charset="0"/>
                        <a:ea typeface="Georgia"/>
                        <a:cs typeface="Georgia"/>
                        <a:sym typeface="Georgia"/>
                      </a:endParaRPr>
                    </a:p>
                  </a:txBody>
                  <a:tcPr marL="91425" marR="91425" marT="91425" marB="91425">
                    <a:solidFill>
                      <a:schemeClr val="bg2"/>
                    </a:solidFill>
                  </a:tcPr>
                </a:tc>
                <a:tc>
                  <a:txBody>
                    <a:bodyPr/>
                    <a:lstStyle/>
                    <a:p>
                      <a:pPr lvl="0" algn="r" rtl="0">
                        <a:spcBef>
                          <a:spcPts val="0"/>
                        </a:spcBef>
                        <a:buNone/>
                      </a:pPr>
                      <a:r>
                        <a:rPr lang="en" sz="1800" b="1" dirty="0" smtClean="0">
                          <a:solidFill>
                            <a:schemeClr val="accent3"/>
                          </a:solidFill>
                          <a:latin typeface="Cambria" panose="02040503050406030204" pitchFamily="18" charset="0"/>
                          <a:ea typeface="Georgia"/>
                          <a:cs typeface="Georgia"/>
                          <a:sym typeface="Georgia"/>
                        </a:rPr>
                        <a:t>46 (35.9%)</a:t>
                      </a:r>
                      <a:endParaRPr lang="en" sz="1800" b="1" dirty="0">
                        <a:solidFill>
                          <a:schemeClr val="accent3"/>
                        </a:solidFill>
                        <a:latin typeface="Cambria" panose="02040503050406030204" pitchFamily="18" charset="0"/>
                        <a:ea typeface="Georgia"/>
                        <a:cs typeface="Georgia"/>
                        <a:sym typeface="Georgia"/>
                      </a:endParaRPr>
                    </a:p>
                  </a:txBody>
                  <a:tcPr marL="91425" marR="91425" marT="91425" marB="91425">
                    <a:solidFill>
                      <a:schemeClr val="lt1"/>
                    </a:solidFill>
                  </a:tcPr>
                </a:tc>
                <a:tc>
                  <a:txBody>
                    <a:bodyPr/>
                    <a:lstStyle/>
                    <a:p>
                      <a:pPr lvl="0" algn="r" rtl="0">
                        <a:spcBef>
                          <a:spcPts val="0"/>
                        </a:spcBef>
                        <a:buNone/>
                      </a:pPr>
                      <a:r>
                        <a:rPr lang="en" sz="1800" b="1" dirty="0" smtClean="0">
                          <a:solidFill>
                            <a:schemeClr val="accent3"/>
                          </a:solidFill>
                          <a:latin typeface="Cambria" panose="02040503050406030204" pitchFamily="18" charset="0"/>
                          <a:ea typeface="Georgia"/>
                          <a:cs typeface="Georgia"/>
                          <a:sym typeface="Georgia"/>
                        </a:rPr>
                        <a:t>5 (3.9%)</a:t>
                      </a:r>
                      <a:endParaRPr lang="en" sz="1800" b="1" dirty="0">
                        <a:solidFill>
                          <a:schemeClr val="accent3"/>
                        </a:solidFill>
                        <a:latin typeface="Cambria" panose="02040503050406030204" pitchFamily="18" charset="0"/>
                        <a:ea typeface="Georgia"/>
                        <a:cs typeface="Georgia"/>
                        <a:sym typeface="Georgia"/>
                      </a:endParaRPr>
                    </a:p>
                  </a:txBody>
                  <a:tcPr marL="91425" marR="91425" marT="91425" marB="91425">
                    <a:solidFill>
                      <a:schemeClr val="lt1"/>
                    </a:solidFill>
                  </a:tcPr>
                </a:tc>
                <a:tc>
                  <a:txBody>
                    <a:bodyPr/>
                    <a:lstStyle/>
                    <a:p>
                      <a:pPr lvl="0" algn="r" rtl="0">
                        <a:spcBef>
                          <a:spcPts val="0"/>
                        </a:spcBef>
                        <a:buNone/>
                      </a:pPr>
                      <a:r>
                        <a:rPr lang="en" sz="1800" b="1" dirty="0" smtClean="0">
                          <a:solidFill>
                            <a:schemeClr val="accent3"/>
                          </a:solidFill>
                          <a:latin typeface="Cambria" panose="02040503050406030204" pitchFamily="18" charset="0"/>
                          <a:ea typeface="Georgia"/>
                          <a:cs typeface="Georgia"/>
                          <a:sym typeface="Georgia"/>
                        </a:rPr>
                        <a:t>63 (49.2%)</a:t>
                      </a:r>
                      <a:endParaRPr lang="en" sz="1800" b="1" dirty="0">
                        <a:solidFill>
                          <a:schemeClr val="accent3"/>
                        </a:solidFill>
                        <a:latin typeface="Cambria" panose="02040503050406030204" pitchFamily="18" charset="0"/>
                        <a:ea typeface="Georgia"/>
                        <a:cs typeface="Georgia"/>
                        <a:sym typeface="Georgia"/>
                      </a:endParaRPr>
                    </a:p>
                  </a:txBody>
                  <a:tcPr marL="91425" marR="91425" marT="91425" marB="91425">
                    <a:solidFill>
                      <a:schemeClr val="lt1"/>
                    </a:solidFill>
                  </a:tcPr>
                </a:tc>
              </a:tr>
            </a:tbl>
          </a:graphicData>
        </a:graphic>
      </p:graphicFrame>
      <p:sp>
        <p:nvSpPr>
          <p:cNvPr id="3" name="TextBox 2"/>
          <p:cNvSpPr txBox="1"/>
          <p:nvPr/>
        </p:nvSpPr>
        <p:spPr>
          <a:xfrm>
            <a:off x="2651688" y="1905000"/>
            <a:ext cx="5654112" cy="1615827"/>
          </a:xfrm>
          <a:prstGeom prst="rect">
            <a:avLst/>
          </a:prstGeom>
          <a:noFill/>
        </p:spPr>
        <p:txBody>
          <a:bodyPr wrap="none" rtlCol="0">
            <a:spAutoFit/>
          </a:bodyPr>
          <a:lstStyle/>
          <a:p>
            <a:pPr marL="457200" indent="-355600">
              <a:lnSpc>
                <a:spcPct val="150000"/>
              </a:lnSpc>
              <a:buClr>
                <a:schemeClr val="dk1"/>
              </a:buClr>
              <a:buSzPct val="100000"/>
              <a:buFont typeface="Cambria"/>
              <a:buChar char="●"/>
            </a:pPr>
            <a:r>
              <a:rPr lang="en-US" sz="1800" dirty="0" smtClean="0">
                <a:latin typeface="Cambria" panose="02040503050406030204" pitchFamily="18" charset="0"/>
              </a:rPr>
              <a:t>Naïve Bayes to predict </a:t>
            </a:r>
            <a:r>
              <a:rPr lang="en-US" sz="1800" b="1" dirty="0" smtClean="0">
                <a:solidFill>
                  <a:schemeClr val="accent2"/>
                </a:solidFill>
                <a:latin typeface="Cambria" panose="02040503050406030204" pitchFamily="18" charset="0"/>
              </a:rPr>
              <a:t>malignancy</a:t>
            </a:r>
            <a:endParaRPr lang="en-US" sz="1800" dirty="0">
              <a:latin typeface="Cambria" panose="02040503050406030204" pitchFamily="18" charset="0"/>
            </a:endParaRPr>
          </a:p>
          <a:p>
            <a:pPr marL="457200" lvl="0" indent="-355600">
              <a:lnSpc>
                <a:spcPct val="150000"/>
              </a:lnSpc>
              <a:buFont typeface="Cambria"/>
              <a:buChar char="●"/>
            </a:pPr>
            <a:r>
              <a:rPr lang="en-US" sz="1800" dirty="0" smtClean="0">
                <a:latin typeface="Cambria" panose="02040503050406030204" pitchFamily="18" charset="0"/>
              </a:rPr>
              <a:t>Assume </a:t>
            </a:r>
            <a:r>
              <a:rPr lang="en-US" sz="1800" dirty="0">
                <a:latin typeface="Cambria" panose="02040503050406030204" pitchFamily="18" charset="0"/>
              </a:rPr>
              <a:t>excision at </a:t>
            </a:r>
            <a:r>
              <a:rPr lang="en-US" sz="1800" dirty="0">
                <a:latin typeface="Cambria" panose="02040503050406030204" pitchFamily="18" charset="0"/>
                <a:ea typeface="Cambria Math"/>
              </a:rPr>
              <a:t>≥ </a:t>
            </a:r>
            <a:r>
              <a:rPr lang="en-US" sz="1800" dirty="0">
                <a:latin typeface="Cambria" panose="02040503050406030204" pitchFamily="18" charset="0"/>
              </a:rPr>
              <a:t>0.02 model </a:t>
            </a:r>
            <a:r>
              <a:rPr lang="en-US" sz="1800" dirty="0" smtClean="0">
                <a:latin typeface="Cambria" panose="02040503050406030204" pitchFamily="18" charset="0"/>
              </a:rPr>
              <a:t>score</a:t>
            </a:r>
            <a:endParaRPr lang="en-US" sz="1800" dirty="0">
              <a:latin typeface="Cambria" panose="02040503050406030204" pitchFamily="18" charset="0"/>
            </a:endParaRPr>
          </a:p>
          <a:p>
            <a:pPr marL="457200" lvl="0" indent="-355600">
              <a:lnSpc>
                <a:spcPct val="150000"/>
              </a:lnSpc>
              <a:buClr>
                <a:schemeClr val="dk1"/>
              </a:buClr>
              <a:buSzPct val="100000"/>
              <a:buFont typeface="Cambria"/>
              <a:buChar char="●"/>
            </a:pPr>
            <a:r>
              <a:rPr lang="en-US" sz="1800" dirty="0" smtClean="0">
                <a:latin typeface="Cambria" panose="02040503050406030204" pitchFamily="18" charset="0"/>
              </a:rPr>
              <a:t>Experiments with and without expert rule features</a:t>
            </a:r>
            <a:endParaRPr lang="en-US" sz="1200" b="1" dirty="0">
              <a:latin typeface="Cambria" panose="02040503050406030204" pitchFamily="18" charset="0"/>
            </a:endParaRPr>
          </a:p>
          <a:p>
            <a:endParaRPr lang="en-US" sz="1800" dirty="0">
              <a:latin typeface="Cambria" panose="02040503050406030204" pitchFamily="18"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52600"/>
            <a:ext cx="1600200" cy="153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4419600"/>
            <a:ext cx="1219199" cy="1243980"/>
          </a:xfrm>
          <a:prstGeom prst="rect">
            <a:avLst/>
          </a:prstGeom>
        </p:spPr>
      </p:pic>
    </p:spTree>
    <p:extLst>
      <p:ext uri="{BB962C8B-B14F-4D97-AF65-F5344CB8AC3E}">
        <p14:creationId xmlns:p14="http://schemas.microsoft.com/office/powerpoint/2010/main" val="1736782899"/>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prstGeom prst="rect">
            <a:avLst/>
          </a:prstGeom>
        </p:spPr>
        <p:txBody>
          <a:bodyPr lIns="91425" tIns="91425" rIns="91425" bIns="91425" anchor="ctr" anchorCtr="0">
            <a:noAutofit/>
          </a:bodyPr>
          <a:lstStyle/>
          <a:p>
            <a:pPr>
              <a:spcBef>
                <a:spcPts val="0"/>
              </a:spcBef>
              <a:buNone/>
            </a:pPr>
            <a:r>
              <a:rPr lang="en"/>
              <a:t>Observations &amp; Refinements</a:t>
            </a:r>
          </a:p>
        </p:txBody>
      </p:sp>
      <p:sp>
        <p:nvSpPr>
          <p:cNvPr id="301" name="Shape 301"/>
          <p:cNvSpPr txBox="1">
            <a:spLocks noGrp="1"/>
          </p:cNvSpPr>
          <p:nvPr>
            <p:ph type="body" idx="1"/>
          </p:nvPr>
        </p:nvSpPr>
        <p:spPr>
          <a:xfrm>
            <a:off x="457200" y="1600200"/>
            <a:ext cx="4038600" cy="4967700"/>
          </a:xfrm>
          <a:prstGeom prst="rect">
            <a:avLst/>
          </a:prstGeom>
        </p:spPr>
        <p:txBody>
          <a:bodyPr lIns="91425" tIns="91425" rIns="91425" bIns="91425" numCol="1" anchor="t" anchorCtr="0">
            <a:noAutofit/>
          </a:bodyPr>
          <a:lstStyle/>
          <a:p>
            <a:pPr lvl="0" rtl="0">
              <a:spcBef>
                <a:spcPts val="0"/>
              </a:spcBef>
              <a:spcAft>
                <a:spcPts val="1000"/>
              </a:spcAft>
              <a:buNone/>
            </a:pPr>
            <a:r>
              <a:rPr lang="en" sz="2400" b="1" dirty="0"/>
              <a:t>Observations</a:t>
            </a:r>
          </a:p>
          <a:p>
            <a:pPr marL="457200" lvl="0" indent="-355600" rtl="0">
              <a:spcBef>
                <a:spcPts val="0"/>
              </a:spcBef>
              <a:spcAft>
                <a:spcPts val="1000"/>
              </a:spcAft>
              <a:buClr>
                <a:schemeClr val="dk1"/>
              </a:buClr>
              <a:buSzPct val="100000"/>
              <a:buFont typeface="Cambria"/>
              <a:buChar char="●"/>
            </a:pPr>
            <a:r>
              <a:rPr lang="en" sz="2000" dirty="0"/>
              <a:t>No output threshold with acceptable performance</a:t>
            </a:r>
          </a:p>
          <a:p>
            <a:pPr marL="457200" lvl="0" indent="-355600" rtl="0">
              <a:spcBef>
                <a:spcPts val="0"/>
              </a:spcBef>
              <a:spcAft>
                <a:spcPts val="1000"/>
              </a:spcAft>
              <a:buClr>
                <a:schemeClr val="dk1"/>
              </a:buClr>
              <a:buSzPct val="100000"/>
              <a:buFont typeface="Cambria"/>
              <a:buChar char="●"/>
            </a:pPr>
            <a:r>
              <a:rPr lang="en" sz="2000" dirty="0" smtClean="0"/>
              <a:t>Non-definitive biopsies </a:t>
            </a:r>
            <a:r>
              <a:rPr lang="en" sz="2000" dirty="0"/>
              <a:t>broken into 3 categories at diagnosis</a:t>
            </a:r>
          </a:p>
          <a:p>
            <a:pPr marL="914400" lvl="1" indent="-355600" rtl="0">
              <a:spcBef>
                <a:spcPts val="0"/>
              </a:spcBef>
              <a:spcAft>
                <a:spcPts val="1000"/>
              </a:spcAft>
              <a:buClr>
                <a:schemeClr val="dk1"/>
              </a:buClr>
              <a:buSzPct val="100000"/>
              <a:buFont typeface="Cambria"/>
              <a:buChar char="○"/>
            </a:pPr>
            <a:r>
              <a:rPr lang="en" sz="2000" dirty="0" smtClean="0"/>
              <a:t>Atypical/Radial </a:t>
            </a:r>
            <a:r>
              <a:rPr lang="en" sz="2000" dirty="0"/>
              <a:t>Scar (ARS)</a:t>
            </a:r>
          </a:p>
          <a:p>
            <a:pPr marL="914400" lvl="1" indent="-355600" rtl="0">
              <a:spcBef>
                <a:spcPts val="0"/>
              </a:spcBef>
              <a:spcAft>
                <a:spcPts val="1000"/>
              </a:spcAft>
              <a:buClr>
                <a:schemeClr val="dk1"/>
              </a:buClr>
              <a:buSzPct val="100000"/>
              <a:buFont typeface="Cambria"/>
              <a:buChar char="○"/>
            </a:pPr>
            <a:r>
              <a:rPr lang="en" sz="2000" dirty="0"/>
              <a:t>Insufficient (I)</a:t>
            </a:r>
          </a:p>
          <a:p>
            <a:pPr marL="914400" lvl="1" indent="-355600" rtl="0">
              <a:spcBef>
                <a:spcPts val="0"/>
              </a:spcBef>
              <a:spcAft>
                <a:spcPts val="1000"/>
              </a:spcAft>
              <a:buClr>
                <a:schemeClr val="dk1"/>
              </a:buClr>
              <a:buSzPct val="100000"/>
              <a:buFont typeface="Cambria"/>
              <a:buChar char="○"/>
            </a:pPr>
            <a:r>
              <a:rPr lang="en" sz="2000" dirty="0"/>
              <a:t>Discordant (D)</a:t>
            </a:r>
          </a:p>
          <a:p>
            <a:pPr marL="457200" lvl="0" indent="-355600" rtl="0">
              <a:spcBef>
                <a:spcPts val="0"/>
              </a:spcBef>
              <a:spcAft>
                <a:spcPts val="1000"/>
              </a:spcAft>
              <a:buClr>
                <a:schemeClr val="dk1"/>
              </a:buClr>
              <a:buSzPct val="100000"/>
              <a:buFont typeface="Cambria"/>
              <a:buChar char="●"/>
            </a:pPr>
            <a:r>
              <a:rPr lang="en" sz="2000" dirty="0"/>
              <a:t>ARS and I cases consistently </a:t>
            </a:r>
            <a:r>
              <a:rPr lang="en" sz="2000" dirty="0" smtClean="0"/>
              <a:t>mislabeled</a:t>
            </a:r>
            <a:endParaRPr lang="en" sz="2000" dirty="0"/>
          </a:p>
        </p:txBody>
      </p:sp>
      <p:sp>
        <p:nvSpPr>
          <p:cNvPr id="2" name="Text Placeholder 1"/>
          <p:cNvSpPr>
            <a:spLocks noGrp="1"/>
          </p:cNvSpPr>
          <p:nvPr>
            <p:ph type="body" idx="2"/>
          </p:nvPr>
        </p:nvSpPr>
        <p:spPr/>
        <p:txBody>
          <a:bodyPr/>
          <a:lstStyle/>
          <a:p>
            <a:pPr lvl="0">
              <a:spcAft>
                <a:spcPts val="1000"/>
              </a:spcAft>
              <a:buClr>
                <a:prstClr val="black"/>
              </a:buClr>
            </a:pPr>
            <a:r>
              <a:rPr lang="en" sz="2400" b="1" dirty="0">
                <a:solidFill>
                  <a:prstClr val="black"/>
                </a:solidFill>
              </a:rPr>
              <a:t>Refinements</a:t>
            </a:r>
          </a:p>
          <a:p>
            <a:pPr marL="457200" lvl="0" indent="-355600">
              <a:spcAft>
                <a:spcPts val="1000"/>
              </a:spcAft>
              <a:buClr>
                <a:prstClr val="black"/>
              </a:buClr>
              <a:buFont typeface="Arial"/>
              <a:buChar char="●"/>
            </a:pPr>
            <a:r>
              <a:rPr lang="en" sz="2000" dirty="0">
                <a:solidFill>
                  <a:prstClr val="black"/>
                </a:solidFill>
              </a:rPr>
              <a:t>Focus exclusively on discordant cases</a:t>
            </a:r>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5293584"/>
            <a:ext cx="1295400" cy="147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5410200"/>
            <a:ext cx="1219199" cy="1243980"/>
          </a:xfrm>
          <a:prstGeom prst="rect">
            <a:avLst/>
          </a:prstGeom>
        </p:spPr>
      </p:pic>
    </p:spTree>
    <p:extLst>
      <p:ext uri="{BB962C8B-B14F-4D97-AF65-F5344CB8AC3E}">
        <p14:creationId xmlns:p14="http://schemas.microsoft.com/office/powerpoint/2010/main" val="146752530"/>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 smtClean="0"/>
              <a:t>Discordant Biopsies (2006-11)</a:t>
            </a:r>
            <a:endParaRPr lang="en" dirty="0"/>
          </a:p>
        </p:txBody>
      </p:sp>
      <p:sp>
        <p:nvSpPr>
          <p:cNvPr id="313" name="Shape 313"/>
          <p:cNvSpPr txBox="1"/>
          <p:nvPr/>
        </p:nvSpPr>
        <p:spPr>
          <a:xfrm>
            <a:off x="2662525" y="2386750"/>
            <a:ext cx="3176699" cy="879900"/>
          </a:xfrm>
          <a:prstGeom prst="rect">
            <a:avLst/>
          </a:prstGeom>
          <a:noFill/>
          <a:ln>
            <a:noFill/>
          </a:ln>
        </p:spPr>
        <p:txBody>
          <a:bodyPr lIns="91425" tIns="91425" rIns="91425" bIns="91425" anchor="t" anchorCtr="0">
            <a:noAutofit/>
          </a:bodyPr>
          <a:lstStyle/>
          <a:p>
            <a:pPr lvl="0" algn="ctr" rtl="0">
              <a:spcBef>
                <a:spcPts val="0"/>
              </a:spcBef>
              <a:buNone/>
            </a:pPr>
            <a:r>
              <a:rPr lang="en" sz="2400" dirty="0"/>
              <a:t>Discordant Biopsy</a:t>
            </a:r>
          </a:p>
          <a:p>
            <a:pPr lvl="0" algn="ctr" rtl="0">
              <a:spcBef>
                <a:spcPts val="0"/>
              </a:spcBef>
              <a:buNone/>
            </a:pPr>
            <a:r>
              <a:rPr lang="en" sz="2400" b="1" dirty="0">
                <a:solidFill>
                  <a:schemeClr val="dk1"/>
                </a:solidFill>
              </a:rPr>
              <a:t>60</a:t>
            </a:r>
          </a:p>
        </p:txBody>
      </p:sp>
      <p:sp>
        <p:nvSpPr>
          <p:cNvPr id="314" name="Shape 314"/>
          <p:cNvSpPr txBox="1"/>
          <p:nvPr/>
        </p:nvSpPr>
        <p:spPr>
          <a:xfrm>
            <a:off x="914400" y="4513725"/>
            <a:ext cx="2961899" cy="879900"/>
          </a:xfrm>
          <a:prstGeom prst="rect">
            <a:avLst/>
          </a:prstGeom>
          <a:noFill/>
          <a:ln>
            <a:noFill/>
          </a:ln>
        </p:spPr>
        <p:txBody>
          <a:bodyPr lIns="91425" tIns="91425" rIns="91425" bIns="91425" anchor="t" anchorCtr="0">
            <a:noAutofit/>
          </a:bodyPr>
          <a:lstStyle/>
          <a:p>
            <a:pPr lvl="0" algn="ctr" rtl="0">
              <a:spcBef>
                <a:spcPts val="0"/>
              </a:spcBef>
              <a:buNone/>
            </a:pPr>
            <a:r>
              <a:rPr lang="en" sz="2400" dirty="0"/>
              <a:t>Malignant (upgrade)</a:t>
            </a:r>
          </a:p>
          <a:p>
            <a:pPr lvl="0" algn="ctr" rtl="0">
              <a:spcBef>
                <a:spcPts val="0"/>
              </a:spcBef>
              <a:buNone/>
            </a:pPr>
            <a:r>
              <a:rPr lang="en" sz="2400" b="1" dirty="0">
                <a:solidFill>
                  <a:schemeClr val="accent2"/>
                </a:solidFill>
              </a:rPr>
              <a:t>10</a:t>
            </a:r>
          </a:p>
        </p:txBody>
      </p:sp>
      <p:sp>
        <p:nvSpPr>
          <p:cNvPr id="315" name="Shape 315"/>
          <p:cNvSpPr txBox="1"/>
          <p:nvPr/>
        </p:nvSpPr>
        <p:spPr>
          <a:xfrm>
            <a:off x="4379900" y="4513850"/>
            <a:ext cx="3448500" cy="879900"/>
          </a:xfrm>
          <a:prstGeom prst="rect">
            <a:avLst/>
          </a:prstGeom>
          <a:noFill/>
          <a:ln>
            <a:noFill/>
          </a:ln>
        </p:spPr>
        <p:txBody>
          <a:bodyPr lIns="91425" tIns="91425" rIns="91425" bIns="91425" anchor="t" anchorCtr="0">
            <a:noAutofit/>
          </a:bodyPr>
          <a:lstStyle/>
          <a:p>
            <a:pPr lvl="0" algn="ctr" rtl="0">
              <a:spcBef>
                <a:spcPts val="0"/>
              </a:spcBef>
              <a:buNone/>
            </a:pPr>
            <a:r>
              <a:rPr lang="en" sz="2400" dirty="0"/>
              <a:t>Benign (non-upgrade)</a:t>
            </a:r>
          </a:p>
          <a:p>
            <a:pPr lvl="0" algn="ctr" rtl="0">
              <a:spcBef>
                <a:spcPts val="0"/>
              </a:spcBef>
              <a:buNone/>
            </a:pPr>
            <a:r>
              <a:rPr lang="en" sz="2400" b="1" dirty="0">
                <a:solidFill>
                  <a:schemeClr val="accent3"/>
                </a:solidFill>
              </a:rPr>
              <a:t>50</a:t>
            </a:r>
          </a:p>
        </p:txBody>
      </p:sp>
      <p:cxnSp>
        <p:nvCxnSpPr>
          <p:cNvPr id="316" name="Shape 316"/>
          <p:cNvCxnSpPr/>
          <p:nvPr/>
        </p:nvCxnSpPr>
        <p:spPr>
          <a:xfrm flipH="1">
            <a:off x="2823824" y="3394125"/>
            <a:ext cx="942600" cy="1034700"/>
          </a:xfrm>
          <a:prstGeom prst="straightConnector1">
            <a:avLst/>
          </a:prstGeom>
          <a:noFill/>
          <a:ln w="28575" cap="flat">
            <a:solidFill>
              <a:srgbClr val="4A86E8"/>
            </a:solidFill>
            <a:prstDash val="solid"/>
            <a:round/>
            <a:headEnd type="none" w="lg" len="lg"/>
            <a:tailEnd type="triangle" w="lg" len="lg"/>
          </a:ln>
        </p:spPr>
      </p:cxnSp>
      <p:cxnSp>
        <p:nvCxnSpPr>
          <p:cNvPr id="317" name="Shape 317"/>
          <p:cNvCxnSpPr/>
          <p:nvPr/>
        </p:nvCxnSpPr>
        <p:spPr>
          <a:xfrm>
            <a:off x="4789525" y="3394125"/>
            <a:ext cx="942600" cy="1034700"/>
          </a:xfrm>
          <a:prstGeom prst="straightConnector1">
            <a:avLst/>
          </a:prstGeom>
          <a:noFill/>
          <a:ln w="28575" cap="flat">
            <a:solidFill>
              <a:srgbClr val="4A86E8"/>
            </a:solidFill>
            <a:prstDash val="solid"/>
            <a:round/>
            <a:headEnd type="none" w="lg" len="lg"/>
            <a:tailEnd type="triangle" w="lg" len="lg"/>
          </a:ln>
        </p:spPr>
      </p:cxn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819400"/>
            <a:ext cx="1295400" cy="147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
              <a:t>Phase 2 Results</a:t>
            </a:r>
          </a:p>
        </p:txBody>
      </p:sp>
      <p:graphicFrame>
        <p:nvGraphicFramePr>
          <p:cNvPr id="323" name="Shape 323"/>
          <p:cNvGraphicFramePr/>
          <p:nvPr>
            <p:extLst>
              <p:ext uri="{D42A27DB-BD31-4B8C-83A1-F6EECF244321}">
                <p14:modId xmlns:p14="http://schemas.microsoft.com/office/powerpoint/2010/main" val="3318046898"/>
              </p:ext>
            </p:extLst>
          </p:nvPr>
        </p:nvGraphicFramePr>
        <p:xfrm>
          <a:off x="1881167" y="4038600"/>
          <a:ext cx="6653233" cy="1769310"/>
        </p:xfrm>
        <a:graphic>
          <a:graphicData uri="http://schemas.openxmlformats.org/drawingml/2006/table">
            <a:tbl>
              <a:tblPr>
                <a:noFill/>
                <a:tableStyleId>{38EB618D-EED0-49D2-AF54-681E31D259DD}</a:tableStyleId>
              </a:tblPr>
              <a:tblGrid>
                <a:gridCol w="2218025"/>
                <a:gridCol w="1521113"/>
                <a:gridCol w="1418382"/>
                <a:gridCol w="1495713"/>
              </a:tblGrid>
              <a:tr h="428250">
                <a:tc>
                  <a:txBody>
                    <a:bodyPr/>
                    <a:lstStyle/>
                    <a:p>
                      <a:pPr lvl="0" rtl="0">
                        <a:spcBef>
                          <a:spcPts val="0"/>
                        </a:spcBef>
                        <a:buNone/>
                      </a:pPr>
                      <a:endParaRPr lang="en" sz="1600" dirty="0">
                        <a:solidFill>
                          <a:schemeClr val="lt2"/>
                        </a:solidFill>
                        <a:latin typeface="Cambria" panose="02040503050406030204" pitchFamily="18" charset="0"/>
                        <a:ea typeface="Georgia"/>
                        <a:cs typeface="Georgia"/>
                        <a:sym typeface="Georgia"/>
                      </a:endParaRPr>
                    </a:p>
                  </a:txBody>
                  <a:tcPr marL="91425" marR="91425" marT="91425" marB="91425">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lvl="0" rtl="0">
                        <a:spcBef>
                          <a:spcPts val="0"/>
                        </a:spcBef>
                        <a:buNone/>
                      </a:pPr>
                      <a:r>
                        <a:rPr lang="en-US" sz="1600" dirty="0" smtClean="0">
                          <a:solidFill>
                            <a:schemeClr val="bg1"/>
                          </a:solidFill>
                          <a:latin typeface="Cambria" panose="02040503050406030204" pitchFamily="18" charset="0"/>
                          <a:ea typeface="Georgia"/>
                          <a:cs typeface="Georgia"/>
                          <a:sym typeface="Georgia"/>
                        </a:rPr>
                        <a:t>Data</a:t>
                      </a:r>
                      <a:endParaRPr lang="en" sz="1600" dirty="0">
                        <a:solidFill>
                          <a:schemeClr val="bg1"/>
                        </a:solidFill>
                        <a:latin typeface="Cambria" panose="02040503050406030204" pitchFamily="18" charset="0"/>
                        <a:ea typeface="Georgia"/>
                        <a:cs typeface="Georgia"/>
                        <a:sym typeface="Georgia"/>
                      </a:endParaRPr>
                    </a:p>
                  </a:txBody>
                  <a:tcPr marL="91425" marR="91425" marT="91425" marB="91425">
                    <a:solidFill>
                      <a:schemeClr val="accent1"/>
                    </a:solidFill>
                  </a:tcPr>
                </a:tc>
                <a:tc>
                  <a:txBody>
                    <a:bodyPr/>
                    <a:lstStyle/>
                    <a:p>
                      <a:pPr lvl="0" rtl="0">
                        <a:spcBef>
                          <a:spcPts val="0"/>
                        </a:spcBef>
                        <a:buNone/>
                      </a:pPr>
                      <a:r>
                        <a:rPr lang="en" sz="1600" dirty="0">
                          <a:solidFill>
                            <a:schemeClr val="bg1"/>
                          </a:solidFill>
                          <a:latin typeface="Cambria" panose="02040503050406030204" pitchFamily="18" charset="0"/>
                          <a:ea typeface="Georgia"/>
                          <a:cs typeface="Georgia"/>
                          <a:sym typeface="Georgia"/>
                        </a:rPr>
                        <a:t>Rules</a:t>
                      </a:r>
                    </a:p>
                  </a:txBody>
                  <a:tcPr marL="91425" marR="91425" marT="91425" marB="91425">
                    <a:solidFill>
                      <a:schemeClr val="accent1"/>
                    </a:solidFill>
                  </a:tcPr>
                </a:tc>
                <a:tc>
                  <a:txBody>
                    <a:bodyPr/>
                    <a:lstStyle/>
                    <a:p>
                      <a:pPr lvl="0" rtl="0">
                        <a:spcBef>
                          <a:spcPts val="0"/>
                        </a:spcBef>
                        <a:buNone/>
                      </a:pPr>
                      <a:r>
                        <a:rPr lang="en" sz="1600" dirty="0" smtClean="0">
                          <a:solidFill>
                            <a:schemeClr val="bg1"/>
                          </a:solidFill>
                          <a:latin typeface="Cambria" panose="02040503050406030204" pitchFamily="18" charset="0"/>
                          <a:ea typeface="Georgia"/>
                          <a:cs typeface="Georgia"/>
                          <a:sym typeface="Georgia"/>
                        </a:rPr>
                        <a:t>Data </a:t>
                      </a:r>
                      <a:r>
                        <a:rPr lang="en" sz="1600" dirty="0">
                          <a:solidFill>
                            <a:schemeClr val="bg1"/>
                          </a:solidFill>
                          <a:latin typeface="Cambria" panose="02040503050406030204" pitchFamily="18" charset="0"/>
                          <a:ea typeface="Georgia"/>
                          <a:cs typeface="Georgia"/>
                          <a:sym typeface="Georgia"/>
                        </a:rPr>
                        <a:t>+ Rules</a:t>
                      </a:r>
                    </a:p>
                  </a:txBody>
                  <a:tcPr marL="91425" marR="91425" marT="91425" marB="91425">
                    <a:solidFill>
                      <a:schemeClr val="accent1"/>
                    </a:solidFill>
                  </a:tcPr>
                </a:tc>
              </a:tr>
              <a:tr h="381000">
                <a:tc>
                  <a:txBody>
                    <a:bodyPr/>
                    <a:lstStyle/>
                    <a:p>
                      <a:pPr lvl="0" rtl="0">
                        <a:spcBef>
                          <a:spcPts val="0"/>
                        </a:spcBef>
                        <a:buNone/>
                      </a:pPr>
                      <a:r>
                        <a:rPr lang="en" sz="1600" dirty="0" smtClean="0">
                          <a:solidFill>
                            <a:schemeClr val="bg1"/>
                          </a:solidFill>
                          <a:latin typeface="Cambria" panose="02040503050406030204" pitchFamily="18" charset="0"/>
                          <a:ea typeface="Georgia"/>
                          <a:cs typeface="Georgia"/>
                          <a:sym typeface="Georgia"/>
                        </a:rPr>
                        <a:t>Malignant</a:t>
                      </a:r>
                      <a:r>
                        <a:rPr lang="en" sz="1600" baseline="0" dirty="0" smtClean="0">
                          <a:solidFill>
                            <a:schemeClr val="bg1"/>
                          </a:solidFill>
                          <a:latin typeface="Cambria" panose="02040503050406030204" pitchFamily="18" charset="0"/>
                          <a:ea typeface="Georgia"/>
                          <a:cs typeface="Georgia"/>
                          <a:sym typeface="Georgia"/>
                        </a:rPr>
                        <a:t> Excisions </a:t>
                      </a:r>
                      <a:r>
                        <a:rPr lang="en" sz="1600" dirty="0" smtClean="0">
                          <a:solidFill>
                            <a:schemeClr val="bg1"/>
                          </a:solidFill>
                          <a:latin typeface="Cambria" panose="02040503050406030204" pitchFamily="18" charset="0"/>
                          <a:ea typeface="Georgia"/>
                          <a:cs typeface="Georgia"/>
                          <a:sym typeface="Georgia"/>
                        </a:rPr>
                        <a:t>Missed (%)</a:t>
                      </a:r>
                      <a:endParaRPr lang="en" sz="1600" dirty="0">
                        <a:solidFill>
                          <a:schemeClr val="bg1"/>
                        </a:solidFill>
                        <a:latin typeface="Cambria" panose="02040503050406030204" pitchFamily="18" charset="0"/>
                        <a:ea typeface="Georgia"/>
                        <a:cs typeface="Georgia"/>
                        <a:sym typeface="Georgia"/>
                      </a:endParaRPr>
                    </a:p>
                  </a:txBody>
                  <a:tcPr marL="91425" marR="91425" marT="91425" marB="91425">
                    <a:solidFill>
                      <a:schemeClr val="bg2"/>
                    </a:solidFill>
                  </a:tcPr>
                </a:tc>
                <a:tc>
                  <a:txBody>
                    <a:bodyPr/>
                    <a:lstStyle/>
                    <a:p>
                      <a:pPr lvl="0" algn="r" rtl="0">
                        <a:spcBef>
                          <a:spcPts val="0"/>
                        </a:spcBef>
                        <a:buNone/>
                      </a:pPr>
                      <a:r>
                        <a:rPr lang="en" sz="1800" b="1" dirty="0" smtClean="0">
                          <a:solidFill>
                            <a:schemeClr val="accent2"/>
                          </a:solidFill>
                          <a:latin typeface="Cambria" panose="02040503050406030204" pitchFamily="18" charset="0"/>
                          <a:ea typeface="Georgia"/>
                          <a:cs typeface="Georgia"/>
                          <a:sym typeface="Georgia"/>
                        </a:rPr>
                        <a:t>3 (30.0%)</a:t>
                      </a:r>
                      <a:endParaRPr lang="en" sz="1800" b="1" dirty="0">
                        <a:solidFill>
                          <a:schemeClr val="accent2"/>
                        </a:solidFill>
                        <a:latin typeface="Cambria" panose="02040503050406030204" pitchFamily="18" charset="0"/>
                        <a:ea typeface="Georgia"/>
                        <a:cs typeface="Georgia"/>
                        <a:sym typeface="Georgia"/>
                      </a:endParaRPr>
                    </a:p>
                  </a:txBody>
                  <a:tcPr marL="91425" marR="91425" marT="91425" marB="91425">
                    <a:solidFill>
                      <a:schemeClr val="lt2"/>
                    </a:solidFill>
                  </a:tcPr>
                </a:tc>
                <a:tc>
                  <a:txBody>
                    <a:bodyPr/>
                    <a:lstStyle/>
                    <a:p>
                      <a:pPr lvl="0" algn="r" rtl="0">
                        <a:spcBef>
                          <a:spcPts val="0"/>
                        </a:spcBef>
                        <a:buNone/>
                      </a:pPr>
                      <a:r>
                        <a:rPr lang="en" sz="1800" b="1" dirty="0" smtClean="0">
                          <a:solidFill>
                            <a:schemeClr val="accent2"/>
                          </a:solidFill>
                          <a:latin typeface="Cambria" panose="02040503050406030204" pitchFamily="18" charset="0"/>
                          <a:ea typeface="Georgia"/>
                          <a:cs typeface="Georgia"/>
                          <a:sym typeface="Georgia"/>
                        </a:rPr>
                        <a:t>1 (10.0%)</a:t>
                      </a:r>
                      <a:endParaRPr lang="en" sz="1800" b="1" dirty="0">
                        <a:solidFill>
                          <a:schemeClr val="accent2"/>
                        </a:solidFill>
                        <a:latin typeface="Cambria" panose="02040503050406030204" pitchFamily="18" charset="0"/>
                        <a:ea typeface="Georgia"/>
                        <a:cs typeface="Georgia"/>
                        <a:sym typeface="Georgia"/>
                      </a:endParaRPr>
                    </a:p>
                  </a:txBody>
                  <a:tcPr marL="91425" marR="91425" marT="91425" marB="91425">
                    <a:solidFill>
                      <a:schemeClr val="lt2"/>
                    </a:solidFill>
                  </a:tcPr>
                </a:tc>
                <a:tc>
                  <a:txBody>
                    <a:bodyPr/>
                    <a:lstStyle/>
                    <a:p>
                      <a:pPr lvl="0" algn="r" rtl="0">
                        <a:spcBef>
                          <a:spcPts val="0"/>
                        </a:spcBef>
                        <a:buNone/>
                      </a:pPr>
                      <a:r>
                        <a:rPr lang="en" sz="1800" b="1" dirty="0" smtClean="0">
                          <a:solidFill>
                            <a:schemeClr val="accent2"/>
                          </a:solidFill>
                          <a:latin typeface="Cambria" panose="02040503050406030204" pitchFamily="18" charset="0"/>
                          <a:ea typeface="Georgia"/>
                          <a:cs typeface="Georgia"/>
                          <a:sym typeface="Georgia"/>
                        </a:rPr>
                        <a:t>3 (30.0%)</a:t>
                      </a:r>
                      <a:endParaRPr lang="en" sz="1800" b="1" dirty="0">
                        <a:solidFill>
                          <a:schemeClr val="accent2"/>
                        </a:solidFill>
                        <a:latin typeface="Cambria" panose="02040503050406030204" pitchFamily="18" charset="0"/>
                        <a:ea typeface="Georgia"/>
                        <a:cs typeface="Georgia"/>
                        <a:sym typeface="Georgia"/>
                      </a:endParaRPr>
                    </a:p>
                  </a:txBody>
                  <a:tcPr marL="91425" marR="91425" marT="91425" marB="91425">
                    <a:solidFill>
                      <a:schemeClr val="lt2"/>
                    </a:solidFill>
                  </a:tcPr>
                </a:tc>
              </a:tr>
              <a:tr h="381000">
                <a:tc>
                  <a:txBody>
                    <a:bodyPr/>
                    <a:lstStyle/>
                    <a:p>
                      <a:pPr lvl="0" rtl="0">
                        <a:spcBef>
                          <a:spcPts val="0"/>
                        </a:spcBef>
                        <a:buNone/>
                      </a:pPr>
                      <a:r>
                        <a:rPr lang="en" sz="1600" dirty="0" smtClean="0">
                          <a:solidFill>
                            <a:schemeClr val="bg1"/>
                          </a:solidFill>
                          <a:latin typeface="Cambria" panose="02040503050406030204" pitchFamily="18" charset="0"/>
                          <a:ea typeface="Georgia"/>
                          <a:cs typeface="Georgia"/>
                          <a:sym typeface="Georgia"/>
                        </a:rPr>
                        <a:t>Benign Excisions</a:t>
                      </a:r>
                      <a:r>
                        <a:rPr lang="en" sz="1600" baseline="0" dirty="0" smtClean="0">
                          <a:solidFill>
                            <a:schemeClr val="bg1"/>
                          </a:solidFill>
                          <a:latin typeface="Cambria" panose="02040503050406030204" pitchFamily="18" charset="0"/>
                          <a:ea typeface="Georgia"/>
                          <a:cs typeface="Georgia"/>
                          <a:sym typeface="Georgia"/>
                        </a:rPr>
                        <a:t> </a:t>
                      </a:r>
                      <a:r>
                        <a:rPr lang="en" sz="1600" dirty="0" smtClean="0">
                          <a:solidFill>
                            <a:schemeClr val="bg1"/>
                          </a:solidFill>
                          <a:latin typeface="Cambria" panose="02040503050406030204" pitchFamily="18" charset="0"/>
                          <a:ea typeface="Georgia"/>
                          <a:cs typeface="Georgia"/>
                          <a:sym typeface="Georgia"/>
                        </a:rPr>
                        <a:t>Avoided (%)</a:t>
                      </a:r>
                      <a:endParaRPr lang="en" sz="1600" dirty="0">
                        <a:solidFill>
                          <a:schemeClr val="bg1"/>
                        </a:solidFill>
                        <a:latin typeface="Cambria" panose="02040503050406030204" pitchFamily="18" charset="0"/>
                        <a:ea typeface="Georgia"/>
                        <a:cs typeface="Georgia"/>
                        <a:sym typeface="Georgia"/>
                      </a:endParaRPr>
                    </a:p>
                  </a:txBody>
                  <a:tcPr marL="91425" marR="91425" marT="91425" marB="91425">
                    <a:solidFill>
                      <a:schemeClr val="bg2"/>
                    </a:solidFill>
                  </a:tcPr>
                </a:tc>
                <a:tc>
                  <a:txBody>
                    <a:bodyPr/>
                    <a:lstStyle/>
                    <a:p>
                      <a:pPr lvl="0" algn="r" rtl="0">
                        <a:spcBef>
                          <a:spcPts val="0"/>
                        </a:spcBef>
                        <a:buNone/>
                      </a:pPr>
                      <a:r>
                        <a:rPr lang="en" sz="1800" b="1" dirty="0" smtClean="0">
                          <a:solidFill>
                            <a:schemeClr val="accent3"/>
                          </a:solidFill>
                          <a:latin typeface="Cambria" panose="02040503050406030204" pitchFamily="18" charset="0"/>
                          <a:ea typeface="Georgia"/>
                          <a:cs typeface="Georgia"/>
                          <a:sym typeface="Georgia"/>
                        </a:rPr>
                        <a:t>29 (58.0%)</a:t>
                      </a:r>
                      <a:endParaRPr lang="en" sz="1800" b="1" dirty="0">
                        <a:solidFill>
                          <a:schemeClr val="accent3"/>
                        </a:solidFill>
                        <a:latin typeface="Cambria" panose="02040503050406030204" pitchFamily="18" charset="0"/>
                        <a:ea typeface="Georgia"/>
                        <a:cs typeface="Georgia"/>
                        <a:sym typeface="Georgia"/>
                      </a:endParaRPr>
                    </a:p>
                  </a:txBody>
                  <a:tcPr marL="91425" marR="91425" marT="91425" marB="91425">
                    <a:solidFill>
                      <a:schemeClr val="lt1"/>
                    </a:solidFill>
                  </a:tcPr>
                </a:tc>
                <a:tc>
                  <a:txBody>
                    <a:bodyPr/>
                    <a:lstStyle/>
                    <a:p>
                      <a:pPr lvl="0" algn="r" rtl="0">
                        <a:spcBef>
                          <a:spcPts val="0"/>
                        </a:spcBef>
                        <a:buNone/>
                      </a:pPr>
                      <a:r>
                        <a:rPr lang="en" sz="1800" b="1" dirty="0" smtClean="0">
                          <a:solidFill>
                            <a:schemeClr val="accent3"/>
                          </a:solidFill>
                          <a:latin typeface="Cambria" panose="02040503050406030204" pitchFamily="18" charset="0"/>
                          <a:ea typeface="Georgia"/>
                          <a:cs typeface="Georgia"/>
                          <a:sym typeface="Georgia"/>
                        </a:rPr>
                        <a:t>17 (34.0%)</a:t>
                      </a:r>
                      <a:endParaRPr lang="en" sz="1800" b="1" dirty="0">
                        <a:solidFill>
                          <a:schemeClr val="accent3"/>
                        </a:solidFill>
                        <a:latin typeface="Cambria" panose="02040503050406030204" pitchFamily="18" charset="0"/>
                        <a:ea typeface="Georgia"/>
                        <a:cs typeface="Georgia"/>
                        <a:sym typeface="Georgia"/>
                      </a:endParaRPr>
                    </a:p>
                  </a:txBody>
                  <a:tcPr marL="91425" marR="91425" marT="91425" marB="91425">
                    <a:solidFill>
                      <a:schemeClr val="lt1"/>
                    </a:solidFill>
                  </a:tcPr>
                </a:tc>
                <a:tc>
                  <a:txBody>
                    <a:bodyPr/>
                    <a:lstStyle/>
                    <a:p>
                      <a:pPr lvl="0" algn="r" rtl="0">
                        <a:spcBef>
                          <a:spcPts val="0"/>
                        </a:spcBef>
                        <a:buNone/>
                      </a:pPr>
                      <a:r>
                        <a:rPr lang="en" sz="1800" b="1" dirty="0" smtClean="0">
                          <a:solidFill>
                            <a:schemeClr val="accent3"/>
                          </a:solidFill>
                          <a:latin typeface="Cambria" panose="02040503050406030204" pitchFamily="18" charset="0"/>
                          <a:ea typeface="Georgia"/>
                          <a:cs typeface="Georgia"/>
                          <a:sym typeface="Georgia"/>
                        </a:rPr>
                        <a:t>27 (54.0%)</a:t>
                      </a:r>
                      <a:endParaRPr lang="en" sz="1800" b="1" dirty="0">
                        <a:solidFill>
                          <a:schemeClr val="accent3"/>
                        </a:solidFill>
                        <a:latin typeface="Cambria" panose="02040503050406030204" pitchFamily="18" charset="0"/>
                        <a:ea typeface="Georgia"/>
                        <a:cs typeface="Georgia"/>
                        <a:sym typeface="Georgia"/>
                      </a:endParaRPr>
                    </a:p>
                  </a:txBody>
                  <a:tcPr marL="91425" marR="91425" marT="91425" marB="91425">
                    <a:solidFill>
                      <a:schemeClr val="lt1"/>
                    </a:solidFill>
                  </a:tcPr>
                </a:tc>
              </a:tr>
            </a:tbl>
          </a:graphicData>
        </a:graphic>
      </p:graphicFrame>
      <p:sp>
        <p:nvSpPr>
          <p:cNvPr id="4" name="TextBox 3"/>
          <p:cNvSpPr txBox="1"/>
          <p:nvPr/>
        </p:nvSpPr>
        <p:spPr>
          <a:xfrm>
            <a:off x="2286000" y="1905000"/>
            <a:ext cx="5654112" cy="1615827"/>
          </a:xfrm>
          <a:prstGeom prst="rect">
            <a:avLst/>
          </a:prstGeom>
          <a:noFill/>
        </p:spPr>
        <p:txBody>
          <a:bodyPr wrap="none" rtlCol="0">
            <a:spAutoFit/>
          </a:bodyPr>
          <a:lstStyle/>
          <a:p>
            <a:pPr marL="457200" indent="-355600">
              <a:lnSpc>
                <a:spcPct val="150000"/>
              </a:lnSpc>
              <a:buClr>
                <a:schemeClr val="dk1"/>
              </a:buClr>
              <a:buSzPct val="100000"/>
              <a:buFont typeface="Cambria"/>
              <a:buChar char="●"/>
            </a:pPr>
            <a:r>
              <a:rPr lang="en-US" sz="1800" dirty="0" smtClean="0">
                <a:latin typeface="Cambria" panose="02040503050406030204" pitchFamily="18" charset="0"/>
              </a:rPr>
              <a:t>Naïve Bayes to predict </a:t>
            </a:r>
            <a:r>
              <a:rPr lang="en-US" sz="1800" b="1" dirty="0" smtClean="0">
                <a:solidFill>
                  <a:schemeClr val="accent2"/>
                </a:solidFill>
                <a:latin typeface="Cambria" panose="02040503050406030204" pitchFamily="18" charset="0"/>
              </a:rPr>
              <a:t>malignancy</a:t>
            </a:r>
            <a:r>
              <a:rPr lang="en-US" sz="1800" dirty="0" smtClean="0">
                <a:solidFill>
                  <a:schemeClr val="tx1"/>
                </a:solidFill>
                <a:latin typeface="Cambria" panose="02040503050406030204" pitchFamily="18" charset="0"/>
              </a:rPr>
              <a:t> of </a:t>
            </a:r>
            <a:r>
              <a:rPr lang="en-US" sz="1800" dirty="0" err="1" smtClean="0">
                <a:solidFill>
                  <a:schemeClr val="tx1"/>
                </a:solidFill>
                <a:latin typeface="Cambria" panose="02040503050406030204" pitchFamily="18" charset="0"/>
              </a:rPr>
              <a:t>discordants</a:t>
            </a:r>
            <a:endParaRPr lang="en-US" sz="1800" dirty="0">
              <a:solidFill>
                <a:schemeClr val="tx1"/>
              </a:solidFill>
              <a:latin typeface="Cambria" panose="02040503050406030204" pitchFamily="18" charset="0"/>
            </a:endParaRPr>
          </a:p>
          <a:p>
            <a:pPr marL="457200" lvl="0" indent="-355600">
              <a:lnSpc>
                <a:spcPct val="150000"/>
              </a:lnSpc>
              <a:buFont typeface="Cambria"/>
              <a:buChar char="●"/>
            </a:pPr>
            <a:r>
              <a:rPr lang="en-US" sz="1800" dirty="0" smtClean="0">
                <a:latin typeface="Cambria" panose="02040503050406030204" pitchFamily="18" charset="0"/>
              </a:rPr>
              <a:t>Assume </a:t>
            </a:r>
            <a:r>
              <a:rPr lang="en-US" sz="1800" dirty="0">
                <a:latin typeface="Cambria" panose="02040503050406030204" pitchFamily="18" charset="0"/>
              </a:rPr>
              <a:t>excision at </a:t>
            </a:r>
            <a:r>
              <a:rPr lang="en-US" sz="1800" dirty="0">
                <a:latin typeface="Cambria" panose="02040503050406030204" pitchFamily="18" charset="0"/>
                <a:ea typeface="Cambria Math"/>
              </a:rPr>
              <a:t>≥ </a:t>
            </a:r>
            <a:r>
              <a:rPr lang="en-US" sz="1800" dirty="0">
                <a:latin typeface="Cambria" panose="02040503050406030204" pitchFamily="18" charset="0"/>
              </a:rPr>
              <a:t>0.02 model </a:t>
            </a:r>
            <a:r>
              <a:rPr lang="en-US" sz="1800" dirty="0" smtClean="0">
                <a:latin typeface="Cambria" panose="02040503050406030204" pitchFamily="18" charset="0"/>
              </a:rPr>
              <a:t>score</a:t>
            </a:r>
            <a:endParaRPr lang="en-US" sz="1800" dirty="0">
              <a:latin typeface="Cambria" panose="02040503050406030204" pitchFamily="18" charset="0"/>
            </a:endParaRPr>
          </a:p>
          <a:p>
            <a:pPr marL="457200" lvl="0" indent="-355600">
              <a:lnSpc>
                <a:spcPct val="150000"/>
              </a:lnSpc>
              <a:buClr>
                <a:schemeClr val="dk1"/>
              </a:buClr>
              <a:buSzPct val="100000"/>
              <a:buFont typeface="Cambria"/>
              <a:buChar char="●"/>
            </a:pPr>
            <a:r>
              <a:rPr lang="en-US" sz="1800" dirty="0" smtClean="0">
                <a:latin typeface="Cambria" panose="02040503050406030204" pitchFamily="18" charset="0"/>
              </a:rPr>
              <a:t>Experiments with and without expert rule features</a:t>
            </a:r>
            <a:endParaRPr lang="en-US" sz="1200" b="1" dirty="0">
              <a:latin typeface="Cambria" panose="02040503050406030204" pitchFamily="18" charset="0"/>
            </a:endParaRPr>
          </a:p>
          <a:p>
            <a:endParaRPr lang="en-US" sz="1800" dirty="0">
              <a:latin typeface="Cambria" panose="02040503050406030204" pitchFamily="18"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52600"/>
            <a:ext cx="1600200" cy="153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4419600"/>
            <a:ext cx="1219199" cy="1243980"/>
          </a:xfrm>
          <a:prstGeom prst="rect">
            <a:avLst/>
          </a:prstGeom>
        </p:spPr>
      </p:pic>
    </p:spTree>
    <p:extLst>
      <p:ext uri="{BB962C8B-B14F-4D97-AF65-F5344CB8AC3E}">
        <p14:creationId xmlns:p14="http://schemas.microsoft.com/office/powerpoint/2010/main" val="4183154040"/>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
              <a:t>Observations &amp; Refinements</a:t>
            </a:r>
          </a:p>
        </p:txBody>
      </p:sp>
      <p:sp>
        <p:nvSpPr>
          <p:cNvPr id="345" name="Shape 345"/>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spcAft>
                <a:spcPts val="1000"/>
              </a:spcAft>
              <a:buNone/>
            </a:pPr>
            <a:r>
              <a:rPr lang="en" sz="2400" b="1" dirty="0"/>
              <a:t>Observations</a:t>
            </a:r>
          </a:p>
          <a:p>
            <a:pPr marL="457200" lvl="0" indent="-355600" rtl="0">
              <a:spcBef>
                <a:spcPts val="0"/>
              </a:spcBef>
              <a:spcAft>
                <a:spcPts val="1000"/>
              </a:spcAft>
              <a:buClr>
                <a:schemeClr val="dk1"/>
              </a:buClr>
              <a:buSzPct val="100000"/>
              <a:buFont typeface="Cambria"/>
              <a:buChar char="●"/>
            </a:pPr>
            <a:r>
              <a:rPr lang="en" sz="2000" dirty="0" smtClean="0"/>
              <a:t>Good ranking </a:t>
            </a:r>
            <a:r>
              <a:rPr lang="en" sz="2000" dirty="0"/>
              <a:t>of cases by output </a:t>
            </a:r>
            <a:r>
              <a:rPr lang="en" sz="2000" dirty="0" smtClean="0"/>
              <a:t>model scores</a:t>
            </a:r>
            <a:endParaRPr lang="en" sz="2000" dirty="0"/>
          </a:p>
          <a:p>
            <a:pPr marL="457200" marR="0" lvl="0" indent="-355600" algn="l" rtl="0">
              <a:lnSpc>
                <a:spcPct val="100000"/>
              </a:lnSpc>
              <a:spcBef>
                <a:spcPts val="600"/>
              </a:spcBef>
              <a:spcAft>
                <a:spcPts val="1000"/>
              </a:spcAft>
              <a:buClr>
                <a:schemeClr val="dk1"/>
              </a:buClr>
              <a:buSzPct val="100000"/>
              <a:buFont typeface="Georgia"/>
              <a:buChar char="●"/>
            </a:pPr>
            <a:r>
              <a:rPr lang="en" sz="2000" dirty="0"/>
              <a:t>Most cases </a:t>
            </a:r>
            <a:r>
              <a:rPr lang="en" sz="2000" dirty="0" smtClean="0"/>
              <a:t>assigned </a:t>
            </a:r>
            <a:r>
              <a:rPr lang="en" sz="2000" dirty="0"/>
              <a:t>less than </a:t>
            </a:r>
            <a:r>
              <a:rPr lang="en" sz="2000" dirty="0" smtClean="0"/>
              <a:t>0.02 risk</a:t>
            </a:r>
          </a:p>
        </p:txBody>
      </p:sp>
      <p:sp>
        <p:nvSpPr>
          <p:cNvPr id="2" name="Text Placeholder 1"/>
          <p:cNvSpPr>
            <a:spLocks noGrp="1"/>
          </p:cNvSpPr>
          <p:nvPr>
            <p:ph type="body" idx="2"/>
          </p:nvPr>
        </p:nvSpPr>
        <p:spPr>
          <a:xfrm>
            <a:off x="4572000" y="1600200"/>
            <a:ext cx="4114773" cy="4967700"/>
          </a:xfrm>
        </p:spPr>
        <p:txBody>
          <a:bodyPr/>
          <a:lstStyle/>
          <a:p>
            <a:pPr lvl="0">
              <a:spcAft>
                <a:spcPts val="1000"/>
              </a:spcAft>
              <a:buClr>
                <a:prstClr val="black"/>
              </a:buClr>
            </a:pPr>
            <a:r>
              <a:rPr lang="en" sz="2400" b="1" dirty="0">
                <a:solidFill>
                  <a:prstClr val="black"/>
                </a:solidFill>
              </a:rPr>
              <a:t>Refinements</a:t>
            </a:r>
          </a:p>
          <a:p>
            <a:pPr marL="457200" lvl="0" indent="-355600">
              <a:spcAft>
                <a:spcPts val="1000"/>
              </a:spcAft>
              <a:buClr>
                <a:prstClr val="black"/>
              </a:buClr>
              <a:buFont typeface="Arial"/>
              <a:buChar char="●"/>
            </a:pPr>
            <a:r>
              <a:rPr lang="en" sz="2000" dirty="0">
                <a:solidFill>
                  <a:prstClr val="black"/>
                </a:solidFill>
              </a:rPr>
              <a:t>Make </a:t>
            </a:r>
            <a:r>
              <a:rPr lang="en" sz="2000" dirty="0" smtClean="0">
                <a:solidFill>
                  <a:prstClr val="black"/>
                </a:solidFill>
              </a:rPr>
              <a:t>model </a:t>
            </a:r>
            <a:r>
              <a:rPr lang="en" sz="2000" dirty="0">
                <a:solidFill>
                  <a:prstClr val="black"/>
                </a:solidFill>
              </a:rPr>
              <a:t>conservative</a:t>
            </a:r>
          </a:p>
          <a:p>
            <a:pPr marL="914400" lvl="1" indent="-355600">
              <a:spcAft>
                <a:spcPts val="1000"/>
              </a:spcAft>
              <a:buClr>
                <a:prstClr val="black"/>
              </a:buClr>
              <a:buFont typeface="Courier New"/>
              <a:buChar char="o"/>
            </a:pPr>
            <a:r>
              <a:rPr lang="en" sz="2000" dirty="0" smtClean="0">
                <a:solidFill>
                  <a:prstClr val="black"/>
                </a:solidFill>
              </a:rPr>
              <a:t>Different costs </a:t>
            </a:r>
            <a:r>
              <a:rPr lang="en" sz="2000" dirty="0">
                <a:solidFill>
                  <a:prstClr val="black"/>
                </a:solidFill>
              </a:rPr>
              <a:t>for false negatives (FN) versus                 false positives (FP)</a:t>
            </a:r>
          </a:p>
          <a:p>
            <a:pPr marL="914400" lvl="1" indent="-355600">
              <a:spcAft>
                <a:spcPts val="1000"/>
              </a:spcAft>
              <a:buClr>
                <a:prstClr val="black"/>
              </a:buClr>
              <a:buFont typeface="Courier New"/>
              <a:buChar char="o"/>
            </a:pPr>
            <a:r>
              <a:rPr lang="en" sz="2000" dirty="0">
                <a:solidFill>
                  <a:prstClr val="black"/>
                </a:solidFill>
              </a:rPr>
              <a:t>Take from utility analysis literature in mammography</a:t>
            </a:r>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5105400"/>
            <a:ext cx="1295400" cy="147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5222016"/>
            <a:ext cx="1219199" cy="1243980"/>
          </a:xfrm>
          <a:prstGeom prst="rect">
            <a:avLst/>
          </a:prstGeom>
        </p:spPr>
      </p:pic>
    </p:spTree>
    <p:extLst>
      <p:ext uri="{BB962C8B-B14F-4D97-AF65-F5344CB8AC3E}">
        <p14:creationId xmlns:p14="http://schemas.microsoft.com/office/powerpoint/2010/main" val="3119354939"/>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
              <a:t>Phase 3 Results</a:t>
            </a:r>
          </a:p>
        </p:txBody>
      </p:sp>
      <p:graphicFrame>
        <p:nvGraphicFramePr>
          <p:cNvPr id="357" name="Shape 357"/>
          <p:cNvGraphicFramePr/>
          <p:nvPr>
            <p:extLst>
              <p:ext uri="{D42A27DB-BD31-4B8C-83A1-F6EECF244321}">
                <p14:modId xmlns:p14="http://schemas.microsoft.com/office/powerpoint/2010/main" val="2066857792"/>
              </p:ext>
            </p:extLst>
          </p:nvPr>
        </p:nvGraphicFramePr>
        <p:xfrm>
          <a:off x="1917760" y="4038600"/>
          <a:ext cx="6540440" cy="1769310"/>
        </p:xfrm>
        <a:graphic>
          <a:graphicData uri="http://schemas.openxmlformats.org/drawingml/2006/table">
            <a:tbl>
              <a:tblPr>
                <a:noFill/>
                <a:tableStyleId>{FF93DF11-23ED-477A-A5BC-87F2E7DB3B03}</a:tableStyleId>
              </a:tblPr>
              <a:tblGrid>
                <a:gridCol w="2218025"/>
                <a:gridCol w="1417320"/>
                <a:gridCol w="1417320"/>
                <a:gridCol w="1487775"/>
              </a:tblGrid>
              <a:tr h="428250">
                <a:tc>
                  <a:txBody>
                    <a:bodyPr/>
                    <a:lstStyle/>
                    <a:p>
                      <a:pPr lvl="0" rtl="0">
                        <a:spcBef>
                          <a:spcPts val="0"/>
                        </a:spcBef>
                        <a:buNone/>
                      </a:pPr>
                      <a:endParaRPr lang="en" sz="1600" dirty="0">
                        <a:solidFill>
                          <a:schemeClr val="lt2"/>
                        </a:solidFill>
                        <a:latin typeface="Cambria" panose="02040503050406030204" pitchFamily="18" charset="0"/>
                        <a:ea typeface="Georgia"/>
                        <a:cs typeface="Georgia"/>
                        <a:sym typeface="Georgia"/>
                      </a:endParaRPr>
                    </a:p>
                  </a:txBody>
                  <a:tcPr marL="91425" marR="91425" marT="91425" marB="91425">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lvl="0" rtl="0">
                        <a:spcBef>
                          <a:spcPts val="0"/>
                        </a:spcBef>
                        <a:buNone/>
                      </a:pPr>
                      <a:r>
                        <a:rPr lang="en" sz="1600" dirty="0" smtClean="0">
                          <a:solidFill>
                            <a:schemeClr val="bg1"/>
                          </a:solidFill>
                          <a:latin typeface="Cambria" panose="02040503050406030204" pitchFamily="18" charset="0"/>
                          <a:ea typeface="Georgia"/>
                          <a:cs typeface="Georgia"/>
                          <a:sym typeface="Georgia"/>
                        </a:rPr>
                        <a:t>Data</a:t>
                      </a:r>
                      <a:endParaRPr lang="en" sz="1600" dirty="0">
                        <a:solidFill>
                          <a:schemeClr val="bg1"/>
                        </a:solidFill>
                        <a:latin typeface="Cambria" panose="02040503050406030204" pitchFamily="18" charset="0"/>
                        <a:ea typeface="Georgia"/>
                        <a:cs typeface="Georgia"/>
                        <a:sym typeface="Georgia"/>
                      </a:endParaRPr>
                    </a:p>
                  </a:txBody>
                  <a:tcPr marL="91425" marR="91425" marT="91425" marB="91425">
                    <a:solidFill>
                      <a:schemeClr val="accent1"/>
                    </a:solidFill>
                  </a:tcPr>
                </a:tc>
                <a:tc>
                  <a:txBody>
                    <a:bodyPr/>
                    <a:lstStyle/>
                    <a:p>
                      <a:pPr lvl="0" rtl="0">
                        <a:spcBef>
                          <a:spcPts val="0"/>
                        </a:spcBef>
                        <a:buNone/>
                      </a:pPr>
                      <a:r>
                        <a:rPr lang="en" sz="1600" dirty="0">
                          <a:solidFill>
                            <a:schemeClr val="bg1"/>
                          </a:solidFill>
                          <a:latin typeface="Cambria" panose="02040503050406030204" pitchFamily="18" charset="0"/>
                          <a:ea typeface="Georgia"/>
                          <a:cs typeface="Georgia"/>
                          <a:sym typeface="Georgia"/>
                        </a:rPr>
                        <a:t>Rules</a:t>
                      </a:r>
                    </a:p>
                  </a:txBody>
                  <a:tcPr marL="91425" marR="91425" marT="91425" marB="91425">
                    <a:solidFill>
                      <a:schemeClr val="accent1"/>
                    </a:solidFill>
                  </a:tcPr>
                </a:tc>
                <a:tc>
                  <a:txBody>
                    <a:bodyPr/>
                    <a:lstStyle/>
                    <a:p>
                      <a:pPr lvl="0" rtl="0">
                        <a:spcBef>
                          <a:spcPts val="0"/>
                        </a:spcBef>
                        <a:buNone/>
                      </a:pPr>
                      <a:r>
                        <a:rPr lang="en" sz="1600" dirty="0" smtClean="0">
                          <a:solidFill>
                            <a:schemeClr val="bg1"/>
                          </a:solidFill>
                          <a:latin typeface="Cambria" panose="02040503050406030204" pitchFamily="18" charset="0"/>
                          <a:ea typeface="Georgia"/>
                          <a:cs typeface="Georgia"/>
                          <a:sym typeface="Georgia"/>
                        </a:rPr>
                        <a:t>Data </a:t>
                      </a:r>
                      <a:r>
                        <a:rPr lang="en" sz="1600" dirty="0">
                          <a:solidFill>
                            <a:schemeClr val="bg1"/>
                          </a:solidFill>
                          <a:latin typeface="Cambria" panose="02040503050406030204" pitchFamily="18" charset="0"/>
                          <a:ea typeface="Georgia"/>
                          <a:cs typeface="Georgia"/>
                          <a:sym typeface="Georgia"/>
                        </a:rPr>
                        <a:t>+ Rules</a:t>
                      </a:r>
                    </a:p>
                  </a:txBody>
                  <a:tcPr marL="91425" marR="91425" marT="91425" marB="91425">
                    <a:solidFill>
                      <a:schemeClr val="accent1"/>
                    </a:solidFill>
                  </a:tcPr>
                </a:tc>
              </a:tr>
              <a:tr h="381000">
                <a:tc>
                  <a:txBody>
                    <a:bodyPr/>
                    <a:lstStyle/>
                    <a:p>
                      <a:pPr lvl="0" rtl="0">
                        <a:spcBef>
                          <a:spcPts val="0"/>
                        </a:spcBef>
                        <a:buNone/>
                      </a:pPr>
                      <a:r>
                        <a:rPr lang="en" sz="1600" dirty="0" smtClean="0">
                          <a:solidFill>
                            <a:schemeClr val="bg1"/>
                          </a:solidFill>
                          <a:latin typeface="Cambria" panose="02040503050406030204" pitchFamily="18" charset="0"/>
                          <a:ea typeface="Georgia"/>
                          <a:cs typeface="Georgia"/>
                          <a:sym typeface="Georgia"/>
                        </a:rPr>
                        <a:t>Malignant</a:t>
                      </a:r>
                      <a:r>
                        <a:rPr lang="en" sz="1600" baseline="0" dirty="0" smtClean="0">
                          <a:solidFill>
                            <a:schemeClr val="bg1"/>
                          </a:solidFill>
                          <a:latin typeface="Cambria" panose="02040503050406030204" pitchFamily="18" charset="0"/>
                          <a:ea typeface="Georgia"/>
                          <a:cs typeface="Georgia"/>
                          <a:sym typeface="Georgia"/>
                        </a:rPr>
                        <a:t> Excisions </a:t>
                      </a:r>
                      <a:r>
                        <a:rPr lang="en" sz="1600" dirty="0" smtClean="0">
                          <a:solidFill>
                            <a:schemeClr val="bg1"/>
                          </a:solidFill>
                          <a:latin typeface="Cambria" panose="02040503050406030204" pitchFamily="18" charset="0"/>
                          <a:ea typeface="Georgia"/>
                          <a:cs typeface="Georgia"/>
                          <a:sym typeface="Georgia"/>
                        </a:rPr>
                        <a:t>Missed (%)</a:t>
                      </a:r>
                      <a:endParaRPr lang="en" sz="1600" dirty="0">
                        <a:solidFill>
                          <a:schemeClr val="bg1"/>
                        </a:solidFill>
                        <a:latin typeface="Cambria" panose="02040503050406030204" pitchFamily="18" charset="0"/>
                        <a:ea typeface="Georgia"/>
                        <a:cs typeface="Georgia"/>
                        <a:sym typeface="Georgia"/>
                      </a:endParaRPr>
                    </a:p>
                  </a:txBody>
                  <a:tcPr marL="91425" marR="91425" marT="91425" marB="91425">
                    <a:lnB w="12700" cap="flat" cmpd="sng" algn="ctr">
                      <a:solidFill>
                        <a:schemeClr val="tx1"/>
                      </a:solidFill>
                      <a:prstDash val="solid"/>
                      <a:round/>
                      <a:headEnd type="none" w="med" len="med"/>
                      <a:tailEnd type="none" w="med" len="med"/>
                    </a:lnB>
                    <a:solidFill>
                      <a:schemeClr val="bg2"/>
                    </a:solidFill>
                  </a:tcPr>
                </a:tc>
                <a:tc>
                  <a:txBody>
                    <a:bodyPr/>
                    <a:lstStyle/>
                    <a:p>
                      <a:pPr lvl="0" algn="r" rtl="0">
                        <a:spcBef>
                          <a:spcPts val="0"/>
                        </a:spcBef>
                        <a:buNone/>
                      </a:pPr>
                      <a:r>
                        <a:rPr lang="en" sz="1800" b="1" dirty="0" smtClean="0">
                          <a:solidFill>
                            <a:schemeClr val="accent3"/>
                          </a:solidFill>
                          <a:latin typeface="Cambria" panose="02040503050406030204" pitchFamily="18" charset="0"/>
                          <a:ea typeface="Georgia"/>
                          <a:cs typeface="Georgia"/>
                          <a:sym typeface="Georgia"/>
                        </a:rPr>
                        <a:t>0 (0.0%)</a:t>
                      </a:r>
                      <a:endParaRPr lang="en" sz="1800" b="1" dirty="0">
                        <a:solidFill>
                          <a:schemeClr val="accent3"/>
                        </a:solidFill>
                        <a:latin typeface="Cambria" panose="02040503050406030204" pitchFamily="18" charset="0"/>
                        <a:ea typeface="Georgia"/>
                        <a:cs typeface="Georgia"/>
                        <a:sym typeface="Georgia"/>
                      </a:endParaRPr>
                    </a:p>
                  </a:txBody>
                  <a:tcPr marL="91425" marR="91425" marT="91425" marB="91425">
                    <a:solidFill>
                      <a:schemeClr val="lt2"/>
                    </a:solidFill>
                  </a:tcPr>
                </a:tc>
                <a:tc>
                  <a:txBody>
                    <a:bodyPr/>
                    <a:lstStyle/>
                    <a:p>
                      <a:pPr lvl="0" algn="r" rtl="0">
                        <a:spcBef>
                          <a:spcPts val="0"/>
                        </a:spcBef>
                        <a:buNone/>
                      </a:pPr>
                      <a:r>
                        <a:rPr lang="en" sz="1800" b="1" dirty="0" smtClean="0">
                          <a:solidFill>
                            <a:schemeClr val="accent3"/>
                          </a:solidFill>
                          <a:latin typeface="Cambria" panose="02040503050406030204" pitchFamily="18" charset="0"/>
                          <a:ea typeface="Georgia"/>
                          <a:cs typeface="Georgia"/>
                          <a:sym typeface="Georgia"/>
                        </a:rPr>
                        <a:t>0 (0.0%)</a:t>
                      </a:r>
                      <a:endParaRPr lang="en" sz="1800" b="1" dirty="0">
                        <a:solidFill>
                          <a:schemeClr val="accent3"/>
                        </a:solidFill>
                        <a:latin typeface="Cambria" panose="02040503050406030204" pitchFamily="18" charset="0"/>
                        <a:ea typeface="Georgia"/>
                        <a:cs typeface="Georgia"/>
                        <a:sym typeface="Georgia"/>
                      </a:endParaRPr>
                    </a:p>
                  </a:txBody>
                  <a:tcPr marL="91425" marR="91425" marT="91425" marB="91425">
                    <a:solidFill>
                      <a:schemeClr val="lt2"/>
                    </a:solidFill>
                  </a:tcPr>
                </a:tc>
                <a:tc>
                  <a:txBody>
                    <a:bodyPr/>
                    <a:lstStyle/>
                    <a:p>
                      <a:pPr lvl="0" algn="r" rtl="0">
                        <a:spcBef>
                          <a:spcPts val="0"/>
                        </a:spcBef>
                        <a:buNone/>
                      </a:pPr>
                      <a:r>
                        <a:rPr lang="en" sz="1800" b="1" dirty="0" smtClean="0">
                          <a:solidFill>
                            <a:schemeClr val="accent3"/>
                          </a:solidFill>
                          <a:latin typeface="Cambria" panose="02040503050406030204" pitchFamily="18" charset="0"/>
                          <a:ea typeface="Georgia"/>
                          <a:cs typeface="Georgia"/>
                          <a:sym typeface="Georgia"/>
                        </a:rPr>
                        <a:t>0 (0.0%)</a:t>
                      </a:r>
                      <a:endParaRPr lang="en" sz="1800" b="1" dirty="0">
                        <a:solidFill>
                          <a:schemeClr val="accent3"/>
                        </a:solidFill>
                        <a:latin typeface="Cambria" panose="02040503050406030204" pitchFamily="18" charset="0"/>
                        <a:ea typeface="Georgia"/>
                        <a:cs typeface="Georgia"/>
                        <a:sym typeface="Georgia"/>
                      </a:endParaRPr>
                    </a:p>
                  </a:txBody>
                  <a:tcPr marL="91425" marR="91425" marT="91425" marB="91425">
                    <a:solidFill>
                      <a:schemeClr val="lt2"/>
                    </a:solidFill>
                  </a:tcPr>
                </a:tc>
              </a:tr>
              <a:tr h="381000">
                <a:tc>
                  <a:txBody>
                    <a:bodyPr/>
                    <a:lstStyle/>
                    <a:p>
                      <a:pPr lvl="0" rtl="0">
                        <a:spcBef>
                          <a:spcPts val="0"/>
                        </a:spcBef>
                        <a:buNone/>
                      </a:pPr>
                      <a:r>
                        <a:rPr lang="en" sz="1600" dirty="0" smtClean="0">
                          <a:solidFill>
                            <a:schemeClr val="bg1"/>
                          </a:solidFill>
                          <a:latin typeface="Cambria" panose="02040503050406030204" pitchFamily="18" charset="0"/>
                          <a:ea typeface="Georgia"/>
                          <a:cs typeface="Georgia"/>
                          <a:sym typeface="Georgia"/>
                        </a:rPr>
                        <a:t>Benign Excisions</a:t>
                      </a:r>
                      <a:r>
                        <a:rPr lang="en" sz="1600" baseline="0" dirty="0" smtClean="0">
                          <a:solidFill>
                            <a:schemeClr val="bg1"/>
                          </a:solidFill>
                          <a:latin typeface="Cambria" panose="02040503050406030204" pitchFamily="18" charset="0"/>
                          <a:ea typeface="Georgia"/>
                          <a:cs typeface="Georgia"/>
                          <a:sym typeface="Georgia"/>
                        </a:rPr>
                        <a:t> </a:t>
                      </a:r>
                      <a:r>
                        <a:rPr lang="en" sz="1600" dirty="0" smtClean="0">
                          <a:solidFill>
                            <a:schemeClr val="bg1"/>
                          </a:solidFill>
                          <a:latin typeface="Cambria" panose="02040503050406030204" pitchFamily="18" charset="0"/>
                          <a:ea typeface="Georgia"/>
                          <a:cs typeface="Georgia"/>
                          <a:sym typeface="Georgia"/>
                        </a:rPr>
                        <a:t>Avoided (%)</a:t>
                      </a:r>
                      <a:endParaRPr lang="en" sz="1600" dirty="0">
                        <a:solidFill>
                          <a:schemeClr val="bg1"/>
                        </a:solidFill>
                        <a:latin typeface="Cambria" panose="02040503050406030204" pitchFamily="18" charset="0"/>
                        <a:ea typeface="Georgia"/>
                        <a:cs typeface="Georgia"/>
                        <a:sym typeface="Georgia"/>
                      </a:endParaRPr>
                    </a:p>
                  </a:txBody>
                  <a:tcPr marL="91425" marR="91425" marT="91425" marB="91425">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2"/>
                    </a:solidFill>
                  </a:tcPr>
                </a:tc>
                <a:tc>
                  <a:txBody>
                    <a:bodyPr/>
                    <a:lstStyle/>
                    <a:p>
                      <a:pPr lvl="0" algn="r" rtl="0">
                        <a:spcBef>
                          <a:spcPts val="0"/>
                        </a:spcBef>
                        <a:buNone/>
                      </a:pPr>
                      <a:r>
                        <a:rPr lang="en" sz="1800" b="1" dirty="0" smtClean="0">
                          <a:solidFill>
                            <a:schemeClr val="accent3"/>
                          </a:solidFill>
                          <a:latin typeface="Cambria" panose="02040503050406030204" pitchFamily="18" charset="0"/>
                          <a:ea typeface="Georgia"/>
                          <a:cs typeface="Georgia"/>
                          <a:sym typeface="Georgia"/>
                        </a:rPr>
                        <a:t>5 (10.0%)</a:t>
                      </a:r>
                      <a:endParaRPr lang="en" sz="1800" b="1" dirty="0">
                        <a:solidFill>
                          <a:schemeClr val="accent3"/>
                        </a:solidFill>
                        <a:latin typeface="Cambria" panose="02040503050406030204" pitchFamily="18" charset="0"/>
                        <a:ea typeface="Georgia"/>
                        <a:cs typeface="Georgia"/>
                        <a:sym typeface="Georgia"/>
                      </a:endParaRPr>
                    </a:p>
                  </a:txBody>
                  <a:tcPr marL="91425" marR="91425" marT="91425" marB="91425">
                    <a:solidFill>
                      <a:schemeClr val="lt1"/>
                    </a:solidFill>
                  </a:tcPr>
                </a:tc>
                <a:tc>
                  <a:txBody>
                    <a:bodyPr/>
                    <a:lstStyle/>
                    <a:p>
                      <a:pPr lvl="0" algn="r" rtl="0">
                        <a:spcBef>
                          <a:spcPts val="0"/>
                        </a:spcBef>
                        <a:buNone/>
                      </a:pPr>
                      <a:r>
                        <a:rPr lang="en" sz="1800" b="1" dirty="0" smtClean="0">
                          <a:solidFill>
                            <a:schemeClr val="accent3"/>
                          </a:solidFill>
                          <a:latin typeface="Cambria" panose="02040503050406030204" pitchFamily="18" charset="0"/>
                          <a:ea typeface="Georgia"/>
                          <a:cs typeface="Georgia"/>
                          <a:sym typeface="Georgia"/>
                        </a:rPr>
                        <a:t>5 (10.0%)</a:t>
                      </a:r>
                      <a:endParaRPr lang="en" sz="1800" b="1" dirty="0">
                        <a:solidFill>
                          <a:schemeClr val="accent3"/>
                        </a:solidFill>
                        <a:latin typeface="Cambria" panose="02040503050406030204" pitchFamily="18" charset="0"/>
                        <a:ea typeface="Georgia"/>
                        <a:cs typeface="Georgia"/>
                        <a:sym typeface="Georgia"/>
                      </a:endParaRPr>
                    </a:p>
                  </a:txBody>
                  <a:tcPr marL="91425" marR="91425" marT="91425" marB="91425">
                    <a:solidFill>
                      <a:schemeClr val="lt1"/>
                    </a:solidFill>
                  </a:tcPr>
                </a:tc>
                <a:tc>
                  <a:txBody>
                    <a:bodyPr/>
                    <a:lstStyle/>
                    <a:p>
                      <a:pPr lvl="0" algn="r" rtl="0">
                        <a:spcBef>
                          <a:spcPts val="0"/>
                        </a:spcBef>
                        <a:buNone/>
                      </a:pPr>
                      <a:r>
                        <a:rPr lang="en" sz="1800" b="1" dirty="0" smtClean="0">
                          <a:solidFill>
                            <a:schemeClr val="accent3"/>
                          </a:solidFill>
                          <a:latin typeface="Cambria" panose="02040503050406030204" pitchFamily="18" charset="0"/>
                          <a:ea typeface="Georgia"/>
                          <a:cs typeface="Georgia"/>
                          <a:sym typeface="Georgia"/>
                        </a:rPr>
                        <a:t>12 (24.0%)</a:t>
                      </a:r>
                      <a:endParaRPr lang="en" sz="1800" b="1" dirty="0">
                        <a:solidFill>
                          <a:schemeClr val="accent3"/>
                        </a:solidFill>
                        <a:latin typeface="Cambria" panose="02040503050406030204" pitchFamily="18" charset="0"/>
                        <a:ea typeface="Georgia"/>
                        <a:cs typeface="Georgia"/>
                        <a:sym typeface="Georgia"/>
                      </a:endParaRPr>
                    </a:p>
                  </a:txBody>
                  <a:tcPr marL="91425" marR="91425" marT="91425" marB="91425">
                    <a:solidFill>
                      <a:schemeClr val="lt1"/>
                    </a:solidFill>
                  </a:tcPr>
                </a:tc>
              </a:tr>
            </a:tbl>
          </a:graphicData>
        </a:graphic>
      </p:graphicFrame>
      <p:sp>
        <p:nvSpPr>
          <p:cNvPr id="4" name="TextBox 3"/>
          <p:cNvSpPr txBox="1"/>
          <p:nvPr/>
        </p:nvSpPr>
        <p:spPr>
          <a:xfrm>
            <a:off x="2362200" y="1828800"/>
            <a:ext cx="5654112" cy="2031325"/>
          </a:xfrm>
          <a:prstGeom prst="rect">
            <a:avLst/>
          </a:prstGeom>
          <a:noFill/>
        </p:spPr>
        <p:txBody>
          <a:bodyPr wrap="none" rtlCol="0">
            <a:spAutoFit/>
          </a:bodyPr>
          <a:lstStyle/>
          <a:p>
            <a:pPr marL="457200" indent="-355600">
              <a:lnSpc>
                <a:spcPct val="150000"/>
              </a:lnSpc>
              <a:buClr>
                <a:schemeClr val="dk1"/>
              </a:buClr>
              <a:buSzPct val="100000"/>
              <a:buFont typeface="Cambria"/>
              <a:buChar char="●"/>
            </a:pPr>
            <a:r>
              <a:rPr lang="en-US" sz="1800" dirty="0" smtClean="0">
                <a:latin typeface="Cambria" panose="02040503050406030204" pitchFamily="18" charset="0"/>
              </a:rPr>
              <a:t>Naïve Bayes to predict </a:t>
            </a:r>
            <a:r>
              <a:rPr lang="en-US" sz="1800" b="1" dirty="0" smtClean="0">
                <a:solidFill>
                  <a:schemeClr val="accent2"/>
                </a:solidFill>
                <a:latin typeface="Cambria" panose="02040503050406030204" pitchFamily="18" charset="0"/>
              </a:rPr>
              <a:t>malignancy</a:t>
            </a:r>
            <a:r>
              <a:rPr lang="en-US" sz="1800" dirty="0" smtClean="0">
                <a:solidFill>
                  <a:schemeClr val="tx1"/>
                </a:solidFill>
                <a:latin typeface="Cambria" panose="02040503050406030204" pitchFamily="18" charset="0"/>
              </a:rPr>
              <a:t> of </a:t>
            </a:r>
            <a:r>
              <a:rPr lang="en-US" sz="1800" dirty="0" err="1" smtClean="0">
                <a:solidFill>
                  <a:schemeClr val="tx1"/>
                </a:solidFill>
                <a:latin typeface="Cambria" panose="02040503050406030204" pitchFamily="18" charset="0"/>
              </a:rPr>
              <a:t>discordants</a:t>
            </a:r>
            <a:endParaRPr lang="en-US" sz="1800" dirty="0" smtClean="0">
              <a:solidFill>
                <a:schemeClr val="tx1"/>
              </a:solidFill>
              <a:latin typeface="Cambria" panose="02040503050406030204" pitchFamily="18" charset="0"/>
            </a:endParaRPr>
          </a:p>
          <a:p>
            <a:pPr marL="457200" indent="-355600">
              <a:lnSpc>
                <a:spcPct val="150000"/>
              </a:lnSpc>
              <a:buClr>
                <a:schemeClr val="dk1"/>
              </a:buClr>
              <a:buSzPct val="100000"/>
              <a:buFont typeface="Cambria"/>
              <a:buChar char="●"/>
            </a:pPr>
            <a:r>
              <a:rPr lang="en-US" sz="1800" dirty="0" smtClean="0">
                <a:solidFill>
                  <a:schemeClr val="tx1"/>
                </a:solidFill>
                <a:latin typeface="Cambria" panose="02040503050406030204" pitchFamily="18" charset="0"/>
              </a:rPr>
              <a:t>Cost ratio of 150:1 for FN:FP</a:t>
            </a:r>
            <a:endParaRPr lang="en-US" sz="1800" dirty="0">
              <a:solidFill>
                <a:schemeClr val="tx1"/>
              </a:solidFill>
              <a:latin typeface="Cambria" panose="02040503050406030204" pitchFamily="18" charset="0"/>
            </a:endParaRPr>
          </a:p>
          <a:p>
            <a:pPr marL="457200" lvl="0" indent="-355600">
              <a:lnSpc>
                <a:spcPct val="150000"/>
              </a:lnSpc>
              <a:buFont typeface="Cambria"/>
              <a:buChar char="●"/>
            </a:pPr>
            <a:r>
              <a:rPr lang="en-US" sz="1800" dirty="0" smtClean="0">
                <a:latin typeface="Cambria" panose="02040503050406030204" pitchFamily="18" charset="0"/>
              </a:rPr>
              <a:t>Assume </a:t>
            </a:r>
            <a:r>
              <a:rPr lang="en-US" sz="1800" dirty="0">
                <a:latin typeface="Cambria" panose="02040503050406030204" pitchFamily="18" charset="0"/>
              </a:rPr>
              <a:t>excision at </a:t>
            </a:r>
            <a:r>
              <a:rPr lang="en-US" sz="1800" dirty="0">
                <a:latin typeface="Cambria" panose="02040503050406030204" pitchFamily="18" charset="0"/>
                <a:ea typeface="Cambria Math"/>
              </a:rPr>
              <a:t>≥ </a:t>
            </a:r>
            <a:r>
              <a:rPr lang="en-US" sz="1800" dirty="0">
                <a:latin typeface="Cambria" panose="02040503050406030204" pitchFamily="18" charset="0"/>
              </a:rPr>
              <a:t>0.02 model </a:t>
            </a:r>
            <a:r>
              <a:rPr lang="en-US" sz="1800" dirty="0" smtClean="0">
                <a:latin typeface="Cambria" panose="02040503050406030204" pitchFamily="18" charset="0"/>
              </a:rPr>
              <a:t>score</a:t>
            </a:r>
            <a:endParaRPr lang="en-US" sz="1800" dirty="0">
              <a:latin typeface="Cambria" panose="02040503050406030204" pitchFamily="18" charset="0"/>
            </a:endParaRPr>
          </a:p>
          <a:p>
            <a:pPr marL="457200" lvl="0" indent="-355600">
              <a:lnSpc>
                <a:spcPct val="150000"/>
              </a:lnSpc>
              <a:buClr>
                <a:schemeClr val="dk1"/>
              </a:buClr>
              <a:buSzPct val="100000"/>
              <a:buFont typeface="Cambria"/>
              <a:buChar char="●"/>
            </a:pPr>
            <a:r>
              <a:rPr lang="en-US" sz="1800" dirty="0" smtClean="0">
                <a:latin typeface="Cambria" panose="02040503050406030204" pitchFamily="18" charset="0"/>
              </a:rPr>
              <a:t>Experiments with and without expert rule features</a:t>
            </a:r>
            <a:endParaRPr lang="en-US" sz="1200" b="1" dirty="0">
              <a:latin typeface="Cambria" panose="02040503050406030204" pitchFamily="18" charset="0"/>
            </a:endParaRPr>
          </a:p>
          <a:p>
            <a:endParaRPr lang="en-US" sz="1800" dirty="0">
              <a:latin typeface="Cambria" panose="02040503050406030204" pitchFamily="18" charset="0"/>
            </a:endParaRP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52600"/>
            <a:ext cx="1600200" cy="1530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4419600"/>
            <a:ext cx="1219199" cy="1243980"/>
          </a:xfrm>
          <a:prstGeom prst="rect">
            <a:avLst/>
          </a:prstGeom>
        </p:spPr>
      </p:pic>
    </p:spTree>
    <p:extLst>
      <p:ext uri="{BB962C8B-B14F-4D97-AF65-F5344CB8AC3E}">
        <p14:creationId xmlns:p14="http://schemas.microsoft.com/office/powerpoint/2010/main" val="1102354869"/>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lstStyle/>
          <a:p>
            <a:pPr marL="457200" indent="-457200">
              <a:lnSpc>
                <a:spcPct val="150000"/>
              </a:lnSpc>
              <a:buFont typeface="Arial" panose="020B0604020202020204" pitchFamily="34" charset="0"/>
              <a:buChar char="•"/>
            </a:pPr>
            <a:endParaRPr lang="en-US" dirty="0" smtClean="0">
              <a:solidFill>
                <a:schemeClr val="bg1">
                  <a:lumMod val="75000"/>
                </a:schemeClr>
              </a:solidFill>
            </a:endParaRPr>
          </a:p>
          <a:p>
            <a:pPr marL="457200" indent="-457200">
              <a:lnSpc>
                <a:spcPct val="150000"/>
              </a:lnSpc>
              <a:buFont typeface="Arial" panose="020B0604020202020204" pitchFamily="34" charset="0"/>
              <a:buChar char="•"/>
            </a:pPr>
            <a:r>
              <a:rPr lang="en-US" dirty="0" smtClean="0">
                <a:solidFill>
                  <a:schemeClr val="bg1">
                    <a:lumMod val="75000"/>
                  </a:schemeClr>
                </a:solidFill>
              </a:rPr>
              <a:t>Introduction</a:t>
            </a:r>
          </a:p>
          <a:p>
            <a:pPr marL="457200" indent="-457200">
              <a:lnSpc>
                <a:spcPct val="150000"/>
              </a:lnSpc>
              <a:buFont typeface="Arial" panose="020B0604020202020204" pitchFamily="34" charset="0"/>
              <a:buChar char="•"/>
            </a:pPr>
            <a:r>
              <a:rPr lang="en-US" dirty="0" smtClean="0">
                <a:solidFill>
                  <a:schemeClr val="bg1">
                    <a:lumMod val="75000"/>
                  </a:schemeClr>
                </a:solidFill>
              </a:rPr>
              <a:t>Advice-Based Learning Framework</a:t>
            </a:r>
          </a:p>
          <a:p>
            <a:pPr marL="457200" indent="-457200">
              <a:lnSpc>
                <a:spcPct val="150000"/>
              </a:lnSpc>
              <a:buFont typeface="Arial" panose="020B0604020202020204" pitchFamily="34" charset="0"/>
              <a:buChar char="•"/>
            </a:pPr>
            <a:r>
              <a:rPr lang="en-US" dirty="0" smtClean="0"/>
              <a:t>Support Vector Machines for Uplift Modeling</a:t>
            </a:r>
          </a:p>
          <a:p>
            <a:pPr marL="457200" indent="-457200">
              <a:lnSpc>
                <a:spcPct val="150000"/>
              </a:lnSpc>
              <a:buFont typeface="Arial" panose="020B0604020202020204" pitchFamily="34" charset="0"/>
              <a:buChar char="•"/>
            </a:pPr>
            <a:r>
              <a:rPr lang="en-US" dirty="0" smtClean="0">
                <a:solidFill>
                  <a:schemeClr val="bg1">
                    <a:lumMod val="75000"/>
                  </a:schemeClr>
                </a:solidFill>
              </a:rPr>
              <a:t>Conclusions</a:t>
            </a:r>
            <a:endParaRPr lang="en-US" dirty="0">
              <a:solidFill>
                <a:schemeClr val="bg1">
                  <a:lumMod val="75000"/>
                </a:schemeClr>
              </a:solidFill>
            </a:endParaRPr>
          </a:p>
        </p:txBody>
      </p:sp>
    </p:spTree>
    <p:extLst>
      <p:ext uri="{BB962C8B-B14F-4D97-AF65-F5344CB8AC3E}">
        <p14:creationId xmlns:p14="http://schemas.microsoft.com/office/powerpoint/2010/main" val="2786583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spcBef>
                <a:spcPts val="0"/>
              </a:spcBef>
              <a:buNone/>
            </a:pPr>
            <a:r>
              <a:rPr lang="en"/>
              <a:t>Clinical Trial</a:t>
            </a:r>
          </a:p>
        </p:txBody>
      </p:sp>
      <p:sp>
        <p:nvSpPr>
          <p:cNvPr id="71" name="Shape 7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endParaRPr dirty="0">
              <a:latin typeface="Cambria"/>
              <a:ea typeface="Cambria"/>
              <a:cs typeface="Cambria"/>
              <a:sym typeface="Cambria"/>
            </a:endParaRPr>
          </a:p>
          <a:p>
            <a:pPr lvl="0" rtl="0">
              <a:lnSpc>
                <a:spcPct val="115000"/>
              </a:lnSpc>
              <a:spcBef>
                <a:spcPts val="0"/>
              </a:spcBef>
              <a:buNone/>
            </a:pPr>
            <a:endParaRPr lang="en" dirty="0" smtClean="0">
              <a:latin typeface="Cambria"/>
              <a:ea typeface="Cambria"/>
              <a:cs typeface="Cambria"/>
              <a:sym typeface="Cambria"/>
            </a:endParaRPr>
          </a:p>
          <a:p>
            <a:pPr lvl="0" rtl="0">
              <a:lnSpc>
                <a:spcPct val="115000"/>
              </a:lnSpc>
              <a:spcBef>
                <a:spcPts val="0"/>
              </a:spcBef>
              <a:buNone/>
            </a:pPr>
            <a:r>
              <a:rPr lang="en" dirty="0" smtClean="0">
                <a:latin typeface="Cambria"/>
                <a:ea typeface="Cambria"/>
                <a:cs typeface="Cambria"/>
                <a:sym typeface="Cambria"/>
              </a:rPr>
              <a:t>Clinical </a:t>
            </a:r>
            <a:r>
              <a:rPr lang="en" dirty="0">
                <a:latin typeface="Cambria"/>
                <a:ea typeface="Cambria"/>
                <a:cs typeface="Cambria"/>
                <a:sym typeface="Cambria"/>
              </a:rPr>
              <a:t>experiment to determine the average effect of some treatment for:</a:t>
            </a:r>
          </a:p>
          <a:p>
            <a:pPr marL="457200" lvl="0" indent="-419100" rtl="0">
              <a:lnSpc>
                <a:spcPct val="115000"/>
              </a:lnSpc>
              <a:spcBef>
                <a:spcPts val="0"/>
              </a:spcBef>
              <a:spcAft>
                <a:spcPts val="1000"/>
              </a:spcAft>
              <a:buClr>
                <a:schemeClr val="dk1"/>
              </a:buClr>
              <a:buSzPct val="100000"/>
              <a:buFont typeface="Arial"/>
              <a:buChar char="●"/>
            </a:pPr>
            <a:r>
              <a:rPr lang="en" dirty="0">
                <a:latin typeface="Cambria"/>
                <a:ea typeface="Cambria"/>
                <a:cs typeface="Cambria"/>
                <a:sym typeface="Cambria"/>
              </a:rPr>
              <a:t>Safety</a:t>
            </a:r>
          </a:p>
          <a:p>
            <a:pPr marL="457200" lvl="0" indent="-419100" rtl="0">
              <a:lnSpc>
                <a:spcPct val="115000"/>
              </a:lnSpc>
              <a:spcBef>
                <a:spcPts val="0"/>
              </a:spcBef>
              <a:spcAft>
                <a:spcPts val="1000"/>
              </a:spcAft>
              <a:buClr>
                <a:schemeClr val="dk1"/>
              </a:buClr>
              <a:buSzPct val="100000"/>
              <a:buFont typeface="Arial"/>
              <a:buChar char="●"/>
            </a:pPr>
            <a:r>
              <a:rPr lang="en" dirty="0">
                <a:latin typeface="Cambria"/>
                <a:ea typeface="Cambria"/>
                <a:cs typeface="Cambria"/>
                <a:sym typeface="Cambria"/>
              </a:rPr>
              <a:t>Efficacy</a:t>
            </a:r>
          </a:p>
        </p:txBody>
      </p:sp>
    </p:spTree>
    <p:extLst>
      <p:ext uri="{BB962C8B-B14F-4D97-AF65-F5344CB8AC3E}">
        <p14:creationId xmlns:p14="http://schemas.microsoft.com/office/powerpoint/2010/main" val="3720333892"/>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spcBef>
                <a:spcPts val="0"/>
              </a:spcBef>
              <a:buNone/>
            </a:pPr>
            <a:r>
              <a:rPr lang="en"/>
              <a:t>Clinical Trial</a:t>
            </a:r>
          </a:p>
        </p:txBody>
      </p:sp>
      <p:sp>
        <p:nvSpPr>
          <p:cNvPr id="83" name="Shape 83"/>
          <p:cNvSpPr/>
          <p:nvPr/>
        </p:nvSpPr>
        <p:spPr>
          <a:xfrm>
            <a:off x="1159800" y="2279550"/>
            <a:ext cx="3355499" cy="1517400"/>
          </a:xfrm>
          <a:prstGeom prst="rect">
            <a:avLst/>
          </a:prstGeom>
          <a:solidFill>
            <a:schemeClr val="lt1"/>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4" name="Shape 84"/>
          <p:cNvSpPr/>
          <p:nvPr/>
        </p:nvSpPr>
        <p:spPr>
          <a:xfrm>
            <a:off x="5046000" y="2279550"/>
            <a:ext cx="3355499" cy="1517400"/>
          </a:xfrm>
          <a:prstGeom prst="rect">
            <a:avLst/>
          </a:prstGeom>
          <a:solidFill>
            <a:schemeClr val="lt1"/>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5" name="Shape 85"/>
          <p:cNvSpPr txBox="1"/>
          <p:nvPr/>
        </p:nvSpPr>
        <p:spPr>
          <a:xfrm>
            <a:off x="1879175" y="1862375"/>
            <a:ext cx="2158199" cy="348600"/>
          </a:xfrm>
          <a:prstGeom prst="rect">
            <a:avLst/>
          </a:prstGeom>
          <a:noFill/>
          <a:ln>
            <a:noFill/>
          </a:ln>
        </p:spPr>
        <p:txBody>
          <a:bodyPr lIns="91425" tIns="91425" rIns="91425" bIns="91425" anchor="t" anchorCtr="0">
            <a:noAutofit/>
          </a:bodyPr>
          <a:lstStyle/>
          <a:p>
            <a:pPr>
              <a:spcBef>
                <a:spcPts val="0"/>
              </a:spcBef>
              <a:buNone/>
            </a:pPr>
            <a:r>
              <a:rPr lang="en" sz="1800" b="1" dirty="0">
                <a:latin typeface="Cambria"/>
                <a:ea typeface="Cambria"/>
                <a:cs typeface="Cambria"/>
                <a:sym typeface="Cambria"/>
              </a:rPr>
              <a:t>Treatment Group</a:t>
            </a:r>
          </a:p>
        </p:txBody>
      </p:sp>
      <p:sp>
        <p:nvSpPr>
          <p:cNvPr id="86" name="Shape 86"/>
          <p:cNvSpPr txBox="1"/>
          <p:nvPr/>
        </p:nvSpPr>
        <p:spPr>
          <a:xfrm>
            <a:off x="5841575" y="1862375"/>
            <a:ext cx="1991400" cy="348600"/>
          </a:xfrm>
          <a:prstGeom prst="rect">
            <a:avLst/>
          </a:prstGeom>
          <a:noFill/>
          <a:ln>
            <a:noFill/>
          </a:ln>
        </p:spPr>
        <p:txBody>
          <a:bodyPr lIns="91425" tIns="91425" rIns="91425" bIns="91425" anchor="t" anchorCtr="0">
            <a:noAutofit/>
          </a:bodyPr>
          <a:lstStyle/>
          <a:p>
            <a:pPr lvl="0" rtl="0">
              <a:spcBef>
                <a:spcPts val="0"/>
              </a:spcBef>
              <a:buNone/>
            </a:pPr>
            <a:r>
              <a:rPr lang="en" sz="1800" b="1">
                <a:latin typeface="Cambria"/>
                <a:ea typeface="Cambria"/>
                <a:cs typeface="Cambria"/>
                <a:sym typeface="Cambria"/>
              </a:rPr>
              <a:t>Control Group</a:t>
            </a:r>
          </a:p>
        </p:txBody>
      </p:sp>
      <p:sp>
        <p:nvSpPr>
          <p:cNvPr id="87" name="Shape 87"/>
          <p:cNvSpPr/>
          <p:nvPr/>
        </p:nvSpPr>
        <p:spPr>
          <a:xfrm>
            <a:off x="5046000" y="4641750"/>
            <a:ext cx="3355499" cy="1517400"/>
          </a:xfrm>
          <a:prstGeom prst="rect">
            <a:avLst/>
          </a:prstGeom>
          <a:solidFill>
            <a:schemeClr val="lt1"/>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8" name="Shape 88"/>
          <p:cNvSpPr/>
          <p:nvPr/>
        </p:nvSpPr>
        <p:spPr>
          <a:xfrm>
            <a:off x="1159800" y="4641750"/>
            <a:ext cx="3355499" cy="1517400"/>
          </a:xfrm>
          <a:prstGeom prst="rect">
            <a:avLst/>
          </a:prstGeom>
          <a:solidFill>
            <a:schemeClr val="lt1"/>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9" name="Shape 89"/>
          <p:cNvSpPr/>
          <p:nvPr/>
        </p:nvSpPr>
        <p:spPr>
          <a:xfrm>
            <a:off x="2628250" y="3877150"/>
            <a:ext cx="371999" cy="654899"/>
          </a:xfrm>
          <a:prstGeom prst="downArrow">
            <a:avLst>
              <a:gd name="adj1" fmla="val 50000"/>
              <a:gd name="adj2" fmla="val 50000"/>
            </a:avLst>
          </a:prstGeom>
          <a:solidFill>
            <a:schemeClr val="lt2"/>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0" name="Shape 90"/>
          <p:cNvSpPr/>
          <p:nvPr/>
        </p:nvSpPr>
        <p:spPr>
          <a:xfrm>
            <a:off x="6590650" y="3877150"/>
            <a:ext cx="371999" cy="654899"/>
          </a:xfrm>
          <a:prstGeom prst="downArrow">
            <a:avLst>
              <a:gd name="adj1" fmla="val 50000"/>
              <a:gd name="adj2" fmla="val 50000"/>
            </a:avLst>
          </a:prstGeom>
          <a:solidFill>
            <a:schemeClr val="lt2"/>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1" name="Shape 91"/>
          <p:cNvSpPr/>
          <p:nvPr/>
        </p:nvSpPr>
        <p:spPr>
          <a:xfrm>
            <a:off x="1751325" y="313840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2" name="Shape 92"/>
          <p:cNvSpPr/>
          <p:nvPr/>
        </p:nvSpPr>
        <p:spPr>
          <a:xfrm>
            <a:off x="2131150" y="245387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3" name="Shape 93"/>
          <p:cNvSpPr/>
          <p:nvPr/>
        </p:nvSpPr>
        <p:spPr>
          <a:xfrm>
            <a:off x="2517200" y="335537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4" name="Shape 94"/>
          <p:cNvSpPr/>
          <p:nvPr/>
        </p:nvSpPr>
        <p:spPr>
          <a:xfrm>
            <a:off x="3781600" y="335537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5" name="Shape 95"/>
          <p:cNvSpPr/>
          <p:nvPr/>
        </p:nvSpPr>
        <p:spPr>
          <a:xfrm>
            <a:off x="2949850" y="268895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6" name="Shape 96"/>
          <p:cNvSpPr/>
          <p:nvPr/>
        </p:nvSpPr>
        <p:spPr>
          <a:xfrm>
            <a:off x="3621450" y="254675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7" name="Shape 97"/>
          <p:cNvSpPr/>
          <p:nvPr/>
        </p:nvSpPr>
        <p:spPr>
          <a:xfrm>
            <a:off x="1495575" y="263470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8" name="Shape 98"/>
          <p:cNvSpPr/>
          <p:nvPr/>
        </p:nvSpPr>
        <p:spPr>
          <a:xfrm>
            <a:off x="6386587" y="254675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9" name="Shape 99"/>
          <p:cNvSpPr/>
          <p:nvPr/>
        </p:nvSpPr>
        <p:spPr>
          <a:xfrm>
            <a:off x="6207087" y="333330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0" name="Shape 100"/>
          <p:cNvSpPr/>
          <p:nvPr/>
        </p:nvSpPr>
        <p:spPr>
          <a:xfrm>
            <a:off x="7538362" y="343300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1" name="Shape 101"/>
          <p:cNvSpPr/>
          <p:nvPr/>
        </p:nvSpPr>
        <p:spPr>
          <a:xfrm>
            <a:off x="7027212" y="288255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2" name="Shape 102"/>
          <p:cNvSpPr/>
          <p:nvPr/>
        </p:nvSpPr>
        <p:spPr>
          <a:xfrm>
            <a:off x="7675562" y="251057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3" name="Shape 103"/>
          <p:cNvSpPr/>
          <p:nvPr/>
        </p:nvSpPr>
        <p:spPr>
          <a:xfrm>
            <a:off x="5627187" y="239435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4" name="Shape 104"/>
          <p:cNvSpPr/>
          <p:nvPr/>
        </p:nvSpPr>
        <p:spPr>
          <a:xfrm>
            <a:off x="5441212" y="317832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5" name="Shape 105"/>
          <p:cNvSpPr/>
          <p:nvPr/>
        </p:nvSpPr>
        <p:spPr>
          <a:xfrm>
            <a:off x="1751325" y="550060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6" name="Shape 106"/>
          <p:cNvSpPr/>
          <p:nvPr/>
        </p:nvSpPr>
        <p:spPr>
          <a:xfrm>
            <a:off x="2131150" y="481607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7" name="Shape 107"/>
          <p:cNvSpPr/>
          <p:nvPr/>
        </p:nvSpPr>
        <p:spPr>
          <a:xfrm>
            <a:off x="2517200" y="571757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8" name="Shape 108"/>
          <p:cNvSpPr/>
          <p:nvPr/>
        </p:nvSpPr>
        <p:spPr>
          <a:xfrm>
            <a:off x="2949850" y="5051150"/>
            <a:ext cx="294600" cy="294600"/>
          </a:xfrm>
          <a:prstGeom prst="ellipse">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9" name="Shape 109"/>
          <p:cNvSpPr/>
          <p:nvPr/>
        </p:nvSpPr>
        <p:spPr>
          <a:xfrm>
            <a:off x="3621450" y="4908950"/>
            <a:ext cx="294600" cy="294600"/>
          </a:xfrm>
          <a:prstGeom prst="ellipse">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0" name="Shape 110"/>
          <p:cNvSpPr/>
          <p:nvPr/>
        </p:nvSpPr>
        <p:spPr>
          <a:xfrm>
            <a:off x="1495575" y="499690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1" name="Shape 111"/>
          <p:cNvSpPr/>
          <p:nvPr/>
        </p:nvSpPr>
        <p:spPr>
          <a:xfrm>
            <a:off x="3781600" y="571757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2" name="Shape 112"/>
          <p:cNvSpPr/>
          <p:nvPr/>
        </p:nvSpPr>
        <p:spPr>
          <a:xfrm>
            <a:off x="6386587" y="490895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 name="Shape 113"/>
          <p:cNvSpPr/>
          <p:nvPr/>
        </p:nvSpPr>
        <p:spPr>
          <a:xfrm>
            <a:off x="6207087" y="5695500"/>
            <a:ext cx="294600" cy="294600"/>
          </a:xfrm>
          <a:prstGeom prst="ellipse">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4" name="Shape 114"/>
          <p:cNvSpPr/>
          <p:nvPr/>
        </p:nvSpPr>
        <p:spPr>
          <a:xfrm>
            <a:off x="7027212" y="524475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5" name="Shape 115"/>
          <p:cNvSpPr/>
          <p:nvPr/>
        </p:nvSpPr>
        <p:spPr>
          <a:xfrm>
            <a:off x="7675562" y="4872775"/>
            <a:ext cx="294600" cy="294600"/>
          </a:xfrm>
          <a:prstGeom prst="ellipse">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6" name="Shape 116"/>
          <p:cNvSpPr/>
          <p:nvPr/>
        </p:nvSpPr>
        <p:spPr>
          <a:xfrm>
            <a:off x="5627187" y="4756550"/>
            <a:ext cx="294600" cy="294600"/>
          </a:xfrm>
          <a:prstGeom prst="ellipse">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7" name="Shape 117"/>
          <p:cNvSpPr/>
          <p:nvPr/>
        </p:nvSpPr>
        <p:spPr>
          <a:xfrm>
            <a:off x="5441212" y="554052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8" name="Shape 118"/>
          <p:cNvSpPr/>
          <p:nvPr/>
        </p:nvSpPr>
        <p:spPr>
          <a:xfrm>
            <a:off x="7538362" y="5795200"/>
            <a:ext cx="294600" cy="294600"/>
          </a:xfrm>
          <a:prstGeom prst="ellipse">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9" name="Shape 119"/>
          <p:cNvSpPr txBox="1"/>
          <p:nvPr/>
        </p:nvSpPr>
        <p:spPr>
          <a:xfrm>
            <a:off x="174575" y="2820925"/>
            <a:ext cx="1166999" cy="520800"/>
          </a:xfrm>
          <a:prstGeom prst="rect">
            <a:avLst/>
          </a:prstGeom>
          <a:noFill/>
          <a:ln>
            <a:noFill/>
          </a:ln>
        </p:spPr>
        <p:txBody>
          <a:bodyPr lIns="91425" tIns="91425" rIns="91425" bIns="91425" anchor="t" anchorCtr="0">
            <a:noAutofit/>
          </a:bodyPr>
          <a:lstStyle/>
          <a:p>
            <a:pPr>
              <a:spcBef>
                <a:spcPts val="0"/>
              </a:spcBef>
              <a:buNone/>
            </a:pPr>
            <a:r>
              <a:rPr lang="en" sz="1800" b="1" dirty="0">
                <a:latin typeface="Cambria"/>
                <a:ea typeface="Cambria"/>
                <a:cs typeface="Cambria"/>
                <a:sym typeface="Cambria"/>
              </a:rPr>
              <a:t>Pretrial</a:t>
            </a:r>
          </a:p>
        </p:txBody>
      </p:sp>
      <p:sp>
        <p:nvSpPr>
          <p:cNvPr id="120" name="Shape 120"/>
          <p:cNvSpPr txBox="1"/>
          <p:nvPr/>
        </p:nvSpPr>
        <p:spPr>
          <a:xfrm>
            <a:off x="40925" y="5125675"/>
            <a:ext cx="1281900" cy="520800"/>
          </a:xfrm>
          <a:prstGeom prst="rect">
            <a:avLst/>
          </a:prstGeom>
          <a:noFill/>
          <a:ln>
            <a:noFill/>
          </a:ln>
        </p:spPr>
        <p:txBody>
          <a:bodyPr lIns="91425" tIns="91425" rIns="91425" bIns="91425" anchor="t" anchorCtr="0">
            <a:noAutofit/>
          </a:bodyPr>
          <a:lstStyle/>
          <a:p>
            <a:pPr lvl="0" rtl="0">
              <a:spcBef>
                <a:spcPts val="0"/>
              </a:spcBef>
              <a:buNone/>
            </a:pPr>
            <a:r>
              <a:rPr lang="en" sz="1800" b="1">
                <a:latin typeface="Cambria"/>
                <a:ea typeface="Cambria"/>
                <a:cs typeface="Cambria"/>
                <a:sym typeface="Cambria"/>
              </a:rPr>
              <a:t>Outcome</a:t>
            </a:r>
          </a:p>
        </p:txBody>
      </p:sp>
      <p:sp>
        <p:nvSpPr>
          <p:cNvPr id="121" name="Shape 121"/>
          <p:cNvSpPr txBox="1"/>
          <p:nvPr/>
        </p:nvSpPr>
        <p:spPr>
          <a:xfrm>
            <a:off x="2384375" y="6173725"/>
            <a:ext cx="1166999" cy="520800"/>
          </a:xfrm>
          <a:prstGeom prst="rect">
            <a:avLst/>
          </a:prstGeom>
          <a:noFill/>
          <a:ln>
            <a:noFill/>
          </a:ln>
        </p:spPr>
        <p:txBody>
          <a:bodyPr lIns="91425" tIns="91425" rIns="91425" bIns="91425" anchor="t" anchorCtr="0">
            <a:noAutofit/>
          </a:bodyPr>
          <a:lstStyle/>
          <a:p>
            <a:pPr lvl="0" rtl="0">
              <a:spcBef>
                <a:spcPts val="0"/>
              </a:spcBef>
              <a:buNone/>
            </a:pPr>
            <a:r>
              <a:rPr lang="en" sz="1800" b="1" dirty="0">
                <a:solidFill>
                  <a:srgbClr val="990000"/>
                </a:solidFill>
                <a:latin typeface="Cambria"/>
                <a:ea typeface="Cambria"/>
                <a:cs typeface="Cambria"/>
                <a:sym typeface="Cambria"/>
              </a:rPr>
              <a:t>28.6%</a:t>
            </a:r>
          </a:p>
        </p:txBody>
      </p:sp>
      <p:sp>
        <p:nvSpPr>
          <p:cNvPr id="122" name="Shape 122"/>
          <p:cNvSpPr txBox="1"/>
          <p:nvPr/>
        </p:nvSpPr>
        <p:spPr>
          <a:xfrm>
            <a:off x="6270575" y="6173725"/>
            <a:ext cx="1166999" cy="520800"/>
          </a:xfrm>
          <a:prstGeom prst="rect">
            <a:avLst/>
          </a:prstGeom>
          <a:noFill/>
          <a:ln>
            <a:noFill/>
          </a:ln>
        </p:spPr>
        <p:txBody>
          <a:bodyPr lIns="91425" tIns="91425" rIns="91425" bIns="91425" anchor="t" anchorCtr="0">
            <a:noAutofit/>
          </a:bodyPr>
          <a:lstStyle/>
          <a:p>
            <a:pPr lvl="0" rtl="0">
              <a:spcBef>
                <a:spcPts val="0"/>
              </a:spcBef>
              <a:buNone/>
            </a:pPr>
            <a:r>
              <a:rPr lang="en" sz="1800" b="1">
                <a:solidFill>
                  <a:srgbClr val="990000"/>
                </a:solidFill>
                <a:latin typeface="Cambria"/>
                <a:ea typeface="Cambria"/>
                <a:cs typeface="Cambria"/>
                <a:sym typeface="Cambria"/>
              </a:rPr>
              <a:t>57.1%</a:t>
            </a:r>
          </a:p>
        </p:txBody>
      </p:sp>
    </p:spTree>
    <p:extLst>
      <p:ext uri="{BB962C8B-B14F-4D97-AF65-F5344CB8AC3E}">
        <p14:creationId xmlns:p14="http://schemas.microsoft.com/office/powerpoint/2010/main" val="4168276385"/>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Medicine Initiative</a:t>
            </a:r>
            <a:endParaRPr lang="en-US" dirty="0"/>
          </a:p>
        </p:txBody>
      </p:sp>
      <p:sp>
        <p:nvSpPr>
          <p:cNvPr id="3" name="Text Placeholder 2"/>
          <p:cNvSpPr>
            <a:spLocks noGrp="1"/>
          </p:cNvSpPr>
          <p:nvPr>
            <p:ph type="body" idx="1"/>
          </p:nvPr>
        </p:nvSpPr>
        <p:spPr/>
        <p:txBody>
          <a:bodyPr/>
          <a:lstStyle/>
          <a:p>
            <a:endParaRPr lang="en-US" dirty="0" smtClean="0"/>
          </a:p>
          <a:p>
            <a:r>
              <a:rPr lang="en-US" dirty="0" smtClean="0"/>
              <a:t>“Tonight, I'm launching a new Precision Medicine Initiative to bring us closer to curing diseases like cancer and diabetes — and to give all of us access to the personalized information we need to keep ourselves and our families healthier.”</a:t>
            </a:r>
          </a:p>
          <a:p>
            <a:endParaRPr lang="en-US" sz="1000" dirty="0" smtClean="0"/>
          </a:p>
          <a:p>
            <a:pPr algn="r"/>
            <a:r>
              <a:rPr lang="en-US" sz="2000" dirty="0" smtClean="0"/>
              <a:t>-President Barack Obama, State of the Union Address, January 20, 2015</a:t>
            </a:r>
            <a:endParaRPr lang="en-US" sz="2000" dirty="0"/>
          </a:p>
        </p:txBody>
      </p:sp>
      <p:pic>
        <p:nvPicPr>
          <p:cNvPr id="5" name="Picture 2" descr="https://upload.wikimedia.org/wikipedia/commons/thumb/3/36/Seal_of_the_President_of_the_United_States.svg/599px-Seal_of_the_President_of_the_United_Stat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5088194"/>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spcBef>
                <a:spcPts val="0"/>
              </a:spcBef>
              <a:buNone/>
            </a:pPr>
            <a:r>
              <a:rPr lang="en"/>
              <a:t>Clinical Trial</a:t>
            </a:r>
          </a:p>
        </p:txBody>
      </p:sp>
      <p:sp>
        <p:nvSpPr>
          <p:cNvPr id="128" name="Shape 128"/>
          <p:cNvSpPr/>
          <p:nvPr/>
        </p:nvSpPr>
        <p:spPr>
          <a:xfrm>
            <a:off x="1159800" y="2279550"/>
            <a:ext cx="3355499" cy="1517400"/>
          </a:xfrm>
          <a:prstGeom prst="rect">
            <a:avLst/>
          </a:prstGeom>
          <a:solidFill>
            <a:schemeClr val="lt1"/>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9" name="Shape 129"/>
          <p:cNvSpPr/>
          <p:nvPr/>
        </p:nvSpPr>
        <p:spPr>
          <a:xfrm>
            <a:off x="5046000" y="2279550"/>
            <a:ext cx="3355499" cy="1517400"/>
          </a:xfrm>
          <a:prstGeom prst="rect">
            <a:avLst/>
          </a:prstGeom>
          <a:solidFill>
            <a:schemeClr val="lt1"/>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0" name="Shape 130"/>
          <p:cNvSpPr txBox="1"/>
          <p:nvPr/>
        </p:nvSpPr>
        <p:spPr>
          <a:xfrm>
            <a:off x="1879175" y="1862375"/>
            <a:ext cx="2158199" cy="348600"/>
          </a:xfrm>
          <a:prstGeom prst="rect">
            <a:avLst/>
          </a:prstGeom>
          <a:noFill/>
          <a:ln>
            <a:noFill/>
          </a:ln>
        </p:spPr>
        <p:txBody>
          <a:bodyPr lIns="91425" tIns="91425" rIns="91425" bIns="91425" anchor="t" anchorCtr="0">
            <a:noAutofit/>
          </a:bodyPr>
          <a:lstStyle/>
          <a:p>
            <a:pPr lvl="0" rtl="0">
              <a:spcBef>
                <a:spcPts val="0"/>
              </a:spcBef>
              <a:buNone/>
            </a:pPr>
            <a:r>
              <a:rPr lang="en" sz="1800" b="1">
                <a:latin typeface="Cambria"/>
                <a:ea typeface="Cambria"/>
                <a:cs typeface="Cambria"/>
                <a:sym typeface="Cambria"/>
              </a:rPr>
              <a:t>Treatment Group</a:t>
            </a:r>
          </a:p>
        </p:txBody>
      </p:sp>
      <p:sp>
        <p:nvSpPr>
          <p:cNvPr id="131" name="Shape 131"/>
          <p:cNvSpPr txBox="1"/>
          <p:nvPr/>
        </p:nvSpPr>
        <p:spPr>
          <a:xfrm>
            <a:off x="5841575" y="1862375"/>
            <a:ext cx="1991400" cy="348600"/>
          </a:xfrm>
          <a:prstGeom prst="rect">
            <a:avLst/>
          </a:prstGeom>
          <a:noFill/>
          <a:ln>
            <a:noFill/>
          </a:ln>
        </p:spPr>
        <p:txBody>
          <a:bodyPr lIns="91425" tIns="91425" rIns="91425" bIns="91425" anchor="t" anchorCtr="0">
            <a:noAutofit/>
          </a:bodyPr>
          <a:lstStyle/>
          <a:p>
            <a:pPr lvl="0" rtl="0">
              <a:spcBef>
                <a:spcPts val="0"/>
              </a:spcBef>
              <a:buNone/>
            </a:pPr>
            <a:r>
              <a:rPr lang="en" sz="1800" b="1">
                <a:latin typeface="Cambria"/>
                <a:ea typeface="Cambria"/>
                <a:cs typeface="Cambria"/>
                <a:sym typeface="Cambria"/>
              </a:rPr>
              <a:t>Control Group</a:t>
            </a:r>
          </a:p>
        </p:txBody>
      </p:sp>
      <p:sp>
        <p:nvSpPr>
          <p:cNvPr id="132" name="Shape 132"/>
          <p:cNvSpPr/>
          <p:nvPr/>
        </p:nvSpPr>
        <p:spPr>
          <a:xfrm>
            <a:off x="5046000" y="4641750"/>
            <a:ext cx="3355499" cy="1517400"/>
          </a:xfrm>
          <a:prstGeom prst="rect">
            <a:avLst/>
          </a:prstGeom>
          <a:solidFill>
            <a:schemeClr val="lt1"/>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3" name="Shape 133"/>
          <p:cNvSpPr/>
          <p:nvPr/>
        </p:nvSpPr>
        <p:spPr>
          <a:xfrm>
            <a:off x="1159800" y="4641750"/>
            <a:ext cx="3355499" cy="1517400"/>
          </a:xfrm>
          <a:prstGeom prst="rect">
            <a:avLst/>
          </a:prstGeom>
          <a:solidFill>
            <a:schemeClr val="lt1"/>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4" name="Shape 134"/>
          <p:cNvSpPr/>
          <p:nvPr/>
        </p:nvSpPr>
        <p:spPr>
          <a:xfrm>
            <a:off x="2628250" y="3877150"/>
            <a:ext cx="371999" cy="654899"/>
          </a:xfrm>
          <a:prstGeom prst="downArrow">
            <a:avLst>
              <a:gd name="adj1" fmla="val 50000"/>
              <a:gd name="adj2" fmla="val 50000"/>
            </a:avLst>
          </a:prstGeom>
          <a:solidFill>
            <a:schemeClr val="lt2"/>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5" name="Shape 135"/>
          <p:cNvSpPr/>
          <p:nvPr/>
        </p:nvSpPr>
        <p:spPr>
          <a:xfrm>
            <a:off x="6590650" y="3877150"/>
            <a:ext cx="371999" cy="654899"/>
          </a:xfrm>
          <a:prstGeom prst="downArrow">
            <a:avLst>
              <a:gd name="adj1" fmla="val 50000"/>
              <a:gd name="adj2" fmla="val 50000"/>
            </a:avLst>
          </a:prstGeom>
          <a:solidFill>
            <a:schemeClr val="lt2"/>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6" name="Shape 136"/>
          <p:cNvSpPr/>
          <p:nvPr/>
        </p:nvSpPr>
        <p:spPr>
          <a:xfrm>
            <a:off x="1751325" y="313840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7" name="Shape 137"/>
          <p:cNvSpPr/>
          <p:nvPr/>
        </p:nvSpPr>
        <p:spPr>
          <a:xfrm>
            <a:off x="2131150" y="245387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8" name="Shape 138"/>
          <p:cNvSpPr/>
          <p:nvPr/>
        </p:nvSpPr>
        <p:spPr>
          <a:xfrm>
            <a:off x="2517200" y="335537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9" name="Shape 139"/>
          <p:cNvSpPr/>
          <p:nvPr/>
        </p:nvSpPr>
        <p:spPr>
          <a:xfrm>
            <a:off x="3781600" y="335537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0" name="Shape 140"/>
          <p:cNvSpPr/>
          <p:nvPr/>
        </p:nvSpPr>
        <p:spPr>
          <a:xfrm>
            <a:off x="2949850" y="268895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1" name="Shape 141"/>
          <p:cNvSpPr/>
          <p:nvPr/>
        </p:nvSpPr>
        <p:spPr>
          <a:xfrm>
            <a:off x="3621450" y="254675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2" name="Shape 142"/>
          <p:cNvSpPr/>
          <p:nvPr/>
        </p:nvSpPr>
        <p:spPr>
          <a:xfrm>
            <a:off x="1495575" y="263470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3" name="Shape 143"/>
          <p:cNvSpPr/>
          <p:nvPr/>
        </p:nvSpPr>
        <p:spPr>
          <a:xfrm>
            <a:off x="6386587" y="254675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4" name="Shape 144"/>
          <p:cNvSpPr/>
          <p:nvPr/>
        </p:nvSpPr>
        <p:spPr>
          <a:xfrm>
            <a:off x="6207087" y="333330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5" name="Shape 145"/>
          <p:cNvSpPr/>
          <p:nvPr/>
        </p:nvSpPr>
        <p:spPr>
          <a:xfrm>
            <a:off x="7538362" y="343300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6" name="Shape 146"/>
          <p:cNvSpPr/>
          <p:nvPr/>
        </p:nvSpPr>
        <p:spPr>
          <a:xfrm>
            <a:off x="7027212" y="288255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7" name="Shape 147"/>
          <p:cNvSpPr/>
          <p:nvPr/>
        </p:nvSpPr>
        <p:spPr>
          <a:xfrm>
            <a:off x="7675562" y="251057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8" name="Shape 148"/>
          <p:cNvSpPr/>
          <p:nvPr/>
        </p:nvSpPr>
        <p:spPr>
          <a:xfrm>
            <a:off x="5627187" y="239435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9" name="Shape 149"/>
          <p:cNvSpPr/>
          <p:nvPr/>
        </p:nvSpPr>
        <p:spPr>
          <a:xfrm>
            <a:off x="5441212" y="317832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0" name="Shape 150"/>
          <p:cNvSpPr/>
          <p:nvPr/>
        </p:nvSpPr>
        <p:spPr>
          <a:xfrm>
            <a:off x="1751325" y="550060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1" name="Shape 151"/>
          <p:cNvSpPr/>
          <p:nvPr/>
        </p:nvSpPr>
        <p:spPr>
          <a:xfrm>
            <a:off x="2131150" y="481607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2" name="Shape 152"/>
          <p:cNvSpPr/>
          <p:nvPr/>
        </p:nvSpPr>
        <p:spPr>
          <a:xfrm>
            <a:off x="2517200" y="571757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3" name="Shape 153"/>
          <p:cNvSpPr/>
          <p:nvPr/>
        </p:nvSpPr>
        <p:spPr>
          <a:xfrm>
            <a:off x="2949850" y="5051150"/>
            <a:ext cx="294600" cy="294600"/>
          </a:xfrm>
          <a:prstGeom prst="ellipse">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4" name="Shape 154"/>
          <p:cNvSpPr/>
          <p:nvPr/>
        </p:nvSpPr>
        <p:spPr>
          <a:xfrm>
            <a:off x="3621450" y="4908950"/>
            <a:ext cx="294600" cy="294600"/>
          </a:xfrm>
          <a:prstGeom prst="ellipse">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5" name="Shape 155"/>
          <p:cNvSpPr/>
          <p:nvPr/>
        </p:nvSpPr>
        <p:spPr>
          <a:xfrm>
            <a:off x="1495575" y="499690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6" name="Shape 156"/>
          <p:cNvSpPr/>
          <p:nvPr/>
        </p:nvSpPr>
        <p:spPr>
          <a:xfrm>
            <a:off x="3781600" y="571757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7" name="Shape 157"/>
          <p:cNvSpPr/>
          <p:nvPr/>
        </p:nvSpPr>
        <p:spPr>
          <a:xfrm>
            <a:off x="6386587" y="490895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8" name="Shape 158"/>
          <p:cNvSpPr/>
          <p:nvPr/>
        </p:nvSpPr>
        <p:spPr>
          <a:xfrm>
            <a:off x="6207087" y="5695500"/>
            <a:ext cx="294600" cy="294600"/>
          </a:xfrm>
          <a:prstGeom prst="ellipse">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9" name="Shape 159"/>
          <p:cNvSpPr/>
          <p:nvPr/>
        </p:nvSpPr>
        <p:spPr>
          <a:xfrm>
            <a:off x="7027212" y="524475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0" name="Shape 160"/>
          <p:cNvSpPr/>
          <p:nvPr/>
        </p:nvSpPr>
        <p:spPr>
          <a:xfrm>
            <a:off x="7675562" y="4872775"/>
            <a:ext cx="294600" cy="294600"/>
          </a:xfrm>
          <a:prstGeom prst="ellipse">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1" name="Shape 161"/>
          <p:cNvSpPr/>
          <p:nvPr/>
        </p:nvSpPr>
        <p:spPr>
          <a:xfrm>
            <a:off x="5627187" y="4756550"/>
            <a:ext cx="294600" cy="294600"/>
          </a:xfrm>
          <a:prstGeom prst="ellipse">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2" name="Shape 162"/>
          <p:cNvSpPr/>
          <p:nvPr/>
        </p:nvSpPr>
        <p:spPr>
          <a:xfrm>
            <a:off x="5441212" y="554052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3" name="Shape 163"/>
          <p:cNvSpPr/>
          <p:nvPr/>
        </p:nvSpPr>
        <p:spPr>
          <a:xfrm>
            <a:off x="7538362" y="5795200"/>
            <a:ext cx="294600" cy="294600"/>
          </a:xfrm>
          <a:prstGeom prst="ellipse">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64" name="Shape 164"/>
          <p:cNvSpPr txBox="1"/>
          <p:nvPr/>
        </p:nvSpPr>
        <p:spPr>
          <a:xfrm>
            <a:off x="174575" y="2820925"/>
            <a:ext cx="1166999" cy="520800"/>
          </a:xfrm>
          <a:prstGeom prst="rect">
            <a:avLst/>
          </a:prstGeom>
          <a:noFill/>
          <a:ln>
            <a:noFill/>
          </a:ln>
        </p:spPr>
        <p:txBody>
          <a:bodyPr lIns="91425" tIns="91425" rIns="91425" bIns="91425" anchor="t" anchorCtr="0">
            <a:noAutofit/>
          </a:bodyPr>
          <a:lstStyle/>
          <a:p>
            <a:pPr lvl="0" rtl="0">
              <a:spcBef>
                <a:spcPts val="0"/>
              </a:spcBef>
              <a:buNone/>
            </a:pPr>
            <a:r>
              <a:rPr lang="en" sz="1800" b="1">
                <a:latin typeface="Cambria"/>
                <a:ea typeface="Cambria"/>
                <a:cs typeface="Cambria"/>
                <a:sym typeface="Cambria"/>
              </a:rPr>
              <a:t>Pretrial</a:t>
            </a:r>
          </a:p>
        </p:txBody>
      </p:sp>
      <p:sp>
        <p:nvSpPr>
          <p:cNvPr id="165" name="Shape 165"/>
          <p:cNvSpPr txBox="1"/>
          <p:nvPr/>
        </p:nvSpPr>
        <p:spPr>
          <a:xfrm>
            <a:off x="40925" y="5125675"/>
            <a:ext cx="1281900" cy="520800"/>
          </a:xfrm>
          <a:prstGeom prst="rect">
            <a:avLst/>
          </a:prstGeom>
          <a:noFill/>
          <a:ln>
            <a:noFill/>
          </a:ln>
        </p:spPr>
        <p:txBody>
          <a:bodyPr lIns="91425" tIns="91425" rIns="91425" bIns="91425" anchor="t" anchorCtr="0">
            <a:noAutofit/>
          </a:bodyPr>
          <a:lstStyle/>
          <a:p>
            <a:pPr lvl="0" rtl="0">
              <a:spcBef>
                <a:spcPts val="0"/>
              </a:spcBef>
              <a:buNone/>
            </a:pPr>
            <a:r>
              <a:rPr lang="en" sz="1800" b="1">
                <a:latin typeface="Cambria"/>
                <a:ea typeface="Cambria"/>
                <a:cs typeface="Cambria"/>
                <a:sym typeface="Cambria"/>
              </a:rPr>
              <a:t>Outcome</a:t>
            </a:r>
          </a:p>
        </p:txBody>
      </p:sp>
      <p:sp>
        <p:nvSpPr>
          <p:cNvPr id="166" name="Shape 166"/>
          <p:cNvSpPr txBox="1"/>
          <p:nvPr/>
        </p:nvSpPr>
        <p:spPr>
          <a:xfrm>
            <a:off x="2384375" y="6173725"/>
            <a:ext cx="1166999" cy="520800"/>
          </a:xfrm>
          <a:prstGeom prst="rect">
            <a:avLst/>
          </a:prstGeom>
          <a:noFill/>
          <a:ln>
            <a:noFill/>
          </a:ln>
        </p:spPr>
        <p:txBody>
          <a:bodyPr lIns="91425" tIns="91425" rIns="91425" bIns="91425" anchor="t" anchorCtr="0">
            <a:noAutofit/>
          </a:bodyPr>
          <a:lstStyle/>
          <a:p>
            <a:pPr lvl="0" rtl="0">
              <a:spcBef>
                <a:spcPts val="0"/>
              </a:spcBef>
              <a:buNone/>
            </a:pPr>
            <a:r>
              <a:rPr lang="en" sz="1800" b="1">
                <a:solidFill>
                  <a:srgbClr val="990000"/>
                </a:solidFill>
                <a:latin typeface="Cambria"/>
                <a:ea typeface="Cambria"/>
                <a:cs typeface="Cambria"/>
                <a:sym typeface="Cambria"/>
              </a:rPr>
              <a:t>28.6%</a:t>
            </a:r>
          </a:p>
        </p:txBody>
      </p:sp>
      <p:sp>
        <p:nvSpPr>
          <p:cNvPr id="167" name="Shape 167"/>
          <p:cNvSpPr txBox="1"/>
          <p:nvPr/>
        </p:nvSpPr>
        <p:spPr>
          <a:xfrm>
            <a:off x="6270575" y="6173725"/>
            <a:ext cx="1166999" cy="520800"/>
          </a:xfrm>
          <a:prstGeom prst="rect">
            <a:avLst/>
          </a:prstGeom>
          <a:noFill/>
          <a:ln>
            <a:noFill/>
          </a:ln>
        </p:spPr>
        <p:txBody>
          <a:bodyPr lIns="91425" tIns="91425" rIns="91425" bIns="91425" anchor="t" anchorCtr="0">
            <a:noAutofit/>
          </a:bodyPr>
          <a:lstStyle/>
          <a:p>
            <a:pPr lvl="0" rtl="0">
              <a:spcBef>
                <a:spcPts val="0"/>
              </a:spcBef>
              <a:buNone/>
            </a:pPr>
            <a:r>
              <a:rPr lang="en" sz="1800" b="1">
                <a:solidFill>
                  <a:srgbClr val="990000"/>
                </a:solidFill>
                <a:latin typeface="Cambria"/>
                <a:ea typeface="Cambria"/>
                <a:cs typeface="Cambria"/>
                <a:sym typeface="Cambria"/>
              </a:rPr>
              <a:t>57.1%</a:t>
            </a:r>
          </a:p>
        </p:txBody>
      </p:sp>
      <p:sp>
        <p:nvSpPr>
          <p:cNvPr id="168" name="Shape 168"/>
          <p:cNvSpPr/>
          <p:nvPr/>
        </p:nvSpPr>
        <p:spPr>
          <a:xfrm>
            <a:off x="1371600" y="3625325"/>
            <a:ext cx="6801299" cy="1114499"/>
          </a:xfrm>
          <a:prstGeom prst="rect">
            <a:avLst/>
          </a:prstGeom>
          <a:solidFill>
            <a:schemeClr val="lt2"/>
          </a:solidFill>
          <a:ln w="38100" cap="flat" cmpd="sng">
            <a:solidFill>
              <a:srgbClr val="303030"/>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 sz="2400" b="1" dirty="0">
                <a:latin typeface="Cambria"/>
                <a:ea typeface="Cambria"/>
                <a:cs typeface="Cambria"/>
                <a:sym typeface="Cambria"/>
              </a:rPr>
              <a:t>ATE = 28.6% - 57.1% = -</a:t>
            </a:r>
            <a:r>
              <a:rPr lang="en" sz="2400" b="1" dirty="0" smtClean="0">
                <a:latin typeface="Cambria"/>
                <a:ea typeface="Cambria"/>
                <a:cs typeface="Cambria"/>
                <a:sym typeface="Cambria"/>
              </a:rPr>
              <a:t>28.5 </a:t>
            </a:r>
            <a:r>
              <a:rPr lang="en" sz="2400" b="1" dirty="0" smtClean="0">
                <a:latin typeface="Cambria"/>
                <a:ea typeface="Cambria"/>
                <a:cs typeface="Cambria"/>
                <a:sym typeface="Cambria"/>
              </a:rPr>
              <a:t>percentage </a:t>
            </a:r>
            <a:r>
              <a:rPr lang="en" sz="2400" b="1" dirty="0" smtClean="0">
                <a:latin typeface="Cambria"/>
                <a:ea typeface="Cambria"/>
                <a:cs typeface="Cambria"/>
                <a:sym typeface="Cambria"/>
              </a:rPr>
              <a:t>points</a:t>
            </a:r>
            <a:endParaRPr lang="en" sz="2400" b="1" dirty="0">
              <a:latin typeface="Cambria"/>
              <a:ea typeface="Cambria"/>
              <a:cs typeface="Cambria"/>
              <a:sym typeface="Cambria"/>
            </a:endParaRPr>
          </a:p>
        </p:txBody>
      </p:sp>
    </p:spTree>
    <p:extLst>
      <p:ext uri="{BB962C8B-B14F-4D97-AF65-F5344CB8AC3E}">
        <p14:creationId xmlns:p14="http://schemas.microsoft.com/office/powerpoint/2010/main" val="3780657880"/>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spcBef>
                <a:spcPts val="0"/>
              </a:spcBef>
              <a:buNone/>
            </a:pPr>
            <a:r>
              <a:rPr lang="en"/>
              <a:t>Clinical Trial</a:t>
            </a:r>
          </a:p>
        </p:txBody>
      </p:sp>
      <p:sp>
        <p:nvSpPr>
          <p:cNvPr id="180" name="Shape 180"/>
          <p:cNvSpPr/>
          <p:nvPr/>
        </p:nvSpPr>
        <p:spPr>
          <a:xfrm>
            <a:off x="1159800" y="2279550"/>
            <a:ext cx="3355499" cy="1517400"/>
          </a:xfrm>
          <a:prstGeom prst="rect">
            <a:avLst/>
          </a:prstGeom>
          <a:solidFill>
            <a:schemeClr val="lt1"/>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1" name="Shape 181"/>
          <p:cNvSpPr/>
          <p:nvPr/>
        </p:nvSpPr>
        <p:spPr>
          <a:xfrm>
            <a:off x="5046000" y="2279550"/>
            <a:ext cx="3355499" cy="1517400"/>
          </a:xfrm>
          <a:prstGeom prst="rect">
            <a:avLst/>
          </a:prstGeom>
          <a:solidFill>
            <a:schemeClr val="lt1"/>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2" name="Shape 182"/>
          <p:cNvSpPr txBox="1"/>
          <p:nvPr/>
        </p:nvSpPr>
        <p:spPr>
          <a:xfrm>
            <a:off x="1879175" y="1862375"/>
            <a:ext cx="2158199" cy="348600"/>
          </a:xfrm>
          <a:prstGeom prst="rect">
            <a:avLst/>
          </a:prstGeom>
          <a:noFill/>
          <a:ln>
            <a:noFill/>
          </a:ln>
        </p:spPr>
        <p:txBody>
          <a:bodyPr lIns="91425" tIns="91425" rIns="91425" bIns="91425" anchor="t" anchorCtr="0">
            <a:noAutofit/>
          </a:bodyPr>
          <a:lstStyle/>
          <a:p>
            <a:pPr lvl="0" rtl="0">
              <a:spcBef>
                <a:spcPts val="0"/>
              </a:spcBef>
              <a:buNone/>
            </a:pPr>
            <a:r>
              <a:rPr lang="en" sz="1800" b="1">
                <a:latin typeface="Cambria"/>
                <a:ea typeface="Cambria"/>
                <a:cs typeface="Cambria"/>
                <a:sym typeface="Cambria"/>
              </a:rPr>
              <a:t>Treatment Group</a:t>
            </a:r>
          </a:p>
        </p:txBody>
      </p:sp>
      <p:sp>
        <p:nvSpPr>
          <p:cNvPr id="183" name="Shape 183"/>
          <p:cNvSpPr txBox="1"/>
          <p:nvPr/>
        </p:nvSpPr>
        <p:spPr>
          <a:xfrm>
            <a:off x="5841575" y="1862375"/>
            <a:ext cx="1991400" cy="348600"/>
          </a:xfrm>
          <a:prstGeom prst="rect">
            <a:avLst/>
          </a:prstGeom>
          <a:noFill/>
          <a:ln>
            <a:noFill/>
          </a:ln>
        </p:spPr>
        <p:txBody>
          <a:bodyPr lIns="91425" tIns="91425" rIns="91425" bIns="91425" anchor="t" anchorCtr="0">
            <a:noAutofit/>
          </a:bodyPr>
          <a:lstStyle/>
          <a:p>
            <a:pPr lvl="0" rtl="0">
              <a:spcBef>
                <a:spcPts val="0"/>
              </a:spcBef>
              <a:buNone/>
            </a:pPr>
            <a:r>
              <a:rPr lang="en" sz="1800" b="1">
                <a:latin typeface="Cambria"/>
                <a:ea typeface="Cambria"/>
                <a:cs typeface="Cambria"/>
                <a:sym typeface="Cambria"/>
              </a:rPr>
              <a:t>Control Group</a:t>
            </a:r>
          </a:p>
        </p:txBody>
      </p:sp>
      <p:sp>
        <p:nvSpPr>
          <p:cNvPr id="184" name="Shape 184"/>
          <p:cNvSpPr/>
          <p:nvPr/>
        </p:nvSpPr>
        <p:spPr>
          <a:xfrm>
            <a:off x="5046000" y="4641750"/>
            <a:ext cx="3355499" cy="1517400"/>
          </a:xfrm>
          <a:prstGeom prst="rect">
            <a:avLst/>
          </a:prstGeom>
          <a:solidFill>
            <a:schemeClr val="lt1"/>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5" name="Shape 185"/>
          <p:cNvSpPr/>
          <p:nvPr/>
        </p:nvSpPr>
        <p:spPr>
          <a:xfrm>
            <a:off x="1159800" y="4641750"/>
            <a:ext cx="3355499" cy="1517400"/>
          </a:xfrm>
          <a:prstGeom prst="rect">
            <a:avLst/>
          </a:prstGeom>
          <a:solidFill>
            <a:schemeClr val="lt1"/>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6" name="Shape 186"/>
          <p:cNvSpPr/>
          <p:nvPr/>
        </p:nvSpPr>
        <p:spPr>
          <a:xfrm>
            <a:off x="2628250" y="3877150"/>
            <a:ext cx="371999" cy="654899"/>
          </a:xfrm>
          <a:prstGeom prst="downArrow">
            <a:avLst>
              <a:gd name="adj1" fmla="val 50000"/>
              <a:gd name="adj2" fmla="val 50000"/>
            </a:avLst>
          </a:prstGeom>
          <a:solidFill>
            <a:schemeClr val="lt2"/>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7" name="Shape 187"/>
          <p:cNvSpPr/>
          <p:nvPr/>
        </p:nvSpPr>
        <p:spPr>
          <a:xfrm>
            <a:off x="6590650" y="3877150"/>
            <a:ext cx="371999" cy="654899"/>
          </a:xfrm>
          <a:prstGeom prst="downArrow">
            <a:avLst>
              <a:gd name="adj1" fmla="val 50000"/>
              <a:gd name="adj2" fmla="val 50000"/>
            </a:avLst>
          </a:prstGeom>
          <a:solidFill>
            <a:schemeClr val="lt2"/>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8" name="Shape 188"/>
          <p:cNvSpPr/>
          <p:nvPr/>
        </p:nvSpPr>
        <p:spPr>
          <a:xfrm>
            <a:off x="2893150" y="268247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89" name="Shape 189"/>
          <p:cNvSpPr/>
          <p:nvPr/>
        </p:nvSpPr>
        <p:spPr>
          <a:xfrm>
            <a:off x="2517200" y="335537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0" name="Shape 190"/>
          <p:cNvSpPr/>
          <p:nvPr/>
        </p:nvSpPr>
        <p:spPr>
          <a:xfrm>
            <a:off x="7027212" y="288255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1" name="Shape 191"/>
          <p:cNvSpPr/>
          <p:nvPr/>
        </p:nvSpPr>
        <p:spPr>
          <a:xfrm>
            <a:off x="5441212" y="317832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2" name="Shape 192"/>
          <p:cNvSpPr txBox="1"/>
          <p:nvPr/>
        </p:nvSpPr>
        <p:spPr>
          <a:xfrm>
            <a:off x="174575" y="2820925"/>
            <a:ext cx="1166999" cy="520800"/>
          </a:xfrm>
          <a:prstGeom prst="rect">
            <a:avLst/>
          </a:prstGeom>
          <a:noFill/>
          <a:ln>
            <a:noFill/>
          </a:ln>
        </p:spPr>
        <p:txBody>
          <a:bodyPr lIns="91425" tIns="91425" rIns="91425" bIns="91425" anchor="t" anchorCtr="0">
            <a:noAutofit/>
          </a:bodyPr>
          <a:lstStyle/>
          <a:p>
            <a:pPr lvl="0" rtl="0">
              <a:spcBef>
                <a:spcPts val="0"/>
              </a:spcBef>
              <a:buNone/>
            </a:pPr>
            <a:r>
              <a:rPr lang="en" sz="1800" b="1">
                <a:latin typeface="Cambria"/>
                <a:ea typeface="Cambria"/>
                <a:cs typeface="Cambria"/>
                <a:sym typeface="Cambria"/>
              </a:rPr>
              <a:t>Pretrial</a:t>
            </a:r>
          </a:p>
        </p:txBody>
      </p:sp>
      <p:sp>
        <p:nvSpPr>
          <p:cNvPr id="193" name="Shape 193"/>
          <p:cNvSpPr txBox="1"/>
          <p:nvPr/>
        </p:nvSpPr>
        <p:spPr>
          <a:xfrm>
            <a:off x="40925" y="5125675"/>
            <a:ext cx="1281900" cy="520800"/>
          </a:xfrm>
          <a:prstGeom prst="rect">
            <a:avLst/>
          </a:prstGeom>
          <a:noFill/>
          <a:ln>
            <a:noFill/>
          </a:ln>
        </p:spPr>
        <p:txBody>
          <a:bodyPr lIns="91425" tIns="91425" rIns="91425" bIns="91425" anchor="t" anchorCtr="0">
            <a:noAutofit/>
          </a:bodyPr>
          <a:lstStyle/>
          <a:p>
            <a:pPr lvl="0" rtl="0">
              <a:spcBef>
                <a:spcPts val="0"/>
              </a:spcBef>
              <a:buNone/>
            </a:pPr>
            <a:r>
              <a:rPr lang="en" sz="1800" b="1">
                <a:latin typeface="Cambria"/>
                <a:ea typeface="Cambria"/>
                <a:cs typeface="Cambria"/>
                <a:sym typeface="Cambria"/>
              </a:rPr>
              <a:t>Outcome</a:t>
            </a:r>
          </a:p>
        </p:txBody>
      </p:sp>
      <p:sp>
        <p:nvSpPr>
          <p:cNvPr id="194" name="Shape 194"/>
          <p:cNvSpPr txBox="1"/>
          <p:nvPr/>
        </p:nvSpPr>
        <p:spPr>
          <a:xfrm>
            <a:off x="2384375" y="6173725"/>
            <a:ext cx="1166999" cy="520800"/>
          </a:xfrm>
          <a:prstGeom prst="rect">
            <a:avLst/>
          </a:prstGeom>
          <a:noFill/>
          <a:ln>
            <a:noFill/>
          </a:ln>
        </p:spPr>
        <p:txBody>
          <a:bodyPr lIns="91425" tIns="91425" rIns="91425" bIns="91425" anchor="t" anchorCtr="0">
            <a:noAutofit/>
          </a:bodyPr>
          <a:lstStyle/>
          <a:p>
            <a:pPr lvl="0" rtl="0">
              <a:spcBef>
                <a:spcPts val="0"/>
              </a:spcBef>
              <a:buNone/>
            </a:pPr>
            <a:r>
              <a:rPr lang="en" sz="1800" b="1">
                <a:solidFill>
                  <a:srgbClr val="990000"/>
                </a:solidFill>
                <a:latin typeface="Cambria"/>
                <a:ea typeface="Cambria"/>
                <a:cs typeface="Cambria"/>
                <a:sym typeface="Cambria"/>
              </a:rPr>
              <a:t>28.6%</a:t>
            </a:r>
          </a:p>
        </p:txBody>
      </p:sp>
      <p:sp>
        <p:nvSpPr>
          <p:cNvPr id="195" name="Shape 195"/>
          <p:cNvSpPr txBox="1"/>
          <p:nvPr/>
        </p:nvSpPr>
        <p:spPr>
          <a:xfrm>
            <a:off x="6270575" y="6173725"/>
            <a:ext cx="1166999" cy="520800"/>
          </a:xfrm>
          <a:prstGeom prst="rect">
            <a:avLst/>
          </a:prstGeom>
          <a:noFill/>
          <a:ln>
            <a:noFill/>
          </a:ln>
        </p:spPr>
        <p:txBody>
          <a:bodyPr lIns="91425" tIns="91425" rIns="91425" bIns="91425" anchor="t" anchorCtr="0">
            <a:noAutofit/>
          </a:bodyPr>
          <a:lstStyle/>
          <a:p>
            <a:pPr lvl="0" rtl="0">
              <a:spcBef>
                <a:spcPts val="0"/>
              </a:spcBef>
              <a:buNone/>
            </a:pPr>
            <a:r>
              <a:rPr lang="en" sz="1800" b="1">
                <a:solidFill>
                  <a:srgbClr val="990000"/>
                </a:solidFill>
                <a:latin typeface="Cambria"/>
                <a:ea typeface="Cambria"/>
                <a:cs typeface="Cambria"/>
                <a:sym typeface="Cambria"/>
              </a:rPr>
              <a:t>57.1%</a:t>
            </a:r>
          </a:p>
        </p:txBody>
      </p:sp>
      <p:sp>
        <p:nvSpPr>
          <p:cNvPr id="196" name="Shape 196"/>
          <p:cNvSpPr/>
          <p:nvPr/>
        </p:nvSpPr>
        <p:spPr>
          <a:xfrm>
            <a:off x="2097500" y="2446850"/>
            <a:ext cx="371999" cy="321599"/>
          </a:xfrm>
          <a:prstGeom prst="triangle">
            <a:avLst>
              <a:gd name="adj" fmla="val 50000"/>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7" name="Shape 197"/>
          <p:cNvSpPr/>
          <p:nvPr/>
        </p:nvSpPr>
        <p:spPr>
          <a:xfrm>
            <a:off x="1757775" y="3143575"/>
            <a:ext cx="321599" cy="321599"/>
          </a:xfrm>
          <a:prstGeom prst="rect">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8" name="Shape 198"/>
          <p:cNvSpPr/>
          <p:nvPr/>
        </p:nvSpPr>
        <p:spPr>
          <a:xfrm>
            <a:off x="3621500" y="2523050"/>
            <a:ext cx="371999" cy="321599"/>
          </a:xfrm>
          <a:prstGeom prst="triangle">
            <a:avLst>
              <a:gd name="adj" fmla="val 50000"/>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99" name="Shape 199"/>
          <p:cNvSpPr/>
          <p:nvPr/>
        </p:nvSpPr>
        <p:spPr>
          <a:xfrm>
            <a:off x="1434875" y="2548175"/>
            <a:ext cx="371999" cy="353699"/>
          </a:xfrm>
          <a:prstGeom prst="pentagon">
            <a:avLst>
              <a:gd name="hf" fmla="val 105146"/>
              <a:gd name="vf" fmla="val 110557"/>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0" name="Shape 200"/>
          <p:cNvSpPr/>
          <p:nvPr/>
        </p:nvSpPr>
        <p:spPr>
          <a:xfrm>
            <a:off x="3797075" y="3233975"/>
            <a:ext cx="371999" cy="353699"/>
          </a:xfrm>
          <a:prstGeom prst="pentagon">
            <a:avLst>
              <a:gd name="hf" fmla="val 105146"/>
              <a:gd name="vf" fmla="val 110557"/>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1" name="Shape 201"/>
          <p:cNvSpPr/>
          <p:nvPr/>
        </p:nvSpPr>
        <p:spPr>
          <a:xfrm>
            <a:off x="2893150" y="5044675"/>
            <a:ext cx="294600" cy="294600"/>
          </a:xfrm>
          <a:prstGeom prst="ellipse">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2" name="Shape 202"/>
          <p:cNvSpPr/>
          <p:nvPr/>
        </p:nvSpPr>
        <p:spPr>
          <a:xfrm>
            <a:off x="2517200" y="571757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3" name="Shape 203"/>
          <p:cNvSpPr/>
          <p:nvPr/>
        </p:nvSpPr>
        <p:spPr>
          <a:xfrm>
            <a:off x="2097500" y="4809050"/>
            <a:ext cx="371999" cy="321599"/>
          </a:xfrm>
          <a:prstGeom prst="triangle">
            <a:avLst>
              <a:gd name="adj" fmla="val 50000"/>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4" name="Shape 204"/>
          <p:cNvSpPr/>
          <p:nvPr/>
        </p:nvSpPr>
        <p:spPr>
          <a:xfrm>
            <a:off x="1757775" y="5505775"/>
            <a:ext cx="321599" cy="321599"/>
          </a:xfrm>
          <a:prstGeom prst="rect">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5" name="Shape 205"/>
          <p:cNvSpPr/>
          <p:nvPr/>
        </p:nvSpPr>
        <p:spPr>
          <a:xfrm>
            <a:off x="3621500" y="4885250"/>
            <a:ext cx="371999" cy="321599"/>
          </a:xfrm>
          <a:prstGeom prst="triangle">
            <a:avLst>
              <a:gd name="adj" fmla="val 50000"/>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6" name="Shape 206"/>
          <p:cNvSpPr/>
          <p:nvPr/>
        </p:nvSpPr>
        <p:spPr>
          <a:xfrm>
            <a:off x="1434875" y="4910375"/>
            <a:ext cx="371999" cy="353699"/>
          </a:xfrm>
          <a:prstGeom prst="pentagon">
            <a:avLst>
              <a:gd name="hf" fmla="val 105146"/>
              <a:gd name="vf" fmla="val 110557"/>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7" name="Shape 207"/>
          <p:cNvSpPr/>
          <p:nvPr/>
        </p:nvSpPr>
        <p:spPr>
          <a:xfrm>
            <a:off x="3797075" y="5596175"/>
            <a:ext cx="371999" cy="353699"/>
          </a:xfrm>
          <a:prstGeom prst="pentagon">
            <a:avLst>
              <a:gd name="hf" fmla="val 105146"/>
              <a:gd name="vf" fmla="val 110557"/>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8" name="Shape 208"/>
          <p:cNvSpPr/>
          <p:nvPr/>
        </p:nvSpPr>
        <p:spPr>
          <a:xfrm>
            <a:off x="5549675" y="2395775"/>
            <a:ext cx="371999" cy="353699"/>
          </a:xfrm>
          <a:prstGeom prst="pentagon">
            <a:avLst>
              <a:gd name="hf" fmla="val 105146"/>
              <a:gd name="vf" fmla="val 110557"/>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9" name="Shape 209"/>
          <p:cNvSpPr/>
          <p:nvPr/>
        </p:nvSpPr>
        <p:spPr>
          <a:xfrm>
            <a:off x="6159275" y="3233975"/>
            <a:ext cx="371999" cy="353699"/>
          </a:xfrm>
          <a:prstGeom prst="pentagon">
            <a:avLst>
              <a:gd name="hf" fmla="val 105146"/>
              <a:gd name="vf" fmla="val 110557"/>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0" name="Shape 210"/>
          <p:cNvSpPr/>
          <p:nvPr/>
        </p:nvSpPr>
        <p:spPr>
          <a:xfrm>
            <a:off x="7636875" y="2440375"/>
            <a:ext cx="371999" cy="321599"/>
          </a:xfrm>
          <a:prstGeom prst="triangle">
            <a:avLst>
              <a:gd name="adj" fmla="val 50000"/>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1" name="Shape 211"/>
          <p:cNvSpPr/>
          <p:nvPr/>
        </p:nvSpPr>
        <p:spPr>
          <a:xfrm>
            <a:off x="7499675" y="3268200"/>
            <a:ext cx="371999" cy="321599"/>
          </a:xfrm>
          <a:prstGeom prst="triangle">
            <a:avLst>
              <a:gd name="adj" fmla="val 50000"/>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2" name="Shape 212"/>
          <p:cNvSpPr/>
          <p:nvPr/>
        </p:nvSpPr>
        <p:spPr>
          <a:xfrm>
            <a:off x="6373100" y="2562950"/>
            <a:ext cx="321599" cy="321599"/>
          </a:xfrm>
          <a:prstGeom prst="rect">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3" name="Shape 213"/>
          <p:cNvSpPr/>
          <p:nvPr/>
        </p:nvSpPr>
        <p:spPr>
          <a:xfrm>
            <a:off x="7027212" y="524475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4" name="Shape 214"/>
          <p:cNvSpPr/>
          <p:nvPr/>
        </p:nvSpPr>
        <p:spPr>
          <a:xfrm>
            <a:off x="5549675" y="4757975"/>
            <a:ext cx="371999" cy="353699"/>
          </a:xfrm>
          <a:prstGeom prst="pentagon">
            <a:avLst>
              <a:gd name="hf" fmla="val 105146"/>
              <a:gd name="vf" fmla="val 110557"/>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5" name="Shape 215"/>
          <p:cNvSpPr/>
          <p:nvPr/>
        </p:nvSpPr>
        <p:spPr>
          <a:xfrm>
            <a:off x="6159275" y="5596175"/>
            <a:ext cx="371999" cy="353699"/>
          </a:xfrm>
          <a:prstGeom prst="pentagon">
            <a:avLst>
              <a:gd name="hf" fmla="val 105146"/>
              <a:gd name="vf" fmla="val 110557"/>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6" name="Shape 216"/>
          <p:cNvSpPr/>
          <p:nvPr/>
        </p:nvSpPr>
        <p:spPr>
          <a:xfrm>
            <a:off x="7636875" y="4802575"/>
            <a:ext cx="371999" cy="321599"/>
          </a:xfrm>
          <a:prstGeom prst="triangle">
            <a:avLst>
              <a:gd name="adj" fmla="val 50000"/>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7" name="Shape 217"/>
          <p:cNvSpPr/>
          <p:nvPr/>
        </p:nvSpPr>
        <p:spPr>
          <a:xfrm>
            <a:off x="7499675" y="5630400"/>
            <a:ext cx="371999" cy="321599"/>
          </a:xfrm>
          <a:prstGeom prst="triangle">
            <a:avLst>
              <a:gd name="adj" fmla="val 50000"/>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8" name="Shape 218"/>
          <p:cNvSpPr/>
          <p:nvPr/>
        </p:nvSpPr>
        <p:spPr>
          <a:xfrm>
            <a:off x="6373100" y="4925150"/>
            <a:ext cx="321599" cy="321599"/>
          </a:xfrm>
          <a:prstGeom prst="rect">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9" name="Shape 219"/>
          <p:cNvSpPr/>
          <p:nvPr/>
        </p:nvSpPr>
        <p:spPr>
          <a:xfrm>
            <a:off x="5441212" y="554052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extLst>
      <p:ext uri="{BB962C8B-B14F-4D97-AF65-F5344CB8AC3E}">
        <p14:creationId xmlns:p14="http://schemas.microsoft.com/office/powerpoint/2010/main" val="1540786148"/>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spcBef>
                <a:spcPts val="0"/>
              </a:spcBef>
              <a:buNone/>
            </a:pPr>
            <a:r>
              <a:rPr lang="en"/>
              <a:t>Clinical Trial</a:t>
            </a:r>
          </a:p>
        </p:txBody>
      </p:sp>
      <p:sp>
        <p:nvSpPr>
          <p:cNvPr id="225" name="Shape 225"/>
          <p:cNvSpPr/>
          <p:nvPr/>
        </p:nvSpPr>
        <p:spPr>
          <a:xfrm>
            <a:off x="1159800" y="2279550"/>
            <a:ext cx="3355499" cy="1517400"/>
          </a:xfrm>
          <a:prstGeom prst="rect">
            <a:avLst/>
          </a:prstGeom>
          <a:solidFill>
            <a:schemeClr val="lt1"/>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6" name="Shape 226"/>
          <p:cNvSpPr/>
          <p:nvPr/>
        </p:nvSpPr>
        <p:spPr>
          <a:xfrm>
            <a:off x="5046000" y="2279550"/>
            <a:ext cx="3355499" cy="1517400"/>
          </a:xfrm>
          <a:prstGeom prst="rect">
            <a:avLst/>
          </a:prstGeom>
          <a:solidFill>
            <a:schemeClr val="lt1"/>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7" name="Shape 227"/>
          <p:cNvSpPr txBox="1"/>
          <p:nvPr/>
        </p:nvSpPr>
        <p:spPr>
          <a:xfrm>
            <a:off x="1879175" y="1862375"/>
            <a:ext cx="2158199" cy="348600"/>
          </a:xfrm>
          <a:prstGeom prst="rect">
            <a:avLst/>
          </a:prstGeom>
          <a:noFill/>
          <a:ln>
            <a:noFill/>
          </a:ln>
        </p:spPr>
        <p:txBody>
          <a:bodyPr lIns="91425" tIns="91425" rIns="91425" bIns="91425" anchor="t" anchorCtr="0">
            <a:noAutofit/>
          </a:bodyPr>
          <a:lstStyle/>
          <a:p>
            <a:pPr lvl="0" rtl="0">
              <a:spcBef>
                <a:spcPts val="0"/>
              </a:spcBef>
              <a:buNone/>
            </a:pPr>
            <a:r>
              <a:rPr lang="en" sz="1800" b="1">
                <a:latin typeface="Cambria"/>
                <a:ea typeface="Cambria"/>
                <a:cs typeface="Cambria"/>
                <a:sym typeface="Cambria"/>
              </a:rPr>
              <a:t>Treatment Group</a:t>
            </a:r>
          </a:p>
        </p:txBody>
      </p:sp>
      <p:sp>
        <p:nvSpPr>
          <p:cNvPr id="228" name="Shape 228"/>
          <p:cNvSpPr txBox="1"/>
          <p:nvPr/>
        </p:nvSpPr>
        <p:spPr>
          <a:xfrm>
            <a:off x="5841575" y="1862375"/>
            <a:ext cx="1991400" cy="348600"/>
          </a:xfrm>
          <a:prstGeom prst="rect">
            <a:avLst/>
          </a:prstGeom>
          <a:noFill/>
          <a:ln>
            <a:noFill/>
          </a:ln>
        </p:spPr>
        <p:txBody>
          <a:bodyPr lIns="91425" tIns="91425" rIns="91425" bIns="91425" anchor="t" anchorCtr="0">
            <a:noAutofit/>
          </a:bodyPr>
          <a:lstStyle/>
          <a:p>
            <a:pPr lvl="0" rtl="0">
              <a:spcBef>
                <a:spcPts val="0"/>
              </a:spcBef>
              <a:buNone/>
            </a:pPr>
            <a:r>
              <a:rPr lang="en" sz="1800" b="1">
                <a:latin typeface="Cambria"/>
                <a:ea typeface="Cambria"/>
                <a:cs typeface="Cambria"/>
                <a:sym typeface="Cambria"/>
              </a:rPr>
              <a:t>Control Group</a:t>
            </a:r>
          </a:p>
        </p:txBody>
      </p:sp>
      <p:sp>
        <p:nvSpPr>
          <p:cNvPr id="229" name="Shape 229"/>
          <p:cNvSpPr/>
          <p:nvPr/>
        </p:nvSpPr>
        <p:spPr>
          <a:xfrm>
            <a:off x="5046000" y="4641750"/>
            <a:ext cx="3355499" cy="1517400"/>
          </a:xfrm>
          <a:prstGeom prst="rect">
            <a:avLst/>
          </a:prstGeom>
          <a:solidFill>
            <a:schemeClr val="lt1"/>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0" name="Shape 230"/>
          <p:cNvSpPr/>
          <p:nvPr/>
        </p:nvSpPr>
        <p:spPr>
          <a:xfrm>
            <a:off x="1159800" y="4641750"/>
            <a:ext cx="3355499" cy="1517400"/>
          </a:xfrm>
          <a:prstGeom prst="rect">
            <a:avLst/>
          </a:prstGeom>
          <a:solidFill>
            <a:schemeClr val="lt1"/>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1" name="Shape 231"/>
          <p:cNvSpPr/>
          <p:nvPr/>
        </p:nvSpPr>
        <p:spPr>
          <a:xfrm>
            <a:off x="2628250" y="3877150"/>
            <a:ext cx="371999" cy="654899"/>
          </a:xfrm>
          <a:prstGeom prst="downArrow">
            <a:avLst>
              <a:gd name="adj1" fmla="val 50000"/>
              <a:gd name="adj2" fmla="val 50000"/>
            </a:avLst>
          </a:prstGeom>
          <a:solidFill>
            <a:schemeClr val="lt2"/>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2" name="Shape 232"/>
          <p:cNvSpPr/>
          <p:nvPr/>
        </p:nvSpPr>
        <p:spPr>
          <a:xfrm>
            <a:off x="6590650" y="3877150"/>
            <a:ext cx="371999" cy="654899"/>
          </a:xfrm>
          <a:prstGeom prst="downArrow">
            <a:avLst>
              <a:gd name="adj1" fmla="val 50000"/>
              <a:gd name="adj2" fmla="val 50000"/>
            </a:avLst>
          </a:prstGeom>
          <a:solidFill>
            <a:schemeClr val="lt2"/>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3" name="Shape 233"/>
          <p:cNvSpPr/>
          <p:nvPr/>
        </p:nvSpPr>
        <p:spPr>
          <a:xfrm>
            <a:off x="2893150" y="268247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4" name="Shape 234"/>
          <p:cNvSpPr/>
          <p:nvPr/>
        </p:nvSpPr>
        <p:spPr>
          <a:xfrm>
            <a:off x="2517200" y="335537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5" name="Shape 235"/>
          <p:cNvSpPr/>
          <p:nvPr/>
        </p:nvSpPr>
        <p:spPr>
          <a:xfrm>
            <a:off x="7027212" y="288255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6" name="Shape 236"/>
          <p:cNvSpPr/>
          <p:nvPr/>
        </p:nvSpPr>
        <p:spPr>
          <a:xfrm>
            <a:off x="5441212" y="317832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7" name="Shape 237"/>
          <p:cNvSpPr txBox="1"/>
          <p:nvPr/>
        </p:nvSpPr>
        <p:spPr>
          <a:xfrm>
            <a:off x="174575" y="2820925"/>
            <a:ext cx="1166999" cy="520800"/>
          </a:xfrm>
          <a:prstGeom prst="rect">
            <a:avLst/>
          </a:prstGeom>
          <a:noFill/>
          <a:ln>
            <a:noFill/>
          </a:ln>
        </p:spPr>
        <p:txBody>
          <a:bodyPr lIns="91425" tIns="91425" rIns="91425" bIns="91425" anchor="t" anchorCtr="0">
            <a:noAutofit/>
          </a:bodyPr>
          <a:lstStyle/>
          <a:p>
            <a:pPr lvl="0" rtl="0">
              <a:spcBef>
                <a:spcPts val="0"/>
              </a:spcBef>
              <a:buNone/>
            </a:pPr>
            <a:r>
              <a:rPr lang="en" sz="1800" b="1">
                <a:latin typeface="Cambria"/>
                <a:ea typeface="Cambria"/>
                <a:cs typeface="Cambria"/>
                <a:sym typeface="Cambria"/>
              </a:rPr>
              <a:t>Pretrial</a:t>
            </a:r>
          </a:p>
        </p:txBody>
      </p:sp>
      <p:sp>
        <p:nvSpPr>
          <p:cNvPr id="238" name="Shape 238"/>
          <p:cNvSpPr txBox="1"/>
          <p:nvPr/>
        </p:nvSpPr>
        <p:spPr>
          <a:xfrm>
            <a:off x="40925" y="5125675"/>
            <a:ext cx="1281900" cy="520800"/>
          </a:xfrm>
          <a:prstGeom prst="rect">
            <a:avLst/>
          </a:prstGeom>
          <a:noFill/>
          <a:ln>
            <a:noFill/>
          </a:ln>
        </p:spPr>
        <p:txBody>
          <a:bodyPr lIns="91425" tIns="91425" rIns="91425" bIns="91425" anchor="t" anchorCtr="0">
            <a:noAutofit/>
          </a:bodyPr>
          <a:lstStyle/>
          <a:p>
            <a:pPr lvl="0" rtl="0">
              <a:spcBef>
                <a:spcPts val="0"/>
              </a:spcBef>
              <a:buNone/>
            </a:pPr>
            <a:r>
              <a:rPr lang="en" sz="1800" b="1">
                <a:latin typeface="Cambria"/>
                <a:ea typeface="Cambria"/>
                <a:cs typeface="Cambria"/>
                <a:sym typeface="Cambria"/>
              </a:rPr>
              <a:t>Outcome</a:t>
            </a:r>
          </a:p>
        </p:txBody>
      </p:sp>
      <p:sp>
        <p:nvSpPr>
          <p:cNvPr id="239" name="Shape 239"/>
          <p:cNvSpPr txBox="1"/>
          <p:nvPr/>
        </p:nvSpPr>
        <p:spPr>
          <a:xfrm>
            <a:off x="2384375" y="6173725"/>
            <a:ext cx="1166999" cy="520800"/>
          </a:xfrm>
          <a:prstGeom prst="rect">
            <a:avLst/>
          </a:prstGeom>
          <a:noFill/>
          <a:ln>
            <a:noFill/>
          </a:ln>
        </p:spPr>
        <p:txBody>
          <a:bodyPr lIns="91425" tIns="91425" rIns="91425" bIns="91425" anchor="t" anchorCtr="0">
            <a:noAutofit/>
          </a:bodyPr>
          <a:lstStyle/>
          <a:p>
            <a:pPr lvl="0" rtl="0">
              <a:spcBef>
                <a:spcPts val="0"/>
              </a:spcBef>
              <a:buNone/>
            </a:pPr>
            <a:r>
              <a:rPr lang="en" sz="1800" b="1">
                <a:solidFill>
                  <a:srgbClr val="990000"/>
                </a:solidFill>
                <a:latin typeface="Cambria"/>
                <a:ea typeface="Cambria"/>
                <a:cs typeface="Cambria"/>
                <a:sym typeface="Cambria"/>
              </a:rPr>
              <a:t>28.6%</a:t>
            </a:r>
          </a:p>
        </p:txBody>
      </p:sp>
      <p:sp>
        <p:nvSpPr>
          <p:cNvPr id="240" name="Shape 240"/>
          <p:cNvSpPr txBox="1"/>
          <p:nvPr/>
        </p:nvSpPr>
        <p:spPr>
          <a:xfrm>
            <a:off x="6270575" y="6173725"/>
            <a:ext cx="1166999" cy="520800"/>
          </a:xfrm>
          <a:prstGeom prst="rect">
            <a:avLst/>
          </a:prstGeom>
          <a:noFill/>
          <a:ln>
            <a:noFill/>
          </a:ln>
        </p:spPr>
        <p:txBody>
          <a:bodyPr lIns="91425" tIns="91425" rIns="91425" bIns="91425" anchor="t" anchorCtr="0">
            <a:noAutofit/>
          </a:bodyPr>
          <a:lstStyle/>
          <a:p>
            <a:pPr lvl="0" rtl="0">
              <a:spcBef>
                <a:spcPts val="0"/>
              </a:spcBef>
              <a:buNone/>
            </a:pPr>
            <a:r>
              <a:rPr lang="en" sz="1800" b="1">
                <a:solidFill>
                  <a:srgbClr val="990000"/>
                </a:solidFill>
                <a:latin typeface="Cambria"/>
                <a:ea typeface="Cambria"/>
                <a:cs typeface="Cambria"/>
                <a:sym typeface="Cambria"/>
              </a:rPr>
              <a:t>57.1%</a:t>
            </a:r>
          </a:p>
        </p:txBody>
      </p:sp>
      <p:sp>
        <p:nvSpPr>
          <p:cNvPr id="241" name="Shape 241"/>
          <p:cNvSpPr/>
          <p:nvPr/>
        </p:nvSpPr>
        <p:spPr>
          <a:xfrm>
            <a:off x="2097500" y="2446850"/>
            <a:ext cx="371999" cy="321599"/>
          </a:xfrm>
          <a:prstGeom prst="triangle">
            <a:avLst>
              <a:gd name="adj" fmla="val 50000"/>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2" name="Shape 242"/>
          <p:cNvSpPr/>
          <p:nvPr/>
        </p:nvSpPr>
        <p:spPr>
          <a:xfrm>
            <a:off x="1757775" y="3143575"/>
            <a:ext cx="321599" cy="321599"/>
          </a:xfrm>
          <a:prstGeom prst="rect">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3" name="Shape 243"/>
          <p:cNvSpPr/>
          <p:nvPr/>
        </p:nvSpPr>
        <p:spPr>
          <a:xfrm>
            <a:off x="3621500" y="2523050"/>
            <a:ext cx="371999" cy="321599"/>
          </a:xfrm>
          <a:prstGeom prst="triangle">
            <a:avLst>
              <a:gd name="adj" fmla="val 50000"/>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4" name="Shape 244"/>
          <p:cNvSpPr/>
          <p:nvPr/>
        </p:nvSpPr>
        <p:spPr>
          <a:xfrm>
            <a:off x="1434875" y="2548175"/>
            <a:ext cx="371999" cy="353699"/>
          </a:xfrm>
          <a:prstGeom prst="pentagon">
            <a:avLst>
              <a:gd name="hf" fmla="val 105146"/>
              <a:gd name="vf" fmla="val 110557"/>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5" name="Shape 245"/>
          <p:cNvSpPr/>
          <p:nvPr/>
        </p:nvSpPr>
        <p:spPr>
          <a:xfrm>
            <a:off x="3797075" y="3233975"/>
            <a:ext cx="371999" cy="353699"/>
          </a:xfrm>
          <a:prstGeom prst="pentagon">
            <a:avLst>
              <a:gd name="hf" fmla="val 105146"/>
              <a:gd name="vf" fmla="val 110557"/>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6" name="Shape 246"/>
          <p:cNvSpPr/>
          <p:nvPr/>
        </p:nvSpPr>
        <p:spPr>
          <a:xfrm>
            <a:off x="2893150" y="5044675"/>
            <a:ext cx="294600" cy="294600"/>
          </a:xfrm>
          <a:prstGeom prst="ellipse">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7" name="Shape 247"/>
          <p:cNvSpPr/>
          <p:nvPr/>
        </p:nvSpPr>
        <p:spPr>
          <a:xfrm>
            <a:off x="2517200" y="571757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8" name="Shape 248"/>
          <p:cNvSpPr/>
          <p:nvPr/>
        </p:nvSpPr>
        <p:spPr>
          <a:xfrm>
            <a:off x="2097500" y="4809050"/>
            <a:ext cx="371999" cy="321599"/>
          </a:xfrm>
          <a:prstGeom prst="triangle">
            <a:avLst>
              <a:gd name="adj" fmla="val 50000"/>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9" name="Shape 249"/>
          <p:cNvSpPr/>
          <p:nvPr/>
        </p:nvSpPr>
        <p:spPr>
          <a:xfrm>
            <a:off x="1757775" y="5505775"/>
            <a:ext cx="321599" cy="321599"/>
          </a:xfrm>
          <a:prstGeom prst="rect">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0" name="Shape 250"/>
          <p:cNvSpPr/>
          <p:nvPr/>
        </p:nvSpPr>
        <p:spPr>
          <a:xfrm>
            <a:off x="3621500" y="4885250"/>
            <a:ext cx="371999" cy="321599"/>
          </a:xfrm>
          <a:prstGeom prst="triangle">
            <a:avLst>
              <a:gd name="adj" fmla="val 50000"/>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1" name="Shape 251"/>
          <p:cNvSpPr/>
          <p:nvPr/>
        </p:nvSpPr>
        <p:spPr>
          <a:xfrm>
            <a:off x="1434875" y="4910375"/>
            <a:ext cx="371999" cy="353699"/>
          </a:xfrm>
          <a:prstGeom prst="pentagon">
            <a:avLst>
              <a:gd name="hf" fmla="val 105146"/>
              <a:gd name="vf" fmla="val 110557"/>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2" name="Shape 252"/>
          <p:cNvSpPr/>
          <p:nvPr/>
        </p:nvSpPr>
        <p:spPr>
          <a:xfrm>
            <a:off x="3797075" y="5596175"/>
            <a:ext cx="371999" cy="353699"/>
          </a:xfrm>
          <a:prstGeom prst="pentagon">
            <a:avLst>
              <a:gd name="hf" fmla="val 105146"/>
              <a:gd name="vf" fmla="val 110557"/>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3" name="Shape 253"/>
          <p:cNvSpPr/>
          <p:nvPr/>
        </p:nvSpPr>
        <p:spPr>
          <a:xfrm>
            <a:off x="5549675" y="2395775"/>
            <a:ext cx="371999" cy="353699"/>
          </a:xfrm>
          <a:prstGeom prst="pentagon">
            <a:avLst>
              <a:gd name="hf" fmla="val 105146"/>
              <a:gd name="vf" fmla="val 110557"/>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4" name="Shape 254"/>
          <p:cNvSpPr/>
          <p:nvPr/>
        </p:nvSpPr>
        <p:spPr>
          <a:xfrm>
            <a:off x="6159275" y="3233975"/>
            <a:ext cx="371999" cy="353699"/>
          </a:xfrm>
          <a:prstGeom prst="pentagon">
            <a:avLst>
              <a:gd name="hf" fmla="val 105146"/>
              <a:gd name="vf" fmla="val 110557"/>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5" name="Shape 255"/>
          <p:cNvSpPr/>
          <p:nvPr/>
        </p:nvSpPr>
        <p:spPr>
          <a:xfrm>
            <a:off x="7636875" y="2440375"/>
            <a:ext cx="371999" cy="321599"/>
          </a:xfrm>
          <a:prstGeom prst="triangle">
            <a:avLst>
              <a:gd name="adj" fmla="val 50000"/>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6" name="Shape 256"/>
          <p:cNvSpPr/>
          <p:nvPr/>
        </p:nvSpPr>
        <p:spPr>
          <a:xfrm>
            <a:off x="7499675" y="3268200"/>
            <a:ext cx="371999" cy="321599"/>
          </a:xfrm>
          <a:prstGeom prst="triangle">
            <a:avLst>
              <a:gd name="adj" fmla="val 50000"/>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7" name="Shape 257"/>
          <p:cNvSpPr/>
          <p:nvPr/>
        </p:nvSpPr>
        <p:spPr>
          <a:xfrm>
            <a:off x="6373100" y="2562950"/>
            <a:ext cx="321599" cy="321599"/>
          </a:xfrm>
          <a:prstGeom prst="rect">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8" name="Shape 258"/>
          <p:cNvSpPr/>
          <p:nvPr/>
        </p:nvSpPr>
        <p:spPr>
          <a:xfrm>
            <a:off x="7027212" y="5244750"/>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59" name="Shape 259"/>
          <p:cNvSpPr/>
          <p:nvPr/>
        </p:nvSpPr>
        <p:spPr>
          <a:xfrm>
            <a:off x="5549675" y="4757975"/>
            <a:ext cx="371999" cy="353699"/>
          </a:xfrm>
          <a:prstGeom prst="pentagon">
            <a:avLst>
              <a:gd name="hf" fmla="val 105146"/>
              <a:gd name="vf" fmla="val 110557"/>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0" name="Shape 260"/>
          <p:cNvSpPr/>
          <p:nvPr/>
        </p:nvSpPr>
        <p:spPr>
          <a:xfrm>
            <a:off x="6159275" y="5596175"/>
            <a:ext cx="371999" cy="353699"/>
          </a:xfrm>
          <a:prstGeom prst="pentagon">
            <a:avLst>
              <a:gd name="hf" fmla="val 105146"/>
              <a:gd name="vf" fmla="val 110557"/>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1" name="Shape 261"/>
          <p:cNvSpPr/>
          <p:nvPr/>
        </p:nvSpPr>
        <p:spPr>
          <a:xfrm>
            <a:off x="7636875" y="4802575"/>
            <a:ext cx="371999" cy="321599"/>
          </a:xfrm>
          <a:prstGeom prst="triangle">
            <a:avLst>
              <a:gd name="adj" fmla="val 50000"/>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2" name="Shape 262"/>
          <p:cNvSpPr/>
          <p:nvPr/>
        </p:nvSpPr>
        <p:spPr>
          <a:xfrm>
            <a:off x="7499675" y="5630400"/>
            <a:ext cx="371999" cy="321599"/>
          </a:xfrm>
          <a:prstGeom prst="triangle">
            <a:avLst>
              <a:gd name="adj" fmla="val 50000"/>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3" name="Shape 263"/>
          <p:cNvSpPr/>
          <p:nvPr/>
        </p:nvSpPr>
        <p:spPr>
          <a:xfrm>
            <a:off x="6373100" y="4925150"/>
            <a:ext cx="321599" cy="321599"/>
          </a:xfrm>
          <a:prstGeom prst="rect">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4" name="Shape 264"/>
          <p:cNvSpPr/>
          <p:nvPr/>
        </p:nvSpPr>
        <p:spPr>
          <a:xfrm>
            <a:off x="5441212" y="554052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nvGrpSpPr>
          <p:cNvPr id="265" name="Shape 265"/>
          <p:cNvGrpSpPr/>
          <p:nvPr/>
        </p:nvGrpSpPr>
        <p:grpSpPr>
          <a:xfrm>
            <a:off x="2757400" y="3050575"/>
            <a:ext cx="4070999" cy="1983900"/>
            <a:chOff x="2757400" y="3355375"/>
            <a:chExt cx="4070999" cy="1983900"/>
          </a:xfrm>
        </p:grpSpPr>
        <p:sp>
          <p:nvSpPr>
            <p:cNvPr id="266" name="Shape 266"/>
            <p:cNvSpPr/>
            <p:nvPr/>
          </p:nvSpPr>
          <p:spPr>
            <a:xfrm>
              <a:off x="2757400" y="3355375"/>
              <a:ext cx="4070999" cy="1983900"/>
            </a:xfrm>
            <a:prstGeom prst="rect">
              <a:avLst/>
            </a:prstGeom>
            <a:solidFill>
              <a:srgbClr val="CCCCCC"/>
            </a:solidFill>
            <a:ln w="38100" cap="flat" cmpd="sng">
              <a:solidFill>
                <a:srgbClr val="303030"/>
              </a:solidFill>
              <a:prstDash val="solid"/>
              <a:round/>
              <a:headEnd type="none" w="med" len="med"/>
              <a:tailEnd type="none" w="med" len="med"/>
            </a:ln>
          </p:spPr>
          <p:txBody>
            <a:bodyPr lIns="91425" tIns="91425" rIns="91425" bIns="91425" anchor="ctr" anchorCtr="0">
              <a:noAutofit/>
            </a:bodyPr>
            <a:lstStyle/>
            <a:p>
              <a:pPr lvl="0" algn="l" rtl="0">
                <a:spcBef>
                  <a:spcPts val="0"/>
                </a:spcBef>
                <a:buNone/>
              </a:pPr>
              <a:endParaRPr sz="2400" b="1" u="sng">
                <a:latin typeface="Cambria"/>
                <a:ea typeface="Cambria"/>
                <a:cs typeface="Cambria"/>
                <a:sym typeface="Cambria"/>
              </a:endParaRPr>
            </a:p>
          </p:txBody>
        </p:sp>
        <p:sp>
          <p:nvSpPr>
            <p:cNvPr id="267" name="Shape 267"/>
            <p:cNvSpPr txBox="1"/>
            <p:nvPr/>
          </p:nvSpPr>
          <p:spPr>
            <a:xfrm>
              <a:off x="3111275" y="4048925"/>
              <a:ext cx="1020299" cy="520800"/>
            </a:xfrm>
            <a:prstGeom prst="rect">
              <a:avLst/>
            </a:prstGeom>
            <a:noFill/>
            <a:ln>
              <a:noFill/>
            </a:ln>
          </p:spPr>
          <p:txBody>
            <a:bodyPr lIns="91425" tIns="91425" rIns="91425" bIns="91425" anchor="t" anchorCtr="0">
              <a:noAutofit/>
            </a:bodyPr>
            <a:lstStyle/>
            <a:p>
              <a:pPr>
                <a:spcBef>
                  <a:spcPts val="0"/>
                </a:spcBef>
                <a:buNone/>
              </a:pPr>
              <a:r>
                <a:rPr lang="en" sz="2400" b="1" dirty="0">
                  <a:latin typeface="Cambria"/>
                  <a:ea typeface="Cambria"/>
                  <a:cs typeface="Cambria"/>
                  <a:sym typeface="Cambria"/>
                </a:rPr>
                <a:t>ITE =</a:t>
              </a:r>
            </a:p>
          </p:txBody>
        </p:sp>
        <p:sp>
          <p:nvSpPr>
            <p:cNvPr id="268" name="Shape 268"/>
            <p:cNvSpPr/>
            <p:nvPr/>
          </p:nvSpPr>
          <p:spPr>
            <a:xfrm>
              <a:off x="4307300" y="3560725"/>
              <a:ext cx="371999" cy="321599"/>
            </a:xfrm>
            <a:prstGeom prst="triangle">
              <a:avLst>
                <a:gd name="adj" fmla="val 50000"/>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69" name="Shape 269"/>
            <p:cNvSpPr/>
            <p:nvPr/>
          </p:nvSpPr>
          <p:spPr>
            <a:xfrm>
              <a:off x="4307300" y="4214912"/>
              <a:ext cx="371999" cy="353699"/>
            </a:xfrm>
            <a:prstGeom prst="pentagon">
              <a:avLst>
                <a:gd name="hf" fmla="val 105146"/>
                <a:gd name="vf" fmla="val 110557"/>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70" name="Shape 270"/>
            <p:cNvSpPr txBox="1"/>
            <p:nvPr/>
          </p:nvSpPr>
          <p:spPr>
            <a:xfrm>
              <a:off x="4863875" y="3439325"/>
              <a:ext cx="577499" cy="520800"/>
            </a:xfrm>
            <a:prstGeom prst="rect">
              <a:avLst/>
            </a:prstGeom>
            <a:noFill/>
            <a:ln>
              <a:noFill/>
            </a:ln>
          </p:spPr>
          <p:txBody>
            <a:bodyPr lIns="91425" tIns="91425" rIns="91425" bIns="91425" anchor="t" anchorCtr="0">
              <a:noAutofit/>
            </a:bodyPr>
            <a:lstStyle/>
            <a:p>
              <a:pPr lvl="0" rtl="0">
                <a:spcBef>
                  <a:spcPts val="0"/>
                </a:spcBef>
                <a:buNone/>
              </a:pPr>
              <a:r>
                <a:rPr lang="en" sz="2400" b="1">
                  <a:latin typeface="Cambria"/>
                  <a:ea typeface="Cambria"/>
                  <a:cs typeface="Cambria"/>
                  <a:sym typeface="Cambria"/>
                </a:rPr>
                <a:t>=</a:t>
              </a:r>
            </a:p>
          </p:txBody>
        </p:sp>
        <p:sp>
          <p:nvSpPr>
            <p:cNvPr id="271" name="Shape 271"/>
            <p:cNvSpPr txBox="1"/>
            <p:nvPr/>
          </p:nvSpPr>
          <p:spPr>
            <a:xfrm>
              <a:off x="4863875" y="4125125"/>
              <a:ext cx="460500" cy="520800"/>
            </a:xfrm>
            <a:prstGeom prst="rect">
              <a:avLst/>
            </a:prstGeom>
            <a:noFill/>
            <a:ln>
              <a:noFill/>
            </a:ln>
          </p:spPr>
          <p:txBody>
            <a:bodyPr lIns="91425" tIns="91425" rIns="91425" bIns="91425" anchor="t" anchorCtr="0">
              <a:noAutofit/>
            </a:bodyPr>
            <a:lstStyle/>
            <a:p>
              <a:pPr lvl="0" rtl="0">
                <a:spcBef>
                  <a:spcPts val="0"/>
                </a:spcBef>
                <a:buNone/>
              </a:pPr>
              <a:r>
                <a:rPr lang="en" sz="2400" b="1">
                  <a:latin typeface="Cambria"/>
                  <a:ea typeface="Cambria"/>
                  <a:cs typeface="Cambria"/>
                  <a:sym typeface="Cambria"/>
                </a:rPr>
                <a:t>=</a:t>
              </a:r>
            </a:p>
          </p:txBody>
        </p:sp>
        <p:sp>
          <p:nvSpPr>
            <p:cNvPr id="272" name="Shape 272"/>
            <p:cNvSpPr/>
            <p:nvPr/>
          </p:nvSpPr>
          <p:spPr>
            <a:xfrm>
              <a:off x="5545821" y="4116100"/>
              <a:ext cx="460500" cy="520800"/>
            </a:xfrm>
            <a:prstGeom prst="downArrow">
              <a:avLst>
                <a:gd name="adj1" fmla="val 50000"/>
                <a:gd name="adj2" fmla="val 50000"/>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73" name="Shape 273"/>
            <p:cNvSpPr/>
            <p:nvPr/>
          </p:nvSpPr>
          <p:spPr>
            <a:xfrm>
              <a:off x="4340950" y="4892275"/>
              <a:ext cx="294600" cy="294600"/>
            </a:xfrm>
            <a:prstGeom prst="ellipse">
              <a:avLst/>
            </a:prstGeom>
            <a:solidFill>
              <a:srgbClr val="1155CC"/>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74" name="Shape 274"/>
            <p:cNvSpPr/>
            <p:nvPr/>
          </p:nvSpPr>
          <p:spPr>
            <a:xfrm>
              <a:off x="5660125" y="3582700"/>
              <a:ext cx="211800" cy="370799"/>
            </a:xfrm>
            <a:prstGeom prst="downArrow">
              <a:avLst>
                <a:gd name="adj1" fmla="val 50000"/>
                <a:gd name="adj2" fmla="val 50000"/>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75" name="Shape 275"/>
            <p:cNvSpPr/>
            <p:nvPr/>
          </p:nvSpPr>
          <p:spPr>
            <a:xfrm rot="10800000" flipH="1">
              <a:off x="5660125" y="4801900"/>
              <a:ext cx="211800" cy="370799"/>
            </a:xfrm>
            <a:prstGeom prst="downArrow">
              <a:avLst>
                <a:gd name="adj1" fmla="val 50000"/>
                <a:gd name="adj2" fmla="val 50000"/>
              </a:avLst>
            </a:prstGeom>
            <a:solidFill>
              <a:srgbClr val="990000"/>
            </a:solidFill>
            <a:ln w="19050" cap="flat" cmpd="sng">
              <a:solidFill>
                <a:schemeClr val="tx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76" name="Shape 276"/>
            <p:cNvSpPr txBox="1"/>
            <p:nvPr/>
          </p:nvSpPr>
          <p:spPr>
            <a:xfrm>
              <a:off x="4863875" y="4734725"/>
              <a:ext cx="577499" cy="520800"/>
            </a:xfrm>
            <a:prstGeom prst="rect">
              <a:avLst/>
            </a:prstGeom>
            <a:noFill/>
            <a:ln>
              <a:noFill/>
            </a:ln>
          </p:spPr>
          <p:txBody>
            <a:bodyPr lIns="91425" tIns="91425" rIns="91425" bIns="91425" anchor="t" anchorCtr="0">
              <a:noAutofit/>
            </a:bodyPr>
            <a:lstStyle/>
            <a:p>
              <a:pPr lvl="0" rtl="0">
                <a:spcBef>
                  <a:spcPts val="0"/>
                </a:spcBef>
                <a:buNone/>
              </a:pPr>
              <a:r>
                <a:rPr lang="en" sz="2400" b="1">
                  <a:latin typeface="Cambria"/>
                  <a:ea typeface="Cambria"/>
                  <a:cs typeface="Cambria"/>
                  <a:sym typeface="Cambria"/>
                </a:rPr>
                <a:t>=</a:t>
              </a:r>
            </a:p>
          </p:txBody>
        </p:sp>
      </p:grpSp>
    </p:spTree>
    <p:extLst>
      <p:ext uri="{BB962C8B-B14F-4D97-AF65-F5344CB8AC3E}">
        <p14:creationId xmlns:p14="http://schemas.microsoft.com/office/powerpoint/2010/main" val="1991158661"/>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spcBef>
                <a:spcPts val="0"/>
              </a:spcBef>
              <a:buNone/>
            </a:pPr>
            <a:r>
              <a:rPr lang="en"/>
              <a:t>ITE Challenge</a:t>
            </a:r>
          </a:p>
        </p:txBody>
      </p:sp>
      <p:sp>
        <p:nvSpPr>
          <p:cNvPr id="288" name="Shape 288"/>
          <p:cNvSpPr txBox="1">
            <a:spLocks noGrp="1"/>
          </p:cNvSpPr>
          <p:nvPr>
            <p:ph type="body" idx="1"/>
          </p:nvPr>
        </p:nvSpPr>
        <p:spPr>
          <a:xfrm>
            <a:off x="457200" y="1600200"/>
            <a:ext cx="8305800" cy="4967700"/>
          </a:xfrm>
          <a:prstGeom prst="rect">
            <a:avLst/>
          </a:prstGeom>
        </p:spPr>
        <p:txBody>
          <a:bodyPr lIns="91425" tIns="91425" rIns="91425" bIns="91425" anchor="t" anchorCtr="0">
            <a:noAutofit/>
          </a:bodyPr>
          <a:lstStyle/>
          <a:p>
            <a:pPr rtl="0">
              <a:spcBef>
                <a:spcPts val="0"/>
              </a:spcBef>
              <a:buNone/>
            </a:pPr>
            <a:endParaRPr sz="2400" dirty="0">
              <a:latin typeface="Cambria"/>
              <a:ea typeface="Cambria"/>
              <a:cs typeface="Cambria"/>
              <a:sym typeface="Cambria"/>
            </a:endParaRPr>
          </a:p>
          <a:p>
            <a:pPr rtl="0">
              <a:spcBef>
                <a:spcPts val="0"/>
              </a:spcBef>
              <a:buNone/>
            </a:pPr>
            <a:endParaRPr sz="2400" dirty="0">
              <a:latin typeface="Cambria"/>
              <a:ea typeface="Cambria"/>
              <a:cs typeface="Cambria"/>
              <a:sym typeface="Cambria"/>
            </a:endParaRPr>
          </a:p>
          <a:p>
            <a:pPr marL="457200" lvl="0" indent="-381000" rtl="0">
              <a:spcBef>
                <a:spcPts val="0"/>
              </a:spcBef>
              <a:spcAft>
                <a:spcPts val="1000"/>
              </a:spcAft>
              <a:buClr>
                <a:schemeClr val="dk1"/>
              </a:buClr>
              <a:buSzPct val="100000"/>
              <a:buFont typeface="Arial"/>
              <a:buChar char="●"/>
            </a:pPr>
            <a:r>
              <a:rPr lang="en" sz="2400" dirty="0" smtClean="0">
                <a:latin typeface="Cambria"/>
                <a:ea typeface="Cambria"/>
                <a:cs typeface="Cambria"/>
                <a:sym typeface="Cambria"/>
              </a:rPr>
              <a:t>Can</a:t>
            </a:r>
            <a:r>
              <a:rPr lang="en" sz="2400" dirty="0" smtClean="0"/>
              <a:t>not</a:t>
            </a:r>
            <a:r>
              <a:rPr lang="en" sz="2400" dirty="0" smtClean="0">
                <a:latin typeface="Cambria"/>
                <a:ea typeface="Cambria"/>
                <a:cs typeface="Cambria"/>
                <a:sym typeface="Cambria"/>
              </a:rPr>
              <a:t> </a:t>
            </a:r>
            <a:r>
              <a:rPr lang="en" sz="2400" dirty="0">
                <a:latin typeface="Cambria"/>
                <a:ea typeface="Cambria"/>
                <a:cs typeface="Cambria"/>
                <a:sym typeface="Cambria"/>
              </a:rPr>
              <a:t>observe both treatment and control outcomes for any one individual</a:t>
            </a:r>
          </a:p>
          <a:p>
            <a:pPr rtl="0">
              <a:spcBef>
                <a:spcPts val="0"/>
              </a:spcBef>
              <a:spcAft>
                <a:spcPts val="1000"/>
              </a:spcAft>
              <a:buNone/>
            </a:pPr>
            <a:endParaRPr sz="2400" dirty="0">
              <a:latin typeface="Cambria"/>
              <a:ea typeface="Cambria"/>
              <a:cs typeface="Cambria"/>
              <a:sym typeface="Cambria"/>
            </a:endParaRPr>
          </a:p>
          <a:p>
            <a:pPr lvl="0" rtl="0">
              <a:spcBef>
                <a:spcPts val="0"/>
              </a:spcBef>
              <a:spcAft>
                <a:spcPts val="1000"/>
              </a:spcAft>
              <a:buNone/>
            </a:pPr>
            <a:endParaRPr sz="2400" dirty="0">
              <a:latin typeface="Cambria"/>
              <a:ea typeface="Cambria"/>
              <a:cs typeface="Cambria"/>
              <a:sym typeface="Cambria"/>
            </a:endParaRPr>
          </a:p>
          <a:p>
            <a:pPr marL="457200" lvl="0" indent="-381000" rtl="0">
              <a:spcBef>
                <a:spcPts val="0"/>
              </a:spcBef>
              <a:spcAft>
                <a:spcPts val="1000"/>
              </a:spcAft>
              <a:buClr>
                <a:schemeClr val="dk1"/>
              </a:buClr>
              <a:buSzPct val="100000"/>
              <a:buFont typeface="Arial"/>
              <a:buChar char="●"/>
            </a:pPr>
            <a:r>
              <a:rPr lang="en" sz="2400" dirty="0">
                <a:latin typeface="Cambria"/>
                <a:ea typeface="Cambria"/>
                <a:cs typeface="Cambria"/>
                <a:sym typeface="Cambria"/>
              </a:rPr>
              <a:t>Need a lot of data to model ITE for even a moderate number of individual features</a:t>
            </a:r>
          </a:p>
        </p:txBody>
      </p:sp>
      <p:pic>
        <p:nvPicPr>
          <p:cNvPr id="289" name="Shape 289"/>
          <p:cNvPicPr preferRelativeResize="0"/>
          <p:nvPr/>
        </p:nvPicPr>
        <p:blipFill>
          <a:blip r:embed="rId3">
            <a:alphaModFix/>
          </a:blip>
          <a:stretch>
            <a:fillRect/>
          </a:stretch>
        </p:blipFill>
        <p:spPr>
          <a:xfrm>
            <a:off x="6353175" y="2971800"/>
            <a:ext cx="1714950" cy="1143300"/>
          </a:xfrm>
          <a:prstGeom prst="rect">
            <a:avLst/>
          </a:prstGeom>
          <a:noFill/>
          <a:ln>
            <a:noFill/>
          </a:ln>
        </p:spPr>
      </p:pic>
      <p:pic>
        <p:nvPicPr>
          <p:cNvPr id="290" name="Shape 290"/>
          <p:cNvPicPr preferRelativeResize="0"/>
          <p:nvPr/>
        </p:nvPicPr>
        <p:blipFill>
          <a:blip r:embed="rId3">
            <a:alphaModFix/>
          </a:blip>
          <a:stretch>
            <a:fillRect/>
          </a:stretch>
        </p:blipFill>
        <p:spPr>
          <a:xfrm flipH="1">
            <a:off x="3990974" y="2971800"/>
            <a:ext cx="1714950" cy="1143300"/>
          </a:xfrm>
          <a:prstGeom prst="rect">
            <a:avLst/>
          </a:prstGeom>
          <a:noFill/>
          <a:ln>
            <a:noFill/>
          </a:ln>
        </p:spPr>
      </p:pic>
      <p:sp>
        <p:nvSpPr>
          <p:cNvPr id="291" name="Shape 291"/>
          <p:cNvSpPr txBox="1"/>
          <p:nvPr/>
        </p:nvSpPr>
        <p:spPr>
          <a:xfrm>
            <a:off x="257175" y="6467475"/>
            <a:ext cx="8039099" cy="640200"/>
          </a:xfrm>
          <a:prstGeom prst="rect">
            <a:avLst/>
          </a:prstGeom>
          <a:noFill/>
          <a:ln>
            <a:noFill/>
          </a:ln>
        </p:spPr>
        <p:txBody>
          <a:bodyPr lIns="91425" tIns="91425" rIns="91425" bIns="91425" anchor="t" anchorCtr="0">
            <a:noAutofit/>
          </a:bodyPr>
          <a:lstStyle/>
          <a:p>
            <a:pPr>
              <a:spcBef>
                <a:spcPts val="0"/>
              </a:spcBef>
              <a:buNone/>
            </a:pPr>
            <a:r>
              <a:rPr lang="en" sz="1100"/>
              <a:t>Image by Toni Barros - https://www.flickr.com/photos/12793495@N05/3233344867/</a:t>
            </a:r>
          </a:p>
        </p:txBody>
      </p:sp>
    </p:spTree>
    <p:extLst>
      <p:ext uri="{BB962C8B-B14F-4D97-AF65-F5344CB8AC3E}">
        <p14:creationId xmlns:p14="http://schemas.microsoft.com/office/powerpoint/2010/main" val="743402624"/>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spcBef>
                <a:spcPts val="0"/>
              </a:spcBef>
              <a:buNone/>
            </a:pPr>
            <a:r>
              <a:rPr lang="en"/>
              <a:t>Uplift Modeling</a:t>
            </a:r>
            <a:r>
              <a:rPr lang="en" sz="3000"/>
              <a:t/>
            </a:r>
            <a:br>
              <a:rPr lang="en" sz="3000"/>
            </a:br>
            <a:r>
              <a:rPr lang="en" sz="1200"/>
              <a:t>(RADCLIFFE &amp; SIMPSON, 2008)</a:t>
            </a:r>
          </a:p>
        </p:txBody>
      </p:sp>
      <p:sp>
        <p:nvSpPr>
          <p:cNvPr id="303" name="Shape 303"/>
          <p:cNvSpPr/>
          <p:nvPr/>
        </p:nvSpPr>
        <p:spPr>
          <a:xfrm>
            <a:off x="1619550" y="2453850"/>
            <a:ext cx="5904899" cy="1340700"/>
          </a:xfrm>
          <a:prstGeom prst="rect">
            <a:avLst/>
          </a:prstGeom>
          <a:solidFill>
            <a:schemeClr val="lt2"/>
          </a:solidFill>
          <a:ln w="76200" cap="flat" cmpd="sng">
            <a:solidFill>
              <a:srgbClr val="303030"/>
            </a:solidFill>
            <a:prstDash val="solid"/>
            <a:round/>
            <a:headEnd type="none" w="med" len="med"/>
            <a:tailEnd type="none" w="med" len="med"/>
          </a:ln>
        </p:spPr>
        <p:txBody>
          <a:bodyPr lIns="91425" tIns="91425" rIns="91425" bIns="91425" anchor="ctr" anchorCtr="0">
            <a:noAutofit/>
          </a:bodyPr>
          <a:lstStyle/>
          <a:p>
            <a:pPr lvl="0" algn="ctr" rtl="0">
              <a:lnSpc>
                <a:spcPct val="120000"/>
              </a:lnSpc>
              <a:spcBef>
                <a:spcPts val="0"/>
              </a:spcBef>
              <a:buNone/>
            </a:pPr>
            <a:r>
              <a:rPr lang="en" sz="2400" b="1">
                <a:solidFill>
                  <a:schemeClr val="dk1"/>
                </a:solidFill>
                <a:latin typeface="Cambria"/>
                <a:ea typeface="Cambria"/>
                <a:cs typeface="Cambria"/>
                <a:sym typeface="Cambria"/>
              </a:rPr>
              <a:t>How do we choose which customers to target with some marketing activity?</a:t>
            </a:r>
          </a:p>
        </p:txBody>
      </p:sp>
      <p:graphicFrame>
        <p:nvGraphicFramePr>
          <p:cNvPr id="304" name="Shape 304"/>
          <p:cNvGraphicFramePr/>
          <p:nvPr/>
        </p:nvGraphicFramePr>
        <p:xfrm>
          <a:off x="533400" y="4267200"/>
          <a:ext cx="8134350" cy="1993272"/>
        </p:xfrm>
        <a:graphic>
          <a:graphicData uri="http://schemas.openxmlformats.org/drawingml/2006/table">
            <a:tbl>
              <a:tblPr>
                <a:noFill/>
              </a:tblPr>
              <a:tblGrid>
                <a:gridCol w="1838325"/>
                <a:gridCol w="6296025"/>
              </a:tblGrid>
              <a:tr h="495300">
                <a:tc>
                  <a:txBody>
                    <a:bodyPr/>
                    <a:lstStyle/>
                    <a:p>
                      <a:pPr lvl="0" rtl="0">
                        <a:lnSpc>
                          <a:spcPct val="115000"/>
                        </a:lnSpc>
                        <a:spcBef>
                          <a:spcPts val="0"/>
                        </a:spcBef>
                        <a:buNone/>
                      </a:pPr>
                      <a:r>
                        <a:rPr lang="en" sz="1800" b="1">
                          <a:solidFill>
                            <a:srgbClr val="009900"/>
                          </a:solidFill>
                          <a:latin typeface="Cambria"/>
                          <a:ea typeface="Cambria"/>
                          <a:cs typeface="Cambria"/>
                          <a:sym typeface="Cambria"/>
                        </a:rPr>
                        <a:t>Persuadables</a:t>
                      </a:r>
                    </a:p>
                  </a:txBody>
                  <a:tcPr marL="91425" marR="91425" marT="91425" marB="91425"/>
                </a:tc>
                <a:tc>
                  <a:txBody>
                    <a:bodyPr/>
                    <a:lstStyle/>
                    <a:p>
                      <a:pPr lvl="0" rtl="0">
                        <a:lnSpc>
                          <a:spcPct val="115000"/>
                        </a:lnSpc>
                        <a:spcBef>
                          <a:spcPts val="0"/>
                        </a:spcBef>
                        <a:buNone/>
                      </a:pPr>
                      <a:r>
                        <a:rPr lang="en" sz="1800">
                          <a:latin typeface="Cambria"/>
                          <a:ea typeface="Cambria"/>
                          <a:cs typeface="Cambria"/>
                          <a:sym typeface="Cambria"/>
                        </a:rPr>
                        <a:t>Customers who respond positively to marketing activity.</a:t>
                      </a:r>
                    </a:p>
                  </a:txBody>
                  <a:tcPr marL="91425" marR="91425" marT="91425" marB="91425"/>
                </a:tc>
              </a:tr>
              <a:tr h="495300">
                <a:tc>
                  <a:txBody>
                    <a:bodyPr/>
                    <a:lstStyle/>
                    <a:p>
                      <a:pPr lvl="0" rtl="0">
                        <a:lnSpc>
                          <a:spcPct val="115000"/>
                        </a:lnSpc>
                        <a:spcBef>
                          <a:spcPts val="0"/>
                        </a:spcBef>
                        <a:buNone/>
                      </a:pPr>
                      <a:r>
                        <a:rPr lang="en" sz="1800" b="1">
                          <a:solidFill>
                            <a:srgbClr val="0070C0"/>
                          </a:solidFill>
                          <a:latin typeface="Cambria"/>
                          <a:ea typeface="Cambria"/>
                          <a:cs typeface="Cambria"/>
                          <a:sym typeface="Cambria"/>
                        </a:rPr>
                        <a:t>Sure Things</a:t>
                      </a:r>
                    </a:p>
                  </a:txBody>
                  <a:tcPr marL="91425" marR="91425" marT="91425" marB="91425"/>
                </a:tc>
                <a:tc>
                  <a:txBody>
                    <a:bodyPr/>
                    <a:lstStyle/>
                    <a:p>
                      <a:pPr lvl="0" rtl="0">
                        <a:lnSpc>
                          <a:spcPct val="115000"/>
                        </a:lnSpc>
                        <a:spcBef>
                          <a:spcPts val="0"/>
                        </a:spcBef>
                        <a:buNone/>
                      </a:pPr>
                      <a:r>
                        <a:rPr lang="en" sz="1800">
                          <a:latin typeface="Cambria"/>
                          <a:ea typeface="Cambria"/>
                          <a:cs typeface="Cambria"/>
                          <a:sym typeface="Cambria"/>
                        </a:rPr>
                        <a:t>Customers who respond positively regardless.</a:t>
                      </a:r>
                    </a:p>
                  </a:txBody>
                  <a:tcPr marL="91425" marR="91425" marT="91425" marB="91425"/>
                </a:tc>
              </a:tr>
              <a:tr h="495300">
                <a:tc>
                  <a:txBody>
                    <a:bodyPr/>
                    <a:lstStyle/>
                    <a:p>
                      <a:pPr lvl="0" rtl="0">
                        <a:lnSpc>
                          <a:spcPct val="115000"/>
                        </a:lnSpc>
                        <a:spcBef>
                          <a:spcPts val="0"/>
                        </a:spcBef>
                        <a:buNone/>
                      </a:pPr>
                      <a:r>
                        <a:rPr lang="en" sz="1800" b="1">
                          <a:solidFill>
                            <a:srgbClr val="0070C0"/>
                          </a:solidFill>
                          <a:latin typeface="Cambria"/>
                          <a:ea typeface="Cambria"/>
                          <a:cs typeface="Cambria"/>
                          <a:sym typeface="Cambria"/>
                        </a:rPr>
                        <a:t>Lost Causes</a:t>
                      </a:r>
                    </a:p>
                  </a:txBody>
                  <a:tcPr marL="91425" marR="91425" marT="91425" marB="91425"/>
                </a:tc>
                <a:tc>
                  <a:txBody>
                    <a:bodyPr/>
                    <a:lstStyle/>
                    <a:p>
                      <a:pPr lvl="0" rtl="0">
                        <a:lnSpc>
                          <a:spcPct val="115000"/>
                        </a:lnSpc>
                        <a:spcBef>
                          <a:spcPts val="0"/>
                        </a:spcBef>
                        <a:buNone/>
                      </a:pPr>
                      <a:r>
                        <a:rPr lang="en" sz="1800">
                          <a:latin typeface="Cambria"/>
                          <a:ea typeface="Cambria"/>
                          <a:cs typeface="Cambria"/>
                          <a:sym typeface="Cambria"/>
                        </a:rPr>
                        <a:t>Customers who respond negatively regardless.</a:t>
                      </a:r>
                    </a:p>
                  </a:txBody>
                  <a:tcPr marL="91425" marR="91425" marT="91425" marB="91425"/>
                </a:tc>
              </a:tr>
              <a:tr h="495300">
                <a:tc>
                  <a:txBody>
                    <a:bodyPr/>
                    <a:lstStyle/>
                    <a:p>
                      <a:pPr lvl="0" rtl="0">
                        <a:lnSpc>
                          <a:spcPct val="115000"/>
                        </a:lnSpc>
                        <a:spcBef>
                          <a:spcPts val="0"/>
                        </a:spcBef>
                        <a:buNone/>
                      </a:pPr>
                      <a:r>
                        <a:rPr lang="en" sz="1800" b="1">
                          <a:solidFill>
                            <a:srgbClr val="FF0000"/>
                          </a:solidFill>
                          <a:latin typeface="Cambria"/>
                          <a:ea typeface="Cambria"/>
                          <a:cs typeface="Cambria"/>
                          <a:sym typeface="Cambria"/>
                        </a:rPr>
                        <a:t>Sleeping Dogs</a:t>
                      </a:r>
                    </a:p>
                  </a:txBody>
                  <a:tcPr marL="91425" marR="91425" marT="91425" marB="91425"/>
                </a:tc>
                <a:tc>
                  <a:txBody>
                    <a:bodyPr/>
                    <a:lstStyle/>
                    <a:p>
                      <a:pPr lvl="0" rtl="0">
                        <a:lnSpc>
                          <a:spcPct val="115000"/>
                        </a:lnSpc>
                        <a:spcBef>
                          <a:spcPts val="0"/>
                        </a:spcBef>
                        <a:buNone/>
                      </a:pPr>
                      <a:r>
                        <a:rPr lang="en" sz="1800">
                          <a:latin typeface="Cambria"/>
                          <a:ea typeface="Cambria"/>
                          <a:cs typeface="Cambria"/>
                          <a:sym typeface="Cambria"/>
                        </a:rPr>
                        <a:t>Customers who respond negatively to marketing activity.</a:t>
                      </a:r>
                    </a:p>
                  </a:txBody>
                  <a:tcPr marL="91425" marR="91425" marT="91425" marB="91425"/>
                </a:tc>
              </a:tr>
            </a:tbl>
          </a:graphicData>
        </a:graphic>
      </p:graphicFrame>
    </p:spTree>
    <p:extLst>
      <p:ext uri="{BB962C8B-B14F-4D97-AF65-F5344CB8AC3E}">
        <p14:creationId xmlns:p14="http://schemas.microsoft.com/office/powerpoint/2010/main" val="1368728046"/>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spcBef>
                <a:spcPts val="0"/>
              </a:spcBef>
              <a:buNone/>
            </a:pPr>
            <a:r>
              <a:rPr lang="en">
                <a:solidFill>
                  <a:srgbClr val="FFFFFF"/>
                </a:solidFill>
              </a:rPr>
              <a:t>Uplift Modeling</a:t>
            </a:r>
            <a:r>
              <a:rPr lang="en" sz="3000">
                <a:solidFill>
                  <a:srgbClr val="FFFFFF"/>
                </a:solidFill>
              </a:rPr>
              <a:t/>
            </a:r>
            <a:br>
              <a:rPr lang="en" sz="3000">
                <a:solidFill>
                  <a:srgbClr val="FFFFFF"/>
                </a:solidFill>
              </a:rPr>
            </a:br>
            <a:r>
              <a:rPr lang="en" sz="1200">
                <a:solidFill>
                  <a:srgbClr val="FFFFFF"/>
                </a:solidFill>
              </a:rPr>
              <a:t>(RADCLIFFE &amp; SIMPSON, 2008)</a:t>
            </a:r>
          </a:p>
        </p:txBody>
      </p:sp>
      <p:sp>
        <p:nvSpPr>
          <p:cNvPr id="310" name="Shape 310"/>
          <p:cNvSpPr/>
          <p:nvPr/>
        </p:nvSpPr>
        <p:spPr>
          <a:xfrm>
            <a:off x="1619550" y="2453850"/>
            <a:ext cx="5904899" cy="878400"/>
          </a:xfrm>
          <a:prstGeom prst="rect">
            <a:avLst/>
          </a:prstGeom>
          <a:solidFill>
            <a:schemeClr val="lt2"/>
          </a:solidFill>
          <a:ln w="76200" cap="flat" cmpd="sng">
            <a:solidFill>
              <a:srgbClr val="303030"/>
            </a:solidFill>
            <a:prstDash val="solid"/>
            <a:round/>
            <a:headEnd type="none" w="med" len="med"/>
            <a:tailEnd type="none" w="med" len="med"/>
          </a:ln>
        </p:spPr>
        <p:txBody>
          <a:bodyPr lIns="91425" tIns="91425" rIns="91425" bIns="91425" anchor="ctr" anchorCtr="0">
            <a:noAutofit/>
          </a:bodyPr>
          <a:lstStyle/>
          <a:p>
            <a:pPr lvl="0" algn="ctr" rtl="0">
              <a:lnSpc>
                <a:spcPct val="120000"/>
              </a:lnSpc>
              <a:spcBef>
                <a:spcPts val="0"/>
              </a:spcBef>
              <a:buNone/>
            </a:pPr>
            <a:r>
              <a:rPr lang="en" sz="2400" b="1" dirty="0">
                <a:solidFill>
                  <a:schemeClr val="dk1"/>
                </a:solidFill>
                <a:latin typeface="Cambria"/>
                <a:ea typeface="Cambria"/>
                <a:cs typeface="Cambria"/>
                <a:sym typeface="Cambria"/>
              </a:rPr>
              <a:t>True customer groups are </a:t>
            </a:r>
            <a:r>
              <a:rPr lang="en" sz="2400" b="1" u="sng" dirty="0">
                <a:solidFill>
                  <a:schemeClr val="dk1"/>
                </a:solidFill>
                <a:latin typeface="Cambria"/>
                <a:ea typeface="Cambria"/>
                <a:cs typeface="Cambria"/>
                <a:sym typeface="Cambria"/>
              </a:rPr>
              <a:t>unknown</a:t>
            </a:r>
          </a:p>
        </p:txBody>
      </p:sp>
      <p:graphicFrame>
        <p:nvGraphicFramePr>
          <p:cNvPr id="311" name="Shape 311"/>
          <p:cNvGraphicFramePr/>
          <p:nvPr>
            <p:extLst>
              <p:ext uri="{D42A27DB-BD31-4B8C-83A1-F6EECF244321}">
                <p14:modId xmlns:p14="http://schemas.microsoft.com/office/powerpoint/2010/main" val="2956795824"/>
              </p:ext>
            </p:extLst>
          </p:nvPr>
        </p:nvGraphicFramePr>
        <p:xfrm>
          <a:off x="742950" y="4189700"/>
          <a:ext cx="7658100" cy="1810422"/>
        </p:xfrm>
        <a:graphic>
          <a:graphicData uri="http://schemas.openxmlformats.org/drawingml/2006/table">
            <a:tbl>
              <a:tblPr>
                <a:noFill/>
              </a:tblPr>
              <a:tblGrid>
                <a:gridCol w="1914525"/>
                <a:gridCol w="1914525"/>
                <a:gridCol w="1914525"/>
                <a:gridCol w="1914525"/>
              </a:tblGrid>
              <a:tr h="0">
                <a:tc gridSpan="2">
                  <a:txBody>
                    <a:bodyPr/>
                    <a:lstStyle/>
                    <a:p>
                      <a:pPr lvl="0" algn="ctr" rtl="0">
                        <a:lnSpc>
                          <a:spcPct val="115000"/>
                        </a:lnSpc>
                        <a:spcBef>
                          <a:spcPts val="0"/>
                        </a:spcBef>
                        <a:buNone/>
                      </a:pPr>
                      <a:r>
                        <a:rPr lang="en" sz="1800" b="1" dirty="0">
                          <a:solidFill>
                            <a:schemeClr val="lt1"/>
                          </a:solidFill>
                          <a:latin typeface="Cambria"/>
                          <a:ea typeface="Cambria"/>
                          <a:cs typeface="Cambria"/>
                          <a:sym typeface="Cambria"/>
                        </a:rPr>
                        <a:t>Treatment</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bg2">
                        <a:lumMod val="75000"/>
                      </a:schemeClr>
                    </a:solidFill>
                  </a:tcPr>
                </a:tc>
                <a:tc hMerge="1">
                  <a:txBody>
                    <a:bodyPr/>
                    <a:lstStyle/>
                    <a:p>
                      <a:endParaRPr lang="en-US"/>
                    </a:p>
                  </a:txBody>
                  <a:tcPr/>
                </a:tc>
                <a:tc gridSpan="2">
                  <a:txBody>
                    <a:bodyPr/>
                    <a:lstStyle/>
                    <a:p>
                      <a:pPr lvl="0" algn="ctr" rtl="0">
                        <a:lnSpc>
                          <a:spcPct val="115000"/>
                        </a:lnSpc>
                        <a:spcBef>
                          <a:spcPts val="0"/>
                        </a:spcBef>
                        <a:buNone/>
                      </a:pPr>
                      <a:r>
                        <a:rPr lang="en" sz="1800" b="1" dirty="0">
                          <a:solidFill>
                            <a:schemeClr val="lt1"/>
                          </a:solidFill>
                          <a:latin typeface="Cambria"/>
                          <a:ea typeface="Cambria"/>
                          <a:cs typeface="Cambria"/>
                          <a:sym typeface="Cambria"/>
                        </a:rPr>
                        <a:t>Control</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bg2">
                        <a:lumMod val="75000"/>
                      </a:schemeClr>
                    </a:solidFill>
                  </a:tcPr>
                </a:tc>
                <a:tc hMerge="1">
                  <a:txBody>
                    <a:bodyPr/>
                    <a:lstStyle/>
                    <a:p>
                      <a:endParaRPr lang="en-US"/>
                    </a:p>
                  </a:txBody>
                  <a:tcPr/>
                </a:tc>
              </a:tr>
              <a:tr h="371475">
                <a:tc>
                  <a:txBody>
                    <a:bodyPr/>
                    <a:lstStyle/>
                    <a:p>
                      <a:pPr lvl="0" rtl="0">
                        <a:lnSpc>
                          <a:spcPct val="115000"/>
                        </a:lnSpc>
                        <a:spcBef>
                          <a:spcPts val="0"/>
                        </a:spcBef>
                        <a:buNone/>
                      </a:pPr>
                      <a:r>
                        <a:rPr lang="en" sz="1800" b="1" dirty="0">
                          <a:solidFill>
                            <a:schemeClr val="lt1"/>
                          </a:solidFill>
                          <a:latin typeface="Cambria"/>
                          <a:ea typeface="Cambria"/>
                          <a:cs typeface="Cambria"/>
                          <a:sym typeface="Cambria"/>
                        </a:rPr>
                        <a:t>Response</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bg2"/>
                    </a:solidFill>
                  </a:tcPr>
                </a:tc>
                <a:tc>
                  <a:txBody>
                    <a:bodyPr/>
                    <a:lstStyle/>
                    <a:p>
                      <a:pPr lvl="0" rtl="0">
                        <a:lnSpc>
                          <a:spcPct val="115000"/>
                        </a:lnSpc>
                        <a:spcBef>
                          <a:spcPts val="0"/>
                        </a:spcBef>
                        <a:buNone/>
                      </a:pPr>
                      <a:r>
                        <a:rPr lang="en" sz="1800" b="1" dirty="0">
                          <a:solidFill>
                            <a:schemeClr val="lt1"/>
                          </a:solidFill>
                          <a:latin typeface="Cambria"/>
                          <a:ea typeface="Cambria"/>
                          <a:cs typeface="Cambria"/>
                          <a:sym typeface="Cambria"/>
                        </a:rPr>
                        <a:t>No Response</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accent1"/>
                    </a:solidFill>
                  </a:tcPr>
                </a:tc>
                <a:tc>
                  <a:txBody>
                    <a:bodyPr/>
                    <a:lstStyle/>
                    <a:p>
                      <a:pPr lvl="0" rtl="0">
                        <a:lnSpc>
                          <a:spcPct val="115000"/>
                        </a:lnSpc>
                        <a:spcBef>
                          <a:spcPts val="0"/>
                        </a:spcBef>
                        <a:buNone/>
                      </a:pPr>
                      <a:r>
                        <a:rPr lang="en" sz="1800" b="1" dirty="0">
                          <a:solidFill>
                            <a:schemeClr val="lt1"/>
                          </a:solidFill>
                          <a:latin typeface="Cambria"/>
                          <a:ea typeface="Cambria"/>
                          <a:cs typeface="Cambria"/>
                          <a:sym typeface="Cambria"/>
                        </a:rPr>
                        <a:t>Response</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bg2"/>
                    </a:solidFill>
                  </a:tcPr>
                </a:tc>
                <a:tc>
                  <a:txBody>
                    <a:bodyPr/>
                    <a:lstStyle/>
                    <a:p>
                      <a:pPr lvl="0" rtl="0">
                        <a:lnSpc>
                          <a:spcPct val="115000"/>
                        </a:lnSpc>
                        <a:spcBef>
                          <a:spcPts val="0"/>
                        </a:spcBef>
                        <a:buNone/>
                      </a:pPr>
                      <a:r>
                        <a:rPr lang="en" sz="1800" b="1" dirty="0">
                          <a:solidFill>
                            <a:schemeClr val="lt1"/>
                          </a:solidFill>
                          <a:latin typeface="Cambria"/>
                          <a:ea typeface="Cambria"/>
                          <a:cs typeface="Cambria"/>
                          <a:sym typeface="Cambria"/>
                        </a:rPr>
                        <a:t>No Response</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accent1"/>
                    </a:solidFill>
                  </a:tcPr>
                </a:tc>
              </a:tr>
              <a:tr h="552450">
                <a:tc>
                  <a:txBody>
                    <a:bodyPr/>
                    <a:lstStyle/>
                    <a:p>
                      <a:pPr lvl="0" rtl="0">
                        <a:lnSpc>
                          <a:spcPct val="115000"/>
                        </a:lnSpc>
                        <a:spcBef>
                          <a:spcPts val="0"/>
                        </a:spcBef>
                        <a:buNone/>
                      </a:pPr>
                      <a:r>
                        <a:rPr lang="en" sz="1800" b="1">
                          <a:solidFill>
                            <a:srgbClr val="009900"/>
                          </a:solidFill>
                          <a:latin typeface="Cambria"/>
                          <a:ea typeface="Cambria"/>
                          <a:cs typeface="Cambria"/>
                          <a:sym typeface="Cambria"/>
                        </a:rPr>
                        <a:t>Persuadables</a:t>
                      </a:r>
                      <a:r>
                        <a:rPr lang="en" sz="1800" b="1">
                          <a:latin typeface="Cambria"/>
                          <a:ea typeface="Cambria"/>
                          <a:cs typeface="Cambria"/>
                          <a:sym typeface="Cambria"/>
                        </a:rPr>
                        <a:t>,</a:t>
                      </a:r>
                    </a:p>
                    <a:p>
                      <a:pPr lvl="0" rtl="0">
                        <a:lnSpc>
                          <a:spcPct val="115000"/>
                        </a:lnSpc>
                        <a:spcBef>
                          <a:spcPts val="0"/>
                        </a:spcBef>
                        <a:buNone/>
                      </a:pPr>
                      <a:r>
                        <a:rPr lang="en" sz="1800" b="1">
                          <a:solidFill>
                            <a:srgbClr val="0070C0"/>
                          </a:solidFill>
                          <a:latin typeface="Cambria"/>
                          <a:ea typeface="Cambria"/>
                          <a:cs typeface="Cambria"/>
                          <a:sym typeface="Cambria"/>
                        </a:rPr>
                        <a:t>Sure Things</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rgbClr val="D9D9D9"/>
                    </a:solidFill>
                  </a:tcPr>
                </a:tc>
                <a:tc>
                  <a:txBody>
                    <a:bodyPr/>
                    <a:lstStyle/>
                    <a:p>
                      <a:pPr lvl="0" rtl="0">
                        <a:lnSpc>
                          <a:spcPct val="115000"/>
                        </a:lnSpc>
                        <a:spcBef>
                          <a:spcPts val="0"/>
                        </a:spcBef>
                        <a:buNone/>
                      </a:pPr>
                      <a:r>
                        <a:rPr lang="en" sz="1800" b="1" dirty="0">
                          <a:solidFill>
                            <a:srgbClr val="FF0000"/>
                          </a:solidFill>
                          <a:latin typeface="Cambria"/>
                          <a:ea typeface="Cambria"/>
                          <a:cs typeface="Cambria"/>
                          <a:sym typeface="Cambria"/>
                        </a:rPr>
                        <a:t>Sleeping Dogs</a:t>
                      </a:r>
                      <a:r>
                        <a:rPr lang="en" sz="1800" b="1" dirty="0">
                          <a:latin typeface="Cambria"/>
                          <a:ea typeface="Cambria"/>
                          <a:cs typeface="Cambria"/>
                          <a:sym typeface="Cambria"/>
                        </a:rPr>
                        <a:t>,</a:t>
                      </a:r>
                    </a:p>
                    <a:p>
                      <a:pPr lvl="0" rtl="0">
                        <a:lnSpc>
                          <a:spcPct val="115000"/>
                        </a:lnSpc>
                        <a:spcBef>
                          <a:spcPts val="0"/>
                        </a:spcBef>
                        <a:buNone/>
                      </a:pPr>
                      <a:r>
                        <a:rPr lang="en" sz="1800" b="1" dirty="0">
                          <a:solidFill>
                            <a:srgbClr val="0070C0"/>
                          </a:solidFill>
                          <a:latin typeface="Cambria"/>
                          <a:ea typeface="Cambria"/>
                          <a:cs typeface="Cambria"/>
                          <a:sym typeface="Cambria"/>
                        </a:rPr>
                        <a:t>Lost Causes</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rgbClr val="D9D9D9"/>
                    </a:solidFill>
                  </a:tcPr>
                </a:tc>
                <a:tc>
                  <a:txBody>
                    <a:bodyPr/>
                    <a:lstStyle/>
                    <a:p>
                      <a:pPr lvl="0" rtl="0">
                        <a:lnSpc>
                          <a:spcPct val="115000"/>
                        </a:lnSpc>
                        <a:spcBef>
                          <a:spcPts val="0"/>
                        </a:spcBef>
                        <a:buNone/>
                      </a:pPr>
                      <a:r>
                        <a:rPr lang="en" sz="1800" b="1">
                          <a:solidFill>
                            <a:srgbClr val="FF0000"/>
                          </a:solidFill>
                          <a:latin typeface="Cambria"/>
                          <a:ea typeface="Cambria"/>
                          <a:cs typeface="Cambria"/>
                          <a:sym typeface="Cambria"/>
                        </a:rPr>
                        <a:t>Sleeping Dogs</a:t>
                      </a:r>
                      <a:r>
                        <a:rPr lang="en" sz="1800" b="1">
                          <a:latin typeface="Cambria"/>
                          <a:ea typeface="Cambria"/>
                          <a:cs typeface="Cambria"/>
                          <a:sym typeface="Cambria"/>
                        </a:rPr>
                        <a:t>,</a:t>
                      </a:r>
                    </a:p>
                    <a:p>
                      <a:pPr lvl="0" rtl="0">
                        <a:lnSpc>
                          <a:spcPct val="115000"/>
                        </a:lnSpc>
                        <a:spcBef>
                          <a:spcPts val="0"/>
                        </a:spcBef>
                        <a:buNone/>
                      </a:pPr>
                      <a:r>
                        <a:rPr lang="en" sz="1800" b="1">
                          <a:solidFill>
                            <a:srgbClr val="0070C0"/>
                          </a:solidFill>
                          <a:latin typeface="Cambria"/>
                          <a:ea typeface="Cambria"/>
                          <a:cs typeface="Cambria"/>
                          <a:sym typeface="Cambria"/>
                        </a:rPr>
                        <a:t>Sure Things</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rgbClr val="D9D9D9"/>
                    </a:solidFill>
                  </a:tcPr>
                </a:tc>
                <a:tc>
                  <a:txBody>
                    <a:bodyPr/>
                    <a:lstStyle/>
                    <a:p>
                      <a:pPr lvl="0" rtl="0">
                        <a:lnSpc>
                          <a:spcPct val="115000"/>
                        </a:lnSpc>
                        <a:spcBef>
                          <a:spcPts val="0"/>
                        </a:spcBef>
                        <a:buNone/>
                      </a:pPr>
                      <a:r>
                        <a:rPr lang="en" sz="1800" b="1" dirty="0">
                          <a:solidFill>
                            <a:srgbClr val="009900"/>
                          </a:solidFill>
                          <a:latin typeface="Cambria"/>
                          <a:ea typeface="Cambria"/>
                          <a:cs typeface="Cambria"/>
                          <a:sym typeface="Cambria"/>
                        </a:rPr>
                        <a:t>Persuadables</a:t>
                      </a:r>
                      <a:r>
                        <a:rPr lang="en" sz="1800" b="1" dirty="0">
                          <a:latin typeface="Cambria"/>
                          <a:ea typeface="Cambria"/>
                          <a:cs typeface="Cambria"/>
                          <a:sym typeface="Cambria"/>
                        </a:rPr>
                        <a:t>,</a:t>
                      </a:r>
                    </a:p>
                    <a:p>
                      <a:pPr lvl="0" rtl="0">
                        <a:lnSpc>
                          <a:spcPct val="115000"/>
                        </a:lnSpc>
                        <a:spcBef>
                          <a:spcPts val="0"/>
                        </a:spcBef>
                        <a:buNone/>
                      </a:pPr>
                      <a:r>
                        <a:rPr lang="en" sz="1800" b="1" dirty="0">
                          <a:solidFill>
                            <a:srgbClr val="0070C0"/>
                          </a:solidFill>
                          <a:latin typeface="Cambria"/>
                          <a:ea typeface="Cambria"/>
                          <a:cs typeface="Cambria"/>
                          <a:sym typeface="Cambria"/>
                        </a:rPr>
                        <a:t>Lost Causes</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3260660170"/>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4724400" y="4267200"/>
            <a:ext cx="3657600" cy="2133600"/>
          </a:xfrm>
          <a:prstGeom prst="ellipse">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Standard Model</a:t>
            </a:r>
            <a:endParaRPr lang="en-US" dirty="0"/>
          </a:p>
        </p:txBody>
      </p:sp>
      <p:graphicFrame>
        <p:nvGraphicFramePr>
          <p:cNvPr id="4" name="Shape 333"/>
          <p:cNvGraphicFramePr/>
          <p:nvPr>
            <p:extLst>
              <p:ext uri="{D42A27DB-BD31-4B8C-83A1-F6EECF244321}">
                <p14:modId xmlns:p14="http://schemas.microsoft.com/office/powerpoint/2010/main" val="847863042"/>
              </p:ext>
            </p:extLst>
          </p:nvPr>
        </p:nvGraphicFramePr>
        <p:xfrm>
          <a:off x="914400" y="1828801"/>
          <a:ext cx="7315200" cy="1670214"/>
        </p:xfrm>
        <a:graphic>
          <a:graphicData uri="http://schemas.openxmlformats.org/drawingml/2006/table">
            <a:tbl>
              <a:tblPr>
                <a:noFill/>
              </a:tblPr>
              <a:tblGrid>
                <a:gridCol w="1828800"/>
                <a:gridCol w="1828800"/>
                <a:gridCol w="1828800"/>
                <a:gridCol w="1828800"/>
              </a:tblGrid>
              <a:tr h="401575">
                <a:tc gridSpan="2">
                  <a:txBody>
                    <a:bodyPr/>
                    <a:lstStyle/>
                    <a:p>
                      <a:pPr lvl="0" algn="ctr" rtl="0">
                        <a:lnSpc>
                          <a:spcPct val="115000"/>
                        </a:lnSpc>
                        <a:spcBef>
                          <a:spcPts val="0"/>
                        </a:spcBef>
                        <a:buNone/>
                      </a:pPr>
                      <a:r>
                        <a:rPr lang="en" sz="1600" b="1" dirty="0">
                          <a:solidFill>
                            <a:schemeClr val="lt1"/>
                          </a:solidFill>
                          <a:latin typeface="Cambria"/>
                          <a:ea typeface="Cambria"/>
                          <a:cs typeface="Cambria"/>
                          <a:sym typeface="Cambria"/>
                        </a:rPr>
                        <a:t>Treatment</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bg2">
                        <a:lumMod val="75000"/>
                      </a:schemeClr>
                    </a:solidFill>
                  </a:tcPr>
                </a:tc>
                <a:tc hMerge="1">
                  <a:txBody>
                    <a:bodyPr/>
                    <a:lstStyle/>
                    <a:p>
                      <a:endParaRPr lang="en-US"/>
                    </a:p>
                  </a:txBody>
                  <a:tcPr/>
                </a:tc>
                <a:tc gridSpan="2">
                  <a:txBody>
                    <a:bodyPr/>
                    <a:lstStyle/>
                    <a:p>
                      <a:pPr lvl="0" algn="ctr" rtl="0">
                        <a:lnSpc>
                          <a:spcPct val="115000"/>
                        </a:lnSpc>
                        <a:spcBef>
                          <a:spcPts val="0"/>
                        </a:spcBef>
                        <a:buNone/>
                      </a:pPr>
                      <a:r>
                        <a:rPr lang="en" sz="1600" b="1" dirty="0">
                          <a:solidFill>
                            <a:schemeClr val="lt1"/>
                          </a:solidFill>
                          <a:latin typeface="Cambria"/>
                          <a:ea typeface="Cambria"/>
                          <a:cs typeface="Cambria"/>
                          <a:sym typeface="Cambria"/>
                        </a:rPr>
                        <a:t>Control</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bg2">
                        <a:lumMod val="75000"/>
                      </a:schemeClr>
                    </a:solidFill>
                  </a:tcPr>
                </a:tc>
                <a:tc hMerge="1">
                  <a:txBody>
                    <a:bodyPr/>
                    <a:lstStyle/>
                    <a:p>
                      <a:endParaRPr lang="en-US"/>
                    </a:p>
                  </a:txBody>
                  <a:tcPr/>
                </a:tc>
              </a:tr>
              <a:tr h="401575">
                <a:tc>
                  <a:txBody>
                    <a:bodyPr/>
                    <a:lstStyle/>
                    <a:p>
                      <a:pPr lvl="0" rtl="0">
                        <a:lnSpc>
                          <a:spcPct val="115000"/>
                        </a:lnSpc>
                        <a:spcBef>
                          <a:spcPts val="0"/>
                        </a:spcBef>
                        <a:buNone/>
                      </a:pPr>
                      <a:r>
                        <a:rPr lang="en" sz="1600" b="1" dirty="0">
                          <a:solidFill>
                            <a:schemeClr val="lt1"/>
                          </a:solidFill>
                          <a:latin typeface="Cambria"/>
                          <a:ea typeface="Cambria"/>
                          <a:cs typeface="Cambria"/>
                          <a:sym typeface="Cambria"/>
                        </a:rPr>
                        <a:t>Response</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bg2"/>
                    </a:solidFill>
                  </a:tcPr>
                </a:tc>
                <a:tc>
                  <a:txBody>
                    <a:bodyPr/>
                    <a:lstStyle/>
                    <a:p>
                      <a:pPr lvl="0" rtl="0">
                        <a:lnSpc>
                          <a:spcPct val="115000"/>
                        </a:lnSpc>
                        <a:spcBef>
                          <a:spcPts val="0"/>
                        </a:spcBef>
                        <a:buNone/>
                      </a:pPr>
                      <a:r>
                        <a:rPr lang="en" sz="1600" b="1" dirty="0">
                          <a:solidFill>
                            <a:schemeClr val="lt1"/>
                          </a:solidFill>
                          <a:latin typeface="Cambria"/>
                          <a:ea typeface="Cambria"/>
                          <a:cs typeface="Cambria"/>
                          <a:sym typeface="Cambria"/>
                        </a:rPr>
                        <a:t>No Response</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accent1"/>
                    </a:solidFill>
                  </a:tcPr>
                </a:tc>
                <a:tc>
                  <a:txBody>
                    <a:bodyPr/>
                    <a:lstStyle/>
                    <a:p>
                      <a:pPr lvl="0" rtl="0">
                        <a:lnSpc>
                          <a:spcPct val="115000"/>
                        </a:lnSpc>
                        <a:spcBef>
                          <a:spcPts val="0"/>
                        </a:spcBef>
                        <a:buNone/>
                      </a:pPr>
                      <a:r>
                        <a:rPr lang="en" sz="1600" b="1" dirty="0">
                          <a:solidFill>
                            <a:schemeClr val="lt1"/>
                          </a:solidFill>
                          <a:latin typeface="Cambria"/>
                          <a:ea typeface="Cambria"/>
                          <a:cs typeface="Cambria"/>
                          <a:sym typeface="Cambria"/>
                        </a:rPr>
                        <a:t>Response</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bg2"/>
                    </a:solidFill>
                  </a:tcPr>
                </a:tc>
                <a:tc>
                  <a:txBody>
                    <a:bodyPr/>
                    <a:lstStyle/>
                    <a:p>
                      <a:pPr lvl="0" rtl="0">
                        <a:lnSpc>
                          <a:spcPct val="115000"/>
                        </a:lnSpc>
                        <a:spcBef>
                          <a:spcPts val="0"/>
                        </a:spcBef>
                        <a:buNone/>
                      </a:pPr>
                      <a:r>
                        <a:rPr lang="en" sz="1600" b="1" dirty="0">
                          <a:solidFill>
                            <a:schemeClr val="lt1"/>
                          </a:solidFill>
                          <a:latin typeface="Cambria"/>
                          <a:ea typeface="Cambria"/>
                          <a:cs typeface="Cambria"/>
                          <a:sym typeface="Cambria"/>
                        </a:rPr>
                        <a:t>No Response</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accent1"/>
                    </a:solidFill>
                  </a:tcPr>
                </a:tc>
              </a:tr>
              <a:tr h="644649">
                <a:tc>
                  <a:txBody>
                    <a:bodyPr/>
                    <a:lstStyle/>
                    <a:p>
                      <a:pPr lvl="0" rtl="0">
                        <a:lnSpc>
                          <a:spcPct val="115000"/>
                        </a:lnSpc>
                        <a:spcBef>
                          <a:spcPts val="0"/>
                        </a:spcBef>
                        <a:buNone/>
                      </a:pPr>
                      <a:r>
                        <a:rPr lang="en" sz="1600" b="1" dirty="0">
                          <a:solidFill>
                            <a:srgbClr val="009900"/>
                          </a:solidFill>
                          <a:latin typeface="Cambria"/>
                          <a:ea typeface="Cambria"/>
                          <a:cs typeface="Cambria"/>
                          <a:sym typeface="Cambria"/>
                        </a:rPr>
                        <a:t>Persuadables</a:t>
                      </a:r>
                      <a:r>
                        <a:rPr lang="en" sz="1600" b="1" dirty="0">
                          <a:latin typeface="Cambria"/>
                          <a:ea typeface="Cambria"/>
                          <a:cs typeface="Cambria"/>
                          <a:sym typeface="Cambria"/>
                        </a:rPr>
                        <a:t>,</a:t>
                      </a:r>
                    </a:p>
                    <a:p>
                      <a:pPr lvl="0" rtl="0">
                        <a:lnSpc>
                          <a:spcPct val="115000"/>
                        </a:lnSpc>
                        <a:spcBef>
                          <a:spcPts val="0"/>
                        </a:spcBef>
                        <a:buNone/>
                      </a:pPr>
                      <a:r>
                        <a:rPr lang="en" sz="1600" b="1" dirty="0">
                          <a:solidFill>
                            <a:srgbClr val="0070C0"/>
                          </a:solidFill>
                          <a:latin typeface="Cambria"/>
                          <a:ea typeface="Cambria"/>
                          <a:cs typeface="Cambria"/>
                          <a:sym typeface="Cambria"/>
                        </a:rPr>
                        <a:t>Sure Things</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rgbClr val="D9D9D9"/>
                    </a:solidFill>
                  </a:tcPr>
                </a:tc>
                <a:tc>
                  <a:txBody>
                    <a:bodyPr/>
                    <a:lstStyle/>
                    <a:p>
                      <a:pPr lvl="0" rtl="0">
                        <a:lnSpc>
                          <a:spcPct val="115000"/>
                        </a:lnSpc>
                        <a:spcBef>
                          <a:spcPts val="0"/>
                        </a:spcBef>
                        <a:buNone/>
                      </a:pPr>
                      <a:r>
                        <a:rPr lang="en" sz="1600" b="1" dirty="0">
                          <a:solidFill>
                            <a:srgbClr val="FF0000"/>
                          </a:solidFill>
                          <a:latin typeface="Cambria"/>
                          <a:ea typeface="Cambria"/>
                          <a:cs typeface="Cambria"/>
                          <a:sym typeface="Cambria"/>
                        </a:rPr>
                        <a:t>Sleeping Dogs</a:t>
                      </a:r>
                      <a:r>
                        <a:rPr lang="en" sz="1600" b="1" dirty="0">
                          <a:latin typeface="Cambria"/>
                          <a:ea typeface="Cambria"/>
                          <a:cs typeface="Cambria"/>
                          <a:sym typeface="Cambria"/>
                        </a:rPr>
                        <a:t>,</a:t>
                      </a:r>
                    </a:p>
                    <a:p>
                      <a:pPr lvl="0" rtl="0">
                        <a:lnSpc>
                          <a:spcPct val="115000"/>
                        </a:lnSpc>
                        <a:spcBef>
                          <a:spcPts val="0"/>
                        </a:spcBef>
                        <a:buNone/>
                      </a:pPr>
                      <a:r>
                        <a:rPr lang="en" sz="1600" b="1" dirty="0">
                          <a:solidFill>
                            <a:srgbClr val="0070C0"/>
                          </a:solidFill>
                          <a:latin typeface="Cambria"/>
                          <a:ea typeface="Cambria"/>
                          <a:cs typeface="Cambria"/>
                          <a:sym typeface="Cambria"/>
                        </a:rPr>
                        <a:t>Lost Causes</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rgbClr val="D9D9D9"/>
                    </a:solidFill>
                  </a:tcPr>
                </a:tc>
                <a:tc>
                  <a:txBody>
                    <a:bodyPr/>
                    <a:lstStyle/>
                    <a:p>
                      <a:pPr lvl="0" rtl="0">
                        <a:lnSpc>
                          <a:spcPct val="115000"/>
                        </a:lnSpc>
                        <a:spcBef>
                          <a:spcPts val="0"/>
                        </a:spcBef>
                        <a:buNone/>
                      </a:pPr>
                      <a:r>
                        <a:rPr lang="en" sz="1600" b="1" dirty="0">
                          <a:solidFill>
                            <a:srgbClr val="FF0000"/>
                          </a:solidFill>
                          <a:latin typeface="Cambria"/>
                          <a:ea typeface="Cambria"/>
                          <a:cs typeface="Cambria"/>
                          <a:sym typeface="Cambria"/>
                        </a:rPr>
                        <a:t>Sleeping Dogs</a:t>
                      </a:r>
                      <a:r>
                        <a:rPr lang="en" sz="1600" b="1" dirty="0">
                          <a:latin typeface="Cambria"/>
                          <a:ea typeface="Cambria"/>
                          <a:cs typeface="Cambria"/>
                          <a:sym typeface="Cambria"/>
                        </a:rPr>
                        <a:t>,</a:t>
                      </a:r>
                    </a:p>
                    <a:p>
                      <a:pPr lvl="0" rtl="0">
                        <a:lnSpc>
                          <a:spcPct val="115000"/>
                        </a:lnSpc>
                        <a:spcBef>
                          <a:spcPts val="0"/>
                        </a:spcBef>
                        <a:buNone/>
                      </a:pPr>
                      <a:r>
                        <a:rPr lang="en" sz="1600" b="1" dirty="0">
                          <a:solidFill>
                            <a:srgbClr val="0070C0"/>
                          </a:solidFill>
                          <a:latin typeface="Cambria"/>
                          <a:ea typeface="Cambria"/>
                          <a:cs typeface="Cambria"/>
                          <a:sym typeface="Cambria"/>
                        </a:rPr>
                        <a:t>Sure Things</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rgbClr val="D9D9D9"/>
                    </a:solidFill>
                  </a:tcPr>
                </a:tc>
                <a:tc>
                  <a:txBody>
                    <a:bodyPr/>
                    <a:lstStyle/>
                    <a:p>
                      <a:pPr lvl="0" rtl="0">
                        <a:lnSpc>
                          <a:spcPct val="115000"/>
                        </a:lnSpc>
                        <a:spcBef>
                          <a:spcPts val="0"/>
                        </a:spcBef>
                        <a:buNone/>
                      </a:pPr>
                      <a:r>
                        <a:rPr lang="en" sz="1600" b="1" dirty="0">
                          <a:solidFill>
                            <a:srgbClr val="009900"/>
                          </a:solidFill>
                          <a:latin typeface="Cambria"/>
                          <a:ea typeface="Cambria"/>
                          <a:cs typeface="Cambria"/>
                          <a:sym typeface="Cambria"/>
                        </a:rPr>
                        <a:t>Persuadables</a:t>
                      </a:r>
                      <a:r>
                        <a:rPr lang="en" sz="1600" b="1" dirty="0">
                          <a:latin typeface="Cambria"/>
                          <a:ea typeface="Cambria"/>
                          <a:cs typeface="Cambria"/>
                          <a:sym typeface="Cambria"/>
                        </a:rPr>
                        <a:t>,</a:t>
                      </a:r>
                    </a:p>
                    <a:p>
                      <a:pPr lvl="0" rtl="0">
                        <a:lnSpc>
                          <a:spcPct val="115000"/>
                        </a:lnSpc>
                        <a:spcBef>
                          <a:spcPts val="0"/>
                        </a:spcBef>
                        <a:buNone/>
                      </a:pPr>
                      <a:r>
                        <a:rPr lang="en" sz="1600" b="1" dirty="0">
                          <a:solidFill>
                            <a:srgbClr val="0070C0"/>
                          </a:solidFill>
                          <a:latin typeface="Cambria"/>
                          <a:ea typeface="Cambria"/>
                          <a:cs typeface="Cambria"/>
                          <a:sym typeface="Cambria"/>
                        </a:rPr>
                        <a:t>Lost Causes</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rgbClr val="D9D9D9"/>
                    </a:solidFill>
                  </a:tcPr>
                </a:tc>
              </a:tr>
            </a:tbl>
          </a:graphicData>
        </a:graphic>
      </p:graphicFrame>
      <p:sp>
        <p:nvSpPr>
          <p:cNvPr id="5" name="Oval 4"/>
          <p:cNvSpPr/>
          <p:nvPr/>
        </p:nvSpPr>
        <p:spPr>
          <a:xfrm>
            <a:off x="838200" y="4267200"/>
            <a:ext cx="3657600" cy="2133600"/>
          </a:xfrm>
          <a:prstGeom prst="ellipse">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TextBox 7"/>
          <p:cNvSpPr txBox="1"/>
          <p:nvPr/>
        </p:nvSpPr>
        <p:spPr>
          <a:xfrm>
            <a:off x="1295400" y="4953000"/>
            <a:ext cx="1300356" cy="307777"/>
          </a:xfrm>
          <a:prstGeom prst="rect">
            <a:avLst/>
          </a:prstGeom>
          <a:noFill/>
        </p:spPr>
        <p:txBody>
          <a:bodyPr wrap="none" rtlCol="0">
            <a:spAutoFit/>
          </a:bodyPr>
          <a:lstStyle/>
          <a:p>
            <a:r>
              <a:rPr lang="en" b="1" dirty="0" smtClean="0">
                <a:solidFill>
                  <a:srgbClr val="009900"/>
                </a:solidFill>
                <a:latin typeface="Cambria"/>
                <a:ea typeface="Cambria"/>
                <a:cs typeface="Cambria"/>
                <a:sym typeface="Cambria"/>
              </a:rPr>
              <a:t>Persuadables</a:t>
            </a:r>
            <a:endParaRPr lang="en-US" dirty="0"/>
          </a:p>
        </p:txBody>
      </p:sp>
      <p:sp>
        <p:nvSpPr>
          <p:cNvPr id="11" name="TextBox 10"/>
          <p:cNvSpPr txBox="1"/>
          <p:nvPr/>
        </p:nvSpPr>
        <p:spPr>
          <a:xfrm>
            <a:off x="6019800" y="4343400"/>
            <a:ext cx="1039067" cy="307777"/>
          </a:xfrm>
          <a:prstGeom prst="rect">
            <a:avLst/>
          </a:prstGeom>
          <a:noFill/>
        </p:spPr>
        <p:txBody>
          <a:bodyPr wrap="none" rtlCol="0">
            <a:spAutoFit/>
          </a:bodyPr>
          <a:lstStyle/>
          <a:p>
            <a:r>
              <a:rPr lang="en" b="1" dirty="0" smtClean="0">
                <a:solidFill>
                  <a:schemeClr val="tx1"/>
                </a:solidFill>
                <a:latin typeface="Cambria"/>
                <a:ea typeface="Cambria"/>
                <a:cs typeface="Cambria"/>
                <a:sym typeface="Cambria"/>
              </a:rPr>
              <a:t>NEGATIVE</a:t>
            </a:r>
            <a:endParaRPr lang="en-US" dirty="0">
              <a:solidFill>
                <a:schemeClr val="tx1"/>
              </a:solidFill>
            </a:endParaRPr>
          </a:p>
        </p:txBody>
      </p:sp>
      <p:sp>
        <p:nvSpPr>
          <p:cNvPr id="12" name="TextBox 11"/>
          <p:cNvSpPr txBox="1"/>
          <p:nvPr/>
        </p:nvSpPr>
        <p:spPr>
          <a:xfrm>
            <a:off x="2133600" y="4343400"/>
            <a:ext cx="970137" cy="307777"/>
          </a:xfrm>
          <a:prstGeom prst="rect">
            <a:avLst/>
          </a:prstGeom>
          <a:noFill/>
        </p:spPr>
        <p:txBody>
          <a:bodyPr wrap="none" rtlCol="0">
            <a:spAutoFit/>
          </a:bodyPr>
          <a:lstStyle/>
          <a:p>
            <a:r>
              <a:rPr lang="en" b="1" dirty="0" smtClean="0">
                <a:solidFill>
                  <a:schemeClr val="tx1"/>
                </a:solidFill>
                <a:latin typeface="Cambria"/>
                <a:ea typeface="Cambria"/>
                <a:cs typeface="Cambria"/>
                <a:sym typeface="Cambria"/>
              </a:rPr>
              <a:t>POSITIVE</a:t>
            </a:r>
            <a:endParaRPr lang="en-US" dirty="0">
              <a:solidFill>
                <a:schemeClr val="tx1"/>
              </a:solidFill>
            </a:endParaRPr>
          </a:p>
        </p:txBody>
      </p:sp>
      <p:sp>
        <p:nvSpPr>
          <p:cNvPr id="13" name="TextBox 12"/>
          <p:cNvSpPr txBox="1"/>
          <p:nvPr/>
        </p:nvSpPr>
        <p:spPr>
          <a:xfrm>
            <a:off x="2743200" y="4953000"/>
            <a:ext cx="1372492" cy="307777"/>
          </a:xfrm>
          <a:prstGeom prst="rect">
            <a:avLst/>
          </a:prstGeom>
          <a:noFill/>
        </p:spPr>
        <p:txBody>
          <a:bodyPr wrap="none" rtlCol="0">
            <a:spAutoFit/>
          </a:bodyPr>
          <a:lstStyle/>
          <a:p>
            <a:pPr lvl="0"/>
            <a:r>
              <a:rPr lang="en" b="1" dirty="0" smtClean="0">
                <a:solidFill>
                  <a:srgbClr val="FF0000"/>
                </a:solidFill>
                <a:latin typeface="Cambria"/>
                <a:ea typeface="Cambria"/>
                <a:cs typeface="Cambria"/>
                <a:sym typeface="Cambria"/>
              </a:rPr>
              <a:t>Sleeping Dogs</a:t>
            </a:r>
            <a:endParaRPr lang="en" b="1" dirty="0" smtClean="0">
              <a:latin typeface="Cambria"/>
              <a:ea typeface="Cambria"/>
              <a:cs typeface="Cambria"/>
              <a:sym typeface="Cambria"/>
            </a:endParaRPr>
          </a:p>
        </p:txBody>
      </p:sp>
      <p:sp>
        <p:nvSpPr>
          <p:cNvPr id="14" name="TextBox 13"/>
          <p:cNvSpPr txBox="1"/>
          <p:nvPr/>
        </p:nvSpPr>
        <p:spPr>
          <a:xfrm>
            <a:off x="2112499" y="5562600"/>
            <a:ext cx="1164101" cy="318998"/>
          </a:xfrm>
          <a:prstGeom prst="rect">
            <a:avLst/>
          </a:prstGeom>
          <a:noFill/>
        </p:spPr>
        <p:txBody>
          <a:bodyPr wrap="none" rtlCol="0">
            <a:spAutoFit/>
          </a:bodyPr>
          <a:lstStyle/>
          <a:p>
            <a:pPr lvl="0">
              <a:lnSpc>
                <a:spcPct val="115000"/>
              </a:lnSpc>
            </a:pPr>
            <a:r>
              <a:rPr lang="en" b="1" dirty="0" smtClean="0">
                <a:solidFill>
                  <a:srgbClr val="0070C0"/>
                </a:solidFill>
                <a:latin typeface="Cambria"/>
                <a:ea typeface="Cambria"/>
                <a:cs typeface="Cambria"/>
                <a:sym typeface="Cambria"/>
              </a:rPr>
              <a:t>Sure Things</a:t>
            </a:r>
            <a:endParaRPr lang="en" b="1" dirty="0">
              <a:solidFill>
                <a:srgbClr val="0070C0"/>
              </a:solidFill>
              <a:latin typeface="Cambria"/>
              <a:ea typeface="Cambria"/>
              <a:cs typeface="Cambria"/>
              <a:sym typeface="Cambria"/>
            </a:endParaRPr>
          </a:p>
        </p:txBody>
      </p:sp>
      <p:sp>
        <p:nvSpPr>
          <p:cNvPr id="16" name="TextBox 15"/>
          <p:cNvSpPr txBox="1"/>
          <p:nvPr/>
        </p:nvSpPr>
        <p:spPr>
          <a:xfrm>
            <a:off x="5104508" y="4953000"/>
            <a:ext cx="1300356" cy="307777"/>
          </a:xfrm>
          <a:prstGeom prst="rect">
            <a:avLst/>
          </a:prstGeom>
          <a:noFill/>
        </p:spPr>
        <p:txBody>
          <a:bodyPr wrap="none" rtlCol="0">
            <a:spAutoFit/>
          </a:bodyPr>
          <a:lstStyle/>
          <a:p>
            <a:r>
              <a:rPr lang="en" b="1" dirty="0" smtClean="0">
                <a:solidFill>
                  <a:srgbClr val="009900"/>
                </a:solidFill>
                <a:latin typeface="Cambria"/>
                <a:ea typeface="Cambria"/>
                <a:cs typeface="Cambria"/>
                <a:sym typeface="Cambria"/>
              </a:rPr>
              <a:t>Persuadables</a:t>
            </a:r>
            <a:endParaRPr lang="en-US" dirty="0"/>
          </a:p>
        </p:txBody>
      </p:sp>
      <p:sp>
        <p:nvSpPr>
          <p:cNvPr id="17" name="TextBox 16"/>
          <p:cNvSpPr txBox="1"/>
          <p:nvPr/>
        </p:nvSpPr>
        <p:spPr>
          <a:xfrm>
            <a:off x="6552308" y="4953000"/>
            <a:ext cx="1372492" cy="307777"/>
          </a:xfrm>
          <a:prstGeom prst="rect">
            <a:avLst/>
          </a:prstGeom>
          <a:noFill/>
        </p:spPr>
        <p:txBody>
          <a:bodyPr wrap="none" rtlCol="0">
            <a:spAutoFit/>
          </a:bodyPr>
          <a:lstStyle/>
          <a:p>
            <a:pPr lvl="0"/>
            <a:r>
              <a:rPr lang="en" b="1" dirty="0" smtClean="0">
                <a:solidFill>
                  <a:srgbClr val="FF0000"/>
                </a:solidFill>
                <a:latin typeface="Cambria"/>
                <a:ea typeface="Cambria"/>
                <a:cs typeface="Cambria"/>
                <a:sym typeface="Cambria"/>
              </a:rPr>
              <a:t>Sleeping Dogs</a:t>
            </a:r>
            <a:endParaRPr lang="en" b="1" dirty="0" smtClean="0">
              <a:latin typeface="Cambria"/>
              <a:ea typeface="Cambria"/>
              <a:cs typeface="Cambria"/>
              <a:sym typeface="Cambria"/>
            </a:endParaRPr>
          </a:p>
        </p:txBody>
      </p:sp>
      <p:sp>
        <p:nvSpPr>
          <p:cNvPr id="19" name="TextBox 18"/>
          <p:cNvSpPr txBox="1"/>
          <p:nvPr/>
        </p:nvSpPr>
        <p:spPr>
          <a:xfrm>
            <a:off x="6024347" y="5562600"/>
            <a:ext cx="1138453" cy="318998"/>
          </a:xfrm>
          <a:prstGeom prst="rect">
            <a:avLst/>
          </a:prstGeom>
          <a:noFill/>
        </p:spPr>
        <p:txBody>
          <a:bodyPr wrap="none" rtlCol="0">
            <a:spAutoFit/>
          </a:bodyPr>
          <a:lstStyle/>
          <a:p>
            <a:pPr lvl="0">
              <a:lnSpc>
                <a:spcPct val="115000"/>
              </a:lnSpc>
            </a:pPr>
            <a:r>
              <a:rPr lang="en" b="1" dirty="0" smtClean="0">
                <a:solidFill>
                  <a:srgbClr val="0070C0"/>
                </a:solidFill>
                <a:latin typeface="Cambria"/>
                <a:ea typeface="Cambria"/>
                <a:cs typeface="Cambria"/>
                <a:sym typeface="Cambria"/>
              </a:rPr>
              <a:t>Lost Causes</a:t>
            </a:r>
            <a:endParaRPr lang="en" b="1" dirty="0">
              <a:solidFill>
                <a:srgbClr val="0070C0"/>
              </a:solidFill>
              <a:latin typeface="Cambria"/>
              <a:ea typeface="Cambria"/>
              <a:cs typeface="Cambria"/>
              <a:sym typeface="Cambria"/>
            </a:endParaRPr>
          </a:p>
        </p:txBody>
      </p:sp>
      <p:cxnSp>
        <p:nvCxnSpPr>
          <p:cNvPr id="21" name="Straight Arrow Connector 20"/>
          <p:cNvCxnSpPr/>
          <p:nvPr/>
        </p:nvCxnSpPr>
        <p:spPr>
          <a:xfrm>
            <a:off x="1752600" y="3505200"/>
            <a:ext cx="228600" cy="7620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7239000" y="3505200"/>
            <a:ext cx="228600" cy="6858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05200" y="3505200"/>
            <a:ext cx="1828800" cy="9144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886200" y="3505200"/>
            <a:ext cx="1600200" cy="9144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4724400" y="4267200"/>
            <a:ext cx="3657600" cy="2133600"/>
          </a:xfrm>
          <a:prstGeom prst="ellipse">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Response Model</a:t>
            </a:r>
            <a:endParaRPr lang="en-US" dirty="0"/>
          </a:p>
        </p:txBody>
      </p:sp>
      <p:graphicFrame>
        <p:nvGraphicFramePr>
          <p:cNvPr id="4" name="Shape 333"/>
          <p:cNvGraphicFramePr/>
          <p:nvPr>
            <p:extLst>
              <p:ext uri="{D42A27DB-BD31-4B8C-83A1-F6EECF244321}">
                <p14:modId xmlns:p14="http://schemas.microsoft.com/office/powerpoint/2010/main" val="2818853600"/>
              </p:ext>
            </p:extLst>
          </p:nvPr>
        </p:nvGraphicFramePr>
        <p:xfrm>
          <a:off x="914400" y="1828801"/>
          <a:ext cx="7315200" cy="1670214"/>
        </p:xfrm>
        <a:graphic>
          <a:graphicData uri="http://schemas.openxmlformats.org/drawingml/2006/table">
            <a:tbl>
              <a:tblPr>
                <a:noFill/>
              </a:tblPr>
              <a:tblGrid>
                <a:gridCol w="1828800"/>
                <a:gridCol w="1828800"/>
                <a:gridCol w="1828800"/>
                <a:gridCol w="1828800"/>
              </a:tblGrid>
              <a:tr h="422710">
                <a:tc gridSpan="2">
                  <a:txBody>
                    <a:bodyPr/>
                    <a:lstStyle/>
                    <a:p>
                      <a:pPr lvl="0" algn="ctr" rtl="0">
                        <a:lnSpc>
                          <a:spcPct val="115000"/>
                        </a:lnSpc>
                        <a:spcBef>
                          <a:spcPts val="0"/>
                        </a:spcBef>
                        <a:buNone/>
                      </a:pPr>
                      <a:r>
                        <a:rPr lang="en" sz="1600" b="1" dirty="0">
                          <a:solidFill>
                            <a:schemeClr val="lt1"/>
                          </a:solidFill>
                          <a:latin typeface="Cambria"/>
                          <a:ea typeface="Cambria"/>
                          <a:cs typeface="Cambria"/>
                          <a:sym typeface="Cambria"/>
                        </a:rPr>
                        <a:t>Treatment</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bg2">
                        <a:lumMod val="75000"/>
                      </a:schemeClr>
                    </a:solidFill>
                  </a:tcPr>
                </a:tc>
                <a:tc hMerge="1">
                  <a:txBody>
                    <a:bodyPr/>
                    <a:lstStyle/>
                    <a:p>
                      <a:endParaRPr lang="en-US"/>
                    </a:p>
                  </a:txBody>
                  <a:tcPr/>
                </a:tc>
                <a:tc gridSpan="2">
                  <a:txBody>
                    <a:bodyPr/>
                    <a:lstStyle/>
                    <a:p>
                      <a:pPr lvl="0" algn="ctr" rtl="0">
                        <a:lnSpc>
                          <a:spcPct val="115000"/>
                        </a:lnSpc>
                        <a:spcBef>
                          <a:spcPts val="0"/>
                        </a:spcBef>
                        <a:buNone/>
                      </a:pPr>
                      <a:r>
                        <a:rPr lang="en" sz="1600" b="1" dirty="0">
                          <a:solidFill>
                            <a:schemeClr val="lt1"/>
                          </a:solidFill>
                          <a:latin typeface="Cambria"/>
                          <a:ea typeface="Cambria"/>
                          <a:cs typeface="Cambria"/>
                          <a:sym typeface="Cambria"/>
                        </a:rPr>
                        <a:t>Control</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bg2">
                        <a:lumMod val="75000"/>
                      </a:schemeClr>
                    </a:solidFill>
                  </a:tcPr>
                </a:tc>
                <a:tc hMerge="1">
                  <a:txBody>
                    <a:bodyPr/>
                    <a:lstStyle/>
                    <a:p>
                      <a:endParaRPr lang="en-US"/>
                    </a:p>
                  </a:txBody>
                  <a:tcPr/>
                </a:tc>
              </a:tr>
              <a:tr h="422710">
                <a:tc>
                  <a:txBody>
                    <a:bodyPr/>
                    <a:lstStyle/>
                    <a:p>
                      <a:pPr lvl="0" rtl="0">
                        <a:lnSpc>
                          <a:spcPct val="115000"/>
                        </a:lnSpc>
                        <a:spcBef>
                          <a:spcPts val="0"/>
                        </a:spcBef>
                        <a:buNone/>
                      </a:pPr>
                      <a:r>
                        <a:rPr lang="en" sz="1600" b="1" dirty="0">
                          <a:solidFill>
                            <a:schemeClr val="lt1"/>
                          </a:solidFill>
                          <a:latin typeface="Cambria"/>
                          <a:ea typeface="Cambria"/>
                          <a:cs typeface="Cambria"/>
                          <a:sym typeface="Cambria"/>
                        </a:rPr>
                        <a:t>Response</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bg2"/>
                    </a:solidFill>
                  </a:tcPr>
                </a:tc>
                <a:tc>
                  <a:txBody>
                    <a:bodyPr/>
                    <a:lstStyle/>
                    <a:p>
                      <a:pPr lvl="0" rtl="0">
                        <a:lnSpc>
                          <a:spcPct val="115000"/>
                        </a:lnSpc>
                        <a:spcBef>
                          <a:spcPts val="0"/>
                        </a:spcBef>
                        <a:buNone/>
                      </a:pPr>
                      <a:r>
                        <a:rPr lang="en" sz="1600" b="1" dirty="0">
                          <a:solidFill>
                            <a:schemeClr val="lt1"/>
                          </a:solidFill>
                          <a:latin typeface="Cambria"/>
                          <a:ea typeface="Cambria"/>
                          <a:cs typeface="Cambria"/>
                          <a:sym typeface="Cambria"/>
                        </a:rPr>
                        <a:t>No Response</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accent1"/>
                    </a:solidFill>
                  </a:tcPr>
                </a:tc>
                <a:tc>
                  <a:txBody>
                    <a:bodyPr/>
                    <a:lstStyle/>
                    <a:p>
                      <a:pPr lvl="0" rtl="0">
                        <a:lnSpc>
                          <a:spcPct val="115000"/>
                        </a:lnSpc>
                        <a:spcBef>
                          <a:spcPts val="0"/>
                        </a:spcBef>
                        <a:buNone/>
                      </a:pPr>
                      <a:r>
                        <a:rPr lang="en" sz="1600" b="1" dirty="0">
                          <a:solidFill>
                            <a:schemeClr val="lt1"/>
                          </a:solidFill>
                          <a:latin typeface="Cambria"/>
                          <a:ea typeface="Cambria"/>
                          <a:cs typeface="Cambria"/>
                          <a:sym typeface="Cambria"/>
                        </a:rPr>
                        <a:t>Response</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bg2"/>
                    </a:solidFill>
                  </a:tcPr>
                </a:tc>
                <a:tc>
                  <a:txBody>
                    <a:bodyPr/>
                    <a:lstStyle/>
                    <a:p>
                      <a:pPr lvl="0" rtl="0">
                        <a:lnSpc>
                          <a:spcPct val="115000"/>
                        </a:lnSpc>
                        <a:spcBef>
                          <a:spcPts val="0"/>
                        </a:spcBef>
                        <a:buNone/>
                      </a:pPr>
                      <a:r>
                        <a:rPr lang="en" sz="1600" b="1" dirty="0">
                          <a:solidFill>
                            <a:schemeClr val="lt1"/>
                          </a:solidFill>
                          <a:latin typeface="Cambria"/>
                          <a:ea typeface="Cambria"/>
                          <a:cs typeface="Cambria"/>
                          <a:sym typeface="Cambria"/>
                        </a:rPr>
                        <a:t>No Response</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accent1"/>
                    </a:solidFill>
                  </a:tcPr>
                </a:tc>
              </a:tr>
              <a:tr h="678578">
                <a:tc>
                  <a:txBody>
                    <a:bodyPr/>
                    <a:lstStyle/>
                    <a:p>
                      <a:pPr lvl="0" rtl="0">
                        <a:lnSpc>
                          <a:spcPct val="115000"/>
                        </a:lnSpc>
                        <a:spcBef>
                          <a:spcPts val="0"/>
                        </a:spcBef>
                        <a:buNone/>
                      </a:pPr>
                      <a:r>
                        <a:rPr lang="en" sz="1600" b="1" dirty="0">
                          <a:solidFill>
                            <a:srgbClr val="009900"/>
                          </a:solidFill>
                          <a:latin typeface="Cambria"/>
                          <a:ea typeface="Cambria"/>
                          <a:cs typeface="Cambria"/>
                          <a:sym typeface="Cambria"/>
                        </a:rPr>
                        <a:t>Persuadables</a:t>
                      </a:r>
                      <a:r>
                        <a:rPr lang="en" sz="1600" b="1" dirty="0">
                          <a:latin typeface="Cambria"/>
                          <a:ea typeface="Cambria"/>
                          <a:cs typeface="Cambria"/>
                          <a:sym typeface="Cambria"/>
                        </a:rPr>
                        <a:t>,</a:t>
                      </a:r>
                    </a:p>
                    <a:p>
                      <a:pPr lvl="0" rtl="0">
                        <a:lnSpc>
                          <a:spcPct val="115000"/>
                        </a:lnSpc>
                        <a:spcBef>
                          <a:spcPts val="0"/>
                        </a:spcBef>
                        <a:buNone/>
                      </a:pPr>
                      <a:r>
                        <a:rPr lang="en" sz="1600" b="1" dirty="0">
                          <a:solidFill>
                            <a:srgbClr val="0070C0"/>
                          </a:solidFill>
                          <a:latin typeface="Cambria"/>
                          <a:ea typeface="Cambria"/>
                          <a:cs typeface="Cambria"/>
                          <a:sym typeface="Cambria"/>
                        </a:rPr>
                        <a:t>Sure Things</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rgbClr val="D9D9D9"/>
                    </a:solidFill>
                  </a:tcPr>
                </a:tc>
                <a:tc>
                  <a:txBody>
                    <a:bodyPr/>
                    <a:lstStyle/>
                    <a:p>
                      <a:pPr lvl="0" rtl="0">
                        <a:lnSpc>
                          <a:spcPct val="115000"/>
                        </a:lnSpc>
                        <a:spcBef>
                          <a:spcPts val="0"/>
                        </a:spcBef>
                        <a:buNone/>
                      </a:pPr>
                      <a:r>
                        <a:rPr lang="en" sz="1600" b="1" dirty="0">
                          <a:solidFill>
                            <a:srgbClr val="FF0000"/>
                          </a:solidFill>
                          <a:latin typeface="Cambria"/>
                          <a:ea typeface="Cambria"/>
                          <a:cs typeface="Cambria"/>
                          <a:sym typeface="Cambria"/>
                        </a:rPr>
                        <a:t>Sleeping Dogs</a:t>
                      </a:r>
                      <a:r>
                        <a:rPr lang="en" sz="1600" b="1" dirty="0">
                          <a:latin typeface="Cambria"/>
                          <a:ea typeface="Cambria"/>
                          <a:cs typeface="Cambria"/>
                          <a:sym typeface="Cambria"/>
                        </a:rPr>
                        <a:t>,</a:t>
                      </a:r>
                    </a:p>
                    <a:p>
                      <a:pPr lvl="0" rtl="0">
                        <a:lnSpc>
                          <a:spcPct val="115000"/>
                        </a:lnSpc>
                        <a:spcBef>
                          <a:spcPts val="0"/>
                        </a:spcBef>
                        <a:buNone/>
                      </a:pPr>
                      <a:r>
                        <a:rPr lang="en" sz="1600" b="1" dirty="0">
                          <a:solidFill>
                            <a:srgbClr val="0070C0"/>
                          </a:solidFill>
                          <a:latin typeface="Cambria"/>
                          <a:ea typeface="Cambria"/>
                          <a:cs typeface="Cambria"/>
                          <a:sym typeface="Cambria"/>
                        </a:rPr>
                        <a:t>Lost Causes</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rgbClr val="D9D9D9"/>
                    </a:solidFill>
                  </a:tcPr>
                </a:tc>
                <a:tc>
                  <a:txBody>
                    <a:bodyPr/>
                    <a:lstStyle/>
                    <a:p>
                      <a:pPr lvl="0" rtl="0">
                        <a:lnSpc>
                          <a:spcPct val="115000"/>
                        </a:lnSpc>
                        <a:spcBef>
                          <a:spcPts val="0"/>
                        </a:spcBef>
                        <a:buNone/>
                      </a:pPr>
                      <a:r>
                        <a:rPr lang="en" sz="1600" b="1" dirty="0">
                          <a:solidFill>
                            <a:srgbClr val="FF0000"/>
                          </a:solidFill>
                          <a:latin typeface="Cambria"/>
                          <a:ea typeface="Cambria"/>
                          <a:cs typeface="Cambria"/>
                          <a:sym typeface="Cambria"/>
                        </a:rPr>
                        <a:t>Sleeping Dogs</a:t>
                      </a:r>
                      <a:r>
                        <a:rPr lang="en" sz="1600" b="1" dirty="0">
                          <a:latin typeface="Cambria"/>
                          <a:ea typeface="Cambria"/>
                          <a:cs typeface="Cambria"/>
                          <a:sym typeface="Cambria"/>
                        </a:rPr>
                        <a:t>,</a:t>
                      </a:r>
                    </a:p>
                    <a:p>
                      <a:pPr lvl="0" rtl="0">
                        <a:lnSpc>
                          <a:spcPct val="115000"/>
                        </a:lnSpc>
                        <a:spcBef>
                          <a:spcPts val="0"/>
                        </a:spcBef>
                        <a:buNone/>
                      </a:pPr>
                      <a:r>
                        <a:rPr lang="en" sz="1600" b="1" dirty="0">
                          <a:solidFill>
                            <a:srgbClr val="0070C0"/>
                          </a:solidFill>
                          <a:latin typeface="Cambria"/>
                          <a:ea typeface="Cambria"/>
                          <a:cs typeface="Cambria"/>
                          <a:sym typeface="Cambria"/>
                        </a:rPr>
                        <a:t>Sure Things</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rgbClr val="D9D9D9"/>
                    </a:solidFill>
                  </a:tcPr>
                </a:tc>
                <a:tc>
                  <a:txBody>
                    <a:bodyPr/>
                    <a:lstStyle/>
                    <a:p>
                      <a:pPr lvl="0" rtl="0">
                        <a:lnSpc>
                          <a:spcPct val="115000"/>
                        </a:lnSpc>
                        <a:spcBef>
                          <a:spcPts val="0"/>
                        </a:spcBef>
                        <a:buNone/>
                      </a:pPr>
                      <a:r>
                        <a:rPr lang="en" sz="1600" b="1" dirty="0">
                          <a:solidFill>
                            <a:srgbClr val="009900"/>
                          </a:solidFill>
                          <a:latin typeface="Cambria"/>
                          <a:ea typeface="Cambria"/>
                          <a:cs typeface="Cambria"/>
                          <a:sym typeface="Cambria"/>
                        </a:rPr>
                        <a:t>Persuadables</a:t>
                      </a:r>
                      <a:r>
                        <a:rPr lang="en" sz="1600" b="1" dirty="0">
                          <a:latin typeface="Cambria"/>
                          <a:ea typeface="Cambria"/>
                          <a:cs typeface="Cambria"/>
                          <a:sym typeface="Cambria"/>
                        </a:rPr>
                        <a:t>,</a:t>
                      </a:r>
                    </a:p>
                    <a:p>
                      <a:pPr lvl="0" rtl="0">
                        <a:lnSpc>
                          <a:spcPct val="115000"/>
                        </a:lnSpc>
                        <a:spcBef>
                          <a:spcPts val="0"/>
                        </a:spcBef>
                        <a:buNone/>
                      </a:pPr>
                      <a:r>
                        <a:rPr lang="en" sz="1600" b="1" dirty="0">
                          <a:solidFill>
                            <a:srgbClr val="0070C0"/>
                          </a:solidFill>
                          <a:latin typeface="Cambria"/>
                          <a:ea typeface="Cambria"/>
                          <a:cs typeface="Cambria"/>
                          <a:sym typeface="Cambria"/>
                        </a:rPr>
                        <a:t>Lost Causes</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rgbClr val="D9D9D9"/>
                    </a:solidFill>
                  </a:tcPr>
                </a:tc>
              </a:tr>
            </a:tbl>
          </a:graphicData>
        </a:graphic>
      </p:graphicFrame>
      <p:sp>
        <p:nvSpPr>
          <p:cNvPr id="5" name="Oval 4"/>
          <p:cNvSpPr/>
          <p:nvPr/>
        </p:nvSpPr>
        <p:spPr>
          <a:xfrm>
            <a:off x="838200" y="4267200"/>
            <a:ext cx="3657600" cy="2133600"/>
          </a:xfrm>
          <a:prstGeom prst="ellipse">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TextBox 7"/>
          <p:cNvSpPr txBox="1"/>
          <p:nvPr/>
        </p:nvSpPr>
        <p:spPr>
          <a:xfrm>
            <a:off x="1143000" y="5187211"/>
            <a:ext cx="1300356" cy="307777"/>
          </a:xfrm>
          <a:prstGeom prst="rect">
            <a:avLst/>
          </a:prstGeom>
          <a:noFill/>
        </p:spPr>
        <p:txBody>
          <a:bodyPr wrap="none" rtlCol="0">
            <a:spAutoFit/>
          </a:bodyPr>
          <a:lstStyle/>
          <a:p>
            <a:r>
              <a:rPr lang="en" b="1" dirty="0" smtClean="0">
                <a:solidFill>
                  <a:srgbClr val="009900"/>
                </a:solidFill>
                <a:latin typeface="Cambria"/>
                <a:ea typeface="Cambria"/>
                <a:cs typeface="Cambria"/>
                <a:sym typeface="Cambria"/>
              </a:rPr>
              <a:t>Persuadables</a:t>
            </a:r>
            <a:endParaRPr lang="en-US" dirty="0"/>
          </a:p>
        </p:txBody>
      </p:sp>
      <p:sp>
        <p:nvSpPr>
          <p:cNvPr id="11" name="TextBox 10"/>
          <p:cNvSpPr txBox="1"/>
          <p:nvPr/>
        </p:nvSpPr>
        <p:spPr>
          <a:xfrm>
            <a:off x="6019800" y="4343400"/>
            <a:ext cx="1039067" cy="307777"/>
          </a:xfrm>
          <a:prstGeom prst="rect">
            <a:avLst/>
          </a:prstGeom>
          <a:noFill/>
        </p:spPr>
        <p:txBody>
          <a:bodyPr wrap="none" rtlCol="0">
            <a:spAutoFit/>
          </a:bodyPr>
          <a:lstStyle/>
          <a:p>
            <a:r>
              <a:rPr lang="en" b="1" dirty="0" smtClean="0">
                <a:solidFill>
                  <a:schemeClr val="tx1"/>
                </a:solidFill>
                <a:latin typeface="Cambria"/>
                <a:ea typeface="Cambria"/>
                <a:cs typeface="Cambria"/>
                <a:sym typeface="Cambria"/>
              </a:rPr>
              <a:t>NEGATIVE</a:t>
            </a:r>
            <a:endParaRPr lang="en-US" dirty="0">
              <a:solidFill>
                <a:schemeClr val="tx1"/>
              </a:solidFill>
            </a:endParaRPr>
          </a:p>
        </p:txBody>
      </p:sp>
      <p:sp>
        <p:nvSpPr>
          <p:cNvPr id="12" name="TextBox 11"/>
          <p:cNvSpPr txBox="1"/>
          <p:nvPr/>
        </p:nvSpPr>
        <p:spPr>
          <a:xfrm>
            <a:off x="2133600" y="4343400"/>
            <a:ext cx="970137" cy="307777"/>
          </a:xfrm>
          <a:prstGeom prst="rect">
            <a:avLst/>
          </a:prstGeom>
          <a:noFill/>
        </p:spPr>
        <p:txBody>
          <a:bodyPr wrap="none" rtlCol="0">
            <a:spAutoFit/>
          </a:bodyPr>
          <a:lstStyle/>
          <a:p>
            <a:r>
              <a:rPr lang="en" b="1" dirty="0" smtClean="0">
                <a:solidFill>
                  <a:schemeClr val="tx1"/>
                </a:solidFill>
                <a:latin typeface="Cambria"/>
                <a:ea typeface="Cambria"/>
                <a:cs typeface="Cambria"/>
                <a:sym typeface="Cambria"/>
              </a:rPr>
              <a:t>POSITIVE</a:t>
            </a:r>
            <a:endParaRPr lang="en-US" dirty="0">
              <a:solidFill>
                <a:schemeClr val="tx1"/>
              </a:solidFill>
            </a:endParaRPr>
          </a:p>
        </p:txBody>
      </p:sp>
      <p:sp>
        <p:nvSpPr>
          <p:cNvPr id="14" name="TextBox 13"/>
          <p:cNvSpPr txBox="1"/>
          <p:nvPr/>
        </p:nvSpPr>
        <p:spPr>
          <a:xfrm>
            <a:off x="2819400" y="5181600"/>
            <a:ext cx="1164101" cy="318998"/>
          </a:xfrm>
          <a:prstGeom prst="rect">
            <a:avLst/>
          </a:prstGeom>
          <a:noFill/>
        </p:spPr>
        <p:txBody>
          <a:bodyPr wrap="none" rtlCol="0">
            <a:spAutoFit/>
          </a:bodyPr>
          <a:lstStyle/>
          <a:p>
            <a:pPr lvl="0">
              <a:lnSpc>
                <a:spcPct val="115000"/>
              </a:lnSpc>
            </a:pPr>
            <a:r>
              <a:rPr lang="en" b="1" dirty="0" smtClean="0">
                <a:solidFill>
                  <a:srgbClr val="0070C0"/>
                </a:solidFill>
                <a:latin typeface="Cambria"/>
                <a:ea typeface="Cambria"/>
                <a:cs typeface="Cambria"/>
                <a:sym typeface="Cambria"/>
              </a:rPr>
              <a:t>Sure Things</a:t>
            </a:r>
            <a:endParaRPr lang="en" b="1" dirty="0">
              <a:solidFill>
                <a:srgbClr val="0070C0"/>
              </a:solidFill>
              <a:latin typeface="Cambria"/>
              <a:ea typeface="Cambria"/>
              <a:cs typeface="Cambria"/>
              <a:sym typeface="Cambria"/>
            </a:endParaRPr>
          </a:p>
        </p:txBody>
      </p:sp>
      <p:sp>
        <p:nvSpPr>
          <p:cNvPr id="17" name="TextBox 16"/>
          <p:cNvSpPr txBox="1"/>
          <p:nvPr/>
        </p:nvSpPr>
        <p:spPr>
          <a:xfrm>
            <a:off x="5105400" y="5187211"/>
            <a:ext cx="1372492" cy="307777"/>
          </a:xfrm>
          <a:prstGeom prst="rect">
            <a:avLst/>
          </a:prstGeom>
          <a:noFill/>
        </p:spPr>
        <p:txBody>
          <a:bodyPr wrap="none" rtlCol="0">
            <a:spAutoFit/>
          </a:bodyPr>
          <a:lstStyle/>
          <a:p>
            <a:pPr lvl="0"/>
            <a:r>
              <a:rPr lang="en" b="1" dirty="0" smtClean="0">
                <a:solidFill>
                  <a:srgbClr val="FF0000"/>
                </a:solidFill>
                <a:latin typeface="Cambria"/>
                <a:ea typeface="Cambria"/>
                <a:cs typeface="Cambria"/>
                <a:sym typeface="Cambria"/>
              </a:rPr>
              <a:t>Sleeping Dogs</a:t>
            </a:r>
            <a:endParaRPr lang="en" b="1" dirty="0" smtClean="0">
              <a:latin typeface="Cambria"/>
              <a:ea typeface="Cambria"/>
              <a:cs typeface="Cambria"/>
              <a:sym typeface="Cambria"/>
            </a:endParaRPr>
          </a:p>
        </p:txBody>
      </p:sp>
      <p:sp>
        <p:nvSpPr>
          <p:cNvPr id="19" name="TextBox 18"/>
          <p:cNvSpPr txBox="1"/>
          <p:nvPr/>
        </p:nvSpPr>
        <p:spPr>
          <a:xfrm>
            <a:off x="6629400" y="5181600"/>
            <a:ext cx="1138453" cy="318998"/>
          </a:xfrm>
          <a:prstGeom prst="rect">
            <a:avLst/>
          </a:prstGeom>
          <a:noFill/>
        </p:spPr>
        <p:txBody>
          <a:bodyPr wrap="none" rtlCol="0">
            <a:spAutoFit/>
          </a:bodyPr>
          <a:lstStyle/>
          <a:p>
            <a:pPr lvl="0">
              <a:lnSpc>
                <a:spcPct val="115000"/>
              </a:lnSpc>
            </a:pPr>
            <a:r>
              <a:rPr lang="en" b="1" dirty="0" smtClean="0">
                <a:solidFill>
                  <a:srgbClr val="0070C0"/>
                </a:solidFill>
                <a:latin typeface="Cambria"/>
                <a:ea typeface="Cambria"/>
                <a:cs typeface="Cambria"/>
                <a:sym typeface="Cambria"/>
              </a:rPr>
              <a:t>Lost Causes</a:t>
            </a:r>
            <a:endParaRPr lang="en" b="1" dirty="0">
              <a:solidFill>
                <a:srgbClr val="0070C0"/>
              </a:solidFill>
              <a:latin typeface="Cambria"/>
              <a:ea typeface="Cambria"/>
              <a:cs typeface="Cambria"/>
              <a:sym typeface="Cambria"/>
            </a:endParaRPr>
          </a:p>
        </p:txBody>
      </p:sp>
      <p:cxnSp>
        <p:nvCxnSpPr>
          <p:cNvPr id="21" name="Straight Arrow Connector 20"/>
          <p:cNvCxnSpPr/>
          <p:nvPr/>
        </p:nvCxnSpPr>
        <p:spPr>
          <a:xfrm>
            <a:off x="1752600" y="3505200"/>
            <a:ext cx="228600" cy="7620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05200" y="3505200"/>
            <a:ext cx="1828800" cy="9144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76800" y="2438400"/>
            <a:ext cx="3124200" cy="8382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876800" y="2438400"/>
            <a:ext cx="3124200" cy="83820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3276600" y="4038600"/>
            <a:ext cx="5029200" cy="1066800"/>
          </a:xfrm>
          <a:prstGeom prst="ellipse">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 dirty="0">
                <a:solidFill>
                  <a:srgbClr val="FFFFFF"/>
                </a:solidFill>
              </a:rPr>
              <a:t>Uplift Modeling</a:t>
            </a:r>
            <a:r>
              <a:rPr lang="en" sz="3000" dirty="0">
                <a:solidFill>
                  <a:srgbClr val="FFFFFF"/>
                </a:solidFill>
              </a:rPr>
              <a:t/>
            </a:r>
            <a:br>
              <a:rPr lang="en" sz="3000" dirty="0">
                <a:solidFill>
                  <a:srgbClr val="FFFFFF"/>
                </a:solidFill>
              </a:rPr>
            </a:br>
            <a:r>
              <a:rPr lang="en" sz="1200" dirty="0">
                <a:solidFill>
                  <a:srgbClr val="FFFFFF"/>
                </a:solidFill>
              </a:rPr>
              <a:t>(RADCLIFFE &amp; SIMPSON, 2008)</a:t>
            </a:r>
            <a:endParaRPr lang="en-US" dirty="0"/>
          </a:p>
        </p:txBody>
      </p:sp>
      <p:graphicFrame>
        <p:nvGraphicFramePr>
          <p:cNvPr id="4" name="Shape 333"/>
          <p:cNvGraphicFramePr/>
          <p:nvPr>
            <p:extLst>
              <p:ext uri="{D42A27DB-BD31-4B8C-83A1-F6EECF244321}">
                <p14:modId xmlns:p14="http://schemas.microsoft.com/office/powerpoint/2010/main" val="3148266362"/>
              </p:ext>
            </p:extLst>
          </p:nvPr>
        </p:nvGraphicFramePr>
        <p:xfrm>
          <a:off x="914400" y="1828801"/>
          <a:ext cx="7315200" cy="1670214"/>
        </p:xfrm>
        <a:graphic>
          <a:graphicData uri="http://schemas.openxmlformats.org/drawingml/2006/table">
            <a:tbl>
              <a:tblPr>
                <a:noFill/>
              </a:tblPr>
              <a:tblGrid>
                <a:gridCol w="1828800"/>
                <a:gridCol w="1828800"/>
                <a:gridCol w="1828800"/>
                <a:gridCol w="1828800"/>
              </a:tblGrid>
              <a:tr h="401575">
                <a:tc gridSpan="2">
                  <a:txBody>
                    <a:bodyPr/>
                    <a:lstStyle/>
                    <a:p>
                      <a:pPr lvl="0" algn="ctr" rtl="0">
                        <a:lnSpc>
                          <a:spcPct val="115000"/>
                        </a:lnSpc>
                        <a:spcBef>
                          <a:spcPts val="0"/>
                        </a:spcBef>
                        <a:buNone/>
                      </a:pPr>
                      <a:r>
                        <a:rPr lang="en" sz="1600" b="1" dirty="0">
                          <a:solidFill>
                            <a:schemeClr val="lt1"/>
                          </a:solidFill>
                          <a:latin typeface="Cambria"/>
                          <a:ea typeface="Cambria"/>
                          <a:cs typeface="Cambria"/>
                          <a:sym typeface="Cambria"/>
                        </a:rPr>
                        <a:t>Treatment</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bg2">
                        <a:lumMod val="75000"/>
                      </a:schemeClr>
                    </a:solidFill>
                  </a:tcPr>
                </a:tc>
                <a:tc hMerge="1">
                  <a:txBody>
                    <a:bodyPr/>
                    <a:lstStyle/>
                    <a:p>
                      <a:endParaRPr lang="en-US"/>
                    </a:p>
                  </a:txBody>
                  <a:tcPr/>
                </a:tc>
                <a:tc gridSpan="2">
                  <a:txBody>
                    <a:bodyPr/>
                    <a:lstStyle/>
                    <a:p>
                      <a:pPr lvl="0" algn="ctr" rtl="0">
                        <a:lnSpc>
                          <a:spcPct val="115000"/>
                        </a:lnSpc>
                        <a:spcBef>
                          <a:spcPts val="0"/>
                        </a:spcBef>
                        <a:buNone/>
                      </a:pPr>
                      <a:r>
                        <a:rPr lang="en" sz="1600" b="1" dirty="0">
                          <a:solidFill>
                            <a:schemeClr val="lt1"/>
                          </a:solidFill>
                          <a:latin typeface="Cambria"/>
                          <a:ea typeface="Cambria"/>
                          <a:cs typeface="Cambria"/>
                          <a:sym typeface="Cambria"/>
                        </a:rPr>
                        <a:t>Control</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bg2">
                        <a:lumMod val="75000"/>
                      </a:schemeClr>
                    </a:solidFill>
                  </a:tcPr>
                </a:tc>
                <a:tc hMerge="1">
                  <a:txBody>
                    <a:bodyPr/>
                    <a:lstStyle/>
                    <a:p>
                      <a:endParaRPr lang="en-US"/>
                    </a:p>
                  </a:txBody>
                  <a:tcPr/>
                </a:tc>
              </a:tr>
              <a:tr h="401575">
                <a:tc>
                  <a:txBody>
                    <a:bodyPr/>
                    <a:lstStyle/>
                    <a:p>
                      <a:pPr lvl="0" rtl="0">
                        <a:lnSpc>
                          <a:spcPct val="115000"/>
                        </a:lnSpc>
                        <a:spcBef>
                          <a:spcPts val="0"/>
                        </a:spcBef>
                        <a:buNone/>
                      </a:pPr>
                      <a:r>
                        <a:rPr lang="en" sz="1600" b="1" dirty="0">
                          <a:solidFill>
                            <a:schemeClr val="lt1"/>
                          </a:solidFill>
                          <a:latin typeface="Cambria"/>
                          <a:ea typeface="Cambria"/>
                          <a:cs typeface="Cambria"/>
                          <a:sym typeface="Cambria"/>
                        </a:rPr>
                        <a:t>Response</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bg2"/>
                    </a:solidFill>
                  </a:tcPr>
                </a:tc>
                <a:tc>
                  <a:txBody>
                    <a:bodyPr/>
                    <a:lstStyle/>
                    <a:p>
                      <a:pPr lvl="0" rtl="0">
                        <a:lnSpc>
                          <a:spcPct val="115000"/>
                        </a:lnSpc>
                        <a:spcBef>
                          <a:spcPts val="0"/>
                        </a:spcBef>
                        <a:buNone/>
                      </a:pPr>
                      <a:r>
                        <a:rPr lang="en" sz="1600" b="1" dirty="0">
                          <a:solidFill>
                            <a:schemeClr val="lt1"/>
                          </a:solidFill>
                          <a:latin typeface="Cambria"/>
                          <a:ea typeface="Cambria"/>
                          <a:cs typeface="Cambria"/>
                          <a:sym typeface="Cambria"/>
                        </a:rPr>
                        <a:t>No Response</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accent1"/>
                    </a:solidFill>
                  </a:tcPr>
                </a:tc>
                <a:tc>
                  <a:txBody>
                    <a:bodyPr/>
                    <a:lstStyle/>
                    <a:p>
                      <a:pPr lvl="0" rtl="0">
                        <a:lnSpc>
                          <a:spcPct val="115000"/>
                        </a:lnSpc>
                        <a:spcBef>
                          <a:spcPts val="0"/>
                        </a:spcBef>
                        <a:buNone/>
                      </a:pPr>
                      <a:r>
                        <a:rPr lang="en" sz="1600" b="1" dirty="0">
                          <a:solidFill>
                            <a:schemeClr val="lt1"/>
                          </a:solidFill>
                          <a:latin typeface="Cambria"/>
                          <a:ea typeface="Cambria"/>
                          <a:cs typeface="Cambria"/>
                          <a:sym typeface="Cambria"/>
                        </a:rPr>
                        <a:t>Response</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bg2"/>
                    </a:solidFill>
                  </a:tcPr>
                </a:tc>
                <a:tc>
                  <a:txBody>
                    <a:bodyPr/>
                    <a:lstStyle/>
                    <a:p>
                      <a:pPr lvl="0" rtl="0">
                        <a:lnSpc>
                          <a:spcPct val="115000"/>
                        </a:lnSpc>
                        <a:spcBef>
                          <a:spcPts val="0"/>
                        </a:spcBef>
                        <a:buNone/>
                      </a:pPr>
                      <a:r>
                        <a:rPr lang="en" sz="1600" b="1" dirty="0">
                          <a:solidFill>
                            <a:schemeClr val="lt1"/>
                          </a:solidFill>
                          <a:latin typeface="Cambria"/>
                          <a:ea typeface="Cambria"/>
                          <a:cs typeface="Cambria"/>
                          <a:sym typeface="Cambria"/>
                        </a:rPr>
                        <a:t>No Response</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chemeClr val="accent1"/>
                    </a:solidFill>
                  </a:tcPr>
                </a:tc>
              </a:tr>
              <a:tr h="644649">
                <a:tc>
                  <a:txBody>
                    <a:bodyPr/>
                    <a:lstStyle/>
                    <a:p>
                      <a:pPr lvl="0" rtl="0">
                        <a:lnSpc>
                          <a:spcPct val="115000"/>
                        </a:lnSpc>
                        <a:spcBef>
                          <a:spcPts val="0"/>
                        </a:spcBef>
                        <a:buNone/>
                      </a:pPr>
                      <a:r>
                        <a:rPr lang="en" sz="1600" b="1" dirty="0">
                          <a:solidFill>
                            <a:srgbClr val="009900"/>
                          </a:solidFill>
                          <a:latin typeface="Cambria"/>
                          <a:ea typeface="Cambria"/>
                          <a:cs typeface="Cambria"/>
                          <a:sym typeface="Cambria"/>
                        </a:rPr>
                        <a:t>Persuadables</a:t>
                      </a:r>
                      <a:r>
                        <a:rPr lang="en" sz="1600" b="1" dirty="0">
                          <a:latin typeface="Cambria"/>
                          <a:ea typeface="Cambria"/>
                          <a:cs typeface="Cambria"/>
                          <a:sym typeface="Cambria"/>
                        </a:rPr>
                        <a:t>,</a:t>
                      </a:r>
                    </a:p>
                    <a:p>
                      <a:pPr lvl="0" rtl="0">
                        <a:lnSpc>
                          <a:spcPct val="115000"/>
                        </a:lnSpc>
                        <a:spcBef>
                          <a:spcPts val="0"/>
                        </a:spcBef>
                        <a:buNone/>
                      </a:pPr>
                      <a:r>
                        <a:rPr lang="en" sz="1600" b="1" dirty="0">
                          <a:solidFill>
                            <a:srgbClr val="0070C0"/>
                          </a:solidFill>
                          <a:latin typeface="Cambria"/>
                          <a:ea typeface="Cambria"/>
                          <a:cs typeface="Cambria"/>
                          <a:sym typeface="Cambria"/>
                        </a:rPr>
                        <a:t>Sure Things</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rgbClr val="D9D9D9"/>
                    </a:solidFill>
                  </a:tcPr>
                </a:tc>
                <a:tc>
                  <a:txBody>
                    <a:bodyPr/>
                    <a:lstStyle/>
                    <a:p>
                      <a:pPr lvl="0" rtl="0">
                        <a:lnSpc>
                          <a:spcPct val="115000"/>
                        </a:lnSpc>
                        <a:spcBef>
                          <a:spcPts val="0"/>
                        </a:spcBef>
                        <a:buNone/>
                      </a:pPr>
                      <a:r>
                        <a:rPr lang="en" sz="1600" b="1" dirty="0">
                          <a:solidFill>
                            <a:srgbClr val="FF0000"/>
                          </a:solidFill>
                          <a:latin typeface="Cambria"/>
                          <a:ea typeface="Cambria"/>
                          <a:cs typeface="Cambria"/>
                          <a:sym typeface="Cambria"/>
                        </a:rPr>
                        <a:t>Sleeping Dogs</a:t>
                      </a:r>
                      <a:r>
                        <a:rPr lang="en" sz="1600" b="1" dirty="0">
                          <a:latin typeface="Cambria"/>
                          <a:ea typeface="Cambria"/>
                          <a:cs typeface="Cambria"/>
                          <a:sym typeface="Cambria"/>
                        </a:rPr>
                        <a:t>,</a:t>
                      </a:r>
                    </a:p>
                    <a:p>
                      <a:pPr lvl="0" rtl="0">
                        <a:lnSpc>
                          <a:spcPct val="115000"/>
                        </a:lnSpc>
                        <a:spcBef>
                          <a:spcPts val="0"/>
                        </a:spcBef>
                        <a:buNone/>
                      </a:pPr>
                      <a:r>
                        <a:rPr lang="en" sz="1600" b="1" dirty="0">
                          <a:solidFill>
                            <a:srgbClr val="0070C0"/>
                          </a:solidFill>
                          <a:latin typeface="Cambria"/>
                          <a:ea typeface="Cambria"/>
                          <a:cs typeface="Cambria"/>
                          <a:sym typeface="Cambria"/>
                        </a:rPr>
                        <a:t>Lost Causes</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rgbClr val="D9D9D9"/>
                    </a:solidFill>
                  </a:tcPr>
                </a:tc>
                <a:tc>
                  <a:txBody>
                    <a:bodyPr/>
                    <a:lstStyle/>
                    <a:p>
                      <a:pPr lvl="0" rtl="0">
                        <a:lnSpc>
                          <a:spcPct val="115000"/>
                        </a:lnSpc>
                        <a:spcBef>
                          <a:spcPts val="0"/>
                        </a:spcBef>
                        <a:buNone/>
                      </a:pPr>
                      <a:r>
                        <a:rPr lang="en" sz="1600" b="1" dirty="0">
                          <a:solidFill>
                            <a:srgbClr val="FF0000"/>
                          </a:solidFill>
                          <a:latin typeface="Cambria"/>
                          <a:ea typeface="Cambria"/>
                          <a:cs typeface="Cambria"/>
                          <a:sym typeface="Cambria"/>
                        </a:rPr>
                        <a:t>Sleeping Dogs</a:t>
                      </a:r>
                      <a:r>
                        <a:rPr lang="en" sz="1600" b="1" dirty="0">
                          <a:latin typeface="Cambria"/>
                          <a:ea typeface="Cambria"/>
                          <a:cs typeface="Cambria"/>
                          <a:sym typeface="Cambria"/>
                        </a:rPr>
                        <a:t>,</a:t>
                      </a:r>
                    </a:p>
                    <a:p>
                      <a:pPr lvl="0" rtl="0">
                        <a:lnSpc>
                          <a:spcPct val="115000"/>
                        </a:lnSpc>
                        <a:spcBef>
                          <a:spcPts val="0"/>
                        </a:spcBef>
                        <a:buNone/>
                      </a:pPr>
                      <a:r>
                        <a:rPr lang="en" sz="1600" b="1" dirty="0">
                          <a:solidFill>
                            <a:srgbClr val="0070C0"/>
                          </a:solidFill>
                          <a:latin typeface="Cambria"/>
                          <a:ea typeface="Cambria"/>
                          <a:cs typeface="Cambria"/>
                          <a:sym typeface="Cambria"/>
                        </a:rPr>
                        <a:t>Sure Things</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rgbClr val="D9D9D9"/>
                    </a:solidFill>
                  </a:tcPr>
                </a:tc>
                <a:tc>
                  <a:txBody>
                    <a:bodyPr/>
                    <a:lstStyle/>
                    <a:p>
                      <a:pPr lvl="0" rtl="0">
                        <a:lnSpc>
                          <a:spcPct val="115000"/>
                        </a:lnSpc>
                        <a:spcBef>
                          <a:spcPts val="0"/>
                        </a:spcBef>
                        <a:buNone/>
                      </a:pPr>
                      <a:r>
                        <a:rPr lang="en" sz="1600" b="1" dirty="0">
                          <a:solidFill>
                            <a:srgbClr val="009900"/>
                          </a:solidFill>
                          <a:latin typeface="Cambria"/>
                          <a:ea typeface="Cambria"/>
                          <a:cs typeface="Cambria"/>
                          <a:sym typeface="Cambria"/>
                        </a:rPr>
                        <a:t>Persuadables</a:t>
                      </a:r>
                      <a:r>
                        <a:rPr lang="en" sz="1600" b="1" dirty="0">
                          <a:latin typeface="Cambria"/>
                          <a:ea typeface="Cambria"/>
                          <a:cs typeface="Cambria"/>
                          <a:sym typeface="Cambria"/>
                        </a:rPr>
                        <a:t>,</a:t>
                      </a:r>
                    </a:p>
                    <a:p>
                      <a:pPr lvl="0" rtl="0">
                        <a:lnSpc>
                          <a:spcPct val="115000"/>
                        </a:lnSpc>
                        <a:spcBef>
                          <a:spcPts val="0"/>
                        </a:spcBef>
                        <a:buNone/>
                      </a:pPr>
                      <a:r>
                        <a:rPr lang="en" sz="1600" b="1" dirty="0">
                          <a:solidFill>
                            <a:srgbClr val="0070C0"/>
                          </a:solidFill>
                          <a:latin typeface="Cambria"/>
                          <a:ea typeface="Cambria"/>
                          <a:cs typeface="Cambria"/>
                          <a:sym typeface="Cambria"/>
                        </a:rPr>
                        <a:t>Lost Causes</a:t>
                      </a:r>
                    </a:p>
                  </a:txBody>
                  <a:tcPr marL="91425" marR="91425" marT="91425" marB="91425">
                    <a:lnL w="19050" cap="flat" cmpd="sng">
                      <a:solidFill>
                        <a:schemeClr val="dk1"/>
                      </a:solidFill>
                      <a:prstDash val="solid"/>
                      <a:round/>
                      <a:headEnd type="none" w="med" len="med"/>
                      <a:tailEnd type="none" w="med" len="med"/>
                    </a:lnL>
                    <a:lnR w="19050" cap="flat" cmpd="sng">
                      <a:solidFill>
                        <a:schemeClr val="dk1"/>
                      </a:solidFill>
                      <a:prstDash val="solid"/>
                      <a:round/>
                      <a:headEnd type="none" w="med" len="med"/>
                      <a:tailEnd type="none" w="med" len="med"/>
                    </a:lnR>
                    <a:lnT w="19050" cap="flat" cmpd="sng">
                      <a:solidFill>
                        <a:schemeClr val="dk1"/>
                      </a:solidFill>
                      <a:prstDash val="solid"/>
                      <a:round/>
                      <a:headEnd type="none" w="med" len="med"/>
                      <a:tailEnd type="none" w="med" len="med"/>
                    </a:lnT>
                    <a:lnB w="19050" cap="flat" cmpd="sng">
                      <a:solidFill>
                        <a:schemeClr val="dk1"/>
                      </a:solidFill>
                      <a:prstDash val="solid"/>
                      <a:round/>
                      <a:headEnd type="none" w="med" len="med"/>
                      <a:tailEnd type="none" w="med" len="med"/>
                    </a:lnB>
                    <a:solidFill>
                      <a:srgbClr val="D9D9D9"/>
                    </a:solidFill>
                  </a:tcPr>
                </a:tc>
              </a:tr>
            </a:tbl>
          </a:graphicData>
        </a:graphic>
      </p:graphicFrame>
      <p:sp>
        <p:nvSpPr>
          <p:cNvPr id="5" name="Oval 4"/>
          <p:cNvSpPr/>
          <p:nvPr/>
        </p:nvSpPr>
        <p:spPr>
          <a:xfrm>
            <a:off x="838200" y="4038600"/>
            <a:ext cx="5029200" cy="1066800"/>
          </a:xfrm>
          <a:prstGeom prst="ellipse">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TextBox 7"/>
          <p:cNvSpPr txBox="1"/>
          <p:nvPr/>
        </p:nvSpPr>
        <p:spPr>
          <a:xfrm>
            <a:off x="1676400" y="4435758"/>
            <a:ext cx="1300356" cy="307777"/>
          </a:xfrm>
          <a:prstGeom prst="rect">
            <a:avLst/>
          </a:prstGeom>
          <a:noFill/>
        </p:spPr>
        <p:txBody>
          <a:bodyPr wrap="square" rtlCol="0">
            <a:spAutoFit/>
          </a:bodyPr>
          <a:lstStyle/>
          <a:p>
            <a:r>
              <a:rPr lang="en" b="1" dirty="0" smtClean="0">
                <a:solidFill>
                  <a:srgbClr val="009900"/>
                </a:solidFill>
                <a:latin typeface="Cambria"/>
                <a:ea typeface="Cambria"/>
                <a:cs typeface="Cambria"/>
                <a:sym typeface="Cambria"/>
              </a:rPr>
              <a:t>Persuadables</a:t>
            </a:r>
            <a:endParaRPr lang="en-US" dirty="0"/>
          </a:p>
        </p:txBody>
      </p:sp>
      <p:sp>
        <p:nvSpPr>
          <p:cNvPr id="12" name="TextBox 11"/>
          <p:cNvSpPr txBox="1"/>
          <p:nvPr/>
        </p:nvSpPr>
        <p:spPr>
          <a:xfrm>
            <a:off x="2382663" y="4038600"/>
            <a:ext cx="970137" cy="307777"/>
          </a:xfrm>
          <a:prstGeom prst="rect">
            <a:avLst/>
          </a:prstGeom>
          <a:noFill/>
        </p:spPr>
        <p:txBody>
          <a:bodyPr wrap="square" rtlCol="0">
            <a:spAutoFit/>
          </a:bodyPr>
          <a:lstStyle/>
          <a:p>
            <a:r>
              <a:rPr lang="en" b="1" dirty="0" smtClean="0">
                <a:solidFill>
                  <a:schemeClr val="tx1"/>
                </a:solidFill>
                <a:latin typeface="Cambria"/>
                <a:ea typeface="Cambria"/>
                <a:cs typeface="Cambria"/>
                <a:sym typeface="Cambria"/>
              </a:rPr>
              <a:t>POSITIVE</a:t>
            </a:r>
            <a:endParaRPr lang="en-US" dirty="0">
              <a:solidFill>
                <a:schemeClr val="tx1"/>
              </a:solidFill>
            </a:endParaRPr>
          </a:p>
        </p:txBody>
      </p:sp>
      <p:sp>
        <p:nvSpPr>
          <p:cNvPr id="13" name="TextBox 12"/>
          <p:cNvSpPr txBox="1"/>
          <p:nvPr/>
        </p:nvSpPr>
        <p:spPr>
          <a:xfrm>
            <a:off x="6172200" y="4435758"/>
            <a:ext cx="1544054" cy="307777"/>
          </a:xfrm>
          <a:prstGeom prst="rect">
            <a:avLst/>
          </a:prstGeom>
          <a:noFill/>
        </p:spPr>
        <p:txBody>
          <a:bodyPr wrap="square" rtlCol="0">
            <a:spAutoFit/>
          </a:bodyPr>
          <a:lstStyle/>
          <a:p>
            <a:pPr lvl="0"/>
            <a:r>
              <a:rPr lang="en" b="1" dirty="0" smtClean="0">
                <a:solidFill>
                  <a:srgbClr val="FF0000"/>
                </a:solidFill>
                <a:latin typeface="Cambria"/>
                <a:ea typeface="Cambria"/>
                <a:cs typeface="Cambria"/>
                <a:sym typeface="Cambria"/>
              </a:rPr>
              <a:t>Sleeping Dogs</a:t>
            </a:r>
            <a:endParaRPr lang="en" b="1" dirty="0" smtClean="0">
              <a:latin typeface="Cambria"/>
              <a:ea typeface="Cambria"/>
              <a:cs typeface="Cambria"/>
              <a:sym typeface="Cambria"/>
            </a:endParaRPr>
          </a:p>
        </p:txBody>
      </p:sp>
      <p:sp>
        <p:nvSpPr>
          <p:cNvPr id="14" name="TextBox 13"/>
          <p:cNvSpPr txBox="1"/>
          <p:nvPr/>
        </p:nvSpPr>
        <p:spPr>
          <a:xfrm>
            <a:off x="3948186" y="4419600"/>
            <a:ext cx="1309614" cy="340093"/>
          </a:xfrm>
          <a:prstGeom prst="rect">
            <a:avLst/>
          </a:prstGeom>
          <a:noFill/>
        </p:spPr>
        <p:txBody>
          <a:bodyPr wrap="square" rtlCol="0">
            <a:spAutoFit/>
          </a:bodyPr>
          <a:lstStyle/>
          <a:p>
            <a:pPr lvl="0">
              <a:lnSpc>
                <a:spcPct val="115000"/>
              </a:lnSpc>
            </a:pPr>
            <a:r>
              <a:rPr lang="en" b="1" dirty="0" smtClean="0">
                <a:solidFill>
                  <a:srgbClr val="0070C0"/>
                </a:solidFill>
                <a:latin typeface="Cambria"/>
                <a:ea typeface="Cambria"/>
                <a:cs typeface="Cambria"/>
                <a:sym typeface="Cambria"/>
              </a:rPr>
              <a:t>Sure Things</a:t>
            </a:r>
            <a:endParaRPr lang="en" b="1" dirty="0">
              <a:solidFill>
                <a:srgbClr val="0070C0"/>
              </a:solidFill>
              <a:latin typeface="Cambria"/>
              <a:ea typeface="Cambria"/>
              <a:cs typeface="Cambria"/>
              <a:sym typeface="Cambria"/>
            </a:endParaRPr>
          </a:p>
        </p:txBody>
      </p:sp>
      <p:cxnSp>
        <p:nvCxnSpPr>
          <p:cNvPr id="21" name="Straight Arrow Connector 20"/>
          <p:cNvCxnSpPr/>
          <p:nvPr/>
        </p:nvCxnSpPr>
        <p:spPr>
          <a:xfrm>
            <a:off x="1752600" y="3505200"/>
            <a:ext cx="152400" cy="6096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486400" y="3505200"/>
            <a:ext cx="76200" cy="5334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276600" y="4038600"/>
            <a:ext cx="5029200" cy="1066800"/>
          </a:xfrm>
          <a:prstGeom prst="ellipse">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1" name="TextBox 30"/>
          <p:cNvSpPr txBox="1"/>
          <p:nvPr/>
        </p:nvSpPr>
        <p:spPr>
          <a:xfrm>
            <a:off x="5659263" y="4038600"/>
            <a:ext cx="970137" cy="307777"/>
          </a:xfrm>
          <a:prstGeom prst="rect">
            <a:avLst/>
          </a:prstGeom>
          <a:noFill/>
        </p:spPr>
        <p:txBody>
          <a:bodyPr wrap="square" rtlCol="0">
            <a:spAutoFit/>
          </a:bodyPr>
          <a:lstStyle/>
          <a:p>
            <a:r>
              <a:rPr lang="en" b="1" dirty="0" smtClean="0">
                <a:solidFill>
                  <a:schemeClr val="tx1"/>
                </a:solidFill>
                <a:latin typeface="Cambria"/>
                <a:ea typeface="Cambria"/>
                <a:cs typeface="Cambria"/>
                <a:sym typeface="Cambria"/>
              </a:rPr>
              <a:t>POSITIVE</a:t>
            </a:r>
            <a:endParaRPr lang="en-US" dirty="0">
              <a:solidFill>
                <a:schemeClr val="tx1"/>
              </a:solidFill>
            </a:endParaRPr>
          </a:p>
        </p:txBody>
      </p:sp>
      <p:sp>
        <p:nvSpPr>
          <p:cNvPr id="48" name="Oval 47"/>
          <p:cNvSpPr/>
          <p:nvPr/>
        </p:nvSpPr>
        <p:spPr>
          <a:xfrm>
            <a:off x="3276600" y="5334000"/>
            <a:ext cx="5029200" cy="1066800"/>
          </a:xfrm>
          <a:prstGeom prst="ellipse">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9" name="Oval 48"/>
          <p:cNvSpPr/>
          <p:nvPr/>
        </p:nvSpPr>
        <p:spPr>
          <a:xfrm>
            <a:off x="838200" y="5334000"/>
            <a:ext cx="5029200" cy="1066800"/>
          </a:xfrm>
          <a:prstGeom prst="ellipse">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4" name="Oval 53"/>
          <p:cNvSpPr/>
          <p:nvPr/>
        </p:nvSpPr>
        <p:spPr>
          <a:xfrm>
            <a:off x="3276600" y="5334000"/>
            <a:ext cx="5029200" cy="1066800"/>
          </a:xfrm>
          <a:prstGeom prst="ellipse">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5" name="TextBox 34"/>
          <p:cNvSpPr txBox="1"/>
          <p:nvPr/>
        </p:nvSpPr>
        <p:spPr>
          <a:xfrm>
            <a:off x="2362200" y="5334000"/>
            <a:ext cx="1039067" cy="307777"/>
          </a:xfrm>
          <a:prstGeom prst="rect">
            <a:avLst/>
          </a:prstGeom>
          <a:noFill/>
        </p:spPr>
        <p:txBody>
          <a:bodyPr wrap="none" rtlCol="0">
            <a:spAutoFit/>
          </a:bodyPr>
          <a:lstStyle/>
          <a:p>
            <a:r>
              <a:rPr lang="en" b="1" dirty="0" smtClean="0">
                <a:solidFill>
                  <a:schemeClr val="tx1"/>
                </a:solidFill>
                <a:latin typeface="Cambria"/>
                <a:ea typeface="Cambria"/>
                <a:cs typeface="Cambria"/>
                <a:sym typeface="Cambria"/>
              </a:rPr>
              <a:t>NEGATIVE</a:t>
            </a:r>
            <a:endParaRPr lang="en-US" dirty="0">
              <a:solidFill>
                <a:schemeClr val="tx1"/>
              </a:solidFill>
            </a:endParaRPr>
          </a:p>
        </p:txBody>
      </p:sp>
      <p:sp>
        <p:nvSpPr>
          <p:cNvPr id="11" name="TextBox 10"/>
          <p:cNvSpPr txBox="1"/>
          <p:nvPr/>
        </p:nvSpPr>
        <p:spPr>
          <a:xfrm>
            <a:off x="5791200" y="5334000"/>
            <a:ext cx="1039067" cy="307777"/>
          </a:xfrm>
          <a:prstGeom prst="rect">
            <a:avLst/>
          </a:prstGeom>
          <a:noFill/>
        </p:spPr>
        <p:txBody>
          <a:bodyPr wrap="none" rtlCol="0">
            <a:spAutoFit/>
          </a:bodyPr>
          <a:lstStyle/>
          <a:p>
            <a:r>
              <a:rPr lang="en" b="1" dirty="0" smtClean="0">
                <a:solidFill>
                  <a:schemeClr val="tx1"/>
                </a:solidFill>
                <a:latin typeface="Cambria"/>
                <a:ea typeface="Cambria"/>
                <a:cs typeface="Cambria"/>
                <a:sym typeface="Cambria"/>
              </a:rPr>
              <a:t>NEGATIVE</a:t>
            </a:r>
            <a:endParaRPr lang="en-US" dirty="0">
              <a:solidFill>
                <a:schemeClr val="tx1"/>
              </a:solidFill>
            </a:endParaRPr>
          </a:p>
        </p:txBody>
      </p:sp>
      <p:sp>
        <p:nvSpPr>
          <p:cNvPr id="17" name="TextBox 16"/>
          <p:cNvSpPr txBox="1"/>
          <p:nvPr/>
        </p:nvSpPr>
        <p:spPr>
          <a:xfrm>
            <a:off x="1676400" y="5720611"/>
            <a:ext cx="1372492" cy="307777"/>
          </a:xfrm>
          <a:prstGeom prst="rect">
            <a:avLst/>
          </a:prstGeom>
          <a:noFill/>
        </p:spPr>
        <p:txBody>
          <a:bodyPr wrap="none" rtlCol="0">
            <a:spAutoFit/>
          </a:bodyPr>
          <a:lstStyle/>
          <a:p>
            <a:pPr lvl="0"/>
            <a:r>
              <a:rPr lang="en" b="1" dirty="0" smtClean="0">
                <a:solidFill>
                  <a:srgbClr val="FF0000"/>
                </a:solidFill>
                <a:latin typeface="Cambria"/>
                <a:ea typeface="Cambria"/>
                <a:cs typeface="Cambria"/>
                <a:sym typeface="Cambria"/>
              </a:rPr>
              <a:t>Sleeping Dogs</a:t>
            </a:r>
            <a:endParaRPr lang="en" b="1" dirty="0" smtClean="0">
              <a:latin typeface="Cambria"/>
              <a:ea typeface="Cambria"/>
              <a:cs typeface="Cambria"/>
              <a:sym typeface="Cambria"/>
            </a:endParaRPr>
          </a:p>
        </p:txBody>
      </p:sp>
      <p:sp>
        <p:nvSpPr>
          <p:cNvPr id="19" name="TextBox 18"/>
          <p:cNvSpPr txBox="1"/>
          <p:nvPr/>
        </p:nvSpPr>
        <p:spPr>
          <a:xfrm>
            <a:off x="3966947" y="5715000"/>
            <a:ext cx="1138453" cy="318998"/>
          </a:xfrm>
          <a:prstGeom prst="rect">
            <a:avLst/>
          </a:prstGeom>
          <a:noFill/>
        </p:spPr>
        <p:txBody>
          <a:bodyPr wrap="none" rtlCol="0">
            <a:spAutoFit/>
          </a:bodyPr>
          <a:lstStyle/>
          <a:p>
            <a:pPr lvl="0">
              <a:lnSpc>
                <a:spcPct val="115000"/>
              </a:lnSpc>
            </a:pPr>
            <a:r>
              <a:rPr lang="en" b="1" dirty="0" smtClean="0">
                <a:solidFill>
                  <a:srgbClr val="0070C0"/>
                </a:solidFill>
                <a:latin typeface="Cambria"/>
                <a:ea typeface="Cambria"/>
                <a:cs typeface="Cambria"/>
                <a:sym typeface="Cambria"/>
              </a:rPr>
              <a:t>Lost Causes</a:t>
            </a:r>
            <a:endParaRPr lang="en" b="1" dirty="0">
              <a:solidFill>
                <a:srgbClr val="0070C0"/>
              </a:solidFill>
              <a:latin typeface="Cambria"/>
              <a:ea typeface="Cambria"/>
              <a:cs typeface="Cambria"/>
              <a:sym typeface="Cambria"/>
            </a:endParaRPr>
          </a:p>
        </p:txBody>
      </p:sp>
      <p:sp>
        <p:nvSpPr>
          <p:cNvPr id="16" name="TextBox 15"/>
          <p:cNvSpPr txBox="1"/>
          <p:nvPr/>
        </p:nvSpPr>
        <p:spPr>
          <a:xfrm>
            <a:off x="6172200" y="5720611"/>
            <a:ext cx="1300356" cy="307777"/>
          </a:xfrm>
          <a:prstGeom prst="rect">
            <a:avLst/>
          </a:prstGeom>
          <a:noFill/>
        </p:spPr>
        <p:txBody>
          <a:bodyPr wrap="none" rtlCol="0">
            <a:spAutoFit/>
          </a:bodyPr>
          <a:lstStyle/>
          <a:p>
            <a:r>
              <a:rPr lang="en" b="1" dirty="0" smtClean="0">
                <a:solidFill>
                  <a:srgbClr val="009900"/>
                </a:solidFill>
                <a:latin typeface="Cambria"/>
                <a:ea typeface="Cambria"/>
                <a:cs typeface="Cambria"/>
                <a:sym typeface="Cambria"/>
              </a:rPr>
              <a:t>Persuadables</a:t>
            </a:r>
            <a:endParaRPr lang="en-US" dirty="0"/>
          </a:p>
        </p:txBody>
      </p:sp>
      <p:cxnSp>
        <p:nvCxnSpPr>
          <p:cNvPr id="56" name="Straight Arrow Connector 55"/>
          <p:cNvCxnSpPr/>
          <p:nvPr/>
        </p:nvCxnSpPr>
        <p:spPr>
          <a:xfrm flipH="1">
            <a:off x="3505200" y="3505200"/>
            <a:ext cx="228600" cy="18288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7315200" y="3505200"/>
            <a:ext cx="304800" cy="190500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209800" y="6474023"/>
            <a:ext cx="1143000" cy="307777"/>
          </a:xfrm>
          <a:prstGeom prst="rect">
            <a:avLst/>
          </a:prstGeom>
          <a:noFill/>
        </p:spPr>
        <p:txBody>
          <a:bodyPr wrap="square" rtlCol="0">
            <a:spAutoFit/>
          </a:bodyPr>
          <a:lstStyle/>
          <a:p>
            <a:r>
              <a:rPr lang="en" b="1" dirty="0" smtClean="0">
                <a:solidFill>
                  <a:schemeClr val="tx1"/>
                </a:solidFill>
                <a:latin typeface="Cambria"/>
                <a:ea typeface="Cambria"/>
                <a:cs typeface="Cambria"/>
                <a:sym typeface="Cambria"/>
              </a:rPr>
              <a:t>Treatment</a:t>
            </a:r>
            <a:endParaRPr lang="en-US" dirty="0">
              <a:solidFill>
                <a:schemeClr val="tx1"/>
              </a:solidFill>
            </a:endParaRPr>
          </a:p>
        </p:txBody>
      </p:sp>
      <p:sp>
        <p:nvSpPr>
          <p:cNvPr id="72" name="TextBox 71"/>
          <p:cNvSpPr txBox="1"/>
          <p:nvPr/>
        </p:nvSpPr>
        <p:spPr>
          <a:xfrm>
            <a:off x="5867400" y="6477000"/>
            <a:ext cx="1143000" cy="307777"/>
          </a:xfrm>
          <a:prstGeom prst="rect">
            <a:avLst/>
          </a:prstGeom>
          <a:noFill/>
        </p:spPr>
        <p:txBody>
          <a:bodyPr wrap="square" rtlCol="0">
            <a:spAutoFit/>
          </a:bodyPr>
          <a:lstStyle/>
          <a:p>
            <a:r>
              <a:rPr lang="en" b="1" dirty="0" smtClean="0">
                <a:solidFill>
                  <a:schemeClr val="tx1"/>
                </a:solidFill>
                <a:latin typeface="Cambria"/>
                <a:ea typeface="Cambria"/>
                <a:cs typeface="Cambria"/>
                <a:sym typeface="Cambria"/>
              </a:rPr>
              <a:t>Control</a:t>
            </a:r>
            <a:endParaRPr lang="en-US" dirty="0">
              <a:solidFill>
                <a:schemeClr val="tx1"/>
              </a:solidFill>
            </a:endParaRPr>
          </a:p>
        </p:txBody>
      </p:sp>
      <p:cxnSp>
        <p:nvCxnSpPr>
          <p:cNvPr id="75" name="Straight Arrow Connector 74"/>
          <p:cNvCxnSpPr/>
          <p:nvPr/>
        </p:nvCxnSpPr>
        <p:spPr>
          <a:xfrm>
            <a:off x="4724400" y="6629400"/>
            <a:ext cx="1066800"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3276600" y="6629400"/>
            <a:ext cx="1066800" cy="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a:r>
              <a:rPr lang="en" dirty="0">
                <a:solidFill>
                  <a:srgbClr val="FFFFFF"/>
                </a:solidFill>
              </a:rPr>
              <a:t>Uplift Modeling</a:t>
            </a:r>
            <a:r>
              <a:rPr lang="en" sz="3000" dirty="0">
                <a:solidFill>
                  <a:srgbClr val="FFFFFF"/>
                </a:solidFill>
              </a:rPr>
              <a:t/>
            </a:r>
            <a:br>
              <a:rPr lang="en" sz="3000" dirty="0">
                <a:solidFill>
                  <a:srgbClr val="FFFFFF"/>
                </a:solidFill>
              </a:rPr>
            </a:br>
            <a:r>
              <a:rPr lang="en" sz="1200" dirty="0">
                <a:solidFill>
                  <a:srgbClr val="FFFFFF"/>
                </a:solidFill>
              </a:rPr>
              <a:t>(RADCLIFFE &amp; SIMPSON, 2008)</a:t>
            </a:r>
            <a:endParaRPr lang="en" dirty="0"/>
          </a:p>
        </p:txBody>
      </p:sp>
      <p:pic>
        <p:nvPicPr>
          <p:cNvPr id="325" name="Shape 325"/>
          <p:cNvPicPr preferRelativeResize="0"/>
          <p:nvPr/>
        </p:nvPicPr>
        <p:blipFill>
          <a:blip r:embed="rId3">
            <a:alphaModFix/>
          </a:blip>
          <a:stretch>
            <a:fillRect/>
          </a:stretch>
        </p:blipFill>
        <p:spPr>
          <a:xfrm>
            <a:off x="4410075" y="6143800"/>
            <a:ext cx="2828925" cy="419100"/>
          </a:xfrm>
          <a:prstGeom prst="rect">
            <a:avLst/>
          </a:prstGeom>
          <a:noFill/>
          <a:ln>
            <a:noFill/>
          </a:ln>
        </p:spPr>
      </p:pic>
      <p:graphicFrame>
        <p:nvGraphicFramePr>
          <p:cNvPr id="326" name="Shape 326"/>
          <p:cNvGraphicFramePr/>
          <p:nvPr>
            <p:extLst>
              <p:ext uri="{D42A27DB-BD31-4B8C-83A1-F6EECF244321}">
                <p14:modId xmlns:p14="http://schemas.microsoft.com/office/powerpoint/2010/main" val="2136201439"/>
              </p:ext>
            </p:extLst>
          </p:nvPr>
        </p:nvGraphicFramePr>
        <p:xfrm>
          <a:off x="3276600" y="4380036"/>
          <a:ext cx="5181600" cy="1487364"/>
        </p:xfrm>
        <a:graphic>
          <a:graphicData uri="http://schemas.openxmlformats.org/drawingml/2006/table">
            <a:tbl>
              <a:tblPr>
                <a:noFill/>
              </a:tblPr>
              <a:tblGrid>
                <a:gridCol w="5181600"/>
              </a:tblGrid>
              <a:tr h="371475">
                <a:tc>
                  <a:txBody>
                    <a:bodyPr/>
                    <a:lstStyle/>
                    <a:p>
                      <a:pPr lvl="0" algn="ctr" rtl="0">
                        <a:lnSpc>
                          <a:spcPct val="115000"/>
                        </a:lnSpc>
                        <a:spcBef>
                          <a:spcPts val="0"/>
                        </a:spcBef>
                        <a:buNone/>
                      </a:pPr>
                      <a:r>
                        <a:rPr lang="en" sz="2400" b="1" dirty="0">
                          <a:solidFill>
                            <a:srgbClr val="FFFFFF"/>
                          </a:solidFill>
                          <a:latin typeface="Cambria"/>
                          <a:ea typeface="Cambria"/>
                          <a:cs typeface="Cambria"/>
                          <a:sym typeface="Cambria"/>
                        </a:rPr>
                        <a:t>Uplift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2"/>
                    </a:solidFill>
                  </a:tcPr>
                </a:tc>
              </a:tr>
              <a:tr h="609600">
                <a:tc>
                  <a:txBody>
                    <a:bodyPr/>
                    <a:lstStyle/>
                    <a:p>
                      <a:pPr lvl="0" algn="just" rtl="0">
                        <a:lnSpc>
                          <a:spcPct val="115000"/>
                        </a:lnSpc>
                        <a:spcBef>
                          <a:spcPts val="0"/>
                        </a:spcBef>
                        <a:buNone/>
                      </a:pPr>
                      <a:r>
                        <a:rPr lang="en" sz="2000" dirty="0">
                          <a:latin typeface="Cambria"/>
                          <a:ea typeface="Cambria"/>
                          <a:cs typeface="Cambria"/>
                          <a:sym typeface="Cambria"/>
                        </a:rPr>
                        <a:t>The </a:t>
                      </a:r>
                      <a:r>
                        <a:rPr lang="en" sz="2000" b="1" dirty="0">
                          <a:latin typeface="Cambria"/>
                          <a:ea typeface="Cambria"/>
                          <a:cs typeface="Cambria"/>
                          <a:sym typeface="Cambria"/>
                        </a:rPr>
                        <a:t>difference in lift </a:t>
                      </a:r>
                      <a:r>
                        <a:rPr lang="en" sz="2000" dirty="0">
                          <a:latin typeface="Cambria"/>
                          <a:ea typeface="Cambria"/>
                          <a:cs typeface="Cambria"/>
                          <a:sym typeface="Cambria"/>
                        </a:rPr>
                        <a:t>produced by a classifier between treatment and control subgroups.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bl>
          </a:graphicData>
        </a:graphic>
      </p:graphicFrame>
      <p:graphicFrame>
        <p:nvGraphicFramePr>
          <p:cNvPr id="327" name="Shape 327"/>
          <p:cNvGraphicFramePr/>
          <p:nvPr>
            <p:extLst>
              <p:ext uri="{D42A27DB-BD31-4B8C-83A1-F6EECF244321}">
                <p14:modId xmlns:p14="http://schemas.microsoft.com/office/powerpoint/2010/main" val="3169046233"/>
              </p:ext>
            </p:extLst>
          </p:nvPr>
        </p:nvGraphicFramePr>
        <p:xfrm>
          <a:off x="3276600" y="2057400"/>
          <a:ext cx="5181599" cy="1837884"/>
        </p:xfrm>
        <a:graphic>
          <a:graphicData uri="http://schemas.openxmlformats.org/drawingml/2006/table">
            <a:tbl>
              <a:tblPr>
                <a:noFill/>
              </a:tblPr>
              <a:tblGrid>
                <a:gridCol w="5181599"/>
              </a:tblGrid>
              <a:tr h="506450">
                <a:tc>
                  <a:txBody>
                    <a:bodyPr/>
                    <a:lstStyle/>
                    <a:p>
                      <a:pPr lvl="0" algn="ctr" rtl="0">
                        <a:lnSpc>
                          <a:spcPct val="115000"/>
                        </a:lnSpc>
                        <a:spcBef>
                          <a:spcPts val="0"/>
                        </a:spcBef>
                        <a:buNone/>
                      </a:pPr>
                      <a:r>
                        <a:rPr lang="en" sz="2400" b="1" dirty="0">
                          <a:solidFill>
                            <a:srgbClr val="FFFFFF"/>
                          </a:solidFill>
                          <a:latin typeface="Cambria"/>
                          <a:ea typeface="Cambria"/>
                          <a:cs typeface="Cambria"/>
                          <a:sym typeface="Cambria"/>
                        </a:rPr>
                        <a:t>Lift</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bg2"/>
                    </a:solidFill>
                  </a:tcPr>
                </a:tc>
              </a:tr>
              <a:tr h="746850">
                <a:tc>
                  <a:txBody>
                    <a:bodyPr/>
                    <a:lstStyle/>
                    <a:p>
                      <a:pPr lvl="0" algn="just" rtl="0">
                        <a:lnSpc>
                          <a:spcPct val="115000"/>
                        </a:lnSpc>
                        <a:spcBef>
                          <a:spcPts val="0"/>
                        </a:spcBef>
                        <a:buNone/>
                      </a:pPr>
                      <a:r>
                        <a:rPr lang="en" sz="2000" dirty="0">
                          <a:latin typeface="Cambria"/>
                          <a:ea typeface="Cambria"/>
                          <a:cs typeface="Cambria"/>
                          <a:sym typeface="Cambria"/>
                        </a:rPr>
                        <a:t>The number of </a:t>
                      </a:r>
                      <a:r>
                        <a:rPr lang="en" sz="2000" b="1" dirty="0">
                          <a:latin typeface="Cambria"/>
                          <a:ea typeface="Cambria"/>
                          <a:cs typeface="Cambria"/>
                          <a:sym typeface="Cambria"/>
                        </a:rPr>
                        <a:t>responders </a:t>
                      </a:r>
                      <a:r>
                        <a:rPr lang="en" sz="2000" dirty="0">
                          <a:latin typeface="Cambria"/>
                          <a:ea typeface="Cambria"/>
                          <a:cs typeface="Cambria"/>
                          <a:sym typeface="Cambria"/>
                        </a:rPr>
                        <a:t>that a </a:t>
                      </a:r>
                      <a:r>
                        <a:rPr lang="en" sz="2000">
                          <a:latin typeface="Cambria"/>
                          <a:ea typeface="Cambria"/>
                          <a:cs typeface="Cambria"/>
                          <a:sym typeface="Cambria"/>
                        </a:rPr>
                        <a:t>classifier </a:t>
                      </a:r>
                      <a:r>
                        <a:rPr lang="en" sz="2000" smtClean="0">
                          <a:latin typeface="Cambria"/>
                          <a:ea typeface="Cambria"/>
                          <a:cs typeface="Cambria"/>
                          <a:sym typeface="Cambria"/>
                        </a:rPr>
                        <a:t>identifies </a:t>
                      </a:r>
                      <a:r>
                        <a:rPr lang="en" sz="2000" b="1" dirty="0">
                          <a:latin typeface="Cambria"/>
                          <a:ea typeface="Cambria"/>
                          <a:cs typeface="Cambria"/>
                          <a:sym typeface="Cambria"/>
                        </a:rPr>
                        <a:t>at a given proportion of the population targeted.</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lt1"/>
                    </a:solidFill>
                  </a:tcPr>
                </a:tc>
              </a:tr>
            </a:tbl>
          </a:graphicData>
        </a:graphic>
      </p:graphicFrame>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748535"/>
            <a:ext cx="2261784" cy="226178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4064970"/>
            <a:ext cx="2261784" cy="2259629"/>
          </a:xfrm>
          <a:prstGeom prst="rect">
            <a:avLst/>
          </a:prstGeom>
        </p:spPr>
      </p:pic>
    </p:spTree>
    <p:extLst>
      <p:ext uri="{BB962C8B-B14F-4D97-AF65-F5344CB8AC3E}">
        <p14:creationId xmlns:p14="http://schemas.microsoft.com/office/powerpoint/2010/main" val="1448397302"/>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prstGeom prst="rect">
            <a:avLst/>
          </a:prstGeom>
        </p:spPr>
        <p:txBody>
          <a:bodyPr lIns="91425" tIns="91425" rIns="91425" bIns="91425" anchor="ctr" anchorCtr="0">
            <a:noAutofit/>
          </a:bodyPr>
          <a:lstStyle/>
          <a:p>
            <a:pPr>
              <a:spcBef>
                <a:spcPts val="0"/>
              </a:spcBef>
              <a:buNone/>
            </a:pPr>
            <a:r>
              <a:rPr lang="en" dirty="0"/>
              <a:t>Precision Medicine</a:t>
            </a:r>
          </a:p>
        </p:txBody>
      </p:sp>
      <p:sp>
        <p:nvSpPr>
          <p:cNvPr id="4" name="Text Placeholder 3"/>
          <p:cNvSpPr>
            <a:spLocks noGrp="1"/>
          </p:cNvSpPr>
          <p:nvPr>
            <p:ph type="body" idx="1"/>
          </p:nvPr>
        </p:nvSpPr>
        <p:spPr/>
        <p:txBody>
          <a:bodyPr/>
          <a:lstStyle/>
          <a:p>
            <a:pPr marL="457200" lvl="0" indent="-355600">
              <a:spcBef>
                <a:spcPts val="600"/>
              </a:spcBef>
              <a:spcAft>
                <a:spcPts val="1000"/>
              </a:spcAft>
              <a:buFont typeface="Cambria"/>
              <a:buChar char="●"/>
            </a:pPr>
            <a:endParaRPr lang="en" sz="800" dirty="0" smtClean="0"/>
          </a:p>
          <a:p>
            <a:pPr marL="457200" lvl="0" indent="-355600">
              <a:spcBef>
                <a:spcPts val="600"/>
              </a:spcBef>
              <a:spcAft>
                <a:spcPts val="1000"/>
              </a:spcAft>
              <a:buFont typeface="Cambria"/>
              <a:buChar char="●"/>
            </a:pPr>
            <a:r>
              <a:rPr lang="en" sz="2400" dirty="0" smtClean="0"/>
              <a:t>Tailoring medical treatment to individual characteristics of each patient</a:t>
            </a:r>
          </a:p>
          <a:p>
            <a:pPr marL="457200" lvl="0" indent="-355600">
              <a:spcBef>
                <a:spcPts val="600"/>
              </a:spcBef>
              <a:spcAft>
                <a:spcPts val="1000"/>
              </a:spcAft>
              <a:buFont typeface="Cambria"/>
              <a:buChar char="●"/>
            </a:pPr>
            <a:r>
              <a:rPr lang="en" sz="2400" dirty="0" smtClean="0"/>
              <a:t>Classify individuals into subpopulations that differ in:</a:t>
            </a:r>
          </a:p>
          <a:p>
            <a:pPr marL="914400" lvl="1" indent="-355600">
              <a:spcBef>
                <a:spcPts val="600"/>
              </a:spcBef>
              <a:spcAft>
                <a:spcPts val="1000"/>
              </a:spcAft>
              <a:buFont typeface="Cambria"/>
              <a:buChar char="○"/>
            </a:pPr>
            <a:r>
              <a:rPr lang="en" dirty="0" smtClean="0"/>
              <a:t>Susceptibility to particular diseases</a:t>
            </a:r>
            <a:endParaRPr lang="en" dirty="0"/>
          </a:p>
          <a:p>
            <a:pPr marL="914400" lvl="1" indent="-355600">
              <a:spcBef>
                <a:spcPts val="600"/>
              </a:spcBef>
              <a:spcAft>
                <a:spcPts val="1000"/>
              </a:spcAft>
              <a:buFont typeface="Cambria"/>
              <a:buChar char="○"/>
            </a:pPr>
            <a:r>
              <a:rPr lang="en" dirty="0" smtClean="0"/>
              <a:t>Biology and/or prognosis of diseases they develop</a:t>
            </a:r>
            <a:endParaRPr lang="en" dirty="0"/>
          </a:p>
          <a:p>
            <a:pPr marL="914400" lvl="1" indent="-355600">
              <a:spcBef>
                <a:spcPts val="600"/>
              </a:spcBef>
              <a:spcAft>
                <a:spcPts val="1000"/>
              </a:spcAft>
              <a:buFont typeface="Cambria"/>
              <a:buChar char="○"/>
            </a:pPr>
            <a:r>
              <a:rPr lang="en" dirty="0" smtClean="0"/>
              <a:t>Response to specific treatments</a:t>
            </a:r>
            <a:endParaRPr lang="e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8472" y="5554856"/>
            <a:ext cx="1342441" cy="93739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734" y="5369692"/>
            <a:ext cx="989470" cy="130772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6180" y="5308935"/>
            <a:ext cx="2031019" cy="1429236"/>
          </a:xfrm>
          <a:prstGeom prst="rect">
            <a:avLst/>
          </a:prstGeom>
        </p:spPr>
      </p:pic>
    </p:spTree>
    <p:extLst>
      <p:ext uri="{BB962C8B-B14F-4D97-AF65-F5344CB8AC3E}">
        <p14:creationId xmlns:p14="http://schemas.microsoft.com/office/powerpoint/2010/main" val="4229743191"/>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lnSpc>
                <a:spcPct val="115000"/>
              </a:lnSpc>
              <a:spcBef>
                <a:spcPts val="500"/>
              </a:spcBef>
              <a:spcAft>
                <a:spcPts val="1000"/>
              </a:spcAft>
              <a:buClr>
                <a:srgbClr val="303030"/>
              </a:buClr>
              <a:buSzPct val="100000"/>
              <a:buFont typeface="Arial"/>
              <a:buChar char="●"/>
            </a:pPr>
            <a:r>
              <a:rPr lang="en" sz="2000" dirty="0" smtClean="0">
                <a:solidFill>
                  <a:schemeClr val="tx1"/>
                </a:solidFill>
                <a:latin typeface="Cambria"/>
                <a:ea typeface="Cambria"/>
                <a:cs typeface="Cambria"/>
                <a:sym typeface="Cambria"/>
              </a:rPr>
              <a:t>Non-steroidal anti-inflammatory </a:t>
            </a:r>
            <a:r>
              <a:rPr lang="en" sz="2000" dirty="0">
                <a:solidFill>
                  <a:schemeClr val="tx1"/>
                </a:solidFill>
                <a:latin typeface="Cambria"/>
                <a:ea typeface="Cambria"/>
                <a:cs typeface="Cambria"/>
                <a:sym typeface="Cambria"/>
              </a:rPr>
              <a:t>drug (NSAID)</a:t>
            </a:r>
          </a:p>
          <a:p>
            <a:pPr marL="457200" lvl="0" indent="-381000" rtl="0">
              <a:lnSpc>
                <a:spcPct val="115000"/>
              </a:lnSpc>
              <a:spcBef>
                <a:spcPts val="500"/>
              </a:spcBef>
              <a:spcAft>
                <a:spcPts val="1000"/>
              </a:spcAft>
              <a:buClr>
                <a:srgbClr val="303030"/>
              </a:buClr>
              <a:buSzPct val="100000"/>
              <a:buFont typeface="Arial"/>
              <a:buChar char="●"/>
            </a:pPr>
            <a:r>
              <a:rPr lang="en" sz="2000" dirty="0">
                <a:solidFill>
                  <a:schemeClr val="tx1"/>
                </a:solidFill>
                <a:latin typeface="Cambria"/>
                <a:ea typeface="Cambria"/>
                <a:cs typeface="Cambria"/>
                <a:sym typeface="Cambria"/>
              </a:rPr>
              <a:t>Significantly reduced occurrence of adverse gastrointestinal effects common to other NSAIDs (e.g. ibuprofen)</a:t>
            </a:r>
          </a:p>
          <a:p>
            <a:pPr marL="457200" lvl="0" indent="-381000" rtl="0">
              <a:lnSpc>
                <a:spcPct val="115000"/>
              </a:lnSpc>
              <a:spcBef>
                <a:spcPts val="500"/>
              </a:spcBef>
              <a:spcAft>
                <a:spcPts val="1000"/>
              </a:spcAft>
              <a:buClr>
                <a:srgbClr val="303030"/>
              </a:buClr>
              <a:buSzPct val="100000"/>
              <a:buFont typeface="Arial"/>
              <a:buChar char="●"/>
            </a:pPr>
            <a:r>
              <a:rPr lang="en" sz="2000" dirty="0" smtClean="0">
                <a:solidFill>
                  <a:schemeClr val="tx1"/>
                </a:solidFill>
                <a:latin typeface="Cambria"/>
                <a:ea typeface="Cambria"/>
                <a:cs typeface="Cambria"/>
                <a:sym typeface="Cambria"/>
              </a:rPr>
              <a:t>Wide use </a:t>
            </a:r>
            <a:r>
              <a:rPr lang="en" sz="2000" dirty="0">
                <a:solidFill>
                  <a:schemeClr val="tx1"/>
                </a:solidFill>
                <a:latin typeface="Cambria"/>
                <a:ea typeface="Cambria"/>
                <a:cs typeface="Cambria"/>
                <a:sym typeface="Cambria"/>
              </a:rPr>
              <a:t>for treatment of ailments such as arthritis</a:t>
            </a:r>
          </a:p>
          <a:p>
            <a:pPr marL="457200" lvl="0" indent="-381000" rtl="0">
              <a:lnSpc>
                <a:spcPct val="115000"/>
              </a:lnSpc>
              <a:spcBef>
                <a:spcPts val="500"/>
              </a:spcBef>
              <a:spcAft>
                <a:spcPts val="1000"/>
              </a:spcAft>
              <a:buClr>
                <a:srgbClr val="303030"/>
              </a:buClr>
              <a:buSzPct val="100000"/>
              <a:buFont typeface="Arial"/>
              <a:buChar char="●"/>
            </a:pPr>
            <a:r>
              <a:rPr lang="en" sz="2000" dirty="0">
                <a:solidFill>
                  <a:schemeClr val="tx1"/>
                </a:solidFill>
                <a:latin typeface="Cambria"/>
                <a:ea typeface="Cambria"/>
                <a:cs typeface="Cambria"/>
                <a:sym typeface="Cambria"/>
              </a:rPr>
              <a:t>Later clinical trials showed increased risk of myocardial infarction (MI), or “heart attack”</a:t>
            </a:r>
          </a:p>
          <a:p>
            <a:pPr>
              <a:spcBef>
                <a:spcPts val="0"/>
              </a:spcBef>
              <a:buNone/>
            </a:pPr>
            <a:endParaRPr sz="2800" dirty="0"/>
          </a:p>
        </p:txBody>
      </p:sp>
      <p:sp>
        <p:nvSpPr>
          <p:cNvPr id="373" name="Shape 373"/>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spcBef>
                <a:spcPts val="0"/>
              </a:spcBef>
              <a:buNone/>
            </a:pPr>
            <a:r>
              <a:rPr lang="en"/>
              <a:t>COX-2 Inhibitors</a:t>
            </a:r>
          </a:p>
        </p:txBody>
      </p:sp>
      <p:grpSp>
        <p:nvGrpSpPr>
          <p:cNvPr id="4" name="Group 3"/>
          <p:cNvGrpSpPr/>
          <p:nvPr/>
        </p:nvGrpSpPr>
        <p:grpSpPr>
          <a:xfrm>
            <a:off x="1852613" y="4495800"/>
            <a:ext cx="5438774" cy="1952625"/>
            <a:chOff x="1981200" y="4495800"/>
            <a:chExt cx="5438774" cy="195262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495800"/>
              <a:ext cx="2009774" cy="19526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4748212"/>
              <a:ext cx="1847850" cy="1447799"/>
            </a:xfrm>
            <a:prstGeom prst="rect">
              <a:avLst/>
            </a:prstGeom>
          </p:spPr>
        </p:pic>
      </p:grpSp>
    </p:spTree>
    <p:extLst>
      <p:ext uri="{BB962C8B-B14F-4D97-AF65-F5344CB8AC3E}">
        <p14:creationId xmlns:p14="http://schemas.microsoft.com/office/powerpoint/2010/main" val="2798643398"/>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spcBef>
                <a:spcPts val="0"/>
              </a:spcBef>
              <a:buNone/>
            </a:pPr>
            <a:r>
              <a:rPr lang="en"/>
              <a:t>COX-2 Inhibitors</a:t>
            </a:r>
          </a:p>
        </p:txBody>
      </p:sp>
      <p:sp>
        <p:nvSpPr>
          <p:cNvPr id="379" name="Shape 37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lgn="ctr" rtl="0">
              <a:lnSpc>
                <a:spcPct val="115000"/>
              </a:lnSpc>
              <a:spcBef>
                <a:spcPts val="0"/>
              </a:spcBef>
              <a:buNone/>
            </a:pPr>
            <a:endParaRPr b="1" dirty="0">
              <a:solidFill>
                <a:srgbClr val="303030"/>
              </a:solidFill>
              <a:latin typeface="Cambria"/>
              <a:ea typeface="Cambria"/>
              <a:cs typeface="Cambria"/>
              <a:sym typeface="Cambria"/>
            </a:endParaRPr>
          </a:p>
          <a:p>
            <a:pPr lvl="0" algn="ctr" rtl="0">
              <a:lnSpc>
                <a:spcPct val="115000"/>
              </a:lnSpc>
              <a:spcBef>
                <a:spcPts val="0"/>
              </a:spcBef>
              <a:buClr>
                <a:schemeClr val="dk1"/>
              </a:buClr>
              <a:buSzPct val="36666"/>
              <a:buFont typeface="Arial"/>
              <a:buNone/>
            </a:pPr>
            <a:r>
              <a:rPr lang="en" b="1" dirty="0">
                <a:solidFill>
                  <a:schemeClr val="tx1"/>
                </a:solidFill>
                <a:latin typeface="Cambria"/>
                <a:ea typeface="Cambria"/>
                <a:cs typeface="Cambria"/>
                <a:sym typeface="Cambria"/>
              </a:rPr>
              <a:t>Main Assumption</a:t>
            </a:r>
          </a:p>
          <a:p>
            <a:pPr lvl="0" algn="ctr">
              <a:lnSpc>
                <a:spcPct val="115000"/>
              </a:lnSpc>
              <a:spcBef>
                <a:spcPts val="500"/>
              </a:spcBef>
              <a:buSzPct val="36666"/>
            </a:pPr>
            <a:r>
              <a:rPr lang="en" dirty="0">
                <a:solidFill>
                  <a:schemeClr val="tx1"/>
                </a:solidFill>
                <a:latin typeface="Cambria"/>
                <a:ea typeface="Cambria"/>
                <a:cs typeface="Cambria"/>
                <a:sym typeface="Cambria"/>
              </a:rPr>
              <a:t>Patients with an increased risk of MI due to treatment with COX-2 inhibitors are directly analogous to </a:t>
            </a:r>
            <a:r>
              <a:rPr lang="en" b="1" dirty="0">
                <a:solidFill>
                  <a:srgbClr val="009900"/>
                </a:solidFill>
              </a:rPr>
              <a:t>Persuadables</a:t>
            </a:r>
            <a:r>
              <a:rPr lang="en" dirty="0" smtClean="0">
                <a:solidFill>
                  <a:schemeClr val="tx1"/>
                </a:solidFill>
                <a:latin typeface="Cambria"/>
                <a:ea typeface="Cambria"/>
                <a:cs typeface="Cambria"/>
                <a:sym typeface="Cambria"/>
              </a:rPr>
              <a:t>.</a:t>
            </a:r>
            <a:endParaRPr lang="en" dirty="0">
              <a:solidFill>
                <a:schemeClr val="tx1"/>
              </a:solidFill>
              <a:latin typeface="Cambria"/>
              <a:ea typeface="Cambria"/>
              <a:cs typeface="Cambria"/>
              <a:sym typeface="Cambria"/>
            </a:endParaRPr>
          </a:p>
          <a:p>
            <a:pPr>
              <a:spcBef>
                <a:spcPts val="0"/>
              </a:spcBef>
              <a:buNone/>
            </a:pPr>
            <a:endParaRPr dirty="0"/>
          </a:p>
        </p:txBody>
      </p:sp>
    </p:spTree>
    <p:extLst>
      <p:ext uri="{BB962C8B-B14F-4D97-AF65-F5344CB8AC3E}">
        <p14:creationId xmlns:p14="http://schemas.microsoft.com/office/powerpoint/2010/main" val="3067249496"/>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spcBef>
                <a:spcPts val="0"/>
              </a:spcBef>
              <a:buNone/>
            </a:pPr>
            <a:r>
              <a:rPr lang="en"/>
              <a:t>Support Vector Machines</a:t>
            </a:r>
          </a:p>
        </p:txBody>
      </p:sp>
      <p:pic>
        <p:nvPicPr>
          <p:cNvPr id="391" name="Shape 391"/>
          <p:cNvPicPr preferRelativeResize="0"/>
          <p:nvPr/>
        </p:nvPicPr>
        <p:blipFill>
          <a:blip r:embed="rId3">
            <a:alphaModFix/>
          </a:blip>
          <a:stretch>
            <a:fillRect/>
          </a:stretch>
        </p:blipFill>
        <p:spPr>
          <a:xfrm>
            <a:off x="2362200" y="2565525"/>
            <a:ext cx="4023099" cy="4092450"/>
          </a:xfrm>
          <a:prstGeom prst="rect">
            <a:avLst/>
          </a:prstGeom>
          <a:noFill/>
          <a:ln>
            <a:noFill/>
          </a:ln>
        </p:spPr>
      </p:pic>
      <p:sp>
        <p:nvSpPr>
          <p:cNvPr id="392" name="Shape 392"/>
          <p:cNvSpPr txBox="1"/>
          <p:nvPr/>
        </p:nvSpPr>
        <p:spPr>
          <a:xfrm>
            <a:off x="441700" y="1801675"/>
            <a:ext cx="8229600" cy="896700"/>
          </a:xfrm>
          <a:prstGeom prst="rect">
            <a:avLst/>
          </a:prstGeom>
          <a:noFill/>
          <a:ln>
            <a:noFill/>
          </a:ln>
        </p:spPr>
        <p:txBody>
          <a:bodyPr lIns="91425" tIns="91425" rIns="91425" bIns="91425" anchor="t" anchorCtr="0">
            <a:noAutofit/>
          </a:bodyPr>
          <a:lstStyle/>
          <a:p>
            <a:pPr>
              <a:spcBef>
                <a:spcPts val="0"/>
              </a:spcBef>
              <a:buNone/>
            </a:pPr>
            <a:r>
              <a:rPr lang="en" sz="2400">
                <a:latin typeface="Cambria"/>
                <a:ea typeface="Cambria"/>
                <a:cs typeface="Cambria"/>
                <a:sym typeface="Cambria"/>
              </a:rPr>
              <a:t>Find maximum-margin separating plane between positive and negative examples.</a:t>
            </a:r>
          </a:p>
        </p:txBody>
      </p:sp>
    </p:spTree>
    <p:extLst>
      <p:ext uri="{BB962C8B-B14F-4D97-AF65-F5344CB8AC3E}">
        <p14:creationId xmlns:p14="http://schemas.microsoft.com/office/powerpoint/2010/main" val="3863448434"/>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lgn="ctr" rtl="0">
              <a:spcBef>
                <a:spcPts val="0"/>
              </a:spcBef>
              <a:buNone/>
            </a:pPr>
            <a:endParaRPr>
              <a:latin typeface="Cambria"/>
              <a:ea typeface="Cambria"/>
              <a:cs typeface="Cambria"/>
              <a:sym typeface="Cambria"/>
            </a:endParaRPr>
          </a:p>
          <a:p>
            <a:pPr lvl="0" algn="ctr" rtl="0">
              <a:spcBef>
                <a:spcPts val="0"/>
              </a:spcBef>
              <a:buNone/>
            </a:pPr>
            <a:endParaRPr>
              <a:latin typeface="Cambria"/>
              <a:ea typeface="Cambria"/>
              <a:cs typeface="Cambria"/>
              <a:sym typeface="Cambria"/>
            </a:endParaRPr>
          </a:p>
          <a:p>
            <a:pPr lvl="0" algn="ctr" rtl="0">
              <a:spcBef>
                <a:spcPts val="0"/>
              </a:spcBef>
              <a:buNone/>
            </a:pPr>
            <a:endParaRPr>
              <a:latin typeface="Cambria"/>
              <a:ea typeface="Cambria"/>
              <a:cs typeface="Cambria"/>
              <a:sym typeface="Cambria"/>
            </a:endParaRPr>
          </a:p>
          <a:p>
            <a:pPr lvl="0" algn="ctr">
              <a:spcBef>
                <a:spcPts val="0"/>
              </a:spcBef>
              <a:buNone/>
            </a:pPr>
            <a:r>
              <a:rPr lang="en">
                <a:latin typeface="Cambria"/>
                <a:ea typeface="Cambria"/>
                <a:cs typeface="Cambria"/>
                <a:sym typeface="Cambria"/>
              </a:rPr>
              <a:t>Extend previous SVM work maximizing AUC (Joachims, 2005) to maximize AUU instead.</a:t>
            </a:r>
          </a:p>
        </p:txBody>
      </p:sp>
      <p:sp>
        <p:nvSpPr>
          <p:cNvPr id="410" name="Shape 410"/>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spcBef>
                <a:spcPts val="0"/>
              </a:spcBef>
              <a:buNone/>
            </a:pPr>
            <a:r>
              <a:rPr lang="en" dirty="0" smtClean="0"/>
              <a:t>SVM for Uplift</a:t>
            </a:r>
            <a:endParaRPr lang="en" dirty="0"/>
          </a:p>
        </p:txBody>
      </p:sp>
    </p:spTree>
    <p:extLst>
      <p:ext uri="{BB962C8B-B14F-4D97-AF65-F5344CB8AC3E}">
        <p14:creationId xmlns:p14="http://schemas.microsoft.com/office/powerpoint/2010/main" val="717713741"/>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spcBef>
                <a:spcPts val="0"/>
              </a:spcBef>
              <a:buNone/>
            </a:pPr>
            <a:r>
              <a:rPr lang="en" dirty="0" smtClean="0"/>
              <a:t>ROC and AUC</a:t>
            </a:r>
            <a:endParaRPr lang="en" dirty="0"/>
          </a:p>
        </p:txBody>
      </p:sp>
      <p:pic>
        <p:nvPicPr>
          <p:cNvPr id="358" name="Shape 358"/>
          <p:cNvPicPr preferRelativeResize="0"/>
          <p:nvPr/>
        </p:nvPicPr>
        <p:blipFill>
          <a:blip r:embed="rId3">
            <a:alphaModFix/>
          </a:blip>
          <a:stretch>
            <a:fillRect/>
          </a:stretch>
        </p:blipFill>
        <p:spPr>
          <a:xfrm>
            <a:off x="992026" y="3024201"/>
            <a:ext cx="2955166" cy="2892499"/>
          </a:xfrm>
          <a:prstGeom prst="rect">
            <a:avLst/>
          </a:prstGeom>
          <a:noFill/>
          <a:ln>
            <a:noFill/>
          </a:ln>
        </p:spPr>
      </p:pic>
      <p:pic>
        <p:nvPicPr>
          <p:cNvPr id="359" name="Shape 359"/>
          <p:cNvPicPr preferRelativeResize="0"/>
          <p:nvPr/>
        </p:nvPicPr>
        <p:blipFill>
          <a:blip r:embed="rId4">
            <a:alphaModFix/>
          </a:blip>
          <a:stretch>
            <a:fillRect/>
          </a:stretch>
        </p:blipFill>
        <p:spPr>
          <a:xfrm>
            <a:off x="5277035" y="3024201"/>
            <a:ext cx="2955166" cy="2892499"/>
          </a:xfrm>
          <a:prstGeom prst="rect">
            <a:avLst/>
          </a:prstGeom>
          <a:noFill/>
          <a:ln>
            <a:noFill/>
          </a:ln>
        </p:spPr>
      </p:pic>
      <p:sp>
        <p:nvSpPr>
          <p:cNvPr id="360" name="Shape 360"/>
          <p:cNvSpPr txBox="1"/>
          <p:nvPr/>
        </p:nvSpPr>
        <p:spPr>
          <a:xfrm>
            <a:off x="1357962" y="2284200"/>
            <a:ext cx="2223300" cy="602400"/>
          </a:xfrm>
          <a:prstGeom prst="rect">
            <a:avLst/>
          </a:prstGeom>
          <a:noFill/>
          <a:ln>
            <a:noFill/>
          </a:ln>
        </p:spPr>
        <p:txBody>
          <a:bodyPr lIns="91425" tIns="91425" rIns="91425" bIns="91425" anchor="t" anchorCtr="0">
            <a:noAutofit/>
          </a:bodyPr>
          <a:lstStyle/>
          <a:p>
            <a:pPr lvl="0">
              <a:spcBef>
                <a:spcPts val="0"/>
              </a:spcBef>
              <a:buNone/>
            </a:pPr>
            <a:r>
              <a:rPr lang="en" sz="2400" dirty="0">
                <a:latin typeface="Cambria"/>
                <a:ea typeface="Cambria"/>
                <a:cs typeface="Cambria"/>
                <a:sym typeface="Cambria"/>
              </a:rPr>
              <a:t>+ - + - + - + - + -</a:t>
            </a:r>
          </a:p>
        </p:txBody>
      </p:sp>
      <p:sp>
        <p:nvSpPr>
          <p:cNvPr id="361" name="Shape 361"/>
          <p:cNvSpPr txBox="1"/>
          <p:nvPr/>
        </p:nvSpPr>
        <p:spPr>
          <a:xfrm>
            <a:off x="5642968" y="2284200"/>
            <a:ext cx="2223300" cy="602400"/>
          </a:xfrm>
          <a:prstGeom prst="rect">
            <a:avLst/>
          </a:prstGeom>
          <a:noFill/>
          <a:ln>
            <a:noFill/>
          </a:ln>
        </p:spPr>
        <p:txBody>
          <a:bodyPr lIns="91425" tIns="91425" rIns="91425" bIns="91425" anchor="t" anchorCtr="0">
            <a:noAutofit/>
          </a:bodyPr>
          <a:lstStyle/>
          <a:p>
            <a:pPr lvl="0" rtl="0">
              <a:spcBef>
                <a:spcPts val="0"/>
              </a:spcBef>
              <a:buNone/>
            </a:pPr>
            <a:r>
              <a:rPr lang="en" sz="2400" dirty="0">
                <a:latin typeface="Cambria"/>
                <a:ea typeface="Cambria"/>
                <a:cs typeface="Cambria"/>
                <a:sym typeface="Cambria"/>
              </a:rPr>
              <a:t>+ + - + + - - + - -</a:t>
            </a:r>
          </a:p>
        </p:txBody>
      </p:sp>
      <p:sp>
        <p:nvSpPr>
          <p:cNvPr id="7" name="Shape 360"/>
          <p:cNvSpPr txBox="1"/>
          <p:nvPr/>
        </p:nvSpPr>
        <p:spPr>
          <a:xfrm>
            <a:off x="1586455" y="2057400"/>
            <a:ext cx="1766307" cy="450000"/>
          </a:xfrm>
          <a:prstGeom prst="rect">
            <a:avLst/>
          </a:prstGeom>
          <a:noFill/>
          <a:ln>
            <a:noFill/>
          </a:ln>
        </p:spPr>
        <p:txBody>
          <a:bodyPr lIns="91425" tIns="91425" rIns="91425" bIns="91425" anchor="t" anchorCtr="0">
            <a:noAutofit/>
          </a:bodyPr>
          <a:lstStyle/>
          <a:p>
            <a:pPr lvl="0">
              <a:spcBef>
                <a:spcPts val="0"/>
              </a:spcBef>
              <a:buNone/>
            </a:pPr>
            <a:r>
              <a:rPr lang="en" sz="1600" dirty="0" smtClean="0">
                <a:latin typeface="Cambria"/>
                <a:ea typeface="Cambria"/>
                <a:cs typeface="Cambria"/>
                <a:sym typeface="Cambria"/>
              </a:rPr>
              <a:t>+ Model Ranking -</a:t>
            </a:r>
            <a:endParaRPr lang="en" sz="2000" dirty="0">
              <a:latin typeface="Cambria"/>
              <a:ea typeface="Cambria"/>
              <a:cs typeface="Cambria"/>
              <a:sym typeface="Cambria"/>
            </a:endParaRPr>
          </a:p>
        </p:txBody>
      </p:sp>
      <p:cxnSp>
        <p:nvCxnSpPr>
          <p:cNvPr id="3" name="Straight Arrow Connector 2"/>
          <p:cNvCxnSpPr/>
          <p:nvPr/>
        </p:nvCxnSpPr>
        <p:spPr>
          <a:xfrm flipH="1">
            <a:off x="1357963" y="2281500"/>
            <a:ext cx="228492" cy="18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352762" y="2281500"/>
            <a:ext cx="228500" cy="18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Shape 360"/>
          <p:cNvSpPr txBox="1"/>
          <p:nvPr/>
        </p:nvSpPr>
        <p:spPr>
          <a:xfrm>
            <a:off x="5810870" y="2057400"/>
            <a:ext cx="1766307" cy="450000"/>
          </a:xfrm>
          <a:prstGeom prst="rect">
            <a:avLst/>
          </a:prstGeom>
          <a:noFill/>
          <a:ln>
            <a:noFill/>
          </a:ln>
        </p:spPr>
        <p:txBody>
          <a:bodyPr lIns="91425" tIns="91425" rIns="91425" bIns="91425" anchor="t" anchorCtr="0">
            <a:noAutofit/>
          </a:bodyPr>
          <a:lstStyle/>
          <a:p>
            <a:pPr lvl="0">
              <a:spcBef>
                <a:spcPts val="0"/>
              </a:spcBef>
              <a:buNone/>
            </a:pPr>
            <a:r>
              <a:rPr lang="en" sz="1600" dirty="0" smtClean="0">
                <a:latin typeface="Cambria"/>
                <a:ea typeface="Cambria"/>
                <a:cs typeface="Cambria"/>
                <a:sym typeface="Cambria"/>
              </a:rPr>
              <a:t>+ Model Ranking -</a:t>
            </a:r>
            <a:endParaRPr lang="en" sz="2000" dirty="0">
              <a:latin typeface="Cambria"/>
              <a:ea typeface="Cambria"/>
              <a:cs typeface="Cambria"/>
              <a:sym typeface="Cambria"/>
            </a:endParaRPr>
          </a:p>
        </p:txBody>
      </p:sp>
      <p:cxnSp>
        <p:nvCxnSpPr>
          <p:cNvPr id="15" name="Straight Arrow Connector 14"/>
          <p:cNvCxnSpPr/>
          <p:nvPr/>
        </p:nvCxnSpPr>
        <p:spPr>
          <a:xfrm flipH="1" flipV="1">
            <a:off x="5582378" y="2281500"/>
            <a:ext cx="228492" cy="18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577177" y="2281500"/>
            <a:ext cx="228500" cy="18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Shape 360"/>
          <p:cNvSpPr txBox="1"/>
          <p:nvPr/>
        </p:nvSpPr>
        <p:spPr>
          <a:xfrm>
            <a:off x="1700705" y="5737916"/>
            <a:ext cx="1766307" cy="358084"/>
          </a:xfrm>
          <a:prstGeom prst="rect">
            <a:avLst/>
          </a:prstGeom>
          <a:noFill/>
          <a:ln>
            <a:noFill/>
          </a:ln>
        </p:spPr>
        <p:txBody>
          <a:bodyPr lIns="91425" tIns="91425" rIns="91425" bIns="91425" anchor="t" anchorCtr="0">
            <a:noAutofit/>
          </a:bodyPr>
          <a:lstStyle/>
          <a:p>
            <a:pPr lvl="0">
              <a:spcBef>
                <a:spcPts val="0"/>
              </a:spcBef>
              <a:buNone/>
            </a:pPr>
            <a:r>
              <a:rPr lang="en" sz="1200" b="1" dirty="0" smtClean="0">
                <a:latin typeface="Cambria" panose="02040503050406030204" pitchFamily="18" charset="0"/>
                <a:ea typeface="Cambria"/>
                <a:cs typeface="Cambria"/>
                <a:sym typeface="Cambria"/>
              </a:rPr>
              <a:t>False Positive Rate</a:t>
            </a:r>
            <a:endParaRPr lang="en" sz="1600" b="1" dirty="0">
              <a:latin typeface="Cambria" panose="02040503050406030204" pitchFamily="18" charset="0"/>
              <a:ea typeface="Cambria"/>
              <a:cs typeface="Cambria"/>
              <a:sym typeface="Cambria"/>
            </a:endParaRPr>
          </a:p>
        </p:txBody>
      </p:sp>
      <p:sp>
        <p:nvSpPr>
          <p:cNvPr id="18" name="Shape 360"/>
          <p:cNvSpPr txBox="1"/>
          <p:nvPr/>
        </p:nvSpPr>
        <p:spPr>
          <a:xfrm>
            <a:off x="6096000" y="5737916"/>
            <a:ext cx="1766307" cy="358084"/>
          </a:xfrm>
          <a:prstGeom prst="rect">
            <a:avLst/>
          </a:prstGeom>
          <a:noFill/>
          <a:ln>
            <a:noFill/>
          </a:ln>
        </p:spPr>
        <p:txBody>
          <a:bodyPr lIns="91425" tIns="91425" rIns="91425" bIns="91425" anchor="t" anchorCtr="0">
            <a:noAutofit/>
          </a:bodyPr>
          <a:lstStyle/>
          <a:p>
            <a:pPr lvl="0">
              <a:spcBef>
                <a:spcPts val="0"/>
              </a:spcBef>
              <a:buNone/>
            </a:pPr>
            <a:r>
              <a:rPr lang="en" sz="1200" b="1" dirty="0" smtClean="0">
                <a:latin typeface="Cambria" panose="02040503050406030204" pitchFamily="18" charset="0"/>
                <a:ea typeface="Cambria"/>
                <a:cs typeface="Cambria"/>
                <a:sym typeface="Cambria"/>
              </a:rPr>
              <a:t>False Positive Rate</a:t>
            </a:r>
            <a:endParaRPr lang="en" sz="1600" b="1" dirty="0">
              <a:latin typeface="Cambria" panose="02040503050406030204" pitchFamily="18" charset="0"/>
              <a:ea typeface="Cambria"/>
              <a:cs typeface="Cambria"/>
              <a:sym typeface="Cambria"/>
            </a:endParaRPr>
          </a:p>
        </p:txBody>
      </p:sp>
      <p:sp>
        <p:nvSpPr>
          <p:cNvPr id="19" name="Shape 360"/>
          <p:cNvSpPr txBox="1"/>
          <p:nvPr/>
        </p:nvSpPr>
        <p:spPr>
          <a:xfrm rot="16200000">
            <a:off x="134089" y="4056912"/>
            <a:ext cx="1766307" cy="358084"/>
          </a:xfrm>
          <a:prstGeom prst="rect">
            <a:avLst/>
          </a:prstGeom>
          <a:noFill/>
          <a:ln>
            <a:noFill/>
          </a:ln>
        </p:spPr>
        <p:txBody>
          <a:bodyPr lIns="91425" tIns="91425" rIns="91425" bIns="91425" anchor="t" anchorCtr="0">
            <a:noAutofit/>
          </a:bodyPr>
          <a:lstStyle/>
          <a:p>
            <a:pPr lvl="0">
              <a:spcBef>
                <a:spcPts val="0"/>
              </a:spcBef>
              <a:buNone/>
            </a:pPr>
            <a:r>
              <a:rPr lang="en" sz="1200" b="1" dirty="0" smtClean="0">
                <a:latin typeface="Cambria" panose="02040503050406030204" pitchFamily="18" charset="0"/>
                <a:ea typeface="Cambria"/>
                <a:cs typeface="Cambria"/>
                <a:sym typeface="Cambria"/>
              </a:rPr>
              <a:t>True Positive Rate</a:t>
            </a:r>
            <a:endParaRPr lang="en" sz="1600" b="1" dirty="0">
              <a:latin typeface="Cambria" panose="02040503050406030204" pitchFamily="18" charset="0"/>
              <a:ea typeface="Cambria"/>
              <a:cs typeface="Cambria"/>
              <a:sym typeface="Cambria"/>
            </a:endParaRPr>
          </a:p>
        </p:txBody>
      </p:sp>
      <p:sp>
        <p:nvSpPr>
          <p:cNvPr id="20" name="Shape 360"/>
          <p:cNvSpPr txBox="1"/>
          <p:nvPr/>
        </p:nvSpPr>
        <p:spPr>
          <a:xfrm rot="16200000">
            <a:off x="4424204" y="4056912"/>
            <a:ext cx="1766307" cy="358084"/>
          </a:xfrm>
          <a:prstGeom prst="rect">
            <a:avLst/>
          </a:prstGeom>
          <a:noFill/>
          <a:ln>
            <a:noFill/>
          </a:ln>
        </p:spPr>
        <p:txBody>
          <a:bodyPr lIns="91425" tIns="91425" rIns="91425" bIns="91425" anchor="t" anchorCtr="0">
            <a:noAutofit/>
          </a:bodyPr>
          <a:lstStyle/>
          <a:p>
            <a:pPr lvl="0">
              <a:spcBef>
                <a:spcPts val="0"/>
              </a:spcBef>
              <a:buNone/>
            </a:pPr>
            <a:r>
              <a:rPr lang="en" sz="1200" b="1" dirty="0" smtClean="0">
                <a:latin typeface="Cambria" panose="02040503050406030204" pitchFamily="18" charset="0"/>
                <a:ea typeface="Cambria"/>
                <a:cs typeface="Cambria"/>
                <a:sym typeface="Cambria"/>
              </a:rPr>
              <a:t>True Positive Rate</a:t>
            </a:r>
            <a:endParaRPr lang="en" sz="1600" b="1" dirty="0">
              <a:latin typeface="Cambria" panose="02040503050406030204" pitchFamily="18" charset="0"/>
              <a:ea typeface="Cambria"/>
              <a:cs typeface="Cambria"/>
              <a:sym typeface="Cambria"/>
            </a:endParaRPr>
          </a:p>
        </p:txBody>
      </p:sp>
    </p:spTree>
    <p:extLst>
      <p:ext uri="{BB962C8B-B14F-4D97-AF65-F5344CB8AC3E}">
        <p14:creationId xmlns:p14="http://schemas.microsoft.com/office/powerpoint/2010/main" val="987509771"/>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spcBef>
                <a:spcPts val="0"/>
              </a:spcBef>
              <a:buNone/>
            </a:pPr>
            <a:r>
              <a:rPr lang="en"/>
              <a:t>SVM for Uplift</a:t>
            </a:r>
          </a:p>
        </p:txBody>
      </p:sp>
      <p:pic>
        <p:nvPicPr>
          <p:cNvPr id="416" name="Shape 416"/>
          <p:cNvPicPr preferRelativeResize="0"/>
          <p:nvPr/>
        </p:nvPicPr>
        <p:blipFill>
          <a:blip r:embed="rId3">
            <a:alphaModFix/>
          </a:blip>
          <a:stretch>
            <a:fillRect/>
          </a:stretch>
        </p:blipFill>
        <p:spPr>
          <a:xfrm>
            <a:off x="3693750" y="2802600"/>
            <a:ext cx="1333500" cy="638175"/>
          </a:xfrm>
          <a:prstGeom prst="rect">
            <a:avLst/>
          </a:prstGeom>
          <a:noFill/>
          <a:ln>
            <a:noFill/>
          </a:ln>
        </p:spPr>
      </p:pic>
      <p:pic>
        <p:nvPicPr>
          <p:cNvPr id="417" name="Shape 417"/>
          <p:cNvPicPr preferRelativeResize="0"/>
          <p:nvPr/>
        </p:nvPicPr>
        <p:blipFill>
          <a:blip r:embed="rId4">
            <a:alphaModFix/>
          </a:blip>
          <a:stretch>
            <a:fillRect/>
          </a:stretch>
        </p:blipFill>
        <p:spPr>
          <a:xfrm>
            <a:off x="2876550" y="5127350"/>
            <a:ext cx="3238500" cy="581025"/>
          </a:xfrm>
          <a:prstGeom prst="rect">
            <a:avLst/>
          </a:prstGeom>
          <a:noFill/>
          <a:ln>
            <a:noFill/>
          </a:ln>
        </p:spPr>
      </p:pic>
      <p:sp>
        <p:nvSpPr>
          <p:cNvPr id="418" name="Shape 418"/>
          <p:cNvSpPr txBox="1"/>
          <p:nvPr/>
        </p:nvSpPr>
        <p:spPr>
          <a:xfrm>
            <a:off x="2771625" y="2304075"/>
            <a:ext cx="4463400" cy="520800"/>
          </a:xfrm>
          <a:prstGeom prst="rect">
            <a:avLst/>
          </a:prstGeom>
          <a:noFill/>
          <a:ln>
            <a:noFill/>
          </a:ln>
        </p:spPr>
        <p:txBody>
          <a:bodyPr lIns="91425" tIns="91425" rIns="91425" bIns="91425" anchor="t" anchorCtr="0">
            <a:noAutofit/>
          </a:bodyPr>
          <a:lstStyle/>
          <a:p>
            <a:pPr>
              <a:spcBef>
                <a:spcPts val="0"/>
              </a:spcBef>
              <a:buNone/>
            </a:pPr>
            <a:r>
              <a:rPr lang="en" sz="1800">
                <a:latin typeface="Cambria"/>
                <a:ea typeface="Cambria"/>
                <a:cs typeface="Cambria"/>
                <a:sym typeface="Cambria"/>
              </a:rPr>
              <a:t>Let the positive skew of data be:</a:t>
            </a:r>
          </a:p>
        </p:txBody>
      </p:sp>
      <p:sp>
        <p:nvSpPr>
          <p:cNvPr id="419" name="Shape 419"/>
          <p:cNvSpPr txBox="1"/>
          <p:nvPr/>
        </p:nvSpPr>
        <p:spPr>
          <a:xfrm>
            <a:off x="3368300" y="4511300"/>
            <a:ext cx="2309400" cy="5208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800">
                <a:solidFill>
                  <a:schemeClr val="dk1"/>
                </a:solidFill>
                <a:latin typeface="Cambria"/>
                <a:ea typeface="Cambria"/>
                <a:cs typeface="Cambria"/>
                <a:sym typeface="Cambria"/>
              </a:rPr>
              <a:t>Then (</a:t>
            </a:r>
            <a:r>
              <a:rPr lang="en" sz="1800">
                <a:solidFill>
                  <a:schemeClr val="dk1"/>
                </a:solidFill>
                <a:latin typeface="Times New Roman"/>
                <a:ea typeface="Times New Roman"/>
                <a:cs typeface="Times New Roman"/>
                <a:sym typeface="Times New Roman"/>
              </a:rPr>
              <a:t>Tuffery, 2011)</a:t>
            </a:r>
            <a:r>
              <a:rPr lang="en" sz="1800">
                <a:solidFill>
                  <a:schemeClr val="dk1"/>
                </a:solidFill>
                <a:latin typeface="Cambria"/>
                <a:ea typeface="Cambria"/>
                <a:cs typeface="Cambria"/>
                <a:sym typeface="Cambria"/>
              </a:rPr>
              <a:t>:</a:t>
            </a:r>
          </a:p>
        </p:txBody>
      </p:sp>
    </p:spTree>
    <p:extLst>
      <p:ext uri="{BB962C8B-B14F-4D97-AF65-F5344CB8AC3E}">
        <p14:creationId xmlns:p14="http://schemas.microsoft.com/office/powerpoint/2010/main" val="1414763105"/>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spcBef>
                <a:spcPts val="0"/>
              </a:spcBef>
              <a:buNone/>
            </a:pPr>
            <a:r>
              <a:rPr lang="en"/>
              <a:t>SVM for Uplift</a:t>
            </a:r>
          </a:p>
        </p:txBody>
      </p:sp>
      <p:pic>
        <p:nvPicPr>
          <p:cNvPr id="425" name="Shape 425"/>
          <p:cNvPicPr preferRelativeResize="0"/>
          <p:nvPr/>
        </p:nvPicPr>
        <p:blipFill>
          <a:blip r:embed="rId3">
            <a:alphaModFix/>
          </a:blip>
          <a:stretch>
            <a:fillRect/>
          </a:stretch>
        </p:blipFill>
        <p:spPr>
          <a:xfrm>
            <a:off x="381000" y="2438400"/>
            <a:ext cx="8401050" cy="3648075"/>
          </a:xfrm>
          <a:prstGeom prst="rect">
            <a:avLst/>
          </a:prstGeom>
          <a:noFill/>
          <a:ln>
            <a:noFill/>
          </a:ln>
        </p:spPr>
      </p:pic>
      <p:sp>
        <p:nvSpPr>
          <p:cNvPr id="2" name="Rectangle 1"/>
          <p:cNvSpPr/>
          <p:nvPr/>
        </p:nvSpPr>
        <p:spPr>
          <a:xfrm>
            <a:off x="2667000" y="5562600"/>
            <a:ext cx="3810000" cy="609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01997405"/>
      </p:ext>
    </p:extLst>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lvl="0" rtl="0">
              <a:spcBef>
                <a:spcPts val="0"/>
              </a:spcBef>
              <a:buNone/>
            </a:pPr>
            <a:r>
              <a:rPr lang="en"/>
              <a:t>Uplift Modeling Simulation: Persuadable ROC</a:t>
            </a:r>
          </a:p>
        </p:txBody>
      </p:sp>
      <p:sp>
        <p:nvSpPr>
          <p:cNvPr id="352" name="Shape 35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lnSpc>
                <a:spcPct val="150000"/>
              </a:lnSpc>
              <a:spcBef>
                <a:spcPts val="500"/>
              </a:spcBef>
              <a:buNone/>
            </a:pPr>
            <a:endParaRPr sz="1800" dirty="0">
              <a:solidFill>
                <a:srgbClr val="303030"/>
              </a:solidFill>
              <a:latin typeface="Cambria"/>
              <a:ea typeface="Cambria"/>
              <a:cs typeface="Cambria"/>
              <a:sym typeface="Cambria"/>
            </a:endParaRPr>
          </a:p>
          <a:p>
            <a:pPr lvl="0" rtl="0">
              <a:lnSpc>
                <a:spcPct val="150000"/>
              </a:lnSpc>
              <a:spcBef>
                <a:spcPts val="500"/>
              </a:spcBef>
              <a:buNone/>
            </a:pPr>
            <a:endParaRPr sz="1800" dirty="0">
              <a:solidFill>
                <a:srgbClr val="303030"/>
              </a:solidFill>
              <a:latin typeface="Cambria"/>
              <a:ea typeface="Cambria"/>
              <a:cs typeface="Cambria"/>
              <a:sym typeface="Cambria"/>
            </a:endParaRPr>
          </a:p>
          <a:p>
            <a:pPr marL="457200" lvl="0" indent="-381000" rtl="0">
              <a:lnSpc>
                <a:spcPct val="100000"/>
              </a:lnSpc>
              <a:spcBef>
                <a:spcPts val="1000"/>
              </a:spcBef>
              <a:spcAft>
                <a:spcPts val="2000"/>
              </a:spcAft>
              <a:buClr>
                <a:schemeClr val="dk1"/>
              </a:buClr>
              <a:buSzPct val="100000"/>
              <a:buFont typeface="Arial"/>
              <a:buChar char="●"/>
            </a:pPr>
            <a:r>
              <a:rPr lang="en" sz="2400" dirty="0">
                <a:latin typeface="Cambria"/>
                <a:ea typeface="Cambria"/>
                <a:cs typeface="Cambria"/>
                <a:sym typeface="Cambria"/>
              </a:rPr>
              <a:t>Generated synthetic customer population</a:t>
            </a:r>
          </a:p>
          <a:p>
            <a:pPr marL="457200" lvl="0" indent="-381000" rtl="0">
              <a:lnSpc>
                <a:spcPct val="100000"/>
              </a:lnSpc>
              <a:spcBef>
                <a:spcPts val="1000"/>
              </a:spcBef>
              <a:spcAft>
                <a:spcPts val="2000"/>
              </a:spcAft>
              <a:buClr>
                <a:schemeClr val="dk1"/>
              </a:buClr>
              <a:buSzPct val="100000"/>
              <a:buFont typeface="Arial"/>
              <a:buChar char="●"/>
            </a:pPr>
            <a:r>
              <a:rPr lang="en" sz="2400" dirty="0">
                <a:latin typeface="Cambria"/>
                <a:ea typeface="Cambria"/>
                <a:cs typeface="Cambria"/>
                <a:sym typeface="Cambria"/>
              </a:rPr>
              <a:t>Subjected customer population randomly to simulated marketing activity</a:t>
            </a:r>
          </a:p>
          <a:p>
            <a:pPr marL="457200" lvl="0" indent="-381000">
              <a:spcBef>
                <a:spcPts val="1000"/>
              </a:spcBef>
              <a:spcAft>
                <a:spcPts val="2000"/>
              </a:spcAft>
              <a:buFont typeface="Arial"/>
              <a:buChar char="●"/>
            </a:pPr>
            <a:r>
              <a:rPr lang="en" sz="2400" dirty="0">
                <a:latin typeface="Cambria"/>
                <a:ea typeface="Cambria"/>
                <a:cs typeface="Cambria"/>
                <a:sym typeface="Cambria"/>
              </a:rPr>
              <a:t>Measured ROC with </a:t>
            </a:r>
            <a:r>
              <a:rPr lang="en" sz="2400" b="1" dirty="0">
                <a:solidFill>
                  <a:srgbClr val="009900"/>
                </a:solidFill>
              </a:rPr>
              <a:t>Persuadables</a:t>
            </a:r>
            <a:r>
              <a:rPr lang="en" sz="2400" dirty="0" smtClean="0">
                <a:latin typeface="Cambria"/>
                <a:ea typeface="Cambria"/>
                <a:cs typeface="Cambria"/>
                <a:sym typeface="Cambria"/>
              </a:rPr>
              <a:t> </a:t>
            </a:r>
            <a:r>
              <a:rPr lang="en" sz="2400" dirty="0">
                <a:latin typeface="Cambria"/>
                <a:ea typeface="Cambria"/>
                <a:cs typeface="Cambria"/>
                <a:sym typeface="Cambria"/>
              </a:rPr>
              <a:t>as the positive class, others as negative</a:t>
            </a:r>
          </a:p>
        </p:txBody>
      </p:sp>
    </p:spTree>
    <p:extLst>
      <p:ext uri="{BB962C8B-B14F-4D97-AF65-F5344CB8AC3E}">
        <p14:creationId xmlns:p14="http://schemas.microsoft.com/office/powerpoint/2010/main" val="1633685716"/>
      </p:ext>
    </p:extLst>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spcBef>
                <a:spcPts val="0"/>
              </a:spcBef>
              <a:buNone/>
            </a:pPr>
            <a:r>
              <a:rPr lang="en"/>
              <a:t>Uplift Modeling Simulation: Persuadable ROC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447800"/>
            <a:ext cx="7239000" cy="5331768"/>
          </a:xfrm>
          <a:prstGeom prst="rect">
            <a:avLst/>
          </a:prstGeom>
        </p:spPr>
      </p:pic>
    </p:spTree>
    <p:extLst>
      <p:ext uri="{BB962C8B-B14F-4D97-AF65-F5344CB8AC3E}">
        <p14:creationId xmlns:p14="http://schemas.microsoft.com/office/powerpoint/2010/main" val="3439642631"/>
      </p:ext>
    </p:extLst>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spcBef>
                <a:spcPts val="0"/>
              </a:spcBef>
              <a:buNone/>
            </a:pPr>
            <a:r>
              <a:rPr lang="en"/>
              <a:t>COX-2 Inhibitor Results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43" y="1249960"/>
            <a:ext cx="7270514" cy="5608040"/>
          </a:xfrm>
          <a:prstGeom prst="rect">
            <a:avLst/>
          </a:prstGeom>
        </p:spPr>
      </p:pic>
    </p:spTree>
    <p:extLst>
      <p:ext uri="{BB962C8B-B14F-4D97-AF65-F5344CB8AC3E}">
        <p14:creationId xmlns:p14="http://schemas.microsoft.com/office/powerpoint/2010/main" val="1987036288"/>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cxnSp>
        <p:nvCxnSpPr>
          <p:cNvPr id="26" name="Straight Arrow Connector 25"/>
          <p:cNvCxnSpPr/>
          <p:nvPr/>
        </p:nvCxnSpPr>
        <p:spPr>
          <a:xfrm flipH="1">
            <a:off x="7277101" y="5218497"/>
            <a:ext cx="457199" cy="457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a:endCxn id="14" idx="0"/>
          </p:cNvCxnSpPr>
          <p:nvPr/>
        </p:nvCxnSpPr>
        <p:spPr>
          <a:xfrm flipH="1">
            <a:off x="6843712" y="4495800"/>
            <a:ext cx="471488" cy="265497"/>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9" idx="0"/>
          </p:cNvCxnSpPr>
          <p:nvPr/>
        </p:nvCxnSpPr>
        <p:spPr>
          <a:xfrm>
            <a:off x="7319963" y="4495800"/>
            <a:ext cx="533400" cy="265497"/>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1" name="Shape 281"/>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spcBef>
                <a:spcPts val="0"/>
              </a:spcBef>
              <a:buNone/>
            </a:pPr>
            <a:r>
              <a:rPr lang="en" dirty="0"/>
              <a:t>Supervised Learning</a:t>
            </a:r>
          </a:p>
        </p:txBody>
      </p:sp>
      <p:sp>
        <p:nvSpPr>
          <p:cNvPr id="282" name="Shape 282"/>
          <p:cNvSpPr txBox="1">
            <a:spLocks noGrp="1"/>
          </p:cNvSpPr>
          <p:nvPr>
            <p:ph type="body" idx="1"/>
          </p:nvPr>
        </p:nvSpPr>
        <p:spPr>
          <a:xfrm>
            <a:off x="457200" y="1600200"/>
            <a:ext cx="8229600" cy="2438400"/>
          </a:xfrm>
          <a:prstGeom prst="rect">
            <a:avLst/>
          </a:prstGeom>
        </p:spPr>
        <p:txBody>
          <a:bodyPr lIns="91425" tIns="91425" rIns="91425" bIns="91425" anchor="t" anchorCtr="0">
            <a:noAutofit/>
          </a:bodyPr>
          <a:lstStyle/>
          <a:p>
            <a:pPr marL="101600" lvl="0" rtl="0">
              <a:lnSpc>
                <a:spcPct val="115000"/>
              </a:lnSpc>
              <a:spcBef>
                <a:spcPts val="1200"/>
              </a:spcBef>
              <a:spcAft>
                <a:spcPts val="1000"/>
              </a:spcAft>
              <a:buClr>
                <a:schemeClr val="dk1"/>
              </a:buClr>
              <a:buSzPct val="100000"/>
            </a:pPr>
            <a:r>
              <a:rPr lang="en" sz="2000" b="1" dirty="0">
                <a:latin typeface="Cambria"/>
                <a:ea typeface="Cambria"/>
                <a:cs typeface="Cambria"/>
                <a:sym typeface="Cambria"/>
              </a:rPr>
              <a:t>Given: </a:t>
            </a:r>
            <a:r>
              <a:rPr lang="en" sz="2000" dirty="0">
                <a:latin typeface="Cambria"/>
                <a:ea typeface="Cambria"/>
                <a:cs typeface="Cambria"/>
                <a:sym typeface="Cambria"/>
              </a:rPr>
              <a:t>Values of the input features and the output feature (response, class) for many patients</a:t>
            </a:r>
          </a:p>
          <a:p>
            <a:pPr marL="101600" lvl="0" rtl="0">
              <a:lnSpc>
                <a:spcPct val="115000"/>
              </a:lnSpc>
              <a:spcBef>
                <a:spcPts val="1200"/>
              </a:spcBef>
              <a:spcAft>
                <a:spcPts val="1000"/>
              </a:spcAft>
              <a:buClr>
                <a:schemeClr val="dk1"/>
              </a:buClr>
              <a:buSzPct val="100000"/>
            </a:pPr>
            <a:r>
              <a:rPr lang="en" sz="2000" b="1" dirty="0">
                <a:latin typeface="Cambria"/>
                <a:ea typeface="Cambria"/>
                <a:cs typeface="Cambria"/>
                <a:sym typeface="Cambria"/>
              </a:rPr>
              <a:t>Do:</a:t>
            </a:r>
            <a:r>
              <a:rPr lang="en" sz="2000" dirty="0">
                <a:latin typeface="Cambria"/>
                <a:ea typeface="Cambria"/>
                <a:cs typeface="Cambria"/>
                <a:sym typeface="Cambria"/>
              </a:rPr>
              <a:t> Build a model that can accurately predict the unknown value of the output class for new (previously unseen) patients whose values of the input features are </a:t>
            </a:r>
            <a:r>
              <a:rPr lang="en" sz="2000" dirty="0" smtClean="0">
                <a:latin typeface="Cambria"/>
                <a:ea typeface="Cambria"/>
                <a:cs typeface="Cambria"/>
                <a:sym typeface="Cambria"/>
              </a:rPr>
              <a:t>known</a:t>
            </a:r>
            <a:endParaRPr lang="en" sz="2000" dirty="0">
              <a:latin typeface="Cambria"/>
              <a:ea typeface="Cambria"/>
              <a:cs typeface="Cambria"/>
              <a:sym typeface="Cambria"/>
            </a:endParaRPr>
          </a:p>
        </p:txBody>
      </p:sp>
      <p:sp>
        <p:nvSpPr>
          <p:cNvPr id="2" name="Rectangle 1"/>
          <p:cNvSpPr/>
          <p:nvPr/>
        </p:nvSpPr>
        <p:spPr>
          <a:xfrm>
            <a:off x="6843712" y="4038600"/>
            <a:ext cx="471488" cy="457200"/>
          </a:xfrm>
          <a:prstGeom prst="rect">
            <a:avLst/>
          </a:prstGeom>
          <a:solidFill>
            <a:schemeClr val="accent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p:cNvSpPr/>
          <p:nvPr/>
        </p:nvSpPr>
        <p:spPr>
          <a:xfrm>
            <a:off x="7315200" y="4038600"/>
            <a:ext cx="501016" cy="457200"/>
          </a:xfrm>
          <a:prstGeom prst="rect">
            <a:avLst/>
          </a:prstGeom>
          <a:solidFill>
            <a:schemeClr val="accent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7429500" y="4761297"/>
            <a:ext cx="209550" cy="457200"/>
          </a:xfrm>
          <a:prstGeom prst="rect">
            <a:avLst/>
          </a:prstGeom>
          <a:solidFill>
            <a:schemeClr val="accent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ectangle 8"/>
          <p:cNvSpPr/>
          <p:nvPr/>
        </p:nvSpPr>
        <p:spPr>
          <a:xfrm>
            <a:off x="7639050" y="4761297"/>
            <a:ext cx="428625" cy="457200"/>
          </a:xfrm>
          <a:prstGeom prst="rect">
            <a:avLst/>
          </a:prstGeom>
          <a:solidFill>
            <a:schemeClr val="accent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7124700" y="4761297"/>
            <a:ext cx="76200" cy="457200"/>
          </a:xfrm>
          <a:prstGeom prst="rect">
            <a:avLst/>
          </a:prstGeom>
          <a:solidFill>
            <a:schemeClr val="accent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ectangle 13"/>
          <p:cNvSpPr/>
          <p:nvPr/>
        </p:nvSpPr>
        <p:spPr>
          <a:xfrm>
            <a:off x="6562724" y="4761297"/>
            <a:ext cx="561976" cy="457200"/>
          </a:xfrm>
          <a:prstGeom prst="rect">
            <a:avLst/>
          </a:prstGeom>
          <a:solidFill>
            <a:schemeClr val="accent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Rectangle 14"/>
          <p:cNvSpPr/>
          <p:nvPr/>
        </p:nvSpPr>
        <p:spPr>
          <a:xfrm>
            <a:off x="7124700" y="5523297"/>
            <a:ext cx="466726" cy="457200"/>
          </a:xfrm>
          <a:prstGeom prst="rect">
            <a:avLst/>
          </a:prstGeom>
          <a:solidFill>
            <a:schemeClr val="accent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5" name="Straight Arrow Connector 24"/>
          <p:cNvCxnSpPr/>
          <p:nvPr/>
        </p:nvCxnSpPr>
        <p:spPr>
          <a:xfrm flipH="1" flipV="1">
            <a:off x="7734300" y="5218497"/>
            <a:ext cx="533401" cy="457201"/>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591426" y="5523297"/>
            <a:ext cx="95250" cy="457200"/>
          </a:xfrm>
          <a:prstGeom prst="rect">
            <a:avLst/>
          </a:prstGeom>
          <a:solidFill>
            <a:schemeClr val="accent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ectangle 16"/>
          <p:cNvSpPr/>
          <p:nvPr/>
        </p:nvSpPr>
        <p:spPr>
          <a:xfrm>
            <a:off x="7816216" y="5523297"/>
            <a:ext cx="104775" cy="457200"/>
          </a:xfrm>
          <a:prstGeom prst="rect">
            <a:avLst/>
          </a:prstGeom>
          <a:solidFill>
            <a:schemeClr val="accent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Rectangle 17"/>
          <p:cNvSpPr/>
          <p:nvPr/>
        </p:nvSpPr>
        <p:spPr>
          <a:xfrm>
            <a:off x="7920992" y="5523297"/>
            <a:ext cx="461008" cy="457200"/>
          </a:xfrm>
          <a:prstGeom prst="rect">
            <a:avLst/>
          </a:prstGeom>
          <a:solidFill>
            <a:schemeClr val="accent2"/>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140204" y="4450345"/>
            <a:ext cx="346570" cy="276999"/>
          </a:xfrm>
          <a:prstGeom prst="rect">
            <a:avLst/>
          </a:prstGeom>
          <a:noFill/>
        </p:spPr>
        <p:txBody>
          <a:bodyPr wrap="none" rtlCol="0">
            <a:spAutoFit/>
          </a:bodyPr>
          <a:lstStyle/>
          <a:p>
            <a:r>
              <a:rPr lang="en-US" sz="1200" dirty="0" smtClean="0">
                <a:latin typeface="Cambria" panose="02040503050406030204" pitchFamily="18" charset="0"/>
              </a:rPr>
              <a:t>A?</a:t>
            </a:r>
            <a:endParaRPr lang="en-US" sz="1200" dirty="0">
              <a:latin typeface="Cambria" panose="02040503050406030204" pitchFamily="18" charset="0"/>
            </a:endParaRPr>
          </a:p>
        </p:txBody>
      </p:sp>
      <p:sp>
        <p:nvSpPr>
          <p:cNvPr id="19" name="TextBox 18"/>
          <p:cNvSpPr txBox="1"/>
          <p:nvPr/>
        </p:nvSpPr>
        <p:spPr>
          <a:xfrm>
            <a:off x="6591300" y="4521421"/>
            <a:ext cx="402674" cy="276999"/>
          </a:xfrm>
          <a:prstGeom prst="rect">
            <a:avLst/>
          </a:prstGeom>
          <a:noFill/>
        </p:spPr>
        <p:txBody>
          <a:bodyPr wrap="none" rtlCol="0">
            <a:spAutoFit/>
          </a:bodyPr>
          <a:lstStyle/>
          <a:p>
            <a:r>
              <a:rPr lang="en-US" sz="1200" dirty="0" smtClean="0">
                <a:latin typeface="Cambria" panose="02040503050406030204" pitchFamily="18" charset="0"/>
              </a:rPr>
              <a:t>yes</a:t>
            </a:r>
            <a:endParaRPr lang="en-US" sz="1200" dirty="0">
              <a:latin typeface="Cambria" panose="02040503050406030204" pitchFamily="18" charset="0"/>
            </a:endParaRPr>
          </a:p>
        </p:txBody>
      </p:sp>
      <p:sp>
        <p:nvSpPr>
          <p:cNvPr id="20" name="TextBox 19"/>
          <p:cNvSpPr txBox="1"/>
          <p:nvPr/>
        </p:nvSpPr>
        <p:spPr>
          <a:xfrm>
            <a:off x="7732906" y="4526084"/>
            <a:ext cx="352982" cy="276999"/>
          </a:xfrm>
          <a:prstGeom prst="rect">
            <a:avLst/>
          </a:prstGeom>
          <a:noFill/>
        </p:spPr>
        <p:txBody>
          <a:bodyPr wrap="none" rtlCol="0">
            <a:spAutoFit/>
          </a:bodyPr>
          <a:lstStyle/>
          <a:p>
            <a:r>
              <a:rPr lang="en-US" sz="1200" dirty="0" smtClean="0">
                <a:latin typeface="Cambria" panose="02040503050406030204" pitchFamily="18" charset="0"/>
              </a:rPr>
              <a:t>no</a:t>
            </a:r>
            <a:endParaRPr lang="en-US" sz="1200" dirty="0">
              <a:latin typeface="Cambria" panose="02040503050406030204" pitchFamily="18" charset="0"/>
            </a:endParaRPr>
          </a:p>
        </p:txBody>
      </p:sp>
      <p:sp>
        <p:nvSpPr>
          <p:cNvPr id="21" name="TextBox 20"/>
          <p:cNvSpPr txBox="1"/>
          <p:nvPr/>
        </p:nvSpPr>
        <p:spPr>
          <a:xfrm>
            <a:off x="7572004" y="5216115"/>
            <a:ext cx="344966" cy="276999"/>
          </a:xfrm>
          <a:prstGeom prst="rect">
            <a:avLst/>
          </a:prstGeom>
          <a:noFill/>
        </p:spPr>
        <p:txBody>
          <a:bodyPr wrap="none" rtlCol="0">
            <a:spAutoFit/>
          </a:bodyPr>
          <a:lstStyle/>
          <a:p>
            <a:r>
              <a:rPr lang="en-US" sz="1200" dirty="0">
                <a:latin typeface="Cambria" panose="02040503050406030204" pitchFamily="18" charset="0"/>
              </a:rPr>
              <a:t>B</a:t>
            </a:r>
            <a:r>
              <a:rPr lang="en-US" sz="1200" dirty="0" smtClean="0">
                <a:latin typeface="Cambria" panose="02040503050406030204" pitchFamily="18" charset="0"/>
              </a:rPr>
              <a:t>?</a:t>
            </a:r>
            <a:endParaRPr lang="en-US" sz="1200" dirty="0">
              <a:latin typeface="Cambria" panose="02040503050406030204" pitchFamily="18" charset="0"/>
            </a:endParaRPr>
          </a:p>
        </p:txBody>
      </p:sp>
      <p:sp>
        <p:nvSpPr>
          <p:cNvPr id="22" name="TextBox 21"/>
          <p:cNvSpPr txBox="1"/>
          <p:nvPr/>
        </p:nvSpPr>
        <p:spPr>
          <a:xfrm>
            <a:off x="7156450" y="5280841"/>
            <a:ext cx="402674" cy="276999"/>
          </a:xfrm>
          <a:prstGeom prst="rect">
            <a:avLst/>
          </a:prstGeom>
          <a:noFill/>
        </p:spPr>
        <p:txBody>
          <a:bodyPr wrap="none" rtlCol="0">
            <a:spAutoFit/>
          </a:bodyPr>
          <a:lstStyle/>
          <a:p>
            <a:r>
              <a:rPr lang="en-US" sz="1200" dirty="0" smtClean="0">
                <a:latin typeface="Cambria" panose="02040503050406030204" pitchFamily="18" charset="0"/>
              </a:rPr>
              <a:t>yes</a:t>
            </a:r>
            <a:endParaRPr lang="en-US" sz="1200" dirty="0">
              <a:latin typeface="Cambria" panose="02040503050406030204" pitchFamily="18" charset="0"/>
            </a:endParaRPr>
          </a:p>
        </p:txBody>
      </p:sp>
      <p:sp>
        <p:nvSpPr>
          <p:cNvPr id="23" name="TextBox 22"/>
          <p:cNvSpPr txBox="1"/>
          <p:nvPr/>
        </p:nvSpPr>
        <p:spPr>
          <a:xfrm>
            <a:off x="7974206" y="5291854"/>
            <a:ext cx="352982" cy="276999"/>
          </a:xfrm>
          <a:prstGeom prst="rect">
            <a:avLst/>
          </a:prstGeom>
          <a:noFill/>
        </p:spPr>
        <p:txBody>
          <a:bodyPr wrap="none" rtlCol="0">
            <a:spAutoFit/>
          </a:bodyPr>
          <a:lstStyle/>
          <a:p>
            <a:r>
              <a:rPr lang="en-US" sz="1200" dirty="0" smtClean="0">
                <a:latin typeface="Cambria" panose="02040503050406030204" pitchFamily="18" charset="0"/>
              </a:rPr>
              <a:t>no</a:t>
            </a:r>
            <a:endParaRPr lang="en-US" sz="1200" dirty="0">
              <a:latin typeface="Cambria" panose="02040503050406030204" pitchFamily="18" charset="0"/>
            </a:endParaRPr>
          </a:p>
        </p:txBody>
      </p:sp>
      <p:sp>
        <p:nvSpPr>
          <p:cNvPr id="24" name="TextBox 23"/>
          <p:cNvSpPr txBox="1"/>
          <p:nvPr/>
        </p:nvSpPr>
        <p:spPr>
          <a:xfrm>
            <a:off x="457200" y="4266882"/>
            <a:ext cx="5486400" cy="2133918"/>
          </a:xfrm>
          <a:prstGeom prst="rect">
            <a:avLst/>
          </a:prstGeom>
          <a:noFill/>
        </p:spPr>
        <p:txBody>
          <a:bodyPr wrap="square" rtlCol="0">
            <a:spAutoFit/>
          </a:bodyPr>
          <a:lstStyle/>
          <a:p>
            <a:pPr marL="101600" lvl="0">
              <a:lnSpc>
                <a:spcPct val="115000"/>
              </a:lnSpc>
              <a:spcBef>
                <a:spcPts val="1200"/>
              </a:spcBef>
              <a:spcAft>
                <a:spcPts val="1000"/>
              </a:spcAft>
              <a:buClr>
                <a:prstClr val="black"/>
              </a:buClr>
              <a:buSzPct val="100000"/>
            </a:pPr>
            <a:r>
              <a:rPr lang="en" sz="2000" dirty="0" smtClean="0">
                <a:solidFill>
                  <a:prstClr val="black"/>
                </a:solidFill>
                <a:latin typeface="Cambria"/>
                <a:ea typeface="Cambria"/>
                <a:cs typeface="Cambria"/>
                <a:sym typeface="Cambria"/>
              </a:rPr>
              <a:t>Classical methods: linear and logistic regression</a:t>
            </a:r>
          </a:p>
          <a:p>
            <a:pPr marL="101600" lvl="0">
              <a:lnSpc>
                <a:spcPct val="115000"/>
              </a:lnSpc>
              <a:spcBef>
                <a:spcPts val="1200"/>
              </a:spcBef>
              <a:spcAft>
                <a:spcPts val="1000"/>
              </a:spcAft>
              <a:buClr>
                <a:prstClr val="black"/>
              </a:buClr>
              <a:buSzPct val="100000"/>
            </a:pPr>
            <a:r>
              <a:rPr lang="en" sz="2000" dirty="0" smtClean="0">
                <a:solidFill>
                  <a:prstClr val="black"/>
                </a:solidFill>
                <a:latin typeface="Cambria"/>
                <a:ea typeface="Cambria"/>
                <a:cs typeface="Cambria"/>
                <a:sym typeface="Cambria"/>
              </a:rPr>
              <a:t>Other methods: decision trees, random forests, support vector machines, Bayesian networks, artificial neural networks, etc.</a:t>
            </a:r>
          </a:p>
          <a:p>
            <a:endParaRPr lang="en-US" dirty="0"/>
          </a:p>
        </p:txBody>
      </p:sp>
    </p:spTree>
    <p:extLst>
      <p:ext uri="{BB962C8B-B14F-4D97-AF65-F5344CB8AC3E}">
        <p14:creationId xmlns:p14="http://schemas.microsoft.com/office/powerpoint/2010/main" val="3130218833"/>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spcBef>
                <a:spcPts val="0"/>
              </a:spcBef>
              <a:buNone/>
            </a:pPr>
            <a:r>
              <a:rPr lang="en"/>
              <a:t>COX-2 Inhibitor Results</a:t>
            </a:r>
          </a:p>
        </p:txBody>
      </p:sp>
      <p:graphicFrame>
        <p:nvGraphicFramePr>
          <p:cNvPr id="546" name="Shape 546"/>
          <p:cNvGraphicFramePr/>
          <p:nvPr>
            <p:extLst>
              <p:ext uri="{D42A27DB-BD31-4B8C-83A1-F6EECF244321}">
                <p14:modId xmlns:p14="http://schemas.microsoft.com/office/powerpoint/2010/main" val="915039626"/>
              </p:ext>
            </p:extLst>
          </p:nvPr>
        </p:nvGraphicFramePr>
        <p:xfrm>
          <a:off x="1143000" y="2590800"/>
          <a:ext cx="6934200" cy="3017370"/>
        </p:xfrm>
        <a:graphic>
          <a:graphicData uri="http://schemas.openxmlformats.org/drawingml/2006/table">
            <a:tbl>
              <a:tblPr>
                <a:noFill/>
              </a:tblPr>
              <a:tblGrid>
                <a:gridCol w="1604449"/>
                <a:gridCol w="1138751"/>
                <a:gridCol w="1219200"/>
                <a:gridCol w="1600200"/>
                <a:gridCol w="1371600"/>
              </a:tblGrid>
              <a:tr h="638175">
                <a:tc>
                  <a:txBody>
                    <a:bodyPr/>
                    <a:lstStyle/>
                    <a:p>
                      <a:pPr lvl="0" rtl="0">
                        <a:lnSpc>
                          <a:spcPct val="115000"/>
                        </a:lnSpc>
                        <a:spcBef>
                          <a:spcPts val="0"/>
                        </a:spcBef>
                        <a:buNone/>
                      </a:pPr>
                      <a:r>
                        <a:rPr lang="en" sz="2400" b="1" dirty="0">
                          <a:solidFill>
                            <a:schemeClr val="lt1"/>
                          </a:solidFill>
                          <a:latin typeface="Cambria"/>
                          <a:ea typeface="Cambria"/>
                          <a:cs typeface="Cambria"/>
                          <a:sym typeface="Cambria"/>
                        </a:rPr>
                        <a:t>Model</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accent1"/>
                    </a:solidFill>
                  </a:tcPr>
                </a:tc>
                <a:tc>
                  <a:txBody>
                    <a:bodyPr/>
                    <a:lstStyle/>
                    <a:p>
                      <a:pPr lvl="0" rtl="0">
                        <a:lnSpc>
                          <a:spcPct val="115000"/>
                        </a:lnSpc>
                        <a:spcBef>
                          <a:spcPts val="0"/>
                        </a:spcBef>
                        <a:buNone/>
                      </a:pPr>
                      <a:r>
                        <a:rPr lang="en" sz="2400" b="1" dirty="0">
                          <a:solidFill>
                            <a:schemeClr val="lt1"/>
                          </a:solidFill>
                          <a:latin typeface="Cambria"/>
                          <a:ea typeface="Cambria"/>
                          <a:cs typeface="Cambria"/>
                          <a:sym typeface="Cambria"/>
                        </a:rPr>
                        <a:t>AUU</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accent1"/>
                    </a:solidFill>
                  </a:tcPr>
                </a:tc>
                <a:tc>
                  <a:txBody>
                    <a:bodyPr/>
                    <a:lstStyle/>
                    <a:p>
                      <a:pPr lvl="0" rtl="0">
                        <a:lnSpc>
                          <a:spcPct val="115000"/>
                        </a:lnSpc>
                        <a:spcBef>
                          <a:spcPts val="0"/>
                        </a:spcBef>
                        <a:buNone/>
                      </a:pPr>
                      <a:r>
                        <a:rPr lang="en" sz="2400" b="1" dirty="0">
                          <a:solidFill>
                            <a:schemeClr val="lt1"/>
                          </a:solidFill>
                          <a:latin typeface="Cambria"/>
                          <a:ea typeface="Cambria"/>
                          <a:cs typeface="Cambria"/>
                          <a:sym typeface="Cambria"/>
                        </a:rPr>
                        <a:t>COX-2</a:t>
                      </a:r>
                    </a:p>
                    <a:p>
                      <a:pPr lvl="0" rtl="0">
                        <a:lnSpc>
                          <a:spcPct val="115000"/>
                        </a:lnSpc>
                        <a:spcBef>
                          <a:spcPts val="0"/>
                        </a:spcBef>
                        <a:buNone/>
                      </a:pPr>
                      <a:r>
                        <a:rPr lang="en" sz="2400" b="1" dirty="0">
                          <a:solidFill>
                            <a:schemeClr val="lt1"/>
                          </a:solidFill>
                          <a:latin typeface="Cambria"/>
                          <a:ea typeface="Cambria"/>
                          <a:cs typeface="Cambria"/>
                          <a:sym typeface="Cambria"/>
                        </a:rPr>
                        <a:t>AUL</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accent1"/>
                    </a:solidFill>
                  </a:tcPr>
                </a:tc>
                <a:tc>
                  <a:txBody>
                    <a:bodyPr/>
                    <a:lstStyle/>
                    <a:p>
                      <a:pPr lvl="0" rtl="0">
                        <a:lnSpc>
                          <a:spcPct val="115000"/>
                        </a:lnSpc>
                        <a:spcBef>
                          <a:spcPts val="0"/>
                        </a:spcBef>
                        <a:buNone/>
                      </a:pPr>
                      <a:r>
                        <a:rPr lang="en" sz="2400" b="1" dirty="0">
                          <a:solidFill>
                            <a:schemeClr val="lt1"/>
                          </a:solidFill>
                          <a:latin typeface="Cambria"/>
                          <a:ea typeface="Cambria"/>
                          <a:cs typeface="Cambria"/>
                          <a:sym typeface="Cambria"/>
                        </a:rPr>
                        <a:t>No COX-2</a:t>
                      </a:r>
                    </a:p>
                    <a:p>
                      <a:pPr lvl="0" rtl="0">
                        <a:lnSpc>
                          <a:spcPct val="115000"/>
                        </a:lnSpc>
                        <a:spcBef>
                          <a:spcPts val="0"/>
                        </a:spcBef>
                        <a:buNone/>
                      </a:pPr>
                      <a:r>
                        <a:rPr lang="en" sz="2400" b="1" dirty="0">
                          <a:solidFill>
                            <a:schemeClr val="lt1"/>
                          </a:solidFill>
                          <a:latin typeface="Cambria"/>
                          <a:ea typeface="Cambria"/>
                          <a:cs typeface="Cambria"/>
                          <a:sym typeface="Cambria"/>
                        </a:rPr>
                        <a:t>AUL</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accent1"/>
                    </a:solidFill>
                  </a:tcPr>
                </a:tc>
                <a:tc>
                  <a:txBody>
                    <a:bodyPr/>
                    <a:lstStyle/>
                    <a:p>
                      <a:pPr lvl="0" rtl="0">
                        <a:spcBef>
                          <a:spcPts val="0"/>
                        </a:spcBef>
                        <a:buNone/>
                      </a:pPr>
                      <a:r>
                        <a:rPr lang="en-US" sz="2400" b="1" dirty="0" smtClean="0">
                          <a:solidFill>
                            <a:schemeClr val="lt1"/>
                          </a:solidFill>
                          <a:latin typeface="Cambria"/>
                          <a:ea typeface="Cambria"/>
                          <a:cs typeface="Cambria"/>
                          <a:sym typeface="Cambria"/>
                        </a:rPr>
                        <a:t>AUU</a:t>
                      </a:r>
                    </a:p>
                    <a:p>
                      <a:pPr lvl="0" rtl="0">
                        <a:spcBef>
                          <a:spcPts val="0"/>
                        </a:spcBef>
                        <a:buNone/>
                      </a:pPr>
                      <a:r>
                        <a:rPr lang="en-US" sz="2400" b="1" dirty="0" smtClean="0">
                          <a:solidFill>
                            <a:schemeClr val="lt1"/>
                          </a:solidFill>
                          <a:latin typeface="Cambria"/>
                          <a:ea typeface="Cambria"/>
                          <a:cs typeface="Cambria"/>
                          <a:sym typeface="Cambria"/>
                        </a:rPr>
                        <a:t>p-value</a:t>
                      </a:r>
                      <a:endParaRPr sz="2400" b="1" dirty="0">
                        <a:solidFill>
                          <a:schemeClr val="lt1"/>
                        </a:solidFill>
                        <a:latin typeface="Cambria"/>
                        <a:ea typeface="Cambria"/>
                        <a:cs typeface="Cambria"/>
                        <a:sym typeface="Cambria"/>
                      </a:endParaRP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accent1"/>
                    </a:solidFill>
                  </a:tcPr>
                </a:tc>
              </a:tr>
              <a:tr h="371475">
                <a:tc>
                  <a:txBody>
                    <a:bodyPr/>
                    <a:lstStyle/>
                    <a:p>
                      <a:pPr lvl="0" rtl="0">
                        <a:spcBef>
                          <a:spcPts val="0"/>
                        </a:spcBef>
                        <a:buNone/>
                      </a:pPr>
                      <a:r>
                        <a:rPr lang="en" sz="1800" b="1">
                          <a:solidFill>
                            <a:schemeClr val="dk1"/>
                          </a:solidFill>
                          <a:latin typeface="Cambria"/>
                          <a:ea typeface="Cambria"/>
                          <a:cs typeface="Cambria"/>
                          <a:sym typeface="Cambria"/>
                        </a:rPr>
                        <a:t>SVM</a:t>
                      </a:r>
                      <a:r>
                        <a:rPr lang="en" sz="1800" b="1" baseline="30000">
                          <a:solidFill>
                            <a:schemeClr val="dk1"/>
                          </a:solidFill>
                          <a:latin typeface="Cambria"/>
                          <a:ea typeface="Cambria"/>
                          <a:cs typeface="Cambria"/>
                          <a:sym typeface="Cambria"/>
                        </a:rPr>
                        <a:t>Upl</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lt2"/>
                    </a:solidFill>
                  </a:tcPr>
                </a:tc>
                <a:tc>
                  <a:txBody>
                    <a:bodyPr/>
                    <a:lstStyle/>
                    <a:p>
                      <a:pPr lvl="0" algn="r" rtl="0">
                        <a:lnSpc>
                          <a:spcPct val="115000"/>
                        </a:lnSpc>
                        <a:spcBef>
                          <a:spcPts val="0"/>
                        </a:spcBef>
                        <a:buNone/>
                      </a:pPr>
                      <a:r>
                        <a:rPr lang="en" sz="1800">
                          <a:solidFill>
                            <a:schemeClr val="dk1"/>
                          </a:solidFill>
                          <a:latin typeface="Cambria"/>
                          <a:ea typeface="Cambria"/>
                          <a:cs typeface="Cambria"/>
                          <a:sym typeface="Cambria"/>
                        </a:rPr>
                        <a:t>50.7</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lt2"/>
                    </a:solidFill>
                  </a:tcPr>
                </a:tc>
                <a:tc>
                  <a:txBody>
                    <a:bodyPr/>
                    <a:lstStyle/>
                    <a:p>
                      <a:pPr lvl="0" algn="r" rtl="0">
                        <a:lnSpc>
                          <a:spcPct val="115000"/>
                        </a:lnSpc>
                        <a:spcBef>
                          <a:spcPts val="0"/>
                        </a:spcBef>
                        <a:buNone/>
                      </a:pPr>
                      <a:r>
                        <a:rPr lang="en" sz="1800">
                          <a:solidFill>
                            <a:schemeClr val="dk1"/>
                          </a:solidFill>
                          <a:latin typeface="Cambria"/>
                          <a:ea typeface="Cambria"/>
                          <a:cs typeface="Cambria"/>
                          <a:sym typeface="Cambria"/>
                        </a:rPr>
                        <a:t>123.4</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lt2"/>
                    </a:solidFill>
                  </a:tcPr>
                </a:tc>
                <a:tc>
                  <a:txBody>
                    <a:bodyPr/>
                    <a:lstStyle/>
                    <a:p>
                      <a:pPr lvl="0" algn="r" rtl="0">
                        <a:lnSpc>
                          <a:spcPct val="115000"/>
                        </a:lnSpc>
                        <a:spcBef>
                          <a:spcPts val="0"/>
                        </a:spcBef>
                        <a:buNone/>
                      </a:pPr>
                      <a:r>
                        <a:rPr lang="en" sz="1800">
                          <a:solidFill>
                            <a:schemeClr val="dk1"/>
                          </a:solidFill>
                          <a:latin typeface="Cambria"/>
                          <a:ea typeface="Cambria"/>
                          <a:cs typeface="Cambria"/>
                          <a:sym typeface="Cambria"/>
                        </a:rPr>
                        <a:t>72.7</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lt2"/>
                    </a:solidFill>
                  </a:tcPr>
                </a:tc>
                <a:tc>
                  <a:txBody>
                    <a:bodyPr/>
                    <a:lstStyle/>
                    <a:p>
                      <a:pPr lvl="0" algn="r" rtl="0">
                        <a:lnSpc>
                          <a:spcPct val="115000"/>
                        </a:lnSpc>
                        <a:spcBef>
                          <a:spcPts val="0"/>
                        </a:spcBef>
                        <a:buNone/>
                      </a:pPr>
                      <a:r>
                        <a:rPr lang="en" sz="1800">
                          <a:solidFill>
                            <a:schemeClr val="dk1"/>
                          </a:solidFill>
                          <a:latin typeface="Cambria"/>
                          <a:ea typeface="Cambria"/>
                          <a:cs typeface="Cambria"/>
                          <a:sym typeface="Cambria"/>
                        </a:rPr>
                        <a:t>-</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lt2"/>
                    </a:solidFill>
                  </a:tcPr>
                </a:tc>
              </a:tr>
              <a:tr h="371475">
                <a:tc>
                  <a:txBody>
                    <a:bodyPr/>
                    <a:lstStyle/>
                    <a:p>
                      <a:pPr lvl="0" rtl="0">
                        <a:lnSpc>
                          <a:spcPct val="115000"/>
                        </a:lnSpc>
                        <a:spcBef>
                          <a:spcPts val="0"/>
                        </a:spcBef>
                        <a:buNone/>
                      </a:pPr>
                      <a:r>
                        <a:rPr lang="en" sz="1800" dirty="0">
                          <a:solidFill>
                            <a:schemeClr val="dk1"/>
                          </a:solidFill>
                          <a:latin typeface="Cambria"/>
                          <a:ea typeface="Cambria"/>
                          <a:cs typeface="Cambria"/>
                          <a:sym typeface="Cambria"/>
                        </a:rPr>
                        <a:t>COX-2-Only</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lt1"/>
                    </a:solidFill>
                  </a:tcPr>
                </a:tc>
                <a:tc>
                  <a:txBody>
                    <a:bodyPr/>
                    <a:lstStyle/>
                    <a:p>
                      <a:pPr lvl="0" algn="r" rtl="0">
                        <a:lnSpc>
                          <a:spcPct val="115000"/>
                        </a:lnSpc>
                        <a:spcBef>
                          <a:spcPts val="0"/>
                        </a:spcBef>
                        <a:buNone/>
                      </a:pPr>
                      <a:r>
                        <a:rPr lang="en" sz="1800">
                          <a:solidFill>
                            <a:schemeClr val="dk1"/>
                          </a:solidFill>
                          <a:latin typeface="Cambria"/>
                          <a:ea typeface="Cambria"/>
                          <a:cs typeface="Cambria"/>
                          <a:sym typeface="Cambria"/>
                        </a:rPr>
                        <a:t>13.8</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lt1"/>
                    </a:solidFill>
                  </a:tcPr>
                </a:tc>
                <a:tc>
                  <a:txBody>
                    <a:bodyPr/>
                    <a:lstStyle/>
                    <a:p>
                      <a:pPr lvl="0" algn="r" rtl="0">
                        <a:lnSpc>
                          <a:spcPct val="115000"/>
                        </a:lnSpc>
                        <a:spcBef>
                          <a:spcPts val="0"/>
                        </a:spcBef>
                        <a:buNone/>
                      </a:pPr>
                      <a:r>
                        <a:rPr lang="en" sz="1800">
                          <a:solidFill>
                            <a:schemeClr val="dk1"/>
                          </a:solidFill>
                          <a:latin typeface="Cambria"/>
                          <a:ea typeface="Cambria"/>
                          <a:cs typeface="Cambria"/>
                          <a:sym typeface="Cambria"/>
                        </a:rPr>
                        <a:t>151.5</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lt1"/>
                    </a:solidFill>
                  </a:tcPr>
                </a:tc>
                <a:tc>
                  <a:txBody>
                    <a:bodyPr/>
                    <a:lstStyle/>
                    <a:p>
                      <a:pPr lvl="0" algn="r" rtl="0">
                        <a:lnSpc>
                          <a:spcPct val="115000"/>
                        </a:lnSpc>
                        <a:spcBef>
                          <a:spcPts val="0"/>
                        </a:spcBef>
                        <a:buNone/>
                      </a:pPr>
                      <a:r>
                        <a:rPr lang="en" sz="1800">
                          <a:solidFill>
                            <a:schemeClr val="dk1"/>
                          </a:solidFill>
                          <a:latin typeface="Cambria"/>
                          <a:ea typeface="Cambria"/>
                          <a:cs typeface="Cambria"/>
                          <a:sym typeface="Cambria"/>
                        </a:rPr>
                        <a:t>137.7</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lt1"/>
                    </a:solidFill>
                  </a:tcPr>
                </a:tc>
                <a:tc>
                  <a:txBody>
                    <a:bodyPr/>
                    <a:lstStyle/>
                    <a:p>
                      <a:pPr lvl="0" algn="r" rtl="0">
                        <a:lnSpc>
                          <a:spcPct val="115000"/>
                        </a:lnSpc>
                        <a:spcBef>
                          <a:spcPts val="0"/>
                        </a:spcBef>
                        <a:buNone/>
                      </a:pPr>
                      <a:r>
                        <a:rPr lang="en" sz="1800" b="1">
                          <a:solidFill>
                            <a:schemeClr val="dk1"/>
                          </a:solidFill>
                          <a:latin typeface="Cambria"/>
                          <a:ea typeface="Cambria"/>
                          <a:cs typeface="Cambria"/>
                          <a:sym typeface="Cambria"/>
                        </a:rPr>
                        <a:t>0.002*</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lt1"/>
                    </a:solidFill>
                  </a:tcPr>
                </a:tc>
              </a:tr>
              <a:tr h="371475">
                <a:tc>
                  <a:txBody>
                    <a:bodyPr/>
                    <a:lstStyle/>
                    <a:p>
                      <a:pPr lvl="0" rtl="0">
                        <a:lnSpc>
                          <a:spcPct val="115000"/>
                        </a:lnSpc>
                        <a:spcBef>
                          <a:spcPts val="0"/>
                        </a:spcBef>
                        <a:buNone/>
                      </a:pPr>
                      <a:r>
                        <a:rPr lang="en" sz="1800">
                          <a:solidFill>
                            <a:schemeClr val="dk1"/>
                          </a:solidFill>
                          <a:latin typeface="Cambria"/>
                          <a:ea typeface="Cambria"/>
                          <a:cs typeface="Cambria"/>
                          <a:sym typeface="Cambria"/>
                        </a:rPr>
                        <a:t>Standard</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lt2"/>
                    </a:solidFill>
                  </a:tcPr>
                </a:tc>
                <a:tc>
                  <a:txBody>
                    <a:bodyPr/>
                    <a:lstStyle/>
                    <a:p>
                      <a:pPr lvl="0" algn="r" rtl="0">
                        <a:lnSpc>
                          <a:spcPct val="115000"/>
                        </a:lnSpc>
                        <a:spcBef>
                          <a:spcPts val="0"/>
                        </a:spcBef>
                        <a:buNone/>
                      </a:pPr>
                      <a:r>
                        <a:rPr lang="en" sz="1800">
                          <a:solidFill>
                            <a:schemeClr val="dk1"/>
                          </a:solidFill>
                          <a:latin typeface="Cambria"/>
                          <a:ea typeface="Cambria"/>
                          <a:cs typeface="Cambria"/>
                          <a:sym typeface="Cambria"/>
                        </a:rPr>
                        <a:t>1.2</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lt2"/>
                    </a:solidFill>
                  </a:tcPr>
                </a:tc>
                <a:tc>
                  <a:txBody>
                    <a:bodyPr/>
                    <a:lstStyle/>
                    <a:p>
                      <a:pPr lvl="0" algn="r" rtl="0">
                        <a:lnSpc>
                          <a:spcPct val="115000"/>
                        </a:lnSpc>
                        <a:spcBef>
                          <a:spcPts val="0"/>
                        </a:spcBef>
                        <a:buNone/>
                      </a:pPr>
                      <a:r>
                        <a:rPr lang="en" sz="1800">
                          <a:solidFill>
                            <a:schemeClr val="dk1"/>
                          </a:solidFill>
                          <a:latin typeface="Cambria"/>
                          <a:ea typeface="Cambria"/>
                          <a:cs typeface="Cambria"/>
                          <a:sym typeface="Cambria"/>
                        </a:rPr>
                        <a:t>147.7</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lt2"/>
                    </a:solidFill>
                  </a:tcPr>
                </a:tc>
                <a:tc>
                  <a:txBody>
                    <a:bodyPr/>
                    <a:lstStyle/>
                    <a:p>
                      <a:pPr lvl="0" algn="r" rtl="0">
                        <a:lnSpc>
                          <a:spcPct val="115000"/>
                        </a:lnSpc>
                        <a:spcBef>
                          <a:spcPts val="0"/>
                        </a:spcBef>
                        <a:buNone/>
                      </a:pPr>
                      <a:r>
                        <a:rPr lang="en" sz="1800">
                          <a:solidFill>
                            <a:schemeClr val="dk1"/>
                          </a:solidFill>
                          <a:latin typeface="Cambria"/>
                          <a:ea typeface="Cambria"/>
                          <a:cs typeface="Cambria"/>
                          <a:sym typeface="Cambria"/>
                        </a:rPr>
                        <a:t>146.5</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lt2"/>
                    </a:solidFill>
                  </a:tcPr>
                </a:tc>
                <a:tc>
                  <a:txBody>
                    <a:bodyPr/>
                    <a:lstStyle/>
                    <a:p>
                      <a:pPr lvl="0" algn="r" rtl="0">
                        <a:lnSpc>
                          <a:spcPct val="115000"/>
                        </a:lnSpc>
                        <a:spcBef>
                          <a:spcPts val="0"/>
                        </a:spcBef>
                        <a:buNone/>
                      </a:pPr>
                      <a:r>
                        <a:rPr lang="en" sz="1800" b="1">
                          <a:solidFill>
                            <a:schemeClr val="dk1"/>
                          </a:solidFill>
                          <a:latin typeface="Cambria"/>
                          <a:ea typeface="Cambria"/>
                          <a:cs typeface="Cambria"/>
                          <a:sym typeface="Cambria"/>
                        </a:rPr>
                        <a:t>0.002*</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lt2"/>
                    </a:solidFill>
                  </a:tcPr>
                </a:tc>
              </a:tr>
              <a:tr h="371475">
                <a:tc>
                  <a:txBody>
                    <a:bodyPr/>
                    <a:lstStyle/>
                    <a:p>
                      <a:pPr lvl="0" rtl="0">
                        <a:lnSpc>
                          <a:spcPct val="115000"/>
                        </a:lnSpc>
                        <a:spcBef>
                          <a:spcPts val="0"/>
                        </a:spcBef>
                        <a:buNone/>
                      </a:pPr>
                      <a:r>
                        <a:rPr lang="en" sz="1800">
                          <a:solidFill>
                            <a:schemeClr val="dk1"/>
                          </a:solidFill>
                          <a:latin typeface="Cambria"/>
                          <a:ea typeface="Cambria"/>
                          <a:cs typeface="Cambria"/>
                          <a:sym typeface="Cambria"/>
                        </a:rPr>
                        <a:t>Baseline</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lt1"/>
                    </a:solidFill>
                  </a:tcPr>
                </a:tc>
                <a:tc>
                  <a:txBody>
                    <a:bodyPr/>
                    <a:lstStyle/>
                    <a:p>
                      <a:pPr lvl="0" algn="r" rtl="0">
                        <a:lnSpc>
                          <a:spcPct val="115000"/>
                        </a:lnSpc>
                        <a:spcBef>
                          <a:spcPts val="0"/>
                        </a:spcBef>
                        <a:buNone/>
                      </a:pPr>
                      <a:r>
                        <a:rPr lang="en" sz="1800">
                          <a:solidFill>
                            <a:schemeClr val="dk1"/>
                          </a:solidFill>
                          <a:latin typeface="Cambria"/>
                          <a:ea typeface="Cambria"/>
                          <a:cs typeface="Cambria"/>
                          <a:sym typeface="Cambria"/>
                        </a:rPr>
                        <a:t>0.0</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lt1"/>
                    </a:solidFill>
                  </a:tcPr>
                </a:tc>
                <a:tc>
                  <a:txBody>
                    <a:bodyPr/>
                    <a:lstStyle/>
                    <a:p>
                      <a:pPr lvl="0" algn="r" rtl="0">
                        <a:lnSpc>
                          <a:spcPct val="115000"/>
                        </a:lnSpc>
                        <a:spcBef>
                          <a:spcPts val="0"/>
                        </a:spcBef>
                        <a:buNone/>
                      </a:pPr>
                      <a:r>
                        <a:rPr lang="en" sz="1800">
                          <a:solidFill>
                            <a:schemeClr val="dk1"/>
                          </a:solidFill>
                          <a:latin typeface="Cambria"/>
                          <a:ea typeface="Cambria"/>
                          <a:cs typeface="Cambria"/>
                          <a:sym typeface="Cambria"/>
                        </a:rPr>
                        <a:t>0.0</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lt1"/>
                    </a:solidFill>
                  </a:tcPr>
                </a:tc>
                <a:tc>
                  <a:txBody>
                    <a:bodyPr/>
                    <a:lstStyle/>
                    <a:p>
                      <a:pPr lvl="0" algn="r" rtl="0">
                        <a:lnSpc>
                          <a:spcPct val="115000"/>
                        </a:lnSpc>
                        <a:spcBef>
                          <a:spcPts val="0"/>
                        </a:spcBef>
                        <a:buNone/>
                      </a:pPr>
                      <a:r>
                        <a:rPr lang="en" sz="1800">
                          <a:solidFill>
                            <a:schemeClr val="dk1"/>
                          </a:solidFill>
                          <a:latin typeface="Cambria"/>
                          <a:ea typeface="Cambria"/>
                          <a:cs typeface="Cambria"/>
                          <a:sym typeface="Cambria"/>
                        </a:rPr>
                        <a:t>0.0</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lt1"/>
                    </a:solidFill>
                  </a:tcPr>
                </a:tc>
                <a:tc>
                  <a:txBody>
                    <a:bodyPr/>
                    <a:lstStyle/>
                    <a:p>
                      <a:pPr lvl="0" algn="r" rtl="0">
                        <a:lnSpc>
                          <a:spcPct val="115000"/>
                        </a:lnSpc>
                        <a:spcBef>
                          <a:spcPts val="0"/>
                        </a:spcBef>
                        <a:buNone/>
                      </a:pPr>
                      <a:r>
                        <a:rPr lang="en" sz="1800" b="1" dirty="0">
                          <a:solidFill>
                            <a:schemeClr val="dk1"/>
                          </a:solidFill>
                          <a:latin typeface="Cambria"/>
                          <a:ea typeface="Cambria"/>
                          <a:cs typeface="Cambria"/>
                          <a:sym typeface="Cambria"/>
                        </a:rPr>
                        <a:t>0.002*</a:t>
                      </a:r>
                    </a:p>
                  </a:txBody>
                  <a:tcPr marL="91425" marR="91425" marT="91425" marB="91425">
                    <a:lnL w="19050" cap="flat" cmpd="sng">
                      <a:solidFill>
                        <a:srgbClr val="000000"/>
                      </a:solidFill>
                      <a:prstDash val="solid"/>
                      <a:round/>
                      <a:headEnd type="none" w="med" len="med"/>
                      <a:tailEnd type="none" w="med" len="med"/>
                    </a:lnL>
                    <a:lnR w="19050" cap="flat" cmpd="sng">
                      <a:solidFill>
                        <a:srgbClr val="000000"/>
                      </a:solidFill>
                      <a:prstDash val="solid"/>
                      <a:round/>
                      <a:headEnd type="none" w="med" len="med"/>
                      <a:tailEnd type="none" w="med" len="med"/>
                    </a:lnR>
                    <a:lnT w="19050" cap="flat" cmpd="sng">
                      <a:solidFill>
                        <a:srgbClr val="000000"/>
                      </a:solidFill>
                      <a:prstDash val="solid"/>
                      <a:round/>
                      <a:headEnd type="none" w="med" len="med"/>
                      <a:tailEnd type="none" w="med" len="med"/>
                    </a:lnT>
                    <a:lnB w="19050" cap="flat" cmpd="sng">
                      <a:solidFill>
                        <a:srgbClr val="000000"/>
                      </a:solidFill>
                      <a:prstDash val="solid"/>
                      <a:round/>
                      <a:headEnd type="none" w="med" len="med"/>
                      <a:tailEnd type="none" w="med" len="med"/>
                    </a:lnB>
                    <a:solidFill>
                      <a:schemeClr val="lt1"/>
                    </a:solidFill>
                  </a:tcPr>
                </a:tc>
              </a:tr>
            </a:tbl>
          </a:graphicData>
        </a:graphic>
      </p:graphicFrame>
    </p:spTree>
    <p:extLst>
      <p:ext uri="{BB962C8B-B14F-4D97-AF65-F5344CB8AC3E}">
        <p14:creationId xmlns:p14="http://schemas.microsoft.com/office/powerpoint/2010/main" val="3752670245"/>
      </p:ext>
    </p:extLst>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lstStyle/>
          <a:p>
            <a:pPr marL="457200" indent="-457200">
              <a:lnSpc>
                <a:spcPct val="150000"/>
              </a:lnSpc>
              <a:buFont typeface="Arial" panose="020B0604020202020204" pitchFamily="34" charset="0"/>
              <a:buChar char="•"/>
            </a:pPr>
            <a:endParaRPr lang="en-US" dirty="0" smtClean="0">
              <a:solidFill>
                <a:schemeClr val="bg1">
                  <a:lumMod val="75000"/>
                </a:schemeClr>
              </a:solidFill>
            </a:endParaRPr>
          </a:p>
          <a:p>
            <a:pPr marL="457200" indent="-457200">
              <a:lnSpc>
                <a:spcPct val="150000"/>
              </a:lnSpc>
              <a:buFont typeface="Arial" panose="020B0604020202020204" pitchFamily="34" charset="0"/>
              <a:buChar char="•"/>
            </a:pPr>
            <a:r>
              <a:rPr lang="en-US" dirty="0" smtClean="0">
                <a:solidFill>
                  <a:schemeClr val="bg1">
                    <a:lumMod val="75000"/>
                  </a:schemeClr>
                </a:solidFill>
              </a:rPr>
              <a:t>Introduction</a:t>
            </a:r>
          </a:p>
          <a:p>
            <a:pPr marL="457200" indent="-457200">
              <a:lnSpc>
                <a:spcPct val="150000"/>
              </a:lnSpc>
              <a:buFont typeface="Arial" panose="020B0604020202020204" pitchFamily="34" charset="0"/>
              <a:buChar char="•"/>
            </a:pPr>
            <a:r>
              <a:rPr lang="en-US" dirty="0" smtClean="0">
                <a:solidFill>
                  <a:schemeClr val="bg1">
                    <a:lumMod val="75000"/>
                  </a:schemeClr>
                </a:solidFill>
              </a:rPr>
              <a:t>Advice-Based Learning Framework</a:t>
            </a:r>
          </a:p>
          <a:p>
            <a:pPr marL="457200" indent="-457200">
              <a:lnSpc>
                <a:spcPct val="150000"/>
              </a:lnSpc>
              <a:buFont typeface="Arial" panose="020B0604020202020204" pitchFamily="34" charset="0"/>
              <a:buChar char="•"/>
            </a:pPr>
            <a:r>
              <a:rPr lang="en-US" dirty="0" smtClean="0">
                <a:solidFill>
                  <a:schemeClr val="bg1">
                    <a:lumMod val="75000"/>
                  </a:schemeClr>
                </a:solidFill>
              </a:rPr>
              <a:t>Support Vector Machines for Uplift Modeling</a:t>
            </a:r>
          </a:p>
          <a:p>
            <a:pPr marL="457200" indent="-457200">
              <a:lnSpc>
                <a:spcPct val="150000"/>
              </a:lnSpc>
              <a:buFont typeface="Arial" panose="020B0604020202020204" pitchFamily="34" charset="0"/>
              <a:buChar char="•"/>
            </a:pPr>
            <a:r>
              <a:rPr lang="en-US" dirty="0" smtClean="0"/>
              <a:t>Conclusions</a:t>
            </a:r>
            <a:endParaRPr lang="en-US" dirty="0"/>
          </a:p>
        </p:txBody>
      </p:sp>
    </p:spTree>
    <p:extLst>
      <p:ext uri="{BB962C8B-B14F-4D97-AF65-F5344CB8AC3E}">
        <p14:creationId xmlns:p14="http://schemas.microsoft.com/office/powerpoint/2010/main" val="27865830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Text Placeholder 2"/>
          <p:cNvSpPr>
            <a:spLocks noGrp="1"/>
          </p:cNvSpPr>
          <p:nvPr>
            <p:ph type="body" idx="1"/>
          </p:nvPr>
        </p:nvSpPr>
        <p:spPr/>
        <p:txBody>
          <a:bodyPr>
            <a:noAutofit/>
          </a:bodyPr>
          <a:lstStyle/>
          <a:p>
            <a:pPr>
              <a:spcBef>
                <a:spcPts val="600"/>
              </a:spcBef>
            </a:pPr>
            <a:r>
              <a:rPr lang="en-US" sz="1800" b="1" dirty="0" smtClean="0"/>
              <a:t>In This Presentation</a:t>
            </a:r>
          </a:p>
          <a:p>
            <a:pPr marL="457200" indent="-457200">
              <a:spcBef>
                <a:spcPts val="600"/>
              </a:spcBef>
              <a:buFont typeface="Arial" panose="020B0604020202020204" pitchFamily="34" charset="0"/>
              <a:buChar char="•"/>
            </a:pPr>
            <a:r>
              <a:rPr lang="en-US" sz="1800" dirty="0" smtClean="0"/>
              <a:t>Developed framework for collaboration between clinicians and machine learning experts to address challenges in decision support (</a:t>
            </a:r>
            <a:r>
              <a:rPr lang="en-US" sz="1800" dirty="0" err="1" smtClean="0"/>
              <a:t>Kuusisto</a:t>
            </a:r>
            <a:r>
              <a:rPr lang="en-US" sz="1800" dirty="0" smtClean="0"/>
              <a:t> et al., 2015)</a:t>
            </a:r>
          </a:p>
          <a:p>
            <a:pPr marL="457200" indent="-457200">
              <a:spcBef>
                <a:spcPts val="600"/>
              </a:spcBef>
              <a:buFont typeface="Arial" panose="020B0604020202020204" pitchFamily="34" charset="0"/>
              <a:buChar char="•"/>
            </a:pPr>
            <a:r>
              <a:rPr lang="en-US" sz="1800" dirty="0"/>
              <a:t>Developed support vector machine for uplift modeling to address COX-2 inhibitor treatment and understand indolent breast cancer in older patients (</a:t>
            </a:r>
            <a:r>
              <a:rPr lang="en-US" sz="1800" dirty="0" err="1"/>
              <a:t>Kuusisto</a:t>
            </a:r>
            <a:r>
              <a:rPr lang="en-US" sz="1800" dirty="0"/>
              <a:t> et al., 2014</a:t>
            </a:r>
            <a:r>
              <a:rPr lang="en-US" sz="1800" dirty="0" smtClean="0"/>
              <a:t>)</a:t>
            </a:r>
          </a:p>
          <a:p>
            <a:pPr>
              <a:spcBef>
                <a:spcPts val="600"/>
              </a:spcBef>
            </a:pPr>
            <a:endParaRPr lang="en-US" sz="1800" dirty="0" smtClean="0"/>
          </a:p>
          <a:p>
            <a:pPr marL="457200" indent="-457200">
              <a:spcBef>
                <a:spcPts val="600"/>
              </a:spcBef>
              <a:buFont typeface="Arial" panose="020B0604020202020204" pitchFamily="34" charset="0"/>
              <a:buChar char="•"/>
            </a:pPr>
            <a:endParaRPr lang="en-US" sz="1800" dirty="0" smtClean="0"/>
          </a:p>
        </p:txBody>
      </p:sp>
    </p:spTree>
    <p:extLst>
      <p:ext uri="{BB962C8B-B14F-4D97-AF65-F5344CB8AC3E}">
        <p14:creationId xmlns:p14="http://schemas.microsoft.com/office/powerpoint/2010/main" val="3265106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Text Placeholder 2"/>
          <p:cNvSpPr>
            <a:spLocks noGrp="1"/>
          </p:cNvSpPr>
          <p:nvPr>
            <p:ph type="body" idx="1"/>
          </p:nvPr>
        </p:nvSpPr>
        <p:spPr/>
        <p:txBody>
          <a:bodyPr>
            <a:noAutofit/>
          </a:bodyPr>
          <a:lstStyle/>
          <a:p>
            <a:pPr>
              <a:spcBef>
                <a:spcPts val="600"/>
              </a:spcBef>
            </a:pPr>
            <a:r>
              <a:rPr lang="en-US" sz="1800" b="1" dirty="0" smtClean="0"/>
              <a:t>In This Presentation</a:t>
            </a:r>
          </a:p>
          <a:p>
            <a:pPr marL="457200" indent="-457200">
              <a:spcBef>
                <a:spcPts val="600"/>
              </a:spcBef>
              <a:buFont typeface="Arial" panose="020B0604020202020204" pitchFamily="34" charset="0"/>
              <a:buChar char="•"/>
            </a:pPr>
            <a:r>
              <a:rPr lang="en-US" sz="1800" dirty="0" smtClean="0"/>
              <a:t>Developed framework for collaboration between clinicians and machine learning experts to address challenges in decision support (</a:t>
            </a:r>
            <a:r>
              <a:rPr lang="en-US" sz="1800" dirty="0" err="1" smtClean="0"/>
              <a:t>Kuusisto</a:t>
            </a:r>
            <a:r>
              <a:rPr lang="en-US" sz="1800" dirty="0" smtClean="0"/>
              <a:t> et al., 2015)</a:t>
            </a:r>
          </a:p>
          <a:p>
            <a:pPr marL="457200" indent="-457200">
              <a:spcBef>
                <a:spcPts val="600"/>
              </a:spcBef>
              <a:buFont typeface="Arial" panose="020B0604020202020204" pitchFamily="34" charset="0"/>
              <a:buChar char="•"/>
            </a:pPr>
            <a:r>
              <a:rPr lang="en-US" sz="1800" dirty="0"/>
              <a:t>Developed support vector machine for uplift modeling to address COX-2 inhibitor treatment and understand indolent breast cancer in older patients (</a:t>
            </a:r>
            <a:r>
              <a:rPr lang="en-US" sz="1800" dirty="0" err="1"/>
              <a:t>Kuusisto</a:t>
            </a:r>
            <a:r>
              <a:rPr lang="en-US" sz="1800" dirty="0"/>
              <a:t> et al., 2014</a:t>
            </a:r>
            <a:r>
              <a:rPr lang="en-US" sz="1800" dirty="0" smtClean="0"/>
              <a:t>)</a:t>
            </a:r>
          </a:p>
          <a:p>
            <a:pPr>
              <a:spcBef>
                <a:spcPts val="600"/>
              </a:spcBef>
            </a:pPr>
            <a:r>
              <a:rPr lang="en-US" sz="1800" b="1" dirty="0" smtClean="0"/>
              <a:t>Other Contributions</a:t>
            </a:r>
          </a:p>
          <a:p>
            <a:pPr marL="457200" indent="-457200">
              <a:spcBef>
                <a:spcPts val="600"/>
              </a:spcBef>
              <a:buFont typeface="Arial" panose="020B0604020202020204" pitchFamily="34" charset="0"/>
              <a:buChar char="•"/>
            </a:pPr>
            <a:r>
              <a:rPr lang="en-US" sz="1800" dirty="0" smtClean="0"/>
              <a:t>Investigated use of machine learning for accurately estimating individualized treatment effects versus traditional approaches with RCT and observational data (Weiss et al., 2015)</a:t>
            </a:r>
          </a:p>
          <a:p>
            <a:pPr marL="457200" indent="-457200">
              <a:spcBef>
                <a:spcPts val="600"/>
              </a:spcBef>
              <a:buFont typeface="Arial" panose="020B0604020202020204" pitchFamily="34" charset="0"/>
              <a:buChar char="•"/>
            </a:pPr>
            <a:r>
              <a:rPr lang="en-US" sz="1800" dirty="0"/>
              <a:t>Developed statistical relational uplift modeling algorithm to understand factors contributing to indolent breast cancer in older patients (Nassif et al., 2013</a:t>
            </a:r>
            <a:r>
              <a:rPr lang="en-US" sz="1800" dirty="0" smtClean="0"/>
              <a:t>)</a:t>
            </a:r>
          </a:p>
          <a:p>
            <a:pPr marL="457200" indent="-457200">
              <a:spcBef>
                <a:spcPts val="600"/>
              </a:spcBef>
              <a:buFont typeface="Arial" panose="020B0604020202020204" pitchFamily="34" charset="0"/>
              <a:buChar char="•"/>
            </a:pPr>
            <a:r>
              <a:rPr lang="en-US" sz="1800" dirty="0"/>
              <a:t>Applied inductive logic programming with rule evaluation function tailored to meet clinical objective (</a:t>
            </a:r>
            <a:r>
              <a:rPr lang="en-US" sz="1800" dirty="0" err="1"/>
              <a:t>Kuusisto</a:t>
            </a:r>
            <a:r>
              <a:rPr lang="en-US" sz="1800" dirty="0"/>
              <a:t> et al., 2013)</a:t>
            </a:r>
          </a:p>
          <a:p>
            <a:pPr>
              <a:spcBef>
                <a:spcPts val="600"/>
              </a:spcBef>
            </a:pPr>
            <a:endParaRPr lang="en-US" sz="1800" dirty="0" smtClean="0"/>
          </a:p>
          <a:p>
            <a:pPr marL="457200" indent="-457200">
              <a:spcBef>
                <a:spcPts val="600"/>
              </a:spcBef>
              <a:buFont typeface="Arial" panose="020B0604020202020204" pitchFamily="34" charset="0"/>
              <a:buChar char="•"/>
            </a:pPr>
            <a:endParaRPr lang="en-US" sz="1800" dirty="0" smtClean="0"/>
          </a:p>
        </p:txBody>
      </p:sp>
    </p:spTree>
    <p:extLst>
      <p:ext uri="{BB962C8B-B14F-4D97-AF65-F5344CB8AC3E}">
        <p14:creationId xmlns:p14="http://schemas.microsoft.com/office/powerpoint/2010/main" val="1965860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Conclusions</a:t>
            </a:r>
            <a:endParaRPr lang="en-US" dirty="0"/>
          </a:p>
        </p:txBody>
      </p:sp>
      <p:sp>
        <p:nvSpPr>
          <p:cNvPr id="3" name="Text Placeholder 2"/>
          <p:cNvSpPr>
            <a:spLocks noGrp="1"/>
          </p:cNvSpPr>
          <p:nvPr>
            <p:ph type="body" idx="1"/>
          </p:nvPr>
        </p:nvSpPr>
        <p:spPr/>
        <p:txBody>
          <a:bodyPr/>
          <a:lstStyle/>
          <a:p>
            <a:pPr marL="457200" indent="-457200">
              <a:spcBef>
                <a:spcPts val="1200"/>
              </a:spcBef>
              <a:buFont typeface="Arial" panose="020B0604020202020204" pitchFamily="34" charset="0"/>
              <a:buChar char="•"/>
            </a:pPr>
            <a:endParaRPr lang="en-US" sz="2800" dirty="0" smtClean="0"/>
          </a:p>
          <a:p>
            <a:pPr marL="457200" indent="-457200">
              <a:spcBef>
                <a:spcPts val="1200"/>
              </a:spcBef>
              <a:buFont typeface="Arial" panose="020B0604020202020204" pitchFamily="34" charset="0"/>
              <a:buChar char="•"/>
            </a:pPr>
            <a:r>
              <a:rPr lang="en-US" sz="2800" dirty="0" smtClean="0"/>
              <a:t>Close collaboration with clinicians is essential to develop models to meet clinical objectives</a:t>
            </a:r>
          </a:p>
          <a:p>
            <a:pPr marL="457200" indent="-457200">
              <a:spcBef>
                <a:spcPts val="1200"/>
              </a:spcBef>
              <a:buFont typeface="Arial" panose="020B0604020202020204" pitchFamily="34" charset="0"/>
              <a:buChar char="•"/>
            </a:pPr>
            <a:r>
              <a:rPr lang="en-US" sz="2800" dirty="0" smtClean="0"/>
              <a:t>Leveraging clinical expertise in model-building can alleviate challenges of gathering sufficient data for rare diseases</a:t>
            </a:r>
          </a:p>
          <a:p>
            <a:pPr marL="457200" indent="-457200">
              <a:spcBef>
                <a:spcPts val="1200"/>
              </a:spcBef>
              <a:buFont typeface="Arial" panose="020B0604020202020204" pitchFamily="34" charset="0"/>
              <a:buChar char="•"/>
            </a:pPr>
            <a:r>
              <a:rPr lang="en-US" sz="2800" dirty="0" smtClean="0"/>
              <a:t>Machine learning and uplift modeling have potential applications in treatment assignment and knowledge discovery</a:t>
            </a:r>
            <a:endParaRPr lang="en-US" sz="2800" dirty="0"/>
          </a:p>
        </p:txBody>
      </p:sp>
    </p:spTree>
    <p:extLst>
      <p:ext uri="{BB962C8B-B14F-4D97-AF65-F5344CB8AC3E}">
        <p14:creationId xmlns:p14="http://schemas.microsoft.com/office/powerpoint/2010/main" val="6111764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57238254"/>
              </p:ext>
            </p:extLst>
          </p:nvPr>
        </p:nvGraphicFramePr>
        <p:xfrm>
          <a:off x="533400" y="1905000"/>
          <a:ext cx="8320418" cy="4452255"/>
        </p:xfrm>
        <a:graphic>
          <a:graphicData uri="http://schemas.openxmlformats.org/drawingml/2006/table">
            <a:tbl>
              <a:tblPr firstRow="1" bandRow="1">
                <a:tableStyleId>{A947FF6D-1EBE-4864-932D-39CD35CC70D5}</a:tableStyleId>
              </a:tblPr>
              <a:tblGrid>
                <a:gridCol w="1668780"/>
                <a:gridCol w="6651638"/>
              </a:tblGrid>
              <a:tr h="707571">
                <a:tc>
                  <a:txBody>
                    <a:bodyPr/>
                    <a:lstStyle/>
                    <a:p>
                      <a:r>
                        <a:rPr lang="en-US" sz="1800" dirty="0" smtClean="0">
                          <a:latin typeface="Cambria" panose="02040503050406030204" pitchFamily="18" charset="0"/>
                        </a:rPr>
                        <a:t>Advisors:</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Cambria" panose="02040503050406030204" pitchFamily="18" charset="0"/>
                        </a:rPr>
                        <a:t>Jude </a:t>
                      </a:r>
                      <a:r>
                        <a:rPr lang="en-US" sz="1800" dirty="0" err="1" smtClean="0">
                          <a:latin typeface="Cambria" panose="02040503050406030204" pitchFamily="18" charset="0"/>
                        </a:rPr>
                        <a:t>Shavlik</a:t>
                      </a:r>
                      <a:r>
                        <a:rPr lang="en-US" sz="1800" dirty="0" smtClean="0">
                          <a:latin typeface="Cambria" panose="02040503050406030204" pitchFamily="18" charset="0"/>
                        </a:rPr>
                        <a:t>, David Page</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r>
              <a:tr h="707571">
                <a:tc>
                  <a:txBody>
                    <a:bodyPr/>
                    <a:lstStyle/>
                    <a:p>
                      <a:r>
                        <a:rPr lang="en-US" sz="1800" dirty="0" smtClean="0">
                          <a:latin typeface="Cambria" panose="02040503050406030204" pitchFamily="18" charset="0"/>
                        </a:rPr>
                        <a:t>Committee:</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Cambria" panose="02040503050406030204" pitchFamily="18" charset="0"/>
                        </a:rPr>
                        <a:t>Elizabeth Burnside, </a:t>
                      </a:r>
                      <a:r>
                        <a:rPr lang="en-US" sz="1800" dirty="0" err="1" smtClean="0">
                          <a:latin typeface="Cambria" panose="02040503050406030204" pitchFamily="18" charset="0"/>
                        </a:rPr>
                        <a:t>Vitor</a:t>
                      </a:r>
                      <a:r>
                        <a:rPr lang="en-US" sz="1800" dirty="0" smtClean="0">
                          <a:latin typeface="Cambria" panose="02040503050406030204" pitchFamily="18" charset="0"/>
                        </a:rPr>
                        <a:t> Santos Costa</a:t>
                      </a:r>
                      <a:r>
                        <a:rPr lang="en-US" sz="1800" smtClean="0">
                          <a:latin typeface="Cambria" panose="02040503050406030204" pitchFamily="18" charset="0"/>
                        </a:rPr>
                        <a:t>, Charles </a:t>
                      </a:r>
                      <a:r>
                        <a:rPr lang="en-US" sz="1800" dirty="0" smtClean="0">
                          <a:latin typeface="Cambria" panose="02040503050406030204" pitchFamily="18" charset="0"/>
                        </a:rPr>
                        <a:t>Dyer</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r>
              <a:tr h="707571">
                <a:tc>
                  <a:txBody>
                    <a:bodyPr/>
                    <a:lstStyle/>
                    <a:p>
                      <a:r>
                        <a:rPr lang="en-US" sz="1800" dirty="0" smtClean="0">
                          <a:latin typeface="Cambria" panose="02040503050406030204" pitchFamily="18" charset="0"/>
                        </a:rPr>
                        <a:t>Collaborators:</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Cambria" panose="02040503050406030204" pitchFamily="18" charset="0"/>
                        </a:rPr>
                        <a:t>Ines Dutra, </a:t>
                      </a:r>
                      <a:r>
                        <a:rPr lang="en-US" sz="1800" dirty="0" err="1" smtClean="0">
                          <a:latin typeface="Cambria" panose="02040503050406030204" pitchFamily="18" charset="0"/>
                        </a:rPr>
                        <a:t>Houssam</a:t>
                      </a:r>
                      <a:r>
                        <a:rPr lang="en-US" sz="1800" dirty="0" smtClean="0">
                          <a:latin typeface="Cambria" panose="02040503050406030204" pitchFamily="18" charset="0"/>
                        </a:rPr>
                        <a:t> Nassif, </a:t>
                      </a:r>
                      <a:r>
                        <a:rPr lang="en-US" sz="1800" dirty="0" err="1" smtClean="0">
                          <a:latin typeface="Cambria" panose="02040503050406030204" pitchFamily="18" charset="0"/>
                        </a:rPr>
                        <a:t>Yirong</a:t>
                      </a:r>
                      <a:r>
                        <a:rPr lang="en-US" sz="1800" dirty="0" smtClean="0">
                          <a:latin typeface="Cambria" panose="02040503050406030204" pitchFamily="18" charset="0"/>
                        </a:rPr>
                        <a:t> Wu</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r>
              <a:tr h="707571">
                <a:tc>
                  <a:txBody>
                    <a:bodyPr/>
                    <a:lstStyle/>
                    <a:p>
                      <a:r>
                        <a:rPr lang="en-US" sz="1800" dirty="0" smtClean="0">
                          <a:latin typeface="Cambria" panose="02040503050406030204" pitchFamily="18" charset="0"/>
                        </a:rPr>
                        <a:t>Funding:</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Cambria" panose="02040503050406030204" pitchFamily="18" charset="0"/>
                        </a:rPr>
                        <a:t>NLM R01LM010921,</a:t>
                      </a:r>
                      <a:r>
                        <a:rPr lang="en-US" sz="1800" baseline="0" dirty="0" smtClean="0">
                          <a:latin typeface="Cambria" panose="02040503050406030204" pitchFamily="18" charset="0"/>
                        </a:rPr>
                        <a:t> </a:t>
                      </a:r>
                      <a:r>
                        <a:rPr lang="en-US" sz="1800" dirty="0" smtClean="0">
                          <a:latin typeface="Cambria" panose="02040503050406030204" pitchFamily="18" charset="0"/>
                        </a:rPr>
                        <a:t>NIH R01CA165229,</a:t>
                      </a:r>
                      <a:r>
                        <a:rPr lang="en-US" sz="1800" baseline="0" dirty="0" smtClean="0">
                          <a:latin typeface="Cambria" panose="02040503050406030204" pitchFamily="18" charset="0"/>
                        </a:rPr>
                        <a:t> NIH</a:t>
                      </a:r>
                      <a:r>
                        <a:rPr lang="en-US" sz="1800" dirty="0" smtClean="0">
                          <a:latin typeface="Cambria" panose="02040503050406030204" pitchFamily="18" charset="0"/>
                        </a:rPr>
                        <a:t> R01LM011028, NIGMS R01GM097618</a:t>
                      </a:r>
                    </a:p>
                    <a:p>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r>
              <a:tr h="707571">
                <a:tc>
                  <a:txBody>
                    <a:bodyPr/>
                    <a:lstStyle/>
                    <a:p>
                      <a:r>
                        <a:rPr lang="en-US" sz="1800" dirty="0" smtClean="0">
                          <a:latin typeface="Cambria" panose="02040503050406030204" pitchFamily="18" charset="0"/>
                        </a:rPr>
                        <a:t>Friends:</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Cambria" panose="02040503050406030204" pitchFamily="18" charset="0"/>
                        </a:rPr>
                        <a:t>Eric Lantz, Aubrey Barnard, Alex </a:t>
                      </a:r>
                      <a:r>
                        <a:rPr lang="en-US" sz="1800" dirty="0" err="1" smtClean="0">
                          <a:latin typeface="Cambria" panose="02040503050406030204" pitchFamily="18" charset="0"/>
                        </a:rPr>
                        <a:t>Cobian</a:t>
                      </a:r>
                      <a:r>
                        <a:rPr lang="en-US" sz="1800" dirty="0" smtClean="0">
                          <a:latin typeface="Cambria" panose="02040503050406030204" pitchFamily="18" charset="0"/>
                        </a:rPr>
                        <a:t>,</a:t>
                      </a:r>
                      <a:r>
                        <a:rPr lang="en-US" sz="1800" baseline="0" dirty="0" smtClean="0">
                          <a:latin typeface="Cambria" panose="02040503050406030204" pitchFamily="18" charset="0"/>
                        </a:rPr>
                        <a:t> Kendrick Boyd, Jeremy Weiss, </a:t>
                      </a:r>
                      <a:r>
                        <a:rPr lang="en-US" sz="1800" baseline="0" dirty="0" err="1" smtClean="0">
                          <a:latin typeface="Cambria" panose="02040503050406030204" pitchFamily="18" charset="0"/>
                        </a:rPr>
                        <a:t>Jie</a:t>
                      </a:r>
                      <a:r>
                        <a:rPr lang="en-US" sz="1800" baseline="0" dirty="0" smtClean="0">
                          <a:latin typeface="Cambria" panose="02040503050406030204" pitchFamily="18" charset="0"/>
                        </a:rPr>
                        <a:t> Liu, Brandon Smith, Sarah </a:t>
                      </a:r>
                      <a:r>
                        <a:rPr lang="en-US" sz="1800" baseline="0" dirty="0" err="1" smtClean="0">
                          <a:latin typeface="Cambria" panose="02040503050406030204" pitchFamily="18" charset="0"/>
                        </a:rPr>
                        <a:t>Edlund</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r>
              <a:tr h="707571">
                <a:tc>
                  <a:txBody>
                    <a:bodyPr/>
                    <a:lstStyle/>
                    <a:p>
                      <a:r>
                        <a:rPr lang="en-US" sz="1800" dirty="0" smtClean="0">
                          <a:latin typeface="Cambria" panose="02040503050406030204" pitchFamily="18" charset="0"/>
                        </a:rPr>
                        <a:t>Family:</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latin typeface="Cambria" panose="02040503050406030204" pitchFamily="18" charset="0"/>
                        </a:rPr>
                        <a:t>Maggie </a:t>
                      </a:r>
                      <a:r>
                        <a:rPr lang="en-US" sz="1800" dirty="0" err="1" smtClean="0">
                          <a:latin typeface="Cambria" panose="02040503050406030204" pitchFamily="18" charset="0"/>
                        </a:rPr>
                        <a:t>Kuusisto</a:t>
                      </a:r>
                      <a:r>
                        <a:rPr lang="en-US" sz="1800" dirty="0" smtClean="0">
                          <a:latin typeface="Cambria" panose="02040503050406030204" pitchFamily="18" charset="0"/>
                        </a:rPr>
                        <a:t>, Larry </a:t>
                      </a:r>
                      <a:r>
                        <a:rPr lang="en-US" sz="1800" dirty="0" err="1" smtClean="0">
                          <a:latin typeface="Cambria" panose="02040503050406030204" pitchFamily="18" charset="0"/>
                        </a:rPr>
                        <a:t>Kuusisto</a:t>
                      </a:r>
                      <a:r>
                        <a:rPr lang="en-US" sz="1800" dirty="0" smtClean="0">
                          <a:latin typeface="Cambria" panose="02040503050406030204" pitchFamily="18" charset="0"/>
                        </a:rPr>
                        <a:t>,</a:t>
                      </a:r>
                      <a:r>
                        <a:rPr lang="en-US" sz="1800" baseline="0" dirty="0" smtClean="0">
                          <a:latin typeface="Cambria" panose="02040503050406030204" pitchFamily="18" charset="0"/>
                        </a:rPr>
                        <a:t> </a:t>
                      </a:r>
                      <a:r>
                        <a:rPr lang="en-US" sz="1800" baseline="0" dirty="0" err="1" smtClean="0">
                          <a:latin typeface="Cambria" panose="02040503050406030204" pitchFamily="18" charset="0"/>
                        </a:rPr>
                        <a:t>Elina</a:t>
                      </a:r>
                      <a:r>
                        <a:rPr lang="en-US" sz="1800" baseline="0" dirty="0" smtClean="0">
                          <a:latin typeface="Cambria" panose="02040503050406030204" pitchFamily="18" charset="0"/>
                        </a:rPr>
                        <a:t> </a:t>
                      </a:r>
                      <a:r>
                        <a:rPr lang="en-US" sz="1800" baseline="0" dirty="0" err="1" smtClean="0">
                          <a:latin typeface="Cambria" panose="02040503050406030204" pitchFamily="18" charset="0"/>
                        </a:rPr>
                        <a:t>Kuusisto</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8032424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33700" y="3505200"/>
            <a:ext cx="3276600" cy="1143000"/>
          </a:xfrm>
        </p:spPr>
        <p:txBody>
          <a:bodyPr/>
          <a:lstStyle/>
          <a:p>
            <a:r>
              <a:rPr lang="en-US" dirty="0" smtClean="0"/>
              <a:t>Thank You!</a:t>
            </a:r>
            <a:endParaRPr lang="en-US" dirty="0"/>
          </a:p>
        </p:txBody>
      </p:sp>
    </p:spTree>
    <p:extLst>
      <p:ext uri="{BB962C8B-B14F-4D97-AF65-F5344CB8AC3E}">
        <p14:creationId xmlns:p14="http://schemas.microsoft.com/office/powerpoint/2010/main" val="28358983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Future Directions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277284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Uplift Bayesian Networks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u="sng" dirty="0" smtClean="0"/>
                  <a:t>Uplift TAN</a:t>
                </a:r>
              </a:p>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𝐼</m:t>
                          </m:r>
                        </m:e>
                        <m:sub>
                          <m:r>
                            <a:rPr lang="en-US" sz="2800" b="0" i="1" smtClean="0">
                              <a:latin typeface="Cambria Math"/>
                            </a:rPr>
                            <m:t>𝐷𝐼𝐹𝐹</m:t>
                          </m:r>
                        </m:sub>
                      </m:sSub>
                      <m:d>
                        <m:dPr>
                          <m:ctrlPr>
                            <a:rPr lang="en-US" sz="2800" b="0" i="1" smtClean="0">
                              <a:latin typeface="Cambria Math"/>
                            </a:rPr>
                          </m:ctrlPr>
                        </m:dPr>
                        <m:e>
                          <m:r>
                            <a:rPr lang="en-US" sz="2800" b="0" i="1" smtClean="0">
                              <a:latin typeface="Cambria Math"/>
                            </a:rPr>
                            <m:t>𝐴</m:t>
                          </m:r>
                          <m:r>
                            <a:rPr lang="en-US" sz="2800" b="0" i="1" smtClean="0">
                              <a:latin typeface="Cambria Math"/>
                            </a:rPr>
                            <m:t>;</m:t>
                          </m:r>
                          <m:r>
                            <a:rPr lang="en-US" sz="2800" b="0" i="1" smtClean="0">
                              <a:latin typeface="Cambria Math"/>
                            </a:rPr>
                            <m:t>𝐵</m:t>
                          </m:r>
                        </m:e>
                        <m:e>
                          <m:r>
                            <a:rPr lang="en-US" sz="2800" b="0" i="1" smtClean="0">
                              <a:latin typeface="Cambria Math"/>
                            </a:rPr>
                            <m:t>𝐶𝑙𝑎𝑠𝑠</m:t>
                          </m:r>
                        </m:e>
                      </m:d>
                      <m:r>
                        <a:rPr lang="en-US" sz="2800" b="0" i="1" smtClean="0">
                          <a:latin typeface="Cambria Math"/>
                        </a:rPr>
                        <m:t>=</m:t>
                      </m:r>
                    </m:oMath>
                  </m:oMathPara>
                </a14:m>
                <a:endParaRPr lang="en-US" sz="2800" b="0"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en-US" sz="2800" b="0" i="1" smtClean="0">
                              <a:latin typeface="Cambria Math"/>
                            </a:rPr>
                          </m:ctrlPr>
                        </m:sSubPr>
                        <m:e>
                          <m:r>
                            <a:rPr lang="en-US" sz="2800" b="0" i="1" smtClean="0">
                              <a:latin typeface="Cambria Math"/>
                            </a:rPr>
                            <m:t>𝐼</m:t>
                          </m:r>
                        </m:e>
                        <m:sub>
                          <m:r>
                            <a:rPr lang="en-US" sz="2800" b="0" i="1" smtClean="0">
                              <a:latin typeface="Cambria Math"/>
                            </a:rPr>
                            <m:t>𝑡𝑟𝑒𝑎𝑡</m:t>
                          </m:r>
                        </m:sub>
                      </m:sSub>
                      <m:d>
                        <m:dPr>
                          <m:ctrlPr>
                            <a:rPr lang="en-US" sz="2800" b="0" i="1" smtClean="0">
                              <a:latin typeface="Cambria Math"/>
                            </a:rPr>
                          </m:ctrlPr>
                        </m:dPr>
                        <m:e>
                          <m:r>
                            <a:rPr lang="en-US" sz="2800" b="0" i="1" smtClean="0">
                              <a:latin typeface="Cambria Math"/>
                            </a:rPr>
                            <m:t>𝐴</m:t>
                          </m:r>
                          <m:r>
                            <a:rPr lang="en-US" sz="2800" b="0" i="1" smtClean="0">
                              <a:latin typeface="Cambria Math"/>
                            </a:rPr>
                            <m:t>;</m:t>
                          </m:r>
                          <m:r>
                            <a:rPr lang="en-US" sz="2800" b="0" i="1" smtClean="0">
                              <a:latin typeface="Cambria Math"/>
                            </a:rPr>
                            <m:t>𝐵</m:t>
                          </m:r>
                        </m:e>
                        <m:e>
                          <m:r>
                            <a:rPr lang="en-US" sz="2800" b="0" i="1" smtClean="0">
                              <a:latin typeface="Cambria Math"/>
                            </a:rPr>
                            <m:t>𝐶𝑙𝑎𝑠𝑠</m:t>
                          </m:r>
                        </m:e>
                      </m:d>
                      <m:r>
                        <a:rPr lang="en-US" sz="2800" b="0" i="1" smtClean="0">
                          <a:latin typeface="Cambria Math"/>
                        </a:rPr>
                        <m:t>−</m:t>
                      </m:r>
                      <m:sSub>
                        <m:sSubPr>
                          <m:ctrlPr>
                            <a:rPr lang="en-US" sz="2800" b="0" i="1" smtClean="0">
                              <a:latin typeface="Cambria Math"/>
                            </a:rPr>
                          </m:ctrlPr>
                        </m:sSubPr>
                        <m:e>
                          <m:r>
                            <a:rPr lang="en-US" sz="2800" b="0" i="1" smtClean="0">
                              <a:latin typeface="Cambria Math"/>
                            </a:rPr>
                            <m:t>𝐼</m:t>
                          </m:r>
                        </m:e>
                        <m:sub>
                          <m:r>
                            <a:rPr lang="en-US" sz="2800" b="0" i="1" smtClean="0">
                              <a:latin typeface="Cambria Math"/>
                            </a:rPr>
                            <m:t>𝑐𝑜𝑛𝑡𝑟𝑜𝑙</m:t>
                          </m:r>
                        </m:sub>
                      </m:sSub>
                      <m:r>
                        <a:rPr lang="en-US" sz="2800" b="0" i="1" smtClean="0">
                          <a:latin typeface="Cambria Math"/>
                        </a:rPr>
                        <m:t>(</m:t>
                      </m:r>
                      <m:r>
                        <a:rPr lang="en-US" sz="2800" b="0" i="1" smtClean="0">
                          <a:latin typeface="Cambria Math"/>
                        </a:rPr>
                        <m:t>𝐴</m:t>
                      </m:r>
                      <m:r>
                        <a:rPr lang="en-US" sz="2800" b="0" i="1" smtClean="0">
                          <a:latin typeface="Cambria Math"/>
                        </a:rPr>
                        <m:t>;</m:t>
                      </m:r>
                      <m:r>
                        <a:rPr lang="en-US" sz="2800" b="0" i="1" smtClean="0">
                          <a:latin typeface="Cambria Math"/>
                        </a:rPr>
                        <m:t>𝐵</m:t>
                      </m:r>
                      <m:r>
                        <a:rPr lang="en-US" sz="2800" b="0" i="1" smtClean="0">
                          <a:latin typeface="Cambria Math"/>
                        </a:rPr>
                        <m:t>|</m:t>
                      </m:r>
                      <m:r>
                        <a:rPr lang="en-US" sz="2800" b="0" i="1" smtClean="0">
                          <a:latin typeface="Cambria Math"/>
                        </a:rPr>
                        <m:t>𝐶𝑙𝑎𝑠𝑠</m:t>
                      </m:r>
                      <m:r>
                        <a:rPr lang="en-US" sz="2800" b="0" i="1" smtClean="0">
                          <a:latin typeface="Cambria Math"/>
                        </a:rPr>
                        <m:t>)</m:t>
                      </m:r>
                    </m:oMath>
                  </m:oMathPara>
                </a14:m>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rotWithShape="1">
                <a:blip r:embed="rId2"/>
                <a:stretch>
                  <a:fillRect l="-1778" t="-73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463" y="3502097"/>
            <a:ext cx="4169737" cy="312730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02097"/>
            <a:ext cx="4169737" cy="3127303"/>
          </a:xfrm>
          <a:prstGeom prst="rect">
            <a:avLst/>
          </a:prstGeom>
        </p:spPr>
      </p:pic>
    </p:spTree>
    <p:extLst>
      <p:ext uri="{BB962C8B-B14F-4D97-AF65-F5344CB8AC3E}">
        <p14:creationId xmlns:p14="http://schemas.microsoft.com/office/powerpoint/2010/main" val="40825701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Benefit Maximization</a:t>
            </a:r>
            <a:endParaRPr lang="en-US" dirty="0"/>
          </a:p>
        </p:txBody>
      </p:sp>
      <p:sp>
        <p:nvSpPr>
          <p:cNvPr id="6" name="Text Placeholder 5"/>
          <p:cNvSpPr>
            <a:spLocks noGrp="1"/>
          </p:cNvSpPr>
          <p:nvPr>
            <p:ph type="body" idx="1"/>
          </p:nvPr>
        </p:nvSpPr>
        <p:spPr/>
        <p:txBody>
          <a:bodyPr/>
          <a:lstStyle/>
          <a:p>
            <a:pPr marL="457200" lvl="0" indent="-381000">
              <a:spcBef>
                <a:spcPts val="1000"/>
              </a:spcBef>
              <a:spcAft>
                <a:spcPts val="2000"/>
              </a:spcAft>
              <a:buFont typeface="Arial"/>
              <a:buChar char="●"/>
            </a:pPr>
            <a:endParaRPr lang="en" sz="2800" dirty="0" smtClean="0"/>
          </a:p>
          <a:p>
            <a:pPr marL="457200" lvl="0" indent="-381000">
              <a:spcBef>
                <a:spcPts val="1000"/>
              </a:spcBef>
              <a:spcAft>
                <a:spcPts val="2000"/>
              </a:spcAft>
              <a:buFont typeface="Arial"/>
              <a:buChar char="●"/>
            </a:pPr>
            <a:endParaRPr lang="en" sz="2800" dirty="0" smtClean="0"/>
          </a:p>
          <a:p>
            <a:pPr marL="457200" lvl="0" indent="-381000">
              <a:spcBef>
                <a:spcPts val="1000"/>
              </a:spcBef>
              <a:spcAft>
                <a:spcPts val="2000"/>
              </a:spcAft>
              <a:buFont typeface="Arial"/>
              <a:buChar char="●"/>
            </a:pPr>
            <a:endParaRPr lang="en" sz="2800" dirty="0" smtClean="0"/>
          </a:p>
          <a:p>
            <a:pPr marL="457200" lvl="0" indent="-381000">
              <a:spcBef>
                <a:spcPts val="1000"/>
              </a:spcBef>
              <a:spcAft>
                <a:spcPts val="2000"/>
              </a:spcAft>
              <a:buFont typeface="Arial"/>
              <a:buChar char="●"/>
            </a:pPr>
            <a:r>
              <a:rPr lang="en" sz="2800" dirty="0" smtClean="0"/>
              <a:t>Can evaluate treatment assignment model on RCT data (Vickers et al., 2007)</a:t>
            </a:r>
          </a:p>
          <a:p>
            <a:pPr marL="457200" lvl="0" indent="-381000">
              <a:spcBef>
                <a:spcPts val="1000"/>
              </a:spcBef>
              <a:spcAft>
                <a:spcPts val="2000"/>
              </a:spcAft>
              <a:buFont typeface="Arial"/>
              <a:buChar char="●"/>
            </a:pPr>
            <a:r>
              <a:rPr lang="en" sz="2800" dirty="0" smtClean="0"/>
              <a:t>Could optimize for treatment assignment directly</a:t>
            </a:r>
            <a:endParaRPr lang="en"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084" y="2209800"/>
            <a:ext cx="7671832" cy="1472187"/>
          </a:xfrm>
          <a:prstGeom prst="rect">
            <a:avLst/>
          </a:prstGeom>
        </p:spPr>
      </p:pic>
    </p:spTree>
    <p:extLst>
      <p:ext uri="{BB962C8B-B14F-4D97-AF65-F5344CB8AC3E}">
        <p14:creationId xmlns:p14="http://schemas.microsoft.com/office/powerpoint/2010/main" val="3359034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Statement</a:t>
            </a:r>
            <a:endParaRPr lang="en-US" dirty="0"/>
          </a:p>
        </p:txBody>
      </p:sp>
      <p:sp>
        <p:nvSpPr>
          <p:cNvPr id="3" name="Text Placeholder 2"/>
          <p:cNvSpPr>
            <a:spLocks noGrp="1"/>
          </p:cNvSpPr>
          <p:nvPr>
            <p:ph type="body" idx="1"/>
          </p:nvPr>
        </p:nvSpPr>
        <p:spPr/>
        <p:txBody>
          <a:bodyPr/>
          <a:lstStyle/>
          <a:p>
            <a:pPr algn="ctr"/>
            <a:endParaRPr lang="en-US" sz="2800" i="1" dirty="0" smtClean="0"/>
          </a:p>
          <a:p>
            <a:pPr algn="ctr"/>
            <a:endParaRPr lang="en-US" sz="2800" i="1" dirty="0"/>
          </a:p>
          <a:p>
            <a:pPr algn="ctr"/>
            <a:r>
              <a:rPr lang="en-US" sz="2800" i="1" smtClean="0"/>
              <a:t>Machine </a:t>
            </a:r>
            <a:r>
              <a:rPr lang="en-US" sz="2800" i="1" dirty="0"/>
              <a:t>learning results can be made more clinically-relevant by tailoring current approaches to meet clinical objectives through the development of new algorithms to model individual response to treatment, and by incorporating clinical expertise into model development and refinement.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Calibration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1815" y="4190999"/>
            <a:ext cx="3300137" cy="247510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814" y="1715897"/>
            <a:ext cx="3300137" cy="24751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863" y="4191000"/>
            <a:ext cx="3300137" cy="247510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1863" y="1715897"/>
            <a:ext cx="3300137" cy="2475103"/>
          </a:xfrm>
          <a:prstGeom prst="rect">
            <a:avLst/>
          </a:prstGeom>
        </p:spPr>
      </p:pic>
    </p:spTree>
    <p:extLst>
      <p:ext uri="{BB962C8B-B14F-4D97-AF65-F5344CB8AC3E}">
        <p14:creationId xmlns:p14="http://schemas.microsoft.com/office/powerpoint/2010/main" val="27395645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Other Work</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975868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rtl="0">
              <a:spcBef>
                <a:spcPts val="0"/>
              </a:spcBef>
              <a:buNone/>
            </a:pPr>
            <a:r>
              <a:rPr lang="en" sz="3600" b="1" dirty="0">
                <a:solidFill>
                  <a:srgbClr val="0070C0"/>
                </a:solidFill>
                <a:latin typeface="Cambria"/>
                <a:ea typeface="Cambria"/>
                <a:cs typeface="Cambria"/>
                <a:sym typeface="Cambria"/>
              </a:rPr>
              <a:t>In Situ</a:t>
            </a:r>
          </a:p>
          <a:p>
            <a:pPr marL="457200" lvl="0" indent="-419100" rtl="0">
              <a:spcBef>
                <a:spcPts val="0"/>
              </a:spcBef>
              <a:buClr>
                <a:schemeClr val="dk1"/>
              </a:buClr>
              <a:buSzPct val="100000"/>
              <a:buFont typeface="Arial"/>
              <a:buChar char="●"/>
            </a:pPr>
            <a:r>
              <a:rPr lang="en" dirty="0">
                <a:latin typeface="Cambria"/>
                <a:ea typeface="Cambria"/>
                <a:cs typeface="Cambria"/>
                <a:sym typeface="Cambria"/>
              </a:rPr>
              <a:t>Earlier </a:t>
            </a:r>
            <a:r>
              <a:rPr lang="en" dirty="0" smtClean="0">
                <a:latin typeface="Cambria"/>
                <a:ea typeface="Cambria"/>
                <a:cs typeface="Cambria"/>
                <a:sym typeface="Cambria"/>
              </a:rPr>
              <a:t>state</a:t>
            </a:r>
            <a:endParaRPr lang="en" dirty="0">
              <a:latin typeface="Cambria"/>
              <a:ea typeface="Cambria"/>
              <a:cs typeface="Cambria"/>
              <a:sym typeface="Cambria"/>
            </a:endParaRPr>
          </a:p>
          <a:p>
            <a:pPr marL="457200" lvl="0" indent="-419100">
              <a:spcBef>
                <a:spcPts val="0"/>
              </a:spcBef>
              <a:buClr>
                <a:schemeClr val="dk1"/>
              </a:buClr>
              <a:buSzPct val="100000"/>
              <a:buFont typeface="Arial"/>
              <a:buChar char="●"/>
            </a:pPr>
            <a:r>
              <a:rPr lang="en" dirty="0">
                <a:latin typeface="Cambria"/>
                <a:ea typeface="Cambria"/>
                <a:cs typeface="Cambria"/>
                <a:sym typeface="Cambria"/>
              </a:rPr>
              <a:t>Cancer localized</a:t>
            </a:r>
          </a:p>
        </p:txBody>
      </p:sp>
      <p:sp>
        <p:nvSpPr>
          <p:cNvPr id="431" name="Shape 431"/>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spcBef>
                <a:spcPts val="0"/>
              </a:spcBef>
              <a:buNone/>
            </a:pPr>
            <a:r>
              <a:rPr lang="en" dirty="0"/>
              <a:t>Breast Cancer </a:t>
            </a:r>
            <a:r>
              <a:rPr lang="en" dirty="0" smtClean="0"/>
              <a:t>States</a:t>
            </a:r>
            <a:endParaRPr lang="en" dirty="0"/>
          </a:p>
        </p:txBody>
      </p:sp>
      <p:sp>
        <p:nvSpPr>
          <p:cNvPr id="432" name="Shape 432"/>
          <p:cNvSpPr txBox="1">
            <a:spLocks noGrp="1"/>
          </p:cNvSpPr>
          <p:nvPr>
            <p:ph type="body" idx="2"/>
          </p:nvPr>
        </p:nvSpPr>
        <p:spPr>
          <a:xfrm>
            <a:off x="4692273" y="1600200"/>
            <a:ext cx="3994500" cy="4967700"/>
          </a:xfrm>
          <a:prstGeom prst="rect">
            <a:avLst/>
          </a:prstGeom>
        </p:spPr>
        <p:txBody>
          <a:bodyPr lIns="91425" tIns="91425" rIns="91425" bIns="91425" anchor="t" anchorCtr="0">
            <a:noAutofit/>
          </a:bodyPr>
          <a:lstStyle/>
          <a:p>
            <a:pPr rtl="0">
              <a:spcBef>
                <a:spcPts val="0"/>
              </a:spcBef>
              <a:buNone/>
            </a:pPr>
            <a:r>
              <a:rPr lang="en" sz="3600" b="1" dirty="0">
                <a:solidFill>
                  <a:srgbClr val="0070C0"/>
                </a:solidFill>
                <a:latin typeface="Cambria"/>
                <a:ea typeface="Cambria"/>
                <a:cs typeface="Cambria"/>
                <a:sym typeface="Cambria"/>
              </a:rPr>
              <a:t>Invasive</a:t>
            </a:r>
          </a:p>
          <a:p>
            <a:pPr marL="457200" lvl="0" indent="-419100" rtl="0">
              <a:spcBef>
                <a:spcPts val="0"/>
              </a:spcBef>
              <a:buClr>
                <a:schemeClr val="dk1"/>
              </a:buClr>
              <a:buSzPct val="100000"/>
              <a:buFont typeface="Arial"/>
              <a:buChar char="●"/>
            </a:pPr>
            <a:r>
              <a:rPr lang="en" dirty="0">
                <a:latin typeface="Cambria"/>
                <a:ea typeface="Cambria"/>
                <a:cs typeface="Cambria"/>
                <a:sym typeface="Cambria"/>
              </a:rPr>
              <a:t>Later </a:t>
            </a:r>
            <a:r>
              <a:rPr lang="en" dirty="0" smtClean="0">
                <a:latin typeface="Cambria"/>
                <a:ea typeface="Cambria"/>
                <a:cs typeface="Cambria"/>
                <a:sym typeface="Cambria"/>
              </a:rPr>
              <a:t>state</a:t>
            </a:r>
            <a:endParaRPr lang="en" dirty="0">
              <a:latin typeface="Cambria"/>
              <a:ea typeface="Cambria"/>
              <a:cs typeface="Cambria"/>
              <a:sym typeface="Cambria"/>
            </a:endParaRPr>
          </a:p>
          <a:p>
            <a:pPr marL="457200" lvl="0" indent="-419100">
              <a:spcBef>
                <a:spcPts val="0"/>
              </a:spcBef>
              <a:buClr>
                <a:schemeClr val="dk1"/>
              </a:buClr>
              <a:buSzPct val="100000"/>
              <a:buFont typeface="Arial"/>
              <a:buChar char="●"/>
            </a:pPr>
            <a:r>
              <a:rPr lang="en" dirty="0">
                <a:latin typeface="Cambria"/>
                <a:ea typeface="Cambria"/>
                <a:cs typeface="Cambria"/>
                <a:sym typeface="Cambria"/>
              </a:rPr>
              <a:t>Cancer has invaded surrounding tissue</a:t>
            </a:r>
          </a:p>
        </p:txBody>
      </p:sp>
      <p:pic>
        <p:nvPicPr>
          <p:cNvPr id="433" name="Shape 433"/>
          <p:cNvPicPr preferRelativeResize="0"/>
          <p:nvPr/>
        </p:nvPicPr>
        <p:blipFill>
          <a:blip r:embed="rId3">
            <a:alphaModFix/>
          </a:blip>
          <a:stretch>
            <a:fillRect/>
          </a:stretch>
        </p:blipFill>
        <p:spPr>
          <a:xfrm>
            <a:off x="1197150" y="3936574"/>
            <a:ext cx="2296325" cy="2805599"/>
          </a:xfrm>
          <a:prstGeom prst="rect">
            <a:avLst/>
          </a:prstGeom>
          <a:noFill/>
          <a:ln>
            <a:noFill/>
          </a:ln>
        </p:spPr>
      </p:pic>
      <p:pic>
        <p:nvPicPr>
          <p:cNvPr id="434" name="Shape 434"/>
          <p:cNvPicPr preferRelativeResize="0"/>
          <p:nvPr/>
        </p:nvPicPr>
        <p:blipFill>
          <a:blip r:embed="rId4">
            <a:alphaModFix/>
          </a:blip>
          <a:stretch>
            <a:fillRect/>
          </a:stretch>
        </p:blipFill>
        <p:spPr>
          <a:xfrm>
            <a:off x="5498900" y="3777900"/>
            <a:ext cx="2549874" cy="2965799"/>
          </a:xfrm>
          <a:prstGeom prst="rect">
            <a:avLst/>
          </a:prstGeom>
          <a:noFill/>
          <a:ln>
            <a:noFill/>
          </a:ln>
        </p:spPr>
      </p:pic>
    </p:spTree>
    <p:extLst>
      <p:ext uri="{BB962C8B-B14F-4D97-AF65-F5344CB8AC3E}">
        <p14:creationId xmlns:p14="http://schemas.microsoft.com/office/powerpoint/2010/main" val="984819663"/>
      </p:ext>
    </p:extLst>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spcBef>
                <a:spcPts val="0"/>
              </a:spcBef>
              <a:buNone/>
            </a:pPr>
            <a:r>
              <a:rPr lang="en"/>
              <a:t>Breast Cancer Age Differences</a:t>
            </a:r>
          </a:p>
        </p:txBody>
      </p:sp>
      <p:sp>
        <p:nvSpPr>
          <p:cNvPr id="440" name="Shape 440"/>
          <p:cNvSpPr txBox="1">
            <a:spLocks noGrp="1"/>
          </p:cNvSpPr>
          <p:nvPr>
            <p:ph type="body" idx="1"/>
          </p:nvPr>
        </p:nvSpPr>
        <p:spPr>
          <a:xfrm>
            <a:off x="457200" y="1600200"/>
            <a:ext cx="3994500" cy="4967700"/>
          </a:xfrm>
          <a:prstGeom prst="rect">
            <a:avLst/>
          </a:prstGeom>
        </p:spPr>
        <p:txBody>
          <a:bodyPr lIns="91425" tIns="91425" rIns="91425" bIns="91425" anchor="t" anchorCtr="0">
            <a:noAutofit/>
          </a:bodyPr>
          <a:lstStyle/>
          <a:p>
            <a:pPr rtl="0">
              <a:spcBef>
                <a:spcPts val="0"/>
              </a:spcBef>
              <a:buNone/>
            </a:pPr>
            <a:r>
              <a:rPr lang="en" sz="3600" b="1">
                <a:solidFill>
                  <a:srgbClr val="0070C0"/>
                </a:solidFill>
                <a:latin typeface="Cambria"/>
                <a:ea typeface="Cambria"/>
                <a:cs typeface="Cambria"/>
                <a:sym typeface="Cambria"/>
              </a:rPr>
              <a:t>Older</a:t>
            </a:r>
          </a:p>
          <a:p>
            <a:pPr marL="457200" lvl="0" indent="-419100" rtl="0">
              <a:spcBef>
                <a:spcPts val="0"/>
              </a:spcBef>
              <a:spcAft>
                <a:spcPts val="1000"/>
              </a:spcAft>
              <a:buClr>
                <a:schemeClr val="dk1"/>
              </a:buClr>
              <a:buSzPct val="100000"/>
              <a:buFont typeface="Arial"/>
              <a:buChar char="●"/>
            </a:pPr>
            <a:r>
              <a:rPr lang="en">
                <a:latin typeface="Cambria"/>
                <a:ea typeface="Cambria"/>
                <a:cs typeface="Cambria"/>
                <a:sym typeface="Cambria"/>
              </a:rPr>
              <a:t>Cancer tends to progress </a:t>
            </a:r>
            <a:r>
              <a:rPr lang="en" b="1" i="1">
                <a:latin typeface="Cambria"/>
                <a:ea typeface="Cambria"/>
                <a:cs typeface="Cambria"/>
                <a:sym typeface="Cambria"/>
              </a:rPr>
              <a:t>less aggressively</a:t>
            </a:r>
          </a:p>
          <a:p>
            <a:pPr marL="457200" lvl="0" indent="-419100">
              <a:spcBef>
                <a:spcPts val="0"/>
              </a:spcBef>
              <a:spcAft>
                <a:spcPts val="1000"/>
              </a:spcAft>
              <a:buClr>
                <a:schemeClr val="dk1"/>
              </a:buClr>
              <a:buSzPct val="100000"/>
              <a:buFont typeface="Arial"/>
              <a:buChar char="●"/>
            </a:pPr>
            <a:r>
              <a:rPr lang="en">
                <a:latin typeface="Cambria"/>
                <a:ea typeface="Cambria"/>
                <a:cs typeface="Cambria"/>
                <a:sym typeface="Cambria"/>
              </a:rPr>
              <a:t>Patient has </a:t>
            </a:r>
            <a:r>
              <a:rPr lang="en" b="1" i="1">
                <a:latin typeface="Cambria"/>
                <a:ea typeface="Cambria"/>
                <a:cs typeface="Cambria"/>
                <a:sym typeface="Cambria"/>
              </a:rPr>
              <a:t>less</a:t>
            </a:r>
            <a:r>
              <a:rPr lang="en">
                <a:latin typeface="Cambria"/>
                <a:ea typeface="Cambria"/>
                <a:cs typeface="Cambria"/>
                <a:sym typeface="Cambria"/>
              </a:rPr>
              <a:t> time for progression</a:t>
            </a:r>
          </a:p>
        </p:txBody>
      </p:sp>
      <p:sp>
        <p:nvSpPr>
          <p:cNvPr id="441" name="Shape 441"/>
          <p:cNvSpPr txBox="1">
            <a:spLocks noGrp="1"/>
          </p:cNvSpPr>
          <p:nvPr>
            <p:ph type="body" idx="2"/>
          </p:nvPr>
        </p:nvSpPr>
        <p:spPr>
          <a:xfrm>
            <a:off x="4692273" y="1600200"/>
            <a:ext cx="3994500" cy="4967700"/>
          </a:xfrm>
          <a:prstGeom prst="rect">
            <a:avLst/>
          </a:prstGeom>
        </p:spPr>
        <p:txBody>
          <a:bodyPr lIns="91425" tIns="91425" rIns="91425" bIns="91425" anchor="t" anchorCtr="0">
            <a:noAutofit/>
          </a:bodyPr>
          <a:lstStyle/>
          <a:p>
            <a:pPr rtl="0">
              <a:spcBef>
                <a:spcPts val="0"/>
              </a:spcBef>
              <a:buNone/>
            </a:pPr>
            <a:r>
              <a:rPr lang="en" sz="3600" b="1">
                <a:solidFill>
                  <a:srgbClr val="0070C0"/>
                </a:solidFill>
                <a:latin typeface="Cambria"/>
                <a:ea typeface="Cambria"/>
                <a:cs typeface="Cambria"/>
                <a:sym typeface="Cambria"/>
              </a:rPr>
              <a:t>Younger</a:t>
            </a:r>
          </a:p>
          <a:p>
            <a:pPr marL="457200" lvl="0" indent="-419100" rtl="0">
              <a:spcBef>
                <a:spcPts val="0"/>
              </a:spcBef>
              <a:spcAft>
                <a:spcPts val="1000"/>
              </a:spcAft>
              <a:buClr>
                <a:schemeClr val="dk1"/>
              </a:buClr>
              <a:buSzPct val="100000"/>
              <a:buFont typeface="Arial"/>
              <a:buChar char="●"/>
            </a:pPr>
            <a:r>
              <a:rPr lang="en">
                <a:latin typeface="Cambria"/>
                <a:ea typeface="Cambria"/>
                <a:cs typeface="Cambria"/>
                <a:sym typeface="Cambria"/>
              </a:rPr>
              <a:t>Cancer tends to progress </a:t>
            </a:r>
            <a:r>
              <a:rPr lang="en" b="1" i="1">
                <a:latin typeface="Cambria"/>
                <a:ea typeface="Cambria"/>
                <a:cs typeface="Cambria"/>
                <a:sym typeface="Cambria"/>
              </a:rPr>
              <a:t>more aggressively</a:t>
            </a:r>
          </a:p>
          <a:p>
            <a:pPr marL="457200" lvl="0" indent="-419100">
              <a:spcBef>
                <a:spcPts val="0"/>
              </a:spcBef>
              <a:spcAft>
                <a:spcPts val="1000"/>
              </a:spcAft>
              <a:buClr>
                <a:schemeClr val="dk1"/>
              </a:buClr>
              <a:buSzPct val="100000"/>
              <a:buFont typeface="Arial"/>
              <a:buChar char="●"/>
            </a:pPr>
            <a:r>
              <a:rPr lang="en">
                <a:latin typeface="Cambria"/>
                <a:ea typeface="Cambria"/>
                <a:cs typeface="Cambria"/>
                <a:sym typeface="Cambria"/>
              </a:rPr>
              <a:t>Patient has </a:t>
            </a:r>
            <a:r>
              <a:rPr lang="en" b="1" i="1">
                <a:latin typeface="Cambria"/>
                <a:ea typeface="Cambria"/>
                <a:cs typeface="Cambria"/>
                <a:sym typeface="Cambria"/>
              </a:rPr>
              <a:t>more</a:t>
            </a:r>
            <a:r>
              <a:rPr lang="en">
                <a:latin typeface="Cambria"/>
                <a:ea typeface="Cambria"/>
                <a:cs typeface="Cambria"/>
                <a:sym typeface="Cambria"/>
              </a:rPr>
              <a:t> time for progression</a:t>
            </a:r>
          </a:p>
        </p:txBody>
      </p:sp>
    </p:spTree>
    <p:extLst>
      <p:ext uri="{BB962C8B-B14F-4D97-AF65-F5344CB8AC3E}">
        <p14:creationId xmlns:p14="http://schemas.microsoft.com/office/powerpoint/2010/main" val="3717254301"/>
      </p:ext>
    </p:extLst>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Uplift SVM Older In Situ Rules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11883931"/>
              </p:ext>
            </p:extLst>
          </p:nvPr>
        </p:nvGraphicFramePr>
        <p:xfrm>
          <a:off x="876300" y="3296920"/>
          <a:ext cx="7391401" cy="2494280"/>
        </p:xfrm>
        <a:graphic>
          <a:graphicData uri="http://schemas.openxmlformats.org/drawingml/2006/table">
            <a:tbl>
              <a:tblPr firstRow="1" bandRow="1">
                <a:tableStyleId>{A947FF6D-1EBE-4864-932D-39CD35CC70D5}</a:tableStyleId>
              </a:tblPr>
              <a:tblGrid>
                <a:gridCol w="762000"/>
                <a:gridCol w="3429000"/>
                <a:gridCol w="1676400"/>
                <a:gridCol w="1524001"/>
              </a:tblGrid>
              <a:tr h="370840">
                <a:tc>
                  <a:txBody>
                    <a:bodyPr/>
                    <a:lstStyle/>
                    <a:p>
                      <a:pPr algn="ctr"/>
                      <a:r>
                        <a:rPr lang="en-US" sz="1800" b="1" dirty="0" smtClean="0">
                          <a:latin typeface="Cambria" panose="02040503050406030204" pitchFamily="18" charset="0"/>
                        </a:rPr>
                        <a:t>Rank</a:t>
                      </a:r>
                      <a:endParaRPr lang="en-US" sz="1800" b="1"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Cambria" panose="02040503050406030204" pitchFamily="18" charset="0"/>
                        </a:rPr>
                        <a:t>Feature</a:t>
                      </a:r>
                      <a:endParaRPr lang="en-US" sz="1800" b="1"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Cambria" panose="02040503050406030204" pitchFamily="18" charset="0"/>
                        </a:rPr>
                        <a:t>Older In Situ Correlation</a:t>
                      </a:r>
                      <a:endParaRPr lang="en-US" sz="1800" b="1"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Cambria" panose="02040503050406030204" pitchFamily="18" charset="0"/>
                        </a:rPr>
                        <a:t>Radiologist</a:t>
                      </a:r>
                      <a:r>
                        <a:rPr lang="en-US" sz="1800" b="1" baseline="0" dirty="0" smtClean="0">
                          <a:latin typeface="Cambria" panose="02040503050406030204" pitchFamily="18" charset="0"/>
                        </a:rPr>
                        <a:t> Assessment</a:t>
                      </a:r>
                      <a:endParaRPr lang="en-US" sz="1800" b="1"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1800" dirty="0" smtClean="0">
                          <a:latin typeface="Cambria" panose="02040503050406030204" pitchFamily="18" charset="0"/>
                        </a:rPr>
                        <a:t>1</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ambria" panose="02040503050406030204" pitchFamily="18" charset="0"/>
                        </a:rPr>
                        <a:t>Linear Calc. Distribution Present</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chemeClr val="accent3"/>
                          </a:solidFill>
                          <a:latin typeface="Cambria" panose="02040503050406030204" pitchFamily="18" charset="0"/>
                        </a:rPr>
                        <a:t>Positive</a:t>
                      </a:r>
                      <a:endParaRPr lang="en-US" sz="1800" b="1" dirty="0">
                        <a:solidFill>
                          <a:schemeClr val="accent3"/>
                        </a:solidFill>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ambria" panose="02040503050406030204" pitchFamily="18" charset="0"/>
                        </a:rPr>
                        <a:t>10</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1800" dirty="0" smtClean="0">
                          <a:latin typeface="Cambria" panose="02040503050406030204" pitchFamily="18" charset="0"/>
                        </a:rPr>
                        <a:t>2</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err="1" smtClean="0">
                          <a:latin typeface="Cambria" panose="02040503050406030204" pitchFamily="18" charset="0"/>
                        </a:rPr>
                        <a:t>Spiculated</a:t>
                      </a:r>
                      <a:r>
                        <a:rPr lang="en-US" sz="1800" dirty="0" smtClean="0">
                          <a:latin typeface="Cambria" panose="02040503050406030204" pitchFamily="18" charset="0"/>
                        </a:rPr>
                        <a:t> Mass Margin Present</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chemeClr val="accent2"/>
                          </a:solidFill>
                          <a:latin typeface="Cambria" panose="02040503050406030204" pitchFamily="18" charset="0"/>
                        </a:rPr>
                        <a:t>Negative</a:t>
                      </a:r>
                      <a:endParaRPr lang="en-US" sz="1800" b="1" dirty="0">
                        <a:solidFill>
                          <a:schemeClr val="accent2"/>
                        </a:solidFill>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ambria" panose="02040503050406030204" pitchFamily="18" charset="0"/>
                        </a:rPr>
                        <a:t>10</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1800" dirty="0" smtClean="0">
                          <a:latin typeface="Cambria" panose="02040503050406030204" pitchFamily="18" charset="0"/>
                        </a:rPr>
                        <a:t>3</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ambria" panose="02040503050406030204" pitchFamily="18" charset="0"/>
                        </a:rPr>
                        <a:t>Palpable Lump Present</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chemeClr val="accent3"/>
                          </a:solidFill>
                          <a:latin typeface="Cambria" panose="02040503050406030204" pitchFamily="18" charset="0"/>
                        </a:rPr>
                        <a:t>Positive</a:t>
                      </a:r>
                      <a:endParaRPr lang="en-US" sz="1800" b="1" dirty="0">
                        <a:solidFill>
                          <a:schemeClr val="accent3"/>
                        </a:solidFill>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ambria" panose="02040503050406030204" pitchFamily="18" charset="0"/>
                        </a:rPr>
                        <a:t>3</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1800" dirty="0" smtClean="0">
                          <a:latin typeface="Cambria" panose="02040503050406030204" pitchFamily="18" charset="0"/>
                        </a:rPr>
                        <a:t>4</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ambria" panose="02040503050406030204" pitchFamily="18" charset="0"/>
                        </a:rPr>
                        <a:t>Irregular Mass Shape Present</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chemeClr val="accent2"/>
                          </a:solidFill>
                          <a:latin typeface="Cambria" panose="02040503050406030204" pitchFamily="18" charset="0"/>
                        </a:rPr>
                        <a:t>Negative</a:t>
                      </a:r>
                      <a:endParaRPr lang="en-US" sz="1800" b="1" dirty="0">
                        <a:solidFill>
                          <a:schemeClr val="accent2"/>
                        </a:solidFill>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ambria" panose="02040503050406030204" pitchFamily="18" charset="0"/>
                        </a:rPr>
                        <a:t>9-10</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1800" dirty="0" smtClean="0">
                          <a:latin typeface="Cambria" panose="02040503050406030204" pitchFamily="18" charset="0"/>
                        </a:rPr>
                        <a:t>5</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ambria" panose="02040503050406030204" pitchFamily="18" charset="0"/>
                        </a:rPr>
                        <a:t>No Family</a:t>
                      </a:r>
                      <a:r>
                        <a:rPr lang="en-US" sz="1800" baseline="0" dirty="0" smtClean="0">
                          <a:latin typeface="Cambria" panose="02040503050406030204" pitchFamily="18" charset="0"/>
                        </a:rPr>
                        <a:t> History</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chemeClr val="accent2"/>
                          </a:solidFill>
                          <a:latin typeface="Cambria" panose="02040503050406030204" pitchFamily="18" charset="0"/>
                        </a:rPr>
                        <a:t>Negative</a:t>
                      </a:r>
                      <a:endParaRPr lang="en-US" sz="1800" b="1" dirty="0">
                        <a:solidFill>
                          <a:schemeClr val="accent2"/>
                        </a:solidFill>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Cambria" panose="02040503050406030204" pitchFamily="18" charset="0"/>
                        </a:rPr>
                        <a:t>8</a:t>
                      </a:r>
                      <a:endParaRPr lang="en-US" sz="1800" dirty="0">
                        <a:latin typeface="Cambria" panose="02040503050406030204"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p:nvPr/>
        </p:nvSpPr>
        <p:spPr>
          <a:xfrm>
            <a:off x="1159702" y="2362200"/>
            <a:ext cx="2755883" cy="369332"/>
          </a:xfrm>
          <a:prstGeom prst="rect">
            <a:avLst/>
          </a:prstGeom>
          <a:noFill/>
        </p:spPr>
        <p:txBody>
          <a:bodyPr wrap="none" rtlCol="0">
            <a:spAutoFit/>
          </a:bodyPr>
          <a:lstStyle/>
          <a:p>
            <a:r>
              <a:rPr lang="en-US" sz="1800" dirty="0" smtClean="0">
                <a:latin typeface="Cambria" panose="02040503050406030204" pitchFamily="18" charset="0"/>
              </a:rPr>
              <a:t>10 = Clinically Interesting</a:t>
            </a:r>
            <a:endParaRPr lang="en-US" sz="1800" dirty="0">
              <a:latin typeface="Cambria" panose="02040503050406030204" pitchFamily="18" charset="0"/>
            </a:endParaRPr>
          </a:p>
        </p:txBody>
      </p:sp>
      <p:sp>
        <p:nvSpPr>
          <p:cNvPr id="7" name="TextBox 6"/>
          <p:cNvSpPr txBox="1"/>
          <p:nvPr/>
        </p:nvSpPr>
        <p:spPr>
          <a:xfrm>
            <a:off x="4741103" y="2362201"/>
            <a:ext cx="3243196" cy="369332"/>
          </a:xfrm>
          <a:prstGeom prst="rect">
            <a:avLst/>
          </a:prstGeom>
          <a:noFill/>
        </p:spPr>
        <p:txBody>
          <a:bodyPr wrap="none" rtlCol="0">
            <a:spAutoFit/>
          </a:bodyPr>
          <a:lstStyle/>
          <a:p>
            <a:r>
              <a:rPr lang="en-US" sz="1800" dirty="0" smtClean="0">
                <a:latin typeface="Cambria" panose="02040503050406030204" pitchFamily="18" charset="0"/>
              </a:rPr>
              <a:t>1 = Clinically Counter-Intuitive</a:t>
            </a:r>
            <a:endParaRPr lang="en-US" sz="1800" dirty="0">
              <a:latin typeface="Cambria" panose="02040503050406030204" pitchFamily="18" charset="0"/>
            </a:endParaRPr>
          </a:p>
        </p:txBody>
      </p:sp>
    </p:spTree>
    <p:extLst>
      <p:ext uri="{BB962C8B-B14F-4D97-AF65-F5344CB8AC3E}">
        <p14:creationId xmlns:p14="http://schemas.microsoft.com/office/powerpoint/2010/main" val="19131867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Rules</a:t>
            </a:r>
            <a:endParaRPr lang="en-US" dirty="0"/>
          </a:p>
        </p:txBody>
      </p:sp>
      <p:pic>
        <p:nvPicPr>
          <p:cNvPr id="1026" name="Picture 2"/>
          <p:cNvPicPr>
            <a:picLocks noChangeAspect="1" noChangeArrowheads="1"/>
          </p:cNvPicPr>
          <p:nvPr/>
        </p:nvPicPr>
        <p:blipFill>
          <a:blip r:embed="rId2"/>
          <a:srcRect/>
          <a:stretch>
            <a:fillRect/>
          </a:stretch>
        </p:blipFill>
        <p:spPr bwMode="auto">
          <a:xfrm>
            <a:off x="838200" y="3429000"/>
            <a:ext cx="7391400" cy="3080901"/>
          </a:xfrm>
          <a:prstGeom prst="rect">
            <a:avLst/>
          </a:prstGeom>
          <a:noFill/>
          <a:ln w="9525">
            <a:noFill/>
            <a:miter lim="800000"/>
            <a:headEnd/>
            <a:tailEnd/>
          </a:ln>
        </p:spPr>
      </p:pic>
      <p:sp>
        <p:nvSpPr>
          <p:cNvPr id="5" name="TextBox 4"/>
          <p:cNvSpPr txBox="1"/>
          <p:nvPr/>
        </p:nvSpPr>
        <p:spPr>
          <a:xfrm>
            <a:off x="1060420" y="2057400"/>
            <a:ext cx="6864380" cy="830997"/>
          </a:xfrm>
          <a:prstGeom prst="rect">
            <a:avLst/>
          </a:prstGeom>
          <a:noFill/>
        </p:spPr>
        <p:txBody>
          <a:bodyPr wrap="none" rtlCol="0">
            <a:spAutoFit/>
          </a:bodyPr>
          <a:lstStyle/>
          <a:p>
            <a:r>
              <a:rPr lang="en-US" sz="2400" dirty="0" smtClean="0">
                <a:latin typeface="Cambria" pitchFamily="18" charset="0"/>
              </a:rPr>
              <a:t>Use F-score to learn precise rules to predict benign</a:t>
            </a:r>
          </a:p>
          <a:p>
            <a:pPr algn="ctr"/>
            <a:r>
              <a:rPr lang="en-US" sz="2400" dirty="0" smtClean="0">
                <a:latin typeface="Cambria" pitchFamily="18" charset="0"/>
              </a:rPr>
              <a:t>non-definitive biopsies</a:t>
            </a:r>
            <a:endParaRPr lang="en-US" sz="2400" dirty="0">
              <a:latin typeface="Cambria"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Upgrade Rules</a:t>
            </a:r>
            <a:endParaRPr lang="en-US" dirty="0"/>
          </a:p>
        </p:txBody>
      </p:sp>
      <p:graphicFrame>
        <p:nvGraphicFramePr>
          <p:cNvPr id="7" name="Table 6"/>
          <p:cNvGraphicFramePr>
            <a:graphicFrameLocks noGrp="1"/>
          </p:cNvGraphicFramePr>
          <p:nvPr/>
        </p:nvGraphicFramePr>
        <p:xfrm>
          <a:off x="381000" y="2667000"/>
          <a:ext cx="5486400" cy="3352800"/>
        </p:xfrm>
        <a:graphic>
          <a:graphicData uri="http://schemas.openxmlformats.org/drawingml/2006/table">
            <a:tbl>
              <a:tblPr firstRow="1" bandRow="1">
                <a:tableStyleId>{A947FF6D-1EBE-4864-932D-39CD35CC70D5}</a:tableStyleId>
              </a:tblPr>
              <a:tblGrid>
                <a:gridCol w="228600"/>
                <a:gridCol w="5257800"/>
              </a:tblGrid>
              <a:tr h="762000">
                <a:tc>
                  <a:txBody>
                    <a:bodyPr/>
                    <a:lstStyle/>
                    <a:p>
                      <a:r>
                        <a:rPr lang="en-US" dirty="0" smtClean="0">
                          <a:latin typeface="Cambria" pitchFamily="18" charset="0"/>
                        </a:rPr>
                        <a:t>1</a:t>
                      </a:r>
                      <a:endParaRPr lang="en-US" dirty="0">
                        <a:latin typeface="Cambria"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latin typeface="Cambria" pitchFamily="18" charset="0"/>
                        </a:rPr>
                        <a:t>The patient did not have a previous surgery,</a:t>
                      </a:r>
                    </a:p>
                    <a:p>
                      <a:r>
                        <a:rPr lang="en-US" dirty="0" smtClean="0">
                          <a:latin typeface="Cambria" pitchFamily="18" charset="0"/>
                        </a:rPr>
                        <a:t>imaging did not present a </a:t>
                      </a:r>
                      <a:r>
                        <a:rPr lang="en-US" dirty="0" err="1" smtClean="0">
                          <a:latin typeface="Cambria" pitchFamily="18" charset="0"/>
                        </a:rPr>
                        <a:t>spiculated</a:t>
                      </a:r>
                      <a:r>
                        <a:rPr lang="en-US" dirty="0" smtClean="0">
                          <a:latin typeface="Cambria" pitchFamily="18" charset="0"/>
                        </a:rPr>
                        <a:t> mass margin,</a:t>
                      </a:r>
                    </a:p>
                    <a:p>
                      <a:r>
                        <a:rPr lang="en-US" dirty="0" smtClean="0">
                          <a:latin typeface="Cambria" pitchFamily="18" charset="0"/>
                        </a:rPr>
                        <a:t>and the abnormality did not disappear in post-biopsy imaging</a:t>
                      </a: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r>
              <a:tr h="762000">
                <a:tc>
                  <a:txBody>
                    <a:bodyPr/>
                    <a:lstStyle/>
                    <a:p>
                      <a:r>
                        <a:rPr lang="en-US" dirty="0" smtClean="0">
                          <a:latin typeface="Cambria" pitchFamily="18" charset="0"/>
                        </a:rPr>
                        <a:t>2</a:t>
                      </a:r>
                      <a:endParaRPr lang="en-US" dirty="0">
                        <a:latin typeface="Cambria"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latin typeface="Cambria" pitchFamily="18" charset="0"/>
                        </a:rPr>
                        <a:t>Imaging did not present an indistinct mass margin,</a:t>
                      </a:r>
                    </a:p>
                    <a:p>
                      <a:r>
                        <a:rPr lang="en-US" dirty="0" smtClean="0">
                          <a:latin typeface="Cambria" pitchFamily="18" charset="0"/>
                        </a:rPr>
                        <a:t>imaging did not present a </a:t>
                      </a:r>
                      <a:r>
                        <a:rPr lang="en-US" dirty="0" err="1" smtClean="0">
                          <a:latin typeface="Cambria" pitchFamily="18" charset="0"/>
                        </a:rPr>
                        <a:t>spiculated</a:t>
                      </a:r>
                      <a:r>
                        <a:rPr lang="en-US" dirty="0" smtClean="0">
                          <a:latin typeface="Cambria" pitchFamily="18" charset="0"/>
                        </a:rPr>
                        <a:t> mass margin,</a:t>
                      </a:r>
                    </a:p>
                    <a:p>
                      <a:r>
                        <a:rPr lang="en-US" dirty="0" smtClean="0">
                          <a:latin typeface="Cambria" pitchFamily="18" charset="0"/>
                        </a:rPr>
                        <a:t>and the abnormality did not disappear in post-biopsy imaging</a:t>
                      </a: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r>
              <a:tr h="609600">
                <a:tc>
                  <a:txBody>
                    <a:bodyPr/>
                    <a:lstStyle/>
                    <a:p>
                      <a:r>
                        <a:rPr lang="en-US" dirty="0" smtClean="0">
                          <a:latin typeface="Cambria" pitchFamily="18" charset="0"/>
                        </a:rPr>
                        <a:t>3</a:t>
                      </a:r>
                      <a:endParaRPr lang="en-US" dirty="0">
                        <a:latin typeface="Cambria"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latin typeface="Cambria" pitchFamily="18" charset="0"/>
                        </a:rPr>
                        <a:t>Imaging did not present a </a:t>
                      </a:r>
                      <a:r>
                        <a:rPr lang="en-US" dirty="0" err="1" smtClean="0">
                          <a:latin typeface="Cambria" pitchFamily="18" charset="0"/>
                        </a:rPr>
                        <a:t>spiculated</a:t>
                      </a:r>
                      <a:r>
                        <a:rPr lang="en-US" dirty="0" smtClean="0">
                          <a:latin typeface="Cambria" pitchFamily="18" charset="0"/>
                        </a:rPr>
                        <a:t> mass margin,</a:t>
                      </a:r>
                    </a:p>
                    <a:p>
                      <a:r>
                        <a:rPr lang="en-US" dirty="0" smtClean="0">
                          <a:latin typeface="Cambria" pitchFamily="18" charset="0"/>
                        </a:rPr>
                        <a:t>and the abnormality did not disappear in post-biopsy imaging</a:t>
                      </a: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r>
              <a:tr h="609600">
                <a:tc>
                  <a:txBody>
                    <a:bodyPr/>
                    <a:lstStyle/>
                    <a:p>
                      <a:r>
                        <a:rPr lang="en-US" dirty="0" smtClean="0">
                          <a:latin typeface="Cambria" pitchFamily="18" charset="0"/>
                        </a:rPr>
                        <a:t>4</a:t>
                      </a:r>
                      <a:endParaRPr lang="en-US" dirty="0">
                        <a:latin typeface="Cambria"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latin typeface="Cambria" pitchFamily="18" charset="0"/>
                        </a:rPr>
                        <a:t>Imaging did not present an indistinct mass margin,</a:t>
                      </a:r>
                    </a:p>
                    <a:p>
                      <a:r>
                        <a:rPr lang="en-US" dirty="0" smtClean="0">
                          <a:latin typeface="Cambria" pitchFamily="18" charset="0"/>
                        </a:rPr>
                        <a:t>and the abnormality did not disappear in post-biopsy imaging</a:t>
                      </a: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r>
              <a:tr h="609600">
                <a:tc>
                  <a:txBody>
                    <a:bodyPr/>
                    <a:lstStyle/>
                    <a:p>
                      <a:r>
                        <a:rPr lang="en-US" dirty="0" smtClean="0">
                          <a:latin typeface="Cambria" pitchFamily="18" charset="0"/>
                        </a:rPr>
                        <a:t>5</a:t>
                      </a:r>
                      <a:endParaRPr lang="en-US" dirty="0">
                        <a:latin typeface="Cambria" pitchFamily="18" charset="0"/>
                      </a:endParaRP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latin typeface="Cambria" pitchFamily="18" charset="0"/>
                        </a:rPr>
                        <a:t>The patient has no personal history of breast cancer,</a:t>
                      </a:r>
                    </a:p>
                    <a:p>
                      <a:r>
                        <a:rPr lang="en-US" dirty="0" smtClean="0">
                          <a:latin typeface="Cambria" pitchFamily="18" charset="0"/>
                        </a:rPr>
                        <a:t>and the abnormality did not disappear in post-biopsy imaging</a:t>
                      </a:r>
                    </a:p>
                  </a:txBody>
                  <a:tcPr>
                    <a:lnL w="9525" cap="flat">
                      <a:noFill/>
                      <a:prstDash val="solid"/>
                      <a:round/>
                      <a:headEnd type="none" w="med" len="med"/>
                      <a:tailEnd type="none" w="med" len="med"/>
                    </a:lnL>
                    <a:lnR w="9525" cap="flat">
                      <a:noFill/>
                      <a:prstDash val="solid"/>
                      <a:round/>
                      <a:headEnd type="none" w="med" len="med"/>
                      <a:tailEnd type="none" w="med" len="med"/>
                    </a:lnR>
                    <a:lnT w="9525" cap="flat">
                      <a:noFill/>
                      <a:prstDash val="solid"/>
                      <a:round/>
                      <a:headEnd type="none" w="med" len="med"/>
                      <a:tailEnd type="none" w="med" len="med"/>
                    </a:lnT>
                    <a:lnB w="9525" cap="flat">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19537122"/>
              </p:ext>
            </p:extLst>
          </p:nvPr>
        </p:nvGraphicFramePr>
        <p:xfrm>
          <a:off x="5638800" y="2286000"/>
          <a:ext cx="3124200" cy="3733799"/>
        </p:xfrm>
        <a:graphic>
          <a:graphicData uri="http://schemas.openxmlformats.org/drawingml/2006/table">
            <a:tbl>
              <a:tblPr firstRow="1" bandRow="1">
                <a:tableStyleId>{A947FF6D-1EBE-4864-932D-39CD35CC70D5}</a:tableStyleId>
              </a:tblPr>
              <a:tblGrid>
                <a:gridCol w="1447800"/>
                <a:gridCol w="1676400"/>
              </a:tblGrid>
              <a:tr h="376925">
                <a:tc>
                  <a:txBody>
                    <a:bodyPr/>
                    <a:lstStyle/>
                    <a:p>
                      <a:pPr algn="ctr"/>
                      <a:r>
                        <a:rPr lang="en-US" dirty="0" smtClean="0">
                          <a:latin typeface="Cambria" panose="02040503050406030204" pitchFamily="18" charset="0"/>
                        </a:rPr>
                        <a:t>Benign Avoided</a:t>
                      </a:r>
                      <a:endParaRPr lang="en-US" dirty="0">
                        <a:latin typeface="Cambria" panose="02040503050406030204" pitchFamily="18" charset="0"/>
                      </a:endParaRPr>
                    </a:p>
                  </a:txBody>
                  <a:tcPr>
                    <a:lnL w="9525" cap="flat">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ambria" panose="02040503050406030204" pitchFamily="18" charset="0"/>
                        </a:rPr>
                        <a:t>Malignant Missed</a:t>
                      </a:r>
                      <a:endParaRPr lang="en-US" dirty="0">
                        <a:latin typeface="Cambria" panose="02040503050406030204" pitchFamily="18" charset="0"/>
                      </a:endParaRPr>
                    </a:p>
                  </a:txBody>
                  <a:tcPr>
                    <a:lnL w="12700" cap="flat" cmpd="sng" algn="ctr">
                      <a:noFill/>
                      <a:prstDash val="solid"/>
                      <a:round/>
                      <a:headEnd type="none" w="med" len="med"/>
                      <a:tailEnd type="none" w="med" len="med"/>
                    </a:lnL>
                    <a:lnR w="9525" cap="flat">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66074">
                <a:tc>
                  <a:txBody>
                    <a:bodyPr/>
                    <a:lstStyle/>
                    <a:p>
                      <a:pPr algn="ctr"/>
                      <a:endParaRPr lang="en-US" dirty="0" smtClean="0">
                        <a:latin typeface="Cambria" panose="02040503050406030204" pitchFamily="18" charset="0"/>
                      </a:endParaRPr>
                    </a:p>
                    <a:p>
                      <a:pPr algn="ctr"/>
                      <a:r>
                        <a:rPr lang="en-US" dirty="0" smtClean="0">
                          <a:latin typeface="Cambria" panose="02040503050406030204" pitchFamily="18" charset="0"/>
                        </a:rPr>
                        <a:t>30</a:t>
                      </a:r>
                      <a:endParaRPr lang="en-US" dirty="0">
                        <a:latin typeface="Cambria" panose="02040503050406030204" pitchFamily="18" charset="0"/>
                      </a:endParaRPr>
                    </a:p>
                  </a:txBody>
                  <a:tcPr>
                    <a:lnL w="9525" cap="flat">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smtClean="0">
                        <a:latin typeface="Cambria" panose="02040503050406030204" pitchFamily="18" charset="0"/>
                      </a:endParaRPr>
                    </a:p>
                    <a:p>
                      <a:pPr algn="ctr"/>
                      <a:r>
                        <a:rPr lang="en-US" dirty="0" smtClean="0">
                          <a:latin typeface="Cambria" panose="02040503050406030204" pitchFamily="18" charset="0"/>
                        </a:rPr>
                        <a:t>0</a:t>
                      </a:r>
                      <a:endParaRPr lang="en-US" dirty="0">
                        <a:latin typeface="Cambria" panose="02040503050406030204" pitchFamily="18" charset="0"/>
                      </a:endParaRPr>
                    </a:p>
                  </a:txBody>
                  <a:tcPr>
                    <a:lnL w="12700" cap="flat" cmpd="sng" algn="ctr">
                      <a:noFill/>
                      <a:prstDash val="solid"/>
                      <a:round/>
                      <a:headEnd type="none" w="med" len="med"/>
                      <a:tailEnd type="none" w="med" len="med"/>
                    </a:lnL>
                    <a:lnR w="9525" cap="flat">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14400">
                <a:tc>
                  <a:txBody>
                    <a:bodyPr/>
                    <a:lstStyle/>
                    <a:p>
                      <a:pPr algn="ctr"/>
                      <a:endParaRPr lang="en-US" dirty="0" smtClean="0">
                        <a:latin typeface="Cambria" panose="02040503050406030204" pitchFamily="18" charset="0"/>
                      </a:endParaRPr>
                    </a:p>
                    <a:p>
                      <a:pPr algn="ctr"/>
                      <a:r>
                        <a:rPr lang="en-US" dirty="0" smtClean="0">
                          <a:latin typeface="Cambria" panose="02040503050406030204" pitchFamily="18" charset="0"/>
                        </a:rPr>
                        <a:t>29</a:t>
                      </a:r>
                      <a:endParaRPr lang="en-US" dirty="0">
                        <a:latin typeface="Cambria" panose="02040503050406030204" pitchFamily="18" charset="0"/>
                      </a:endParaRPr>
                    </a:p>
                  </a:txBody>
                  <a:tcPr>
                    <a:lnL w="9525" cap="flat">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smtClean="0">
                        <a:latin typeface="Cambria" panose="02040503050406030204" pitchFamily="18" charset="0"/>
                      </a:endParaRPr>
                    </a:p>
                    <a:p>
                      <a:pPr algn="ctr"/>
                      <a:r>
                        <a:rPr lang="en-US" dirty="0" smtClean="0">
                          <a:latin typeface="Cambria" panose="02040503050406030204" pitchFamily="18" charset="0"/>
                        </a:rPr>
                        <a:t>0</a:t>
                      </a:r>
                      <a:endParaRPr lang="en-US" dirty="0">
                        <a:latin typeface="Cambria" panose="02040503050406030204" pitchFamily="18" charset="0"/>
                      </a:endParaRPr>
                    </a:p>
                  </a:txBody>
                  <a:tcPr>
                    <a:lnL w="12700" cap="flat" cmpd="sng" algn="ctr">
                      <a:noFill/>
                      <a:prstDash val="solid"/>
                      <a:round/>
                      <a:headEnd type="none" w="med" len="med"/>
                      <a:tailEnd type="none" w="med" len="med"/>
                    </a:lnL>
                    <a:lnR w="9525" cap="flat">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09600">
                <a:tc>
                  <a:txBody>
                    <a:bodyPr/>
                    <a:lstStyle/>
                    <a:p>
                      <a:pPr algn="ctr"/>
                      <a:r>
                        <a:rPr lang="en-US" dirty="0" smtClean="0">
                          <a:latin typeface="Cambria" panose="02040503050406030204" pitchFamily="18" charset="0"/>
                        </a:rPr>
                        <a:t>34</a:t>
                      </a:r>
                      <a:endParaRPr lang="en-US" dirty="0">
                        <a:latin typeface="Cambria" panose="02040503050406030204" pitchFamily="18" charset="0"/>
                      </a:endParaRPr>
                    </a:p>
                  </a:txBody>
                  <a:tcPr>
                    <a:lnL w="9525" cap="flat">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ambria" panose="02040503050406030204" pitchFamily="18" charset="0"/>
                        </a:rPr>
                        <a:t>1</a:t>
                      </a:r>
                      <a:endParaRPr lang="en-US" dirty="0">
                        <a:latin typeface="Cambria" panose="02040503050406030204" pitchFamily="18" charset="0"/>
                      </a:endParaRPr>
                    </a:p>
                  </a:txBody>
                  <a:tcPr>
                    <a:lnL w="12700" cap="flat" cmpd="sng" algn="ctr">
                      <a:noFill/>
                      <a:prstDash val="solid"/>
                      <a:round/>
                      <a:headEnd type="none" w="med" len="med"/>
                      <a:tailEnd type="none" w="med" len="med"/>
                    </a:lnL>
                    <a:lnR w="9525" cap="flat">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21991">
                <a:tc>
                  <a:txBody>
                    <a:bodyPr/>
                    <a:lstStyle/>
                    <a:p>
                      <a:pPr algn="ctr"/>
                      <a:r>
                        <a:rPr lang="en-US" dirty="0" smtClean="0">
                          <a:latin typeface="Cambria" panose="02040503050406030204" pitchFamily="18" charset="0"/>
                        </a:rPr>
                        <a:t>31</a:t>
                      </a:r>
                      <a:endParaRPr lang="en-US" dirty="0">
                        <a:latin typeface="Cambria" panose="02040503050406030204" pitchFamily="18" charset="0"/>
                      </a:endParaRPr>
                    </a:p>
                  </a:txBody>
                  <a:tcPr>
                    <a:lnL w="9525" cap="flat">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ambria" panose="02040503050406030204" pitchFamily="18" charset="0"/>
                        </a:rPr>
                        <a:t>1</a:t>
                      </a:r>
                      <a:endParaRPr lang="en-US" dirty="0">
                        <a:latin typeface="Cambria" panose="02040503050406030204" pitchFamily="18" charset="0"/>
                      </a:endParaRPr>
                    </a:p>
                  </a:txBody>
                  <a:tcPr>
                    <a:lnL w="12700" cap="flat" cmpd="sng" algn="ctr">
                      <a:noFill/>
                      <a:prstDash val="solid"/>
                      <a:round/>
                      <a:headEnd type="none" w="med" len="med"/>
                      <a:tailEnd type="none" w="med" len="med"/>
                    </a:lnL>
                    <a:lnR w="9525" cap="flat">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44809">
                <a:tc>
                  <a:txBody>
                    <a:bodyPr/>
                    <a:lstStyle/>
                    <a:p>
                      <a:pPr algn="ctr"/>
                      <a:r>
                        <a:rPr lang="en-US" dirty="0" smtClean="0">
                          <a:latin typeface="Cambria" panose="02040503050406030204" pitchFamily="18" charset="0"/>
                        </a:rPr>
                        <a:t>28</a:t>
                      </a:r>
                      <a:endParaRPr lang="en-US" dirty="0">
                        <a:latin typeface="Cambria" panose="02040503050406030204" pitchFamily="18" charset="0"/>
                      </a:endParaRPr>
                    </a:p>
                  </a:txBody>
                  <a:tcPr>
                    <a:lnL w="9525" cap="flat">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latin typeface="Cambria" panose="02040503050406030204" pitchFamily="18" charset="0"/>
                        </a:rPr>
                        <a:t>0</a:t>
                      </a:r>
                      <a:endParaRPr lang="en-US" dirty="0">
                        <a:latin typeface="Cambria" panose="02040503050406030204" pitchFamily="18" charset="0"/>
                      </a:endParaRPr>
                    </a:p>
                  </a:txBody>
                  <a:tcPr>
                    <a:lnL w="12700" cap="flat" cmpd="sng" algn="ctr">
                      <a:noFill/>
                      <a:prstDash val="solid"/>
                      <a:round/>
                      <a:headEnd type="none" w="med" len="med"/>
                      <a:tailEnd type="none" w="med" len="med"/>
                    </a:lnL>
                    <a:lnR w="9525" cap="flat">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spcBef>
                <a:spcPts val="0"/>
              </a:spcBef>
              <a:buNone/>
            </a:pPr>
            <a:r>
              <a:rPr lang="en" dirty="0" smtClean="0"/>
              <a:t>SAYL</a:t>
            </a:r>
            <a:endParaRPr lang="en" dirty="0"/>
          </a:p>
        </p:txBody>
      </p:sp>
      <p:sp>
        <p:nvSpPr>
          <p:cNvPr id="480" name="Shape 48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algn="ctr" rtl="0">
              <a:spcBef>
                <a:spcPts val="0"/>
              </a:spcBef>
              <a:buNone/>
            </a:pPr>
            <a:endParaRPr/>
          </a:p>
          <a:p>
            <a:pPr algn="ctr" rtl="0">
              <a:spcBef>
                <a:spcPts val="0"/>
              </a:spcBef>
              <a:buNone/>
            </a:pPr>
            <a:endParaRPr/>
          </a:p>
          <a:p>
            <a:pPr algn="ctr" rtl="0">
              <a:spcBef>
                <a:spcPts val="0"/>
              </a:spcBef>
              <a:buNone/>
            </a:pPr>
            <a:endParaRPr/>
          </a:p>
          <a:p>
            <a:pPr algn="ctr">
              <a:spcBef>
                <a:spcPts val="0"/>
              </a:spcBef>
              <a:buNone/>
            </a:pPr>
            <a:r>
              <a:rPr lang="en">
                <a:latin typeface="Cambria"/>
                <a:ea typeface="Cambria"/>
                <a:cs typeface="Cambria"/>
                <a:sym typeface="Cambria"/>
              </a:rPr>
              <a:t>Use ILP to induce feature set used by BN that maximizes uplift.</a:t>
            </a:r>
          </a:p>
        </p:txBody>
      </p:sp>
    </p:spTree>
    <p:extLst>
      <p:ext uri="{BB962C8B-B14F-4D97-AF65-F5344CB8AC3E}">
        <p14:creationId xmlns:p14="http://schemas.microsoft.com/office/powerpoint/2010/main" val="679127059"/>
      </p:ext>
    </p:extLst>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spcBef>
                <a:spcPts val="0"/>
              </a:spcBef>
              <a:buNone/>
            </a:pPr>
            <a:r>
              <a:rPr lang="en" dirty="0" smtClean="0"/>
              <a:t>SAYL</a:t>
            </a:r>
            <a:endParaRPr lang="en" dirty="0"/>
          </a:p>
        </p:txBody>
      </p:sp>
      <p:pic>
        <p:nvPicPr>
          <p:cNvPr id="486" name="Shape 486"/>
          <p:cNvPicPr preferRelativeResize="0"/>
          <p:nvPr/>
        </p:nvPicPr>
        <p:blipFill>
          <a:blip r:embed="rId3">
            <a:alphaModFix/>
          </a:blip>
          <a:stretch>
            <a:fillRect/>
          </a:stretch>
        </p:blipFill>
        <p:spPr>
          <a:xfrm>
            <a:off x="838200" y="2209250"/>
            <a:ext cx="7543126" cy="4168299"/>
          </a:xfrm>
          <a:prstGeom prst="rect">
            <a:avLst/>
          </a:prstGeom>
          <a:noFill/>
          <a:ln>
            <a:noFill/>
          </a:ln>
        </p:spPr>
      </p:pic>
    </p:spTree>
    <p:extLst>
      <p:ext uri="{BB962C8B-B14F-4D97-AF65-F5344CB8AC3E}">
        <p14:creationId xmlns:p14="http://schemas.microsoft.com/office/powerpoint/2010/main" val="3912737597"/>
      </p:ext>
    </p:extLst>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spcBef>
                <a:spcPts val="0"/>
              </a:spcBef>
              <a:buNone/>
            </a:pPr>
            <a:r>
              <a:rPr lang="en" dirty="0" smtClean="0"/>
              <a:t>SAYL - Older </a:t>
            </a:r>
            <a:r>
              <a:rPr lang="en" dirty="0"/>
              <a:t>Model</a:t>
            </a:r>
          </a:p>
        </p:txBody>
      </p:sp>
      <p:pic>
        <p:nvPicPr>
          <p:cNvPr id="498" name="Shape 498"/>
          <p:cNvPicPr preferRelativeResize="0"/>
          <p:nvPr/>
        </p:nvPicPr>
        <p:blipFill>
          <a:blip r:embed="rId3">
            <a:alphaModFix/>
          </a:blip>
          <a:stretch>
            <a:fillRect/>
          </a:stretch>
        </p:blipFill>
        <p:spPr>
          <a:xfrm>
            <a:off x="0" y="2348430"/>
            <a:ext cx="9143999" cy="3989938"/>
          </a:xfrm>
          <a:prstGeom prst="rect">
            <a:avLst/>
          </a:prstGeom>
          <a:noFill/>
          <a:ln>
            <a:noFill/>
          </a:ln>
        </p:spPr>
      </p:pic>
    </p:spTree>
    <p:extLst>
      <p:ext uri="{BB962C8B-B14F-4D97-AF65-F5344CB8AC3E}">
        <p14:creationId xmlns:p14="http://schemas.microsoft.com/office/powerpoint/2010/main" val="1665683005"/>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Text Placeholder 2"/>
          <p:cNvSpPr>
            <a:spLocks noGrp="1"/>
          </p:cNvSpPr>
          <p:nvPr>
            <p:ph type="body" idx="1"/>
          </p:nvPr>
        </p:nvSpPr>
        <p:spPr/>
        <p:txBody>
          <a:bodyPr/>
          <a:lstStyle/>
          <a:p>
            <a:pPr>
              <a:spcAft>
                <a:spcPts val="600"/>
              </a:spcAft>
            </a:pPr>
            <a:r>
              <a:rPr lang="en-US" sz="1800" b="1" dirty="0" smtClean="0"/>
              <a:t>Clinical Collaboration</a:t>
            </a:r>
          </a:p>
          <a:p>
            <a:pPr>
              <a:spcAft>
                <a:spcPts val="600"/>
              </a:spcAft>
            </a:pPr>
            <a:r>
              <a:rPr lang="en-US" sz="1200" b="1" dirty="0" smtClean="0"/>
              <a:t>F. </a:t>
            </a:r>
            <a:r>
              <a:rPr lang="en-US" sz="1200" b="1" dirty="0" err="1" smtClean="0"/>
              <a:t>Kuusisto</a:t>
            </a:r>
            <a:r>
              <a:rPr lang="en-US" sz="1200" dirty="0" smtClean="0"/>
              <a:t>, I. Dutra, M. </a:t>
            </a:r>
            <a:r>
              <a:rPr lang="en-US" sz="1200" dirty="0" err="1" smtClean="0"/>
              <a:t>Elezaby</a:t>
            </a:r>
            <a:r>
              <a:rPr lang="en-US" sz="1200" dirty="0" smtClean="0"/>
              <a:t>, E. </a:t>
            </a:r>
            <a:r>
              <a:rPr lang="en-US" sz="1200" dirty="0" err="1" smtClean="0"/>
              <a:t>Mendonca</a:t>
            </a:r>
            <a:r>
              <a:rPr lang="en-US" sz="1200" dirty="0" smtClean="0"/>
              <a:t>, J. </a:t>
            </a:r>
            <a:r>
              <a:rPr lang="en-US" sz="1200" dirty="0" err="1" smtClean="0"/>
              <a:t>Shavlik</a:t>
            </a:r>
            <a:r>
              <a:rPr lang="en-US" sz="1200" dirty="0" smtClean="0"/>
              <a:t>, </a:t>
            </a:r>
            <a:r>
              <a:rPr lang="en-US" sz="1200" dirty="0"/>
              <a:t>and </a:t>
            </a:r>
            <a:r>
              <a:rPr lang="en-US" sz="1200" dirty="0" smtClean="0"/>
              <a:t>E. S. Burnside.  </a:t>
            </a:r>
            <a:r>
              <a:rPr lang="en-US" sz="1200" dirty="0"/>
              <a:t>“Leveraging Expert Knowledge to Improve Machine-Learned Decision Support Systems”.  </a:t>
            </a:r>
            <a:r>
              <a:rPr lang="en-US" sz="1200" i="1" dirty="0"/>
              <a:t>AMIA Joint Summits on Translational Science</a:t>
            </a:r>
            <a:r>
              <a:rPr lang="en-US" sz="1200" dirty="0"/>
              <a:t>, 2015</a:t>
            </a:r>
            <a:r>
              <a:rPr lang="en-US" sz="1200" dirty="0" smtClean="0"/>
              <a:t>.</a:t>
            </a:r>
          </a:p>
          <a:p>
            <a:pPr>
              <a:spcAft>
                <a:spcPts val="600"/>
              </a:spcAft>
            </a:pPr>
            <a:r>
              <a:rPr lang="en-US" sz="1200" dirty="0"/>
              <a:t>M. </a:t>
            </a:r>
            <a:r>
              <a:rPr lang="en-US" sz="1200" dirty="0" err="1"/>
              <a:t>Elezaby</a:t>
            </a:r>
            <a:r>
              <a:rPr lang="en-US" sz="1200" dirty="0"/>
              <a:t>, </a:t>
            </a:r>
            <a:r>
              <a:rPr lang="en-US" sz="1200" b="1" dirty="0"/>
              <a:t>F. </a:t>
            </a:r>
            <a:r>
              <a:rPr lang="en-US" sz="1200" b="1" dirty="0" err="1"/>
              <a:t>Kuusisto</a:t>
            </a:r>
            <a:r>
              <a:rPr lang="en-US" sz="1200" dirty="0"/>
              <a:t>, J. </a:t>
            </a:r>
            <a:r>
              <a:rPr lang="en-US" sz="1200" dirty="0" err="1"/>
              <a:t>Shavlik</a:t>
            </a:r>
            <a:r>
              <a:rPr lang="en-US" sz="1200" dirty="0"/>
              <a:t>, Y. Wu, A. </a:t>
            </a:r>
            <a:r>
              <a:rPr lang="en-US" sz="1200" dirty="0" err="1"/>
              <a:t>Gegios</a:t>
            </a:r>
            <a:r>
              <a:rPr lang="en-US" sz="1200" dirty="0"/>
              <a:t>, H. </a:t>
            </a:r>
            <a:r>
              <a:rPr lang="en-US" sz="1200" dirty="0" err="1"/>
              <a:t>Neuman</a:t>
            </a:r>
            <a:r>
              <a:rPr lang="en-US" sz="1200" dirty="0"/>
              <a:t>, W. B. </a:t>
            </a:r>
            <a:r>
              <a:rPr lang="en-US" sz="1200" dirty="0" err="1"/>
              <a:t>DeMartini</a:t>
            </a:r>
            <a:r>
              <a:rPr lang="en-US" sz="1200" dirty="0"/>
              <a:t>, E. S. Burnside. </a:t>
            </a:r>
            <a:r>
              <a:rPr lang="en-US" sz="1200" dirty="0" smtClean="0"/>
              <a:t> Core </a:t>
            </a:r>
            <a:r>
              <a:rPr lang="en-US" sz="1200" dirty="0"/>
              <a:t>Needle Biopsies: A Predictive Model that Identifies Low Probability (≤2%) Lesions to Safely Avoid Surgical </a:t>
            </a:r>
            <a:r>
              <a:rPr lang="en-US" sz="1200" dirty="0" smtClean="0"/>
              <a:t>Excision.  </a:t>
            </a:r>
            <a:r>
              <a:rPr lang="en-US" sz="1200" i="1" dirty="0" smtClean="0"/>
              <a:t>Radiological </a:t>
            </a:r>
            <a:r>
              <a:rPr lang="en-US" sz="1200" i="1" dirty="0"/>
              <a:t>Society of North America (RSNA) </a:t>
            </a:r>
            <a:r>
              <a:rPr lang="en-US" sz="1200" i="1" dirty="0" smtClean="0"/>
              <a:t>101</a:t>
            </a:r>
            <a:r>
              <a:rPr lang="en-US" sz="1200" i="1" baseline="30000" dirty="0" smtClean="0"/>
              <a:t>st</a:t>
            </a:r>
            <a:r>
              <a:rPr lang="en-US" sz="1200" i="1" dirty="0" smtClean="0"/>
              <a:t> Scientific </a:t>
            </a:r>
            <a:r>
              <a:rPr lang="en-US" sz="1200" i="1" dirty="0"/>
              <a:t>Assembly and Annual Meeting</a:t>
            </a:r>
            <a:r>
              <a:rPr lang="en-US" sz="1200" dirty="0" smtClean="0"/>
              <a:t>, 2015.</a:t>
            </a:r>
          </a:p>
          <a:p>
            <a:pPr>
              <a:spcAft>
                <a:spcPts val="600"/>
              </a:spcAft>
            </a:pPr>
            <a:r>
              <a:rPr lang="en-US" sz="1200" dirty="0"/>
              <a:t>A. </a:t>
            </a:r>
            <a:r>
              <a:rPr lang="en-US" sz="1200" dirty="0" err="1"/>
              <a:t>Gegios</a:t>
            </a:r>
            <a:r>
              <a:rPr lang="en-US" sz="1200" dirty="0"/>
              <a:t>, M. </a:t>
            </a:r>
            <a:r>
              <a:rPr lang="en-US" sz="1200" dirty="0" err="1"/>
              <a:t>Elezaby</a:t>
            </a:r>
            <a:r>
              <a:rPr lang="en-US" sz="1200" dirty="0"/>
              <a:t>, W. B. </a:t>
            </a:r>
            <a:r>
              <a:rPr lang="en-US" sz="1200" dirty="0" err="1"/>
              <a:t>DeMartini</a:t>
            </a:r>
            <a:r>
              <a:rPr lang="en-US" sz="1200" dirty="0"/>
              <a:t>, J. Cox, C. </a:t>
            </a:r>
            <a:r>
              <a:rPr lang="en-US" sz="1200" dirty="0" err="1"/>
              <a:t>Montemayor</a:t>
            </a:r>
            <a:r>
              <a:rPr lang="en-US" sz="1200" dirty="0"/>
              <a:t>-Garcia, H. </a:t>
            </a:r>
            <a:r>
              <a:rPr lang="en-US" sz="1200" dirty="0" err="1"/>
              <a:t>Neuman</a:t>
            </a:r>
            <a:r>
              <a:rPr lang="en-US" sz="1200" dirty="0"/>
              <a:t>, </a:t>
            </a:r>
            <a:r>
              <a:rPr lang="en-US" sz="1200" b="1" dirty="0"/>
              <a:t>F. </a:t>
            </a:r>
            <a:r>
              <a:rPr lang="en-US" sz="1200" b="1" dirty="0" err="1"/>
              <a:t>Kuusisto</a:t>
            </a:r>
            <a:r>
              <a:rPr lang="en-US" sz="1200" dirty="0"/>
              <a:t>, J. M. Hampton, E. S. Burnside. </a:t>
            </a:r>
            <a:r>
              <a:rPr lang="en-US" sz="1200" dirty="0" smtClean="0"/>
              <a:t> Differential </a:t>
            </a:r>
            <a:r>
              <a:rPr lang="en-US" sz="1200" dirty="0"/>
              <a:t>Upgrade Rates for Non-Definitive Image-Guided Core Needle Breast Biopsies Based on BI-RADS </a:t>
            </a:r>
            <a:r>
              <a:rPr lang="en-US" sz="1200" dirty="0" smtClean="0"/>
              <a:t>Features. </a:t>
            </a:r>
            <a:r>
              <a:rPr lang="en-US" sz="1200" i="1" dirty="0" smtClean="0"/>
              <a:t>Radiological </a:t>
            </a:r>
            <a:r>
              <a:rPr lang="en-US" sz="1200" i="1" dirty="0"/>
              <a:t>Society of North America (RSNA) </a:t>
            </a:r>
            <a:r>
              <a:rPr lang="en-US" sz="1200" i="1" dirty="0" smtClean="0"/>
              <a:t>101</a:t>
            </a:r>
            <a:r>
              <a:rPr lang="en-US" sz="1200" i="1" baseline="30000" dirty="0" smtClean="0"/>
              <a:t>st</a:t>
            </a:r>
            <a:r>
              <a:rPr lang="en-US" sz="1200" i="1" dirty="0" smtClean="0"/>
              <a:t> Scientific </a:t>
            </a:r>
            <a:r>
              <a:rPr lang="en-US" sz="1200" i="1" dirty="0"/>
              <a:t>Assembly and Annual Meeting</a:t>
            </a:r>
            <a:r>
              <a:rPr lang="en-US" sz="1200" dirty="0"/>
              <a:t>, </a:t>
            </a:r>
            <a:r>
              <a:rPr lang="en-US" sz="1200" dirty="0" smtClean="0"/>
              <a:t>2015.</a:t>
            </a:r>
          </a:p>
          <a:p>
            <a:pPr>
              <a:spcAft>
                <a:spcPts val="600"/>
              </a:spcAft>
            </a:pPr>
            <a:r>
              <a:rPr lang="en-US" sz="1200" b="1" dirty="0" smtClean="0"/>
              <a:t>F. </a:t>
            </a:r>
            <a:r>
              <a:rPr lang="en-US" sz="1200" b="1" dirty="0" err="1" smtClean="0"/>
              <a:t>Kuusisto</a:t>
            </a:r>
            <a:r>
              <a:rPr lang="en-US" sz="1200" dirty="0" smtClean="0"/>
              <a:t>, I. Dutra, H. Nassif, Y. Wu, M. E. Klein, H. </a:t>
            </a:r>
            <a:r>
              <a:rPr lang="en-US" sz="1200" dirty="0" err="1" smtClean="0"/>
              <a:t>Neuman</a:t>
            </a:r>
            <a:r>
              <a:rPr lang="en-US" sz="1200" dirty="0" smtClean="0"/>
              <a:t>, J. </a:t>
            </a:r>
            <a:r>
              <a:rPr lang="en-US" sz="1200" dirty="0" err="1" smtClean="0"/>
              <a:t>Shavlik</a:t>
            </a:r>
            <a:r>
              <a:rPr lang="en-US" sz="1200" dirty="0" smtClean="0"/>
              <a:t>, </a:t>
            </a:r>
            <a:r>
              <a:rPr lang="en-US" sz="1200" dirty="0"/>
              <a:t>and </a:t>
            </a:r>
            <a:r>
              <a:rPr lang="en-US" sz="1200" dirty="0" smtClean="0"/>
              <a:t>E. S. Burnside.  “Using </a:t>
            </a:r>
            <a:r>
              <a:rPr lang="en-US" sz="1200" dirty="0"/>
              <a:t>Machine Learning to Identify Benign Cases with Non-Definitive </a:t>
            </a:r>
            <a:r>
              <a:rPr lang="en-US" sz="1200" dirty="0" smtClean="0"/>
              <a:t>Biopsy”.  </a:t>
            </a:r>
            <a:r>
              <a:rPr lang="en-US" sz="1200" i="1" dirty="0" smtClean="0"/>
              <a:t>IEEE International </a:t>
            </a:r>
            <a:r>
              <a:rPr lang="en-US" sz="1200" i="1" dirty="0"/>
              <a:t>Conference on e-Health Networking, Applications &amp; Services</a:t>
            </a:r>
            <a:r>
              <a:rPr lang="en-US" sz="1200" dirty="0"/>
              <a:t>, </a:t>
            </a:r>
            <a:r>
              <a:rPr lang="en-US" sz="1200" dirty="0" smtClean="0"/>
              <a:t>2013.</a:t>
            </a:r>
          </a:p>
          <a:p>
            <a:pPr>
              <a:spcAft>
                <a:spcPts val="600"/>
              </a:spcAft>
            </a:pPr>
            <a:r>
              <a:rPr lang="en-US" sz="1800" b="1" dirty="0" smtClean="0"/>
              <a:t>Individualized Treatment Effects</a:t>
            </a:r>
          </a:p>
          <a:p>
            <a:pPr>
              <a:spcAft>
                <a:spcPts val="600"/>
              </a:spcAft>
            </a:pPr>
            <a:r>
              <a:rPr lang="en-US" sz="1200" dirty="0" smtClean="0"/>
              <a:t>J. Weiss, </a:t>
            </a:r>
            <a:r>
              <a:rPr lang="en-US" sz="1200" b="1" dirty="0" smtClean="0"/>
              <a:t>F. </a:t>
            </a:r>
            <a:r>
              <a:rPr lang="en-US" sz="1200" b="1" dirty="0" err="1" smtClean="0"/>
              <a:t>Kuusisto</a:t>
            </a:r>
            <a:r>
              <a:rPr lang="en-US" sz="1200" dirty="0" smtClean="0"/>
              <a:t>, K. Boyd, J. Liu, D. Page.  “Machine </a:t>
            </a:r>
            <a:r>
              <a:rPr lang="en-US" sz="1200" dirty="0"/>
              <a:t>Learning for Treatment Assignment: Improving Individualized Risk </a:t>
            </a:r>
            <a:r>
              <a:rPr lang="en-US" sz="1200" dirty="0" smtClean="0"/>
              <a:t>Attribution”.  </a:t>
            </a:r>
            <a:r>
              <a:rPr lang="en-US" sz="1200" i="1" dirty="0" smtClean="0"/>
              <a:t>AMIA </a:t>
            </a:r>
            <a:r>
              <a:rPr lang="en-US" sz="1200" i="1" dirty="0"/>
              <a:t>Annual </a:t>
            </a:r>
            <a:r>
              <a:rPr lang="en-US" sz="1200" i="1" dirty="0" smtClean="0"/>
              <a:t>Symposium</a:t>
            </a:r>
            <a:r>
              <a:rPr lang="en-US" sz="1200" dirty="0" smtClean="0"/>
              <a:t>, </a:t>
            </a:r>
            <a:r>
              <a:rPr lang="en-US" sz="1200" dirty="0"/>
              <a:t>2015.</a:t>
            </a:r>
          </a:p>
          <a:p>
            <a:pPr>
              <a:spcAft>
                <a:spcPts val="600"/>
              </a:spcAft>
            </a:pPr>
            <a:r>
              <a:rPr lang="en-US" sz="1200" b="1" dirty="0" smtClean="0"/>
              <a:t>F. </a:t>
            </a:r>
            <a:r>
              <a:rPr lang="en-US" sz="1200" b="1" dirty="0" err="1" smtClean="0"/>
              <a:t>Kuusisto</a:t>
            </a:r>
            <a:r>
              <a:rPr lang="en-US" sz="1200" dirty="0" smtClean="0"/>
              <a:t>, V. Santos Costa, H. Nassif, E. S. Burnside, D. Page, </a:t>
            </a:r>
            <a:r>
              <a:rPr lang="en-US" sz="1200" dirty="0"/>
              <a:t>and </a:t>
            </a:r>
            <a:r>
              <a:rPr lang="en-US" sz="1200" dirty="0" smtClean="0"/>
              <a:t>J. </a:t>
            </a:r>
            <a:r>
              <a:rPr lang="en-US" sz="1200" dirty="0" err="1" smtClean="0"/>
              <a:t>Shavlik</a:t>
            </a:r>
            <a:r>
              <a:rPr lang="en-US" sz="1200" dirty="0" smtClean="0"/>
              <a:t>. </a:t>
            </a:r>
            <a:r>
              <a:rPr lang="en-US" sz="1200" dirty="0"/>
              <a:t>“Support Vector Machines for Differential Prediction”.  </a:t>
            </a:r>
            <a:r>
              <a:rPr lang="en-US" sz="1200" i="1" dirty="0"/>
              <a:t>European Conference on Machine Learning</a:t>
            </a:r>
            <a:r>
              <a:rPr lang="en-US" sz="1200" dirty="0"/>
              <a:t>, </a:t>
            </a:r>
            <a:r>
              <a:rPr lang="en-US" sz="1200" dirty="0" smtClean="0"/>
              <a:t>2014.</a:t>
            </a:r>
            <a:endParaRPr lang="en-US" sz="1200" dirty="0"/>
          </a:p>
          <a:p>
            <a:pPr>
              <a:spcAft>
                <a:spcPts val="600"/>
              </a:spcAft>
            </a:pPr>
            <a:r>
              <a:rPr lang="en-US" sz="1200" dirty="0" smtClean="0"/>
              <a:t>H. Nassif, </a:t>
            </a:r>
            <a:r>
              <a:rPr lang="en-US" sz="1200" b="1" dirty="0" smtClean="0"/>
              <a:t>F. </a:t>
            </a:r>
            <a:r>
              <a:rPr lang="en-US" sz="1200" b="1" dirty="0" err="1" smtClean="0"/>
              <a:t>Kuusisto</a:t>
            </a:r>
            <a:r>
              <a:rPr lang="en-US" sz="1200" dirty="0" smtClean="0"/>
              <a:t>, E. S. Burnside, D. Page, J. </a:t>
            </a:r>
            <a:r>
              <a:rPr lang="en-US" sz="1200" dirty="0" err="1" smtClean="0"/>
              <a:t>Shavlik</a:t>
            </a:r>
            <a:r>
              <a:rPr lang="en-US" sz="1200" dirty="0" smtClean="0"/>
              <a:t>, </a:t>
            </a:r>
            <a:r>
              <a:rPr lang="en-US" sz="1200" dirty="0"/>
              <a:t>and </a:t>
            </a:r>
            <a:r>
              <a:rPr lang="en-US" sz="1200" dirty="0" smtClean="0"/>
              <a:t>V. Santos Costa.  </a:t>
            </a:r>
            <a:r>
              <a:rPr lang="en-US" sz="1200" dirty="0"/>
              <a:t>“Score As You Lift (SAYL): A Statistical Relational Learning Approach to Uplift Modeling”.  </a:t>
            </a:r>
            <a:r>
              <a:rPr lang="en-US" sz="1200" i="1" dirty="0"/>
              <a:t>European Conference on Machine Learning</a:t>
            </a:r>
            <a:r>
              <a:rPr lang="en-US" sz="1200" dirty="0"/>
              <a:t>, 2013.</a:t>
            </a:r>
          </a:p>
          <a:p>
            <a:pPr>
              <a:spcAft>
                <a:spcPts val="600"/>
              </a:spcAft>
            </a:pPr>
            <a:r>
              <a:rPr lang="en-US" sz="1200" dirty="0" smtClean="0"/>
              <a:t>H. Nassif, </a:t>
            </a:r>
            <a:r>
              <a:rPr lang="en-US" sz="1200" b="1" dirty="0" smtClean="0"/>
              <a:t>F. </a:t>
            </a:r>
            <a:r>
              <a:rPr lang="en-US" sz="1200" b="1" dirty="0" err="1" smtClean="0"/>
              <a:t>Kuusisto</a:t>
            </a:r>
            <a:r>
              <a:rPr lang="en-US" sz="1200" dirty="0" smtClean="0"/>
              <a:t>, E. S. Burnside, </a:t>
            </a:r>
            <a:r>
              <a:rPr lang="en-US" sz="1200" dirty="0"/>
              <a:t>and </a:t>
            </a:r>
            <a:r>
              <a:rPr lang="en-US" sz="1200" dirty="0" smtClean="0"/>
              <a:t>J. </a:t>
            </a:r>
            <a:r>
              <a:rPr lang="en-US" sz="1200" dirty="0" err="1" smtClean="0"/>
              <a:t>Shavlik</a:t>
            </a:r>
            <a:r>
              <a:rPr lang="en-US" sz="1200" dirty="0" smtClean="0"/>
              <a:t>.  “Uplift </a:t>
            </a:r>
            <a:r>
              <a:rPr lang="en-US" sz="1200" dirty="0"/>
              <a:t>Modeling with ROC: An SRL Case </a:t>
            </a:r>
            <a:r>
              <a:rPr lang="en-US" sz="1200" dirty="0" smtClean="0"/>
              <a:t>Study”. </a:t>
            </a:r>
            <a:r>
              <a:rPr lang="en-US" sz="1200" i="1" dirty="0" smtClean="0"/>
              <a:t>International </a:t>
            </a:r>
            <a:r>
              <a:rPr lang="en-US" sz="1200" i="1" dirty="0"/>
              <a:t>Conference on Inductive Logic </a:t>
            </a:r>
            <a:r>
              <a:rPr lang="en-US" sz="1200" i="1" dirty="0" smtClean="0"/>
              <a:t>Programming</a:t>
            </a:r>
            <a:r>
              <a:rPr lang="en-US" sz="1200" dirty="0" smtClean="0"/>
              <a:t>, 2013.</a:t>
            </a:r>
          </a:p>
        </p:txBody>
      </p:sp>
    </p:spTree>
    <p:extLst>
      <p:ext uri="{BB962C8B-B14F-4D97-AF65-F5344CB8AC3E}">
        <p14:creationId xmlns:p14="http://schemas.microsoft.com/office/powerpoint/2010/main" val="3092029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457200" y="274637"/>
            <a:ext cx="8229600" cy="1143299"/>
          </a:xfrm>
          <a:prstGeom prst="rect">
            <a:avLst/>
          </a:prstGeom>
        </p:spPr>
        <p:txBody>
          <a:bodyPr lIns="91425" tIns="91425" rIns="91425" bIns="91425" anchor="ctr" anchorCtr="0">
            <a:noAutofit/>
          </a:bodyPr>
          <a:lstStyle/>
          <a:p>
            <a:pPr>
              <a:spcBef>
                <a:spcPts val="0"/>
              </a:spcBef>
              <a:buNone/>
            </a:pPr>
            <a:r>
              <a:rPr lang="en" dirty="0" smtClean="0"/>
              <a:t>SAYL - Younger </a:t>
            </a:r>
            <a:r>
              <a:rPr lang="en" dirty="0"/>
              <a:t>Model</a:t>
            </a:r>
          </a:p>
        </p:txBody>
      </p:sp>
      <p:pic>
        <p:nvPicPr>
          <p:cNvPr id="504" name="Shape 504"/>
          <p:cNvPicPr preferRelativeResize="0"/>
          <p:nvPr/>
        </p:nvPicPr>
        <p:blipFill>
          <a:blip r:embed="rId3">
            <a:alphaModFix/>
          </a:blip>
          <a:stretch>
            <a:fillRect/>
          </a:stretch>
        </p:blipFill>
        <p:spPr>
          <a:xfrm>
            <a:off x="0" y="2376093"/>
            <a:ext cx="9143999" cy="3629811"/>
          </a:xfrm>
          <a:prstGeom prst="rect">
            <a:avLst/>
          </a:prstGeom>
          <a:noFill/>
          <a:ln>
            <a:noFill/>
          </a:ln>
        </p:spPr>
      </p:pic>
    </p:spTree>
    <p:extLst>
      <p:ext uri="{BB962C8B-B14F-4D97-AF65-F5344CB8AC3E}">
        <p14:creationId xmlns:p14="http://schemas.microsoft.com/office/powerpoint/2010/main" val="138482574"/>
      </p:ext>
    </p:extLst>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Individualized Treatment</a:t>
            </a:r>
            <a:endParaRPr lang="en-US" dirty="0"/>
          </a:p>
        </p:txBody>
      </p:sp>
      <p:pic>
        <p:nvPicPr>
          <p:cNvPr id="2050" name="Picture 2"/>
          <p:cNvPicPr>
            <a:picLocks noChangeAspect="1" noChangeArrowheads="1"/>
          </p:cNvPicPr>
          <p:nvPr/>
        </p:nvPicPr>
        <p:blipFill>
          <a:blip r:embed="rId2"/>
          <a:srcRect/>
          <a:stretch>
            <a:fillRect/>
          </a:stretch>
        </p:blipFill>
        <p:spPr bwMode="auto">
          <a:xfrm>
            <a:off x="228600" y="2675577"/>
            <a:ext cx="5591175" cy="3344223"/>
          </a:xfrm>
          <a:prstGeom prst="rect">
            <a:avLst/>
          </a:prstGeom>
          <a:noFill/>
          <a:ln w="9525">
            <a:noFill/>
            <a:miter lim="800000"/>
            <a:headEnd/>
            <a:tailEnd/>
          </a:ln>
        </p:spPr>
      </p:pic>
      <p:pic>
        <p:nvPicPr>
          <p:cNvPr id="5" name="Picture 4" descr="graph_marginals.png"/>
          <p:cNvPicPr>
            <a:picLocks noChangeAspect="1"/>
          </p:cNvPicPr>
          <p:nvPr/>
        </p:nvPicPr>
        <p:blipFill>
          <a:blip r:embed="rId3"/>
          <a:stretch>
            <a:fillRect/>
          </a:stretch>
        </p:blipFill>
        <p:spPr>
          <a:xfrm>
            <a:off x="5791200" y="2675577"/>
            <a:ext cx="2924462" cy="31242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Individualized Treatment</a:t>
            </a:r>
            <a:endParaRPr lang="en-US" dirty="0"/>
          </a:p>
        </p:txBody>
      </p:sp>
      <p:pic>
        <p:nvPicPr>
          <p:cNvPr id="4" name="Picture 3" descr="ite_ate_diff_all.png"/>
          <p:cNvPicPr>
            <a:picLocks noChangeAspect="1"/>
          </p:cNvPicPr>
          <p:nvPr/>
        </p:nvPicPr>
        <p:blipFill>
          <a:blip r:embed="rId2"/>
          <a:stretch>
            <a:fillRect/>
          </a:stretch>
        </p:blipFill>
        <p:spPr>
          <a:xfrm>
            <a:off x="1371600" y="1752600"/>
            <a:ext cx="3048264" cy="2813548"/>
          </a:xfrm>
          <a:prstGeom prst="rect">
            <a:avLst/>
          </a:prstGeom>
        </p:spPr>
      </p:pic>
      <p:pic>
        <p:nvPicPr>
          <p:cNvPr id="5" name="Picture 4" descr="ite_mse_changetest.png"/>
          <p:cNvPicPr>
            <a:picLocks noChangeAspect="1"/>
          </p:cNvPicPr>
          <p:nvPr/>
        </p:nvPicPr>
        <p:blipFill>
          <a:blip r:embed="rId3"/>
          <a:stretch>
            <a:fillRect/>
          </a:stretch>
        </p:blipFill>
        <p:spPr>
          <a:xfrm>
            <a:off x="4495800" y="1905000"/>
            <a:ext cx="3048264" cy="2542252"/>
          </a:xfrm>
          <a:prstGeom prst="rect">
            <a:avLst/>
          </a:prstGeom>
        </p:spPr>
      </p:pic>
      <p:pic>
        <p:nvPicPr>
          <p:cNvPr id="6" name="Picture 5" descr="ite_mse_weighting.png"/>
          <p:cNvPicPr>
            <a:picLocks noChangeAspect="1"/>
          </p:cNvPicPr>
          <p:nvPr/>
        </p:nvPicPr>
        <p:blipFill>
          <a:blip r:embed="rId4"/>
          <a:stretch>
            <a:fillRect/>
          </a:stretch>
        </p:blipFill>
        <p:spPr>
          <a:xfrm>
            <a:off x="1752600" y="4571802"/>
            <a:ext cx="5486876" cy="22861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Text Placeholder 2"/>
          <p:cNvSpPr>
            <a:spLocks noGrp="1"/>
          </p:cNvSpPr>
          <p:nvPr>
            <p:ph type="body" idx="1"/>
          </p:nvPr>
        </p:nvSpPr>
        <p:spPr/>
        <p:txBody>
          <a:bodyPr/>
          <a:lstStyle/>
          <a:p>
            <a:pPr>
              <a:spcAft>
                <a:spcPts val="600"/>
              </a:spcAft>
            </a:pPr>
            <a:r>
              <a:rPr lang="en-US" sz="1800" b="1" dirty="0" smtClean="0"/>
              <a:t>Clinical Collaboration</a:t>
            </a:r>
          </a:p>
          <a:p>
            <a:pPr>
              <a:spcAft>
                <a:spcPts val="600"/>
              </a:spcAft>
            </a:pPr>
            <a:r>
              <a:rPr lang="en-US" sz="1200" b="1" dirty="0" smtClean="0"/>
              <a:t>F. </a:t>
            </a:r>
            <a:r>
              <a:rPr lang="en-US" sz="1200" b="1" dirty="0" err="1" smtClean="0"/>
              <a:t>Kuusisto</a:t>
            </a:r>
            <a:r>
              <a:rPr lang="en-US" sz="1200" dirty="0" smtClean="0"/>
              <a:t>, I. Dutra, M. </a:t>
            </a:r>
            <a:r>
              <a:rPr lang="en-US" sz="1200" dirty="0" err="1" smtClean="0"/>
              <a:t>Elezaby</a:t>
            </a:r>
            <a:r>
              <a:rPr lang="en-US" sz="1200" dirty="0" smtClean="0"/>
              <a:t>, E. </a:t>
            </a:r>
            <a:r>
              <a:rPr lang="en-US" sz="1200" dirty="0" err="1" smtClean="0"/>
              <a:t>Mendonca</a:t>
            </a:r>
            <a:r>
              <a:rPr lang="en-US" sz="1200" dirty="0" smtClean="0"/>
              <a:t>, J. </a:t>
            </a:r>
            <a:r>
              <a:rPr lang="en-US" sz="1200" dirty="0" err="1" smtClean="0"/>
              <a:t>Shavlik</a:t>
            </a:r>
            <a:r>
              <a:rPr lang="en-US" sz="1200" dirty="0" smtClean="0"/>
              <a:t>, </a:t>
            </a:r>
            <a:r>
              <a:rPr lang="en-US" sz="1200" dirty="0"/>
              <a:t>and </a:t>
            </a:r>
            <a:r>
              <a:rPr lang="en-US" sz="1200" dirty="0" smtClean="0"/>
              <a:t>E. S. Burnside.  </a:t>
            </a:r>
            <a:r>
              <a:rPr lang="en-US" sz="1200" dirty="0"/>
              <a:t>“Leveraging Expert Knowledge to Improve Machine-Learned Decision Support Systems”.  </a:t>
            </a:r>
            <a:r>
              <a:rPr lang="en-US" sz="1200" i="1" dirty="0"/>
              <a:t>AMIA Joint Summits on Translational Science</a:t>
            </a:r>
            <a:r>
              <a:rPr lang="en-US" sz="1200" dirty="0"/>
              <a:t>, 2015</a:t>
            </a:r>
            <a:r>
              <a:rPr lang="en-US" sz="1200" dirty="0" smtClean="0"/>
              <a:t>.</a:t>
            </a:r>
          </a:p>
          <a:p>
            <a:pPr>
              <a:spcAft>
                <a:spcPts val="600"/>
              </a:spcAft>
            </a:pPr>
            <a:r>
              <a:rPr lang="en-US" sz="1200" dirty="0">
                <a:solidFill>
                  <a:schemeClr val="bg1">
                    <a:lumMod val="75000"/>
                  </a:schemeClr>
                </a:solidFill>
              </a:rPr>
              <a:t>M. </a:t>
            </a:r>
            <a:r>
              <a:rPr lang="en-US" sz="1200" dirty="0" err="1">
                <a:solidFill>
                  <a:schemeClr val="bg1">
                    <a:lumMod val="75000"/>
                  </a:schemeClr>
                </a:solidFill>
              </a:rPr>
              <a:t>Elezaby</a:t>
            </a:r>
            <a:r>
              <a:rPr lang="en-US" sz="1200" dirty="0">
                <a:solidFill>
                  <a:schemeClr val="bg1">
                    <a:lumMod val="75000"/>
                  </a:schemeClr>
                </a:solidFill>
              </a:rPr>
              <a:t>, </a:t>
            </a:r>
            <a:r>
              <a:rPr lang="en-US" sz="1200" b="1" dirty="0">
                <a:solidFill>
                  <a:schemeClr val="bg1">
                    <a:lumMod val="75000"/>
                  </a:schemeClr>
                </a:solidFill>
              </a:rPr>
              <a:t>F. </a:t>
            </a:r>
            <a:r>
              <a:rPr lang="en-US" sz="1200" b="1" dirty="0" err="1">
                <a:solidFill>
                  <a:schemeClr val="bg1">
                    <a:lumMod val="75000"/>
                  </a:schemeClr>
                </a:solidFill>
              </a:rPr>
              <a:t>Kuusisto</a:t>
            </a:r>
            <a:r>
              <a:rPr lang="en-US" sz="1200" dirty="0">
                <a:solidFill>
                  <a:schemeClr val="bg1">
                    <a:lumMod val="75000"/>
                  </a:schemeClr>
                </a:solidFill>
              </a:rPr>
              <a:t>, J. </a:t>
            </a:r>
            <a:r>
              <a:rPr lang="en-US" sz="1200" dirty="0" err="1">
                <a:solidFill>
                  <a:schemeClr val="bg1">
                    <a:lumMod val="75000"/>
                  </a:schemeClr>
                </a:solidFill>
              </a:rPr>
              <a:t>Shavlik</a:t>
            </a:r>
            <a:r>
              <a:rPr lang="en-US" sz="1200" dirty="0">
                <a:solidFill>
                  <a:schemeClr val="bg1">
                    <a:lumMod val="75000"/>
                  </a:schemeClr>
                </a:solidFill>
              </a:rPr>
              <a:t>, Y. Wu, A. </a:t>
            </a:r>
            <a:r>
              <a:rPr lang="en-US" sz="1200" dirty="0" err="1">
                <a:solidFill>
                  <a:schemeClr val="bg1">
                    <a:lumMod val="75000"/>
                  </a:schemeClr>
                </a:solidFill>
              </a:rPr>
              <a:t>Gegios</a:t>
            </a:r>
            <a:r>
              <a:rPr lang="en-US" sz="1200" dirty="0">
                <a:solidFill>
                  <a:schemeClr val="bg1">
                    <a:lumMod val="75000"/>
                  </a:schemeClr>
                </a:solidFill>
              </a:rPr>
              <a:t>, H. </a:t>
            </a:r>
            <a:r>
              <a:rPr lang="en-US" sz="1200" dirty="0" err="1">
                <a:solidFill>
                  <a:schemeClr val="bg1">
                    <a:lumMod val="75000"/>
                  </a:schemeClr>
                </a:solidFill>
              </a:rPr>
              <a:t>Neuman</a:t>
            </a:r>
            <a:r>
              <a:rPr lang="en-US" sz="1200" dirty="0">
                <a:solidFill>
                  <a:schemeClr val="bg1">
                    <a:lumMod val="75000"/>
                  </a:schemeClr>
                </a:solidFill>
              </a:rPr>
              <a:t>, W. B. </a:t>
            </a:r>
            <a:r>
              <a:rPr lang="en-US" sz="1200" dirty="0" err="1">
                <a:solidFill>
                  <a:schemeClr val="bg1">
                    <a:lumMod val="75000"/>
                  </a:schemeClr>
                </a:solidFill>
              </a:rPr>
              <a:t>DeMartini</a:t>
            </a:r>
            <a:r>
              <a:rPr lang="en-US" sz="1200" dirty="0">
                <a:solidFill>
                  <a:schemeClr val="bg1">
                    <a:lumMod val="75000"/>
                  </a:schemeClr>
                </a:solidFill>
              </a:rPr>
              <a:t>, E. S. Burnside. </a:t>
            </a:r>
            <a:r>
              <a:rPr lang="en-US" sz="1200" dirty="0" smtClean="0">
                <a:solidFill>
                  <a:schemeClr val="bg1">
                    <a:lumMod val="75000"/>
                  </a:schemeClr>
                </a:solidFill>
              </a:rPr>
              <a:t> Core </a:t>
            </a:r>
            <a:r>
              <a:rPr lang="en-US" sz="1200" dirty="0">
                <a:solidFill>
                  <a:schemeClr val="bg1">
                    <a:lumMod val="75000"/>
                  </a:schemeClr>
                </a:solidFill>
              </a:rPr>
              <a:t>Needle Biopsies: A Predictive Model that Identifies Low Probability (≤2%) Lesions to Safely Avoid Surgical </a:t>
            </a:r>
            <a:r>
              <a:rPr lang="en-US" sz="1200" dirty="0" smtClean="0">
                <a:solidFill>
                  <a:schemeClr val="bg1">
                    <a:lumMod val="75000"/>
                  </a:schemeClr>
                </a:solidFill>
              </a:rPr>
              <a:t>Excision.  </a:t>
            </a:r>
            <a:r>
              <a:rPr lang="en-US" sz="1200" i="1" dirty="0" smtClean="0">
                <a:solidFill>
                  <a:schemeClr val="bg1">
                    <a:lumMod val="75000"/>
                  </a:schemeClr>
                </a:solidFill>
              </a:rPr>
              <a:t>Radiological </a:t>
            </a:r>
            <a:r>
              <a:rPr lang="en-US" sz="1200" i="1" dirty="0">
                <a:solidFill>
                  <a:schemeClr val="bg1">
                    <a:lumMod val="75000"/>
                  </a:schemeClr>
                </a:solidFill>
              </a:rPr>
              <a:t>Society of North America (RSNA) </a:t>
            </a:r>
            <a:r>
              <a:rPr lang="en-US" sz="1200" i="1" dirty="0" smtClean="0">
                <a:solidFill>
                  <a:schemeClr val="bg1">
                    <a:lumMod val="75000"/>
                  </a:schemeClr>
                </a:solidFill>
              </a:rPr>
              <a:t>101</a:t>
            </a:r>
            <a:r>
              <a:rPr lang="en-US" sz="1200" i="1" baseline="30000" dirty="0" smtClean="0">
                <a:solidFill>
                  <a:schemeClr val="bg1">
                    <a:lumMod val="75000"/>
                  </a:schemeClr>
                </a:solidFill>
              </a:rPr>
              <a:t>st</a:t>
            </a:r>
            <a:r>
              <a:rPr lang="en-US" sz="1200" i="1" dirty="0" smtClean="0">
                <a:solidFill>
                  <a:schemeClr val="bg1">
                    <a:lumMod val="75000"/>
                  </a:schemeClr>
                </a:solidFill>
              </a:rPr>
              <a:t> Scientific </a:t>
            </a:r>
            <a:r>
              <a:rPr lang="en-US" sz="1200" i="1" dirty="0">
                <a:solidFill>
                  <a:schemeClr val="bg1">
                    <a:lumMod val="75000"/>
                  </a:schemeClr>
                </a:solidFill>
              </a:rPr>
              <a:t>Assembly and Annual Meeting</a:t>
            </a:r>
            <a:r>
              <a:rPr lang="en-US" sz="1200" dirty="0" smtClean="0">
                <a:solidFill>
                  <a:schemeClr val="bg1">
                    <a:lumMod val="75000"/>
                  </a:schemeClr>
                </a:solidFill>
              </a:rPr>
              <a:t>, 2015.</a:t>
            </a:r>
          </a:p>
          <a:p>
            <a:pPr>
              <a:spcAft>
                <a:spcPts val="600"/>
              </a:spcAft>
            </a:pPr>
            <a:r>
              <a:rPr lang="en-US" sz="1200" dirty="0">
                <a:solidFill>
                  <a:schemeClr val="bg1">
                    <a:lumMod val="75000"/>
                  </a:schemeClr>
                </a:solidFill>
              </a:rPr>
              <a:t>A. </a:t>
            </a:r>
            <a:r>
              <a:rPr lang="en-US" sz="1200" dirty="0" err="1">
                <a:solidFill>
                  <a:schemeClr val="bg1">
                    <a:lumMod val="75000"/>
                  </a:schemeClr>
                </a:solidFill>
              </a:rPr>
              <a:t>Gegios</a:t>
            </a:r>
            <a:r>
              <a:rPr lang="en-US" sz="1200" dirty="0">
                <a:solidFill>
                  <a:schemeClr val="bg1">
                    <a:lumMod val="75000"/>
                  </a:schemeClr>
                </a:solidFill>
              </a:rPr>
              <a:t>, M. </a:t>
            </a:r>
            <a:r>
              <a:rPr lang="en-US" sz="1200" dirty="0" err="1">
                <a:solidFill>
                  <a:schemeClr val="bg1">
                    <a:lumMod val="75000"/>
                  </a:schemeClr>
                </a:solidFill>
              </a:rPr>
              <a:t>Elezaby</a:t>
            </a:r>
            <a:r>
              <a:rPr lang="en-US" sz="1200" dirty="0">
                <a:solidFill>
                  <a:schemeClr val="bg1">
                    <a:lumMod val="75000"/>
                  </a:schemeClr>
                </a:solidFill>
              </a:rPr>
              <a:t>, W. B. </a:t>
            </a:r>
            <a:r>
              <a:rPr lang="en-US" sz="1200" dirty="0" err="1">
                <a:solidFill>
                  <a:schemeClr val="bg1">
                    <a:lumMod val="75000"/>
                  </a:schemeClr>
                </a:solidFill>
              </a:rPr>
              <a:t>DeMartini</a:t>
            </a:r>
            <a:r>
              <a:rPr lang="en-US" sz="1200" dirty="0">
                <a:solidFill>
                  <a:schemeClr val="bg1">
                    <a:lumMod val="75000"/>
                  </a:schemeClr>
                </a:solidFill>
              </a:rPr>
              <a:t>, J. Cox, C. </a:t>
            </a:r>
            <a:r>
              <a:rPr lang="en-US" sz="1200" dirty="0" err="1">
                <a:solidFill>
                  <a:schemeClr val="bg1">
                    <a:lumMod val="75000"/>
                  </a:schemeClr>
                </a:solidFill>
              </a:rPr>
              <a:t>Montemayor</a:t>
            </a:r>
            <a:r>
              <a:rPr lang="en-US" sz="1200" dirty="0">
                <a:solidFill>
                  <a:schemeClr val="bg1">
                    <a:lumMod val="75000"/>
                  </a:schemeClr>
                </a:solidFill>
              </a:rPr>
              <a:t>-Garcia, H. </a:t>
            </a:r>
            <a:r>
              <a:rPr lang="en-US" sz="1200" dirty="0" err="1">
                <a:solidFill>
                  <a:schemeClr val="bg1">
                    <a:lumMod val="75000"/>
                  </a:schemeClr>
                </a:solidFill>
              </a:rPr>
              <a:t>Neuman</a:t>
            </a:r>
            <a:r>
              <a:rPr lang="en-US" sz="1200" dirty="0">
                <a:solidFill>
                  <a:schemeClr val="bg1">
                    <a:lumMod val="75000"/>
                  </a:schemeClr>
                </a:solidFill>
              </a:rPr>
              <a:t>, </a:t>
            </a:r>
            <a:r>
              <a:rPr lang="en-US" sz="1200" b="1" dirty="0">
                <a:solidFill>
                  <a:schemeClr val="bg1">
                    <a:lumMod val="75000"/>
                  </a:schemeClr>
                </a:solidFill>
              </a:rPr>
              <a:t>F. </a:t>
            </a:r>
            <a:r>
              <a:rPr lang="en-US" sz="1200" b="1" dirty="0" err="1">
                <a:solidFill>
                  <a:schemeClr val="bg1">
                    <a:lumMod val="75000"/>
                  </a:schemeClr>
                </a:solidFill>
              </a:rPr>
              <a:t>Kuusisto</a:t>
            </a:r>
            <a:r>
              <a:rPr lang="en-US" sz="1200" dirty="0">
                <a:solidFill>
                  <a:schemeClr val="bg1">
                    <a:lumMod val="75000"/>
                  </a:schemeClr>
                </a:solidFill>
              </a:rPr>
              <a:t>, J. M. Hampton, E. S. Burnside. </a:t>
            </a:r>
            <a:r>
              <a:rPr lang="en-US" sz="1200" dirty="0" smtClean="0">
                <a:solidFill>
                  <a:schemeClr val="bg1">
                    <a:lumMod val="75000"/>
                  </a:schemeClr>
                </a:solidFill>
              </a:rPr>
              <a:t> Differential </a:t>
            </a:r>
            <a:r>
              <a:rPr lang="en-US" sz="1200" dirty="0">
                <a:solidFill>
                  <a:schemeClr val="bg1">
                    <a:lumMod val="75000"/>
                  </a:schemeClr>
                </a:solidFill>
              </a:rPr>
              <a:t>Upgrade Rates for Non-Definitive Image-Guided Core Needle Breast Biopsies Based on BI-RADS </a:t>
            </a:r>
            <a:r>
              <a:rPr lang="en-US" sz="1200" dirty="0" smtClean="0">
                <a:solidFill>
                  <a:schemeClr val="bg1">
                    <a:lumMod val="75000"/>
                  </a:schemeClr>
                </a:solidFill>
              </a:rPr>
              <a:t>Features. </a:t>
            </a:r>
            <a:r>
              <a:rPr lang="en-US" sz="1200" i="1" dirty="0" smtClean="0">
                <a:solidFill>
                  <a:schemeClr val="bg1">
                    <a:lumMod val="75000"/>
                  </a:schemeClr>
                </a:solidFill>
              </a:rPr>
              <a:t>Radiological </a:t>
            </a:r>
            <a:r>
              <a:rPr lang="en-US" sz="1200" i="1" dirty="0">
                <a:solidFill>
                  <a:schemeClr val="bg1">
                    <a:lumMod val="75000"/>
                  </a:schemeClr>
                </a:solidFill>
              </a:rPr>
              <a:t>Society of North America (RSNA) </a:t>
            </a:r>
            <a:r>
              <a:rPr lang="en-US" sz="1200" i="1" dirty="0" smtClean="0">
                <a:solidFill>
                  <a:schemeClr val="bg1">
                    <a:lumMod val="75000"/>
                  </a:schemeClr>
                </a:solidFill>
              </a:rPr>
              <a:t>101</a:t>
            </a:r>
            <a:r>
              <a:rPr lang="en-US" sz="1200" i="1" baseline="30000" dirty="0" smtClean="0">
                <a:solidFill>
                  <a:schemeClr val="bg1">
                    <a:lumMod val="75000"/>
                  </a:schemeClr>
                </a:solidFill>
              </a:rPr>
              <a:t>st</a:t>
            </a:r>
            <a:r>
              <a:rPr lang="en-US" sz="1200" i="1" dirty="0" smtClean="0">
                <a:solidFill>
                  <a:schemeClr val="bg1">
                    <a:lumMod val="75000"/>
                  </a:schemeClr>
                </a:solidFill>
              </a:rPr>
              <a:t> Scientific </a:t>
            </a:r>
            <a:r>
              <a:rPr lang="en-US" sz="1200" i="1" dirty="0">
                <a:solidFill>
                  <a:schemeClr val="bg1">
                    <a:lumMod val="75000"/>
                  </a:schemeClr>
                </a:solidFill>
              </a:rPr>
              <a:t>Assembly and Annual Meeting</a:t>
            </a:r>
            <a:r>
              <a:rPr lang="en-US" sz="1200" dirty="0">
                <a:solidFill>
                  <a:schemeClr val="bg1">
                    <a:lumMod val="75000"/>
                  </a:schemeClr>
                </a:solidFill>
              </a:rPr>
              <a:t>, </a:t>
            </a:r>
            <a:r>
              <a:rPr lang="en-US" sz="1200" dirty="0" smtClean="0">
                <a:solidFill>
                  <a:schemeClr val="bg1">
                    <a:lumMod val="75000"/>
                  </a:schemeClr>
                </a:solidFill>
              </a:rPr>
              <a:t>2015.</a:t>
            </a:r>
          </a:p>
          <a:p>
            <a:pPr>
              <a:spcAft>
                <a:spcPts val="600"/>
              </a:spcAft>
            </a:pPr>
            <a:r>
              <a:rPr lang="en-US" sz="1200" b="1" dirty="0" smtClean="0">
                <a:solidFill>
                  <a:schemeClr val="bg1">
                    <a:lumMod val="75000"/>
                  </a:schemeClr>
                </a:solidFill>
              </a:rPr>
              <a:t>F. </a:t>
            </a:r>
            <a:r>
              <a:rPr lang="en-US" sz="1200" b="1" dirty="0" err="1" smtClean="0">
                <a:solidFill>
                  <a:schemeClr val="bg1">
                    <a:lumMod val="75000"/>
                  </a:schemeClr>
                </a:solidFill>
              </a:rPr>
              <a:t>Kuusisto</a:t>
            </a:r>
            <a:r>
              <a:rPr lang="en-US" sz="1200" dirty="0" smtClean="0">
                <a:solidFill>
                  <a:schemeClr val="bg1">
                    <a:lumMod val="75000"/>
                  </a:schemeClr>
                </a:solidFill>
              </a:rPr>
              <a:t>, I. Dutra, H. Nassif, Y. Wu, M. E. Klein, H. </a:t>
            </a:r>
            <a:r>
              <a:rPr lang="en-US" sz="1200" dirty="0" err="1" smtClean="0">
                <a:solidFill>
                  <a:schemeClr val="bg1">
                    <a:lumMod val="75000"/>
                  </a:schemeClr>
                </a:solidFill>
              </a:rPr>
              <a:t>Neuman</a:t>
            </a:r>
            <a:r>
              <a:rPr lang="en-US" sz="1200" dirty="0" smtClean="0">
                <a:solidFill>
                  <a:schemeClr val="bg1">
                    <a:lumMod val="75000"/>
                  </a:schemeClr>
                </a:solidFill>
              </a:rPr>
              <a:t>, J. </a:t>
            </a:r>
            <a:r>
              <a:rPr lang="en-US" sz="1200" dirty="0" err="1" smtClean="0">
                <a:solidFill>
                  <a:schemeClr val="bg1">
                    <a:lumMod val="75000"/>
                  </a:schemeClr>
                </a:solidFill>
              </a:rPr>
              <a:t>Shavlik</a:t>
            </a:r>
            <a:r>
              <a:rPr lang="en-US" sz="1200" dirty="0" smtClean="0">
                <a:solidFill>
                  <a:schemeClr val="bg1">
                    <a:lumMod val="75000"/>
                  </a:schemeClr>
                </a:solidFill>
              </a:rPr>
              <a:t>, </a:t>
            </a:r>
            <a:r>
              <a:rPr lang="en-US" sz="1200" dirty="0">
                <a:solidFill>
                  <a:schemeClr val="bg1">
                    <a:lumMod val="75000"/>
                  </a:schemeClr>
                </a:solidFill>
              </a:rPr>
              <a:t>and </a:t>
            </a:r>
            <a:r>
              <a:rPr lang="en-US" sz="1200" dirty="0" smtClean="0">
                <a:solidFill>
                  <a:schemeClr val="bg1">
                    <a:lumMod val="75000"/>
                  </a:schemeClr>
                </a:solidFill>
              </a:rPr>
              <a:t>E. S. Burnside.  “Using </a:t>
            </a:r>
            <a:r>
              <a:rPr lang="en-US" sz="1200" dirty="0">
                <a:solidFill>
                  <a:schemeClr val="bg1">
                    <a:lumMod val="75000"/>
                  </a:schemeClr>
                </a:solidFill>
              </a:rPr>
              <a:t>Machine Learning to Identify Benign Cases with Non-Definitive </a:t>
            </a:r>
            <a:r>
              <a:rPr lang="en-US" sz="1200" dirty="0" smtClean="0">
                <a:solidFill>
                  <a:schemeClr val="bg1">
                    <a:lumMod val="75000"/>
                  </a:schemeClr>
                </a:solidFill>
              </a:rPr>
              <a:t>Biopsy”.  </a:t>
            </a:r>
            <a:r>
              <a:rPr lang="en-US" sz="1200" i="1" dirty="0" smtClean="0">
                <a:solidFill>
                  <a:schemeClr val="bg1">
                    <a:lumMod val="75000"/>
                  </a:schemeClr>
                </a:solidFill>
              </a:rPr>
              <a:t>IEEE International </a:t>
            </a:r>
            <a:r>
              <a:rPr lang="en-US" sz="1200" i="1" dirty="0">
                <a:solidFill>
                  <a:schemeClr val="bg1">
                    <a:lumMod val="75000"/>
                  </a:schemeClr>
                </a:solidFill>
              </a:rPr>
              <a:t>Conference on e-Health Networking, Applications &amp; Services</a:t>
            </a:r>
            <a:r>
              <a:rPr lang="en-US" sz="1200" dirty="0">
                <a:solidFill>
                  <a:schemeClr val="bg1">
                    <a:lumMod val="75000"/>
                  </a:schemeClr>
                </a:solidFill>
              </a:rPr>
              <a:t>, </a:t>
            </a:r>
            <a:r>
              <a:rPr lang="en-US" sz="1200" dirty="0" smtClean="0">
                <a:solidFill>
                  <a:schemeClr val="bg1">
                    <a:lumMod val="75000"/>
                  </a:schemeClr>
                </a:solidFill>
              </a:rPr>
              <a:t>2013.</a:t>
            </a:r>
          </a:p>
          <a:p>
            <a:pPr>
              <a:spcAft>
                <a:spcPts val="600"/>
              </a:spcAft>
            </a:pPr>
            <a:r>
              <a:rPr lang="en-US" sz="1800" b="1" dirty="0" smtClean="0"/>
              <a:t>Individualized Treatment Effects</a:t>
            </a:r>
          </a:p>
          <a:p>
            <a:pPr>
              <a:spcAft>
                <a:spcPts val="600"/>
              </a:spcAft>
            </a:pPr>
            <a:r>
              <a:rPr lang="en-US" sz="1200" dirty="0" smtClean="0">
                <a:solidFill>
                  <a:schemeClr val="bg1">
                    <a:lumMod val="75000"/>
                  </a:schemeClr>
                </a:solidFill>
              </a:rPr>
              <a:t>J. Weiss, </a:t>
            </a:r>
            <a:r>
              <a:rPr lang="en-US" sz="1200" b="1" dirty="0" smtClean="0">
                <a:solidFill>
                  <a:schemeClr val="bg1">
                    <a:lumMod val="75000"/>
                  </a:schemeClr>
                </a:solidFill>
              </a:rPr>
              <a:t>F. </a:t>
            </a:r>
            <a:r>
              <a:rPr lang="en-US" sz="1200" b="1" dirty="0" err="1" smtClean="0">
                <a:solidFill>
                  <a:schemeClr val="bg1">
                    <a:lumMod val="75000"/>
                  </a:schemeClr>
                </a:solidFill>
              </a:rPr>
              <a:t>Kuusisto</a:t>
            </a:r>
            <a:r>
              <a:rPr lang="en-US" sz="1200" dirty="0" smtClean="0">
                <a:solidFill>
                  <a:schemeClr val="bg1">
                    <a:lumMod val="75000"/>
                  </a:schemeClr>
                </a:solidFill>
              </a:rPr>
              <a:t>, K. Boyd, J. Liu, D. Page.  “Machine </a:t>
            </a:r>
            <a:r>
              <a:rPr lang="en-US" sz="1200" dirty="0">
                <a:solidFill>
                  <a:schemeClr val="bg1">
                    <a:lumMod val="75000"/>
                  </a:schemeClr>
                </a:solidFill>
              </a:rPr>
              <a:t>Learning for Treatment Assignment: Improving Individualized Risk </a:t>
            </a:r>
            <a:r>
              <a:rPr lang="en-US" sz="1200" dirty="0" smtClean="0">
                <a:solidFill>
                  <a:schemeClr val="bg1">
                    <a:lumMod val="75000"/>
                  </a:schemeClr>
                </a:solidFill>
              </a:rPr>
              <a:t>Attribution”.  </a:t>
            </a:r>
            <a:r>
              <a:rPr lang="en-US" sz="1200" i="1" dirty="0" smtClean="0">
                <a:solidFill>
                  <a:schemeClr val="bg1">
                    <a:lumMod val="75000"/>
                  </a:schemeClr>
                </a:solidFill>
              </a:rPr>
              <a:t>AMIA </a:t>
            </a:r>
            <a:r>
              <a:rPr lang="en-US" sz="1200" i="1" dirty="0">
                <a:solidFill>
                  <a:schemeClr val="bg1">
                    <a:lumMod val="75000"/>
                  </a:schemeClr>
                </a:solidFill>
              </a:rPr>
              <a:t>Annual </a:t>
            </a:r>
            <a:r>
              <a:rPr lang="en-US" sz="1200" i="1" dirty="0" smtClean="0">
                <a:solidFill>
                  <a:schemeClr val="bg1">
                    <a:lumMod val="75000"/>
                  </a:schemeClr>
                </a:solidFill>
              </a:rPr>
              <a:t>Symposium</a:t>
            </a:r>
            <a:r>
              <a:rPr lang="en-US" sz="1200" dirty="0" smtClean="0">
                <a:solidFill>
                  <a:schemeClr val="bg1">
                    <a:lumMod val="75000"/>
                  </a:schemeClr>
                </a:solidFill>
              </a:rPr>
              <a:t>, </a:t>
            </a:r>
            <a:r>
              <a:rPr lang="en-US" sz="1200" dirty="0">
                <a:solidFill>
                  <a:schemeClr val="bg1">
                    <a:lumMod val="75000"/>
                  </a:schemeClr>
                </a:solidFill>
              </a:rPr>
              <a:t>2015.</a:t>
            </a:r>
          </a:p>
          <a:p>
            <a:pPr>
              <a:spcAft>
                <a:spcPts val="600"/>
              </a:spcAft>
            </a:pPr>
            <a:r>
              <a:rPr lang="en-US" sz="1200" b="1" dirty="0" smtClean="0"/>
              <a:t>F. </a:t>
            </a:r>
            <a:r>
              <a:rPr lang="en-US" sz="1200" b="1" dirty="0" err="1" smtClean="0"/>
              <a:t>Kuusisto</a:t>
            </a:r>
            <a:r>
              <a:rPr lang="en-US" sz="1200" dirty="0" smtClean="0"/>
              <a:t>, V. Santos Costa, H. Nassif, E. S. Burnside, D. Page, </a:t>
            </a:r>
            <a:r>
              <a:rPr lang="en-US" sz="1200" dirty="0"/>
              <a:t>and </a:t>
            </a:r>
            <a:r>
              <a:rPr lang="en-US" sz="1200" dirty="0" smtClean="0"/>
              <a:t>J. </a:t>
            </a:r>
            <a:r>
              <a:rPr lang="en-US" sz="1200" dirty="0" err="1" smtClean="0"/>
              <a:t>Shavlik</a:t>
            </a:r>
            <a:r>
              <a:rPr lang="en-US" sz="1200" dirty="0" smtClean="0"/>
              <a:t>. </a:t>
            </a:r>
            <a:r>
              <a:rPr lang="en-US" sz="1200" dirty="0"/>
              <a:t>“Support Vector Machines for Differential Prediction”.  </a:t>
            </a:r>
            <a:r>
              <a:rPr lang="en-US" sz="1200" i="1" dirty="0"/>
              <a:t>European Conference on Machine Learning</a:t>
            </a:r>
            <a:r>
              <a:rPr lang="en-US" sz="1200" dirty="0"/>
              <a:t>, </a:t>
            </a:r>
            <a:r>
              <a:rPr lang="en-US" sz="1200" dirty="0" smtClean="0"/>
              <a:t>2014.</a:t>
            </a:r>
            <a:endParaRPr lang="en-US" sz="1200" dirty="0"/>
          </a:p>
          <a:p>
            <a:pPr>
              <a:spcAft>
                <a:spcPts val="600"/>
              </a:spcAft>
            </a:pPr>
            <a:r>
              <a:rPr lang="en-US" sz="1200" dirty="0" smtClean="0">
                <a:solidFill>
                  <a:schemeClr val="bg1">
                    <a:lumMod val="75000"/>
                  </a:schemeClr>
                </a:solidFill>
              </a:rPr>
              <a:t>H. Nassif, </a:t>
            </a:r>
            <a:r>
              <a:rPr lang="en-US" sz="1200" b="1" dirty="0" smtClean="0">
                <a:solidFill>
                  <a:schemeClr val="bg1">
                    <a:lumMod val="75000"/>
                  </a:schemeClr>
                </a:solidFill>
              </a:rPr>
              <a:t>F. </a:t>
            </a:r>
            <a:r>
              <a:rPr lang="en-US" sz="1200" b="1" dirty="0" err="1" smtClean="0">
                <a:solidFill>
                  <a:schemeClr val="bg1">
                    <a:lumMod val="75000"/>
                  </a:schemeClr>
                </a:solidFill>
              </a:rPr>
              <a:t>Kuusisto</a:t>
            </a:r>
            <a:r>
              <a:rPr lang="en-US" sz="1200" dirty="0" smtClean="0">
                <a:solidFill>
                  <a:schemeClr val="bg1">
                    <a:lumMod val="75000"/>
                  </a:schemeClr>
                </a:solidFill>
              </a:rPr>
              <a:t>, E. S. Burnside, D. Page, J. </a:t>
            </a:r>
            <a:r>
              <a:rPr lang="en-US" sz="1200" dirty="0" err="1" smtClean="0">
                <a:solidFill>
                  <a:schemeClr val="bg1">
                    <a:lumMod val="75000"/>
                  </a:schemeClr>
                </a:solidFill>
              </a:rPr>
              <a:t>Shavlik</a:t>
            </a:r>
            <a:r>
              <a:rPr lang="en-US" sz="1200" dirty="0" smtClean="0">
                <a:solidFill>
                  <a:schemeClr val="bg1">
                    <a:lumMod val="75000"/>
                  </a:schemeClr>
                </a:solidFill>
              </a:rPr>
              <a:t>, </a:t>
            </a:r>
            <a:r>
              <a:rPr lang="en-US" sz="1200" dirty="0">
                <a:solidFill>
                  <a:schemeClr val="bg1">
                    <a:lumMod val="75000"/>
                  </a:schemeClr>
                </a:solidFill>
              </a:rPr>
              <a:t>and </a:t>
            </a:r>
            <a:r>
              <a:rPr lang="en-US" sz="1200" dirty="0" smtClean="0">
                <a:solidFill>
                  <a:schemeClr val="bg1">
                    <a:lumMod val="75000"/>
                  </a:schemeClr>
                </a:solidFill>
              </a:rPr>
              <a:t>V. Santos Costa.  </a:t>
            </a:r>
            <a:r>
              <a:rPr lang="en-US" sz="1200" dirty="0">
                <a:solidFill>
                  <a:schemeClr val="bg1">
                    <a:lumMod val="75000"/>
                  </a:schemeClr>
                </a:solidFill>
              </a:rPr>
              <a:t>“Score As You Lift (SAYL): A Statistical Relational Learning Approach to Uplift Modeling”.  </a:t>
            </a:r>
            <a:r>
              <a:rPr lang="en-US" sz="1200" i="1" dirty="0">
                <a:solidFill>
                  <a:schemeClr val="bg1">
                    <a:lumMod val="75000"/>
                  </a:schemeClr>
                </a:solidFill>
              </a:rPr>
              <a:t>European Conference on Machine Learning</a:t>
            </a:r>
            <a:r>
              <a:rPr lang="en-US" sz="1200" dirty="0">
                <a:solidFill>
                  <a:schemeClr val="bg1">
                    <a:lumMod val="75000"/>
                  </a:schemeClr>
                </a:solidFill>
              </a:rPr>
              <a:t>, 2013.</a:t>
            </a:r>
          </a:p>
          <a:p>
            <a:pPr>
              <a:spcAft>
                <a:spcPts val="600"/>
              </a:spcAft>
            </a:pPr>
            <a:r>
              <a:rPr lang="en-US" sz="1200" dirty="0" smtClean="0">
                <a:solidFill>
                  <a:schemeClr val="bg1">
                    <a:lumMod val="75000"/>
                  </a:schemeClr>
                </a:solidFill>
              </a:rPr>
              <a:t>H. Nassif, </a:t>
            </a:r>
            <a:r>
              <a:rPr lang="en-US" sz="1200" b="1" dirty="0" smtClean="0">
                <a:solidFill>
                  <a:schemeClr val="bg1">
                    <a:lumMod val="75000"/>
                  </a:schemeClr>
                </a:solidFill>
              </a:rPr>
              <a:t>F. </a:t>
            </a:r>
            <a:r>
              <a:rPr lang="en-US" sz="1200" b="1" dirty="0" err="1" smtClean="0">
                <a:solidFill>
                  <a:schemeClr val="bg1">
                    <a:lumMod val="75000"/>
                  </a:schemeClr>
                </a:solidFill>
              </a:rPr>
              <a:t>Kuusisto</a:t>
            </a:r>
            <a:r>
              <a:rPr lang="en-US" sz="1200" dirty="0" smtClean="0">
                <a:solidFill>
                  <a:schemeClr val="bg1">
                    <a:lumMod val="75000"/>
                  </a:schemeClr>
                </a:solidFill>
              </a:rPr>
              <a:t>, E. S. Burnside, </a:t>
            </a:r>
            <a:r>
              <a:rPr lang="en-US" sz="1200" dirty="0">
                <a:solidFill>
                  <a:schemeClr val="bg1">
                    <a:lumMod val="75000"/>
                  </a:schemeClr>
                </a:solidFill>
              </a:rPr>
              <a:t>and </a:t>
            </a:r>
            <a:r>
              <a:rPr lang="en-US" sz="1200" dirty="0" smtClean="0">
                <a:solidFill>
                  <a:schemeClr val="bg1">
                    <a:lumMod val="75000"/>
                  </a:schemeClr>
                </a:solidFill>
              </a:rPr>
              <a:t>J. </a:t>
            </a:r>
            <a:r>
              <a:rPr lang="en-US" sz="1200" dirty="0" err="1" smtClean="0">
                <a:solidFill>
                  <a:schemeClr val="bg1">
                    <a:lumMod val="75000"/>
                  </a:schemeClr>
                </a:solidFill>
              </a:rPr>
              <a:t>Shavlik</a:t>
            </a:r>
            <a:r>
              <a:rPr lang="en-US" sz="1200" dirty="0" smtClean="0">
                <a:solidFill>
                  <a:schemeClr val="bg1">
                    <a:lumMod val="75000"/>
                  </a:schemeClr>
                </a:solidFill>
              </a:rPr>
              <a:t>.  “Uplift </a:t>
            </a:r>
            <a:r>
              <a:rPr lang="en-US" sz="1200" dirty="0">
                <a:solidFill>
                  <a:schemeClr val="bg1">
                    <a:lumMod val="75000"/>
                  </a:schemeClr>
                </a:solidFill>
              </a:rPr>
              <a:t>Modeling with ROC: An SRL Case </a:t>
            </a:r>
            <a:r>
              <a:rPr lang="en-US" sz="1200" dirty="0" smtClean="0">
                <a:solidFill>
                  <a:schemeClr val="bg1">
                    <a:lumMod val="75000"/>
                  </a:schemeClr>
                </a:solidFill>
              </a:rPr>
              <a:t>Study”. </a:t>
            </a:r>
            <a:r>
              <a:rPr lang="en-US" sz="1200" i="1" dirty="0" smtClean="0">
                <a:solidFill>
                  <a:schemeClr val="bg1">
                    <a:lumMod val="75000"/>
                  </a:schemeClr>
                </a:solidFill>
              </a:rPr>
              <a:t>International </a:t>
            </a:r>
            <a:r>
              <a:rPr lang="en-US" sz="1200" i="1" dirty="0">
                <a:solidFill>
                  <a:schemeClr val="bg1">
                    <a:lumMod val="75000"/>
                  </a:schemeClr>
                </a:solidFill>
              </a:rPr>
              <a:t>Conference on Inductive Logic </a:t>
            </a:r>
            <a:r>
              <a:rPr lang="en-US" sz="1200" i="1" dirty="0" smtClean="0">
                <a:solidFill>
                  <a:schemeClr val="bg1">
                    <a:lumMod val="75000"/>
                  </a:schemeClr>
                </a:solidFill>
              </a:rPr>
              <a:t>Programming</a:t>
            </a:r>
            <a:r>
              <a:rPr lang="en-US" sz="1200" dirty="0" smtClean="0">
                <a:solidFill>
                  <a:schemeClr val="bg1">
                    <a:lumMod val="75000"/>
                  </a:schemeClr>
                </a:solidFill>
              </a:rPr>
              <a:t>, 2013.</a:t>
            </a:r>
          </a:p>
        </p:txBody>
      </p:sp>
    </p:spTree>
    <p:extLst>
      <p:ext uri="{BB962C8B-B14F-4D97-AF65-F5344CB8AC3E}">
        <p14:creationId xmlns:p14="http://schemas.microsoft.com/office/powerpoint/2010/main" val="2173674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lstStyle/>
          <a:p>
            <a:pPr marL="457200" indent="-457200">
              <a:lnSpc>
                <a:spcPct val="150000"/>
              </a:lnSpc>
              <a:buFont typeface="Arial" panose="020B0604020202020204" pitchFamily="34" charset="0"/>
              <a:buChar char="•"/>
            </a:pPr>
            <a:endParaRPr lang="en-US" dirty="0" smtClean="0"/>
          </a:p>
          <a:p>
            <a:pPr marL="457200" indent="-457200">
              <a:lnSpc>
                <a:spcPct val="150000"/>
              </a:lnSpc>
              <a:buFont typeface="Arial" panose="020B0604020202020204" pitchFamily="34" charset="0"/>
              <a:buChar char="•"/>
            </a:pPr>
            <a:r>
              <a:rPr lang="en-US" dirty="0" smtClean="0"/>
              <a:t>Introduction</a:t>
            </a:r>
          </a:p>
          <a:p>
            <a:pPr marL="457200" indent="-457200">
              <a:lnSpc>
                <a:spcPct val="150000"/>
              </a:lnSpc>
              <a:buFont typeface="Arial" panose="020B0604020202020204" pitchFamily="34" charset="0"/>
              <a:buChar char="•"/>
            </a:pPr>
            <a:r>
              <a:rPr lang="en-US" dirty="0" smtClean="0"/>
              <a:t>Advice-Based Learning Framework</a:t>
            </a:r>
          </a:p>
          <a:p>
            <a:pPr marL="457200" indent="-457200">
              <a:lnSpc>
                <a:spcPct val="150000"/>
              </a:lnSpc>
              <a:buFont typeface="Arial" panose="020B0604020202020204" pitchFamily="34" charset="0"/>
              <a:buChar char="•"/>
            </a:pPr>
            <a:r>
              <a:rPr lang="en-US" dirty="0" smtClean="0"/>
              <a:t>Support Vector Machines for Uplift Modeling</a:t>
            </a:r>
          </a:p>
          <a:p>
            <a:pPr marL="457200" indent="-457200">
              <a:lnSpc>
                <a:spcPct val="150000"/>
              </a:lnSpc>
              <a:buFont typeface="Arial" panose="020B0604020202020204" pitchFamily="34" charset="0"/>
              <a:buChar char="•"/>
            </a:pPr>
            <a:r>
              <a:rPr lang="en-US" dirty="0" smtClean="0"/>
              <a:t>Conclusions</a:t>
            </a:r>
            <a:endParaRPr lang="en-US" dirty="0"/>
          </a:p>
        </p:txBody>
      </p:sp>
    </p:spTree>
    <p:extLst>
      <p:ext uri="{BB962C8B-B14F-4D97-AF65-F5344CB8AC3E}">
        <p14:creationId xmlns:p14="http://schemas.microsoft.com/office/powerpoint/2010/main" val="2894447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paper-plane">
  <a:themeElements>
    <a:clrScheme name="Custom 1">
      <a:dk1>
        <a:sysClr val="windowText" lastClr="000000"/>
      </a:dk1>
      <a:lt1>
        <a:sysClr val="window" lastClr="FFFFFF"/>
      </a:lt1>
      <a:dk2>
        <a:srgbClr val="1F497D"/>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2864</TotalTime>
  <Words>3256</Words>
  <Application>Microsoft Office PowerPoint</Application>
  <PresentationFormat>On-screen Show (4:3)</PresentationFormat>
  <Paragraphs>661</Paragraphs>
  <Slides>72</Slides>
  <Notes>45</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paper-plane</vt:lpstr>
      <vt:lpstr>Machine Learning for Medical Decision Support and Individualized Treatment Assignment</vt:lpstr>
      <vt:lpstr>Health Care Expenditure</vt:lpstr>
      <vt:lpstr>Precision Medicine Initiative</vt:lpstr>
      <vt:lpstr>Precision Medicine</vt:lpstr>
      <vt:lpstr>Supervised Learning</vt:lpstr>
      <vt:lpstr>Thesis Statement</vt:lpstr>
      <vt:lpstr>Publications</vt:lpstr>
      <vt:lpstr>Publications</vt:lpstr>
      <vt:lpstr>Outline</vt:lpstr>
      <vt:lpstr>Outline</vt:lpstr>
      <vt:lpstr>Decision Support</vt:lpstr>
      <vt:lpstr>ABLe</vt:lpstr>
      <vt:lpstr>ABLe - Advice Categories</vt:lpstr>
      <vt:lpstr>ABLe - Iterative Process</vt:lpstr>
      <vt:lpstr>Upgrade Prediction</vt:lpstr>
      <vt:lpstr>Upgrade Prediction</vt:lpstr>
      <vt:lpstr>Upgrade Prediction</vt:lpstr>
      <vt:lpstr>Phase 1</vt:lpstr>
      <vt:lpstr>Relationships Among Variables</vt:lpstr>
      <vt:lpstr>Biopsies in Practice (2006-11)</vt:lpstr>
      <vt:lpstr>Phase 1 Results</vt:lpstr>
      <vt:lpstr>Observations &amp; Refinements</vt:lpstr>
      <vt:lpstr>Discordant Biopsies (2006-11)</vt:lpstr>
      <vt:lpstr>Phase 2 Results</vt:lpstr>
      <vt:lpstr>Observations &amp; Refinements</vt:lpstr>
      <vt:lpstr>Phase 3 Results</vt:lpstr>
      <vt:lpstr>Outline</vt:lpstr>
      <vt:lpstr>Clinical Trial</vt:lpstr>
      <vt:lpstr>Clinical Trial</vt:lpstr>
      <vt:lpstr>Clinical Trial</vt:lpstr>
      <vt:lpstr>Clinical Trial</vt:lpstr>
      <vt:lpstr>Clinical Trial</vt:lpstr>
      <vt:lpstr>ITE Challenge</vt:lpstr>
      <vt:lpstr>Uplift Modeling (RADCLIFFE &amp; SIMPSON, 2008)</vt:lpstr>
      <vt:lpstr>Uplift Modeling (RADCLIFFE &amp; SIMPSON, 2008)</vt:lpstr>
      <vt:lpstr>Standard Model</vt:lpstr>
      <vt:lpstr>Response Model</vt:lpstr>
      <vt:lpstr>Uplift Modeling (RADCLIFFE &amp; SIMPSON, 2008)</vt:lpstr>
      <vt:lpstr>Uplift Modeling (RADCLIFFE &amp; SIMPSON, 2008)</vt:lpstr>
      <vt:lpstr>COX-2 Inhibitors</vt:lpstr>
      <vt:lpstr>COX-2 Inhibitors</vt:lpstr>
      <vt:lpstr>Support Vector Machines</vt:lpstr>
      <vt:lpstr>SVM for Uplift</vt:lpstr>
      <vt:lpstr>ROC and AUC</vt:lpstr>
      <vt:lpstr>SVM for Uplift</vt:lpstr>
      <vt:lpstr>SVM for Uplift</vt:lpstr>
      <vt:lpstr>Uplift Modeling Simulation: Persuadable ROC</vt:lpstr>
      <vt:lpstr>Uplift Modeling Simulation: Persuadable ROC</vt:lpstr>
      <vt:lpstr>COX-2 Inhibitor Results</vt:lpstr>
      <vt:lpstr>COX-2 Inhibitor Results</vt:lpstr>
      <vt:lpstr>Outline</vt:lpstr>
      <vt:lpstr>Contributions</vt:lpstr>
      <vt:lpstr>Contributions</vt:lpstr>
      <vt:lpstr>Overall Conclusions</vt:lpstr>
      <vt:lpstr>Acknowledgements</vt:lpstr>
      <vt:lpstr>Thank You!</vt:lpstr>
      <vt:lpstr>Future Directions</vt:lpstr>
      <vt:lpstr>Uplift Bayesian Networks</vt:lpstr>
      <vt:lpstr>Net Benefit Maximization</vt:lpstr>
      <vt:lpstr>Model Calibration</vt:lpstr>
      <vt:lpstr>Other Work</vt:lpstr>
      <vt:lpstr>Breast Cancer States</vt:lpstr>
      <vt:lpstr>Breast Cancer Age Differences</vt:lpstr>
      <vt:lpstr>Uplift SVM Older In Situ Rules </vt:lpstr>
      <vt:lpstr>Upgrade Rules</vt:lpstr>
      <vt:lpstr>Upgrade Rules</vt:lpstr>
      <vt:lpstr>SAYL</vt:lpstr>
      <vt:lpstr>SAYL</vt:lpstr>
      <vt:lpstr>SAYL - Older Model</vt:lpstr>
      <vt:lpstr>SAYL - Younger Model</vt:lpstr>
      <vt:lpstr>Individualized Treatment</vt:lpstr>
      <vt:lpstr>Individualized Treatment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Exper Knowledge to Improve Machine-Learned Decision Support Systems</dc:title>
  <dc:creator>kuusisto</dc:creator>
  <cp:lastModifiedBy>finn</cp:lastModifiedBy>
  <cp:revision>294</cp:revision>
  <dcterms:modified xsi:type="dcterms:W3CDTF">2015-08-18T19:04:42Z</dcterms:modified>
</cp:coreProperties>
</file>