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charts/chart2.xml" ContentType="application/vnd.openxmlformats-officedocument.drawingml.chart+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0" r:id="rId1"/>
  </p:sldMasterIdLst>
  <p:notesMasterIdLst>
    <p:notesMasterId r:id="rId32"/>
  </p:notesMasterIdLst>
  <p:sldIdLst>
    <p:sldId id="256" r:id="rId2"/>
    <p:sldId id="315" r:id="rId3"/>
    <p:sldId id="312" r:id="rId4"/>
    <p:sldId id="308" r:id="rId5"/>
    <p:sldId id="309" r:id="rId6"/>
    <p:sldId id="313" r:id="rId7"/>
    <p:sldId id="306" r:id="rId8"/>
    <p:sldId id="296" r:id="rId9"/>
    <p:sldId id="301" r:id="rId10"/>
    <p:sldId id="272" r:id="rId11"/>
    <p:sldId id="302" r:id="rId12"/>
    <p:sldId id="273" r:id="rId13"/>
    <p:sldId id="257" r:id="rId14"/>
    <p:sldId id="303" r:id="rId15"/>
    <p:sldId id="305" r:id="rId16"/>
    <p:sldId id="260" r:id="rId17"/>
    <p:sldId id="310" r:id="rId18"/>
    <p:sldId id="266" r:id="rId19"/>
    <p:sldId id="277" r:id="rId20"/>
    <p:sldId id="264" r:id="rId21"/>
    <p:sldId id="311" r:id="rId22"/>
    <p:sldId id="289" r:id="rId23"/>
    <p:sldId id="261" r:id="rId24"/>
    <p:sldId id="270" r:id="rId25"/>
    <p:sldId id="295" r:id="rId26"/>
    <p:sldId id="271" r:id="rId27"/>
    <p:sldId id="278" r:id="rId28"/>
    <p:sldId id="287" r:id="rId29"/>
    <p:sldId id="265" r:id="rId30"/>
    <p:sldId id="316"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673B"/>
    <a:srgbClr val="99FF66"/>
    <a:srgbClr val="FFFF00"/>
    <a:srgbClr val="FFFF99"/>
    <a:srgbClr val="EFFCA4"/>
    <a:srgbClr val="A27E48"/>
    <a:srgbClr val="D34817"/>
    <a:srgbClr val="99CC00"/>
    <a:srgbClr val="008080"/>
    <a:srgbClr val="00CC99"/>
  </p:clrMru>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2333" autoAdjust="0"/>
  </p:normalViewPr>
  <p:slideViewPr>
    <p:cSldViewPr>
      <p:cViewPr>
        <p:scale>
          <a:sx n="60" d="100"/>
          <a:sy n="60" d="100"/>
        </p:scale>
        <p:origin x="-14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tkhot\Documents\research\ICDM2011-%20MLNBoost\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Us</c:v>
                </c:pt>
              </c:strCache>
            </c:strRef>
          </c:tx>
          <c:cat>
            <c:strRef>
              <c:f>Sheet1!$A$2:$A$4</c:f>
              <c:strCache>
                <c:ptCount val="3"/>
                <c:pt idx="0">
                  <c:v>c1</c:v>
                </c:pt>
                <c:pt idx="1">
                  <c:v>c2</c:v>
                </c:pt>
                <c:pt idx="2">
                  <c:v>c3</c:v>
                </c:pt>
              </c:strCache>
            </c:strRef>
          </c:cat>
          <c:val>
            <c:numRef>
              <c:f>Sheet1!$B$2:$B$4</c:f>
              <c:numCache>
                <c:formatCode>General</c:formatCode>
                <c:ptCount val="3"/>
                <c:pt idx="0">
                  <c:v>4.3</c:v>
                </c:pt>
                <c:pt idx="1">
                  <c:v>5.5</c:v>
                </c:pt>
                <c:pt idx="2">
                  <c:v>3.5</c:v>
                </c:pt>
              </c:numCache>
            </c:numRef>
          </c:val>
        </c:ser>
        <c:ser>
          <c:idx val="1"/>
          <c:order val="1"/>
          <c:tx>
            <c:strRef>
              <c:f>Sheet1!$C$1</c:f>
              <c:strCache>
                <c:ptCount val="1"/>
                <c:pt idx="0">
                  <c:v>Them</c:v>
                </c:pt>
              </c:strCache>
            </c:strRef>
          </c:tx>
          <c:cat>
            <c:strRef>
              <c:f>Sheet1!$A$2:$A$4</c:f>
              <c:strCache>
                <c:ptCount val="3"/>
                <c:pt idx="0">
                  <c:v>c1</c:v>
                </c:pt>
                <c:pt idx="1">
                  <c:v>c2</c:v>
                </c:pt>
                <c:pt idx="2">
                  <c:v>c3</c:v>
                </c:pt>
              </c:strCache>
            </c:strRef>
          </c:cat>
          <c:val>
            <c:numRef>
              <c:f>Sheet1!$C$2:$C$4</c:f>
              <c:numCache>
                <c:formatCode>General</c:formatCode>
                <c:ptCount val="3"/>
                <c:pt idx="0">
                  <c:v>2.4</c:v>
                </c:pt>
                <c:pt idx="1">
                  <c:v>4.4000000000000004</c:v>
                </c:pt>
                <c:pt idx="2">
                  <c:v>1.8</c:v>
                </c:pt>
              </c:numCache>
            </c:numRef>
          </c:val>
        </c:ser>
        <c:axId val="103940864"/>
        <c:axId val="103942400"/>
      </c:barChart>
      <c:catAx>
        <c:axId val="103940864"/>
        <c:scaling>
          <c:orientation val="minMax"/>
        </c:scaling>
        <c:axPos val="b"/>
        <c:tickLblPos val="nextTo"/>
        <c:crossAx val="103942400"/>
        <c:crosses val="autoZero"/>
        <c:auto val="1"/>
        <c:lblAlgn val="ctr"/>
        <c:lblOffset val="100"/>
      </c:catAx>
      <c:valAx>
        <c:axId val="103942400"/>
        <c:scaling>
          <c:orientation val="minMax"/>
        </c:scaling>
        <c:axPos val="l"/>
        <c:majorGridlines/>
        <c:numFmt formatCode="General" sourceLinked="1"/>
        <c:tickLblPos val="nextTo"/>
        <c:crossAx val="103940864"/>
        <c:crosses val="autoZero"/>
        <c:crossBetween val="between"/>
      </c:valAx>
    </c:plotArea>
    <c:legend>
      <c:legendPos val="r"/>
      <c:layout/>
    </c:legend>
    <c:plotVisOnly val="1"/>
  </c:chart>
  <c:txPr>
    <a:bodyPr/>
    <a:lstStyle/>
    <a:p>
      <a:pPr>
        <a:defRPr sz="12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ppt!$B$27</c:f>
              <c:strCache>
                <c:ptCount val="1"/>
                <c:pt idx="0">
                  <c:v>MLN-BT </c:v>
                </c:pt>
              </c:strCache>
            </c:strRef>
          </c:tx>
          <c:spPr>
            <a:solidFill>
              <a:srgbClr val="7030A0"/>
            </a:solidFill>
            <a:ln w="9525">
              <a:solidFill>
                <a:schemeClr val="tx1"/>
              </a:solidFill>
            </a:ln>
          </c:spPr>
          <c:cat>
            <c:strRef>
              <c:f>ppt!$C$26:$F$26</c:f>
              <c:strCache>
                <c:ptCount val="4"/>
                <c:pt idx="0">
                  <c:v>SameBib</c:v>
                </c:pt>
                <c:pt idx="1">
                  <c:v>SameVenue</c:v>
                </c:pt>
                <c:pt idx="2">
                  <c:v>SameTitle</c:v>
                </c:pt>
                <c:pt idx="3">
                  <c:v>SameAuthor</c:v>
                </c:pt>
              </c:strCache>
            </c:strRef>
          </c:cat>
          <c:val>
            <c:numRef>
              <c:f>ppt!$C$27:$F$27</c:f>
              <c:numCache>
                <c:formatCode>General</c:formatCode>
                <c:ptCount val="4"/>
                <c:pt idx="0">
                  <c:v>0.95500000000000063</c:v>
                </c:pt>
                <c:pt idx="1">
                  <c:v>0.56399999999999995</c:v>
                </c:pt>
                <c:pt idx="2">
                  <c:v>0.70700000000000063</c:v>
                </c:pt>
                <c:pt idx="3">
                  <c:v>0.96200000000000063</c:v>
                </c:pt>
              </c:numCache>
            </c:numRef>
          </c:val>
        </c:ser>
        <c:ser>
          <c:idx val="1"/>
          <c:order val="1"/>
          <c:tx>
            <c:strRef>
              <c:f>ppt!$B$28</c:f>
              <c:strCache>
                <c:ptCount val="1"/>
                <c:pt idx="0">
                  <c:v>MLN-BC </c:v>
                </c:pt>
              </c:strCache>
            </c:strRef>
          </c:tx>
          <c:spPr>
            <a:solidFill>
              <a:schemeClr val="tx2">
                <a:lumMod val="60000"/>
                <a:lumOff val="40000"/>
              </a:schemeClr>
            </a:solidFill>
            <a:ln w="9525">
              <a:solidFill>
                <a:schemeClr val="tx1"/>
              </a:solidFill>
            </a:ln>
          </c:spPr>
          <c:cat>
            <c:strRef>
              <c:f>ppt!$C$26:$F$26</c:f>
              <c:strCache>
                <c:ptCount val="4"/>
                <c:pt idx="0">
                  <c:v>SameBib</c:v>
                </c:pt>
                <c:pt idx="1">
                  <c:v>SameVenue</c:v>
                </c:pt>
                <c:pt idx="2">
                  <c:v>SameTitle</c:v>
                </c:pt>
                <c:pt idx="3">
                  <c:v>SameAuthor</c:v>
                </c:pt>
              </c:strCache>
            </c:strRef>
          </c:cat>
          <c:val>
            <c:numRef>
              <c:f>ppt!$C$28:$F$28</c:f>
              <c:numCache>
                <c:formatCode>General</c:formatCode>
                <c:ptCount val="4"/>
                <c:pt idx="0">
                  <c:v>0.96400000000000063</c:v>
                </c:pt>
                <c:pt idx="1">
                  <c:v>0.6810000000000006</c:v>
                </c:pt>
                <c:pt idx="2">
                  <c:v>0.81599999999999995</c:v>
                </c:pt>
                <c:pt idx="3">
                  <c:v>0.97600000000000064</c:v>
                </c:pt>
              </c:numCache>
            </c:numRef>
          </c:val>
        </c:ser>
        <c:ser>
          <c:idx val="2"/>
          <c:order val="2"/>
          <c:tx>
            <c:strRef>
              <c:f>ppt!$B$29</c:f>
              <c:strCache>
                <c:ptCount val="1"/>
                <c:pt idx="0">
                  <c:v>Alch-D </c:v>
                </c:pt>
              </c:strCache>
            </c:strRef>
          </c:tx>
          <c:spPr>
            <a:solidFill>
              <a:schemeClr val="bg1">
                <a:lumMod val="65000"/>
              </a:schemeClr>
            </a:solidFill>
            <a:ln w="9525">
              <a:solidFill>
                <a:schemeClr val="tx1"/>
              </a:solidFill>
            </a:ln>
          </c:spPr>
          <c:cat>
            <c:strRef>
              <c:f>ppt!$C$26:$F$26</c:f>
              <c:strCache>
                <c:ptCount val="4"/>
                <c:pt idx="0">
                  <c:v>SameBib</c:v>
                </c:pt>
                <c:pt idx="1">
                  <c:v>SameVenue</c:v>
                </c:pt>
                <c:pt idx="2">
                  <c:v>SameTitle</c:v>
                </c:pt>
                <c:pt idx="3">
                  <c:v>SameAuthor</c:v>
                </c:pt>
              </c:strCache>
            </c:strRef>
          </c:cat>
          <c:val>
            <c:numRef>
              <c:f>ppt!$C$29:$F$29</c:f>
              <c:numCache>
                <c:formatCode>General</c:formatCode>
                <c:ptCount val="4"/>
                <c:pt idx="0">
                  <c:v>0.627000000000001</c:v>
                </c:pt>
                <c:pt idx="1">
                  <c:v>0.48300000000000032</c:v>
                </c:pt>
                <c:pt idx="2">
                  <c:v>0.57700000000000062</c:v>
                </c:pt>
                <c:pt idx="3">
                  <c:v>0.92200000000000004</c:v>
                </c:pt>
              </c:numCache>
            </c:numRef>
          </c:val>
        </c:ser>
        <c:ser>
          <c:idx val="3"/>
          <c:order val="3"/>
          <c:tx>
            <c:strRef>
              <c:f>ppt!$B$30</c:f>
              <c:strCache>
                <c:ptCount val="1"/>
                <c:pt idx="0">
                  <c:v>LHL </c:v>
                </c:pt>
              </c:strCache>
            </c:strRef>
          </c:tx>
          <c:spPr>
            <a:solidFill>
              <a:schemeClr val="bg1">
                <a:lumMod val="85000"/>
              </a:schemeClr>
            </a:solidFill>
            <a:ln>
              <a:solidFill>
                <a:schemeClr val="tx1"/>
              </a:solidFill>
            </a:ln>
          </c:spPr>
          <c:cat>
            <c:strRef>
              <c:f>ppt!$C$26:$F$26</c:f>
              <c:strCache>
                <c:ptCount val="4"/>
                <c:pt idx="0">
                  <c:v>SameBib</c:v>
                </c:pt>
                <c:pt idx="1">
                  <c:v>SameVenue</c:v>
                </c:pt>
                <c:pt idx="2">
                  <c:v>SameTitle</c:v>
                </c:pt>
                <c:pt idx="3">
                  <c:v>SameAuthor</c:v>
                </c:pt>
              </c:strCache>
            </c:strRef>
          </c:cat>
          <c:val>
            <c:numRef>
              <c:f>ppt!$C$30:$F$30</c:f>
              <c:numCache>
                <c:formatCode>General</c:formatCode>
                <c:ptCount val="4"/>
                <c:pt idx="0">
                  <c:v>0.629000000000001</c:v>
                </c:pt>
                <c:pt idx="1">
                  <c:v>0.45200000000000001</c:v>
                </c:pt>
                <c:pt idx="2">
                  <c:v>0.52200000000000002</c:v>
                </c:pt>
                <c:pt idx="3">
                  <c:v>0.90700000000000003</c:v>
                </c:pt>
              </c:numCache>
            </c:numRef>
          </c:val>
        </c:ser>
        <c:ser>
          <c:idx val="4"/>
          <c:order val="4"/>
          <c:tx>
            <c:strRef>
              <c:f>ppt!$B$31</c:f>
              <c:strCache>
                <c:ptCount val="1"/>
                <c:pt idx="0">
                  <c:v>Motif </c:v>
                </c:pt>
              </c:strCache>
            </c:strRef>
          </c:tx>
          <c:spPr>
            <a:solidFill>
              <a:schemeClr val="tx1">
                <a:lumMod val="75000"/>
                <a:lumOff val="25000"/>
              </a:schemeClr>
            </a:solidFill>
            <a:ln w="9525">
              <a:solidFill>
                <a:schemeClr val="tx1"/>
              </a:solidFill>
            </a:ln>
          </c:spPr>
          <c:cat>
            <c:strRef>
              <c:f>ppt!$C$26:$F$26</c:f>
              <c:strCache>
                <c:ptCount val="4"/>
                <c:pt idx="0">
                  <c:v>SameBib</c:v>
                </c:pt>
                <c:pt idx="1">
                  <c:v>SameVenue</c:v>
                </c:pt>
                <c:pt idx="2">
                  <c:v>SameTitle</c:v>
                </c:pt>
                <c:pt idx="3">
                  <c:v>SameAuthor</c:v>
                </c:pt>
              </c:strCache>
            </c:strRef>
          </c:cat>
          <c:val>
            <c:numRef>
              <c:f>ppt!$C$31:$F$31</c:f>
              <c:numCache>
                <c:formatCode>General</c:formatCode>
                <c:ptCount val="4"/>
                <c:pt idx="0">
                  <c:v>0.629000000000001</c:v>
                </c:pt>
                <c:pt idx="1">
                  <c:v>0.45</c:v>
                </c:pt>
                <c:pt idx="2">
                  <c:v>0.61000000000000065</c:v>
                </c:pt>
                <c:pt idx="3">
                  <c:v>0.93</c:v>
                </c:pt>
              </c:numCache>
            </c:numRef>
          </c:val>
        </c:ser>
        <c:axId val="88876544"/>
        <c:axId val="88878464"/>
      </c:barChart>
      <c:catAx>
        <c:axId val="88876544"/>
        <c:scaling>
          <c:orientation val="minMax"/>
        </c:scaling>
        <c:axPos val="b"/>
        <c:title>
          <c:tx>
            <c:rich>
              <a:bodyPr/>
              <a:lstStyle/>
              <a:p>
                <a:pPr>
                  <a:defRPr/>
                </a:pPr>
                <a:r>
                  <a:rPr lang="en-US"/>
                  <a:t>Target Predicates</a:t>
                </a:r>
              </a:p>
            </c:rich>
          </c:tx>
          <c:layout/>
        </c:title>
        <c:majorTickMark val="none"/>
        <c:tickLblPos val="nextTo"/>
        <c:crossAx val="88878464"/>
        <c:crosses val="autoZero"/>
        <c:auto val="1"/>
        <c:lblAlgn val="ctr"/>
        <c:lblOffset val="100"/>
      </c:catAx>
      <c:valAx>
        <c:axId val="88878464"/>
        <c:scaling>
          <c:orientation val="minMax"/>
          <c:max val="1.1000000000000001"/>
          <c:min val="0"/>
        </c:scaling>
        <c:axPos val="l"/>
        <c:majorGridlines/>
        <c:title>
          <c:tx>
            <c:rich>
              <a:bodyPr/>
              <a:lstStyle/>
              <a:p>
                <a:pPr>
                  <a:defRPr/>
                </a:pPr>
                <a:r>
                  <a:rPr lang="en-US"/>
                  <a:t>AUC - PR</a:t>
                </a:r>
              </a:p>
            </c:rich>
          </c:tx>
          <c:layout>
            <c:manualLayout>
              <c:xMode val="edge"/>
              <c:yMode val="edge"/>
              <c:x val="6.8728522336769793E-3"/>
              <c:y val="0.32617255015883811"/>
            </c:manualLayout>
          </c:layout>
        </c:title>
        <c:numFmt formatCode="General" sourceLinked="1"/>
        <c:tickLblPos val="nextTo"/>
        <c:crossAx val="88876544"/>
        <c:crosses val="autoZero"/>
        <c:crossBetween val="between"/>
      </c:valAx>
    </c:plotArea>
    <c:legend>
      <c:legendPos val="r"/>
      <c:layout/>
    </c:legend>
    <c:plotVisOnly val="1"/>
  </c:chart>
  <c:txPr>
    <a:bodyPr/>
    <a:lstStyle/>
    <a:p>
      <a:pPr>
        <a:defRPr sz="14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B3ECD0-BB78-4B41-A409-08D711E278FC}" type="datetimeFigureOut">
              <a:rPr lang="en-US" smtClean="0"/>
              <a:pPr/>
              <a:t>12/12/2011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2DE677-CEB8-4E96-B476-E3CA39CA14F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today’s talk</a:t>
            </a:r>
            <a:r>
              <a:rPr lang="en-US" baseline="0" dirty="0" smtClean="0"/>
              <a:t> I will present our approach to learn structure and parameters for Markov Logic Networks simultaneously. </a:t>
            </a:r>
          </a:p>
          <a:p>
            <a:r>
              <a:rPr lang="en-US" baseline="0" dirty="0" smtClean="0"/>
              <a:t>I will talk about how we use FGB to learn multiple weak models. </a:t>
            </a:r>
          </a:p>
          <a:p>
            <a:r>
              <a:rPr lang="en-US" baseline="0" dirty="0" smtClean="0"/>
              <a:t>I will also show how we use relational regression trees to fit the functional gradients. </a:t>
            </a:r>
          </a:p>
          <a:p>
            <a:r>
              <a:rPr lang="en-US" baseline="0" dirty="0" smtClean="0"/>
              <a:t>Lastly, I will present our results that shows we are f</a:t>
            </a:r>
            <a:r>
              <a:rPr lang="en-US" dirty="0" smtClean="0"/>
              <a:t>aster and</a:t>
            </a:r>
            <a:r>
              <a:rPr lang="en-US" baseline="0" dirty="0" smtClean="0"/>
              <a:t> more accurate than state-of-the-art </a:t>
            </a:r>
            <a:endParaRPr lang="en-US" dirty="0"/>
          </a:p>
        </p:txBody>
      </p:sp>
      <p:sp>
        <p:nvSpPr>
          <p:cNvPr id="4" name="Slide Number Placeholder 3"/>
          <p:cNvSpPr>
            <a:spLocks noGrp="1"/>
          </p:cNvSpPr>
          <p:nvPr>
            <p:ph type="sldNum" sz="quarter" idx="10"/>
          </p:nvPr>
        </p:nvSpPr>
        <p:spPr/>
        <p:txBody>
          <a:bodyPr/>
          <a:lstStyle/>
          <a:p>
            <a:fld id="{BF2DE677-CEB8-4E96-B476-E3CA39CA14F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Hard to obtain</a:t>
            </a:r>
            <a:r>
              <a:rPr lang="en-US" baseline="0" dirty="0" smtClean="0"/>
              <a:t> complex model from expert and do wt learning or capture using long accurate rules</a:t>
            </a:r>
          </a:p>
          <a:p>
            <a:endParaRPr lang="en-US" dirty="0"/>
          </a:p>
        </p:txBody>
      </p:sp>
      <p:sp>
        <p:nvSpPr>
          <p:cNvPr id="4" name="Slide Number Placeholder 3"/>
          <p:cNvSpPr>
            <a:spLocks noGrp="1"/>
          </p:cNvSpPr>
          <p:nvPr>
            <p:ph type="sldNum" sz="quarter" idx="10"/>
          </p:nvPr>
        </p:nvSpPr>
        <p:spPr/>
        <p:txBody>
          <a:bodyPr/>
          <a:lstStyle/>
          <a:p>
            <a:fld id="{9E6E569E-7AD8-4354-A983-8529F34B5571}"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2DE677-CEB8-4E96-B476-E3CA39CA14F0}"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a:t>
            </a:r>
            <a:r>
              <a:rPr lang="en-US" baseline="0" dirty="0" smtClean="0"/>
              <a:t> an init model. It could be expert advice or just prior. Use predictions to compute gradient or residues. Learn a regression function to fit the residues. Update model. Sum of all </a:t>
            </a:r>
            <a:r>
              <a:rPr lang="en-US" baseline="0" dirty="0" err="1" smtClean="0"/>
              <a:t>reg</a:t>
            </a:r>
            <a:r>
              <a:rPr lang="en-US" baseline="0" dirty="0" smtClean="0"/>
              <a:t> </a:t>
            </a:r>
            <a:r>
              <a:rPr lang="en-US" baseline="0" dirty="0" err="1" smtClean="0"/>
              <a:t>func</a:t>
            </a:r>
            <a:r>
              <a:rPr lang="en-US" baseline="0" dirty="0" smtClean="0"/>
              <a:t> gives the final model. </a:t>
            </a:r>
            <a:endParaRPr lang="en-US" dirty="0"/>
          </a:p>
        </p:txBody>
      </p:sp>
      <p:sp>
        <p:nvSpPr>
          <p:cNvPr id="4" name="Slide Number Placeholder 3"/>
          <p:cNvSpPr>
            <a:spLocks noGrp="1"/>
          </p:cNvSpPr>
          <p:nvPr>
            <p:ph type="sldNum" sz="quarter" idx="10"/>
          </p:nvPr>
        </p:nvSpPr>
        <p:spPr/>
        <p:txBody>
          <a:bodyPr/>
          <a:lstStyle/>
          <a:p>
            <a:fld id="{F3FF0957-5652-4C57-8649-F9AC7997B0CC}"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this work we derived the </a:t>
            </a:r>
            <a:r>
              <a:rPr lang="en-US" baseline="0" dirty="0" err="1" smtClean="0"/>
              <a:t>fg</a:t>
            </a:r>
            <a:r>
              <a:rPr lang="en-US" baseline="0" dirty="0" smtClean="0"/>
              <a:t> for </a:t>
            </a:r>
            <a:r>
              <a:rPr lang="en-US" baseline="0" dirty="0" err="1" smtClean="0"/>
              <a:t>mlns</a:t>
            </a:r>
            <a:r>
              <a:rPr lang="en-US" baseline="0" dirty="0" smtClean="0"/>
              <a:t>. Consider </a:t>
            </a:r>
            <a:r>
              <a:rPr lang="en-US" baseline="0" dirty="0" err="1" smtClean="0"/>
              <a:t>prob</a:t>
            </a:r>
            <a:r>
              <a:rPr lang="en-US" baseline="0" dirty="0" smtClean="0"/>
              <a:t> of </a:t>
            </a:r>
            <a:r>
              <a:rPr lang="en-US" baseline="0" dirty="0" err="1" smtClean="0"/>
              <a:t>eg</a:t>
            </a:r>
            <a:r>
              <a:rPr lang="en-US" baseline="0" dirty="0" smtClean="0"/>
              <a:t> given </a:t>
            </a:r>
            <a:r>
              <a:rPr lang="en-US" baseline="0" dirty="0" err="1" smtClean="0"/>
              <a:t>mb</a:t>
            </a:r>
            <a:r>
              <a:rPr lang="en-US" baseline="0" dirty="0" smtClean="0"/>
              <a:t>. Mb of an example corresponds to all the </a:t>
            </a:r>
            <a:r>
              <a:rPr lang="en-US" baseline="0" dirty="0" err="1" smtClean="0"/>
              <a:t>nbrs</a:t>
            </a:r>
            <a:r>
              <a:rPr lang="en-US" baseline="0" dirty="0" smtClean="0"/>
              <a:t> of the example in ground </a:t>
            </a:r>
            <a:r>
              <a:rPr lang="en-US" baseline="0" dirty="0" err="1" smtClean="0"/>
              <a:t>mn</a:t>
            </a:r>
            <a:r>
              <a:rPr lang="en-US" baseline="0" dirty="0" smtClean="0"/>
              <a:t>. For .</a:t>
            </a:r>
            <a:r>
              <a:rPr lang="en-US" baseline="0" dirty="0" err="1" smtClean="0"/>
              <a:t>e.g</a:t>
            </a:r>
            <a:r>
              <a:rPr lang="en-US" baseline="0" dirty="0" smtClean="0"/>
              <a:t> the green nodes is the </a:t>
            </a:r>
            <a:r>
              <a:rPr lang="en-US" baseline="0" dirty="0" err="1" smtClean="0"/>
              <a:t>mb</a:t>
            </a:r>
            <a:r>
              <a:rPr lang="en-US" baseline="0" dirty="0" smtClean="0"/>
              <a:t> of purple node. </a:t>
            </a:r>
          </a:p>
          <a:p>
            <a:r>
              <a:rPr lang="en-US" baseline="0" dirty="0" smtClean="0"/>
              <a:t>We define function corresponding to the functional grad as shown here. We use non-</a:t>
            </a:r>
            <a:r>
              <a:rPr lang="en-US" baseline="0" dirty="0" err="1" smtClean="0"/>
              <a:t>trival</a:t>
            </a:r>
            <a:r>
              <a:rPr lang="en-US" baseline="0" dirty="0" smtClean="0"/>
              <a:t> instead of num </a:t>
            </a:r>
            <a:r>
              <a:rPr lang="en-US" baseline="0" dirty="0" err="1" smtClean="0"/>
              <a:t>grnds</a:t>
            </a:r>
            <a:r>
              <a:rPr lang="en-US" baseline="0" dirty="0" smtClean="0"/>
              <a:t> in our function. This avoids unnecessary computation and allows efficient learning of the </a:t>
            </a:r>
            <a:r>
              <a:rPr lang="en-US" baseline="0" dirty="0" err="1" smtClean="0"/>
              <a:t>mln</a:t>
            </a:r>
            <a:r>
              <a:rPr lang="en-US" baseline="0" dirty="0" smtClean="0"/>
              <a:t> </a:t>
            </a:r>
            <a:r>
              <a:rPr lang="en-US" baseline="0" dirty="0" err="1" smtClean="0"/>
              <a:t>struct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F2DE677-CEB8-4E96-B476-E3CA39CA14F0}"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Given the def of</a:t>
            </a:r>
            <a:r>
              <a:rPr lang="en-US" baseline="0" dirty="0" smtClean="0"/>
              <a:t> the function, </a:t>
            </a:r>
            <a:r>
              <a:rPr lang="en-US" baseline="0" dirty="0" err="1" smtClean="0"/>
              <a:t>prob</a:t>
            </a:r>
            <a:r>
              <a:rPr lang="en-US" baseline="0" dirty="0" smtClean="0"/>
              <a:t> of example is a sigmoid over the function. </a:t>
            </a:r>
            <a:r>
              <a:rPr lang="en-US" baseline="0" dirty="0" err="1" smtClean="0"/>
              <a:t>Smlr</a:t>
            </a:r>
            <a:r>
              <a:rPr lang="en-US" baseline="0" dirty="0" smtClean="0"/>
              <a:t> to </a:t>
            </a:r>
            <a:r>
              <a:rPr lang="en-US" baseline="0" dirty="0" err="1" smtClean="0"/>
              <a:t>prevv</a:t>
            </a:r>
            <a:r>
              <a:rPr lang="en-US" baseline="0" dirty="0" smtClean="0"/>
              <a:t> </a:t>
            </a:r>
            <a:r>
              <a:rPr lang="en-US" baseline="0" dirty="0" err="1" smtClean="0"/>
              <a:t>fgb</a:t>
            </a:r>
            <a:r>
              <a:rPr lang="en-US" baseline="0" dirty="0" smtClean="0"/>
              <a:t> methods, our grad corresponds to difference between observed label and computed probability. +</a:t>
            </a:r>
            <a:r>
              <a:rPr lang="en-US" baseline="0" dirty="0" err="1" smtClean="0"/>
              <a:t>ve</a:t>
            </a:r>
            <a:r>
              <a:rPr lang="en-US" baseline="0" dirty="0" smtClean="0"/>
              <a:t> </a:t>
            </a:r>
            <a:r>
              <a:rPr lang="en-US" baseline="0" dirty="0" err="1" smtClean="0"/>
              <a:t>eg</a:t>
            </a:r>
            <a:r>
              <a:rPr lang="en-US" baseline="0" dirty="0" smtClean="0"/>
              <a:t> with </a:t>
            </a:r>
            <a:r>
              <a:rPr lang="en-US" baseline="0" dirty="0" err="1" smtClean="0"/>
              <a:t>curr</a:t>
            </a:r>
            <a:r>
              <a:rPr lang="en-US" baseline="0" dirty="0" smtClean="0"/>
              <a:t> </a:t>
            </a:r>
            <a:r>
              <a:rPr lang="en-US" baseline="0" dirty="0" err="1" smtClean="0"/>
              <a:t>prob</a:t>
            </a:r>
            <a:r>
              <a:rPr lang="en-US" baseline="0" dirty="0" smtClean="0"/>
              <a:t> as 0.1 would have gradient of 0.9 whereas </a:t>
            </a:r>
            <a:r>
              <a:rPr lang="en-US" baseline="0" dirty="0" err="1" smtClean="0"/>
              <a:t>neg</a:t>
            </a:r>
            <a:r>
              <a:rPr lang="en-US" baseline="0" dirty="0" smtClean="0"/>
              <a:t> example would have grad of -0.1</a:t>
            </a:r>
          </a:p>
          <a:p>
            <a:endParaRPr lang="en-US" baseline="0" dirty="0" smtClean="0"/>
          </a:p>
          <a:p>
            <a:r>
              <a:rPr lang="en-US" baseline="0" dirty="0" smtClean="0"/>
              <a:t>So we want to learn a </a:t>
            </a:r>
            <a:r>
              <a:rPr lang="en-US" baseline="0" dirty="0" err="1" smtClean="0"/>
              <a:t>reg</a:t>
            </a:r>
            <a:r>
              <a:rPr lang="en-US" baseline="0" dirty="0" smtClean="0"/>
              <a:t> function that min least square error . </a:t>
            </a:r>
            <a:endParaRPr lang="en-US" dirty="0"/>
          </a:p>
        </p:txBody>
      </p:sp>
      <p:sp>
        <p:nvSpPr>
          <p:cNvPr id="4" name="Slide Number Placeholder 3"/>
          <p:cNvSpPr>
            <a:spLocks noGrp="1"/>
          </p:cNvSpPr>
          <p:nvPr>
            <p:ph type="sldNum" sz="quarter" idx="10"/>
          </p:nvPr>
        </p:nvSpPr>
        <p:spPr/>
        <p:txBody>
          <a:bodyPr/>
          <a:lstStyle/>
          <a:p>
            <a:fld id="{BF2DE677-CEB8-4E96-B476-E3CA39CA14F0}"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use two representations for </a:t>
            </a:r>
            <a:r>
              <a:rPr lang="en-US" baseline="0" dirty="0" err="1" smtClean="0"/>
              <a:t>reg</a:t>
            </a:r>
            <a:r>
              <a:rPr lang="en-US" baseline="0" dirty="0" smtClean="0"/>
              <a:t> </a:t>
            </a:r>
            <a:r>
              <a:rPr lang="en-US" baseline="0" dirty="0" err="1" smtClean="0"/>
              <a:t>func</a:t>
            </a:r>
            <a:r>
              <a:rPr lang="en-US" baseline="0" dirty="0" smtClean="0"/>
              <a:t> – tree and clauses</a:t>
            </a:r>
            <a:endParaRPr lang="en-US" dirty="0"/>
          </a:p>
        </p:txBody>
      </p:sp>
      <p:sp>
        <p:nvSpPr>
          <p:cNvPr id="4" name="Slide Number Placeholder 3"/>
          <p:cNvSpPr>
            <a:spLocks noGrp="1"/>
          </p:cNvSpPr>
          <p:nvPr>
            <p:ph type="sldNum" sz="quarter" idx="10"/>
          </p:nvPr>
        </p:nvSpPr>
        <p:spPr/>
        <p:txBody>
          <a:bodyPr/>
          <a:lstStyle/>
          <a:p>
            <a:fld id="{BF2DE677-CEB8-4E96-B476-E3CA39CA14F0}"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tree</a:t>
            </a:r>
          </a:p>
          <a:p>
            <a:pPr>
              <a:buFontTx/>
              <a:buChar char="-"/>
            </a:pPr>
            <a:r>
              <a:rPr lang="en-US" baseline="0" dirty="0" smtClean="0"/>
              <a:t>Root</a:t>
            </a:r>
          </a:p>
          <a:p>
            <a:pPr>
              <a:buFontTx/>
              <a:buChar char="-"/>
            </a:pPr>
            <a:r>
              <a:rPr lang="en-US" baseline="0" dirty="0" smtClean="0"/>
              <a:t> split based on num of </a:t>
            </a:r>
            <a:r>
              <a:rPr lang="en-US" baseline="0" dirty="0" err="1" smtClean="0"/>
              <a:t>gndgs</a:t>
            </a:r>
            <a:r>
              <a:rPr lang="en-US" baseline="0" dirty="0" smtClean="0"/>
              <a:t> or condition on node</a:t>
            </a:r>
          </a:p>
          <a:p>
            <a:pPr>
              <a:buFontTx/>
              <a:buChar char="-"/>
            </a:pPr>
            <a:r>
              <a:rPr lang="en-US" baseline="0" dirty="0" smtClean="0"/>
              <a:t> wt w3 is fixed</a:t>
            </a:r>
          </a:p>
          <a:p>
            <a:pPr>
              <a:buFontTx/>
              <a:buChar char="-"/>
            </a:pPr>
            <a:r>
              <a:rPr lang="en-US" baseline="0" dirty="0" smtClean="0"/>
              <a:t> evaluating q(</a:t>
            </a:r>
            <a:r>
              <a:rPr lang="en-US" baseline="0" dirty="0" err="1" smtClean="0"/>
              <a:t>x,y</a:t>
            </a:r>
            <a:r>
              <a:rPr lang="en-US" baseline="0" dirty="0" smtClean="0"/>
              <a:t>), y is exist variable</a:t>
            </a:r>
          </a:p>
          <a:p>
            <a:pPr>
              <a:buFontTx/>
              <a:buChar char="-"/>
            </a:pPr>
            <a:r>
              <a:rPr lang="en-US" baseline="0" dirty="0" smtClean="0"/>
              <a:t> split node based on existence </a:t>
            </a:r>
            <a:r>
              <a:rPr lang="en-US" baseline="0" dirty="0" err="1" smtClean="0"/>
              <a:t>chk</a:t>
            </a:r>
            <a:endParaRPr lang="en-US" baseline="0" dirty="0" smtClean="0"/>
          </a:p>
          <a:p>
            <a:pPr>
              <a:buFontTx/>
              <a:buChar char="-"/>
            </a:pPr>
            <a:r>
              <a:rPr lang="en-US" baseline="0" dirty="0" smtClean="0"/>
              <a:t>- wt have closed form soln. so easy to evaluate. Greedy search like </a:t>
            </a:r>
            <a:r>
              <a:rPr lang="en-US" baseline="0" dirty="0" err="1" smtClean="0"/>
              <a:t>dec</a:t>
            </a:r>
            <a:r>
              <a:rPr lang="en-US" baseline="0" dirty="0" smtClean="0"/>
              <a:t> tree. </a:t>
            </a:r>
          </a:p>
          <a:p>
            <a:pPr>
              <a:buFontTx/>
              <a:buChar char="-"/>
            </a:pPr>
            <a:r>
              <a:rPr lang="en-US" baseline="0" dirty="0" err="1" smtClean="0"/>
              <a:t>Mln</a:t>
            </a:r>
            <a:r>
              <a:rPr lang="en-US" baseline="0" dirty="0" smtClean="0"/>
              <a:t> </a:t>
            </a:r>
            <a:r>
              <a:rPr lang="en-US" baseline="0" dirty="0" err="1" smtClean="0"/>
              <a:t>corr</a:t>
            </a:r>
            <a:r>
              <a:rPr lang="en-US" baseline="0" dirty="0" smtClean="0"/>
              <a:t> to tree</a:t>
            </a:r>
          </a:p>
          <a:p>
            <a:pPr>
              <a:buFontTx/>
              <a:buChar char="-"/>
            </a:pPr>
            <a:r>
              <a:rPr lang="en-US" baseline="0" dirty="0" smtClean="0"/>
              <a:t>- exist </a:t>
            </a:r>
            <a:r>
              <a:rPr lang="en-US" baseline="0" dirty="0" err="1" smtClean="0"/>
              <a:t>var</a:t>
            </a:r>
            <a:r>
              <a:rPr lang="en-US" baseline="0" dirty="0" smtClean="0"/>
              <a:t> </a:t>
            </a:r>
            <a:r>
              <a:rPr lang="en-US" baseline="0" dirty="0" smtClean="0">
                <a:sym typeface="Wingdings" pitchFamily="2" charset="2"/>
              </a:rPr>
              <a:t> slow inference</a:t>
            </a:r>
          </a:p>
          <a:p>
            <a:pPr>
              <a:buFontTx/>
              <a:buChar char="-"/>
            </a:pPr>
            <a:r>
              <a:rPr lang="en-US" baseline="0" dirty="0" smtClean="0">
                <a:sym typeface="Wingdings" pitchFamily="2" charset="2"/>
              </a:rPr>
              <a:t> so learn one clauses. Force </a:t>
            </a:r>
            <a:r>
              <a:rPr lang="en-US" baseline="0" dirty="0" err="1" smtClean="0">
                <a:sym typeface="Wingdings" pitchFamily="2" charset="2"/>
              </a:rPr>
              <a:t>wts</a:t>
            </a:r>
            <a:r>
              <a:rPr lang="en-US" baseline="0" dirty="0" smtClean="0">
                <a:sym typeface="Wingdings" pitchFamily="2" charset="2"/>
              </a:rPr>
              <a:t>=0 on false .0 wt clause has no impact As shown here no exist </a:t>
            </a:r>
            <a:r>
              <a:rPr lang="en-US" baseline="0" dirty="0" err="1" smtClean="0">
                <a:sym typeface="Wingdings" pitchFamily="2" charset="2"/>
              </a:rPr>
              <a:t>vars</a:t>
            </a:r>
            <a:endParaRPr lang="en-US" dirty="0"/>
          </a:p>
        </p:txBody>
      </p:sp>
      <p:sp>
        <p:nvSpPr>
          <p:cNvPr id="4" name="Slide Number Placeholder 3"/>
          <p:cNvSpPr>
            <a:spLocks noGrp="1"/>
          </p:cNvSpPr>
          <p:nvPr>
            <p:ph type="sldNum" sz="quarter" idx="10"/>
          </p:nvPr>
        </p:nvSpPr>
        <p:spPr/>
        <p:txBody>
          <a:bodyPr/>
          <a:lstStyle/>
          <a:p>
            <a:fld id="{BF2DE677-CEB8-4E96-B476-E3CA39CA14F0}"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if</a:t>
            </a:r>
            <a:r>
              <a:rPr lang="en-US" baseline="0" dirty="0" smtClean="0"/>
              <a:t> we have more than one target pred. use </a:t>
            </a:r>
            <a:r>
              <a:rPr lang="en-US" baseline="0" dirty="0" err="1" smtClean="0"/>
              <a:t>prev</a:t>
            </a:r>
            <a:r>
              <a:rPr lang="en-US" baseline="0" dirty="0" smtClean="0"/>
              <a:t> models to compute predictions. But still learn one tree at a time. </a:t>
            </a:r>
          </a:p>
          <a:p>
            <a:endParaRPr lang="en-US" baseline="0" dirty="0" smtClean="0"/>
          </a:p>
          <a:p>
            <a:r>
              <a:rPr lang="en-US" baseline="0" dirty="0" smtClean="0"/>
              <a:t>Extend our work on learning </a:t>
            </a:r>
            <a:r>
              <a:rPr lang="en-US" baseline="0" dirty="0" err="1" smtClean="0"/>
              <a:t>rdns</a:t>
            </a:r>
            <a:r>
              <a:rPr lang="en-US" baseline="0" dirty="0" smtClean="0"/>
              <a:t> in </a:t>
            </a:r>
            <a:r>
              <a:rPr lang="en-US" baseline="0" dirty="0" err="1" smtClean="0"/>
              <a:t>ilp</a:t>
            </a:r>
            <a:r>
              <a:rPr lang="en-US" baseline="0" dirty="0" smtClean="0"/>
              <a:t> and extend work by </a:t>
            </a:r>
            <a:r>
              <a:rPr lang="en-US" baseline="0" dirty="0" err="1" smtClean="0"/>
              <a:t>lowd</a:t>
            </a:r>
            <a:r>
              <a:rPr lang="en-US" baseline="0" dirty="0" smtClean="0"/>
              <a:t> &amp; </a:t>
            </a:r>
            <a:r>
              <a:rPr lang="en-US" baseline="0" dirty="0" err="1" smtClean="0"/>
              <a:t>davis</a:t>
            </a:r>
            <a:r>
              <a:rPr lang="en-US" baseline="0" dirty="0" smtClean="0"/>
              <a:t> later that yr on </a:t>
            </a:r>
            <a:r>
              <a:rPr lang="en-US" baseline="0" dirty="0" err="1" smtClean="0"/>
              <a:t>mn</a:t>
            </a:r>
            <a:r>
              <a:rPr lang="en-US" baseline="0" dirty="0" smtClean="0"/>
              <a:t> to relational setting.</a:t>
            </a:r>
            <a:endParaRPr lang="en-US" dirty="0"/>
          </a:p>
        </p:txBody>
      </p:sp>
      <p:sp>
        <p:nvSpPr>
          <p:cNvPr id="4" name="Slide Number Placeholder 3"/>
          <p:cNvSpPr>
            <a:spLocks noGrp="1"/>
          </p:cNvSpPr>
          <p:nvPr>
            <p:ph type="sldNum" sz="quarter" idx="10"/>
          </p:nvPr>
        </p:nvSpPr>
        <p:spPr/>
        <p:txBody>
          <a:bodyPr/>
          <a:lstStyle/>
          <a:p>
            <a:fld id="{BF2DE677-CEB8-4E96-B476-E3CA39CA14F0}"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Algo</a:t>
            </a:r>
            <a:endParaRPr lang="en-US" dirty="0"/>
          </a:p>
        </p:txBody>
      </p:sp>
      <p:sp>
        <p:nvSpPr>
          <p:cNvPr id="4" name="Slide Number Placeholder 3"/>
          <p:cNvSpPr>
            <a:spLocks noGrp="1"/>
          </p:cNvSpPr>
          <p:nvPr>
            <p:ph type="sldNum" sz="quarter" idx="10"/>
          </p:nvPr>
        </p:nvSpPr>
        <p:spPr/>
        <p:txBody>
          <a:bodyPr/>
          <a:lstStyle/>
          <a:p>
            <a:fld id="{BF2DE677-CEB8-4E96-B476-E3CA39CA14F0}"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2DE677-CEB8-4E96-B476-E3CA39CA14F0}"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general outline of my talk. I would present some background on FGB and MLNs before going on to explain how we apply FGB to </a:t>
            </a:r>
            <a:r>
              <a:rPr lang="en-US" baseline="0" dirty="0" err="1" smtClean="0"/>
              <a:t>MLNs.I</a:t>
            </a:r>
            <a:r>
              <a:rPr lang="en-US" baseline="0" dirty="0" smtClean="0"/>
              <a:t> will then talk about the two representations that we used, followed by the experiments and conclusions. </a:t>
            </a:r>
            <a:endParaRPr lang="en-US" dirty="0"/>
          </a:p>
        </p:txBody>
      </p:sp>
      <p:sp>
        <p:nvSpPr>
          <p:cNvPr id="4" name="Slide Number Placeholder 3"/>
          <p:cNvSpPr>
            <a:spLocks noGrp="1"/>
          </p:cNvSpPr>
          <p:nvPr>
            <p:ph type="sldNum" sz="quarter" idx="10"/>
          </p:nvPr>
        </p:nvSpPr>
        <p:spPr/>
        <p:txBody>
          <a:bodyPr/>
          <a:lstStyle/>
          <a:p>
            <a:fld id="{BF2DE677-CEB8-4E96-B476-E3CA39CA14F0}"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AUC-PR</a:t>
            </a:r>
            <a:r>
              <a:rPr lang="en-US" baseline="0" dirty="0" smtClean="0"/>
              <a:t> &amp; CLL. Compare learning time. </a:t>
            </a:r>
            <a:endParaRPr lang="en-US" dirty="0"/>
          </a:p>
        </p:txBody>
      </p:sp>
      <p:sp>
        <p:nvSpPr>
          <p:cNvPr id="4" name="Slide Number Placeholder 3"/>
          <p:cNvSpPr>
            <a:spLocks noGrp="1"/>
          </p:cNvSpPr>
          <p:nvPr>
            <p:ph type="sldNum" sz="quarter" idx="10"/>
          </p:nvPr>
        </p:nvSpPr>
        <p:spPr/>
        <p:txBody>
          <a:bodyPr/>
          <a:lstStyle/>
          <a:p>
            <a:fld id="{BF2DE677-CEB8-4E96-B476-E3CA39CA14F0}"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Y axis</a:t>
            </a:r>
            <a:r>
              <a:rPr lang="en-US" baseline="0" dirty="0" smtClean="0"/>
              <a:t>. Pt to our approach. </a:t>
            </a:r>
            <a:r>
              <a:rPr lang="en-US" baseline="0" dirty="0" err="1" smtClean="0"/>
              <a:t>SameBib</a:t>
            </a:r>
            <a:r>
              <a:rPr lang="en-US" baseline="0" dirty="0" smtClean="0"/>
              <a:t> much better and </a:t>
            </a:r>
            <a:r>
              <a:rPr lang="en-US" baseline="0" dirty="0" err="1" smtClean="0"/>
              <a:t>sameauthor</a:t>
            </a:r>
            <a:r>
              <a:rPr lang="en-US" baseline="0" dirty="0" smtClean="0"/>
              <a:t> not very different.</a:t>
            </a:r>
            <a:endParaRPr lang="en-US" dirty="0"/>
          </a:p>
        </p:txBody>
      </p:sp>
      <p:sp>
        <p:nvSpPr>
          <p:cNvPr id="4" name="Slide Number Placeholder 3"/>
          <p:cNvSpPr>
            <a:spLocks noGrp="1"/>
          </p:cNvSpPr>
          <p:nvPr>
            <p:ph type="sldNum" sz="quarter" idx="10"/>
          </p:nvPr>
        </p:nvSpPr>
        <p:spPr/>
        <p:txBody>
          <a:bodyPr/>
          <a:lstStyle/>
          <a:p>
            <a:fld id="{BF2DE677-CEB8-4E96-B476-E3CA39CA14F0}"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Increase space between</a:t>
            </a:r>
            <a:r>
              <a:rPr lang="en-US" baseline="0" dirty="0" smtClean="0"/>
              <a:t> pts</a:t>
            </a:r>
            <a:endParaRPr lang="en-US" dirty="0"/>
          </a:p>
        </p:txBody>
      </p:sp>
      <p:sp>
        <p:nvSpPr>
          <p:cNvPr id="4" name="Slide Number Placeholder 3"/>
          <p:cNvSpPr>
            <a:spLocks noGrp="1"/>
          </p:cNvSpPr>
          <p:nvPr>
            <p:ph type="sldNum" sz="quarter" idx="10"/>
          </p:nvPr>
        </p:nvSpPr>
        <p:spPr/>
        <p:txBody>
          <a:bodyPr/>
          <a:lstStyle/>
          <a:p>
            <a:fld id="{BF2DE677-CEB8-4E96-B476-E3CA39CA14F0}"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\not and capitalize titles</a:t>
            </a:r>
            <a:endParaRPr lang="en-US" dirty="0"/>
          </a:p>
        </p:txBody>
      </p:sp>
      <p:sp>
        <p:nvSpPr>
          <p:cNvPr id="4" name="Slide Number Placeholder 3"/>
          <p:cNvSpPr>
            <a:spLocks noGrp="1"/>
          </p:cNvSpPr>
          <p:nvPr>
            <p:ph type="sldNum" sz="quarter" idx="10"/>
          </p:nvPr>
        </p:nvSpPr>
        <p:spPr/>
        <p:txBody>
          <a:bodyPr/>
          <a:lstStyle/>
          <a:p>
            <a:fld id="{BF2DE677-CEB8-4E96-B476-E3CA39CA14F0}"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E569E-7AD8-4354-A983-8529F34B557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Traditional</a:t>
            </a:r>
            <a:r>
              <a:rPr lang="en-US" baseline="0" dirty="0" smtClean="0"/>
              <a:t> machine learning uses a set of features and each example is assumed to be </a:t>
            </a:r>
            <a:r>
              <a:rPr lang="en-US" baseline="0" dirty="0" err="1" smtClean="0"/>
              <a:t>iid</a:t>
            </a:r>
            <a:r>
              <a:rPr lang="en-US" baseline="0" dirty="0" smtClean="0"/>
              <a:t> and can be represented as a fixed length feature vector. In this example, we have 5 features: whether a burglary occurred, if there was an earthquake in the city, whether the house alarm is ringing , whether your neighbor Mary or John called.  A sample dataset corresponding to these features is shown on the right</a:t>
            </a:r>
            <a:endParaRPr lang="en-US" dirty="0"/>
          </a:p>
        </p:txBody>
      </p:sp>
      <p:sp>
        <p:nvSpPr>
          <p:cNvPr id="4" name="Slide Number Placeholder 3"/>
          <p:cNvSpPr>
            <a:spLocks noGrp="1"/>
          </p:cNvSpPr>
          <p:nvPr>
            <p:ph type="sldNum" sz="quarter" idx="10"/>
          </p:nvPr>
        </p:nvSpPr>
        <p:spPr/>
        <p:txBody>
          <a:bodyPr/>
          <a:lstStyle/>
          <a:p>
            <a:fld id="{BF2DE677-CEB8-4E96-B476-E3CA39CA14F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cs typeface="Calibri"/>
              </a:rPr>
              <a:t>Structure</a:t>
            </a:r>
            <a:r>
              <a:rPr lang="en-US" baseline="0" dirty="0" smtClean="0">
                <a:latin typeface="+mn-lt"/>
                <a:cs typeface="Calibri"/>
              </a:rPr>
              <a:t> learning for a Bayesian Network would correspond to learning the parents of each feature. In this example, Alarm has B and E as parents and </a:t>
            </a:r>
            <a:r>
              <a:rPr lang="en-US" baseline="0" dirty="0" err="1" smtClean="0">
                <a:latin typeface="+mn-lt"/>
                <a:cs typeface="Calibri"/>
              </a:rPr>
              <a:t>JohnC</a:t>
            </a:r>
            <a:r>
              <a:rPr lang="en-US" baseline="0" dirty="0" smtClean="0">
                <a:latin typeface="+mn-lt"/>
                <a:cs typeface="Calibri"/>
              </a:rPr>
              <a:t> and </a:t>
            </a:r>
            <a:r>
              <a:rPr lang="en-US" baseline="0" dirty="0" err="1" smtClean="0">
                <a:latin typeface="+mn-lt"/>
                <a:cs typeface="Calibri"/>
              </a:rPr>
              <a:t>MaryC</a:t>
            </a:r>
            <a:r>
              <a:rPr lang="en-US" baseline="0" dirty="0" smtClean="0">
                <a:latin typeface="+mn-lt"/>
                <a:cs typeface="Calibri"/>
              </a:rPr>
              <a:t> has the same parent Alarm. </a:t>
            </a:r>
          </a:p>
          <a:p>
            <a:r>
              <a:rPr lang="en-US" baseline="0" dirty="0" smtClean="0">
                <a:latin typeface="+mn-lt"/>
                <a:cs typeface="Calibri"/>
              </a:rPr>
              <a:t>The weight learning task would correspond to learning the parameters on each node which corresponds to the CPD. For e.g. Alarm node has 4 parameters that corresponds to the probability of Alarm being true for all 4 configurations of the parents.  So if Burglary has not occurred and Earthquake has occurred then the probability of Alarm ringing is 0.6</a:t>
            </a:r>
            <a:endParaRPr lang="en-US" dirty="0"/>
          </a:p>
        </p:txBody>
      </p:sp>
      <p:sp>
        <p:nvSpPr>
          <p:cNvPr id="4" name="Slide Number Placeholder 3"/>
          <p:cNvSpPr>
            <a:spLocks noGrp="1"/>
          </p:cNvSpPr>
          <p:nvPr>
            <p:ph type="sldNum" sz="quarter" idx="10"/>
          </p:nvPr>
        </p:nvSpPr>
        <p:spPr/>
        <p:txBody>
          <a:bodyPr/>
          <a:lstStyle/>
          <a:p>
            <a:fld id="{F3FF0957-5652-4C57-8649-F9AC7997B0CC}"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data in</a:t>
            </a:r>
            <a:r>
              <a:rPr lang="en-US" baseline="0" dirty="0" smtClean="0"/>
              <a:t> real world may not be so simple. Consider an EHR dataset where we have a list of patients. Each patient would have multiple test results and prescriptions. Also patients would have different number of tests performed as well as all tests wouldn’t be performed on all the patients.  Hence it is non-trivial to convert this dataset into an </a:t>
            </a:r>
            <a:r>
              <a:rPr lang="en-US" baseline="0" dirty="0" err="1" smtClean="0"/>
              <a:t>iid</a:t>
            </a:r>
            <a:r>
              <a:rPr lang="en-US" baseline="0" dirty="0" smtClean="0"/>
              <a:t> dataset with </a:t>
            </a:r>
            <a:r>
              <a:rPr lang="en-US" baseline="0" dirty="0" err="1" smtClean="0"/>
              <a:t>fxd</a:t>
            </a:r>
            <a:r>
              <a:rPr lang="en-US" baseline="0" dirty="0" smtClean="0"/>
              <a:t> </a:t>
            </a:r>
            <a:r>
              <a:rPr lang="en-US" baseline="0" dirty="0" err="1" smtClean="0"/>
              <a:t>len</a:t>
            </a:r>
            <a:r>
              <a:rPr lang="en-US" baseline="0" dirty="0" smtClean="0"/>
              <a:t> </a:t>
            </a:r>
            <a:r>
              <a:rPr lang="en-US" baseline="0" dirty="0" err="1" smtClean="0"/>
              <a:t>f.v</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F2DE677-CEB8-4E96-B476-E3CA39CA14F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a:t>
            </a:r>
            <a:r>
              <a:rPr lang="en-US" baseline="0" dirty="0" smtClean="0"/>
              <a:t> L.. Pro handles this problem by using first order logic to represent structured data. It learns FOL rules using a greedy search approach. </a:t>
            </a:r>
          </a:p>
          <a:p>
            <a:endParaRPr lang="en-US" baseline="0" dirty="0" smtClean="0"/>
          </a:p>
          <a:p>
            <a:r>
              <a:rPr lang="en-US" baseline="0" dirty="0" smtClean="0"/>
              <a:t>For e.g., the rule says that if a patient has a mass in two consecutive scans, then we should do a biopsy. But the issue with ILP is that the rules are deterministic </a:t>
            </a:r>
            <a:r>
              <a:rPr lang="en-US" baseline="0" dirty="0" err="1" smtClean="0"/>
              <a:t>ie</a:t>
            </a:r>
            <a:r>
              <a:rPr lang="en-US" baseline="0" dirty="0" smtClean="0"/>
              <a:t> they either evaluate to be true/false. </a:t>
            </a:r>
            <a:endParaRPr lang="en-US" dirty="0"/>
          </a:p>
        </p:txBody>
      </p:sp>
      <p:sp>
        <p:nvSpPr>
          <p:cNvPr id="4" name="Slide Number Placeholder 3"/>
          <p:cNvSpPr>
            <a:spLocks noGrp="1"/>
          </p:cNvSpPr>
          <p:nvPr>
            <p:ph type="sldNum" sz="quarter" idx="10"/>
          </p:nvPr>
        </p:nvSpPr>
        <p:spPr/>
        <p:txBody>
          <a:bodyPr/>
          <a:lstStyle/>
          <a:p>
            <a:fld id="{BF2DE677-CEB8-4E96-B476-E3CA39CA14F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way to resolve this issue, is by adding probabilities to FOL </a:t>
            </a:r>
            <a:r>
              <a:rPr lang="en-US" baseline="0" dirty="0" err="1" smtClean="0"/>
              <a:t>ie</a:t>
            </a:r>
            <a:r>
              <a:rPr lang="en-US" baseline="0" dirty="0" smtClean="0"/>
              <a:t> we can think about each rule that is learnt is true with some probability. This would give us Stat. </a:t>
            </a:r>
            <a:r>
              <a:rPr lang="en-US" baseline="0" dirty="0" err="1" smtClean="0"/>
              <a:t>Rel</a:t>
            </a:r>
            <a:r>
              <a:rPr lang="en-US" baseline="0" dirty="0" smtClean="0"/>
              <a:t> Lear model</a:t>
            </a:r>
          </a:p>
          <a:p>
            <a:r>
              <a:rPr lang="en-US" baseline="0" dirty="0" smtClean="0"/>
              <a:t>Or we could imagine adding first order logic or </a:t>
            </a:r>
            <a:r>
              <a:rPr lang="en-US" baseline="0" dirty="0" err="1" smtClean="0"/>
              <a:t>relns</a:t>
            </a:r>
            <a:r>
              <a:rPr lang="en-US" baseline="0" dirty="0" smtClean="0"/>
              <a:t> to probabilistic models. </a:t>
            </a:r>
            <a:endParaRPr lang="en-US" dirty="0"/>
          </a:p>
        </p:txBody>
      </p:sp>
      <p:sp>
        <p:nvSpPr>
          <p:cNvPr id="4" name="Slide Number Placeholder 3"/>
          <p:cNvSpPr>
            <a:spLocks noGrp="1"/>
          </p:cNvSpPr>
          <p:nvPr>
            <p:ph type="sldNum" sz="quarter" idx="10"/>
          </p:nvPr>
        </p:nvSpPr>
        <p:spPr/>
        <p:txBody>
          <a:bodyPr/>
          <a:lstStyle/>
          <a:p>
            <a:fld id="{F3FF0957-5652-4C57-8649-F9AC7997B0CC}"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Popular</a:t>
            </a:r>
            <a:r>
              <a:rPr lang="en-US" baseline="0" dirty="0" smtClean="0"/>
              <a:t> SRL model – Mar Lo Ne</a:t>
            </a:r>
          </a:p>
          <a:p>
            <a:r>
              <a:rPr lang="en-US" baseline="0" dirty="0" smtClean="0"/>
              <a:t>MLN contains </a:t>
            </a:r>
            <a:r>
              <a:rPr lang="en-US" baseline="0" dirty="0" err="1" smtClean="0"/>
              <a:t>wted</a:t>
            </a:r>
            <a:r>
              <a:rPr lang="en-US" baseline="0" dirty="0" smtClean="0"/>
              <a:t> </a:t>
            </a:r>
            <a:r>
              <a:rPr lang="en-US" baseline="0" dirty="0" err="1" smtClean="0"/>
              <a:t>fol</a:t>
            </a:r>
            <a:r>
              <a:rPr lang="en-US" baseline="0" dirty="0" smtClean="0"/>
              <a:t> rules</a:t>
            </a:r>
          </a:p>
          <a:p>
            <a:r>
              <a:rPr lang="en-US" baseline="0" dirty="0" smtClean="0"/>
              <a:t>Explain example</a:t>
            </a:r>
          </a:p>
          <a:p>
            <a:r>
              <a:rPr lang="en-US" baseline="0" dirty="0" smtClean="0"/>
              <a:t>Rules </a:t>
            </a:r>
            <a:r>
              <a:rPr lang="en-US" baseline="0" dirty="0" err="1" smtClean="0"/>
              <a:t>corr</a:t>
            </a:r>
            <a:r>
              <a:rPr lang="en-US" baseline="0" dirty="0" smtClean="0"/>
              <a:t> to </a:t>
            </a:r>
            <a:r>
              <a:rPr lang="en-US" baseline="0" dirty="0" err="1" smtClean="0"/>
              <a:t>struct</a:t>
            </a:r>
            <a:endParaRPr lang="en-US" baseline="0" dirty="0" smtClean="0"/>
          </a:p>
          <a:p>
            <a:r>
              <a:rPr lang="en-US" baseline="0" dirty="0" smtClean="0"/>
              <a:t>Parameters </a:t>
            </a:r>
            <a:r>
              <a:rPr lang="en-US" baseline="0" dirty="0" err="1" smtClean="0"/>
              <a:t>corr</a:t>
            </a:r>
            <a:r>
              <a:rPr lang="en-US" baseline="0" dirty="0" smtClean="0"/>
              <a:t> to wt</a:t>
            </a:r>
          </a:p>
          <a:p>
            <a:r>
              <a:rPr lang="en-US" baseline="0" dirty="0" err="1" smtClean="0"/>
              <a:t>Prob</a:t>
            </a:r>
            <a:r>
              <a:rPr lang="en-US" baseline="0" dirty="0" smtClean="0"/>
              <a:t> of world state in </a:t>
            </a:r>
            <a:r>
              <a:rPr lang="en-US" baseline="0" dirty="0" err="1" smtClean="0"/>
              <a:t>mln</a:t>
            </a:r>
            <a:r>
              <a:rPr lang="en-US" baseline="0" dirty="0" smtClean="0"/>
              <a:t> calculated using formula here. Z is norm term</a:t>
            </a:r>
          </a:p>
          <a:p>
            <a:r>
              <a:rPr lang="en-US" baseline="0" dirty="0" smtClean="0"/>
              <a:t>To compute </a:t>
            </a:r>
            <a:r>
              <a:rPr lang="en-US" baseline="0" dirty="0" err="1" smtClean="0"/>
              <a:t>ni</a:t>
            </a:r>
            <a:r>
              <a:rPr lang="en-US" baseline="0" dirty="0" smtClean="0"/>
              <a:t>, we generally </a:t>
            </a:r>
            <a:r>
              <a:rPr lang="en-US" baseline="0" dirty="0" err="1" smtClean="0"/>
              <a:t>grnd</a:t>
            </a:r>
            <a:r>
              <a:rPr lang="en-US" baseline="0" dirty="0" smtClean="0"/>
              <a:t> the </a:t>
            </a:r>
            <a:r>
              <a:rPr lang="en-US" baseline="0" dirty="0" err="1" smtClean="0"/>
              <a:t>mln</a:t>
            </a:r>
            <a:r>
              <a:rPr lang="en-US" baseline="0" dirty="0" smtClean="0"/>
              <a:t> to </a:t>
            </a:r>
            <a:r>
              <a:rPr lang="en-US" baseline="0" dirty="0" err="1" smtClean="0"/>
              <a:t>mn</a:t>
            </a:r>
            <a:r>
              <a:rPr lang="en-US" baseline="0" dirty="0" smtClean="0"/>
              <a:t>. Consider only 2</a:t>
            </a:r>
            <a:r>
              <a:rPr lang="en-US" baseline="30000" dirty="0" smtClean="0"/>
              <a:t>nd</a:t>
            </a:r>
            <a:r>
              <a:rPr lang="en-US" baseline="0" dirty="0" smtClean="0"/>
              <a:t> rule with two </a:t>
            </a:r>
            <a:r>
              <a:rPr lang="en-US" baseline="0" dirty="0" err="1" smtClean="0"/>
              <a:t>consts</a:t>
            </a:r>
            <a:r>
              <a:rPr lang="en-US" baseline="0" dirty="0" smtClean="0"/>
              <a:t> A &amp; B. ground </a:t>
            </a:r>
            <a:r>
              <a:rPr lang="en-US" baseline="0" dirty="0" err="1" smtClean="0"/>
              <a:t>mn</a:t>
            </a:r>
            <a:r>
              <a:rPr lang="en-US" baseline="0" dirty="0" smtClean="0"/>
              <a:t> is shown here. A world state is shown, red – false, green-true. In this state, 3 true </a:t>
            </a:r>
            <a:r>
              <a:rPr lang="en-US" baseline="0" dirty="0" err="1" smtClean="0"/>
              <a:t>gndgs</a:t>
            </a:r>
            <a:r>
              <a:rPr lang="en-US" baseline="0" dirty="0" smtClean="0"/>
              <a:t> and 1 false </a:t>
            </a:r>
            <a:r>
              <a:rPr lang="en-US" baseline="0" dirty="0" err="1" smtClean="0"/>
              <a:t>gndg</a:t>
            </a:r>
            <a:r>
              <a:rPr lang="en-US" baseline="0" dirty="0" smtClean="0"/>
              <a:t>. So </a:t>
            </a:r>
            <a:r>
              <a:rPr lang="en-US" baseline="0" dirty="0" err="1" smtClean="0"/>
              <a:t>ni</a:t>
            </a:r>
            <a:r>
              <a:rPr lang="en-US" baseline="0" dirty="0" smtClean="0"/>
              <a:t>=3</a:t>
            </a:r>
          </a:p>
        </p:txBody>
      </p:sp>
      <p:sp>
        <p:nvSpPr>
          <p:cNvPr id="4" name="Slide Number Placeholder 3"/>
          <p:cNvSpPr>
            <a:spLocks noGrp="1"/>
          </p:cNvSpPr>
          <p:nvPr>
            <p:ph type="sldNum" sz="quarter" idx="10"/>
          </p:nvPr>
        </p:nvSpPr>
        <p:spPr/>
        <p:txBody>
          <a:bodyPr/>
          <a:lstStyle/>
          <a:p>
            <a:fld id="{BF2DE677-CEB8-4E96-B476-E3CA39CA14F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6E569E-7AD8-4354-A983-8529F34B557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95400" y="1676400"/>
            <a:ext cx="6858000" cy="990600"/>
          </a:xfrm>
        </p:spPr>
        <p:txBody>
          <a:bodyPr anchor="t" anchorCtr="0"/>
          <a:lstStyle>
            <a:lvl1pPr algn="r">
              <a:defRPr sz="3200">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95400" y="320040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25699823-EB8E-47E2-8A1F-236B75C56F05}" type="datetime4">
              <a:rPr lang="en-US" smtClean="0"/>
              <a:pPr/>
              <a:t>December 12, 2011</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a:prstGeom prst="rect">
            <a:avLst/>
          </a:prstGeom>
        </p:spPr>
        <p:txBody>
          <a:bodyPr/>
          <a:lstStyle/>
          <a:p>
            <a:fld id="{B9EBAB13-6A9B-4497-92C7-BC29AD7192C1}" type="slidenum">
              <a:rPr lang="en-US" smtClean="0"/>
              <a:pPr/>
              <a:t>‹#›</a:t>
            </a:fld>
            <a:endParaRPr lang="en-US" dirty="0"/>
          </a:p>
        </p:txBody>
      </p:sp>
      <p:sp>
        <p:nvSpPr>
          <p:cNvPr id="21" name="Rectangle 20"/>
          <p:cNvSpPr/>
          <p:nvPr/>
        </p:nvSpPr>
        <p:spPr>
          <a:xfrm>
            <a:off x="990600" y="152019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90600" y="312420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762000" y="15240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762000" y="312420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814D8F-75E0-4031-A478-14643F54B154}" type="datetime4">
              <a:rPr lang="en-US" smtClean="0"/>
              <a:pPr/>
              <a:t>December 12,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B9EBAB13-6A9B-4497-92C7-BC29AD7192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1CA4D1-824D-4758-A543-EF90B573277A}" type="datetime4">
              <a:rPr lang="en-US" smtClean="0"/>
              <a:pPr/>
              <a:t>December 12,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B9EBAB13-6A9B-4497-92C7-BC29AD7192C1}"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9DB13D-90AA-4713-989A-C99A82249A36}" type="datetime4">
              <a:rPr lang="en-US" smtClean="0"/>
              <a:pPr/>
              <a:t>December 12,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B9EBAB13-6A9B-4497-92C7-BC29AD7192C1}" type="slidenum">
              <a:rPr lang="en-US" smtClean="0"/>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71BE797A-A2B7-437B-9A32-A024308084F3}" type="datetime4">
              <a:rPr lang="en-US" smtClean="0"/>
              <a:pPr/>
              <a:t>December 12, 2011</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a:prstGeom prst="rect">
            <a:avLst/>
          </a:prstGeom>
        </p:spPr>
        <p:txBody>
          <a:bodyPr/>
          <a:lstStyle/>
          <a:p>
            <a:fld id="{B9EBAB13-6A9B-4497-92C7-BC29AD7192C1}"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2C3B705-3473-42D3-AA56-5843FD26A9E3}" type="datetime4">
              <a:rPr lang="en-US" smtClean="0"/>
              <a:pPr/>
              <a:t>December 12, 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12648" y="6356350"/>
            <a:ext cx="1981200" cy="365760"/>
          </a:xfrm>
          <a:prstGeom prst="rect">
            <a:avLst/>
          </a:prstGeom>
        </p:spPr>
        <p:txBody>
          <a:bodyPr/>
          <a:lstStyle/>
          <a:p>
            <a:fld id="{B9EBAB13-6A9B-4497-92C7-BC29AD7192C1}"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1894AE2-5BA2-4471-95DD-DB814C0CCA27}" type="datetime4">
              <a:rPr lang="en-US" smtClean="0"/>
              <a:pPr/>
              <a:t>December 12, 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12648" y="6356350"/>
            <a:ext cx="1981200" cy="365760"/>
          </a:xfrm>
          <a:prstGeom prst="rect">
            <a:avLst/>
          </a:prstGeom>
        </p:spPr>
        <p:txBody>
          <a:bodyPr/>
          <a:lstStyle/>
          <a:p>
            <a:fld id="{B9EBAB13-6A9B-4497-92C7-BC29AD7192C1}"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BA7C71E-E05A-448F-98A3-7C62259F20C8}" type="datetime4">
              <a:rPr lang="en-US" smtClean="0"/>
              <a:pPr/>
              <a:t>December 12, 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12648" y="6356350"/>
            <a:ext cx="1981200" cy="365760"/>
          </a:xfrm>
          <a:prstGeom prst="rect">
            <a:avLst/>
          </a:prstGeom>
        </p:spPr>
        <p:txBody>
          <a:bodyPr/>
          <a:lstStyle/>
          <a:p>
            <a:fld id="{B9EBAB13-6A9B-4497-92C7-BC29AD7192C1}"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AF224-6949-42DF-847C-8683D46947B0}" type="datetime4">
              <a:rPr lang="en-US" smtClean="0"/>
              <a:pPr/>
              <a:t>December 12, 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12648" y="6356350"/>
            <a:ext cx="1981200" cy="365760"/>
          </a:xfrm>
          <a:prstGeom prst="rect">
            <a:avLst/>
          </a:prstGeom>
        </p:spPr>
        <p:txBody>
          <a:bodyPr/>
          <a:lstStyle/>
          <a:p>
            <a:fld id="{B9EBAB13-6A9B-4497-92C7-BC29AD7192C1}"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C461D7D-DFFC-45CF-8E14-118A202F0586}" type="datetime4">
              <a:rPr lang="en-US" smtClean="0"/>
              <a:pPr/>
              <a:t>December 12, 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12648" y="6356350"/>
            <a:ext cx="1981200" cy="365760"/>
          </a:xfrm>
          <a:prstGeom prst="rect">
            <a:avLst/>
          </a:prstGeom>
        </p:spPr>
        <p:txBody>
          <a:bodyPr/>
          <a:lstStyle/>
          <a:p>
            <a:fld id="{B9EBAB13-6A9B-4497-92C7-BC29AD7192C1}"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8735763-160A-4FDF-91E0-7248B2594722}" type="datetime4">
              <a:rPr lang="en-US" smtClean="0"/>
              <a:pPr/>
              <a:t>December 12, 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12648" y="6356350"/>
            <a:ext cx="1981200" cy="365760"/>
          </a:xfrm>
          <a:prstGeom prst="rect">
            <a:avLst/>
          </a:prstGeom>
        </p:spPr>
        <p:txBody>
          <a:bodyPr/>
          <a:lstStyle/>
          <a:p>
            <a:fld id="{B9EBAB13-6A9B-4497-92C7-BC29AD7192C1}"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93341BC8-42E6-4922-9F3B-550EC0A01F74}" type="datetime4">
              <a:rPr lang="en-US" smtClean="0"/>
              <a:pPr/>
              <a:t>December 12, 2011</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hf sldNum="0"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5.xml"/><Relationship Id="rId7" Type="http://schemas.openxmlformats.org/officeDocument/2006/relationships/image" Target="../media/image21.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0.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8.xml"/><Relationship Id="rId7" Type="http://schemas.openxmlformats.org/officeDocument/2006/relationships/image" Target="../media/image2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2.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1.xml"/><Relationship Id="rId7" Type="http://schemas.openxmlformats.org/officeDocument/2006/relationships/notesSlide" Target="../notesSlides/notesSlide16.xml"/><Relationship Id="rId12" Type="http://schemas.openxmlformats.org/officeDocument/2006/relationships/image" Target="../media/image29.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2.xml"/><Relationship Id="rId11" Type="http://schemas.openxmlformats.org/officeDocument/2006/relationships/image" Target="../media/image28.png"/><Relationship Id="rId5" Type="http://schemas.openxmlformats.org/officeDocument/2006/relationships/tags" Target="../tags/tag13.xml"/><Relationship Id="rId10" Type="http://schemas.openxmlformats.org/officeDocument/2006/relationships/image" Target="../media/image27.png"/><Relationship Id="rId4" Type="http://schemas.openxmlformats.org/officeDocument/2006/relationships/tags" Target="../tags/tag12.xml"/><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16.xml"/><Relationship Id="rId7" Type="http://schemas.openxmlformats.org/officeDocument/2006/relationships/image" Target="../media/image31.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0.png"/><Relationship Id="rId5" Type="http://schemas.openxmlformats.org/officeDocument/2006/relationships/notesSlide" Target="../notesSlides/notesSlide17.xml"/><Relationship Id="rId4" Type="http://schemas.openxmlformats.org/officeDocument/2006/relationships/slideLayout" Target="../slideLayouts/slideLayout2.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4.xml"/><Relationship Id="rId13" Type="http://schemas.openxmlformats.org/officeDocument/2006/relationships/image" Target="../media/image40.jpeg"/><Relationship Id="rId3" Type="http://schemas.openxmlformats.org/officeDocument/2006/relationships/tags" Target="../tags/tag19.xml"/><Relationship Id="rId7" Type="http://schemas.openxmlformats.org/officeDocument/2006/relationships/slideLayout" Target="../slideLayouts/slideLayout2.xml"/><Relationship Id="rId12" Type="http://schemas.openxmlformats.org/officeDocument/2006/relationships/image" Target="../media/image39.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38.png"/><Relationship Id="rId5" Type="http://schemas.openxmlformats.org/officeDocument/2006/relationships/tags" Target="../tags/tag21.xml"/><Relationship Id="rId1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tags" Target="../tags/tag20.xml"/><Relationship Id="rId9" Type="http://schemas.openxmlformats.org/officeDocument/2006/relationships/image" Target="../media/image36.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600200"/>
            <a:ext cx="6858000" cy="990600"/>
          </a:xfrm>
        </p:spPr>
        <p:txBody>
          <a:bodyPr/>
          <a:lstStyle/>
          <a:p>
            <a:r>
              <a:rPr lang="en-US" dirty="0" smtClean="0"/>
              <a:t>Boosting Markov Logic Networks</a:t>
            </a:r>
            <a:endParaRPr lang="en-US" dirty="0"/>
          </a:p>
        </p:txBody>
      </p:sp>
      <p:sp>
        <p:nvSpPr>
          <p:cNvPr id="3" name="Subtitle 2"/>
          <p:cNvSpPr>
            <a:spLocks noGrp="1"/>
          </p:cNvSpPr>
          <p:nvPr>
            <p:ph type="subTitle" idx="1"/>
          </p:nvPr>
        </p:nvSpPr>
        <p:spPr>
          <a:xfrm>
            <a:off x="685800" y="3124200"/>
            <a:ext cx="7543800" cy="838200"/>
          </a:xfrm>
        </p:spPr>
        <p:txBody>
          <a:bodyPr>
            <a:noAutofit/>
          </a:bodyPr>
          <a:lstStyle/>
          <a:p>
            <a:r>
              <a:rPr lang="en-US" sz="1600" dirty="0" err="1" smtClean="0">
                <a:solidFill>
                  <a:srgbClr val="C00000"/>
                </a:solidFill>
              </a:rPr>
              <a:t>Tushar</a:t>
            </a:r>
            <a:r>
              <a:rPr lang="en-US" sz="1600" dirty="0" smtClean="0">
                <a:solidFill>
                  <a:srgbClr val="C00000"/>
                </a:solidFill>
              </a:rPr>
              <a:t> </a:t>
            </a:r>
            <a:r>
              <a:rPr lang="en-US" sz="1600" dirty="0" err="1" smtClean="0">
                <a:solidFill>
                  <a:srgbClr val="C00000"/>
                </a:solidFill>
              </a:rPr>
              <a:t>Khot</a:t>
            </a:r>
            <a:endParaRPr lang="en-US" sz="1600" dirty="0" smtClean="0">
              <a:solidFill>
                <a:srgbClr val="C00000"/>
              </a:solidFill>
            </a:endParaRPr>
          </a:p>
          <a:p>
            <a:r>
              <a:rPr lang="en-US" sz="1500" dirty="0" smtClean="0"/>
              <a:t>Joint work with </a:t>
            </a:r>
            <a:r>
              <a:rPr lang="en-US" sz="1500" dirty="0" err="1" smtClean="0">
                <a:solidFill>
                  <a:srgbClr val="85673B"/>
                </a:solidFill>
              </a:rPr>
              <a:t>Sriraam</a:t>
            </a:r>
            <a:r>
              <a:rPr lang="en-US" sz="1500" dirty="0" smtClean="0">
                <a:solidFill>
                  <a:srgbClr val="85673B"/>
                </a:solidFill>
              </a:rPr>
              <a:t> </a:t>
            </a:r>
            <a:r>
              <a:rPr lang="en-US" sz="1500" dirty="0" err="1" smtClean="0">
                <a:solidFill>
                  <a:srgbClr val="85673B"/>
                </a:solidFill>
              </a:rPr>
              <a:t>Natarajan</a:t>
            </a:r>
            <a:r>
              <a:rPr lang="en-US" sz="1500" dirty="0" smtClean="0"/>
              <a:t>, </a:t>
            </a:r>
            <a:r>
              <a:rPr lang="en-US" sz="1500" dirty="0" err="1" smtClean="0">
                <a:solidFill>
                  <a:srgbClr val="008080"/>
                </a:solidFill>
              </a:rPr>
              <a:t>Kristian</a:t>
            </a:r>
            <a:r>
              <a:rPr lang="en-US" sz="1500" dirty="0" smtClean="0">
                <a:solidFill>
                  <a:srgbClr val="008080"/>
                </a:solidFill>
              </a:rPr>
              <a:t> </a:t>
            </a:r>
            <a:r>
              <a:rPr lang="en-US" sz="1500" dirty="0" err="1" smtClean="0">
                <a:solidFill>
                  <a:srgbClr val="008080"/>
                </a:solidFill>
              </a:rPr>
              <a:t>Kersting</a:t>
            </a:r>
            <a:r>
              <a:rPr lang="en-US" sz="1500" dirty="0" smtClean="0"/>
              <a:t> and </a:t>
            </a:r>
            <a:r>
              <a:rPr lang="en-US" sz="1500" dirty="0" smtClean="0">
                <a:solidFill>
                  <a:srgbClr val="C00000"/>
                </a:solidFill>
              </a:rPr>
              <a:t>Jude </a:t>
            </a:r>
            <a:r>
              <a:rPr lang="en-US" sz="1500" dirty="0" err="1" smtClean="0">
                <a:solidFill>
                  <a:srgbClr val="C00000"/>
                </a:solidFill>
              </a:rPr>
              <a:t>Shavlik</a:t>
            </a:r>
            <a:endParaRPr lang="en-US" sz="1500" dirty="0" smtClean="0">
              <a:solidFill>
                <a:srgbClr val="C00000"/>
              </a:solidFill>
            </a:endParaRPr>
          </a:p>
          <a:p>
            <a:endParaRPr lang="en-US" sz="1600" dirty="0"/>
          </a:p>
        </p:txBody>
      </p:sp>
      <p:pic>
        <p:nvPicPr>
          <p:cNvPr id="11266" name="Picture 2" descr="http://healthit.ahrq.gov/images/mar07sociotechnicalwebconf/socio_technical_aspects_of_health_it/socio_technical_files/images/image2.png"/>
          <p:cNvPicPr>
            <a:picLocks noChangeAspect="1" noChangeArrowheads="1"/>
          </p:cNvPicPr>
          <p:nvPr/>
        </p:nvPicPr>
        <p:blipFill>
          <a:blip r:embed="rId2" cstate="print"/>
          <a:srcRect/>
          <a:stretch>
            <a:fillRect/>
          </a:stretch>
        </p:blipFill>
        <p:spPr bwMode="auto">
          <a:xfrm>
            <a:off x="3886200" y="5715000"/>
            <a:ext cx="960755" cy="932076"/>
          </a:xfrm>
          <a:prstGeom prst="rect">
            <a:avLst/>
          </a:prstGeom>
          <a:noFill/>
        </p:spPr>
      </p:pic>
      <p:pic>
        <p:nvPicPr>
          <p:cNvPr id="11268" name="Picture 4" descr="http://diabeticscreening.org/img/logo-WFUBMC.gif"/>
          <p:cNvPicPr>
            <a:picLocks noChangeAspect="1" noChangeArrowheads="1"/>
          </p:cNvPicPr>
          <p:nvPr/>
        </p:nvPicPr>
        <p:blipFill>
          <a:blip r:embed="rId3" cstate="print"/>
          <a:srcRect/>
          <a:stretch>
            <a:fillRect/>
          </a:stretch>
        </p:blipFill>
        <p:spPr bwMode="auto">
          <a:xfrm>
            <a:off x="-1905000" y="5996860"/>
            <a:ext cx="1683299" cy="861140"/>
          </a:xfrm>
          <a:prstGeom prst="rect">
            <a:avLst/>
          </a:prstGeom>
          <a:noFill/>
        </p:spPr>
      </p:pic>
      <p:pic>
        <p:nvPicPr>
          <p:cNvPr id="11270" name="Picture 6" descr="Fraunhofer-Gesellschaft"/>
          <p:cNvPicPr>
            <a:picLocks noChangeAspect="1" noChangeArrowheads="1"/>
          </p:cNvPicPr>
          <p:nvPr/>
        </p:nvPicPr>
        <p:blipFill>
          <a:blip r:embed="rId4" cstate="print"/>
          <a:srcRect/>
          <a:stretch>
            <a:fillRect/>
          </a:stretch>
        </p:blipFill>
        <p:spPr bwMode="auto">
          <a:xfrm>
            <a:off x="7239000" y="6324600"/>
            <a:ext cx="1781175" cy="285750"/>
          </a:xfrm>
          <a:prstGeom prst="rect">
            <a:avLst/>
          </a:prstGeom>
          <a:noFill/>
        </p:spPr>
      </p:pic>
      <p:pic>
        <p:nvPicPr>
          <p:cNvPr id="7" name="Picture 3" descr="C:\Users\snataraj.MEDCTR\Downloads\wfusm_horz_color.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5984113"/>
            <a:ext cx="1752600" cy="72148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MLNs – Prior Approaches</a:t>
            </a:r>
            <a:endParaRPr lang="en-US" dirty="0"/>
          </a:p>
        </p:txBody>
      </p:sp>
      <p:sp>
        <p:nvSpPr>
          <p:cNvPr id="3" name="Content Placeholder 2"/>
          <p:cNvSpPr>
            <a:spLocks noGrp="1"/>
          </p:cNvSpPr>
          <p:nvPr>
            <p:ph sz="quarter" idx="1"/>
          </p:nvPr>
        </p:nvSpPr>
        <p:spPr/>
        <p:txBody>
          <a:bodyPr>
            <a:normAutofit/>
          </a:bodyPr>
          <a:lstStyle/>
          <a:p>
            <a:r>
              <a:rPr lang="en-US" dirty="0" smtClean="0"/>
              <a:t>Weight learning </a:t>
            </a:r>
          </a:p>
          <a:p>
            <a:pPr lvl="1"/>
            <a:r>
              <a:rPr lang="en-US" dirty="0" smtClean="0"/>
              <a:t>Requires hand-written MLN rules</a:t>
            </a:r>
          </a:p>
          <a:p>
            <a:pPr lvl="1"/>
            <a:r>
              <a:rPr lang="en-US" dirty="0" smtClean="0"/>
              <a:t>Uses gradient descent</a:t>
            </a:r>
          </a:p>
          <a:p>
            <a:pPr lvl="1"/>
            <a:r>
              <a:rPr lang="en-US" dirty="0" smtClean="0"/>
              <a:t>Needs to ground the Markov network </a:t>
            </a:r>
          </a:p>
          <a:p>
            <a:pPr lvl="1"/>
            <a:r>
              <a:rPr lang="en-US" dirty="0" smtClean="0"/>
              <a:t>Hence can be very slow</a:t>
            </a:r>
          </a:p>
          <a:p>
            <a:pPr lvl="1">
              <a:buNone/>
            </a:pPr>
            <a:endParaRPr lang="en-US" dirty="0" smtClean="0"/>
          </a:p>
          <a:p>
            <a:r>
              <a:rPr lang="en-US" dirty="0" smtClean="0"/>
              <a:t>Structure learning </a:t>
            </a:r>
          </a:p>
          <a:p>
            <a:pPr lvl="1"/>
            <a:r>
              <a:rPr lang="en-US" dirty="0" smtClean="0"/>
              <a:t>Harder problem</a:t>
            </a:r>
          </a:p>
          <a:p>
            <a:pPr lvl="1"/>
            <a:r>
              <a:rPr lang="en-US" dirty="0" smtClean="0"/>
              <a:t>Needs to search space of possible clauses</a:t>
            </a:r>
          </a:p>
          <a:p>
            <a:pPr lvl="1"/>
            <a:r>
              <a:rPr lang="en-US" dirty="0" smtClean="0"/>
              <a:t>Each new clause requires weight-learning step</a:t>
            </a:r>
          </a:p>
          <a:p>
            <a:endParaRPr lang="en-US" dirty="0" smtClean="0"/>
          </a:p>
        </p:txBody>
      </p:sp>
      <p:pic>
        <p:nvPicPr>
          <p:cNvPr id="69634" name="Picture 2" descr="http://images.paraorkut.com/img/pics/images/d/dumbbells-13935.jpg"/>
          <p:cNvPicPr>
            <a:picLocks noChangeAspect="1" noChangeArrowheads="1"/>
          </p:cNvPicPr>
          <p:nvPr/>
        </p:nvPicPr>
        <p:blipFill>
          <a:blip r:embed="rId3" cstate="print"/>
          <a:srcRect/>
          <a:stretch>
            <a:fillRect/>
          </a:stretch>
        </p:blipFill>
        <p:spPr bwMode="auto">
          <a:xfrm>
            <a:off x="7010400" y="1447800"/>
            <a:ext cx="1524000" cy="1524000"/>
          </a:xfrm>
          <a:prstGeom prst="rect">
            <a:avLst/>
          </a:prstGeom>
          <a:noFill/>
        </p:spPr>
      </p:pic>
      <p:pic>
        <p:nvPicPr>
          <p:cNvPr id="69636" name="Picture 4" descr="http://www.emeraldinsight.com/content_images/fig/0670360302013.png"/>
          <p:cNvPicPr>
            <a:picLocks noChangeAspect="1" noChangeArrowheads="1"/>
          </p:cNvPicPr>
          <p:nvPr/>
        </p:nvPicPr>
        <p:blipFill>
          <a:blip r:embed="rId4" cstate="print"/>
          <a:srcRect/>
          <a:stretch>
            <a:fillRect/>
          </a:stretch>
        </p:blipFill>
        <p:spPr bwMode="auto">
          <a:xfrm>
            <a:off x="7620000" y="4970585"/>
            <a:ext cx="1219200" cy="11254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96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for Boosting MLNs</a:t>
            </a:r>
            <a:endParaRPr lang="en-US" dirty="0"/>
          </a:p>
        </p:txBody>
      </p:sp>
      <p:sp>
        <p:nvSpPr>
          <p:cNvPr id="3" name="Content Placeholder 2"/>
          <p:cNvSpPr>
            <a:spLocks noGrp="1"/>
          </p:cNvSpPr>
          <p:nvPr>
            <p:ph sz="quarter" idx="1"/>
          </p:nvPr>
        </p:nvSpPr>
        <p:spPr/>
        <p:txBody>
          <a:bodyPr>
            <a:normAutofit/>
          </a:bodyPr>
          <a:lstStyle/>
          <a:p>
            <a:r>
              <a:rPr lang="en-US" dirty="0" smtClean="0"/>
              <a:t>True model may have a complex structure</a:t>
            </a:r>
          </a:p>
          <a:p>
            <a:pPr lvl="1">
              <a:buNone/>
            </a:pPr>
            <a:r>
              <a:rPr lang="en-US" dirty="0" smtClean="0"/>
              <a:t>    Hard to capture using a handful of highly accurate rules</a:t>
            </a:r>
          </a:p>
          <a:p>
            <a:r>
              <a:rPr lang="en-US" dirty="0" smtClean="0"/>
              <a:t>Our approach</a:t>
            </a:r>
          </a:p>
          <a:p>
            <a:pPr lvl="1"/>
            <a:r>
              <a:rPr lang="en-US" dirty="0" smtClean="0"/>
              <a:t>Use many weakly predictive rules</a:t>
            </a:r>
          </a:p>
          <a:p>
            <a:pPr lvl="1"/>
            <a:r>
              <a:rPr lang="en-US" dirty="0" smtClean="0"/>
              <a:t>Learn structure and parameters </a:t>
            </a:r>
            <a:r>
              <a:rPr lang="en-US" i="1" u="sng" dirty="0" smtClean="0"/>
              <a:t>simultaneously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sz="quarter" idx="1"/>
          </p:nvPr>
        </p:nvSpPr>
        <p:spPr/>
        <p:txBody>
          <a:bodyPr/>
          <a:lstStyle/>
          <a:p>
            <a:r>
              <a:rPr lang="en-US" dirty="0" smtClean="0"/>
              <a:t>Given Training Data</a:t>
            </a:r>
          </a:p>
          <a:p>
            <a:pPr lvl="1"/>
            <a:r>
              <a:rPr lang="en-US" dirty="0" smtClean="0">
                <a:solidFill>
                  <a:schemeClr val="accent4"/>
                </a:solidFill>
              </a:rPr>
              <a:t>First Order Logic facts</a:t>
            </a:r>
            <a:endParaRPr lang="en-US" i="1" dirty="0" smtClean="0">
              <a:solidFill>
                <a:schemeClr val="accent4"/>
              </a:solidFill>
            </a:endParaRPr>
          </a:p>
          <a:p>
            <a:pPr lvl="1"/>
            <a:r>
              <a:rPr lang="en-US" dirty="0" smtClean="0">
                <a:solidFill>
                  <a:schemeClr val="accent1">
                    <a:lumMod val="75000"/>
                  </a:schemeClr>
                </a:solidFill>
              </a:rPr>
              <a:t>Ground target predicates</a:t>
            </a:r>
          </a:p>
          <a:p>
            <a:pPr lvl="1"/>
            <a:endParaRPr lang="en-US" i="1" dirty="0" smtClean="0"/>
          </a:p>
          <a:p>
            <a:pPr lvl="1">
              <a:buNone/>
            </a:pPr>
            <a:endParaRPr lang="en-US" i="1" dirty="0" smtClean="0"/>
          </a:p>
          <a:p>
            <a:r>
              <a:rPr lang="en-US" dirty="0" smtClean="0"/>
              <a:t>Learn weighted rules for target predicates</a:t>
            </a:r>
          </a:p>
        </p:txBody>
      </p:sp>
      <p:pic>
        <p:nvPicPr>
          <p:cNvPr id="5" name="Picture 4" descr="TP_tmp.emf"/>
          <p:cNvPicPr>
            <a:picLocks noChangeAspect="1"/>
          </p:cNvPicPr>
          <p:nvPr>
            <p:custDataLst>
              <p:tags r:id="rId1"/>
            </p:custDataLst>
          </p:nvPr>
        </p:nvPicPr>
        <p:blipFill>
          <a:blip r:embed="rId4" cstate="print"/>
          <a:stretch>
            <a:fillRect/>
          </a:stretch>
        </p:blipFill>
        <p:spPr>
          <a:xfrm>
            <a:off x="4546574" y="3175000"/>
            <a:ext cx="50850" cy="50760"/>
          </a:xfrm>
          <a:prstGeom prst="rect">
            <a:avLst/>
          </a:prstGeom>
        </p:spPr>
      </p:pic>
      <p:sp>
        <p:nvSpPr>
          <p:cNvPr id="8" name="TextBox 7"/>
          <p:cNvSpPr txBox="1"/>
          <p:nvPr/>
        </p:nvSpPr>
        <p:spPr>
          <a:xfrm>
            <a:off x="5105400" y="1219200"/>
            <a:ext cx="3505200" cy="1015663"/>
          </a:xfrm>
          <a:prstGeom prst="rect">
            <a:avLst/>
          </a:prstGeom>
          <a:noFill/>
        </p:spPr>
        <p:txBody>
          <a:bodyPr wrap="square" rtlCol="0">
            <a:spAutoFit/>
          </a:bodyPr>
          <a:lstStyle/>
          <a:p>
            <a:r>
              <a:rPr lang="en-US" sz="2000" dirty="0" smtClean="0">
                <a:solidFill>
                  <a:schemeClr val="accent4">
                    <a:lumMod val="75000"/>
                  </a:schemeClr>
                </a:solidFill>
              </a:rPr>
              <a:t>student(Alice)</a:t>
            </a:r>
          </a:p>
          <a:p>
            <a:r>
              <a:rPr lang="en-US" sz="2000" dirty="0" smtClean="0">
                <a:solidFill>
                  <a:schemeClr val="accent4">
                    <a:lumMod val="75000"/>
                  </a:schemeClr>
                </a:solidFill>
              </a:rPr>
              <a:t>professor(Bob)</a:t>
            </a:r>
          </a:p>
          <a:p>
            <a:r>
              <a:rPr lang="en-US" sz="2000" dirty="0" smtClean="0">
                <a:solidFill>
                  <a:schemeClr val="accent4">
                    <a:lumMod val="75000"/>
                  </a:schemeClr>
                </a:solidFill>
              </a:rPr>
              <a:t>publication(Alice, Paper157)</a:t>
            </a:r>
          </a:p>
        </p:txBody>
      </p:sp>
      <p:sp>
        <p:nvSpPr>
          <p:cNvPr id="9" name="TextBox 8"/>
          <p:cNvSpPr txBox="1"/>
          <p:nvPr/>
        </p:nvSpPr>
        <p:spPr>
          <a:xfrm>
            <a:off x="5105400" y="2286000"/>
            <a:ext cx="2971800" cy="400110"/>
          </a:xfrm>
          <a:prstGeom prst="rect">
            <a:avLst/>
          </a:prstGeom>
          <a:noFill/>
        </p:spPr>
        <p:txBody>
          <a:bodyPr wrap="square" rtlCol="0">
            <a:spAutoFit/>
          </a:bodyPr>
          <a:lstStyle/>
          <a:p>
            <a:r>
              <a:rPr lang="en-US" sz="2000" dirty="0" err="1" smtClean="0">
                <a:solidFill>
                  <a:schemeClr val="accent1">
                    <a:lumMod val="75000"/>
                  </a:schemeClr>
                </a:solidFill>
              </a:rPr>
              <a:t>advisedBy</a:t>
            </a:r>
            <a:r>
              <a:rPr lang="en-US" sz="2000" dirty="0" smtClean="0">
                <a:solidFill>
                  <a:schemeClr val="accent1">
                    <a:lumMod val="75000"/>
                  </a:schemeClr>
                </a:solidFill>
              </a:rPr>
              <a:t>(</a:t>
            </a:r>
            <a:r>
              <a:rPr lang="en-US" sz="2000" dirty="0" err="1" smtClean="0">
                <a:solidFill>
                  <a:schemeClr val="accent1">
                    <a:lumMod val="75000"/>
                  </a:schemeClr>
                </a:solidFill>
              </a:rPr>
              <a:t>Alice,Bob</a:t>
            </a:r>
            <a:r>
              <a:rPr lang="en-US" sz="2000" dirty="0" smtClean="0">
                <a:solidFill>
                  <a:schemeClr val="accent1">
                    <a:lumMod val="75000"/>
                  </a:schemeClr>
                </a:solidFill>
              </a:rPr>
              <a:t>)</a:t>
            </a:r>
          </a:p>
        </p:txBody>
      </p:sp>
      <p:graphicFrame>
        <p:nvGraphicFramePr>
          <p:cNvPr id="10" name="Table 9"/>
          <p:cNvGraphicFramePr>
            <a:graphicFrameLocks noGrp="1"/>
          </p:cNvGraphicFramePr>
          <p:nvPr/>
        </p:nvGraphicFramePr>
        <p:xfrm>
          <a:off x="990600" y="4419600"/>
          <a:ext cx="7315200" cy="396240"/>
        </p:xfrm>
        <a:graphic>
          <a:graphicData uri="http://schemas.openxmlformats.org/drawingml/2006/table">
            <a:tbl>
              <a:tblPr firstRow="1" bandRow="1">
                <a:tableStyleId>{2D5ABB26-0587-4C30-8999-92F81FD0307C}</a:tableStyleId>
              </a:tblPr>
              <a:tblGrid>
                <a:gridCol w="562708"/>
                <a:gridCol w="6752492"/>
              </a:tblGrid>
              <a:tr h="381000">
                <a:tc>
                  <a:txBody>
                    <a:bodyPr/>
                    <a:lstStyle/>
                    <a:p>
                      <a:r>
                        <a:rPr lang="en-US" sz="2000" dirty="0" smtClean="0">
                          <a:solidFill>
                            <a:schemeClr val="accent4">
                              <a:lumMod val="75000"/>
                            </a:schemeClr>
                          </a:solidFill>
                        </a:rPr>
                        <a:t>1.2</a:t>
                      </a:r>
                      <a:endParaRPr lang="en-US" sz="2000" dirty="0">
                        <a:solidFill>
                          <a:schemeClr val="accent4">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accent4">
                              <a:lumMod val="75000"/>
                            </a:schemeClr>
                          </a:solidFill>
                        </a:rPr>
                        <a:t>publication(A,P), publication(B, P)  </a:t>
                      </a:r>
                      <a:r>
                        <a:rPr lang="en-US" sz="2000" dirty="0" smtClean="0">
                          <a:solidFill>
                            <a:schemeClr val="accent4">
                              <a:lumMod val="75000"/>
                            </a:schemeClr>
                          </a:solidFill>
                          <a:latin typeface="Times New Roman"/>
                          <a:cs typeface="Times New Roman"/>
                        </a:rPr>
                        <a:t>→</a:t>
                      </a:r>
                      <a:r>
                        <a:rPr lang="en-US" sz="2000" dirty="0" smtClean="0">
                          <a:solidFill>
                            <a:schemeClr val="accent4">
                              <a:lumMod val="75000"/>
                            </a:schemeClr>
                          </a:solidFill>
                        </a:rPr>
                        <a:t> </a:t>
                      </a:r>
                      <a:r>
                        <a:rPr lang="en-US" sz="2000" dirty="0" err="1" smtClean="0">
                          <a:solidFill>
                            <a:schemeClr val="accent4">
                              <a:lumMod val="75000"/>
                            </a:schemeClr>
                          </a:solidFill>
                        </a:rPr>
                        <a:t>advisedBy</a:t>
                      </a:r>
                      <a:r>
                        <a:rPr lang="en-US" sz="2000" dirty="0" smtClean="0">
                          <a:solidFill>
                            <a:schemeClr val="accent4">
                              <a:lumMod val="75000"/>
                            </a:schemeClr>
                          </a:solidFill>
                        </a:rPr>
                        <a:t>(A,B) </a:t>
                      </a:r>
                      <a:endParaRPr lang="en-US" sz="2000" dirty="0">
                        <a:solidFill>
                          <a:schemeClr val="accent4">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TextBox 10"/>
          <p:cNvSpPr txBox="1"/>
          <p:nvPr/>
        </p:nvSpPr>
        <p:spPr>
          <a:xfrm rot="5400000">
            <a:off x="3774132" y="5522268"/>
            <a:ext cx="1600200" cy="461665"/>
          </a:xfrm>
          <a:prstGeom prst="rect">
            <a:avLst/>
          </a:prstGeom>
          <a:noFill/>
        </p:spPr>
        <p:txBody>
          <a:bodyPr wrap="square" rtlCol="0">
            <a:spAutoFit/>
          </a:bodyPr>
          <a:lstStyle/>
          <a:p>
            <a:r>
              <a:rPr lang="en-US" sz="2400" b="1" dirty="0" smtClean="0"/>
              <a:t> . . . </a:t>
            </a:r>
            <a:r>
              <a:rPr lang="en-US" dirty="0" smtClean="0"/>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normAutofit/>
          </a:bodyPr>
          <a:lstStyle/>
          <a:p>
            <a:r>
              <a:rPr lang="en-US" dirty="0" smtClean="0">
                <a:solidFill>
                  <a:schemeClr val="tx1">
                    <a:lumMod val="50000"/>
                    <a:lumOff val="50000"/>
                  </a:schemeClr>
                </a:solidFill>
              </a:rPr>
              <a:t>Background</a:t>
            </a:r>
          </a:p>
          <a:p>
            <a:r>
              <a:rPr lang="en-US" dirty="0" smtClean="0"/>
              <a:t>Functional Gradient Boosting</a:t>
            </a:r>
          </a:p>
          <a:p>
            <a:r>
              <a:rPr lang="en-US" dirty="0" smtClean="0">
                <a:solidFill>
                  <a:schemeClr val="bg1">
                    <a:lumMod val="50000"/>
                  </a:schemeClr>
                </a:solidFill>
              </a:rPr>
              <a:t>Representations</a:t>
            </a:r>
          </a:p>
          <a:p>
            <a:pPr lvl="1"/>
            <a:r>
              <a:rPr lang="en-US" dirty="0" smtClean="0">
                <a:solidFill>
                  <a:schemeClr val="bg1">
                    <a:lumMod val="50000"/>
                  </a:schemeClr>
                </a:solidFill>
              </a:rPr>
              <a:t>Regression Trees</a:t>
            </a:r>
          </a:p>
          <a:p>
            <a:pPr lvl="1"/>
            <a:r>
              <a:rPr lang="en-US" dirty="0" smtClean="0">
                <a:solidFill>
                  <a:schemeClr val="bg1">
                    <a:lumMod val="50000"/>
                  </a:schemeClr>
                </a:solidFill>
              </a:rPr>
              <a:t>Regression Clauses</a:t>
            </a:r>
          </a:p>
          <a:p>
            <a:r>
              <a:rPr lang="en-US" dirty="0" smtClean="0">
                <a:solidFill>
                  <a:schemeClr val="bg1">
                    <a:lumMod val="50000"/>
                  </a:schemeClr>
                </a:solidFill>
              </a:rPr>
              <a:t>Experiments</a:t>
            </a:r>
          </a:p>
          <a:p>
            <a:r>
              <a:rPr lang="en-US" dirty="0" smtClean="0">
                <a:solidFill>
                  <a:schemeClr val="bg1">
                    <a:lumMod val="50000"/>
                  </a:schemeClr>
                </a:solidFill>
              </a:rPr>
              <a:t>Conclusions</a:t>
            </a:r>
          </a:p>
          <a:p>
            <a:pPr>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03721" y="2537332"/>
            <a:ext cx="2813802" cy="18276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el 1"/>
          <p:cNvSpPr>
            <a:spLocks noGrp="1"/>
          </p:cNvSpPr>
          <p:nvPr>
            <p:ph type="title"/>
          </p:nvPr>
        </p:nvSpPr>
        <p:spPr/>
        <p:txBody>
          <a:bodyPr/>
          <a:lstStyle/>
          <a:p>
            <a:r>
              <a:rPr lang="en-US" dirty="0" smtClean="0"/>
              <a:t>Functional Gradient Boosting</a:t>
            </a:r>
            <a:endParaRPr lang="de-DE" b="0" dirty="0">
              <a:solidFill>
                <a:schemeClr val="accent1"/>
              </a:solidFill>
            </a:endParaRPr>
          </a:p>
        </p:txBody>
      </p:sp>
      <p:sp>
        <p:nvSpPr>
          <p:cNvPr id="3" name="Inhaltsplatzhalter 2"/>
          <p:cNvSpPr>
            <a:spLocks noGrp="1"/>
          </p:cNvSpPr>
          <p:nvPr>
            <p:ph idx="1"/>
          </p:nvPr>
        </p:nvSpPr>
        <p:spPr>
          <a:xfrm>
            <a:off x="457200" y="1219200"/>
            <a:ext cx="8382000" cy="2190809"/>
          </a:xfrm>
        </p:spPr>
        <p:txBody>
          <a:bodyPr>
            <a:normAutofit/>
          </a:bodyPr>
          <a:lstStyle/>
          <a:p>
            <a:r>
              <a:rPr lang="en-US" sz="2000" dirty="0" smtClean="0"/>
              <a:t>Model </a:t>
            </a:r>
            <a:r>
              <a:rPr lang="en-US" sz="2000" dirty="0"/>
              <a:t>= weighted combination of a large number </a:t>
            </a:r>
            <a:r>
              <a:rPr lang="de-DE" sz="2000" dirty="0"/>
              <a:t>of </a:t>
            </a:r>
            <a:r>
              <a:rPr lang="de-DE" sz="2000" dirty="0" smtClean="0"/>
              <a:t>simple functions</a:t>
            </a:r>
          </a:p>
          <a:p>
            <a:endParaRPr lang="de-DE" sz="2000" dirty="0"/>
          </a:p>
        </p:txBody>
      </p:sp>
      <p:sp>
        <p:nvSpPr>
          <p:cNvPr id="6" name="Flussdiagramm: Magnetplattenspeicher 5"/>
          <p:cNvSpPr/>
          <p:nvPr/>
        </p:nvSpPr>
        <p:spPr bwMode="auto">
          <a:xfrm>
            <a:off x="2213000" y="2696038"/>
            <a:ext cx="1018413" cy="499069"/>
          </a:xfrm>
          <a:prstGeom prst="flowChartMagneticDisk">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spAutoFit/>
          </a:bodyPr>
          <a:lstStyle/>
          <a:p>
            <a:pPr marL="300552" indent="-300552" algn="ctr" defTabSz="631715" eaLnBrk="0" fontAlgn="base" hangingPunct="0">
              <a:spcBef>
                <a:spcPct val="20000"/>
              </a:spcBef>
              <a:spcAft>
                <a:spcPct val="35000"/>
              </a:spcAft>
              <a:buSzPct val="60000"/>
              <a:tabLst>
                <a:tab pos="236545" algn="l"/>
                <a:tab pos="473091" algn="l"/>
                <a:tab pos="2679921" algn="l"/>
                <a:tab pos="2912292" algn="l"/>
                <a:tab pos="3148838" algn="l"/>
              </a:tabLst>
            </a:pPr>
            <a:r>
              <a:rPr lang="de-DE" sz="1600" dirty="0">
                <a:solidFill>
                  <a:schemeClr val="tx2"/>
                </a:solidFill>
                <a:latin typeface="Frutiger 55 Roman" pitchFamily="34" charset="0"/>
              </a:rPr>
              <a:t>Data</a:t>
            </a:r>
          </a:p>
        </p:txBody>
      </p:sp>
      <p:sp>
        <p:nvSpPr>
          <p:cNvPr id="7" name="Flussdiagramm: Magnetplattenspeicher 6"/>
          <p:cNvSpPr/>
          <p:nvPr/>
        </p:nvSpPr>
        <p:spPr bwMode="auto">
          <a:xfrm>
            <a:off x="2208173" y="3622661"/>
            <a:ext cx="1013587" cy="499069"/>
          </a:xfrm>
          <a:prstGeom prst="flowChartMagneticDisk">
            <a:avLst/>
          </a:prstGeom>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spAutoFit/>
          </a:bodyPr>
          <a:lstStyle/>
          <a:p>
            <a:pPr marL="300552" indent="-300552" defTabSz="631715" eaLnBrk="0" fontAlgn="base" hangingPunct="0">
              <a:spcBef>
                <a:spcPct val="20000"/>
              </a:spcBef>
              <a:spcAft>
                <a:spcPct val="35000"/>
              </a:spcAft>
              <a:buSzPct val="60000"/>
              <a:tabLst>
                <a:tab pos="236545" algn="l"/>
                <a:tab pos="473091" algn="l"/>
                <a:tab pos="2679921" algn="l"/>
                <a:tab pos="2912292" algn="l"/>
                <a:tab pos="3148838" algn="l"/>
              </a:tabLst>
            </a:pPr>
            <a:r>
              <a:rPr lang="de-DE" sz="1600" dirty="0" err="1">
                <a:solidFill>
                  <a:schemeClr val="tx2"/>
                </a:solidFill>
                <a:latin typeface="Frutiger 55 Roman" pitchFamily="34" charset="0"/>
              </a:rPr>
              <a:t>Predictions</a:t>
            </a:r>
            <a:endParaRPr lang="de-DE" sz="1600" dirty="0">
              <a:solidFill>
                <a:schemeClr val="tx2"/>
              </a:solidFill>
              <a:latin typeface="Frutiger 55 Roman" pitchFamily="34" charset="0"/>
            </a:endParaRPr>
          </a:p>
        </p:txBody>
      </p:sp>
      <p:sp>
        <p:nvSpPr>
          <p:cNvPr id="9" name="Textfeld 8"/>
          <p:cNvSpPr txBox="1"/>
          <p:nvPr/>
        </p:nvSpPr>
        <p:spPr>
          <a:xfrm>
            <a:off x="2514600" y="3198542"/>
            <a:ext cx="447194" cy="388707"/>
          </a:xfrm>
          <a:prstGeom prst="rect">
            <a:avLst/>
          </a:prstGeom>
          <a:noFill/>
        </p:spPr>
        <p:txBody>
          <a:bodyPr wrap="none" lIns="80147" tIns="40074" rIns="80147" bIns="40074" rtlCol="0">
            <a:spAutoFit/>
          </a:bodyPr>
          <a:lstStyle/>
          <a:p>
            <a:pPr>
              <a:buNone/>
            </a:pPr>
            <a:r>
              <a:rPr lang="de-DE" sz="2000" b="1" dirty="0" smtClean="0">
                <a:solidFill>
                  <a:schemeClr val="tx2"/>
                </a:solidFill>
              </a:rPr>
              <a:t>vs</a:t>
            </a:r>
            <a:endParaRPr lang="de-DE" sz="2500" b="1" dirty="0">
              <a:solidFill>
                <a:schemeClr val="tx2"/>
              </a:solidFill>
            </a:endParaRPr>
          </a:p>
        </p:txBody>
      </p:sp>
      <p:sp>
        <p:nvSpPr>
          <p:cNvPr id="16" name="Flussdiagramm: Magnetplattenspeicher 15"/>
          <p:cNvSpPr/>
          <p:nvPr/>
        </p:nvSpPr>
        <p:spPr bwMode="auto">
          <a:xfrm>
            <a:off x="3767164" y="3054400"/>
            <a:ext cx="1013587" cy="499069"/>
          </a:xfrm>
          <a:prstGeom prst="flowChartMagneticDisk">
            <a:avLst/>
          </a:prstGeom>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spAutoFit/>
          </a:bodyPr>
          <a:lstStyle/>
          <a:p>
            <a:pPr marL="300552" indent="-300552" defTabSz="631715" eaLnBrk="0" fontAlgn="base" hangingPunct="0">
              <a:spcBef>
                <a:spcPct val="20000"/>
              </a:spcBef>
              <a:spcAft>
                <a:spcPct val="35000"/>
              </a:spcAft>
              <a:buSzPct val="60000"/>
              <a:tabLst>
                <a:tab pos="236545" algn="l"/>
                <a:tab pos="473091" algn="l"/>
                <a:tab pos="2679921" algn="l"/>
                <a:tab pos="2912292" algn="l"/>
                <a:tab pos="3148838" algn="l"/>
              </a:tabLst>
            </a:pPr>
            <a:r>
              <a:rPr lang="de-DE" sz="1600" dirty="0" smtClean="0">
                <a:solidFill>
                  <a:schemeClr val="tx2"/>
                </a:solidFill>
                <a:latin typeface="Frutiger 55 Roman" pitchFamily="34" charset="0"/>
              </a:rPr>
              <a:t> Gradients</a:t>
            </a:r>
            <a:endParaRPr lang="de-DE" sz="1600" dirty="0">
              <a:solidFill>
                <a:schemeClr val="tx2"/>
              </a:solidFill>
              <a:latin typeface="Frutiger 55 Roman" pitchFamily="34" charset="0"/>
            </a:endParaRPr>
          </a:p>
        </p:txBody>
      </p:sp>
      <p:sp>
        <p:nvSpPr>
          <p:cNvPr id="17" name="Textfeld 16"/>
          <p:cNvSpPr txBox="1"/>
          <p:nvPr/>
        </p:nvSpPr>
        <p:spPr>
          <a:xfrm>
            <a:off x="3381038" y="3085116"/>
            <a:ext cx="349411" cy="465651"/>
          </a:xfrm>
          <a:prstGeom prst="rect">
            <a:avLst/>
          </a:prstGeom>
          <a:noFill/>
        </p:spPr>
        <p:txBody>
          <a:bodyPr wrap="none" lIns="80147" tIns="40074" rIns="80147" bIns="40074" rtlCol="0">
            <a:spAutoFit/>
          </a:bodyPr>
          <a:lstStyle/>
          <a:p>
            <a:pPr>
              <a:buNone/>
            </a:pPr>
            <a:r>
              <a:rPr lang="de-DE" sz="2500" b="1" dirty="0">
                <a:solidFill>
                  <a:schemeClr val="tx2"/>
                </a:solidFill>
              </a:rPr>
              <a:t>=</a:t>
            </a:r>
          </a:p>
        </p:txBody>
      </p:sp>
      <p:sp>
        <p:nvSpPr>
          <p:cNvPr id="19" name="Textfeld 18"/>
          <p:cNvSpPr txBox="1"/>
          <p:nvPr/>
        </p:nvSpPr>
        <p:spPr>
          <a:xfrm>
            <a:off x="565428" y="3274742"/>
            <a:ext cx="1415772" cy="369332"/>
          </a:xfrm>
          <a:prstGeom prst="rect">
            <a:avLst/>
          </a:prstGeom>
          <a:noFill/>
        </p:spPr>
        <p:txBody>
          <a:bodyPr wrap="none" rtlCol="0">
            <a:spAutoFit/>
          </a:bodyPr>
          <a:lstStyle/>
          <a:p>
            <a:pPr>
              <a:buNone/>
            </a:pPr>
            <a:r>
              <a:rPr lang="de-DE" dirty="0" smtClean="0">
                <a:solidFill>
                  <a:schemeClr val="tx2"/>
                </a:solidFill>
              </a:rPr>
              <a:t>Initial Model</a:t>
            </a:r>
            <a:endParaRPr lang="de-DE" dirty="0">
              <a:solidFill>
                <a:schemeClr val="tx2"/>
              </a:solidFill>
            </a:endParaRPr>
          </a:p>
        </p:txBody>
      </p:sp>
      <p:sp>
        <p:nvSpPr>
          <p:cNvPr id="22" name="Textfeld 21"/>
          <p:cNvSpPr txBox="1"/>
          <p:nvPr/>
        </p:nvSpPr>
        <p:spPr>
          <a:xfrm>
            <a:off x="328924" y="4262803"/>
            <a:ext cx="349411" cy="465651"/>
          </a:xfrm>
          <a:prstGeom prst="rect">
            <a:avLst/>
          </a:prstGeom>
          <a:noFill/>
        </p:spPr>
        <p:txBody>
          <a:bodyPr wrap="none" lIns="80147" tIns="40074" rIns="80147" bIns="40074" rtlCol="0">
            <a:spAutoFit/>
          </a:bodyPr>
          <a:lstStyle/>
          <a:p>
            <a:pPr>
              <a:buNone/>
            </a:pPr>
            <a:r>
              <a:rPr lang="de-DE" sz="2500" b="1" dirty="0">
                <a:solidFill>
                  <a:schemeClr val="tx2"/>
                </a:solidFill>
              </a:rPr>
              <a:t>+</a:t>
            </a:r>
          </a:p>
        </p:txBody>
      </p:sp>
      <p:sp>
        <p:nvSpPr>
          <p:cNvPr id="23" name="Textfeld 22"/>
          <p:cNvSpPr txBox="1"/>
          <p:nvPr/>
        </p:nvSpPr>
        <p:spPr>
          <a:xfrm>
            <a:off x="565429" y="4626285"/>
            <a:ext cx="349411" cy="465651"/>
          </a:xfrm>
          <a:prstGeom prst="rect">
            <a:avLst/>
          </a:prstGeom>
          <a:noFill/>
        </p:spPr>
        <p:txBody>
          <a:bodyPr wrap="none" lIns="80147" tIns="40074" rIns="80147" bIns="40074" rtlCol="0">
            <a:spAutoFit/>
          </a:bodyPr>
          <a:lstStyle/>
          <a:p>
            <a:pPr>
              <a:buNone/>
            </a:pPr>
            <a:r>
              <a:rPr lang="de-DE" sz="2500" b="1" dirty="0">
                <a:solidFill>
                  <a:schemeClr val="tx2"/>
                </a:solidFill>
              </a:rPr>
              <a:t>+</a:t>
            </a:r>
          </a:p>
        </p:txBody>
      </p:sp>
      <p:sp>
        <p:nvSpPr>
          <p:cNvPr id="26" name="Pfeil nach rechts 25"/>
          <p:cNvSpPr/>
          <p:nvPr/>
        </p:nvSpPr>
        <p:spPr bwMode="auto">
          <a:xfrm>
            <a:off x="4953000" y="3122342"/>
            <a:ext cx="734617" cy="489109"/>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0" tIns="0" rIns="0" bIns="0" numCol="1" rtlCol="0" anchor="t" anchorCtr="0" compatLnSpc="1">
            <a:prstTxWarp prst="textNoShape">
              <a:avLst/>
            </a:prstTxWarp>
            <a:spAutoFit/>
          </a:bodyPr>
          <a:lstStyle/>
          <a:p>
            <a:pPr marL="300552" indent="-300552" algn="ctr" defTabSz="631715" eaLnBrk="0" fontAlgn="base" hangingPunct="0">
              <a:spcBef>
                <a:spcPct val="20000"/>
              </a:spcBef>
              <a:spcAft>
                <a:spcPct val="35000"/>
              </a:spcAft>
              <a:buSzPct val="60000"/>
              <a:tabLst>
                <a:tab pos="236545" algn="l"/>
                <a:tab pos="473091" algn="l"/>
                <a:tab pos="2679921" algn="l"/>
                <a:tab pos="2912292" algn="l"/>
                <a:tab pos="3148838" algn="l"/>
              </a:tabLst>
            </a:pPr>
            <a:r>
              <a:rPr lang="de-DE" sz="1600" dirty="0" err="1">
                <a:solidFill>
                  <a:schemeClr val="tx2"/>
                </a:solidFill>
                <a:latin typeface="Frutiger 55 Roman" pitchFamily="34" charset="0"/>
              </a:rPr>
              <a:t>Induce</a:t>
            </a:r>
            <a:endParaRPr lang="de-DE" sz="1600" dirty="0">
              <a:solidFill>
                <a:schemeClr val="tx2"/>
              </a:solidFill>
              <a:latin typeface="Frutiger 55 Roman" pitchFamily="34" charset="0"/>
            </a:endParaRPr>
          </a:p>
        </p:txBody>
      </p:sp>
      <p:grpSp>
        <p:nvGrpSpPr>
          <p:cNvPr id="10" name="Gruppieren 28"/>
          <p:cNvGrpSpPr/>
          <p:nvPr/>
        </p:nvGrpSpPr>
        <p:grpSpPr>
          <a:xfrm>
            <a:off x="3048000" y="3960542"/>
            <a:ext cx="1081160" cy="962459"/>
            <a:chOff x="3747911" y="4730044"/>
            <a:chExt cx="1264356" cy="1061156"/>
          </a:xfrm>
        </p:grpSpPr>
        <p:sp>
          <p:nvSpPr>
            <p:cNvPr id="27" name="Gebogener Pfeil 26"/>
            <p:cNvSpPr/>
            <p:nvPr/>
          </p:nvSpPr>
          <p:spPr bwMode="auto">
            <a:xfrm>
              <a:off x="3747911" y="4730044"/>
              <a:ext cx="1264356" cy="1061156"/>
            </a:xfrm>
            <a:prstGeom prst="circularArrow">
              <a:avLst>
                <a:gd name="adj1" fmla="val 12500"/>
                <a:gd name="adj2" fmla="val 1142319"/>
                <a:gd name="adj3" fmla="val 20457681"/>
                <a:gd name="adj4" fmla="val 1065489"/>
                <a:gd name="adj5" fmla="val 12500"/>
              </a:avLst>
            </a:prstGeom>
            <a:ln>
              <a:solidFill>
                <a:srgbClr val="FF99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noAutofit/>
            </a:bodyPr>
            <a:lstStyle/>
            <a:p>
              <a:pPr marL="300552" indent="-300552" algn="ctr" defTabSz="631715" eaLnBrk="0" fontAlgn="base" hangingPunct="0">
                <a:spcBef>
                  <a:spcPct val="20000"/>
                </a:spcBef>
                <a:spcAft>
                  <a:spcPct val="35000"/>
                </a:spcAft>
                <a:buSzPct val="60000"/>
                <a:buFont typeface="Wingdings" pitchFamily="2" charset="2"/>
                <a:buChar char="§"/>
                <a:tabLst>
                  <a:tab pos="236545" algn="l"/>
                  <a:tab pos="473091" algn="l"/>
                  <a:tab pos="2679921" algn="l"/>
                  <a:tab pos="2912292" algn="l"/>
                  <a:tab pos="3148838" algn="l"/>
                </a:tabLst>
              </a:pPr>
              <a:endParaRPr lang="de-DE" sz="1600">
                <a:solidFill>
                  <a:schemeClr val="tx2"/>
                </a:solidFill>
                <a:latin typeface="Frutiger 55 Roman" pitchFamily="34" charset="0"/>
              </a:endParaRPr>
            </a:p>
          </p:txBody>
        </p:sp>
        <p:sp>
          <p:nvSpPr>
            <p:cNvPr id="28" name="Textfeld 27"/>
            <p:cNvSpPr txBox="1"/>
            <p:nvPr/>
          </p:nvSpPr>
          <p:spPr>
            <a:xfrm>
              <a:off x="3984978" y="5102578"/>
              <a:ext cx="980802" cy="407206"/>
            </a:xfrm>
            <a:prstGeom prst="rect">
              <a:avLst/>
            </a:prstGeom>
            <a:noFill/>
          </p:spPr>
          <p:txBody>
            <a:bodyPr wrap="none" rtlCol="0">
              <a:spAutoFit/>
            </a:bodyPr>
            <a:lstStyle/>
            <a:p>
              <a:pPr>
                <a:buNone/>
              </a:pPr>
              <a:r>
                <a:rPr lang="de-DE" dirty="0" err="1" smtClean="0">
                  <a:solidFill>
                    <a:schemeClr val="tx2"/>
                  </a:solidFill>
                </a:rPr>
                <a:t>Iterate</a:t>
              </a:r>
              <a:endParaRPr lang="de-DE" dirty="0">
                <a:solidFill>
                  <a:schemeClr val="tx2"/>
                </a:solidFill>
              </a:endParaRPr>
            </a:p>
          </p:txBody>
        </p:sp>
      </p:grpSp>
      <p:grpSp>
        <p:nvGrpSpPr>
          <p:cNvPr id="11" name="Gruppieren 42"/>
          <p:cNvGrpSpPr/>
          <p:nvPr/>
        </p:nvGrpSpPr>
        <p:grpSpPr>
          <a:xfrm>
            <a:off x="1905000" y="5334000"/>
            <a:ext cx="7086601" cy="719573"/>
            <a:chOff x="2782440" y="5777813"/>
            <a:chExt cx="8039448" cy="793362"/>
          </a:xfrm>
        </p:grpSpPr>
        <p:sp>
          <p:nvSpPr>
            <p:cNvPr id="31" name="Textfeld 30"/>
            <p:cNvSpPr txBox="1"/>
            <p:nvPr/>
          </p:nvSpPr>
          <p:spPr>
            <a:xfrm>
              <a:off x="2782440" y="5945837"/>
              <a:ext cx="1969876" cy="407205"/>
            </a:xfrm>
            <a:prstGeom prst="rect">
              <a:avLst/>
            </a:prstGeom>
            <a:noFill/>
          </p:spPr>
          <p:txBody>
            <a:bodyPr wrap="square" rtlCol="0">
              <a:spAutoFit/>
            </a:bodyPr>
            <a:lstStyle/>
            <a:p>
              <a:pPr>
                <a:buNone/>
              </a:pPr>
              <a:r>
                <a:rPr lang="de-DE" dirty="0" smtClean="0">
                  <a:solidFill>
                    <a:schemeClr val="tx2"/>
                  </a:solidFill>
                </a:rPr>
                <a:t>Final Model =</a:t>
              </a:r>
              <a:endParaRPr lang="de-DE" dirty="0">
                <a:solidFill>
                  <a:schemeClr val="tx2"/>
                </a:solidFill>
              </a:endParaRPr>
            </a:p>
          </p:txBody>
        </p:sp>
        <p:sp>
          <p:nvSpPr>
            <p:cNvPr id="37" name="Textfeld 36"/>
            <p:cNvSpPr txBox="1"/>
            <p:nvPr/>
          </p:nvSpPr>
          <p:spPr>
            <a:xfrm>
              <a:off x="5548702" y="5777813"/>
              <a:ext cx="435288" cy="525974"/>
            </a:xfrm>
            <a:prstGeom prst="rect">
              <a:avLst/>
            </a:prstGeom>
            <a:noFill/>
          </p:spPr>
          <p:txBody>
            <a:bodyPr wrap="none" rtlCol="0">
              <a:spAutoFit/>
            </a:bodyPr>
            <a:lstStyle/>
            <a:p>
              <a:pPr>
                <a:buNone/>
              </a:pPr>
              <a:r>
                <a:rPr lang="de-DE" sz="2500" b="1" dirty="0">
                  <a:solidFill>
                    <a:schemeClr val="tx2"/>
                  </a:solidFill>
                </a:rPr>
                <a:t>+</a:t>
              </a:r>
            </a:p>
          </p:txBody>
        </p:sp>
        <p:sp>
          <p:nvSpPr>
            <p:cNvPr id="39" name="Textfeld 38"/>
            <p:cNvSpPr txBox="1"/>
            <p:nvPr/>
          </p:nvSpPr>
          <p:spPr>
            <a:xfrm>
              <a:off x="7104724" y="5777813"/>
              <a:ext cx="435288" cy="525974"/>
            </a:xfrm>
            <a:prstGeom prst="rect">
              <a:avLst/>
            </a:prstGeom>
            <a:noFill/>
          </p:spPr>
          <p:txBody>
            <a:bodyPr wrap="none" rtlCol="0">
              <a:spAutoFit/>
            </a:bodyPr>
            <a:lstStyle/>
            <a:p>
              <a:pPr>
                <a:buNone/>
              </a:pPr>
              <a:r>
                <a:rPr lang="de-DE" sz="2500" b="1" dirty="0">
                  <a:solidFill>
                    <a:schemeClr val="tx2"/>
                  </a:solidFill>
                </a:rPr>
                <a:t>+</a:t>
              </a:r>
            </a:p>
          </p:txBody>
        </p:sp>
        <p:sp>
          <p:nvSpPr>
            <p:cNvPr id="40" name="Textfeld 39"/>
            <p:cNvSpPr txBox="1"/>
            <p:nvPr/>
          </p:nvSpPr>
          <p:spPr>
            <a:xfrm>
              <a:off x="8660746" y="5861826"/>
              <a:ext cx="435288" cy="525974"/>
            </a:xfrm>
            <a:prstGeom prst="rect">
              <a:avLst/>
            </a:prstGeom>
            <a:noFill/>
          </p:spPr>
          <p:txBody>
            <a:bodyPr wrap="none" rtlCol="0">
              <a:spAutoFit/>
            </a:bodyPr>
            <a:lstStyle/>
            <a:p>
              <a:pPr>
                <a:buNone/>
              </a:pPr>
              <a:r>
                <a:rPr lang="de-DE" sz="2500" b="1" dirty="0">
                  <a:solidFill>
                    <a:schemeClr val="tx2"/>
                  </a:solidFill>
                </a:rPr>
                <a:t>+</a:t>
              </a:r>
            </a:p>
          </p:txBody>
        </p:sp>
        <p:sp>
          <p:nvSpPr>
            <p:cNvPr id="41" name="Textfeld 40"/>
            <p:cNvSpPr txBox="1"/>
            <p:nvPr/>
          </p:nvSpPr>
          <p:spPr>
            <a:xfrm>
              <a:off x="10253584" y="5813778"/>
              <a:ext cx="435288" cy="525974"/>
            </a:xfrm>
            <a:prstGeom prst="rect">
              <a:avLst/>
            </a:prstGeom>
            <a:noFill/>
          </p:spPr>
          <p:txBody>
            <a:bodyPr wrap="none" rtlCol="0">
              <a:spAutoFit/>
            </a:bodyPr>
            <a:lstStyle/>
            <a:p>
              <a:pPr>
                <a:buNone/>
              </a:pPr>
              <a:r>
                <a:rPr lang="de-DE" sz="2500" b="1" dirty="0">
                  <a:solidFill>
                    <a:schemeClr val="tx2"/>
                  </a:solidFill>
                </a:rPr>
                <a:t>+</a:t>
              </a:r>
            </a:p>
          </p:txBody>
        </p:sp>
        <p:sp>
          <p:nvSpPr>
            <p:cNvPr id="42" name="Textfeld 41"/>
            <p:cNvSpPr txBox="1"/>
            <p:nvPr/>
          </p:nvSpPr>
          <p:spPr>
            <a:xfrm>
              <a:off x="10231006" y="6045201"/>
              <a:ext cx="590882" cy="525974"/>
            </a:xfrm>
            <a:prstGeom prst="rect">
              <a:avLst/>
            </a:prstGeom>
            <a:noFill/>
          </p:spPr>
          <p:txBody>
            <a:bodyPr wrap="none" rtlCol="0">
              <a:spAutoFit/>
            </a:bodyPr>
            <a:lstStyle/>
            <a:p>
              <a:pPr>
                <a:buNone/>
              </a:pPr>
              <a:r>
                <a:rPr lang="de-DE" sz="2500" b="1" dirty="0">
                  <a:solidFill>
                    <a:schemeClr val="tx2"/>
                  </a:solidFill>
                </a:rPr>
                <a:t>…</a:t>
              </a:r>
            </a:p>
          </p:txBody>
        </p:sp>
      </p:grpSp>
      <p:pic>
        <p:nvPicPr>
          <p:cNvPr id="38" name="Picture 37" descr="addin_tmp.png"/>
          <p:cNvPicPr>
            <a:picLocks noChangeAspect="1"/>
          </p:cNvPicPr>
          <p:nvPr>
            <p:custDataLst>
              <p:tags r:id="rId1"/>
            </p:custDataLst>
          </p:nvPr>
        </p:nvPicPr>
        <p:blipFill>
          <a:blip r:embed="rId4" cstate="print"/>
          <a:stretch>
            <a:fillRect/>
          </a:stretch>
        </p:blipFill>
        <p:spPr>
          <a:xfrm>
            <a:off x="4038600" y="2741342"/>
            <a:ext cx="371475" cy="219075"/>
          </a:xfrm>
          <a:prstGeom prst="rect">
            <a:avLst/>
          </a:prstGeom>
        </p:spPr>
      </p:pic>
      <p:sp>
        <p:nvSpPr>
          <p:cNvPr id="43" name="Right Arrow 42"/>
          <p:cNvSpPr/>
          <p:nvPr/>
        </p:nvSpPr>
        <p:spPr>
          <a:xfrm>
            <a:off x="1524000" y="3808142"/>
            <a:ext cx="609600" cy="30480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4" name="Picture 33" descr="Slide4.PNG"/>
          <p:cNvPicPr>
            <a:picLocks noChangeAspect="1"/>
          </p:cNvPicPr>
          <p:nvPr/>
        </p:nvPicPr>
        <p:blipFill>
          <a:blip r:embed="rId5" cstate="print">
            <a:duotone>
              <a:schemeClr val="accent2">
                <a:shade val="45000"/>
                <a:satMod val="135000"/>
              </a:schemeClr>
              <a:prstClr val="white"/>
            </a:duotone>
          </a:blip>
          <a:stretch>
            <a:fillRect/>
          </a:stretch>
        </p:blipFill>
        <p:spPr>
          <a:xfrm>
            <a:off x="685800" y="3657600"/>
            <a:ext cx="685800" cy="818098"/>
          </a:xfrm>
          <a:prstGeom prst="rect">
            <a:avLst/>
          </a:prstGeom>
          <a:ln>
            <a:noFill/>
          </a:ln>
          <a:effectLst>
            <a:outerShdw blurRad="292100" dist="139700" dir="2700000" algn="tl" rotWithShape="0">
              <a:srgbClr val="333333">
                <a:alpha val="65000"/>
              </a:srgbClr>
            </a:outerShdw>
          </a:effectLst>
        </p:spPr>
      </p:pic>
      <p:pic>
        <p:nvPicPr>
          <p:cNvPr id="51" name="Picture 50" descr="Slide4.PNG"/>
          <p:cNvPicPr>
            <a:picLocks noChangeAspect="1"/>
          </p:cNvPicPr>
          <p:nvPr/>
        </p:nvPicPr>
        <p:blipFill>
          <a:blip r:embed="rId5" cstate="print">
            <a:duotone>
              <a:schemeClr val="accent2">
                <a:shade val="45000"/>
                <a:satMod val="135000"/>
              </a:schemeClr>
              <a:prstClr val="white"/>
            </a:duotone>
          </a:blip>
          <a:stretch>
            <a:fillRect/>
          </a:stretch>
        </p:blipFill>
        <p:spPr>
          <a:xfrm>
            <a:off x="3505200" y="5181600"/>
            <a:ext cx="685800" cy="818098"/>
          </a:xfrm>
          <a:prstGeom prst="rect">
            <a:avLst/>
          </a:prstGeom>
          <a:ln>
            <a:noFill/>
          </a:ln>
          <a:effectLst>
            <a:outerShdw blurRad="292100" dist="139700" dir="2700000" algn="tl" rotWithShape="0">
              <a:srgbClr val="333333">
                <a:alpha val="65000"/>
              </a:srgbClr>
            </a:outerShdw>
          </a:effectLst>
        </p:spPr>
      </p:pic>
      <p:pic>
        <p:nvPicPr>
          <p:cNvPr id="52" name="Picture 51" descr="Slide4.PNG"/>
          <p:cNvPicPr>
            <a:picLocks noChangeAspect="1"/>
          </p:cNvPicPr>
          <p:nvPr/>
        </p:nvPicPr>
        <p:blipFill>
          <a:blip r:embed="rId5" cstate="print">
            <a:biLevel thresh="50000"/>
          </a:blip>
          <a:stretch>
            <a:fillRect/>
          </a:stretch>
        </p:blipFill>
        <p:spPr>
          <a:xfrm>
            <a:off x="9372600" y="2895600"/>
            <a:ext cx="685800" cy="818098"/>
          </a:xfrm>
          <a:prstGeom prst="rect">
            <a:avLst/>
          </a:prstGeom>
          <a:ln>
            <a:noFill/>
          </a:ln>
          <a:effectLst>
            <a:outerShdw blurRad="292100" dist="139700" dir="2700000" algn="tl" rotWithShape="0">
              <a:srgbClr val="333333">
                <a:alpha val="65000"/>
              </a:srgbClr>
            </a:outerShdw>
          </a:effectLst>
        </p:spPr>
      </p:pic>
      <p:pic>
        <p:nvPicPr>
          <p:cNvPr id="53" name="Picture 52" descr="Slide4.PNG"/>
          <p:cNvPicPr>
            <a:picLocks noChangeAspect="1"/>
          </p:cNvPicPr>
          <p:nvPr/>
        </p:nvPicPr>
        <p:blipFill>
          <a:blip r:embed="rId5" cstate="print">
            <a:duotone>
              <a:schemeClr val="accent5">
                <a:shade val="45000"/>
                <a:satMod val="135000"/>
              </a:schemeClr>
              <a:prstClr val="white"/>
            </a:duotone>
          </a:blip>
          <a:stretch>
            <a:fillRect/>
          </a:stretch>
        </p:blipFill>
        <p:spPr>
          <a:xfrm>
            <a:off x="9296400" y="4038600"/>
            <a:ext cx="685800" cy="818098"/>
          </a:xfrm>
          <a:prstGeom prst="rect">
            <a:avLst/>
          </a:prstGeom>
          <a:ln>
            <a:noFill/>
          </a:ln>
          <a:effectLst>
            <a:outerShdw blurRad="292100" dist="139700" dir="2700000" algn="tl" rotWithShape="0">
              <a:srgbClr val="333333">
                <a:alpha val="65000"/>
              </a:srgbClr>
            </a:outerShdw>
          </a:effectLst>
        </p:spPr>
      </p:pic>
      <p:pic>
        <p:nvPicPr>
          <p:cNvPr id="54" name="Picture 53" descr="Slide4.PNG"/>
          <p:cNvPicPr>
            <a:picLocks noChangeAspect="1"/>
          </p:cNvPicPr>
          <p:nvPr/>
        </p:nvPicPr>
        <p:blipFill>
          <a:blip r:embed="rId5" cstate="print">
            <a:duotone>
              <a:schemeClr val="accent3">
                <a:shade val="45000"/>
                <a:satMod val="135000"/>
              </a:schemeClr>
              <a:prstClr val="white"/>
            </a:duotone>
          </a:blip>
          <a:stretch>
            <a:fillRect/>
          </a:stretch>
        </p:blipFill>
        <p:spPr>
          <a:xfrm>
            <a:off x="7543800" y="5181600"/>
            <a:ext cx="685800" cy="818098"/>
          </a:xfrm>
          <a:prstGeom prst="rect">
            <a:avLst/>
          </a:prstGeom>
          <a:ln>
            <a:noFill/>
          </a:ln>
          <a:effectLst>
            <a:outerShdw blurRad="292100" dist="139700" dir="2700000" algn="tl" rotWithShape="0">
              <a:srgbClr val="333333">
                <a:alpha val="65000"/>
              </a:srgbClr>
            </a:outerShdw>
          </a:effectLst>
        </p:spPr>
      </p:pic>
      <p:sp>
        <p:nvSpPr>
          <p:cNvPr id="55" name="Rectangle 54"/>
          <p:cNvSpPr/>
          <p:nvPr/>
        </p:nvSpPr>
        <p:spPr>
          <a:xfrm>
            <a:off x="5943600" y="2286000"/>
            <a:ext cx="466794" cy="369332"/>
          </a:xfrm>
          <a:prstGeom prst="rect">
            <a:avLst/>
          </a:prstGeom>
        </p:spPr>
        <p:txBody>
          <a:bodyPr wrap="none">
            <a:spAutoFit/>
          </a:bodyPr>
          <a:lstStyle/>
          <a:p>
            <a:r>
              <a:rPr lang="el-GR" dirty="0" smtClean="0">
                <a:cs typeface="Calibri"/>
              </a:rPr>
              <a:t>ψ</a:t>
            </a:r>
            <a:r>
              <a:rPr lang="en-US" baseline="-25000" dirty="0" smtClean="0">
                <a:cs typeface="Calibri"/>
              </a:rPr>
              <a:t>m</a:t>
            </a:r>
            <a:endParaRPr lang="en-US" baseline="-25000" dirty="0"/>
          </a:p>
        </p:txBody>
      </p:sp>
      <p:pic>
        <p:nvPicPr>
          <p:cNvPr id="36" name="Picture 35" descr="Slide3.PNG"/>
          <p:cNvPicPr>
            <a:picLocks noChangeAspect="1"/>
          </p:cNvPicPr>
          <p:nvPr/>
        </p:nvPicPr>
        <p:blipFill>
          <a:blip r:embed="rId6" cstate="print">
            <a:duotone>
              <a:schemeClr val="accent6">
                <a:shade val="45000"/>
                <a:satMod val="135000"/>
              </a:schemeClr>
              <a:prstClr val="white"/>
            </a:duotone>
          </a:blip>
          <a:stretch>
            <a:fillRect/>
          </a:stretch>
        </p:blipFill>
        <p:spPr>
          <a:xfrm>
            <a:off x="5791200" y="2971800"/>
            <a:ext cx="810317" cy="865501"/>
          </a:xfrm>
          <a:prstGeom prst="rect">
            <a:avLst/>
          </a:prstGeom>
          <a:ln>
            <a:noFill/>
          </a:ln>
          <a:effectLst>
            <a:outerShdw blurRad="292100" dist="139700" dir="2700000" algn="tl" rotWithShape="0">
              <a:srgbClr val="333333">
                <a:alpha val="65000"/>
              </a:srgbClr>
            </a:outerShdw>
          </a:effectLst>
        </p:spPr>
      </p:pic>
      <p:pic>
        <p:nvPicPr>
          <p:cNvPr id="45" name="Picture 44" descr="Slide2.PNG"/>
          <p:cNvPicPr>
            <a:picLocks noChangeAspect="1"/>
          </p:cNvPicPr>
          <p:nvPr/>
        </p:nvPicPr>
        <p:blipFill>
          <a:blip r:embed="rId7" cstate="print">
            <a:duotone>
              <a:schemeClr val="accent1">
                <a:shade val="45000"/>
                <a:satMod val="135000"/>
              </a:schemeClr>
              <a:prstClr val="white"/>
            </a:duotone>
          </a:blip>
          <a:stretch>
            <a:fillRect/>
          </a:stretch>
        </p:blipFill>
        <p:spPr>
          <a:xfrm>
            <a:off x="6096000" y="5181600"/>
            <a:ext cx="990601" cy="838200"/>
          </a:xfrm>
          <a:prstGeom prst="rect">
            <a:avLst/>
          </a:prstGeom>
          <a:ln>
            <a:noFill/>
          </a:ln>
          <a:effectLst>
            <a:outerShdw blurRad="292100" dist="139700" dir="2700000" algn="tl" rotWithShape="0">
              <a:srgbClr val="333333">
                <a:alpha val="65000"/>
              </a:srgbClr>
            </a:outerShdw>
          </a:effectLst>
        </p:spPr>
      </p:pic>
      <p:pic>
        <p:nvPicPr>
          <p:cNvPr id="46" name="Picture 45" descr="Slide3.PNG"/>
          <p:cNvPicPr>
            <a:picLocks noChangeAspect="1"/>
          </p:cNvPicPr>
          <p:nvPr/>
        </p:nvPicPr>
        <p:blipFill>
          <a:blip r:embed="rId6" cstate="print">
            <a:duotone>
              <a:schemeClr val="accent6">
                <a:shade val="45000"/>
                <a:satMod val="135000"/>
              </a:schemeClr>
              <a:prstClr val="white"/>
            </a:duotone>
          </a:blip>
          <a:stretch>
            <a:fillRect/>
          </a:stretch>
        </p:blipFill>
        <p:spPr>
          <a:xfrm>
            <a:off x="4800600" y="5181600"/>
            <a:ext cx="810317" cy="865501"/>
          </a:xfrm>
          <a:prstGeom prst="rect">
            <a:avLst/>
          </a:prstGeom>
          <a:ln>
            <a:noFill/>
          </a:ln>
          <a:effectLst>
            <a:outerShdw blurRad="292100" dist="139700" dir="2700000" algn="tl" rotWithShape="0">
              <a:srgbClr val="333333">
                <a:alpha val="65000"/>
              </a:srgbClr>
            </a:outerShdw>
          </a:effectLst>
        </p:spPr>
      </p:pic>
      <p:pic>
        <p:nvPicPr>
          <p:cNvPr id="35" name="Picture 34" descr="Slide2.PNG"/>
          <p:cNvPicPr>
            <a:picLocks noChangeAspect="1"/>
          </p:cNvPicPr>
          <p:nvPr/>
        </p:nvPicPr>
        <p:blipFill>
          <a:blip r:embed="rId7" cstate="print">
            <a:duotone>
              <a:schemeClr val="accent1">
                <a:shade val="45000"/>
                <a:satMod val="135000"/>
              </a:schemeClr>
              <a:prstClr val="white"/>
            </a:duotone>
          </a:blip>
          <a:stretch>
            <a:fillRect/>
          </a:stretch>
        </p:blipFill>
        <p:spPr>
          <a:xfrm>
            <a:off x="5791200" y="2971800"/>
            <a:ext cx="990601" cy="838200"/>
          </a:xfrm>
          <a:prstGeom prst="rect">
            <a:avLst/>
          </a:prstGeom>
          <a:ln>
            <a:noFill/>
          </a:ln>
          <a:effectLst>
            <a:outerShdw blurRad="292100" dist="139700" dir="2700000" algn="tl" rotWithShape="0">
              <a:srgbClr val="333333">
                <a:alpha val="65000"/>
              </a:srgbClr>
            </a:outerShdw>
          </a:effectLst>
        </p:spPr>
      </p:pic>
      <p:pic>
        <p:nvPicPr>
          <p:cNvPr id="50" name="Picture 49" descr="Slide4.PNG"/>
          <p:cNvPicPr>
            <a:picLocks noChangeAspect="1"/>
          </p:cNvPicPr>
          <p:nvPr/>
        </p:nvPicPr>
        <p:blipFill>
          <a:blip r:embed="rId5" cstate="print">
            <a:duotone>
              <a:schemeClr val="accent3">
                <a:shade val="45000"/>
                <a:satMod val="135000"/>
              </a:schemeClr>
              <a:prstClr val="white"/>
            </a:duotone>
          </a:blip>
          <a:stretch>
            <a:fillRect/>
          </a:stretch>
        </p:blipFill>
        <p:spPr>
          <a:xfrm>
            <a:off x="5791200" y="2971800"/>
            <a:ext cx="685800" cy="818098"/>
          </a:xfrm>
          <a:prstGeom prst="rect">
            <a:avLst/>
          </a:prstGeom>
          <a:ln>
            <a:noFill/>
          </a:ln>
          <a:effectLst>
            <a:outerShdw blurRad="292100" dist="139700" dir="2700000" algn="tl" rotWithShape="0">
              <a:srgbClr val="333333">
                <a:alpha val="65000"/>
              </a:srgbClr>
            </a:outerShdw>
          </a:effectLst>
        </p:spPr>
      </p:pic>
      <p:sp>
        <p:nvSpPr>
          <p:cNvPr id="44" name="Footer Placeholder 43"/>
          <p:cNvSpPr>
            <a:spLocks noGrp="1"/>
          </p:cNvSpPr>
          <p:nvPr>
            <p:ph type="ftr" sz="quarter" idx="11"/>
          </p:nvPr>
        </p:nvSpPr>
        <p:spPr>
          <a:xfrm>
            <a:off x="1219200" y="6384290"/>
            <a:ext cx="6553200" cy="397510"/>
          </a:xfrm>
        </p:spPr>
        <p:txBody>
          <a:bodyPr/>
          <a:lstStyle/>
          <a:p>
            <a:r>
              <a:rPr lang="en-US" sz="1200" dirty="0" smtClean="0"/>
              <a:t>J.H. Friedman. Greedy function approximation: A gradient boosting machine.</a:t>
            </a:r>
            <a:endParaRPr lang="en-US" sz="1200" dirty="0"/>
          </a:p>
        </p:txBody>
      </p:sp>
    </p:spTree>
    <p:extLst>
      <p:ext uri="{BB962C8B-B14F-4D97-AF65-F5344CB8AC3E}">
        <p14:creationId xmlns:p14="http://schemas.microsoft.com/office/powerpoint/2010/main" xmlns="" val="379102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9" presetClass="path" presetSubtype="0" accel="50000" decel="50000" fill="hold" nodeType="clickEffect">
                                  <p:stCondLst>
                                    <p:cond delay="0"/>
                                  </p:stCondLst>
                                  <p:childTnLst>
                                    <p:animMotion origin="layout" path="M -4.16667E-6 3.7037E-6 L -0.51927 0.13703 " pathEditMode="relative" rAng="0" ptsTypes="AA">
                                      <p:cBhvr>
                                        <p:cTn id="34" dur="2000" fill="hold"/>
                                        <p:tgtEl>
                                          <p:spTgt spid="36"/>
                                        </p:tgtEl>
                                        <p:attrNameLst>
                                          <p:attrName>ppt_x</p:attrName>
                                          <p:attrName>ppt_y</p:attrName>
                                        </p:attrNameLst>
                                      </p:cBhvr>
                                      <p:rCtr x="-260" y="69"/>
                                    </p:animMotion>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5" presetClass="path" presetSubtype="0" accel="50000" decel="50000" fill="hold" nodeType="clickEffect">
                                  <p:stCondLst>
                                    <p:cond delay="0"/>
                                  </p:stCondLst>
                                  <p:childTnLst>
                                    <p:animMotion origin="layout" path="M 1.11022E-16 -4.44444E-6 L -0.50417 0.18334 " pathEditMode="relative" rAng="0" ptsTypes="AA">
                                      <p:cBhvr>
                                        <p:cTn id="47" dur="2000" fill="hold"/>
                                        <p:tgtEl>
                                          <p:spTgt spid="35"/>
                                        </p:tgtEl>
                                        <p:attrNameLst>
                                          <p:attrName>ppt_x</p:attrName>
                                          <p:attrName>ppt_y</p:attrName>
                                        </p:attrNameLst>
                                      </p:cBhvr>
                                      <p:rCtr x="-252" y="92"/>
                                    </p:animMotion>
                                  </p:childTnLst>
                                </p:cTn>
                              </p:par>
                              <p:par>
                                <p:cTn id="48" presetID="1"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0"/>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52"/>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54"/>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9" grpId="0"/>
      <p:bldP spid="16" grpId="0" animBg="1"/>
      <p:bldP spid="17" grpId="0"/>
      <p:bldP spid="22" grpId="0"/>
      <p:bldP spid="23" grpId="0"/>
      <p:bldP spid="26" grpId="0" animBg="1"/>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normAutofit/>
          </a:bodyPr>
          <a:lstStyle/>
          <a:p>
            <a:r>
              <a:rPr lang="en-US" dirty="0" smtClean="0"/>
              <a:t>Probability of an example</a:t>
            </a:r>
          </a:p>
          <a:p>
            <a:pPr>
              <a:buNone/>
            </a:pPr>
            <a:endParaRPr lang="en-US" dirty="0" smtClean="0"/>
          </a:p>
          <a:p>
            <a:pPr>
              <a:buNone/>
            </a:pPr>
            <a:endParaRPr lang="en-US" dirty="0" smtClean="0"/>
          </a:p>
          <a:p>
            <a:r>
              <a:rPr lang="en-US" dirty="0" smtClean="0"/>
              <a:t>We define the function </a:t>
            </a:r>
            <a:r>
              <a:rPr lang="el-GR" dirty="0" smtClean="0">
                <a:latin typeface="Calibri"/>
                <a:cs typeface="Calibri"/>
              </a:rPr>
              <a:t>ψ</a:t>
            </a:r>
            <a:r>
              <a:rPr lang="en-US" dirty="0" smtClean="0">
                <a:latin typeface="Calibri"/>
                <a:cs typeface="Calibri"/>
              </a:rPr>
              <a:t> </a:t>
            </a:r>
            <a:r>
              <a:rPr lang="en-US" dirty="0" smtClean="0"/>
              <a:t>as</a:t>
            </a:r>
          </a:p>
          <a:p>
            <a:endParaRPr lang="en-US" dirty="0" smtClean="0"/>
          </a:p>
          <a:p>
            <a:endParaRPr lang="en-US" dirty="0" smtClean="0"/>
          </a:p>
          <a:p>
            <a:endParaRPr lang="en-US" dirty="0" smtClean="0"/>
          </a:p>
          <a:p>
            <a:r>
              <a:rPr lang="en-US" dirty="0" err="1" smtClean="0"/>
              <a:t>nt</a:t>
            </a:r>
            <a:r>
              <a:rPr lang="en-US" baseline="-25000" dirty="0" err="1" smtClean="0"/>
              <a:t>j</a:t>
            </a:r>
            <a:r>
              <a:rPr lang="en-US" dirty="0" smtClean="0"/>
              <a:t> corresponds to </a:t>
            </a:r>
            <a:r>
              <a:rPr lang="en-US" u="sng" dirty="0" smtClean="0"/>
              <a:t>non-trivial groundings </a:t>
            </a:r>
            <a:r>
              <a:rPr lang="en-US" dirty="0" smtClean="0"/>
              <a:t>of clause </a:t>
            </a:r>
            <a:r>
              <a:rPr lang="en-US" dirty="0" err="1" smtClean="0"/>
              <a:t>C</a:t>
            </a:r>
            <a:r>
              <a:rPr lang="en-US" baseline="-25000" dirty="0" err="1" smtClean="0"/>
              <a:t>j</a:t>
            </a:r>
            <a:endParaRPr lang="en-US" baseline="-25000" dirty="0" smtClean="0"/>
          </a:p>
          <a:p>
            <a:r>
              <a:rPr lang="en-US" dirty="0" smtClean="0"/>
              <a:t>Using non-trivial groundings allows us to avoid unnecessary computation</a:t>
            </a:r>
          </a:p>
        </p:txBody>
      </p:sp>
      <p:sp>
        <p:nvSpPr>
          <p:cNvPr id="2" name="Title 1"/>
          <p:cNvSpPr>
            <a:spLocks noGrp="1"/>
          </p:cNvSpPr>
          <p:nvPr>
            <p:ph type="title"/>
          </p:nvPr>
        </p:nvSpPr>
        <p:spPr/>
        <p:txBody>
          <a:bodyPr/>
          <a:lstStyle/>
          <a:p>
            <a:r>
              <a:rPr lang="en-US" dirty="0" smtClean="0"/>
              <a:t>Function Definition for Boosting MLNs</a:t>
            </a:r>
            <a:endParaRPr lang="en-US" dirty="0"/>
          </a:p>
        </p:txBody>
      </p:sp>
      <p:pic>
        <p:nvPicPr>
          <p:cNvPr id="11" name="Picture 10" descr="addin_tmp.png"/>
          <p:cNvPicPr>
            <a:picLocks noChangeAspect="1"/>
          </p:cNvPicPr>
          <p:nvPr>
            <p:custDataLst>
              <p:tags r:id="rId2"/>
            </p:custDataLst>
          </p:nvPr>
        </p:nvPicPr>
        <p:blipFill>
          <a:blip r:embed="rId6" cstate="print"/>
          <a:stretch>
            <a:fillRect/>
          </a:stretch>
        </p:blipFill>
        <p:spPr>
          <a:xfrm>
            <a:off x="990600" y="3200400"/>
            <a:ext cx="6477000" cy="947720"/>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914400" y="1828800"/>
            <a:ext cx="5867399" cy="609600"/>
          </a:xfrm>
          <a:prstGeom prst="rect">
            <a:avLst/>
          </a:prstGeom>
        </p:spPr>
      </p:pic>
      <p:grpSp>
        <p:nvGrpSpPr>
          <p:cNvPr id="12" name="Group 11"/>
          <p:cNvGrpSpPr/>
          <p:nvPr/>
        </p:nvGrpSpPr>
        <p:grpSpPr>
          <a:xfrm>
            <a:off x="7315200" y="1904998"/>
            <a:ext cx="1600200" cy="1197428"/>
            <a:chOff x="6781800" y="1676400"/>
            <a:chExt cx="1066800" cy="762000"/>
          </a:xfrm>
        </p:grpSpPr>
        <p:sp>
          <p:nvSpPr>
            <p:cNvPr id="13" name="Oval 12"/>
            <p:cNvSpPr/>
            <p:nvPr/>
          </p:nvSpPr>
          <p:spPr>
            <a:xfrm>
              <a:off x="6781800" y="1981200"/>
              <a:ext cx="152400" cy="152400"/>
            </a:xfrm>
            <a:prstGeom prst="ellipse">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Oval 13"/>
            <p:cNvSpPr/>
            <p:nvPr/>
          </p:nvSpPr>
          <p:spPr>
            <a:xfrm>
              <a:off x="7086600" y="198120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14"/>
            <p:cNvSpPr/>
            <p:nvPr/>
          </p:nvSpPr>
          <p:spPr>
            <a:xfrm>
              <a:off x="7391400" y="1981200"/>
              <a:ext cx="152400" cy="152400"/>
            </a:xfrm>
            <a:prstGeom prst="ellipse">
              <a:avLst/>
            </a:prstGeom>
            <a:solidFill>
              <a:srgbClr val="99FF6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Oval 15"/>
            <p:cNvSpPr/>
            <p:nvPr/>
          </p:nvSpPr>
          <p:spPr>
            <a:xfrm>
              <a:off x="7696200" y="1981200"/>
              <a:ext cx="152400" cy="152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934200" y="2286000"/>
              <a:ext cx="152400" cy="152400"/>
            </a:xfrm>
            <a:prstGeom prst="ellips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248525" y="2286000"/>
              <a:ext cx="152400" cy="152400"/>
            </a:xfrm>
            <a:prstGeom prst="ellipse">
              <a:avLst/>
            </a:prstGeom>
            <a:solidFill>
              <a:srgbClr val="99FF6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Oval 18"/>
            <p:cNvSpPr/>
            <p:nvPr/>
          </p:nvSpPr>
          <p:spPr>
            <a:xfrm>
              <a:off x="7543800" y="2286000"/>
              <a:ext cx="152400" cy="152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934200" y="1676400"/>
              <a:ext cx="152400" cy="152400"/>
            </a:xfrm>
            <a:prstGeom prst="ellipse">
              <a:avLst/>
            </a:prstGeom>
            <a:solidFill>
              <a:srgbClr val="99FF6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p:cNvSpPr/>
            <p:nvPr/>
          </p:nvSpPr>
          <p:spPr>
            <a:xfrm>
              <a:off x="7239000" y="1676400"/>
              <a:ext cx="152400" cy="152400"/>
            </a:xfrm>
            <a:prstGeom prst="ellipse">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Oval 23"/>
            <p:cNvSpPr/>
            <p:nvPr/>
          </p:nvSpPr>
          <p:spPr>
            <a:xfrm>
              <a:off x="7543800" y="1676400"/>
              <a:ext cx="152400" cy="152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14" idx="6"/>
              <a:endCxn id="15" idx="2"/>
            </p:cNvCxnSpPr>
            <p:nvPr/>
          </p:nvCxnSpPr>
          <p:spPr>
            <a:xfrm>
              <a:off x="7239000" y="2057400"/>
              <a:ext cx="1524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543800" y="2057400"/>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086600" y="2362200"/>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391400" y="2362200"/>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086600" y="1752600"/>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391400" y="1752600"/>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2" idx="5"/>
              <a:endCxn id="14" idx="0"/>
            </p:cNvCxnSpPr>
            <p:nvPr/>
          </p:nvCxnSpPr>
          <p:spPr>
            <a:xfrm>
              <a:off x="7064282" y="1806482"/>
              <a:ext cx="98518" cy="17471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363284" y="1817204"/>
              <a:ext cx="98518" cy="1747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673882" y="1806482"/>
              <a:ext cx="98518" cy="1747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216682" y="2111282"/>
              <a:ext cx="98518" cy="17471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521482" y="2111282"/>
              <a:ext cx="98518" cy="1747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858000" y="2111282"/>
              <a:ext cx="98518" cy="174718"/>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flipH="1">
            <a:off x="7700822" y="2623457"/>
            <a:ext cx="147778" cy="2745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8382000" y="2133600"/>
            <a:ext cx="147778" cy="27455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7472222" y="2133600"/>
            <a:ext cx="147778" cy="27455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8" name="Footer Placeholder 37"/>
          <p:cNvSpPr>
            <a:spLocks noGrp="1"/>
          </p:cNvSpPr>
          <p:nvPr>
            <p:ph type="ftr" sz="quarter" idx="11"/>
          </p:nvPr>
        </p:nvSpPr>
        <p:spPr>
          <a:xfrm>
            <a:off x="2133600" y="6356350"/>
            <a:ext cx="3505200" cy="365760"/>
          </a:xfrm>
        </p:spPr>
        <p:txBody>
          <a:bodyPr/>
          <a:lstStyle/>
          <a:p>
            <a:r>
              <a:rPr lang="en-US" dirty="0" smtClean="0"/>
              <a:t>( </a:t>
            </a:r>
            <a:r>
              <a:rPr lang="en-US" dirty="0" err="1" smtClean="0"/>
              <a:t>Shavlik</a:t>
            </a:r>
            <a:r>
              <a:rPr lang="en-US" dirty="0" smtClean="0"/>
              <a:t> &amp; </a:t>
            </a:r>
            <a:r>
              <a:rPr lang="en-US" dirty="0" err="1" smtClean="0"/>
              <a:t>Natarajan</a:t>
            </a:r>
            <a:r>
              <a:rPr lang="en-US" dirty="0" smtClean="0"/>
              <a:t> </a:t>
            </a:r>
            <a:r>
              <a:rPr lang="en-US" dirty="0" smtClean="0"/>
              <a:t>IJCAI'09)</a:t>
            </a:r>
            <a:endParaRPr lang="en-US" dirty="0"/>
          </a:p>
        </p:txBody>
      </p:sp>
      <p:graphicFrame>
        <p:nvGraphicFramePr>
          <p:cNvPr id="40" name="Object 39"/>
          <p:cNvGraphicFramePr>
            <a:graphicFrameLocks noChangeAspect="1"/>
          </p:cNvGraphicFramePr>
          <p:nvPr/>
        </p:nvGraphicFramePr>
        <p:xfrm>
          <a:off x="4514850" y="3321050"/>
          <a:ext cx="114300" cy="215900"/>
        </p:xfrm>
        <a:graphic>
          <a:graphicData uri="http://schemas.openxmlformats.org/presentationml/2006/ole">
            <p:oleObj spid="_x0000_s62466" name="Equation" r:id="rId8" imgW="114120" imgH="21564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Gradients in MLN</a:t>
            </a:r>
            <a:endParaRPr lang="en-US" dirty="0"/>
          </a:p>
        </p:txBody>
      </p:sp>
      <p:sp>
        <p:nvSpPr>
          <p:cNvPr id="11" name="Content Placeholder 2"/>
          <p:cNvSpPr>
            <a:spLocks noGrp="1"/>
          </p:cNvSpPr>
          <p:nvPr>
            <p:ph sz="quarter" idx="1"/>
          </p:nvPr>
        </p:nvSpPr>
        <p:spPr>
          <a:xfrm>
            <a:off x="457200" y="1219200"/>
            <a:ext cx="8305800" cy="4114800"/>
          </a:xfrm>
        </p:spPr>
        <p:txBody>
          <a:bodyPr>
            <a:normAutofit/>
          </a:bodyPr>
          <a:lstStyle/>
          <a:p>
            <a:r>
              <a:rPr lang="en-US" dirty="0" smtClean="0"/>
              <a:t>Probability of example x</a:t>
            </a:r>
            <a:r>
              <a:rPr lang="en-US" baseline="-25000" dirty="0" smtClean="0"/>
              <a:t>i</a:t>
            </a:r>
          </a:p>
          <a:p>
            <a:endParaRPr lang="en-US" dirty="0" smtClean="0"/>
          </a:p>
          <a:p>
            <a:endParaRPr lang="en-US" dirty="0" smtClean="0"/>
          </a:p>
          <a:p>
            <a:r>
              <a:rPr lang="en-US" dirty="0" smtClean="0"/>
              <a:t>Gradient at example x</a:t>
            </a:r>
            <a:r>
              <a:rPr lang="en-US" baseline="-25000" dirty="0" smtClean="0"/>
              <a:t>i</a:t>
            </a:r>
            <a:endParaRPr lang="en-US" dirty="0"/>
          </a:p>
        </p:txBody>
      </p:sp>
      <p:sp>
        <p:nvSpPr>
          <p:cNvPr id="14" name="Rounded Rectangle 13"/>
          <p:cNvSpPr/>
          <p:nvPr/>
        </p:nvSpPr>
        <p:spPr>
          <a:xfrm>
            <a:off x="1143000" y="4648200"/>
            <a:ext cx="7239000" cy="1295400"/>
          </a:xfrm>
          <a:prstGeom prst="roundRect">
            <a:avLst/>
          </a:prstGeom>
          <a:solidFill>
            <a:srgbClr val="FFFF99"/>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ddin_tmp.png"/>
          <p:cNvPicPr>
            <a:picLocks noChangeAspect="1"/>
          </p:cNvPicPr>
          <p:nvPr>
            <p:custDataLst>
              <p:tags r:id="rId1"/>
            </p:custDataLst>
          </p:nvPr>
        </p:nvPicPr>
        <p:blipFill>
          <a:blip r:embed="rId6" cstate="print"/>
          <a:stretch>
            <a:fillRect/>
          </a:stretch>
        </p:blipFill>
        <p:spPr>
          <a:xfrm>
            <a:off x="1447800" y="4800600"/>
            <a:ext cx="6748272" cy="914400"/>
          </a:xfrm>
          <a:prstGeom prst="rect">
            <a:avLst/>
          </a:prstGeom>
        </p:spPr>
      </p:pic>
      <p:pic>
        <p:nvPicPr>
          <p:cNvPr id="26" name="Picture 25" descr="addin_tmp.png"/>
          <p:cNvPicPr>
            <a:picLocks noChangeAspect="1"/>
          </p:cNvPicPr>
          <p:nvPr>
            <p:custDataLst>
              <p:tags r:id="rId2"/>
            </p:custDataLst>
          </p:nvPr>
        </p:nvPicPr>
        <p:blipFill>
          <a:blip r:embed="rId7" cstate="print"/>
          <a:stretch>
            <a:fillRect/>
          </a:stretch>
        </p:blipFill>
        <p:spPr>
          <a:xfrm>
            <a:off x="914400" y="3429000"/>
            <a:ext cx="7722870" cy="600075"/>
          </a:xfrm>
          <a:prstGeom prst="rect">
            <a:avLst/>
          </a:prstGeom>
        </p:spPr>
      </p:pic>
      <p:pic>
        <p:nvPicPr>
          <p:cNvPr id="8" name="Picture 7" descr="addin_tmp.png"/>
          <p:cNvPicPr>
            <a:picLocks noChangeAspect="1"/>
          </p:cNvPicPr>
          <p:nvPr>
            <p:custDataLst>
              <p:tags r:id="rId3"/>
            </p:custDataLst>
          </p:nvPr>
        </p:nvPicPr>
        <p:blipFill>
          <a:blip r:embed="rId8" cstate="print"/>
          <a:stretch>
            <a:fillRect/>
          </a:stretch>
        </p:blipFill>
        <p:spPr>
          <a:xfrm>
            <a:off x="1066800" y="1828800"/>
            <a:ext cx="4895850" cy="596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normAutofit/>
          </a:bodyPr>
          <a:lstStyle/>
          <a:p>
            <a:r>
              <a:rPr lang="en-US" dirty="0" smtClean="0">
                <a:solidFill>
                  <a:schemeClr val="bg1">
                    <a:lumMod val="65000"/>
                  </a:schemeClr>
                </a:solidFill>
              </a:rPr>
              <a:t>Background </a:t>
            </a:r>
          </a:p>
          <a:p>
            <a:r>
              <a:rPr lang="en-US" dirty="0" smtClean="0">
                <a:solidFill>
                  <a:schemeClr val="bg1">
                    <a:lumMod val="65000"/>
                  </a:schemeClr>
                </a:solidFill>
              </a:rPr>
              <a:t>Functional Gradient Boosting</a:t>
            </a:r>
          </a:p>
          <a:p>
            <a:r>
              <a:rPr lang="en-US" b="1" dirty="0" smtClean="0"/>
              <a:t>Representations</a:t>
            </a:r>
          </a:p>
          <a:p>
            <a:pPr lvl="1"/>
            <a:r>
              <a:rPr lang="en-US" dirty="0" smtClean="0"/>
              <a:t>Regression Trees</a:t>
            </a:r>
          </a:p>
          <a:p>
            <a:pPr lvl="1"/>
            <a:r>
              <a:rPr lang="en-US" dirty="0" smtClean="0"/>
              <a:t>Regression Clauses</a:t>
            </a:r>
          </a:p>
          <a:p>
            <a:r>
              <a:rPr lang="en-US" dirty="0" smtClean="0">
                <a:solidFill>
                  <a:schemeClr val="bg1">
                    <a:lumMod val="65000"/>
                  </a:schemeClr>
                </a:solidFill>
              </a:rPr>
              <a:t>Experiments</a:t>
            </a:r>
          </a:p>
          <a:p>
            <a:r>
              <a:rPr lang="en-US" dirty="0" smtClean="0">
                <a:solidFill>
                  <a:schemeClr val="bg1">
                    <a:lumMod val="65000"/>
                  </a:schemeClr>
                </a:solidFill>
              </a:rPr>
              <a:t>Conclusions</a:t>
            </a:r>
          </a:p>
          <a:p>
            <a:pPr>
              <a:buNone/>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Trees for Target(X)</a:t>
            </a:r>
            <a:endParaRPr lang="en-US" dirty="0"/>
          </a:p>
        </p:txBody>
      </p:sp>
      <p:sp>
        <p:nvSpPr>
          <p:cNvPr id="4" name="Oval 3"/>
          <p:cNvSpPr/>
          <p:nvPr/>
        </p:nvSpPr>
        <p:spPr>
          <a:xfrm>
            <a:off x="1733370" y="1295400"/>
            <a:ext cx="1473868" cy="551793"/>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solidFill>
                  <a:schemeClr val="accent1"/>
                </a:solidFill>
              </a:rPr>
              <a:t>p(X)</a:t>
            </a:r>
            <a:endParaRPr lang="en-US" sz="2000" dirty="0">
              <a:solidFill>
                <a:schemeClr val="accent1"/>
              </a:solidFill>
            </a:endParaRPr>
          </a:p>
        </p:txBody>
      </p:sp>
      <p:sp>
        <p:nvSpPr>
          <p:cNvPr id="5" name="Oval 4"/>
          <p:cNvSpPr/>
          <p:nvPr/>
        </p:nvSpPr>
        <p:spPr>
          <a:xfrm>
            <a:off x="838200" y="2133600"/>
            <a:ext cx="1600200" cy="551793"/>
          </a:xfrm>
          <a:prstGeom prst="ellipse">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solidFill>
                  <a:schemeClr val="accent1"/>
                </a:solidFill>
              </a:rPr>
              <a:t>q(X,Y)</a:t>
            </a:r>
            <a:endParaRPr lang="en-US" sz="2000" dirty="0">
              <a:solidFill>
                <a:schemeClr val="accent1"/>
              </a:solidFill>
            </a:endParaRPr>
          </a:p>
        </p:txBody>
      </p:sp>
      <p:cxnSp>
        <p:nvCxnSpPr>
          <p:cNvPr id="6" name="Straight Arrow Connector 5"/>
          <p:cNvCxnSpPr>
            <a:stCxn id="4" idx="4"/>
            <a:endCxn id="5" idx="0"/>
          </p:cNvCxnSpPr>
          <p:nvPr/>
        </p:nvCxnSpPr>
        <p:spPr>
          <a:xfrm rot="5400000">
            <a:off x="1911099" y="1574394"/>
            <a:ext cx="286407" cy="832004"/>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68968" y="3200400"/>
            <a:ext cx="926432" cy="404648"/>
          </a:xfrm>
          <a:prstGeom prst="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accent1"/>
                </a:solidFill>
              </a:rPr>
              <a:t>W</a:t>
            </a:r>
            <a:r>
              <a:rPr lang="en-US" baseline="-25000" dirty="0">
                <a:solidFill>
                  <a:schemeClr val="accent1"/>
                </a:solidFill>
              </a:rPr>
              <a:t>1</a:t>
            </a:r>
            <a:endParaRPr lang="en-US" sz="900" baseline="-25000" dirty="0" smtClean="0">
              <a:solidFill>
                <a:schemeClr val="accent1"/>
              </a:solidFill>
            </a:endParaRPr>
          </a:p>
        </p:txBody>
      </p:sp>
      <p:sp>
        <p:nvSpPr>
          <p:cNvPr id="8" name="Rectangle 7"/>
          <p:cNvSpPr/>
          <p:nvPr/>
        </p:nvSpPr>
        <p:spPr>
          <a:xfrm>
            <a:off x="1816768" y="3200400"/>
            <a:ext cx="926432" cy="404648"/>
          </a:xfrm>
          <a:prstGeom prst="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accent1"/>
                </a:solidFill>
              </a:rPr>
              <a:t>W</a:t>
            </a:r>
            <a:r>
              <a:rPr lang="en-US" baseline="-25000" dirty="0" smtClean="0">
                <a:solidFill>
                  <a:schemeClr val="accent1"/>
                </a:solidFill>
              </a:rPr>
              <a:t>2</a:t>
            </a:r>
            <a:endParaRPr lang="en-US" baseline="-25000" dirty="0">
              <a:solidFill>
                <a:schemeClr val="accent1"/>
              </a:solidFill>
            </a:endParaRPr>
          </a:p>
        </p:txBody>
      </p:sp>
      <p:sp>
        <p:nvSpPr>
          <p:cNvPr id="9" name="Rectangle 8"/>
          <p:cNvSpPr/>
          <p:nvPr/>
        </p:nvSpPr>
        <p:spPr>
          <a:xfrm>
            <a:off x="2971800" y="2209800"/>
            <a:ext cx="926432" cy="40464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accent1"/>
                </a:solidFill>
              </a:rPr>
              <a:t>W</a:t>
            </a:r>
            <a:r>
              <a:rPr lang="en-US" baseline="-25000" dirty="0">
                <a:solidFill>
                  <a:schemeClr val="accent1"/>
                </a:solidFill>
              </a:rPr>
              <a:t>3</a:t>
            </a:r>
            <a:endParaRPr lang="en-US" sz="1000" baseline="-25000" dirty="0" smtClean="0">
              <a:solidFill>
                <a:schemeClr val="accent1"/>
              </a:solidFill>
            </a:endParaRPr>
          </a:p>
        </p:txBody>
      </p:sp>
      <p:cxnSp>
        <p:nvCxnSpPr>
          <p:cNvPr id="10" name="Straight Arrow Connector 9"/>
          <p:cNvCxnSpPr>
            <a:stCxn id="4" idx="4"/>
            <a:endCxn id="9" idx="0"/>
          </p:cNvCxnSpPr>
          <p:nvPr/>
        </p:nvCxnSpPr>
        <p:spPr>
          <a:xfrm rot="16200000" flipH="1">
            <a:off x="2771357" y="1546140"/>
            <a:ext cx="362607" cy="964712"/>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4"/>
            <a:endCxn id="7" idx="0"/>
          </p:cNvCxnSpPr>
          <p:nvPr/>
        </p:nvCxnSpPr>
        <p:spPr>
          <a:xfrm rot="5400000">
            <a:off x="977739" y="2539838"/>
            <a:ext cx="515007" cy="806116"/>
          </a:xfrm>
          <a:prstGeom prst="straightConnector1">
            <a:avLst/>
          </a:prstGeom>
          <a:ln w="63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4"/>
            <a:endCxn id="8" idx="0"/>
          </p:cNvCxnSpPr>
          <p:nvPr/>
        </p:nvCxnSpPr>
        <p:spPr>
          <a:xfrm rot="16200000" flipH="1">
            <a:off x="1701639" y="2622054"/>
            <a:ext cx="515007" cy="641684"/>
          </a:xfrm>
          <a:prstGeom prst="straightConnector1">
            <a:avLst/>
          </a:prstGeom>
          <a:ln w="63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62000" y="1752600"/>
            <a:ext cx="1219200" cy="338554"/>
          </a:xfrm>
          <a:prstGeom prst="rect">
            <a:avLst/>
          </a:prstGeom>
          <a:noFill/>
        </p:spPr>
        <p:txBody>
          <a:bodyPr wrap="square" rtlCol="0">
            <a:spAutoFit/>
          </a:bodyPr>
          <a:lstStyle/>
          <a:p>
            <a:r>
              <a:rPr lang="en-US" sz="1600" dirty="0" smtClean="0">
                <a:solidFill>
                  <a:schemeClr val="accent1"/>
                </a:solidFill>
              </a:rPr>
              <a:t>n[p(X) ] &gt; 0</a:t>
            </a:r>
            <a:endParaRPr lang="en-US" sz="1600" b="1" i="1" dirty="0">
              <a:solidFill>
                <a:schemeClr val="accent1"/>
              </a:solidFill>
            </a:endParaRPr>
          </a:p>
        </p:txBody>
      </p:sp>
      <p:sp>
        <p:nvSpPr>
          <p:cNvPr id="23" name="TextBox 22"/>
          <p:cNvSpPr txBox="1"/>
          <p:nvPr/>
        </p:nvSpPr>
        <p:spPr>
          <a:xfrm>
            <a:off x="2895600" y="1780401"/>
            <a:ext cx="1828800" cy="338554"/>
          </a:xfrm>
          <a:prstGeom prst="rect">
            <a:avLst/>
          </a:prstGeom>
          <a:noFill/>
        </p:spPr>
        <p:txBody>
          <a:bodyPr wrap="square" rtlCol="0">
            <a:spAutoFit/>
          </a:bodyPr>
          <a:lstStyle/>
          <a:p>
            <a:r>
              <a:rPr lang="en-US" sz="1600" dirty="0" smtClean="0">
                <a:solidFill>
                  <a:schemeClr val="accent1"/>
                </a:solidFill>
              </a:rPr>
              <a:t>n[p(X)] = 0</a:t>
            </a:r>
            <a:endParaRPr lang="en-US" sz="1600" dirty="0">
              <a:solidFill>
                <a:schemeClr val="accent1"/>
              </a:solidFill>
            </a:endParaRPr>
          </a:p>
        </p:txBody>
      </p:sp>
      <p:sp>
        <p:nvSpPr>
          <p:cNvPr id="24" name="TextBox 23"/>
          <p:cNvSpPr txBox="1"/>
          <p:nvPr/>
        </p:nvSpPr>
        <p:spPr>
          <a:xfrm>
            <a:off x="-533400" y="6248400"/>
            <a:ext cx="304800" cy="400110"/>
          </a:xfrm>
          <a:prstGeom prst="rect">
            <a:avLst/>
          </a:prstGeom>
          <a:noFill/>
        </p:spPr>
        <p:txBody>
          <a:bodyPr wrap="square" rtlCol="0">
            <a:spAutoFit/>
          </a:bodyPr>
          <a:lstStyle/>
          <a:p>
            <a:r>
              <a:rPr lang="en-US" sz="2000" dirty="0" smtClean="0">
                <a:solidFill>
                  <a:schemeClr val="accent1"/>
                </a:solidFill>
                <a:latin typeface="Algerian" pitchFamily="82" charset="0"/>
              </a:rPr>
              <a:t>I</a:t>
            </a:r>
            <a:endParaRPr lang="en-US" sz="2000" dirty="0">
              <a:solidFill>
                <a:schemeClr val="accent1"/>
              </a:solidFill>
              <a:latin typeface="Algerian" pitchFamily="82" charset="0"/>
            </a:endParaRPr>
          </a:p>
        </p:txBody>
      </p:sp>
      <p:sp>
        <p:nvSpPr>
          <p:cNvPr id="25" name="TextBox 24"/>
          <p:cNvSpPr txBox="1"/>
          <p:nvPr/>
        </p:nvSpPr>
        <p:spPr>
          <a:xfrm>
            <a:off x="-304800" y="6263789"/>
            <a:ext cx="304800" cy="369332"/>
          </a:xfrm>
          <a:prstGeom prst="rect">
            <a:avLst/>
          </a:prstGeom>
          <a:noFill/>
        </p:spPr>
        <p:txBody>
          <a:bodyPr wrap="square" rtlCol="0">
            <a:spAutoFit/>
          </a:bodyPr>
          <a:lstStyle/>
          <a:p>
            <a:r>
              <a:rPr lang="en-US" dirty="0" smtClean="0">
                <a:solidFill>
                  <a:schemeClr val="accent1"/>
                </a:solidFill>
                <a:latin typeface="Algerian" pitchFamily="82" charset="0"/>
              </a:rPr>
              <a:t>J</a:t>
            </a:r>
            <a:endParaRPr lang="en-US" dirty="0">
              <a:solidFill>
                <a:schemeClr val="accent1"/>
              </a:solidFill>
              <a:latin typeface="Algerian" pitchFamily="82" charset="0"/>
            </a:endParaRPr>
          </a:p>
        </p:txBody>
      </p:sp>
      <p:pic>
        <p:nvPicPr>
          <p:cNvPr id="33" name="Picture 32" descr="addin_tmp.png"/>
          <p:cNvPicPr>
            <a:picLocks noChangeAspect="1"/>
          </p:cNvPicPr>
          <p:nvPr>
            <p:custDataLst>
              <p:tags r:id="rId1"/>
            </p:custDataLst>
          </p:nvPr>
        </p:nvPicPr>
        <p:blipFill>
          <a:blip r:embed="rId8" cstate="print"/>
          <a:stretch>
            <a:fillRect/>
          </a:stretch>
        </p:blipFill>
        <p:spPr>
          <a:xfrm>
            <a:off x="-3886200" y="6019800"/>
            <a:ext cx="3733800" cy="510111"/>
          </a:xfrm>
          <a:prstGeom prst="rect">
            <a:avLst/>
          </a:prstGeom>
        </p:spPr>
      </p:pic>
      <p:pic>
        <p:nvPicPr>
          <p:cNvPr id="30" name="Picture 29" descr="addin_tmp.png"/>
          <p:cNvPicPr>
            <a:picLocks noChangeAspect="1"/>
          </p:cNvPicPr>
          <p:nvPr>
            <p:custDataLst>
              <p:tags r:id="rId2"/>
            </p:custDataLst>
          </p:nvPr>
        </p:nvPicPr>
        <p:blipFill>
          <a:blip r:embed="rId9" cstate="print"/>
          <a:stretch>
            <a:fillRect/>
          </a:stretch>
        </p:blipFill>
        <p:spPr>
          <a:xfrm>
            <a:off x="10058400" y="6400800"/>
            <a:ext cx="405765" cy="184785"/>
          </a:xfrm>
          <a:prstGeom prst="rect">
            <a:avLst/>
          </a:prstGeom>
        </p:spPr>
      </p:pic>
      <p:pic>
        <p:nvPicPr>
          <p:cNvPr id="32" name="Picture 31" descr="addin_tmp.png"/>
          <p:cNvPicPr>
            <a:picLocks noChangeAspect="1"/>
          </p:cNvPicPr>
          <p:nvPr>
            <p:custDataLst>
              <p:tags r:id="rId3"/>
            </p:custDataLst>
          </p:nvPr>
        </p:nvPicPr>
        <p:blipFill>
          <a:blip r:embed="rId10" cstate="print"/>
          <a:stretch>
            <a:fillRect/>
          </a:stretch>
        </p:blipFill>
        <p:spPr>
          <a:xfrm>
            <a:off x="9448800" y="6477000"/>
            <a:ext cx="411480" cy="184785"/>
          </a:xfrm>
          <a:prstGeom prst="rect">
            <a:avLst/>
          </a:prstGeom>
        </p:spPr>
      </p:pic>
      <p:pic>
        <p:nvPicPr>
          <p:cNvPr id="26" name="Picture 25" descr="addin_tmp.png"/>
          <p:cNvPicPr>
            <a:picLocks noChangeAspect="1"/>
          </p:cNvPicPr>
          <p:nvPr>
            <p:custDataLst>
              <p:tags r:id="rId4"/>
            </p:custDataLst>
          </p:nvPr>
        </p:nvPicPr>
        <p:blipFill>
          <a:blip r:embed="rId11" cstate="print"/>
          <a:stretch>
            <a:fillRect/>
          </a:stretch>
        </p:blipFill>
        <p:spPr>
          <a:xfrm>
            <a:off x="135459" y="4178358"/>
            <a:ext cx="4360341" cy="953266"/>
          </a:xfrm>
          <a:prstGeom prst="rect">
            <a:avLst/>
          </a:prstGeom>
        </p:spPr>
      </p:pic>
      <p:sp>
        <p:nvSpPr>
          <p:cNvPr id="27" name="TextBox 26"/>
          <p:cNvSpPr txBox="1"/>
          <p:nvPr/>
        </p:nvSpPr>
        <p:spPr>
          <a:xfrm>
            <a:off x="228600" y="5410200"/>
            <a:ext cx="8610600" cy="707886"/>
          </a:xfrm>
          <a:prstGeom prst="rect">
            <a:avLst/>
          </a:prstGeom>
          <a:noFill/>
        </p:spPr>
        <p:txBody>
          <a:bodyPr wrap="square" rtlCol="0">
            <a:spAutoFit/>
          </a:bodyPr>
          <a:lstStyle/>
          <a:p>
            <a:pPr>
              <a:buFont typeface="Arial" pitchFamily="34" charset="0"/>
              <a:buChar char="•"/>
            </a:pPr>
            <a:r>
              <a:rPr lang="en-US" dirty="0" smtClean="0"/>
              <a:t>  </a:t>
            </a:r>
            <a:r>
              <a:rPr lang="en-US" sz="2000" dirty="0" smtClean="0"/>
              <a:t>Closed-form solution for weights given residues (see paper)</a:t>
            </a:r>
          </a:p>
          <a:p>
            <a:pPr>
              <a:buFont typeface="Arial" pitchFamily="34" charset="0"/>
              <a:buChar char="•"/>
            </a:pPr>
            <a:r>
              <a:rPr lang="en-US" sz="2000" dirty="0" smtClean="0"/>
              <a:t>  False branch sometimes introduces existential variables</a:t>
            </a:r>
            <a:endParaRPr lang="en-US" sz="2000" dirty="0"/>
          </a:p>
        </p:txBody>
      </p:sp>
      <p:sp>
        <p:nvSpPr>
          <p:cNvPr id="28" name="TextBox 27"/>
          <p:cNvSpPr txBox="1"/>
          <p:nvPr/>
        </p:nvSpPr>
        <p:spPr>
          <a:xfrm>
            <a:off x="-57150" y="2743200"/>
            <a:ext cx="1447800" cy="338554"/>
          </a:xfrm>
          <a:prstGeom prst="rect">
            <a:avLst/>
          </a:prstGeom>
          <a:noFill/>
        </p:spPr>
        <p:txBody>
          <a:bodyPr wrap="square" rtlCol="0">
            <a:spAutoFit/>
          </a:bodyPr>
          <a:lstStyle/>
          <a:p>
            <a:r>
              <a:rPr lang="en-US" sz="1600" dirty="0" smtClean="0">
                <a:solidFill>
                  <a:schemeClr val="accent1"/>
                </a:solidFill>
              </a:rPr>
              <a:t>n[q(X,Y)] &gt; 0</a:t>
            </a:r>
            <a:endParaRPr lang="en-US" sz="1600" b="1" i="1" dirty="0">
              <a:solidFill>
                <a:schemeClr val="accent1"/>
              </a:solidFill>
            </a:endParaRPr>
          </a:p>
        </p:txBody>
      </p:sp>
      <p:sp>
        <p:nvSpPr>
          <p:cNvPr id="29" name="TextBox 28"/>
          <p:cNvSpPr txBox="1"/>
          <p:nvPr/>
        </p:nvSpPr>
        <p:spPr>
          <a:xfrm>
            <a:off x="2057400" y="2743200"/>
            <a:ext cx="1828800" cy="338554"/>
          </a:xfrm>
          <a:prstGeom prst="rect">
            <a:avLst/>
          </a:prstGeom>
          <a:noFill/>
        </p:spPr>
        <p:txBody>
          <a:bodyPr wrap="square" rtlCol="0">
            <a:spAutoFit/>
          </a:bodyPr>
          <a:lstStyle/>
          <a:p>
            <a:r>
              <a:rPr lang="en-US" sz="1600" dirty="0" smtClean="0">
                <a:solidFill>
                  <a:schemeClr val="accent1"/>
                </a:solidFill>
              </a:rPr>
              <a:t>n[q(X,Y)] = 0</a:t>
            </a:r>
            <a:endParaRPr lang="en-US" sz="1600" dirty="0">
              <a:solidFill>
                <a:schemeClr val="accent1"/>
              </a:solidFill>
            </a:endParaRPr>
          </a:p>
        </p:txBody>
      </p:sp>
      <p:sp>
        <p:nvSpPr>
          <p:cNvPr id="31" name="Title 1"/>
          <p:cNvSpPr txBox="1">
            <a:spLocks/>
          </p:cNvSpPr>
          <p:nvPr/>
        </p:nvSpPr>
        <p:spPr>
          <a:xfrm>
            <a:off x="4572000" y="1600200"/>
            <a:ext cx="3276600" cy="381000"/>
          </a:xfrm>
          <a:prstGeom prst="rect">
            <a:avLst/>
          </a:prstGeom>
        </p:spPr>
        <p:txBody>
          <a:bodyPr vert="horz" anchor="b" anchorCtr="0">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uLnTx/>
                <a:uFillTx/>
                <a:latin typeface="+mj-lt"/>
                <a:ea typeface="+mj-ea"/>
                <a:cs typeface="+mj-cs"/>
              </a:rPr>
              <a:t>Learning Clauses</a:t>
            </a: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35" name="Picture 34" descr="addin_tmp.png"/>
          <p:cNvPicPr>
            <a:picLocks noChangeAspect="1"/>
          </p:cNvPicPr>
          <p:nvPr>
            <p:custDataLst>
              <p:tags r:id="rId5"/>
            </p:custDataLst>
          </p:nvPr>
        </p:nvPicPr>
        <p:blipFill>
          <a:blip r:embed="rId12" cstate="print"/>
          <a:stretch>
            <a:fillRect/>
          </a:stretch>
        </p:blipFill>
        <p:spPr>
          <a:xfrm>
            <a:off x="5029200" y="4038600"/>
            <a:ext cx="3810000" cy="251746"/>
          </a:xfrm>
          <a:prstGeom prst="rect">
            <a:avLst/>
          </a:prstGeom>
        </p:spPr>
      </p:pic>
      <p:sp>
        <p:nvSpPr>
          <p:cNvPr id="36" name="TextBox 35"/>
          <p:cNvSpPr txBox="1"/>
          <p:nvPr/>
        </p:nvSpPr>
        <p:spPr>
          <a:xfrm>
            <a:off x="4419600" y="2057400"/>
            <a:ext cx="4953000" cy="1323439"/>
          </a:xfrm>
          <a:prstGeom prst="rect">
            <a:avLst/>
          </a:prstGeom>
          <a:noFill/>
        </p:spPr>
        <p:txBody>
          <a:bodyPr wrap="square" rtlCol="0">
            <a:spAutoFit/>
          </a:bodyPr>
          <a:lstStyle/>
          <a:p>
            <a:pPr>
              <a:buFont typeface="Arial" pitchFamily="34" charset="0"/>
              <a:buChar char="•"/>
            </a:pPr>
            <a:r>
              <a:rPr lang="en-US" dirty="0" smtClean="0"/>
              <a:t> </a:t>
            </a:r>
            <a:r>
              <a:rPr lang="en-US" sz="2000" dirty="0" smtClean="0"/>
              <a:t>Same as squared error for trees</a:t>
            </a:r>
          </a:p>
          <a:p>
            <a:pPr>
              <a:buFont typeface="Arial" pitchFamily="34" charset="0"/>
              <a:buChar char="•"/>
            </a:pPr>
            <a:r>
              <a:rPr lang="en-US" sz="2000" dirty="0" smtClean="0"/>
              <a:t> Force weight on false branches (</a:t>
            </a:r>
            <a:r>
              <a:rPr lang="en-US" sz="1600" dirty="0" smtClean="0">
                <a:solidFill>
                  <a:schemeClr val="accent1"/>
                </a:solidFill>
              </a:rPr>
              <a:t>W</a:t>
            </a:r>
            <a:r>
              <a:rPr lang="en-US" sz="1600" baseline="-25000" dirty="0" smtClean="0">
                <a:solidFill>
                  <a:schemeClr val="accent1"/>
                </a:solidFill>
              </a:rPr>
              <a:t>3  ,</a:t>
            </a:r>
            <a:r>
              <a:rPr lang="en-US" sz="1600" dirty="0" smtClean="0">
                <a:solidFill>
                  <a:srgbClr val="4F81BD"/>
                </a:solidFill>
              </a:rPr>
              <a:t>W</a:t>
            </a:r>
            <a:r>
              <a:rPr lang="en-US" sz="1600" baseline="-25000" dirty="0" smtClean="0">
                <a:solidFill>
                  <a:srgbClr val="4F81BD"/>
                </a:solidFill>
              </a:rPr>
              <a:t>2</a:t>
            </a:r>
            <a:r>
              <a:rPr lang="en-US" sz="2000" dirty="0" smtClean="0"/>
              <a:t>)</a:t>
            </a:r>
            <a:br>
              <a:rPr lang="en-US" sz="2000" dirty="0" smtClean="0"/>
            </a:br>
            <a:r>
              <a:rPr lang="en-US" sz="2000" dirty="0" smtClean="0"/>
              <a:t>  to be 0</a:t>
            </a:r>
          </a:p>
          <a:p>
            <a:pPr>
              <a:buFont typeface="Arial" pitchFamily="34" charset="0"/>
              <a:buChar char="•"/>
            </a:pPr>
            <a:r>
              <a:rPr lang="en-US" sz="2000" dirty="0" smtClean="0"/>
              <a:t> Hence no existential </a:t>
            </a:r>
            <a:r>
              <a:rPr lang="en-US" sz="2000" dirty="0" err="1" smtClean="0"/>
              <a:t>vars</a:t>
            </a:r>
            <a:r>
              <a:rPr lang="en-US" sz="2000" dirty="0" smtClean="0"/>
              <a:t> needed</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par>
                                <p:cTn id="33" presetID="22" presetClass="entr" presetSubtype="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500"/>
                                        <p:tgtEl>
                                          <p:spTgt spid="7"/>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500"/>
                                        <p:tgtEl>
                                          <p:spTgt spid="8"/>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up)">
                                      <p:cBhvr>
                                        <p:cTn id="47" dur="500"/>
                                        <p:tgtEl>
                                          <p:spTgt spid="29"/>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up)">
                                      <p:cBhvr>
                                        <p:cTn id="50" dur="500"/>
                                        <p:tgtEl>
                                          <p:spTgt spid="28"/>
                                        </p:tgtEl>
                                      </p:cBhvr>
                                    </p:animEffect>
                                  </p:childTnLst>
                                </p:cTn>
                              </p:par>
                              <p:par>
                                <p:cTn id="51" presetID="22" presetClass="entr" presetSubtype="1"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par>
                                <p:cTn id="54" presetID="22" presetClass="entr" presetSubtype="1"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par>
                                <p:cTn id="57" presetID="22" presetClass="entr" presetSubtype="1"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up)">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6"/>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22" grpId="0"/>
      <p:bldP spid="23" grpId="0"/>
      <p:bldP spid="24" grpId="0"/>
      <p:bldP spid="25" grpId="0"/>
      <p:bldP spid="27" grpId="0"/>
      <p:bldP spid="28" grpId="0"/>
      <p:bldP spid="29" grpId="0"/>
      <p:bldP spid="31"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Jointly Learning Multiple Target Predicates</a:t>
            </a:r>
            <a:endParaRPr lang="en-US" dirty="0"/>
          </a:p>
        </p:txBody>
      </p:sp>
      <p:sp>
        <p:nvSpPr>
          <p:cNvPr id="3" name="Content Placeholder 2"/>
          <p:cNvSpPr>
            <a:spLocks noGrp="1"/>
          </p:cNvSpPr>
          <p:nvPr>
            <p:ph sz="quarter" idx="1"/>
          </p:nvPr>
        </p:nvSpPr>
        <p:spPr>
          <a:xfrm>
            <a:off x="381000" y="4191000"/>
            <a:ext cx="8610600" cy="2209800"/>
          </a:xfrm>
        </p:spPr>
        <p:txBody>
          <a:bodyPr/>
          <a:lstStyle/>
          <a:p>
            <a:r>
              <a:rPr lang="en-US" dirty="0" smtClean="0"/>
              <a:t>Approximate MLNs as a set of conditional models</a:t>
            </a:r>
          </a:p>
          <a:p>
            <a:pPr lvl="1"/>
            <a:r>
              <a:rPr lang="en-US" dirty="0" smtClean="0"/>
              <a:t>Extends our prior work on RDNs (ILP’10, MLJ’11) to MLNs</a:t>
            </a:r>
          </a:p>
          <a:p>
            <a:pPr lvl="1"/>
            <a:r>
              <a:rPr lang="en-US" dirty="0" smtClean="0"/>
              <a:t>Similar approach by </a:t>
            </a:r>
            <a:r>
              <a:rPr lang="en-US" dirty="0" err="1" smtClean="0"/>
              <a:t>Lowd</a:t>
            </a:r>
            <a:r>
              <a:rPr lang="en-US" dirty="0" smtClean="0"/>
              <a:t> &amp; Davis (ICDM’10) for propositional Markov Networks</a:t>
            </a:r>
          </a:p>
          <a:p>
            <a:pPr lvl="2">
              <a:buNone/>
            </a:pPr>
            <a:r>
              <a:rPr lang="en-US" dirty="0" smtClean="0"/>
              <a:t>  Represent every MN conditional potentials with a single tree</a:t>
            </a:r>
          </a:p>
        </p:txBody>
      </p:sp>
      <p:sp>
        <p:nvSpPr>
          <p:cNvPr id="6" name="TextBox 5"/>
          <p:cNvSpPr txBox="1"/>
          <p:nvPr/>
        </p:nvSpPr>
        <p:spPr>
          <a:xfrm>
            <a:off x="1066800" y="1371600"/>
            <a:ext cx="1219200" cy="338554"/>
          </a:xfrm>
          <a:prstGeom prst="rect">
            <a:avLst/>
          </a:prstGeom>
          <a:noFill/>
        </p:spPr>
        <p:txBody>
          <a:bodyPr wrap="square" rtlCol="0">
            <a:spAutoFit/>
          </a:bodyPr>
          <a:lstStyle/>
          <a:p>
            <a:r>
              <a:rPr lang="en-US" sz="1600" dirty="0" err="1" smtClean="0"/>
              <a:t>targetX</a:t>
            </a:r>
            <a:endParaRPr lang="en-US" sz="1600" dirty="0"/>
          </a:p>
        </p:txBody>
      </p:sp>
      <p:sp>
        <p:nvSpPr>
          <p:cNvPr id="7" name="TextBox 6"/>
          <p:cNvSpPr txBox="1"/>
          <p:nvPr/>
        </p:nvSpPr>
        <p:spPr>
          <a:xfrm>
            <a:off x="2438400" y="1371600"/>
            <a:ext cx="914400" cy="338554"/>
          </a:xfrm>
          <a:prstGeom prst="rect">
            <a:avLst/>
          </a:prstGeom>
          <a:noFill/>
        </p:spPr>
        <p:txBody>
          <a:bodyPr wrap="square" rtlCol="0">
            <a:spAutoFit/>
          </a:bodyPr>
          <a:lstStyle/>
          <a:p>
            <a:r>
              <a:rPr lang="en-US" sz="1600" dirty="0" err="1" smtClean="0"/>
              <a:t>targetY</a:t>
            </a:r>
            <a:endParaRPr lang="en-US" sz="1600" dirty="0"/>
          </a:p>
        </p:txBody>
      </p:sp>
      <p:pic>
        <p:nvPicPr>
          <p:cNvPr id="26" name="Picture 25" descr="addin_tmp.png"/>
          <p:cNvPicPr>
            <a:picLocks noChangeAspect="1"/>
          </p:cNvPicPr>
          <p:nvPr>
            <p:custDataLst>
              <p:tags r:id="rId1"/>
            </p:custDataLst>
          </p:nvPr>
        </p:nvPicPr>
        <p:blipFill>
          <a:blip r:embed="rId6" cstate="print"/>
          <a:stretch>
            <a:fillRect/>
          </a:stretch>
        </p:blipFill>
        <p:spPr>
          <a:xfrm>
            <a:off x="5867400" y="1447800"/>
            <a:ext cx="512445" cy="240030"/>
          </a:xfrm>
          <a:prstGeom prst="rect">
            <a:avLst/>
          </a:prstGeom>
        </p:spPr>
      </p:pic>
      <p:sp>
        <p:nvSpPr>
          <p:cNvPr id="10" name="Rectangle 9"/>
          <p:cNvSpPr/>
          <p:nvPr/>
        </p:nvSpPr>
        <p:spPr>
          <a:xfrm>
            <a:off x="3883704" y="1295400"/>
            <a:ext cx="2813802" cy="18276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1" name="Flussdiagramm: Magnetplattenspeicher 5"/>
          <p:cNvSpPr/>
          <p:nvPr/>
        </p:nvSpPr>
        <p:spPr bwMode="auto">
          <a:xfrm>
            <a:off x="3992983" y="1454106"/>
            <a:ext cx="1018413" cy="499069"/>
          </a:xfrm>
          <a:prstGeom prst="flowChartMagneticDisk">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spAutoFit/>
          </a:bodyPr>
          <a:lstStyle/>
          <a:p>
            <a:pPr marL="300552" indent="-300552" algn="ctr" defTabSz="631715" eaLnBrk="0" fontAlgn="base" hangingPunct="0">
              <a:spcBef>
                <a:spcPct val="20000"/>
              </a:spcBef>
              <a:spcAft>
                <a:spcPct val="35000"/>
              </a:spcAft>
              <a:buSzPct val="60000"/>
              <a:tabLst>
                <a:tab pos="236545" algn="l"/>
                <a:tab pos="473091" algn="l"/>
                <a:tab pos="2679921" algn="l"/>
                <a:tab pos="2912292" algn="l"/>
                <a:tab pos="3148838" algn="l"/>
              </a:tabLst>
            </a:pPr>
            <a:r>
              <a:rPr lang="de-DE" sz="1600" dirty="0">
                <a:solidFill>
                  <a:schemeClr val="tx2"/>
                </a:solidFill>
                <a:latin typeface="Frutiger 55 Roman" pitchFamily="34" charset="0"/>
              </a:rPr>
              <a:t>Data</a:t>
            </a:r>
          </a:p>
        </p:txBody>
      </p:sp>
      <p:sp>
        <p:nvSpPr>
          <p:cNvPr id="12" name="Flussdiagramm: Magnetplattenspeicher 6"/>
          <p:cNvSpPr/>
          <p:nvPr/>
        </p:nvSpPr>
        <p:spPr bwMode="auto">
          <a:xfrm>
            <a:off x="3988156" y="2380729"/>
            <a:ext cx="1013587" cy="499069"/>
          </a:xfrm>
          <a:prstGeom prst="flowChartMagneticDisk">
            <a:avLst/>
          </a:prstGeom>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spAutoFit/>
          </a:bodyPr>
          <a:lstStyle/>
          <a:p>
            <a:pPr marL="300552" indent="-300552" defTabSz="631715" eaLnBrk="0" fontAlgn="base" hangingPunct="0">
              <a:spcBef>
                <a:spcPct val="20000"/>
              </a:spcBef>
              <a:spcAft>
                <a:spcPct val="35000"/>
              </a:spcAft>
              <a:buSzPct val="60000"/>
              <a:tabLst>
                <a:tab pos="236545" algn="l"/>
                <a:tab pos="473091" algn="l"/>
                <a:tab pos="2679921" algn="l"/>
                <a:tab pos="2912292" algn="l"/>
                <a:tab pos="3148838" algn="l"/>
              </a:tabLst>
            </a:pPr>
            <a:r>
              <a:rPr lang="de-DE" sz="1600" dirty="0" err="1">
                <a:solidFill>
                  <a:schemeClr val="tx2"/>
                </a:solidFill>
                <a:latin typeface="Frutiger 55 Roman" pitchFamily="34" charset="0"/>
              </a:rPr>
              <a:t>Predictions</a:t>
            </a:r>
            <a:endParaRPr lang="de-DE" sz="1600" dirty="0">
              <a:solidFill>
                <a:schemeClr val="tx2"/>
              </a:solidFill>
              <a:latin typeface="Frutiger 55 Roman" pitchFamily="34" charset="0"/>
            </a:endParaRPr>
          </a:p>
        </p:txBody>
      </p:sp>
      <p:sp>
        <p:nvSpPr>
          <p:cNvPr id="13" name="Textfeld 8"/>
          <p:cNvSpPr txBox="1"/>
          <p:nvPr/>
        </p:nvSpPr>
        <p:spPr>
          <a:xfrm>
            <a:off x="4267200" y="1973493"/>
            <a:ext cx="447194" cy="388707"/>
          </a:xfrm>
          <a:prstGeom prst="rect">
            <a:avLst/>
          </a:prstGeom>
          <a:noFill/>
        </p:spPr>
        <p:txBody>
          <a:bodyPr wrap="none" lIns="80147" tIns="40074" rIns="80147" bIns="40074" rtlCol="0">
            <a:spAutoFit/>
          </a:bodyPr>
          <a:lstStyle/>
          <a:p>
            <a:pPr>
              <a:buNone/>
            </a:pPr>
            <a:r>
              <a:rPr lang="de-DE" sz="2000" b="1" dirty="0" smtClean="0">
                <a:solidFill>
                  <a:schemeClr val="tx2"/>
                </a:solidFill>
              </a:rPr>
              <a:t>vs</a:t>
            </a:r>
            <a:endParaRPr lang="de-DE" sz="2000" b="1" dirty="0">
              <a:solidFill>
                <a:schemeClr val="tx2"/>
              </a:solidFill>
            </a:endParaRPr>
          </a:p>
        </p:txBody>
      </p:sp>
      <p:sp>
        <p:nvSpPr>
          <p:cNvPr id="14" name="Flussdiagramm: Magnetplattenspeicher 15"/>
          <p:cNvSpPr/>
          <p:nvPr/>
        </p:nvSpPr>
        <p:spPr bwMode="auto">
          <a:xfrm>
            <a:off x="5547147" y="1812468"/>
            <a:ext cx="1013587" cy="499069"/>
          </a:xfrm>
          <a:prstGeom prst="flowChartMagneticDisk">
            <a:avLst/>
          </a:prstGeom>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spAutoFit/>
          </a:bodyPr>
          <a:lstStyle/>
          <a:p>
            <a:pPr marL="300552" indent="-300552" defTabSz="631715" eaLnBrk="0" fontAlgn="base" hangingPunct="0">
              <a:spcBef>
                <a:spcPct val="20000"/>
              </a:spcBef>
              <a:spcAft>
                <a:spcPct val="35000"/>
              </a:spcAft>
              <a:buSzPct val="60000"/>
              <a:tabLst>
                <a:tab pos="236545" algn="l"/>
                <a:tab pos="473091" algn="l"/>
                <a:tab pos="2679921" algn="l"/>
                <a:tab pos="2912292" algn="l"/>
                <a:tab pos="3148838" algn="l"/>
              </a:tabLst>
            </a:pPr>
            <a:r>
              <a:rPr lang="de-DE" sz="1600" dirty="0" smtClean="0">
                <a:solidFill>
                  <a:schemeClr val="tx2"/>
                </a:solidFill>
                <a:latin typeface="Frutiger 55 Roman" pitchFamily="34" charset="0"/>
              </a:rPr>
              <a:t> Gradients</a:t>
            </a:r>
            <a:endParaRPr lang="de-DE" sz="1600" dirty="0">
              <a:solidFill>
                <a:schemeClr val="tx2"/>
              </a:solidFill>
              <a:latin typeface="Frutiger 55 Roman" pitchFamily="34" charset="0"/>
            </a:endParaRPr>
          </a:p>
        </p:txBody>
      </p:sp>
      <p:sp>
        <p:nvSpPr>
          <p:cNvPr id="15" name="Textfeld 16"/>
          <p:cNvSpPr txBox="1"/>
          <p:nvPr/>
        </p:nvSpPr>
        <p:spPr>
          <a:xfrm>
            <a:off x="5161021" y="1843184"/>
            <a:ext cx="349411" cy="465651"/>
          </a:xfrm>
          <a:prstGeom prst="rect">
            <a:avLst/>
          </a:prstGeom>
          <a:noFill/>
        </p:spPr>
        <p:txBody>
          <a:bodyPr wrap="none" lIns="80147" tIns="40074" rIns="80147" bIns="40074" rtlCol="0">
            <a:spAutoFit/>
          </a:bodyPr>
          <a:lstStyle/>
          <a:p>
            <a:pPr>
              <a:buNone/>
            </a:pPr>
            <a:r>
              <a:rPr lang="de-DE" sz="2500" b="1" dirty="0">
                <a:solidFill>
                  <a:schemeClr val="tx2"/>
                </a:solidFill>
              </a:rPr>
              <a:t>=</a:t>
            </a:r>
          </a:p>
        </p:txBody>
      </p:sp>
      <p:sp>
        <p:nvSpPr>
          <p:cNvPr id="16" name="Pfeil nach rechts 25"/>
          <p:cNvSpPr/>
          <p:nvPr/>
        </p:nvSpPr>
        <p:spPr bwMode="auto">
          <a:xfrm>
            <a:off x="6809183" y="1880410"/>
            <a:ext cx="734617" cy="489109"/>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0" tIns="0" rIns="0" bIns="0" numCol="1" rtlCol="0" anchor="t" anchorCtr="0" compatLnSpc="1">
            <a:prstTxWarp prst="textNoShape">
              <a:avLst/>
            </a:prstTxWarp>
            <a:spAutoFit/>
          </a:bodyPr>
          <a:lstStyle/>
          <a:p>
            <a:pPr marL="300552" indent="-300552" algn="ctr" defTabSz="631715" eaLnBrk="0" fontAlgn="base" hangingPunct="0">
              <a:spcBef>
                <a:spcPct val="20000"/>
              </a:spcBef>
              <a:spcAft>
                <a:spcPct val="35000"/>
              </a:spcAft>
              <a:buSzPct val="60000"/>
              <a:tabLst>
                <a:tab pos="236545" algn="l"/>
                <a:tab pos="473091" algn="l"/>
                <a:tab pos="2679921" algn="l"/>
                <a:tab pos="2912292" algn="l"/>
                <a:tab pos="3148838" algn="l"/>
              </a:tabLst>
            </a:pPr>
            <a:r>
              <a:rPr lang="de-DE" sz="1600" dirty="0" err="1">
                <a:solidFill>
                  <a:schemeClr val="tx2"/>
                </a:solidFill>
                <a:latin typeface="Frutiger 55 Roman" pitchFamily="34" charset="0"/>
              </a:rPr>
              <a:t>Induce</a:t>
            </a:r>
            <a:endParaRPr lang="de-DE" sz="1600" dirty="0">
              <a:solidFill>
                <a:schemeClr val="tx2"/>
              </a:solidFill>
              <a:latin typeface="Frutiger 55 Roman" pitchFamily="34" charset="0"/>
            </a:endParaRPr>
          </a:p>
        </p:txBody>
      </p:sp>
      <p:sp>
        <p:nvSpPr>
          <p:cNvPr id="21" name="TextBox 20"/>
          <p:cNvSpPr txBox="1"/>
          <p:nvPr/>
        </p:nvSpPr>
        <p:spPr>
          <a:xfrm>
            <a:off x="7772400" y="1371600"/>
            <a:ext cx="1219200" cy="338554"/>
          </a:xfrm>
          <a:prstGeom prst="rect">
            <a:avLst/>
          </a:prstGeom>
          <a:noFill/>
        </p:spPr>
        <p:txBody>
          <a:bodyPr wrap="square" rtlCol="0">
            <a:spAutoFit/>
          </a:bodyPr>
          <a:lstStyle/>
          <a:p>
            <a:r>
              <a:rPr lang="en-US" sz="1600" dirty="0" err="1" smtClean="0"/>
              <a:t>targetX</a:t>
            </a:r>
            <a:endParaRPr lang="en-US" sz="1600" dirty="0"/>
          </a:p>
        </p:txBody>
      </p:sp>
      <p:pic>
        <p:nvPicPr>
          <p:cNvPr id="29" name="Picture 28" descr="addin_tmp.png"/>
          <p:cNvPicPr>
            <a:picLocks noChangeAspect="1"/>
          </p:cNvPicPr>
          <p:nvPr>
            <p:custDataLst>
              <p:tags r:id="rId2"/>
            </p:custDataLst>
          </p:nvPr>
        </p:nvPicPr>
        <p:blipFill>
          <a:blip r:embed="rId7" cstate="print"/>
          <a:stretch>
            <a:fillRect/>
          </a:stretch>
        </p:blipFill>
        <p:spPr>
          <a:xfrm>
            <a:off x="8153400" y="2667000"/>
            <a:ext cx="472440" cy="238125"/>
          </a:xfrm>
          <a:prstGeom prst="rect">
            <a:avLst/>
          </a:prstGeom>
        </p:spPr>
      </p:pic>
      <p:pic>
        <p:nvPicPr>
          <p:cNvPr id="27" name="Picture 26" descr="addin_tmp.png"/>
          <p:cNvPicPr>
            <a:picLocks noChangeAspect="1"/>
          </p:cNvPicPr>
          <p:nvPr>
            <p:custDataLst>
              <p:tags r:id="rId3"/>
            </p:custDataLst>
          </p:nvPr>
        </p:nvPicPr>
        <p:blipFill>
          <a:blip r:embed="rId8" cstate="print"/>
          <a:stretch>
            <a:fillRect/>
          </a:stretch>
        </p:blipFill>
        <p:spPr>
          <a:xfrm>
            <a:off x="9982200" y="6400800"/>
            <a:ext cx="283845" cy="217170"/>
          </a:xfrm>
          <a:prstGeom prst="rect">
            <a:avLst/>
          </a:prstGeom>
        </p:spPr>
      </p:pic>
      <p:pic>
        <p:nvPicPr>
          <p:cNvPr id="24" name="Picture 23" descr="Slide4.PNG"/>
          <p:cNvPicPr>
            <a:picLocks noChangeAspect="1"/>
          </p:cNvPicPr>
          <p:nvPr/>
        </p:nvPicPr>
        <p:blipFill>
          <a:blip r:embed="rId9" cstate="print">
            <a:duotone>
              <a:schemeClr val="accent2">
                <a:shade val="45000"/>
                <a:satMod val="135000"/>
              </a:schemeClr>
              <a:prstClr val="white"/>
            </a:duotone>
          </a:blip>
          <a:stretch>
            <a:fillRect/>
          </a:stretch>
        </p:blipFill>
        <p:spPr>
          <a:xfrm>
            <a:off x="1143000" y="1752600"/>
            <a:ext cx="685800" cy="818098"/>
          </a:xfrm>
          <a:prstGeom prst="rect">
            <a:avLst/>
          </a:prstGeom>
          <a:ln>
            <a:noFill/>
          </a:ln>
          <a:effectLst>
            <a:outerShdw blurRad="292100" dist="139700" dir="2700000" algn="tl" rotWithShape="0">
              <a:srgbClr val="333333">
                <a:alpha val="65000"/>
              </a:srgbClr>
            </a:outerShdw>
          </a:effectLst>
        </p:spPr>
      </p:pic>
      <p:pic>
        <p:nvPicPr>
          <p:cNvPr id="25" name="Picture 24" descr="Slide4.PNG"/>
          <p:cNvPicPr>
            <a:picLocks noChangeAspect="1"/>
          </p:cNvPicPr>
          <p:nvPr/>
        </p:nvPicPr>
        <p:blipFill>
          <a:blip r:embed="rId9" cstate="print">
            <a:biLevel thresh="50000"/>
          </a:blip>
          <a:stretch>
            <a:fillRect/>
          </a:stretch>
        </p:blipFill>
        <p:spPr>
          <a:xfrm>
            <a:off x="2514600" y="1752600"/>
            <a:ext cx="685800" cy="818098"/>
          </a:xfrm>
          <a:prstGeom prst="rect">
            <a:avLst/>
          </a:prstGeom>
          <a:ln>
            <a:noFill/>
          </a:ln>
          <a:effectLst>
            <a:outerShdw blurRad="292100" dist="139700" dir="2700000" algn="tl" rotWithShape="0">
              <a:srgbClr val="333333">
                <a:alpha val="65000"/>
              </a:srgbClr>
            </a:outerShdw>
          </a:effectLst>
        </p:spPr>
      </p:pic>
      <p:pic>
        <p:nvPicPr>
          <p:cNvPr id="30" name="Picture 29" descr="Slide4.PNG"/>
          <p:cNvPicPr>
            <a:picLocks noChangeAspect="1"/>
          </p:cNvPicPr>
          <p:nvPr/>
        </p:nvPicPr>
        <p:blipFill>
          <a:blip r:embed="rId9" cstate="print">
            <a:duotone>
              <a:schemeClr val="accent2">
                <a:shade val="45000"/>
                <a:satMod val="135000"/>
              </a:schemeClr>
              <a:prstClr val="white"/>
            </a:duotone>
          </a:blip>
          <a:stretch>
            <a:fillRect/>
          </a:stretch>
        </p:blipFill>
        <p:spPr>
          <a:xfrm>
            <a:off x="7924800" y="1752600"/>
            <a:ext cx="685800" cy="818098"/>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1905000" y="2667001"/>
            <a:ext cx="685800" cy="457200"/>
          </a:xfrm>
          <a:prstGeom prst="rect">
            <a:avLst/>
          </a:prstGeom>
          <a:noFill/>
        </p:spPr>
        <p:txBody>
          <a:bodyPr wrap="square" rtlCol="0">
            <a:spAutoFit/>
          </a:bodyPr>
          <a:lstStyle/>
          <a:p>
            <a:r>
              <a:rPr lang="en-US" sz="2400" dirty="0" smtClean="0"/>
              <a:t>F</a:t>
            </a:r>
            <a:r>
              <a:rPr lang="en-US" sz="2400" baseline="-25000" dirty="0" smtClean="0"/>
              <a:t>i</a:t>
            </a:r>
            <a:endParaRPr lang="en-US" sz="2400"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9" presetClass="path" presetSubtype="0" accel="50000" decel="50000" fill="hold" nodeType="clickEffect">
                                  <p:stCondLst>
                                    <p:cond delay="0"/>
                                  </p:stCondLst>
                                  <p:childTnLst>
                                    <p:animMotion origin="layout" path="M 5.55112E-17 3.7037E-6 L 0.07917 0.17384 " pathEditMode="relative" rAng="0" ptsTypes="AA">
                                      <p:cBhvr>
                                        <p:cTn id="24" dur="2000" fill="hold"/>
                                        <p:tgtEl>
                                          <p:spTgt spid="25"/>
                                        </p:tgtEl>
                                        <p:attrNameLst>
                                          <p:attrName>ppt_x</p:attrName>
                                          <p:attrName>ppt_y</p:attrName>
                                        </p:attrNameLst>
                                      </p:cBhvr>
                                      <p:rCtr x="40" y="87"/>
                                    </p:animMotion>
                                  </p:childTnLst>
                                </p:cTn>
                              </p:par>
                              <p:par>
                                <p:cTn id="25" presetID="49" presetClass="path" presetSubtype="0" accel="50000" decel="50000" fill="hold" nodeType="withEffect">
                                  <p:stCondLst>
                                    <p:cond delay="0"/>
                                  </p:stCondLst>
                                  <p:childTnLst>
                                    <p:animMotion origin="layout" path="M 2.77556E-17 3.7037E-6 L 0.2375 0.12939 " pathEditMode="relative" rAng="0" ptsTypes="AA">
                                      <p:cBhvr>
                                        <p:cTn id="26" dur="2000" fill="hold"/>
                                        <p:tgtEl>
                                          <p:spTgt spid="24"/>
                                        </p:tgtEl>
                                        <p:attrNameLst>
                                          <p:attrName>ppt_x</p:attrName>
                                          <p:attrName>ppt_y</p:attrName>
                                        </p:attrNameLst>
                                      </p:cBhvr>
                                      <p:rCtr x="119" y="65"/>
                                    </p:animMotion>
                                  </p:childTnLst>
                                </p:cTn>
                              </p:par>
                              <p:par>
                                <p:cTn id="27" presetID="49" presetClass="path" presetSubtype="0" accel="50000" decel="50000" fill="hold" grpId="0" nodeType="withEffect">
                                  <p:stCondLst>
                                    <p:cond delay="0"/>
                                  </p:stCondLst>
                                  <p:childTnLst>
                                    <p:animMotion origin="layout" path="M -3.33333E-6 -2.22222E-6 L 0.1375 0.14445 " pathEditMode="relative" rAng="0" ptsTypes="AA">
                                      <p:cBhvr>
                                        <p:cTn id="28" dur="2000" fill="hold"/>
                                        <p:tgtEl>
                                          <p:spTgt spid="23"/>
                                        </p:tgtEl>
                                        <p:attrNameLst>
                                          <p:attrName>ppt_x</p:attrName>
                                          <p:attrName>ppt_y</p:attrName>
                                        </p:attrNameLst>
                                      </p:cBhvr>
                                      <p:rCtr x="69" y="72"/>
                                    </p:animMotion>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1"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1" grpId="0" animBg="1"/>
      <p:bldP spid="12" grpId="0" animBg="1"/>
      <p:bldP spid="13" grpId="0"/>
      <p:bldP spid="14" grpId="0" animBg="1"/>
      <p:bldP spid="15" grpId="0"/>
      <p:bldP spid="16"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Sneak Peek</a:t>
            </a:r>
            <a:endParaRPr lang="en-US" dirty="0"/>
          </a:p>
        </p:txBody>
      </p:sp>
      <p:sp>
        <p:nvSpPr>
          <p:cNvPr id="3" name="Content Placeholder 2"/>
          <p:cNvSpPr>
            <a:spLocks noGrp="1"/>
          </p:cNvSpPr>
          <p:nvPr>
            <p:ph sz="quarter" idx="1"/>
          </p:nvPr>
        </p:nvSpPr>
        <p:spPr>
          <a:xfrm>
            <a:off x="2057400" y="1219200"/>
            <a:ext cx="7086600" cy="4937760"/>
          </a:xfrm>
        </p:spPr>
        <p:txBody>
          <a:bodyPr>
            <a:normAutofit/>
          </a:bodyPr>
          <a:lstStyle/>
          <a:p>
            <a:r>
              <a:rPr lang="en-US" dirty="0" smtClean="0"/>
              <a:t>Present a method to learn structure and parameter for MLNs </a:t>
            </a:r>
            <a:r>
              <a:rPr lang="en-US" u="sng" dirty="0" smtClean="0"/>
              <a:t>simultaneously</a:t>
            </a:r>
          </a:p>
          <a:p>
            <a:endParaRPr lang="en-US" u="sng" dirty="0" smtClean="0"/>
          </a:p>
          <a:p>
            <a:r>
              <a:rPr lang="en-US" dirty="0" smtClean="0"/>
              <a:t>Use functional gradients to learn many </a:t>
            </a:r>
            <a:br>
              <a:rPr lang="en-US" dirty="0" smtClean="0"/>
            </a:br>
            <a:r>
              <a:rPr lang="en-US" dirty="0" smtClean="0"/>
              <a:t>weakly predictive models</a:t>
            </a:r>
          </a:p>
          <a:p>
            <a:endParaRPr lang="en-US" dirty="0" smtClean="0"/>
          </a:p>
          <a:p>
            <a:r>
              <a:rPr lang="en-US" dirty="0" smtClean="0"/>
              <a:t>Use regression trees/clauses to fit </a:t>
            </a:r>
            <a:br>
              <a:rPr lang="en-US" dirty="0" smtClean="0"/>
            </a:br>
            <a:r>
              <a:rPr lang="en-US" dirty="0" smtClean="0"/>
              <a:t>the functional gradients</a:t>
            </a:r>
          </a:p>
          <a:p>
            <a:endParaRPr lang="en-US" dirty="0" smtClean="0"/>
          </a:p>
          <a:p>
            <a:r>
              <a:rPr lang="en-US" dirty="0" smtClean="0"/>
              <a:t>Faster and more accurate results than </a:t>
            </a:r>
            <a:br>
              <a:rPr lang="en-US" dirty="0" smtClean="0"/>
            </a:br>
            <a:r>
              <a:rPr lang="en-US" dirty="0" smtClean="0"/>
              <a:t>state-of-the-art structure learning methods</a:t>
            </a:r>
            <a:endParaRPr lang="en-US" dirty="0"/>
          </a:p>
        </p:txBody>
      </p:sp>
      <p:grpSp>
        <p:nvGrpSpPr>
          <p:cNvPr id="9" name="Group 8"/>
          <p:cNvGrpSpPr/>
          <p:nvPr/>
        </p:nvGrpSpPr>
        <p:grpSpPr>
          <a:xfrm>
            <a:off x="533400" y="2514600"/>
            <a:ext cx="838200" cy="990600"/>
            <a:chOff x="762000" y="2514600"/>
            <a:chExt cx="1219200" cy="1275298"/>
          </a:xfrm>
        </p:grpSpPr>
        <p:pic>
          <p:nvPicPr>
            <p:cNvPr id="5" name="Picture 4" descr="Slide4.PNG"/>
            <p:cNvPicPr>
              <a:picLocks noChangeAspect="1"/>
            </p:cNvPicPr>
            <p:nvPr/>
          </p:nvPicPr>
          <p:blipFill>
            <a:blip r:embed="rId3" cstate="print">
              <a:duotone>
                <a:schemeClr val="accent2">
                  <a:shade val="45000"/>
                  <a:satMod val="135000"/>
                </a:schemeClr>
                <a:prstClr val="white"/>
              </a:duotone>
            </a:blip>
            <a:stretch>
              <a:fillRect/>
            </a:stretch>
          </p:blipFill>
          <p:spPr>
            <a:xfrm>
              <a:off x="762000" y="2514600"/>
              <a:ext cx="685800" cy="818098"/>
            </a:xfrm>
            <a:prstGeom prst="rect">
              <a:avLst/>
            </a:prstGeom>
            <a:ln>
              <a:noFill/>
            </a:ln>
            <a:effectLst>
              <a:outerShdw blurRad="292100" dist="139700" dir="2700000" algn="tl" rotWithShape="0">
                <a:srgbClr val="333333">
                  <a:alpha val="65000"/>
                </a:srgbClr>
              </a:outerShdw>
            </a:effectLst>
          </p:spPr>
        </p:pic>
        <p:pic>
          <p:nvPicPr>
            <p:cNvPr id="6" name="Picture 5" descr="Slide4.PNG"/>
            <p:cNvPicPr>
              <a:picLocks noChangeAspect="1"/>
            </p:cNvPicPr>
            <p:nvPr/>
          </p:nvPicPr>
          <p:blipFill>
            <a:blip r:embed="rId3" cstate="print">
              <a:biLevel thresh="50000"/>
            </a:blip>
            <a:stretch>
              <a:fillRect/>
            </a:stretch>
          </p:blipFill>
          <p:spPr>
            <a:xfrm>
              <a:off x="914400" y="2667000"/>
              <a:ext cx="685800" cy="818098"/>
            </a:xfrm>
            <a:prstGeom prst="rect">
              <a:avLst/>
            </a:prstGeom>
            <a:ln>
              <a:noFill/>
            </a:ln>
            <a:effectLst>
              <a:outerShdw blurRad="292100" dist="139700" dir="2700000" algn="tl" rotWithShape="0">
                <a:srgbClr val="333333">
                  <a:alpha val="65000"/>
                </a:srgbClr>
              </a:outerShdw>
            </a:effectLst>
          </p:spPr>
        </p:pic>
        <p:pic>
          <p:nvPicPr>
            <p:cNvPr id="7" name="Picture 6" descr="Slide4.PNG"/>
            <p:cNvPicPr>
              <a:picLocks noChangeAspect="1"/>
            </p:cNvPicPr>
            <p:nvPr/>
          </p:nvPicPr>
          <p:blipFill>
            <a:blip r:embed="rId3" cstate="print">
              <a:duotone>
                <a:schemeClr val="accent5">
                  <a:shade val="45000"/>
                  <a:satMod val="135000"/>
                </a:schemeClr>
                <a:prstClr val="white"/>
              </a:duotone>
            </a:blip>
            <a:stretch>
              <a:fillRect/>
            </a:stretch>
          </p:blipFill>
          <p:spPr>
            <a:xfrm>
              <a:off x="1066800" y="2819400"/>
              <a:ext cx="685800" cy="818098"/>
            </a:xfrm>
            <a:prstGeom prst="rect">
              <a:avLst/>
            </a:prstGeom>
            <a:ln>
              <a:noFill/>
            </a:ln>
            <a:effectLst>
              <a:outerShdw blurRad="292100" dist="139700" dir="2700000" algn="tl" rotWithShape="0">
                <a:srgbClr val="333333">
                  <a:alpha val="65000"/>
                </a:srgbClr>
              </a:outerShdw>
            </a:effectLst>
          </p:spPr>
        </p:pic>
        <p:pic>
          <p:nvPicPr>
            <p:cNvPr id="8" name="Picture 7" descr="Slide4.PNG"/>
            <p:cNvPicPr>
              <a:picLocks noChangeAspect="1"/>
            </p:cNvPicPr>
            <p:nvPr/>
          </p:nvPicPr>
          <p:blipFill>
            <a:blip r:embed="rId3" cstate="print">
              <a:duotone>
                <a:schemeClr val="accent3">
                  <a:shade val="45000"/>
                  <a:satMod val="135000"/>
                </a:schemeClr>
                <a:prstClr val="white"/>
              </a:duotone>
            </a:blip>
            <a:stretch>
              <a:fillRect/>
            </a:stretch>
          </p:blipFill>
          <p:spPr>
            <a:xfrm>
              <a:off x="1295400" y="2971800"/>
              <a:ext cx="685800" cy="818098"/>
            </a:xfrm>
            <a:prstGeom prst="rect">
              <a:avLst/>
            </a:prstGeom>
            <a:ln>
              <a:noFill/>
            </a:ln>
            <a:effectLst>
              <a:outerShdw blurRad="292100" dist="139700" dir="2700000" algn="tl" rotWithShape="0">
                <a:srgbClr val="333333">
                  <a:alpha val="65000"/>
                </a:srgbClr>
              </a:outerShdw>
            </a:effectLst>
          </p:spPr>
        </p:pic>
      </p:grpSp>
      <p:grpSp>
        <p:nvGrpSpPr>
          <p:cNvPr id="23" name="Group 22"/>
          <p:cNvGrpSpPr/>
          <p:nvPr/>
        </p:nvGrpSpPr>
        <p:grpSpPr>
          <a:xfrm>
            <a:off x="152400" y="3810000"/>
            <a:ext cx="1524000" cy="1066800"/>
            <a:chOff x="-44749" y="1295400"/>
            <a:chExt cx="3942981" cy="2309648"/>
          </a:xfrm>
          <a:effectLst>
            <a:outerShdw blurRad="50800" dist="38100" dir="2700000" algn="tl" rotWithShape="0">
              <a:prstClr val="black">
                <a:alpha val="40000"/>
              </a:prstClr>
            </a:outerShdw>
          </a:effectLst>
        </p:grpSpPr>
        <p:sp>
          <p:nvSpPr>
            <p:cNvPr id="11" name="Oval 10"/>
            <p:cNvSpPr/>
            <p:nvPr/>
          </p:nvSpPr>
          <p:spPr>
            <a:xfrm>
              <a:off x="1733370" y="1295400"/>
              <a:ext cx="1473868" cy="551793"/>
            </a:xfrm>
            <a:prstGeom prst="ellipse">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00" dirty="0" smtClean="0">
                  <a:solidFill>
                    <a:schemeClr val="accent1"/>
                  </a:solidFill>
                </a:rPr>
                <a:t>p(X)</a:t>
              </a:r>
              <a:endParaRPr lang="en-US" sz="700" dirty="0">
                <a:solidFill>
                  <a:schemeClr val="accent1"/>
                </a:solidFill>
              </a:endParaRPr>
            </a:p>
          </p:txBody>
        </p:sp>
        <p:sp>
          <p:nvSpPr>
            <p:cNvPr id="12" name="Oval 11"/>
            <p:cNvSpPr/>
            <p:nvPr/>
          </p:nvSpPr>
          <p:spPr>
            <a:xfrm>
              <a:off x="838200" y="2133600"/>
              <a:ext cx="1600200" cy="551793"/>
            </a:xfrm>
            <a:prstGeom prst="ellipse">
              <a:avLst/>
            </a:prstGeom>
            <a:ln w="63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00" dirty="0" smtClean="0">
                  <a:solidFill>
                    <a:schemeClr val="accent1"/>
                  </a:solidFill>
                </a:rPr>
                <a:t>q(X,Y)</a:t>
              </a:r>
              <a:endParaRPr lang="en-US" sz="700" dirty="0">
                <a:solidFill>
                  <a:schemeClr val="accent1"/>
                </a:solidFill>
              </a:endParaRPr>
            </a:p>
          </p:txBody>
        </p:sp>
        <p:cxnSp>
          <p:nvCxnSpPr>
            <p:cNvPr id="13" name="Straight Arrow Connector 12"/>
            <p:cNvCxnSpPr>
              <a:stCxn id="11" idx="4"/>
              <a:endCxn id="12" idx="0"/>
            </p:cNvCxnSpPr>
            <p:nvPr/>
          </p:nvCxnSpPr>
          <p:spPr>
            <a:xfrm rot="5400000">
              <a:off x="1911099" y="1574394"/>
              <a:ext cx="286407" cy="832004"/>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68968" y="3200400"/>
              <a:ext cx="926432" cy="404648"/>
            </a:xfrm>
            <a:prstGeom prst="rect">
              <a:avLst/>
            </a:prstGeom>
            <a:ln w="63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 dirty="0" smtClean="0">
                  <a:solidFill>
                    <a:schemeClr val="accent1"/>
                  </a:solidFill>
                </a:rPr>
                <a:t>W</a:t>
              </a:r>
              <a:r>
                <a:rPr lang="en-US" sz="600" baseline="-25000" dirty="0">
                  <a:solidFill>
                    <a:schemeClr val="accent1"/>
                  </a:solidFill>
                </a:rPr>
                <a:t>1</a:t>
              </a:r>
              <a:endParaRPr lang="en-US" sz="600" baseline="-25000" dirty="0" smtClean="0">
                <a:solidFill>
                  <a:schemeClr val="accent1"/>
                </a:solidFill>
              </a:endParaRPr>
            </a:p>
          </p:txBody>
        </p:sp>
        <p:sp>
          <p:nvSpPr>
            <p:cNvPr id="15" name="Rectangle 14"/>
            <p:cNvSpPr/>
            <p:nvPr/>
          </p:nvSpPr>
          <p:spPr>
            <a:xfrm>
              <a:off x="1816768" y="3200400"/>
              <a:ext cx="926432" cy="404648"/>
            </a:xfrm>
            <a:prstGeom prst="rect">
              <a:avLst/>
            </a:prstGeom>
            <a:ln w="63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 dirty="0" smtClean="0">
                  <a:solidFill>
                    <a:schemeClr val="accent1"/>
                  </a:solidFill>
                </a:rPr>
                <a:t>W</a:t>
              </a:r>
              <a:r>
                <a:rPr lang="en-US" sz="600" baseline="-25000" dirty="0" smtClean="0">
                  <a:solidFill>
                    <a:schemeClr val="accent1"/>
                  </a:solidFill>
                </a:rPr>
                <a:t>2</a:t>
              </a:r>
              <a:endParaRPr lang="en-US" sz="600" baseline="-25000" dirty="0">
                <a:solidFill>
                  <a:schemeClr val="accent1"/>
                </a:solidFill>
              </a:endParaRPr>
            </a:p>
          </p:txBody>
        </p:sp>
        <p:sp>
          <p:nvSpPr>
            <p:cNvPr id="16" name="Rectangle 15"/>
            <p:cNvSpPr/>
            <p:nvPr/>
          </p:nvSpPr>
          <p:spPr>
            <a:xfrm>
              <a:off x="2971800" y="2209800"/>
              <a:ext cx="926432" cy="404648"/>
            </a:xfrm>
            <a:prstGeom prst="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00" dirty="0" smtClean="0">
                  <a:solidFill>
                    <a:schemeClr val="accent1"/>
                  </a:solidFill>
                </a:rPr>
                <a:t>W</a:t>
              </a:r>
              <a:r>
                <a:rPr lang="en-US" sz="500" baseline="-25000" dirty="0">
                  <a:solidFill>
                    <a:schemeClr val="accent1"/>
                  </a:solidFill>
                </a:rPr>
                <a:t>3</a:t>
              </a:r>
              <a:endParaRPr lang="en-US" sz="500" baseline="-25000" dirty="0" smtClean="0">
                <a:solidFill>
                  <a:schemeClr val="accent1"/>
                </a:solidFill>
              </a:endParaRPr>
            </a:p>
          </p:txBody>
        </p:sp>
        <p:cxnSp>
          <p:nvCxnSpPr>
            <p:cNvPr id="17" name="Straight Arrow Connector 16"/>
            <p:cNvCxnSpPr>
              <a:stCxn id="11" idx="4"/>
              <a:endCxn id="16" idx="0"/>
            </p:cNvCxnSpPr>
            <p:nvPr/>
          </p:nvCxnSpPr>
          <p:spPr>
            <a:xfrm rot="16200000" flipH="1">
              <a:off x="2771357" y="1546140"/>
              <a:ext cx="362607" cy="964712"/>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4"/>
              <a:endCxn id="14" idx="0"/>
            </p:cNvCxnSpPr>
            <p:nvPr/>
          </p:nvCxnSpPr>
          <p:spPr>
            <a:xfrm rot="5400000">
              <a:off x="977739" y="2539838"/>
              <a:ext cx="515007" cy="806116"/>
            </a:xfrm>
            <a:prstGeom prst="straightConnector1">
              <a:avLst/>
            </a:prstGeom>
            <a:ln w="63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4"/>
              <a:endCxn id="15" idx="0"/>
            </p:cNvCxnSpPr>
            <p:nvPr/>
          </p:nvCxnSpPr>
          <p:spPr>
            <a:xfrm rot="16200000" flipH="1">
              <a:off x="1701639" y="2622054"/>
              <a:ext cx="515007" cy="641684"/>
            </a:xfrm>
            <a:prstGeom prst="straightConnector1">
              <a:avLst/>
            </a:prstGeom>
            <a:ln w="63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6698" y="1752599"/>
              <a:ext cx="1434500" cy="366489"/>
            </a:xfrm>
            <a:prstGeom prst="rect">
              <a:avLst/>
            </a:prstGeom>
            <a:noFill/>
            <a:ln w="6350">
              <a:noFill/>
            </a:ln>
          </p:spPr>
          <p:txBody>
            <a:bodyPr wrap="square" rtlCol="0">
              <a:spAutoFit/>
            </a:bodyPr>
            <a:lstStyle/>
            <a:p>
              <a:r>
                <a:rPr lang="en-US" sz="500" dirty="0" smtClean="0">
                  <a:solidFill>
                    <a:schemeClr val="accent1"/>
                  </a:solidFill>
                </a:rPr>
                <a:t>n[p(X) ] &gt; 0</a:t>
              </a:r>
              <a:endParaRPr lang="en-US" sz="500" b="1" i="1" dirty="0">
                <a:solidFill>
                  <a:schemeClr val="accent1"/>
                </a:solidFill>
              </a:endParaRPr>
            </a:p>
          </p:txBody>
        </p:sp>
        <p:sp>
          <p:nvSpPr>
            <p:cNvPr id="21" name="TextBox 20"/>
            <p:cNvSpPr txBox="1"/>
            <p:nvPr/>
          </p:nvSpPr>
          <p:spPr>
            <a:xfrm>
              <a:off x="-44749" y="2743199"/>
              <a:ext cx="1416348" cy="366489"/>
            </a:xfrm>
            <a:prstGeom prst="rect">
              <a:avLst/>
            </a:prstGeom>
            <a:noFill/>
            <a:ln w="6350">
              <a:noFill/>
            </a:ln>
          </p:spPr>
          <p:txBody>
            <a:bodyPr wrap="square" rtlCol="0">
              <a:spAutoFit/>
            </a:bodyPr>
            <a:lstStyle/>
            <a:p>
              <a:r>
                <a:rPr lang="en-US" sz="500" dirty="0" smtClean="0">
                  <a:solidFill>
                    <a:schemeClr val="accent1"/>
                  </a:solidFill>
                </a:rPr>
                <a:t>n[q(X,Y) ] &gt; 0</a:t>
              </a:r>
              <a:endParaRPr lang="en-US" sz="500" b="1" i="1" dirty="0">
                <a:solidFill>
                  <a:schemeClr val="accent1"/>
                </a:solidFill>
              </a:endParaRPr>
            </a:p>
          </p:txBody>
        </p:sp>
        <p:sp>
          <p:nvSpPr>
            <p:cNvPr id="22" name="TextBox 21"/>
            <p:cNvSpPr txBox="1"/>
            <p:nvPr/>
          </p:nvSpPr>
          <p:spPr>
            <a:xfrm>
              <a:off x="2057401" y="2743199"/>
              <a:ext cx="1828801" cy="366489"/>
            </a:xfrm>
            <a:prstGeom prst="rect">
              <a:avLst/>
            </a:prstGeom>
            <a:noFill/>
            <a:ln w="6350">
              <a:noFill/>
            </a:ln>
          </p:spPr>
          <p:txBody>
            <a:bodyPr wrap="square" rtlCol="0">
              <a:spAutoFit/>
            </a:bodyPr>
            <a:lstStyle/>
            <a:p>
              <a:r>
                <a:rPr lang="en-US" sz="500" dirty="0" smtClean="0">
                  <a:solidFill>
                    <a:schemeClr val="accent1"/>
                  </a:solidFill>
                </a:rPr>
                <a:t>n[q(X,Y)] = 0</a:t>
              </a:r>
              <a:endParaRPr lang="en-US" sz="500" dirty="0">
                <a:solidFill>
                  <a:schemeClr val="accent1"/>
                </a:solidFill>
              </a:endParaRPr>
            </a:p>
          </p:txBody>
        </p:sp>
      </p:grpSp>
      <p:graphicFrame>
        <p:nvGraphicFramePr>
          <p:cNvPr id="24" name="Table 23"/>
          <p:cNvGraphicFramePr>
            <a:graphicFrameLocks noGrp="1"/>
          </p:cNvGraphicFramePr>
          <p:nvPr/>
        </p:nvGraphicFramePr>
        <p:xfrm>
          <a:off x="152400" y="1447800"/>
          <a:ext cx="1600200" cy="685800"/>
        </p:xfrm>
        <a:graphic>
          <a:graphicData uri="http://schemas.openxmlformats.org/drawingml/2006/table">
            <a:tbl>
              <a:tblPr firstRow="1" bandRow="1">
                <a:tableStyleId>{2D5ABB26-0587-4C30-8999-92F81FD0307C}</a:tableStyleId>
              </a:tblPr>
              <a:tblGrid>
                <a:gridCol w="1600200"/>
              </a:tblGrid>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4">
                              <a:lumMod val="75000"/>
                            </a:schemeClr>
                          </a:solidFill>
                        </a:rPr>
                        <a:t>1.0  publication(A,P),    </a:t>
                      </a:r>
                      <a:br>
                        <a:rPr lang="en-US" sz="1200" dirty="0" smtClean="0">
                          <a:solidFill>
                            <a:schemeClr val="accent4">
                              <a:lumMod val="75000"/>
                            </a:schemeClr>
                          </a:solidFill>
                        </a:rPr>
                      </a:br>
                      <a:r>
                        <a:rPr lang="en-US" sz="1200" dirty="0" smtClean="0">
                          <a:solidFill>
                            <a:schemeClr val="accent4">
                              <a:lumMod val="75000"/>
                            </a:schemeClr>
                          </a:solidFill>
                        </a:rPr>
                        <a:t>      publication(B, P)  </a:t>
                      </a:r>
                      <a:br>
                        <a:rPr lang="en-US" sz="1200" dirty="0" smtClean="0">
                          <a:solidFill>
                            <a:schemeClr val="accent4">
                              <a:lumMod val="75000"/>
                            </a:schemeClr>
                          </a:solidFill>
                        </a:rPr>
                      </a:br>
                      <a:r>
                        <a:rPr lang="en-US" sz="1200" dirty="0" smtClean="0">
                          <a:solidFill>
                            <a:schemeClr val="accent4">
                              <a:lumMod val="75000"/>
                            </a:schemeClr>
                          </a:solidFill>
                        </a:rPr>
                        <a:t> </a:t>
                      </a:r>
                      <a:r>
                        <a:rPr lang="en-US" sz="1200" dirty="0" smtClean="0">
                          <a:solidFill>
                            <a:schemeClr val="accent4">
                              <a:lumMod val="75000"/>
                            </a:schemeClr>
                          </a:solidFill>
                          <a:latin typeface="Times New Roman"/>
                          <a:cs typeface="Times New Roman"/>
                        </a:rPr>
                        <a:t>→</a:t>
                      </a:r>
                      <a:r>
                        <a:rPr lang="en-US" sz="1200" dirty="0" smtClean="0">
                          <a:solidFill>
                            <a:schemeClr val="accent4">
                              <a:lumMod val="75000"/>
                            </a:schemeClr>
                          </a:solidFill>
                        </a:rPr>
                        <a:t> </a:t>
                      </a:r>
                      <a:r>
                        <a:rPr lang="en-US" sz="1200" dirty="0" err="1" smtClean="0">
                          <a:solidFill>
                            <a:schemeClr val="accent4">
                              <a:lumMod val="75000"/>
                            </a:schemeClr>
                          </a:solidFill>
                        </a:rPr>
                        <a:t>advisedBy</a:t>
                      </a:r>
                      <a:r>
                        <a:rPr lang="en-US" sz="1200" dirty="0" smtClean="0">
                          <a:solidFill>
                            <a:schemeClr val="accent4">
                              <a:lumMod val="75000"/>
                            </a:schemeClr>
                          </a:solidFill>
                        </a:rPr>
                        <a:t>(A,B) </a:t>
                      </a:r>
                      <a:endParaRPr lang="en-US" sz="1200" dirty="0">
                        <a:solidFill>
                          <a:schemeClr val="accent4">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6" name="Rectangle 25"/>
          <p:cNvSpPr/>
          <p:nvPr/>
        </p:nvSpPr>
        <p:spPr>
          <a:xfrm>
            <a:off x="381000" y="3276600"/>
            <a:ext cx="381000" cy="276999"/>
          </a:xfrm>
          <a:prstGeom prst="rect">
            <a:avLst/>
          </a:prstGeom>
        </p:spPr>
        <p:txBody>
          <a:bodyPr wrap="square">
            <a:spAutoFit/>
          </a:bodyPr>
          <a:lstStyle/>
          <a:p>
            <a:r>
              <a:rPr lang="el-GR" sz="1200" dirty="0" smtClean="0">
                <a:cs typeface="Calibri"/>
              </a:rPr>
              <a:t>ψ</a:t>
            </a:r>
            <a:r>
              <a:rPr lang="en-US" sz="1200" baseline="-25000" dirty="0" smtClean="0">
                <a:cs typeface="Calibri"/>
              </a:rPr>
              <a:t>m</a:t>
            </a:r>
            <a:endParaRPr lang="en-US" sz="1200" baseline="-25000" dirty="0"/>
          </a:p>
        </p:txBody>
      </p:sp>
      <p:graphicFrame>
        <p:nvGraphicFramePr>
          <p:cNvPr id="27" name="Chart 26"/>
          <p:cNvGraphicFramePr/>
          <p:nvPr/>
        </p:nvGraphicFramePr>
        <p:xfrm>
          <a:off x="152400" y="5181600"/>
          <a:ext cx="1752600" cy="1219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6" grpId="0"/>
      <p:bldGraphic spid="2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Left Arrow Callout 38"/>
          <p:cNvSpPr/>
          <p:nvPr/>
        </p:nvSpPr>
        <p:spPr>
          <a:xfrm>
            <a:off x="4267200" y="1676400"/>
            <a:ext cx="4648200" cy="3505200"/>
          </a:xfrm>
          <a:prstGeom prst="leftArrowCallout">
            <a:avLst>
              <a:gd name="adj1" fmla="val 11172"/>
              <a:gd name="adj2" fmla="val 16933"/>
              <a:gd name="adj3" fmla="val 18854"/>
              <a:gd name="adj4" fmla="val 78216"/>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dirty="0" smtClean="0"/>
              <a:t>Boosting MLNs</a:t>
            </a:r>
            <a:endParaRPr lang="en-US" dirty="0"/>
          </a:p>
        </p:txBody>
      </p:sp>
      <p:sp>
        <p:nvSpPr>
          <p:cNvPr id="4" name="Rectangle 3"/>
          <p:cNvSpPr/>
          <p:nvPr/>
        </p:nvSpPr>
        <p:spPr>
          <a:xfrm>
            <a:off x="685800" y="1371600"/>
            <a:ext cx="3200400" cy="533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For each gradient step</a:t>
            </a:r>
          </a:p>
          <a:p>
            <a:pPr algn="ctr"/>
            <a:r>
              <a:rPr lang="en-US" dirty="0" smtClean="0">
                <a:solidFill>
                  <a:schemeClr val="tx1"/>
                </a:solidFill>
              </a:rPr>
              <a:t> m=1 to M</a:t>
            </a:r>
          </a:p>
        </p:txBody>
      </p:sp>
      <p:sp>
        <p:nvSpPr>
          <p:cNvPr id="5" name="Rectangle 4"/>
          <p:cNvSpPr/>
          <p:nvPr/>
        </p:nvSpPr>
        <p:spPr>
          <a:xfrm>
            <a:off x="1066800" y="2209800"/>
            <a:ext cx="3200400" cy="533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For each query predicate, P</a:t>
            </a:r>
          </a:p>
        </p:txBody>
      </p:sp>
      <p:sp>
        <p:nvSpPr>
          <p:cNvPr id="6" name="Rectangle 5"/>
          <p:cNvSpPr/>
          <p:nvPr/>
        </p:nvSpPr>
        <p:spPr>
          <a:xfrm>
            <a:off x="1066800" y="3048000"/>
            <a:ext cx="3200400" cy="609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Generate </a:t>
            </a:r>
            <a:r>
              <a:rPr lang="en-US" dirty="0" err="1" smtClean="0">
                <a:solidFill>
                  <a:schemeClr val="tx1"/>
                </a:solidFill>
              </a:rPr>
              <a:t>trainset</a:t>
            </a:r>
            <a:r>
              <a:rPr lang="en-US" dirty="0" smtClean="0">
                <a:solidFill>
                  <a:schemeClr val="tx1"/>
                </a:solidFill>
              </a:rPr>
              <a:t> using</a:t>
            </a:r>
          </a:p>
          <a:p>
            <a:pPr algn="ctr"/>
            <a:r>
              <a:rPr lang="en-US" dirty="0" smtClean="0">
                <a:solidFill>
                  <a:schemeClr val="tx1"/>
                </a:solidFill>
              </a:rPr>
              <a:t>previous model, F</a:t>
            </a:r>
            <a:r>
              <a:rPr lang="en-US" baseline="-25000" dirty="0" smtClean="0">
                <a:solidFill>
                  <a:schemeClr val="tx1"/>
                </a:solidFill>
              </a:rPr>
              <a:t>m-1</a:t>
            </a:r>
            <a:endParaRPr lang="en-US" dirty="0" smtClean="0">
              <a:solidFill>
                <a:schemeClr val="tx1"/>
              </a:solidFill>
            </a:endParaRPr>
          </a:p>
        </p:txBody>
      </p:sp>
      <p:sp>
        <p:nvSpPr>
          <p:cNvPr id="7" name="Rectangle 6"/>
          <p:cNvSpPr/>
          <p:nvPr/>
        </p:nvSpPr>
        <p:spPr>
          <a:xfrm>
            <a:off x="990600" y="3962400"/>
            <a:ext cx="3352800" cy="609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Learn a regression function,</a:t>
            </a:r>
          </a:p>
          <a:p>
            <a:pPr algn="ctr"/>
            <a:r>
              <a:rPr lang="en-US" dirty="0" smtClean="0">
                <a:solidFill>
                  <a:schemeClr val="tx1"/>
                </a:solidFill>
              </a:rPr>
              <a:t> </a:t>
            </a:r>
            <a:r>
              <a:rPr lang="en-US" dirty="0" err="1" smtClean="0">
                <a:solidFill>
                  <a:schemeClr val="tx1"/>
                </a:solidFill>
              </a:rPr>
              <a:t>T</a:t>
            </a:r>
            <a:r>
              <a:rPr lang="en-US" baseline="-25000" dirty="0" err="1" smtClean="0">
                <a:solidFill>
                  <a:schemeClr val="tx1"/>
                </a:solidFill>
              </a:rPr>
              <a:t>m,p</a:t>
            </a:r>
            <a:endParaRPr lang="en-US" baseline="-25000" dirty="0" smtClean="0">
              <a:solidFill>
                <a:schemeClr val="tx1"/>
              </a:solidFill>
            </a:endParaRPr>
          </a:p>
        </p:txBody>
      </p:sp>
      <p:sp>
        <p:nvSpPr>
          <p:cNvPr id="8" name="Rectangle 7"/>
          <p:cNvSpPr/>
          <p:nvPr/>
        </p:nvSpPr>
        <p:spPr>
          <a:xfrm>
            <a:off x="5867400" y="2209800"/>
            <a:ext cx="2819400" cy="533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For each example, x</a:t>
            </a:r>
          </a:p>
        </p:txBody>
      </p:sp>
      <p:sp>
        <p:nvSpPr>
          <p:cNvPr id="9" name="Rectangle 8"/>
          <p:cNvSpPr/>
          <p:nvPr/>
        </p:nvSpPr>
        <p:spPr>
          <a:xfrm>
            <a:off x="5867400" y="3124200"/>
            <a:ext cx="2819400" cy="533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Compute gradient for x</a:t>
            </a:r>
          </a:p>
        </p:txBody>
      </p:sp>
      <p:sp>
        <p:nvSpPr>
          <p:cNvPr id="10" name="Rectangle 9"/>
          <p:cNvSpPr/>
          <p:nvPr/>
        </p:nvSpPr>
        <p:spPr>
          <a:xfrm>
            <a:off x="5828763" y="3962400"/>
            <a:ext cx="2895600" cy="685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Add &lt;x, gradient(x)&gt; to </a:t>
            </a:r>
            <a:r>
              <a:rPr lang="en-US" dirty="0" err="1" smtClean="0">
                <a:solidFill>
                  <a:schemeClr val="tx1"/>
                </a:solidFill>
              </a:rPr>
              <a:t>trainset</a:t>
            </a:r>
            <a:endParaRPr lang="en-US" dirty="0" smtClean="0">
              <a:solidFill>
                <a:schemeClr val="tx1"/>
              </a:solidFill>
            </a:endParaRPr>
          </a:p>
        </p:txBody>
      </p:sp>
      <p:sp>
        <p:nvSpPr>
          <p:cNvPr id="11" name="Rectangle 10"/>
          <p:cNvSpPr/>
          <p:nvPr/>
        </p:nvSpPr>
        <p:spPr>
          <a:xfrm>
            <a:off x="1066800" y="4876800"/>
            <a:ext cx="3200400" cy="533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Add </a:t>
            </a:r>
            <a:r>
              <a:rPr lang="en-US" dirty="0" err="1" smtClean="0">
                <a:solidFill>
                  <a:schemeClr val="tx1"/>
                </a:solidFill>
              </a:rPr>
              <a:t>T</a:t>
            </a:r>
            <a:r>
              <a:rPr lang="en-US" baseline="-25000" dirty="0" err="1" smtClean="0">
                <a:solidFill>
                  <a:schemeClr val="tx1"/>
                </a:solidFill>
              </a:rPr>
              <a:t>m,p</a:t>
            </a:r>
            <a:r>
              <a:rPr lang="en-US" dirty="0" smtClean="0">
                <a:solidFill>
                  <a:schemeClr val="tx1"/>
                </a:solidFill>
              </a:rPr>
              <a:t> to the model, F</a:t>
            </a:r>
            <a:r>
              <a:rPr lang="en-US" baseline="-25000" dirty="0" smtClean="0">
                <a:solidFill>
                  <a:schemeClr val="tx1"/>
                </a:solidFill>
              </a:rPr>
              <a:t>m</a:t>
            </a:r>
          </a:p>
        </p:txBody>
      </p:sp>
      <p:sp>
        <p:nvSpPr>
          <p:cNvPr id="12" name="Rectangle 11"/>
          <p:cNvSpPr/>
          <p:nvPr/>
        </p:nvSpPr>
        <p:spPr>
          <a:xfrm>
            <a:off x="762000" y="5638800"/>
            <a:ext cx="3200400" cy="533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Set  F</a:t>
            </a:r>
            <a:r>
              <a:rPr lang="en-US" baseline="-25000" dirty="0" smtClean="0">
                <a:solidFill>
                  <a:schemeClr val="tx1"/>
                </a:solidFill>
              </a:rPr>
              <a:t>m  </a:t>
            </a:r>
            <a:r>
              <a:rPr lang="en-US" dirty="0" smtClean="0">
                <a:solidFill>
                  <a:schemeClr val="tx1"/>
                </a:solidFill>
              </a:rPr>
              <a:t>as current model</a:t>
            </a:r>
          </a:p>
        </p:txBody>
      </p:sp>
      <p:cxnSp>
        <p:nvCxnSpPr>
          <p:cNvPr id="15" name="Straight Arrow Connector 14"/>
          <p:cNvCxnSpPr>
            <a:stCxn id="4" idx="2"/>
            <a:endCxn id="5" idx="0"/>
          </p:cNvCxnSpPr>
          <p:nvPr/>
        </p:nvCxnSpPr>
        <p:spPr>
          <a:xfrm rot="16200000" flipH="1">
            <a:off x="2324100" y="1866900"/>
            <a:ext cx="304800" cy="38100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2"/>
            <a:endCxn id="6" idx="0"/>
          </p:cNvCxnSpPr>
          <p:nvPr/>
        </p:nvCxnSpPr>
        <p:spPr>
          <a:xfrm rot="5400000">
            <a:off x="2514600" y="2895600"/>
            <a:ext cx="304800"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2"/>
            <a:endCxn id="7" idx="0"/>
          </p:cNvCxnSpPr>
          <p:nvPr/>
        </p:nvCxnSpPr>
        <p:spPr>
          <a:xfrm>
            <a:off x="2667000" y="3657600"/>
            <a:ext cx="0" cy="30480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2"/>
            <a:endCxn id="11" idx="0"/>
          </p:cNvCxnSpPr>
          <p:nvPr/>
        </p:nvCxnSpPr>
        <p:spPr>
          <a:xfrm>
            <a:off x="2667000" y="4572000"/>
            <a:ext cx="0" cy="30480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2"/>
            <a:endCxn id="12" idx="0"/>
          </p:cNvCxnSpPr>
          <p:nvPr/>
        </p:nvCxnSpPr>
        <p:spPr>
          <a:xfrm rot="5400000">
            <a:off x="2400300" y="5372100"/>
            <a:ext cx="228600" cy="30480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1" idx="1"/>
            <a:endCxn id="5" idx="1"/>
          </p:cNvCxnSpPr>
          <p:nvPr/>
        </p:nvCxnSpPr>
        <p:spPr>
          <a:xfrm rot="10800000">
            <a:off x="1066800" y="2476500"/>
            <a:ext cx="1588" cy="2667000"/>
          </a:xfrm>
          <a:prstGeom prst="bentConnector3">
            <a:avLst>
              <a:gd name="adj1" fmla="val 14395466"/>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2" idx="1"/>
            <a:endCxn id="4" idx="1"/>
          </p:cNvCxnSpPr>
          <p:nvPr/>
        </p:nvCxnSpPr>
        <p:spPr>
          <a:xfrm rot="10800000">
            <a:off x="685800" y="1638300"/>
            <a:ext cx="76200" cy="4267200"/>
          </a:xfrm>
          <a:prstGeom prst="bentConnector3">
            <a:avLst>
              <a:gd name="adj1" fmla="val 400000"/>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8" idx="2"/>
            <a:endCxn id="9" idx="0"/>
          </p:cNvCxnSpPr>
          <p:nvPr/>
        </p:nvCxnSpPr>
        <p:spPr>
          <a:xfrm rot="5400000">
            <a:off x="7086600" y="2933700"/>
            <a:ext cx="381000"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2"/>
            <a:endCxn id="10" idx="0"/>
          </p:cNvCxnSpPr>
          <p:nvPr/>
        </p:nvCxnSpPr>
        <p:spPr>
          <a:xfrm rot="5400000">
            <a:off x="7124432" y="3809732"/>
            <a:ext cx="304800" cy="537"/>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10" idx="1"/>
            <a:endCxn id="8" idx="1"/>
          </p:cNvCxnSpPr>
          <p:nvPr/>
        </p:nvCxnSpPr>
        <p:spPr>
          <a:xfrm rot="10800000" flipH="1">
            <a:off x="5828762" y="2476500"/>
            <a:ext cx="38637" cy="1828800"/>
          </a:xfrm>
          <a:prstGeom prst="bentConnector3">
            <a:avLst>
              <a:gd name="adj1" fmla="val -59166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ular Callout 29"/>
          <p:cNvSpPr/>
          <p:nvPr/>
        </p:nvSpPr>
        <p:spPr>
          <a:xfrm>
            <a:off x="4419600" y="5486400"/>
            <a:ext cx="2819400" cy="762000"/>
          </a:xfrm>
          <a:prstGeom prst="wedgeRoundRectCallout">
            <a:avLst>
              <a:gd name="adj1" fmla="val -53303"/>
              <a:gd name="adj2" fmla="val -195774"/>
              <a:gd name="adj3" fmla="val 16667"/>
            </a:avLst>
          </a:prstGeom>
          <a:solidFill>
            <a:srgbClr val="FFFF9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Learn Horn clauses with P(X) as head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1+#ppt_w/2"/>
                                          </p:val>
                                        </p:tav>
                                        <p:tav tm="100000">
                                          <p:val>
                                            <p:strVal val="#ppt_x"/>
                                          </p:val>
                                        </p:tav>
                                      </p:tavLst>
                                    </p:anim>
                                    <p:anim calcmode="lin" valueType="num">
                                      <p:cBhvr additive="base">
                                        <p:cTn id="50" dur="500" fill="hold"/>
                                        <p:tgtEl>
                                          <p:spTgt spid="39"/>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1+#ppt_w/2"/>
                                          </p:val>
                                        </p:tav>
                                        <p:tav tm="100000">
                                          <p:val>
                                            <p:strVal val="#ppt_x"/>
                                          </p:val>
                                        </p:tav>
                                      </p:tavLst>
                                    </p:anim>
                                    <p:anim calcmode="lin" valueType="num">
                                      <p:cBhvr additive="base">
                                        <p:cTn id="58" dur="500" fill="hold"/>
                                        <p:tgtEl>
                                          <p:spTgt spid="9"/>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1+#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1+#ppt_w/2"/>
                                          </p:val>
                                        </p:tav>
                                        <p:tav tm="100000">
                                          <p:val>
                                            <p:strVal val="#ppt_x"/>
                                          </p:val>
                                        </p:tav>
                                      </p:tavLst>
                                    </p:anim>
                                    <p:anim calcmode="lin" valueType="num">
                                      <p:cBhvr additive="base">
                                        <p:cTn id="66" dur="500" fill="hold"/>
                                        <p:tgtEl>
                                          <p:spTgt spid="34"/>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1+#ppt_w/2"/>
                                          </p:val>
                                        </p:tav>
                                        <p:tav tm="100000">
                                          <p:val>
                                            <p:strVal val="#ppt_x"/>
                                          </p:val>
                                        </p:tav>
                                      </p:tavLst>
                                    </p:anim>
                                    <p:anim calcmode="lin" valueType="num">
                                      <p:cBhvr additive="base">
                                        <p:cTn id="70" dur="500" fill="hold"/>
                                        <p:tgtEl>
                                          <p:spTgt spid="38"/>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additive="base">
                                        <p:cTn id="73" dur="500" fill="hold"/>
                                        <p:tgtEl>
                                          <p:spTgt spid="51"/>
                                        </p:tgtEl>
                                        <p:attrNameLst>
                                          <p:attrName>ppt_x</p:attrName>
                                        </p:attrNameLst>
                                      </p:cBhvr>
                                      <p:tavLst>
                                        <p:tav tm="0">
                                          <p:val>
                                            <p:strVal val="1+#ppt_w/2"/>
                                          </p:val>
                                        </p:tav>
                                        <p:tav tm="100000">
                                          <p:val>
                                            <p:strVal val="#ppt_x"/>
                                          </p:val>
                                        </p:tav>
                                      </p:tavLst>
                                    </p:anim>
                                    <p:anim calcmode="lin" valueType="num">
                                      <p:cBhvr additive="base">
                                        <p:cTn id="74"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 grpId="0" animBg="1"/>
      <p:bldP spid="5" grpId="0" animBg="1"/>
      <p:bldP spid="6" grpId="0" animBg="1"/>
      <p:bldP spid="7" grpId="0" animBg="1"/>
      <p:bldP spid="8" grpId="0" animBg="1"/>
      <p:bldP spid="9" grpId="0" animBg="1"/>
      <p:bldP spid="10" grpId="0" animBg="1"/>
      <p:bldP spid="11" grpId="0" animBg="1"/>
      <p:bldP spid="12"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normAutofit/>
          </a:bodyPr>
          <a:lstStyle/>
          <a:p>
            <a:r>
              <a:rPr lang="en-US" dirty="0" smtClean="0">
                <a:solidFill>
                  <a:schemeClr val="bg1">
                    <a:lumMod val="65000"/>
                  </a:schemeClr>
                </a:solidFill>
              </a:rPr>
              <a:t>Background </a:t>
            </a:r>
          </a:p>
          <a:p>
            <a:r>
              <a:rPr lang="en-US" dirty="0" smtClean="0">
                <a:solidFill>
                  <a:schemeClr val="bg1">
                    <a:lumMod val="65000"/>
                  </a:schemeClr>
                </a:solidFill>
              </a:rPr>
              <a:t>Functional Gradient Boosting</a:t>
            </a:r>
          </a:p>
          <a:p>
            <a:r>
              <a:rPr lang="en-US" dirty="0" smtClean="0">
                <a:solidFill>
                  <a:schemeClr val="bg1">
                    <a:lumMod val="65000"/>
                  </a:schemeClr>
                </a:solidFill>
              </a:rPr>
              <a:t>Representations</a:t>
            </a:r>
          </a:p>
          <a:p>
            <a:pPr lvl="1"/>
            <a:r>
              <a:rPr lang="en-US" dirty="0" smtClean="0">
                <a:solidFill>
                  <a:schemeClr val="bg1">
                    <a:lumMod val="65000"/>
                  </a:schemeClr>
                </a:solidFill>
              </a:rPr>
              <a:t>Regression Trees</a:t>
            </a:r>
          </a:p>
          <a:p>
            <a:pPr lvl="1"/>
            <a:r>
              <a:rPr lang="en-US" dirty="0" smtClean="0">
                <a:solidFill>
                  <a:schemeClr val="bg1">
                    <a:lumMod val="65000"/>
                  </a:schemeClr>
                </a:solidFill>
              </a:rPr>
              <a:t>Regression Clauses</a:t>
            </a:r>
          </a:p>
          <a:p>
            <a:r>
              <a:rPr lang="en-US" dirty="0" smtClean="0"/>
              <a:t>Experiments</a:t>
            </a:r>
          </a:p>
          <a:p>
            <a:r>
              <a:rPr lang="en-US" dirty="0" smtClean="0">
                <a:solidFill>
                  <a:schemeClr val="bg1">
                    <a:lumMod val="65000"/>
                  </a:schemeClr>
                </a:solidFill>
              </a:rPr>
              <a:t>Conclusions</a:t>
            </a:r>
          </a:p>
          <a:p>
            <a:pPr>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Experiments</a:t>
            </a:r>
            <a:endParaRPr lang="en-US" dirty="0"/>
          </a:p>
        </p:txBody>
      </p:sp>
      <p:sp>
        <p:nvSpPr>
          <p:cNvPr id="6" name="Content Placeholder 5"/>
          <p:cNvSpPr>
            <a:spLocks noGrp="1"/>
          </p:cNvSpPr>
          <p:nvPr>
            <p:ph sz="quarter" idx="1"/>
          </p:nvPr>
        </p:nvSpPr>
        <p:spPr>
          <a:xfrm>
            <a:off x="457200" y="1219200"/>
            <a:ext cx="3505200" cy="4937760"/>
          </a:xfrm>
        </p:spPr>
        <p:txBody>
          <a:bodyPr>
            <a:normAutofit fontScale="92500" lnSpcReduction="10000"/>
          </a:bodyPr>
          <a:lstStyle/>
          <a:p>
            <a:r>
              <a:rPr lang="en-US" dirty="0" smtClean="0"/>
              <a:t>Approaches</a:t>
            </a:r>
          </a:p>
          <a:p>
            <a:pPr lvl="1"/>
            <a:r>
              <a:rPr lang="en-US" dirty="0" smtClean="0">
                <a:solidFill>
                  <a:srgbClr val="C00000"/>
                </a:solidFill>
              </a:rPr>
              <a:t>MLN-BT</a:t>
            </a:r>
            <a:r>
              <a:rPr lang="en-US" dirty="0" smtClean="0">
                <a:solidFill>
                  <a:schemeClr val="accent4"/>
                </a:solidFill>
              </a:rPr>
              <a:t>    </a:t>
            </a:r>
          </a:p>
          <a:p>
            <a:pPr lvl="1"/>
            <a:r>
              <a:rPr lang="en-US" dirty="0" smtClean="0">
                <a:solidFill>
                  <a:srgbClr val="C00000"/>
                </a:solidFill>
              </a:rPr>
              <a:t>MLN-BC</a:t>
            </a:r>
            <a:r>
              <a:rPr lang="en-US" dirty="0" smtClean="0">
                <a:solidFill>
                  <a:schemeClr val="accent4"/>
                </a:solidFill>
              </a:rPr>
              <a:t>    </a:t>
            </a:r>
          </a:p>
          <a:p>
            <a:pPr lvl="1"/>
            <a:r>
              <a:rPr lang="en-US" dirty="0" err="1" smtClean="0"/>
              <a:t>Alch</a:t>
            </a:r>
            <a:r>
              <a:rPr lang="en-US" dirty="0" smtClean="0"/>
              <a:t>-D       </a:t>
            </a:r>
          </a:p>
          <a:p>
            <a:pPr lvl="1"/>
            <a:r>
              <a:rPr lang="en-US" dirty="0" smtClean="0"/>
              <a:t>LHL</a:t>
            </a:r>
          </a:p>
          <a:p>
            <a:pPr lvl="1"/>
            <a:r>
              <a:rPr lang="en-US" dirty="0" smtClean="0"/>
              <a:t>BUSL        </a:t>
            </a:r>
          </a:p>
          <a:p>
            <a:pPr lvl="1"/>
            <a:r>
              <a:rPr lang="en-US" dirty="0" smtClean="0"/>
              <a:t>Motif          </a:t>
            </a:r>
          </a:p>
          <a:p>
            <a:pPr lvl="1">
              <a:buNone/>
            </a:pPr>
            <a:endParaRPr lang="en-US" dirty="0" smtClean="0"/>
          </a:p>
          <a:p>
            <a:r>
              <a:rPr lang="en-US" dirty="0" smtClean="0"/>
              <a:t>Datasets</a:t>
            </a:r>
          </a:p>
          <a:p>
            <a:pPr lvl="1"/>
            <a:r>
              <a:rPr lang="en-US" b="1" dirty="0" smtClean="0">
                <a:solidFill>
                  <a:srgbClr val="C00000"/>
                </a:solidFill>
              </a:rPr>
              <a:t>UW-CSE</a:t>
            </a:r>
          </a:p>
          <a:p>
            <a:pPr lvl="1"/>
            <a:r>
              <a:rPr lang="en-US" dirty="0" smtClean="0"/>
              <a:t>IMDB</a:t>
            </a:r>
          </a:p>
          <a:p>
            <a:pPr lvl="1"/>
            <a:r>
              <a:rPr lang="en-US" b="1" dirty="0" smtClean="0">
                <a:solidFill>
                  <a:srgbClr val="C00000"/>
                </a:solidFill>
              </a:rPr>
              <a:t>Cora</a:t>
            </a:r>
          </a:p>
          <a:p>
            <a:pPr lvl="1"/>
            <a:r>
              <a:rPr lang="en-US" dirty="0" err="1" smtClean="0"/>
              <a:t>WebKB</a:t>
            </a:r>
            <a:endParaRPr lang="en-US" dirty="0"/>
          </a:p>
        </p:txBody>
      </p:sp>
      <p:sp>
        <p:nvSpPr>
          <p:cNvPr id="7" name="Content Placeholder 6"/>
          <p:cNvSpPr>
            <a:spLocks noGrp="1"/>
          </p:cNvSpPr>
          <p:nvPr>
            <p:ph sz="quarter" idx="2"/>
          </p:nvPr>
        </p:nvSpPr>
        <p:spPr>
          <a:xfrm>
            <a:off x="2481072" y="1243584"/>
            <a:ext cx="6510528" cy="4937760"/>
          </a:xfrm>
        </p:spPr>
        <p:txBody>
          <a:bodyPr>
            <a:normAutofit fontScale="92500" lnSpcReduction="10000"/>
          </a:bodyPr>
          <a:lstStyle/>
          <a:p>
            <a:pPr>
              <a:buNone/>
            </a:pPr>
            <a:endParaRPr lang="en-US" sz="2000" dirty="0" smtClean="0"/>
          </a:p>
          <a:p>
            <a:pPr marL="274320" lvl="1">
              <a:spcBef>
                <a:spcPts val="600"/>
              </a:spcBef>
              <a:buClr>
                <a:schemeClr val="accent1"/>
              </a:buClr>
              <a:buNone/>
            </a:pPr>
            <a:r>
              <a:rPr lang="en-US" dirty="0" smtClean="0">
                <a:solidFill>
                  <a:srgbClr val="C00000"/>
                </a:solidFill>
              </a:rPr>
              <a:t>Boosted Trees</a:t>
            </a:r>
          </a:p>
          <a:p>
            <a:pPr marL="274320" lvl="1">
              <a:spcBef>
                <a:spcPts val="600"/>
              </a:spcBef>
              <a:buClr>
                <a:schemeClr val="accent1"/>
              </a:buClr>
              <a:buNone/>
            </a:pPr>
            <a:r>
              <a:rPr lang="en-US" dirty="0" smtClean="0">
                <a:solidFill>
                  <a:srgbClr val="C00000"/>
                </a:solidFill>
              </a:rPr>
              <a:t>Boosted Clauses</a:t>
            </a:r>
          </a:p>
          <a:p>
            <a:pPr marL="274320" lvl="1">
              <a:spcBef>
                <a:spcPts val="600"/>
              </a:spcBef>
              <a:buClr>
                <a:schemeClr val="accent1"/>
              </a:buClr>
              <a:buNone/>
            </a:pPr>
            <a:r>
              <a:rPr lang="en-US" dirty="0" smtClean="0"/>
              <a:t>Discriminative Weight Learning </a:t>
            </a:r>
            <a:r>
              <a:rPr lang="en-US" sz="1900" dirty="0" smtClean="0"/>
              <a:t>(Singla’05)</a:t>
            </a:r>
          </a:p>
          <a:p>
            <a:pPr>
              <a:buNone/>
            </a:pPr>
            <a:r>
              <a:rPr lang="en-US" sz="2300" dirty="0" smtClean="0">
                <a:solidFill>
                  <a:schemeClr val="tx2"/>
                </a:solidFill>
              </a:rPr>
              <a:t>Learning via </a:t>
            </a:r>
            <a:r>
              <a:rPr lang="en-US" sz="2300" dirty="0" err="1" smtClean="0">
                <a:solidFill>
                  <a:schemeClr val="tx2"/>
                </a:solidFill>
              </a:rPr>
              <a:t>Hypergraph</a:t>
            </a:r>
            <a:r>
              <a:rPr lang="en-US" sz="2300" dirty="0" smtClean="0">
                <a:solidFill>
                  <a:schemeClr val="tx2"/>
                </a:solidFill>
              </a:rPr>
              <a:t> Lifting </a:t>
            </a:r>
            <a:r>
              <a:rPr lang="en-US" sz="1900" dirty="0" smtClean="0">
                <a:solidFill>
                  <a:schemeClr val="tx2"/>
                </a:solidFill>
              </a:rPr>
              <a:t>(Kok’09)</a:t>
            </a:r>
            <a:endParaRPr lang="en-US" sz="2200" dirty="0" smtClean="0">
              <a:solidFill>
                <a:schemeClr val="tx2"/>
              </a:solidFill>
            </a:endParaRPr>
          </a:p>
          <a:p>
            <a:pPr marL="274320" lvl="1">
              <a:spcBef>
                <a:spcPts val="600"/>
              </a:spcBef>
              <a:buClr>
                <a:schemeClr val="accent1"/>
              </a:buClr>
              <a:buNone/>
            </a:pPr>
            <a:r>
              <a:rPr lang="en-US" dirty="0" smtClean="0"/>
              <a:t>Bottom-up Structure Learning</a:t>
            </a:r>
            <a:r>
              <a:rPr lang="en-US" sz="2200" dirty="0" smtClean="0"/>
              <a:t> </a:t>
            </a:r>
            <a:r>
              <a:rPr lang="en-US" sz="1900" dirty="0" smtClean="0"/>
              <a:t>(Mihalkova’07)</a:t>
            </a:r>
          </a:p>
          <a:p>
            <a:pPr marL="274320" lvl="1">
              <a:spcBef>
                <a:spcPts val="600"/>
              </a:spcBef>
              <a:buClr>
                <a:schemeClr val="accent1"/>
              </a:buClr>
              <a:buNone/>
            </a:pPr>
            <a:r>
              <a:rPr lang="en-US" dirty="0" smtClean="0"/>
              <a:t>Structural Motif </a:t>
            </a:r>
            <a:r>
              <a:rPr lang="en-US" sz="1900" dirty="0" smtClean="0"/>
              <a:t>(Kok’10)</a:t>
            </a:r>
            <a:endParaRPr lang="en-US" dirty="0" smtClean="0"/>
          </a:p>
          <a:p>
            <a:pPr>
              <a:buNone/>
            </a:pPr>
            <a:endParaRPr lang="en-US" sz="2000" dirty="0">
              <a:solidFill>
                <a:schemeClr val="tx2"/>
              </a:solidFill>
            </a:endParaRPr>
          </a:p>
        </p:txBody>
      </p:sp>
      <p:grpSp>
        <p:nvGrpSpPr>
          <p:cNvPr id="9" name="Group 8"/>
          <p:cNvGrpSpPr/>
          <p:nvPr/>
        </p:nvGrpSpPr>
        <p:grpSpPr>
          <a:xfrm>
            <a:off x="7162800" y="4800600"/>
            <a:ext cx="1799078" cy="1447800"/>
            <a:chOff x="6248400" y="4038600"/>
            <a:chExt cx="2713478" cy="2286000"/>
          </a:xfrm>
        </p:grpSpPr>
        <p:pic>
          <p:nvPicPr>
            <p:cNvPr id="71682" name="Picture 2" descr="http://3.bp.blogspot.com/-u5zmsmdEFko/TmfxnNSF1FI/AAAAAAAAANY/OBa_MYFVXPw/s1600/dexters-laboratory-005.jpg"/>
            <p:cNvPicPr>
              <a:picLocks noChangeAspect="1" noChangeArrowheads="1"/>
            </p:cNvPicPr>
            <p:nvPr/>
          </p:nvPicPr>
          <p:blipFill>
            <a:blip r:embed="rId3" cstate="print"/>
            <a:srcRect/>
            <a:stretch>
              <a:fillRect/>
            </a:stretch>
          </p:blipFill>
          <p:spPr bwMode="auto">
            <a:xfrm>
              <a:off x="6553200" y="4038600"/>
              <a:ext cx="2408678" cy="2281906"/>
            </a:xfrm>
            <a:prstGeom prst="rect">
              <a:avLst/>
            </a:prstGeom>
            <a:noFill/>
          </p:spPr>
        </p:pic>
        <p:sp>
          <p:nvSpPr>
            <p:cNvPr id="8" name="Rectangle 7"/>
            <p:cNvSpPr/>
            <p:nvPr/>
          </p:nvSpPr>
          <p:spPr>
            <a:xfrm>
              <a:off x="6248400" y="5943600"/>
              <a:ext cx="990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UW-CSE</a:t>
            </a:r>
            <a:endParaRPr lang="en-US" dirty="0"/>
          </a:p>
        </p:txBody>
      </p:sp>
      <p:graphicFrame>
        <p:nvGraphicFramePr>
          <p:cNvPr id="4" name="Content Placeholder 3"/>
          <p:cNvGraphicFramePr>
            <a:graphicFrameLocks noGrp="1"/>
          </p:cNvGraphicFramePr>
          <p:nvPr>
            <p:ph sz="quarter" idx="1"/>
          </p:nvPr>
        </p:nvGraphicFramePr>
        <p:xfrm>
          <a:off x="1143000" y="3657600"/>
          <a:ext cx="6705600" cy="2569026"/>
        </p:xfrm>
        <a:graphic>
          <a:graphicData uri="http://schemas.openxmlformats.org/drawingml/2006/table">
            <a:tbl>
              <a:tblPr firstRow="1" firstCol="1">
                <a:tableStyleId>{8FD4443E-F989-4FC4-A0C8-D5A2AF1F390B}</a:tableStyleId>
              </a:tblPr>
              <a:tblGrid>
                <a:gridCol w="1941095"/>
                <a:gridCol w="1797973"/>
                <a:gridCol w="1483266"/>
                <a:gridCol w="1483266"/>
              </a:tblGrid>
              <a:tr h="428171">
                <a:tc>
                  <a:txBody>
                    <a:bodyPr/>
                    <a:lstStyle/>
                    <a:p>
                      <a:pPr algn="ctr" fontAlgn="b"/>
                      <a:r>
                        <a:rPr lang="en-US" sz="1800" u="none" strike="noStrike" dirty="0"/>
                        <a:t>a</a:t>
                      </a:r>
                      <a:r>
                        <a:rPr lang="en-US" sz="1800" u="none" strike="noStrike" dirty="0" smtClean="0"/>
                        <a:t>dvisedBy</a:t>
                      </a:r>
                      <a:endParaRPr lang="en-US" sz="1800" b="0" i="0" u="none" strike="noStrike" dirty="0">
                        <a:solidFill>
                          <a:srgbClr val="000000"/>
                        </a:solidFill>
                        <a:latin typeface="Calibri"/>
                      </a:endParaRPr>
                    </a:p>
                  </a:txBody>
                  <a:tcPr marL="9525" marR="9525" marT="9525" marB="0" anchor="b"/>
                </a:tc>
                <a:tc>
                  <a:txBody>
                    <a:bodyPr/>
                    <a:lstStyle/>
                    <a:p>
                      <a:pPr algn="ctr" fontAlgn="b"/>
                      <a:r>
                        <a:rPr lang="en-US" sz="1800" u="none" strike="noStrike" dirty="0"/>
                        <a:t> </a:t>
                      </a:r>
                      <a:r>
                        <a:rPr lang="en-US" sz="1800" u="none" strike="noStrike" dirty="0" smtClean="0"/>
                        <a:t>AUC-PR</a:t>
                      </a:r>
                      <a:endParaRPr lang="en-US" sz="1800" b="0" i="0" u="none" strike="noStrike" dirty="0">
                        <a:solidFill>
                          <a:srgbClr val="000000"/>
                        </a:solidFill>
                        <a:latin typeface="Calibri"/>
                      </a:endParaRPr>
                    </a:p>
                  </a:txBody>
                  <a:tcPr marL="9525" marR="9525" marT="9525" marB="0" anchor="b"/>
                </a:tc>
                <a:tc>
                  <a:txBody>
                    <a:bodyPr/>
                    <a:lstStyle/>
                    <a:p>
                      <a:pPr algn="ctr" fontAlgn="b"/>
                      <a:r>
                        <a:rPr lang="en-US" sz="1800" u="none" strike="noStrike" dirty="0"/>
                        <a:t> </a:t>
                      </a:r>
                      <a:r>
                        <a:rPr lang="en-US" sz="1800" u="none" strike="noStrike" dirty="0" smtClean="0"/>
                        <a:t>CLL</a:t>
                      </a:r>
                      <a:endParaRPr lang="en-US" sz="1800" b="0" i="0" u="none" strike="noStrike" dirty="0">
                        <a:solidFill>
                          <a:srgbClr val="000000"/>
                        </a:solidFill>
                        <a:latin typeface="Calibri"/>
                      </a:endParaRPr>
                    </a:p>
                  </a:txBody>
                  <a:tcPr marL="9525" marR="9525" marT="9525" marB="0" anchor="b"/>
                </a:tc>
                <a:tc>
                  <a:txBody>
                    <a:bodyPr/>
                    <a:lstStyle/>
                    <a:p>
                      <a:pPr algn="ctr" fontAlgn="b"/>
                      <a:r>
                        <a:rPr lang="en-US" sz="1800" u="none" strike="noStrike" dirty="0"/>
                        <a:t> Time </a:t>
                      </a:r>
                      <a:endParaRPr lang="en-US" sz="1800" b="0" i="0" u="none" strike="noStrike" dirty="0">
                        <a:solidFill>
                          <a:srgbClr val="000000"/>
                        </a:solidFill>
                        <a:latin typeface="Calibri"/>
                      </a:endParaRPr>
                    </a:p>
                  </a:txBody>
                  <a:tcPr marL="9525" marR="9525" marT="9525" marB="0" anchor="b"/>
                </a:tc>
              </a:tr>
              <a:tr h="428171">
                <a:tc>
                  <a:txBody>
                    <a:bodyPr/>
                    <a:lstStyle/>
                    <a:p>
                      <a:pPr algn="ctr" fontAlgn="b"/>
                      <a:r>
                        <a:rPr lang="en-US" sz="1800" u="none" strike="noStrike" dirty="0" smtClean="0"/>
                        <a:t>MLN-BT</a:t>
                      </a:r>
                      <a:endParaRPr lang="en-US" sz="1800" b="0" i="0" u="none" strike="noStrike" dirty="0">
                        <a:solidFill>
                          <a:srgbClr val="000000"/>
                        </a:solidFill>
                        <a:latin typeface="Calibri"/>
                      </a:endParaRPr>
                    </a:p>
                  </a:txBody>
                  <a:tcPr marL="9525" marR="9525" marT="9525" marB="0" anchor="b">
                    <a:solidFill>
                      <a:srgbClr val="7030A0"/>
                    </a:solidFill>
                  </a:tcPr>
                </a:tc>
                <a:tc>
                  <a:txBody>
                    <a:bodyPr/>
                    <a:lstStyle/>
                    <a:p>
                      <a:pPr algn="ctr" fontAlgn="b"/>
                      <a:r>
                        <a:rPr lang="en-US" sz="1800" u="none" strike="noStrike" dirty="0"/>
                        <a:t> </a:t>
                      </a:r>
                      <a:r>
                        <a:rPr lang="en-US" sz="1800" u="none" strike="noStrike" dirty="0" smtClean="0"/>
                        <a:t>0.94</a:t>
                      </a:r>
                      <a:r>
                        <a:rPr lang="en-US" sz="1800" u="none" strike="noStrike" baseline="0" dirty="0" smtClean="0"/>
                        <a:t> </a:t>
                      </a:r>
                      <a:r>
                        <a:rPr lang="en-US" sz="1800" u="none" strike="noStrike" dirty="0" smtClean="0"/>
                        <a:t>± 0.06 </a:t>
                      </a:r>
                      <a:endParaRPr lang="en-US" sz="1800" b="0" i="0" u="none" strike="noStrike" dirty="0">
                        <a:solidFill>
                          <a:srgbClr val="000000"/>
                        </a:solidFill>
                        <a:latin typeface="Calibri"/>
                      </a:endParaRPr>
                    </a:p>
                  </a:txBody>
                  <a:tcPr marL="9525" marR="9525" marT="9525" marB="0" anchor="b">
                    <a:solidFill>
                      <a:srgbClr val="7030A0"/>
                    </a:solidFill>
                  </a:tcPr>
                </a:tc>
                <a:tc>
                  <a:txBody>
                    <a:bodyPr/>
                    <a:lstStyle/>
                    <a:p>
                      <a:pPr algn="ctr" fontAlgn="b"/>
                      <a:r>
                        <a:rPr lang="en-US" sz="1800" u="none" strike="noStrike" dirty="0"/>
                        <a:t> </a:t>
                      </a:r>
                      <a:r>
                        <a:rPr lang="en-US" sz="1800" u="none" strike="noStrike" dirty="0" smtClean="0"/>
                        <a:t>-0.52</a:t>
                      </a:r>
                      <a:r>
                        <a:rPr lang="en-US" sz="1800" u="none" strike="noStrike" baseline="0" dirty="0" smtClean="0"/>
                        <a:t> </a:t>
                      </a:r>
                      <a:r>
                        <a:rPr lang="en-US" sz="1800" u="none" strike="noStrike" dirty="0" smtClean="0"/>
                        <a:t>± 0.45 </a:t>
                      </a:r>
                      <a:endParaRPr lang="en-US" sz="1800" b="0" i="0" u="none" strike="noStrike" dirty="0">
                        <a:solidFill>
                          <a:srgbClr val="000000"/>
                        </a:solidFill>
                        <a:latin typeface="Calibri"/>
                      </a:endParaRPr>
                    </a:p>
                  </a:txBody>
                  <a:tcPr marL="9525" marR="9525" marT="9525" marB="0" anchor="b">
                    <a:solidFill>
                      <a:srgbClr val="7030A0"/>
                    </a:solidFill>
                  </a:tcPr>
                </a:tc>
                <a:tc>
                  <a:txBody>
                    <a:bodyPr/>
                    <a:lstStyle/>
                    <a:p>
                      <a:pPr algn="r" fontAlgn="b"/>
                      <a:r>
                        <a:rPr lang="en-US" sz="1800" u="none" strike="noStrike" dirty="0" smtClean="0"/>
                        <a:t> 18.4 sec  </a:t>
                      </a:r>
                      <a:endParaRPr lang="en-US" sz="1800" b="0" i="0" u="none" strike="noStrike" dirty="0">
                        <a:solidFill>
                          <a:srgbClr val="000000"/>
                        </a:solidFill>
                        <a:latin typeface="Calibri"/>
                      </a:endParaRPr>
                    </a:p>
                  </a:txBody>
                  <a:tcPr marL="9525" marR="9525" marT="9525" marB="0" anchor="b">
                    <a:solidFill>
                      <a:srgbClr val="7030A0"/>
                    </a:solidFill>
                  </a:tcPr>
                </a:tc>
              </a:tr>
              <a:tr h="428171">
                <a:tc>
                  <a:txBody>
                    <a:bodyPr/>
                    <a:lstStyle/>
                    <a:p>
                      <a:pPr algn="ctr" fontAlgn="b"/>
                      <a:r>
                        <a:rPr lang="en-US" sz="1800" u="none" strike="noStrike" dirty="0" smtClean="0"/>
                        <a:t>MLN-BC</a:t>
                      </a:r>
                      <a:endParaRPr lang="en-US" sz="1800" b="0" i="0" u="none" strike="noStrike" dirty="0">
                        <a:solidFill>
                          <a:srgbClr val="000000"/>
                        </a:solidFill>
                        <a:latin typeface="Calibri"/>
                      </a:endParaRPr>
                    </a:p>
                  </a:txBody>
                  <a:tcPr marL="9525" marR="9525" marT="9525" marB="0" anchor="b">
                    <a:solidFill>
                      <a:schemeClr val="tx2">
                        <a:lumMod val="60000"/>
                        <a:lumOff val="40000"/>
                      </a:schemeClr>
                    </a:solidFill>
                  </a:tcPr>
                </a:tc>
                <a:tc>
                  <a:txBody>
                    <a:bodyPr/>
                    <a:lstStyle/>
                    <a:p>
                      <a:pPr algn="ctr" fontAlgn="b"/>
                      <a:r>
                        <a:rPr lang="en-US" sz="1800" u="none" strike="noStrike" dirty="0"/>
                        <a:t> </a:t>
                      </a:r>
                      <a:r>
                        <a:rPr lang="en-US" sz="1800" u="none" strike="noStrike" dirty="0" smtClean="0"/>
                        <a:t>0.95 </a:t>
                      </a:r>
                      <a:r>
                        <a:rPr lang="en-US" sz="1800" u="none" strike="noStrike" dirty="0"/>
                        <a:t>± </a:t>
                      </a:r>
                      <a:r>
                        <a:rPr lang="en-US" sz="1800" u="none" strike="noStrike" dirty="0" smtClean="0"/>
                        <a:t>0.05</a:t>
                      </a:r>
                      <a:endParaRPr lang="en-US" sz="1800" b="0" i="0" u="none" strike="noStrike" dirty="0">
                        <a:solidFill>
                          <a:srgbClr val="000000"/>
                        </a:solidFill>
                        <a:latin typeface="Calibri"/>
                      </a:endParaRPr>
                    </a:p>
                  </a:txBody>
                  <a:tcPr marL="9525" marR="9525" marT="9525" marB="0" anchor="b">
                    <a:solidFill>
                      <a:schemeClr val="tx2">
                        <a:lumMod val="60000"/>
                        <a:lumOff val="40000"/>
                      </a:schemeClr>
                    </a:solidFill>
                  </a:tcPr>
                </a:tc>
                <a:tc>
                  <a:txBody>
                    <a:bodyPr/>
                    <a:lstStyle/>
                    <a:p>
                      <a:pPr algn="ctr" fontAlgn="b"/>
                      <a:r>
                        <a:rPr lang="en-US" sz="1800" u="none" strike="noStrike" dirty="0"/>
                        <a:t> </a:t>
                      </a:r>
                      <a:r>
                        <a:rPr lang="en-US" sz="1800" u="none" strike="noStrike" dirty="0" smtClean="0"/>
                        <a:t>-0.30 </a:t>
                      </a:r>
                      <a:r>
                        <a:rPr lang="en-US" sz="1800" u="none" strike="noStrike" dirty="0"/>
                        <a:t>± </a:t>
                      </a:r>
                      <a:r>
                        <a:rPr lang="en-US" sz="1800" u="none" strike="noStrike" dirty="0" smtClean="0"/>
                        <a:t>0.06</a:t>
                      </a:r>
                      <a:endParaRPr lang="en-US" sz="1800" b="0" i="0" u="none" strike="noStrike" dirty="0">
                        <a:solidFill>
                          <a:srgbClr val="000000"/>
                        </a:solidFill>
                        <a:latin typeface="Calibri"/>
                      </a:endParaRPr>
                    </a:p>
                  </a:txBody>
                  <a:tcPr marL="9525" marR="9525" marT="9525" marB="0" anchor="b">
                    <a:solidFill>
                      <a:schemeClr val="tx2">
                        <a:lumMod val="60000"/>
                        <a:lumOff val="40000"/>
                      </a:schemeClr>
                    </a:solidFill>
                  </a:tcPr>
                </a:tc>
                <a:tc>
                  <a:txBody>
                    <a:bodyPr/>
                    <a:lstStyle/>
                    <a:p>
                      <a:pPr algn="r" fontAlgn="b"/>
                      <a:r>
                        <a:rPr lang="en-US" sz="1800" u="none" strike="noStrike" dirty="0"/>
                        <a:t> </a:t>
                      </a:r>
                      <a:r>
                        <a:rPr lang="en-US" sz="1800" u="none" strike="noStrike" dirty="0" smtClean="0"/>
                        <a:t>33.3 sec  </a:t>
                      </a:r>
                      <a:endParaRPr lang="en-US" sz="1800" b="0" i="0" u="none" strike="noStrike" dirty="0">
                        <a:solidFill>
                          <a:srgbClr val="000000"/>
                        </a:solidFill>
                        <a:latin typeface="Calibri"/>
                      </a:endParaRPr>
                    </a:p>
                  </a:txBody>
                  <a:tcPr marL="9525" marR="9525" marT="9525" marB="0" anchor="b">
                    <a:solidFill>
                      <a:schemeClr val="tx2">
                        <a:lumMod val="60000"/>
                        <a:lumOff val="40000"/>
                      </a:schemeClr>
                    </a:solidFill>
                  </a:tcPr>
                </a:tc>
              </a:tr>
              <a:tr h="428171">
                <a:tc>
                  <a:txBody>
                    <a:bodyPr/>
                    <a:lstStyle/>
                    <a:p>
                      <a:pPr algn="ctr" fontAlgn="b"/>
                      <a:r>
                        <a:rPr lang="en-US" sz="1800" u="none" strike="noStrike" dirty="0" err="1" smtClean="0"/>
                        <a:t>Alch</a:t>
                      </a:r>
                      <a:r>
                        <a:rPr lang="en-US" sz="1800" u="none" strike="noStrike" dirty="0" smtClean="0"/>
                        <a:t>-D </a:t>
                      </a:r>
                      <a:endParaRPr lang="en-US" sz="1800" b="0" i="0" u="none" strike="noStrike" dirty="0">
                        <a:solidFill>
                          <a:srgbClr val="000000"/>
                        </a:solidFill>
                        <a:latin typeface="Calibri"/>
                      </a:endParaRPr>
                    </a:p>
                  </a:txBody>
                  <a:tcPr marL="9525" marR="9525" marT="9525" marB="0" anchor="b">
                    <a:solidFill>
                      <a:schemeClr val="tx1">
                        <a:lumMod val="65000"/>
                        <a:lumOff val="35000"/>
                      </a:schemeClr>
                    </a:solidFill>
                  </a:tcPr>
                </a:tc>
                <a:tc>
                  <a:txBody>
                    <a:bodyPr/>
                    <a:lstStyle/>
                    <a:p>
                      <a:pPr algn="ctr" fontAlgn="b"/>
                      <a:r>
                        <a:rPr lang="en-US" sz="1800" u="none" strike="noStrike" dirty="0"/>
                        <a:t> </a:t>
                      </a:r>
                      <a:r>
                        <a:rPr lang="en-US" sz="1800" u="none" strike="noStrike" dirty="0" smtClean="0"/>
                        <a:t>0.31 </a:t>
                      </a:r>
                      <a:r>
                        <a:rPr lang="en-US" sz="1800" u="none" strike="noStrike" dirty="0"/>
                        <a:t>± </a:t>
                      </a:r>
                      <a:r>
                        <a:rPr lang="en-US" sz="1800" u="none" strike="noStrike" dirty="0" smtClean="0"/>
                        <a:t>0.10</a:t>
                      </a:r>
                      <a:endParaRPr lang="en-US" sz="1800" b="0" i="0" u="none" strike="noStrike" dirty="0">
                        <a:solidFill>
                          <a:srgbClr val="000000"/>
                        </a:solidFill>
                        <a:latin typeface="Calibri"/>
                      </a:endParaRPr>
                    </a:p>
                  </a:txBody>
                  <a:tcPr marL="9525" marR="9525" marT="9525" marB="0" anchor="b">
                    <a:solidFill>
                      <a:schemeClr val="tx1">
                        <a:lumMod val="65000"/>
                        <a:lumOff val="35000"/>
                      </a:schemeClr>
                    </a:solidFill>
                  </a:tcPr>
                </a:tc>
                <a:tc>
                  <a:txBody>
                    <a:bodyPr/>
                    <a:lstStyle/>
                    <a:p>
                      <a:pPr algn="ctr" fontAlgn="b"/>
                      <a:r>
                        <a:rPr lang="en-US" sz="1800" u="none" strike="noStrike" dirty="0"/>
                        <a:t> </a:t>
                      </a:r>
                      <a:r>
                        <a:rPr lang="en-US" sz="1800" u="none" strike="noStrike" dirty="0" smtClean="0"/>
                        <a:t>-3.90 </a:t>
                      </a:r>
                      <a:r>
                        <a:rPr lang="en-US" sz="1800" u="none" strike="noStrike" dirty="0"/>
                        <a:t>± </a:t>
                      </a:r>
                      <a:r>
                        <a:rPr lang="en-US" sz="1800" u="none" strike="noStrike" dirty="0" smtClean="0"/>
                        <a:t>0.41</a:t>
                      </a:r>
                      <a:endParaRPr lang="en-US" sz="1800" b="0" i="0" u="none" strike="noStrike" dirty="0">
                        <a:solidFill>
                          <a:srgbClr val="000000"/>
                        </a:solidFill>
                        <a:latin typeface="Calibri"/>
                      </a:endParaRPr>
                    </a:p>
                  </a:txBody>
                  <a:tcPr marL="9525" marR="9525" marT="9525" marB="0" anchor="b">
                    <a:solidFill>
                      <a:schemeClr val="tx1">
                        <a:lumMod val="65000"/>
                        <a:lumOff val="35000"/>
                      </a:schemeClr>
                    </a:solidFill>
                  </a:tcPr>
                </a:tc>
                <a:tc>
                  <a:txBody>
                    <a:bodyPr/>
                    <a:lstStyle/>
                    <a:p>
                      <a:pPr algn="r" fontAlgn="b"/>
                      <a:r>
                        <a:rPr lang="en-US" sz="1800" u="none" strike="noStrike" dirty="0"/>
                        <a:t> </a:t>
                      </a:r>
                      <a:r>
                        <a:rPr lang="en-US" sz="1800" u="none" strike="noStrike" dirty="0" smtClean="0"/>
                        <a:t>7.1 hrs  </a:t>
                      </a:r>
                      <a:endParaRPr lang="en-US" sz="1800" b="0" i="0" u="none" strike="noStrike" dirty="0">
                        <a:solidFill>
                          <a:srgbClr val="000000"/>
                        </a:solidFill>
                        <a:latin typeface="Calibri"/>
                      </a:endParaRPr>
                    </a:p>
                  </a:txBody>
                  <a:tcPr marL="9525" marR="9525" marT="9525" marB="0" anchor="b">
                    <a:solidFill>
                      <a:schemeClr val="tx1">
                        <a:lumMod val="65000"/>
                        <a:lumOff val="35000"/>
                      </a:schemeClr>
                    </a:solidFill>
                  </a:tcPr>
                </a:tc>
              </a:tr>
              <a:tr h="428171">
                <a:tc>
                  <a:txBody>
                    <a:bodyPr/>
                    <a:lstStyle/>
                    <a:p>
                      <a:pPr algn="ctr" fontAlgn="b"/>
                      <a:r>
                        <a:rPr lang="en-US" sz="1800" u="none" strike="noStrike" dirty="0" smtClean="0"/>
                        <a:t>Motif</a:t>
                      </a:r>
                      <a:endParaRPr lang="en-US" sz="1800" b="0" i="0" u="none" strike="noStrike" dirty="0">
                        <a:solidFill>
                          <a:srgbClr val="000000"/>
                        </a:solidFill>
                        <a:latin typeface="Calibri"/>
                      </a:endParaRPr>
                    </a:p>
                  </a:txBody>
                  <a:tcPr marL="9525" marR="9525" marT="9525" marB="0" anchor="b">
                    <a:solidFill>
                      <a:schemeClr val="tx1">
                        <a:lumMod val="65000"/>
                        <a:lumOff val="35000"/>
                      </a:schemeClr>
                    </a:solidFill>
                  </a:tcPr>
                </a:tc>
                <a:tc>
                  <a:txBody>
                    <a:bodyPr/>
                    <a:lstStyle/>
                    <a:p>
                      <a:pPr algn="ctr" fontAlgn="b"/>
                      <a:r>
                        <a:rPr lang="en-US" sz="1800" u="none" strike="noStrike" dirty="0"/>
                        <a:t> </a:t>
                      </a:r>
                      <a:r>
                        <a:rPr lang="en-US" sz="1800" u="none" strike="noStrike" dirty="0" smtClean="0"/>
                        <a:t>0.43 </a:t>
                      </a:r>
                      <a:r>
                        <a:rPr lang="en-US" sz="1800" u="none" strike="noStrike" dirty="0"/>
                        <a:t>± </a:t>
                      </a:r>
                      <a:r>
                        <a:rPr lang="en-US" sz="1800" u="none" strike="noStrike" dirty="0" smtClean="0"/>
                        <a:t>0.03</a:t>
                      </a:r>
                      <a:endParaRPr lang="en-US" sz="1800" b="0" i="0" u="none" strike="noStrike" dirty="0">
                        <a:solidFill>
                          <a:srgbClr val="000000"/>
                        </a:solidFill>
                        <a:latin typeface="Calibri"/>
                      </a:endParaRPr>
                    </a:p>
                  </a:txBody>
                  <a:tcPr marL="9525" marR="9525" marT="9525" marB="0" anchor="b">
                    <a:solidFill>
                      <a:schemeClr val="tx1">
                        <a:lumMod val="65000"/>
                        <a:lumOff val="35000"/>
                      </a:schemeClr>
                    </a:solidFill>
                  </a:tcPr>
                </a:tc>
                <a:tc>
                  <a:txBody>
                    <a:bodyPr/>
                    <a:lstStyle/>
                    <a:p>
                      <a:pPr algn="ctr" fontAlgn="b"/>
                      <a:r>
                        <a:rPr lang="en-US" sz="1800" u="none" strike="noStrike" dirty="0"/>
                        <a:t> </a:t>
                      </a:r>
                      <a:r>
                        <a:rPr lang="en-US" sz="1800" u="none" strike="noStrike" dirty="0" smtClean="0"/>
                        <a:t>-3.23 </a:t>
                      </a:r>
                      <a:r>
                        <a:rPr lang="en-US" sz="1800" u="none" strike="noStrike" dirty="0"/>
                        <a:t>± </a:t>
                      </a:r>
                      <a:r>
                        <a:rPr lang="en-US" sz="1800" u="none" strike="noStrike" dirty="0" smtClean="0"/>
                        <a:t>0.78 </a:t>
                      </a:r>
                      <a:endParaRPr lang="en-US" sz="1800" b="0" i="0" u="none" strike="noStrike" dirty="0">
                        <a:solidFill>
                          <a:srgbClr val="000000"/>
                        </a:solidFill>
                        <a:latin typeface="Calibri"/>
                      </a:endParaRPr>
                    </a:p>
                  </a:txBody>
                  <a:tcPr marL="9525" marR="9525" marT="9525" marB="0" anchor="b">
                    <a:solidFill>
                      <a:schemeClr val="tx1">
                        <a:lumMod val="65000"/>
                        <a:lumOff val="35000"/>
                      </a:schemeClr>
                    </a:solidFill>
                  </a:tcPr>
                </a:tc>
                <a:tc>
                  <a:txBody>
                    <a:bodyPr/>
                    <a:lstStyle/>
                    <a:p>
                      <a:pPr algn="r" fontAlgn="b"/>
                      <a:r>
                        <a:rPr lang="en-US" sz="1800" u="none" strike="noStrike" dirty="0"/>
                        <a:t> </a:t>
                      </a:r>
                      <a:r>
                        <a:rPr lang="en-US" sz="1800" u="none" strike="noStrike" dirty="0" smtClean="0"/>
                        <a:t>1.8 hrs  </a:t>
                      </a:r>
                      <a:endParaRPr lang="en-US" sz="1800" b="0" i="0" u="none" strike="noStrike" dirty="0">
                        <a:solidFill>
                          <a:srgbClr val="000000"/>
                        </a:solidFill>
                        <a:latin typeface="Calibri"/>
                      </a:endParaRPr>
                    </a:p>
                  </a:txBody>
                  <a:tcPr marL="9525" marR="9525" marT="9525" marB="0" anchor="b">
                    <a:solidFill>
                      <a:schemeClr val="tx1">
                        <a:lumMod val="65000"/>
                        <a:lumOff val="35000"/>
                      </a:schemeClr>
                    </a:solidFill>
                  </a:tcPr>
                </a:tc>
              </a:tr>
              <a:tr h="428171">
                <a:tc>
                  <a:txBody>
                    <a:bodyPr/>
                    <a:lstStyle/>
                    <a:p>
                      <a:pPr algn="ctr" fontAlgn="b"/>
                      <a:r>
                        <a:rPr lang="en-US" sz="1800" u="none" strike="noStrike" dirty="0"/>
                        <a:t>LHL </a:t>
                      </a:r>
                      <a:endParaRPr lang="en-US" sz="1800" b="0" i="0" u="none" strike="noStrike" dirty="0">
                        <a:solidFill>
                          <a:srgbClr val="000000"/>
                        </a:solidFill>
                        <a:latin typeface="Calibri"/>
                      </a:endParaRPr>
                    </a:p>
                  </a:txBody>
                  <a:tcPr marL="9525" marR="9525" marT="9525" marB="0" anchor="b">
                    <a:solidFill>
                      <a:schemeClr val="tx1">
                        <a:lumMod val="65000"/>
                        <a:lumOff val="35000"/>
                      </a:schemeClr>
                    </a:solidFill>
                  </a:tcPr>
                </a:tc>
                <a:tc>
                  <a:txBody>
                    <a:bodyPr/>
                    <a:lstStyle/>
                    <a:p>
                      <a:pPr algn="ctr" fontAlgn="b"/>
                      <a:r>
                        <a:rPr lang="en-US" sz="1800" u="none" strike="noStrike" dirty="0"/>
                        <a:t> </a:t>
                      </a:r>
                      <a:r>
                        <a:rPr lang="en-US" sz="1800" u="none" strike="noStrike" dirty="0" smtClean="0"/>
                        <a:t>0.42  </a:t>
                      </a:r>
                      <a:r>
                        <a:rPr lang="en-US" sz="1800" u="none" strike="noStrike" dirty="0"/>
                        <a:t>± </a:t>
                      </a:r>
                      <a:r>
                        <a:rPr lang="en-US" sz="1800" u="none" strike="noStrike" dirty="0" smtClean="0"/>
                        <a:t>0.10 </a:t>
                      </a:r>
                      <a:endParaRPr lang="en-US" sz="1800" b="0" i="0" u="none" strike="noStrike" dirty="0">
                        <a:solidFill>
                          <a:srgbClr val="000000"/>
                        </a:solidFill>
                        <a:latin typeface="Calibri"/>
                      </a:endParaRPr>
                    </a:p>
                  </a:txBody>
                  <a:tcPr marL="9525" marR="9525" marT="9525" marB="0" anchor="b">
                    <a:solidFill>
                      <a:schemeClr val="tx1">
                        <a:lumMod val="65000"/>
                        <a:lumOff val="35000"/>
                      </a:schemeClr>
                    </a:solidFill>
                  </a:tcPr>
                </a:tc>
                <a:tc>
                  <a:txBody>
                    <a:bodyPr/>
                    <a:lstStyle/>
                    <a:p>
                      <a:pPr algn="ctr" fontAlgn="b"/>
                      <a:r>
                        <a:rPr lang="en-US" sz="1800" u="none" strike="noStrike" dirty="0"/>
                        <a:t> </a:t>
                      </a:r>
                      <a:r>
                        <a:rPr lang="en-US" sz="1800" u="none" strike="noStrike" dirty="0" smtClean="0"/>
                        <a:t>-2.94 </a:t>
                      </a:r>
                      <a:r>
                        <a:rPr lang="en-US" sz="1800" u="none" strike="noStrike" dirty="0"/>
                        <a:t>± </a:t>
                      </a:r>
                      <a:r>
                        <a:rPr lang="en-US" sz="1800" u="none" strike="noStrike" dirty="0" smtClean="0"/>
                        <a:t>0.31  </a:t>
                      </a:r>
                      <a:endParaRPr lang="en-US" sz="1800" b="0" i="0" u="none" strike="noStrike" dirty="0">
                        <a:solidFill>
                          <a:srgbClr val="000000"/>
                        </a:solidFill>
                        <a:latin typeface="Calibri"/>
                      </a:endParaRPr>
                    </a:p>
                  </a:txBody>
                  <a:tcPr marL="9525" marR="9525" marT="9525" marB="0" anchor="b">
                    <a:solidFill>
                      <a:schemeClr val="tx1">
                        <a:lumMod val="65000"/>
                        <a:lumOff val="35000"/>
                      </a:schemeClr>
                    </a:solidFill>
                  </a:tcPr>
                </a:tc>
                <a:tc>
                  <a:txBody>
                    <a:bodyPr/>
                    <a:lstStyle/>
                    <a:p>
                      <a:pPr algn="r" fontAlgn="b"/>
                      <a:r>
                        <a:rPr lang="en-US" sz="1800" u="none" strike="noStrike" dirty="0" smtClean="0"/>
                        <a:t> 37.2 sec  </a:t>
                      </a:r>
                      <a:endParaRPr lang="en-US" sz="1800" b="0" i="0" u="none" strike="noStrike" dirty="0">
                        <a:solidFill>
                          <a:srgbClr val="000000"/>
                        </a:solidFill>
                        <a:latin typeface="Calibri"/>
                      </a:endParaRPr>
                    </a:p>
                  </a:txBody>
                  <a:tcPr marL="9525" marR="9525" marT="9525" marB="0" anchor="b">
                    <a:solidFill>
                      <a:schemeClr val="tx1">
                        <a:lumMod val="65000"/>
                        <a:lumOff val="35000"/>
                      </a:schemeClr>
                    </a:solidFill>
                  </a:tcPr>
                </a:tc>
              </a:tr>
            </a:tbl>
          </a:graphicData>
        </a:graphic>
      </p:graphicFrame>
      <p:sp>
        <p:nvSpPr>
          <p:cNvPr id="5" name="TextBox 4"/>
          <p:cNvSpPr txBox="1"/>
          <p:nvPr/>
        </p:nvSpPr>
        <p:spPr>
          <a:xfrm>
            <a:off x="609600" y="1295400"/>
            <a:ext cx="8077200" cy="1800493"/>
          </a:xfrm>
          <a:prstGeom prst="rect">
            <a:avLst/>
          </a:prstGeom>
          <a:noFill/>
        </p:spPr>
        <p:txBody>
          <a:bodyPr wrap="square" rtlCol="0">
            <a:spAutoFit/>
          </a:bodyPr>
          <a:lstStyle/>
          <a:p>
            <a:pPr marL="274320" lvl="0" indent="-274320">
              <a:spcBef>
                <a:spcPts val="600"/>
              </a:spcBef>
              <a:buClr>
                <a:srgbClr val="D34817"/>
              </a:buClr>
              <a:buSzPct val="76000"/>
              <a:buFont typeface="Wingdings 3"/>
              <a:buChar char=""/>
            </a:pPr>
            <a:r>
              <a:rPr lang="en-US" sz="2400" dirty="0" smtClean="0">
                <a:solidFill>
                  <a:prstClr val="black"/>
                </a:solidFill>
              </a:rPr>
              <a:t>Predict </a:t>
            </a:r>
            <a:r>
              <a:rPr lang="en-US" sz="2400" i="1" dirty="0" err="1" smtClean="0">
                <a:solidFill>
                  <a:prstClr val="black"/>
                </a:solidFill>
              </a:rPr>
              <a:t>advisedBy</a:t>
            </a:r>
            <a:r>
              <a:rPr lang="en-US" sz="2400" dirty="0" smtClean="0">
                <a:solidFill>
                  <a:prstClr val="black"/>
                </a:solidFill>
              </a:rPr>
              <a:t> relation </a:t>
            </a:r>
          </a:p>
          <a:p>
            <a:pPr marL="731520" lvl="1" indent="-274320">
              <a:spcBef>
                <a:spcPts val="600"/>
              </a:spcBef>
              <a:buClr>
                <a:srgbClr val="D34817"/>
              </a:buClr>
              <a:buSzPct val="76000"/>
            </a:pPr>
            <a:r>
              <a:rPr lang="en-US" sz="2400" dirty="0" smtClean="0">
                <a:solidFill>
                  <a:prstClr val="black"/>
                </a:solidFill>
              </a:rPr>
              <a:t>Given </a:t>
            </a:r>
            <a:r>
              <a:rPr lang="en-US" sz="2400" i="1" dirty="0" smtClean="0">
                <a:solidFill>
                  <a:prstClr val="black"/>
                </a:solidFill>
              </a:rPr>
              <a:t>student, professor, </a:t>
            </a:r>
            <a:r>
              <a:rPr lang="en-US" sz="2400" i="1" dirty="0" err="1" smtClean="0">
                <a:solidFill>
                  <a:prstClr val="black"/>
                </a:solidFill>
              </a:rPr>
              <a:t>courseTA</a:t>
            </a:r>
            <a:r>
              <a:rPr lang="en-US" sz="2400" i="1" dirty="0" smtClean="0">
                <a:solidFill>
                  <a:prstClr val="black"/>
                </a:solidFill>
              </a:rPr>
              <a:t>, </a:t>
            </a:r>
            <a:r>
              <a:rPr lang="en-US" sz="2400" i="1" dirty="0" err="1" smtClean="0">
                <a:solidFill>
                  <a:prstClr val="black"/>
                </a:solidFill>
              </a:rPr>
              <a:t>courseProf</a:t>
            </a:r>
            <a:r>
              <a:rPr lang="en-US" sz="2400" dirty="0" smtClean="0">
                <a:solidFill>
                  <a:prstClr val="black"/>
                </a:solidFill>
              </a:rPr>
              <a:t>, etc relations</a:t>
            </a:r>
          </a:p>
          <a:p>
            <a:pPr marL="274320" lvl="0" indent="-274320">
              <a:spcBef>
                <a:spcPts val="600"/>
              </a:spcBef>
              <a:buClr>
                <a:srgbClr val="D34817"/>
              </a:buClr>
              <a:buSzPct val="76000"/>
              <a:buFont typeface="Wingdings 3"/>
              <a:buChar char=""/>
            </a:pPr>
            <a:r>
              <a:rPr lang="en-US" sz="2400" dirty="0" smtClean="0">
                <a:solidFill>
                  <a:prstClr val="black"/>
                </a:solidFill>
              </a:rPr>
              <a:t>5-fold cross validation</a:t>
            </a:r>
          </a:p>
          <a:p>
            <a:pPr marL="274320" lvl="0" indent="-274320">
              <a:spcBef>
                <a:spcPts val="600"/>
              </a:spcBef>
              <a:buClr>
                <a:srgbClr val="D34817"/>
              </a:buClr>
              <a:buSzPct val="76000"/>
              <a:buFont typeface="Wingdings 3"/>
              <a:buChar char=""/>
            </a:pPr>
            <a:r>
              <a:rPr lang="en-US" sz="2400" dirty="0" smtClean="0">
                <a:solidFill>
                  <a:prstClr val="black"/>
                </a:solidFill>
              </a:rPr>
              <a:t>Exact inference since only single target predicate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57200" y="1219200"/>
            <a:ext cx="8229600" cy="493776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Task: Entity Resolution</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Predict: </a:t>
            </a:r>
            <a:r>
              <a:rPr kumimoji="0" lang="en-US" sz="2400" b="0" i="1" u="none" strike="noStrike" kern="1200" cap="none" spc="0" normalizeH="0" baseline="0" noProof="0" dirty="0" err="1" smtClean="0">
                <a:ln>
                  <a:noFill/>
                </a:ln>
                <a:solidFill>
                  <a:schemeClr val="tx1"/>
                </a:solidFill>
                <a:effectLst/>
                <a:uLnTx/>
                <a:uFillTx/>
                <a:latin typeface="+mn-lt"/>
                <a:ea typeface="+mn-ea"/>
                <a:cs typeface="+mn-cs"/>
              </a:rPr>
              <a:t>SameBib</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1" u="none" strike="noStrike" kern="1200" cap="none" spc="0" normalizeH="0" baseline="0" noProof="0" dirty="0" err="1" smtClean="0">
                <a:ln>
                  <a:noFill/>
                </a:ln>
                <a:solidFill>
                  <a:schemeClr val="tx1"/>
                </a:solidFill>
                <a:effectLst/>
                <a:uLnTx/>
                <a:uFillTx/>
                <a:latin typeface="+mn-lt"/>
                <a:ea typeface="+mn-ea"/>
                <a:cs typeface="+mn-cs"/>
              </a:rPr>
              <a:t>SameVenue</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1" u="none" strike="noStrike" kern="1200" cap="none" spc="0" normalizeH="0" baseline="0" noProof="0" dirty="0" err="1" smtClean="0">
                <a:ln>
                  <a:noFill/>
                </a:ln>
                <a:solidFill>
                  <a:schemeClr val="tx1"/>
                </a:solidFill>
                <a:effectLst/>
                <a:uLnTx/>
                <a:uFillTx/>
                <a:latin typeface="+mn-lt"/>
                <a:ea typeface="+mn-ea"/>
                <a:cs typeface="+mn-cs"/>
              </a:rPr>
              <a:t>SameTitle</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1" u="none" strike="noStrike" kern="1200" cap="none" spc="0" normalizeH="0" baseline="0" noProof="0" dirty="0" err="1" smtClean="0">
                <a:ln>
                  <a:noFill/>
                </a:ln>
                <a:solidFill>
                  <a:schemeClr val="tx1"/>
                </a:solidFill>
                <a:effectLst/>
                <a:uLnTx/>
                <a:uFillTx/>
                <a:latin typeface="+mn-lt"/>
                <a:ea typeface="+mn-ea"/>
                <a:cs typeface="+mn-cs"/>
              </a:rPr>
              <a:t>SameAuthor</a:t>
            </a:r>
            <a:endParaRPr kumimoji="0" lang="en-US" sz="2400" b="0" i="1"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a:spcBef>
                <a:spcPts val="600"/>
              </a:spcBef>
              <a:buClr>
                <a:schemeClr val="accent1"/>
              </a:buClr>
              <a:buSzPct val="76000"/>
              <a:buFont typeface="Wingdings 3"/>
              <a:buChar char=""/>
              <a:defRPr/>
            </a:pPr>
            <a:r>
              <a:rPr lang="en-US" sz="2000" i="1" dirty="0" smtClean="0"/>
              <a:t> </a:t>
            </a:r>
            <a:r>
              <a:rPr lang="en-US" sz="2000" dirty="0" smtClean="0"/>
              <a:t>Given: </a:t>
            </a:r>
            <a:r>
              <a:rPr lang="en-US" sz="2000" i="1" dirty="0" err="1" smtClean="0"/>
              <a:t>HasWordAuthor</a:t>
            </a:r>
            <a:r>
              <a:rPr lang="en-US" sz="2000" i="1" dirty="0" smtClean="0"/>
              <a:t>, </a:t>
            </a:r>
            <a:r>
              <a:rPr lang="en-US" sz="2000" i="1" dirty="0" err="1" smtClean="0"/>
              <a:t>HasWordTitle</a:t>
            </a:r>
            <a:r>
              <a:rPr lang="en-US" sz="2000" i="1" dirty="0" smtClean="0"/>
              <a:t>, </a:t>
            </a:r>
            <a:r>
              <a:rPr lang="en-US" sz="2000" i="1" dirty="0" err="1" smtClean="0"/>
              <a:t>HasWordVenue</a:t>
            </a:r>
            <a:endParaRPr lang="en-US" sz="2000" i="1" dirty="0" smtClean="0"/>
          </a:p>
          <a:p>
            <a:pPr marL="274320" indent="-274320">
              <a:spcBef>
                <a:spcPts val="600"/>
              </a:spcBef>
              <a:buClr>
                <a:schemeClr val="accent1"/>
              </a:buClr>
              <a:buSzPct val="76000"/>
              <a:buFont typeface="Wingdings 3"/>
              <a:buChar char=""/>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Joint model considered</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for all predicates</a:t>
            </a:r>
          </a:p>
        </p:txBody>
      </p:sp>
      <p:sp>
        <p:nvSpPr>
          <p:cNvPr id="2" name="Title 1"/>
          <p:cNvSpPr>
            <a:spLocks noGrp="1"/>
          </p:cNvSpPr>
          <p:nvPr>
            <p:ph type="title"/>
          </p:nvPr>
        </p:nvSpPr>
        <p:spPr/>
        <p:txBody>
          <a:bodyPr/>
          <a:lstStyle/>
          <a:p>
            <a:r>
              <a:rPr lang="en-US" dirty="0" smtClean="0"/>
              <a:t>Results – Cora</a:t>
            </a:r>
            <a:endParaRPr lang="en-US" dirty="0"/>
          </a:p>
        </p:txBody>
      </p:sp>
      <p:graphicFrame>
        <p:nvGraphicFramePr>
          <p:cNvPr id="4" name="Content Placeholder 3"/>
          <p:cNvGraphicFramePr>
            <a:graphicFrameLocks noGrp="1"/>
          </p:cNvGraphicFramePr>
          <p:nvPr>
            <p:ph sz="quarter" idx="1"/>
          </p:nvPr>
        </p:nvGraphicFramePr>
        <p:xfrm>
          <a:off x="381000" y="3429000"/>
          <a:ext cx="8077200" cy="30479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blog.bufferapp.com/wp-content/uploads/2011/06/future.jpg"/>
          <p:cNvPicPr>
            <a:picLocks noChangeAspect="1" noChangeArrowheads="1"/>
          </p:cNvPicPr>
          <p:nvPr/>
        </p:nvPicPr>
        <p:blipFill>
          <a:blip r:embed="rId3" cstate="print">
            <a:biLevel thresh="50000"/>
          </a:blip>
          <a:srcRect/>
          <a:stretch>
            <a:fillRect/>
          </a:stretch>
        </p:blipFill>
        <p:spPr bwMode="auto">
          <a:xfrm>
            <a:off x="5562635" y="3352800"/>
            <a:ext cx="3581365" cy="2860472"/>
          </a:xfrm>
          <a:prstGeom prst="rect">
            <a:avLst/>
          </a:prstGeom>
          <a:noFill/>
        </p:spPr>
      </p:pic>
      <p:sp>
        <p:nvSpPr>
          <p:cNvPr id="2" name="Title 1"/>
          <p:cNvSpPr>
            <a:spLocks noGrp="1"/>
          </p:cNvSpPr>
          <p:nvPr>
            <p:ph type="title"/>
          </p:nvPr>
        </p:nvSpPr>
        <p:spPr/>
        <p:txBody>
          <a:bodyPr/>
          <a:lstStyle/>
          <a:p>
            <a:r>
              <a:rPr lang="en-US" dirty="0" smtClean="0"/>
              <a:t>Future Work</a:t>
            </a:r>
            <a:endParaRPr lang="en-US" dirty="0"/>
          </a:p>
        </p:txBody>
      </p:sp>
      <p:sp>
        <p:nvSpPr>
          <p:cNvPr id="5" name="Content Placeholder 4"/>
          <p:cNvSpPr>
            <a:spLocks noGrp="1"/>
          </p:cNvSpPr>
          <p:nvPr>
            <p:ph sz="quarter" idx="1"/>
          </p:nvPr>
        </p:nvSpPr>
        <p:spPr>
          <a:xfrm>
            <a:off x="457200" y="1219200"/>
            <a:ext cx="8686800" cy="4937760"/>
          </a:xfrm>
        </p:spPr>
        <p:txBody>
          <a:bodyPr/>
          <a:lstStyle/>
          <a:p>
            <a:pPr>
              <a:buClr>
                <a:schemeClr val="tx2"/>
              </a:buClr>
            </a:pPr>
            <a:r>
              <a:rPr lang="en-US" dirty="0" smtClean="0"/>
              <a:t>Maximize the log-likelihood instead of </a:t>
            </a:r>
            <a:br>
              <a:rPr lang="en-US" dirty="0" smtClean="0"/>
            </a:br>
            <a:r>
              <a:rPr lang="en-US" dirty="0" smtClean="0"/>
              <a:t>pseudo log-likelihood </a:t>
            </a:r>
          </a:p>
          <a:p>
            <a:pPr>
              <a:buClr>
                <a:schemeClr val="tx2"/>
              </a:buClr>
            </a:pPr>
            <a:endParaRPr lang="en-US" dirty="0" smtClean="0"/>
          </a:p>
          <a:p>
            <a:pPr>
              <a:buClr>
                <a:schemeClr val="tx2"/>
              </a:buClr>
            </a:pPr>
            <a:r>
              <a:rPr lang="en-US" dirty="0" smtClean="0"/>
              <a:t>Learn in presence of missing data</a:t>
            </a:r>
          </a:p>
          <a:p>
            <a:pPr>
              <a:buClr>
                <a:schemeClr val="tx2"/>
              </a:buClr>
            </a:pPr>
            <a:endParaRPr lang="en-US" dirty="0" smtClean="0"/>
          </a:p>
          <a:p>
            <a:pPr>
              <a:buClr>
                <a:schemeClr val="tx2"/>
              </a:buClr>
            </a:pPr>
            <a:r>
              <a:rPr lang="en-US" dirty="0" smtClean="0"/>
              <a:t>Improve the human-readability of the learned MLNs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
          </p:nvPr>
        </p:nvSpPr>
        <p:spPr/>
        <p:txBody>
          <a:bodyPr>
            <a:normAutofit/>
          </a:bodyPr>
          <a:lstStyle/>
          <a:p>
            <a:r>
              <a:rPr lang="en-US" dirty="0" smtClean="0"/>
              <a:t>Presented a method to learn structure and parameter for MLNs </a:t>
            </a:r>
            <a:r>
              <a:rPr lang="en-US" u="sng" dirty="0" smtClean="0"/>
              <a:t>simultaneously</a:t>
            </a:r>
          </a:p>
          <a:p>
            <a:pPr lvl="1"/>
            <a:r>
              <a:rPr lang="en-US" dirty="0" smtClean="0"/>
              <a:t>FGB makes it possible to learn many effective short rules</a:t>
            </a:r>
          </a:p>
          <a:p>
            <a:pPr lvl="1"/>
            <a:r>
              <a:rPr lang="en-US" dirty="0" smtClean="0"/>
              <a:t>Used two representation of the gradients</a:t>
            </a:r>
          </a:p>
          <a:p>
            <a:pPr lvl="1"/>
            <a:endParaRPr lang="en-US" dirty="0" smtClean="0"/>
          </a:p>
          <a:p>
            <a:r>
              <a:rPr lang="en-US" dirty="0" smtClean="0"/>
              <a:t>Efficiently learn order-of-magnitude more rules</a:t>
            </a:r>
          </a:p>
          <a:p>
            <a:endParaRPr lang="en-US" dirty="0" smtClean="0"/>
          </a:p>
          <a:p>
            <a:r>
              <a:rPr lang="en-US" dirty="0" smtClean="0"/>
              <a:t>Superior test set performance vs. state-of-the-art </a:t>
            </a:r>
            <a:br>
              <a:rPr lang="en-US" dirty="0" smtClean="0"/>
            </a:br>
            <a:r>
              <a:rPr lang="en-US" dirty="0" smtClean="0"/>
              <a:t>MLN structure-learning techniques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http://www.psdgraphics.com/file/thank-you.jpg"/>
          <p:cNvPicPr>
            <a:picLocks noChangeAspect="1" noChangeArrowheads="1"/>
          </p:cNvPicPr>
          <p:nvPr/>
        </p:nvPicPr>
        <p:blipFill>
          <a:blip r:embed="rId2" cstate="print"/>
          <a:srcRect/>
          <a:stretch>
            <a:fillRect/>
          </a:stretch>
        </p:blipFill>
        <p:spPr bwMode="auto">
          <a:xfrm>
            <a:off x="5486797" y="1219200"/>
            <a:ext cx="3657203" cy="2925763"/>
          </a:xfrm>
          <a:prstGeom prst="rect">
            <a:avLst/>
          </a:prstGeom>
          <a:noFill/>
        </p:spPr>
      </p:pic>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sz="quarter" idx="1"/>
          </p:nvPr>
        </p:nvSpPr>
        <p:spPr>
          <a:xfrm>
            <a:off x="533400" y="4419600"/>
            <a:ext cx="4953000" cy="1905000"/>
          </a:xfrm>
        </p:spPr>
        <p:txBody>
          <a:bodyPr>
            <a:normAutofit/>
          </a:bodyPr>
          <a:lstStyle/>
          <a:p>
            <a:pPr>
              <a:buNone/>
            </a:pPr>
            <a:r>
              <a:rPr lang="en-US" sz="2000" dirty="0" smtClean="0"/>
              <a:t>Supported By</a:t>
            </a:r>
          </a:p>
          <a:p>
            <a:r>
              <a:rPr lang="en-US" sz="1800" dirty="0" smtClean="0"/>
              <a:t>DARPA</a:t>
            </a:r>
          </a:p>
          <a:p>
            <a:r>
              <a:rPr lang="en-US" sz="1800" dirty="0" err="1" smtClean="0"/>
              <a:t>Fraunhofer</a:t>
            </a:r>
            <a:r>
              <a:rPr lang="en-US" sz="1800" dirty="0" smtClean="0"/>
              <a:t> ATTRACT fellowship STREAM</a:t>
            </a:r>
          </a:p>
          <a:p>
            <a:r>
              <a:rPr lang="en-US" sz="1800" dirty="0" smtClean="0"/>
              <a:t>European Commission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Non-trivial Groundings </a:t>
            </a:r>
            <a:endParaRPr lang="en-US" dirty="0"/>
          </a:p>
        </p:txBody>
      </p:sp>
      <p:sp>
        <p:nvSpPr>
          <p:cNvPr id="5" name="Content Placeholder 4"/>
          <p:cNvSpPr>
            <a:spLocks noGrp="1"/>
          </p:cNvSpPr>
          <p:nvPr>
            <p:ph sz="quarter" idx="1"/>
          </p:nvPr>
        </p:nvSpPr>
        <p:spPr/>
        <p:txBody>
          <a:bodyPr/>
          <a:lstStyle/>
          <a:p>
            <a:r>
              <a:rPr lang="en-US" dirty="0" smtClean="0"/>
              <a:t>Consider  </a:t>
            </a:r>
            <a:r>
              <a:rPr lang="en-US" sz="2400" dirty="0" smtClean="0"/>
              <a:t>p(X), q(X,Y) → target(X) </a:t>
            </a:r>
          </a:p>
          <a:p>
            <a:pPr lvl="1"/>
            <a:r>
              <a:rPr lang="en-US" sz="2100" dirty="0" smtClean="0">
                <a:latin typeface="Calibri"/>
                <a:cs typeface="Calibri"/>
              </a:rPr>
              <a:t>¬</a:t>
            </a:r>
            <a:r>
              <a:rPr lang="en-US" sz="2100" dirty="0" smtClean="0"/>
              <a:t>p(X) v </a:t>
            </a:r>
            <a:r>
              <a:rPr lang="en-US" sz="2100" dirty="0" smtClean="0">
                <a:latin typeface="Calibri"/>
                <a:cs typeface="Calibri"/>
              </a:rPr>
              <a:t>¬ </a:t>
            </a:r>
            <a:r>
              <a:rPr lang="en-US" sz="2100" dirty="0" smtClean="0"/>
              <a:t>q(X, Y) v target(X)</a:t>
            </a:r>
          </a:p>
          <a:p>
            <a:r>
              <a:rPr lang="en-US" sz="2400" dirty="0" smtClean="0"/>
              <a:t>Trivial true groundings for target(c) </a:t>
            </a:r>
          </a:p>
          <a:p>
            <a:pPr lvl="1"/>
            <a:r>
              <a:rPr lang="en-US" dirty="0" smtClean="0"/>
              <a:t>When p(c) is false</a:t>
            </a:r>
          </a:p>
          <a:p>
            <a:pPr lvl="1"/>
            <a:r>
              <a:rPr lang="en-US" dirty="0" smtClean="0"/>
              <a:t>When q(c, Y) is false</a:t>
            </a:r>
          </a:p>
          <a:p>
            <a:r>
              <a:rPr lang="en-US" dirty="0" smtClean="0"/>
              <a:t>So non-trivial groundings for x</a:t>
            </a:r>
            <a:r>
              <a:rPr lang="en-US" baseline="-25000" dirty="0" smtClean="0"/>
              <a:t>i </a:t>
            </a:r>
            <a:r>
              <a:rPr lang="en-US" dirty="0" smtClean="0"/>
              <a:t>= target(c) </a:t>
            </a:r>
            <a:br>
              <a:rPr lang="en-US" dirty="0" smtClean="0"/>
            </a:br>
            <a:r>
              <a:rPr lang="en-US" dirty="0" smtClean="0"/>
              <a:t>		</a:t>
            </a:r>
            <a:r>
              <a:rPr lang="en-US" sz="2000" dirty="0" smtClean="0"/>
              <a:t>#true groundings[p(c) </a:t>
            </a:r>
            <a:r>
              <a:rPr lang="en-US" sz="2000" dirty="0" smtClean="0">
                <a:sym typeface="Symbol"/>
              </a:rPr>
              <a:t></a:t>
            </a:r>
            <a:r>
              <a:rPr lang="en-US" sz="2000" dirty="0" smtClean="0"/>
              <a:t> q(</a:t>
            </a:r>
            <a:r>
              <a:rPr lang="en-US" sz="2000" dirty="0" err="1" smtClean="0"/>
              <a:t>c,Y</a:t>
            </a:r>
            <a:r>
              <a:rPr lang="en-US" sz="2000" dirty="0" smtClean="0"/>
              <a:t>)] </a:t>
            </a:r>
          </a:p>
          <a:p>
            <a:r>
              <a:rPr lang="en-US" dirty="0" smtClean="0"/>
              <a:t>Hence non-trivial groundings are the </a:t>
            </a:r>
            <a:r>
              <a:rPr lang="en-US" i="1" u="sng" dirty="0" smtClean="0"/>
              <a:t>true groundings of body of the clause</a:t>
            </a:r>
          </a:p>
          <a:p>
            <a:pPr lvl="1"/>
            <a:endParaRPr lang="en-US" dirty="0" smtClean="0"/>
          </a:p>
          <a:p>
            <a:pPr lvl="1"/>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lstStyle/>
          <a:p>
            <a:r>
              <a:rPr lang="en-US" dirty="0" smtClean="0"/>
              <a:t>Functional Gradient Boosting</a:t>
            </a:r>
            <a:endParaRPr lang="en-US" dirty="0"/>
          </a:p>
        </p:txBody>
      </p:sp>
      <p:sp>
        <p:nvSpPr>
          <p:cNvPr id="14" name="Content Placeholder 2"/>
          <p:cNvSpPr>
            <a:spLocks noGrp="1"/>
          </p:cNvSpPr>
          <p:nvPr>
            <p:ph sz="quarter" idx="1"/>
          </p:nvPr>
        </p:nvSpPr>
        <p:spPr>
          <a:xfrm>
            <a:off x="381000" y="1600200"/>
            <a:ext cx="8458200" cy="4267200"/>
          </a:xfrm>
        </p:spPr>
        <p:txBody>
          <a:bodyPr/>
          <a:lstStyle/>
          <a:p>
            <a:r>
              <a:rPr lang="en-US" dirty="0" smtClean="0"/>
              <a:t>Gradient descent as a sum of gradients over the parameters, </a:t>
            </a:r>
            <a:r>
              <a:rPr lang="el-GR" dirty="0" smtClean="0">
                <a:latin typeface="Times New Roman"/>
                <a:cs typeface="Times New Roman"/>
              </a:rPr>
              <a:t>θ</a:t>
            </a:r>
            <a:endParaRPr lang="en-US" dirty="0" smtClean="0"/>
          </a:p>
          <a:p>
            <a:endParaRPr lang="en-US" dirty="0" smtClean="0"/>
          </a:p>
          <a:p>
            <a:pPr>
              <a:buNone/>
            </a:pPr>
            <a:endParaRPr lang="en-US" dirty="0" smtClean="0"/>
          </a:p>
          <a:p>
            <a:r>
              <a:rPr lang="en-US" dirty="0" smtClean="0"/>
              <a:t>Now instead use functional gradient at each example</a:t>
            </a:r>
          </a:p>
          <a:p>
            <a:pPr>
              <a:buNone/>
            </a:pPr>
            <a:endParaRPr lang="en-US" dirty="0" smtClean="0"/>
          </a:p>
        </p:txBody>
      </p:sp>
      <p:pic>
        <p:nvPicPr>
          <p:cNvPr id="5" name="Picture 4" descr="tmp.bmp"/>
          <p:cNvPicPr>
            <a:picLocks/>
          </p:cNvPicPr>
          <p:nvPr>
            <p:custDataLst>
              <p:tags r:id="rId1"/>
            </p:custDataLst>
          </p:nvPr>
        </p:nvPicPr>
        <p:blipFill>
          <a:blip r:embed="rId9" cstate="print">
            <a:clrChange>
              <a:clrFrom>
                <a:srgbClr val="FFFFFF"/>
              </a:clrFrom>
              <a:clrTo>
                <a:srgbClr val="FFFFFF">
                  <a:alpha val="0"/>
                </a:srgbClr>
              </a:clrTo>
            </a:clrChange>
            <a:grayscl/>
            <a:lum contrast="-40000"/>
          </a:blip>
          <a:stretch>
            <a:fillRect/>
          </a:stretch>
        </p:blipFill>
        <p:spPr>
          <a:xfrm>
            <a:off x="2514600" y="2514600"/>
            <a:ext cx="3733800" cy="304800"/>
          </a:xfrm>
          <a:prstGeom prst="rect">
            <a:avLst/>
          </a:prstGeom>
          <a:noFill/>
        </p:spPr>
      </p:pic>
      <p:pic>
        <p:nvPicPr>
          <p:cNvPr id="7" name="Picture 6" descr="tmp.bmp"/>
          <p:cNvPicPr>
            <a:picLocks/>
          </p:cNvPicPr>
          <p:nvPr>
            <p:custDataLst>
              <p:tags r:id="rId2"/>
            </p:custDataLst>
          </p:nvPr>
        </p:nvPicPr>
        <p:blipFill>
          <a:blip r:embed="rId10" cstate="print">
            <a:clrChange>
              <a:clrFrom>
                <a:srgbClr val="FFFFFF"/>
              </a:clrFrom>
              <a:clrTo>
                <a:srgbClr val="FFFFFF">
                  <a:alpha val="0"/>
                </a:srgbClr>
              </a:clrTo>
            </a:clrChange>
            <a:grayscl/>
            <a:lum contrast="-40000"/>
          </a:blip>
          <a:stretch>
            <a:fillRect/>
          </a:stretch>
        </p:blipFill>
        <p:spPr>
          <a:xfrm>
            <a:off x="2133600" y="4114800"/>
            <a:ext cx="5257800" cy="304800"/>
          </a:xfrm>
          <a:prstGeom prst="rect">
            <a:avLst/>
          </a:prstGeom>
          <a:noFill/>
        </p:spPr>
      </p:pic>
      <p:pic>
        <p:nvPicPr>
          <p:cNvPr id="9" name="Picture 8" descr="tmp.bmp"/>
          <p:cNvPicPr>
            <a:picLocks/>
          </p:cNvPicPr>
          <p:nvPr>
            <p:custDataLst>
              <p:tags r:id="rId3"/>
            </p:custDataLst>
          </p:nvPr>
        </p:nvPicPr>
        <p:blipFill>
          <a:blip r:embed="rId11" cstate="print">
            <a:clrChange>
              <a:clrFrom>
                <a:srgbClr val="FFFFFF"/>
              </a:clrFrom>
              <a:clrTo>
                <a:srgbClr val="FFFFFF">
                  <a:alpha val="0"/>
                </a:srgbClr>
              </a:clrTo>
            </a:clrChange>
            <a:grayscl/>
            <a:lum contrast="-40000"/>
          </a:blip>
          <a:stretch>
            <a:fillRect/>
          </a:stretch>
        </p:blipFill>
        <p:spPr>
          <a:xfrm>
            <a:off x="2209800" y="3048000"/>
            <a:ext cx="5181600" cy="304800"/>
          </a:xfrm>
          <a:prstGeom prst="rect">
            <a:avLst/>
          </a:prstGeom>
          <a:noFill/>
        </p:spPr>
      </p:pic>
      <p:pic>
        <p:nvPicPr>
          <p:cNvPr id="12" name="Picture 11" descr="addin_tmp.png"/>
          <p:cNvPicPr>
            <a:picLocks noChangeAspect="1"/>
          </p:cNvPicPr>
          <p:nvPr>
            <p:custDataLst>
              <p:tags r:id="rId4"/>
            </p:custDataLst>
          </p:nvPr>
        </p:nvPicPr>
        <p:blipFill>
          <a:blip r:embed="rId12" cstate="print">
            <a:grayscl/>
            <a:lum contrast="-40000"/>
          </a:blip>
          <a:stretch>
            <a:fillRect/>
          </a:stretch>
        </p:blipFill>
        <p:spPr>
          <a:xfrm>
            <a:off x="1981200" y="6858000"/>
            <a:ext cx="4876800" cy="609601"/>
          </a:xfrm>
          <a:prstGeom prst="rect">
            <a:avLst/>
          </a:prstGeom>
        </p:spPr>
      </p:pic>
      <p:pic>
        <p:nvPicPr>
          <p:cNvPr id="13" name="Grafik 31" descr="tree.jpg"/>
          <p:cNvPicPr>
            <a:picLocks noChangeAspect="1"/>
          </p:cNvPicPr>
          <p:nvPr/>
        </p:nvPicPr>
        <p:blipFill>
          <a:blip r:embed="rId13" cstate="print">
            <a:duotone>
              <a:schemeClr val="accent2">
                <a:shade val="45000"/>
                <a:satMod val="135000"/>
              </a:schemeClr>
              <a:prstClr val="white"/>
            </a:duotone>
          </a:blip>
          <a:srcRect l="6783" t="15833" r="4836" b="18135"/>
          <a:stretch>
            <a:fillRect/>
          </a:stretch>
        </p:blipFill>
        <p:spPr>
          <a:xfrm flipV="1">
            <a:off x="1828800" y="4815960"/>
            <a:ext cx="1059475" cy="839591"/>
          </a:xfrm>
          <a:prstGeom prst="rect">
            <a:avLst/>
          </a:prstGeom>
          <a:ln>
            <a:solidFill>
              <a:srgbClr val="92D050"/>
            </a:solidFill>
          </a:ln>
        </p:spPr>
      </p:pic>
      <p:pic>
        <p:nvPicPr>
          <p:cNvPr id="15" name="Grafik 32" descr="tree.jpg"/>
          <p:cNvPicPr>
            <a:picLocks noChangeAspect="1"/>
          </p:cNvPicPr>
          <p:nvPr/>
        </p:nvPicPr>
        <p:blipFill>
          <a:blip r:embed="rId13" cstate="print">
            <a:duotone>
              <a:schemeClr val="bg2">
                <a:shade val="45000"/>
                <a:satMod val="135000"/>
              </a:schemeClr>
              <a:prstClr val="white"/>
            </a:duotone>
          </a:blip>
          <a:srcRect l="6783" t="15833" r="4836" b="18135"/>
          <a:stretch>
            <a:fillRect/>
          </a:stretch>
        </p:blipFill>
        <p:spPr>
          <a:xfrm flipV="1">
            <a:off x="5636988" y="4800600"/>
            <a:ext cx="1059475" cy="839591"/>
          </a:xfrm>
          <a:prstGeom prst="rect">
            <a:avLst/>
          </a:prstGeom>
          <a:ln>
            <a:solidFill>
              <a:schemeClr val="accent1">
                <a:lumMod val="60000"/>
                <a:lumOff val="40000"/>
              </a:schemeClr>
            </a:solidFill>
          </a:ln>
        </p:spPr>
      </p:pic>
      <p:pic>
        <p:nvPicPr>
          <p:cNvPr id="16" name="Grafik 34" descr="tree.jpg"/>
          <p:cNvPicPr>
            <a:picLocks noChangeAspect="1"/>
          </p:cNvPicPr>
          <p:nvPr/>
        </p:nvPicPr>
        <p:blipFill>
          <a:blip r:embed="rId13" cstate="print">
            <a:duotone>
              <a:schemeClr val="accent5">
                <a:shade val="45000"/>
                <a:satMod val="135000"/>
              </a:schemeClr>
              <a:prstClr val="white"/>
            </a:duotone>
          </a:blip>
          <a:srcRect l="6783" t="15833" r="4836" b="18135"/>
          <a:stretch>
            <a:fillRect/>
          </a:stretch>
        </p:blipFill>
        <p:spPr>
          <a:xfrm flipV="1">
            <a:off x="4377243" y="4815960"/>
            <a:ext cx="1059475" cy="839591"/>
          </a:xfrm>
          <a:prstGeom prst="rect">
            <a:avLst/>
          </a:prstGeom>
          <a:ln>
            <a:solidFill>
              <a:schemeClr val="accent1">
                <a:lumMod val="60000"/>
                <a:lumOff val="40000"/>
              </a:schemeClr>
            </a:solidFill>
          </a:ln>
        </p:spPr>
      </p:pic>
      <p:pic>
        <p:nvPicPr>
          <p:cNvPr id="17" name="Grafik 35" descr="tree.jpg"/>
          <p:cNvPicPr>
            <a:picLocks noChangeAspect="1"/>
          </p:cNvPicPr>
          <p:nvPr/>
        </p:nvPicPr>
        <p:blipFill>
          <a:blip r:embed="rId13" cstate="print"/>
          <a:srcRect l="6783" t="15833" r="4836" b="18135"/>
          <a:stretch>
            <a:fillRect/>
          </a:stretch>
        </p:blipFill>
        <p:spPr>
          <a:xfrm flipV="1">
            <a:off x="3127153" y="4821081"/>
            <a:ext cx="1059475" cy="839591"/>
          </a:xfrm>
          <a:prstGeom prst="rect">
            <a:avLst/>
          </a:prstGeom>
          <a:ln>
            <a:solidFill>
              <a:schemeClr val="tx1"/>
            </a:solidFill>
          </a:ln>
        </p:spPr>
      </p:pic>
      <p:sp>
        <p:nvSpPr>
          <p:cNvPr id="18" name="Textfeld 36"/>
          <p:cNvSpPr txBox="1"/>
          <p:nvPr/>
        </p:nvSpPr>
        <p:spPr>
          <a:xfrm>
            <a:off x="2844833" y="5005384"/>
            <a:ext cx="344966" cy="477054"/>
          </a:xfrm>
          <a:prstGeom prst="rect">
            <a:avLst/>
          </a:prstGeom>
          <a:noFill/>
        </p:spPr>
        <p:txBody>
          <a:bodyPr wrap="none" rtlCol="0">
            <a:spAutoFit/>
          </a:bodyPr>
          <a:lstStyle/>
          <a:p>
            <a:pPr>
              <a:buNone/>
            </a:pPr>
            <a:r>
              <a:rPr lang="de-DE" sz="2500" b="1" dirty="0">
                <a:solidFill>
                  <a:srgbClr val="33CC33"/>
                </a:solidFill>
              </a:rPr>
              <a:t>+</a:t>
            </a:r>
          </a:p>
        </p:txBody>
      </p:sp>
      <p:sp>
        <p:nvSpPr>
          <p:cNvPr id="19" name="Textfeld 38"/>
          <p:cNvSpPr txBox="1"/>
          <p:nvPr/>
        </p:nvSpPr>
        <p:spPr>
          <a:xfrm>
            <a:off x="4123884" y="5020740"/>
            <a:ext cx="344966" cy="477054"/>
          </a:xfrm>
          <a:prstGeom prst="rect">
            <a:avLst/>
          </a:prstGeom>
          <a:noFill/>
        </p:spPr>
        <p:txBody>
          <a:bodyPr wrap="none" rtlCol="0">
            <a:spAutoFit/>
          </a:bodyPr>
          <a:lstStyle/>
          <a:p>
            <a:pPr>
              <a:buNone/>
            </a:pPr>
            <a:r>
              <a:rPr lang="de-DE" sz="2500" b="1" dirty="0">
                <a:solidFill>
                  <a:srgbClr val="33CC33"/>
                </a:solidFill>
              </a:rPr>
              <a:t>+</a:t>
            </a:r>
          </a:p>
        </p:txBody>
      </p:sp>
      <p:sp>
        <p:nvSpPr>
          <p:cNvPr id="20" name="Textfeld 39"/>
          <p:cNvSpPr txBox="1"/>
          <p:nvPr/>
        </p:nvSpPr>
        <p:spPr>
          <a:xfrm>
            <a:off x="5383627" y="5015621"/>
            <a:ext cx="344966" cy="477054"/>
          </a:xfrm>
          <a:prstGeom prst="rect">
            <a:avLst/>
          </a:prstGeom>
          <a:noFill/>
        </p:spPr>
        <p:txBody>
          <a:bodyPr wrap="none" rtlCol="0">
            <a:spAutoFit/>
          </a:bodyPr>
          <a:lstStyle/>
          <a:p>
            <a:pPr>
              <a:buNone/>
            </a:pPr>
            <a:r>
              <a:rPr lang="de-DE" sz="2500" b="1" dirty="0">
                <a:solidFill>
                  <a:srgbClr val="33CC33"/>
                </a:solidFill>
              </a:rPr>
              <a:t>+</a:t>
            </a:r>
          </a:p>
        </p:txBody>
      </p:sp>
      <p:sp>
        <p:nvSpPr>
          <p:cNvPr id="21" name="Textfeld 40"/>
          <p:cNvSpPr txBox="1"/>
          <p:nvPr/>
        </p:nvSpPr>
        <p:spPr>
          <a:xfrm>
            <a:off x="6769814" y="5010502"/>
            <a:ext cx="344966" cy="477054"/>
          </a:xfrm>
          <a:prstGeom prst="rect">
            <a:avLst/>
          </a:prstGeom>
          <a:noFill/>
        </p:spPr>
        <p:txBody>
          <a:bodyPr wrap="none" rtlCol="0">
            <a:spAutoFit/>
          </a:bodyPr>
          <a:lstStyle/>
          <a:p>
            <a:pPr>
              <a:buNone/>
            </a:pPr>
            <a:r>
              <a:rPr lang="de-DE" sz="2500" b="1" dirty="0">
                <a:solidFill>
                  <a:srgbClr val="33CC33"/>
                </a:solidFill>
              </a:rPr>
              <a:t>+</a:t>
            </a:r>
          </a:p>
        </p:txBody>
      </p:sp>
      <p:sp>
        <p:nvSpPr>
          <p:cNvPr id="22" name="Textfeld 41"/>
          <p:cNvSpPr txBox="1"/>
          <p:nvPr/>
        </p:nvSpPr>
        <p:spPr>
          <a:xfrm>
            <a:off x="6750508" y="5220401"/>
            <a:ext cx="412292" cy="477054"/>
          </a:xfrm>
          <a:prstGeom prst="rect">
            <a:avLst/>
          </a:prstGeom>
          <a:noFill/>
        </p:spPr>
        <p:txBody>
          <a:bodyPr wrap="none" rtlCol="0">
            <a:spAutoFit/>
          </a:bodyPr>
          <a:lstStyle/>
          <a:p>
            <a:pPr>
              <a:buNone/>
            </a:pPr>
            <a:r>
              <a:rPr lang="de-DE" sz="2500" b="1" dirty="0">
                <a:solidFill>
                  <a:srgbClr val="33CC33"/>
                </a:solidFill>
              </a:rPr>
              <a:t>…</a:t>
            </a:r>
          </a:p>
        </p:txBody>
      </p:sp>
      <p:sp>
        <p:nvSpPr>
          <p:cNvPr id="25" name="TextBox 24"/>
          <p:cNvSpPr txBox="1"/>
          <p:nvPr/>
        </p:nvSpPr>
        <p:spPr>
          <a:xfrm>
            <a:off x="1600200" y="6324600"/>
            <a:ext cx="5181600" cy="430887"/>
          </a:xfrm>
          <a:prstGeom prst="rect">
            <a:avLst/>
          </a:prstGeom>
          <a:noFill/>
        </p:spPr>
        <p:txBody>
          <a:bodyPr wrap="square" rtlCol="0">
            <a:spAutoFit/>
          </a:bodyPr>
          <a:lstStyle/>
          <a:p>
            <a:r>
              <a:rPr lang="en-US" sz="1100" dirty="0" smtClean="0">
                <a:solidFill>
                  <a:schemeClr val="tx2"/>
                </a:solidFill>
              </a:rPr>
              <a:t>J.H. Friedman. Greedy function approximation: A gradient boosting machine.</a:t>
            </a:r>
          </a:p>
          <a:p>
            <a:endParaRPr lang="en-US" sz="1100" dirty="0">
              <a:solidFill>
                <a:schemeClr val="tx2"/>
              </a:solidFill>
            </a:endParaRPr>
          </a:p>
        </p:txBody>
      </p:sp>
      <p:pic>
        <p:nvPicPr>
          <p:cNvPr id="27" name="Picture 26" descr="addin_tmp.png"/>
          <p:cNvPicPr>
            <a:picLocks noChangeAspect="1"/>
          </p:cNvPicPr>
          <p:nvPr>
            <p:custDataLst>
              <p:tags r:id="rId5"/>
            </p:custDataLst>
          </p:nvPr>
        </p:nvPicPr>
        <p:blipFill>
          <a:blip r:embed="rId14" cstate="print"/>
          <a:stretch>
            <a:fillRect/>
          </a:stretch>
        </p:blipFill>
        <p:spPr>
          <a:xfrm>
            <a:off x="6248400" y="5791200"/>
            <a:ext cx="371475" cy="219075"/>
          </a:xfrm>
          <a:prstGeom prst="rect">
            <a:avLst/>
          </a:prstGeom>
        </p:spPr>
      </p:pic>
      <p:pic>
        <p:nvPicPr>
          <p:cNvPr id="29" name="Picture 28" descr="addin_tmp.png"/>
          <p:cNvPicPr>
            <a:picLocks noChangeAspect="1"/>
          </p:cNvPicPr>
          <p:nvPr>
            <p:custDataLst>
              <p:tags r:id="rId6"/>
            </p:custDataLst>
          </p:nvPr>
        </p:nvPicPr>
        <p:blipFill>
          <a:blip r:embed="rId15" cstate="print"/>
          <a:stretch>
            <a:fillRect/>
          </a:stretch>
        </p:blipFill>
        <p:spPr>
          <a:xfrm>
            <a:off x="2209800" y="5791200"/>
            <a:ext cx="283845" cy="21717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1+#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1+#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1+#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1+#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1+#ppt_w/2"/>
                                          </p:val>
                                        </p:tav>
                                        <p:tav tm="100000">
                                          <p:val>
                                            <p:strVal val="#ppt_x"/>
                                          </p:val>
                                        </p:tav>
                                      </p:tavLst>
                                    </p:anim>
                                    <p:anim calcmode="lin" valueType="num">
                                      <p:cBhvr additive="base">
                                        <p:cTn id="60" dur="500" fill="hold"/>
                                        <p:tgtEl>
                                          <p:spTgt spid="22"/>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par>
                                <p:cTn id="65" presetID="1"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normAutofit/>
          </a:bodyPr>
          <a:lstStyle/>
          <a:p>
            <a:r>
              <a:rPr lang="en-US" dirty="0" smtClean="0"/>
              <a:t>Background</a:t>
            </a:r>
          </a:p>
          <a:p>
            <a:r>
              <a:rPr lang="en-US" dirty="0" smtClean="0"/>
              <a:t>Functional Gradient Boosting</a:t>
            </a:r>
          </a:p>
          <a:p>
            <a:r>
              <a:rPr lang="en-US" dirty="0" smtClean="0"/>
              <a:t>Representations</a:t>
            </a:r>
          </a:p>
          <a:p>
            <a:pPr lvl="1"/>
            <a:r>
              <a:rPr lang="en-US" dirty="0" smtClean="0"/>
              <a:t>Regression Trees</a:t>
            </a:r>
          </a:p>
          <a:p>
            <a:pPr lvl="1"/>
            <a:r>
              <a:rPr lang="en-US" dirty="0" smtClean="0"/>
              <a:t>Regression Clauses</a:t>
            </a:r>
          </a:p>
          <a:p>
            <a:r>
              <a:rPr lang="en-US" dirty="0" smtClean="0"/>
              <a:t>Experiments</a:t>
            </a:r>
          </a:p>
          <a:p>
            <a:r>
              <a:rPr lang="en-US" dirty="0" smtClean="0"/>
              <a:t>Conclusions</a:t>
            </a:r>
          </a:p>
          <a:p>
            <a:pPr>
              <a:buNone/>
            </a:pPr>
            <a:endParaRPr lang="en-US" dirty="0" smtClean="0"/>
          </a:p>
        </p:txBody>
      </p:sp>
      <p:pic>
        <p:nvPicPr>
          <p:cNvPr id="38914" name="Picture 2" descr="http://www.ellenhartson.com/wp-content/uploads/2011/04/agenda.gif"/>
          <p:cNvPicPr>
            <a:picLocks noChangeAspect="1" noChangeArrowheads="1"/>
          </p:cNvPicPr>
          <p:nvPr/>
        </p:nvPicPr>
        <p:blipFill>
          <a:blip r:embed="rId3" cstate="print"/>
          <a:srcRect/>
          <a:stretch>
            <a:fillRect/>
          </a:stretch>
        </p:blipFill>
        <p:spPr bwMode="auto">
          <a:xfrm>
            <a:off x="6761075" y="4114800"/>
            <a:ext cx="2030500" cy="22329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500" fill="hold"/>
                                        <p:tgtEl>
                                          <p:spTgt spid="3">
                                            <p:txEl>
                                              <p:pRg st="1" end="1"/>
                                            </p:txEl>
                                          </p:spTgt>
                                        </p:tgtEl>
                                        <p:attrNameLst>
                                          <p:attrName>style.color</p:attrName>
                                        </p:attrNameLst>
                                      </p:cBhvr>
                                      <p:to>
                                        <a:srgbClr val="B2B2B2"/>
                                      </p:to>
                                    </p:animClr>
                                  </p:childTnLst>
                                </p:cTn>
                              </p:par>
                              <p:par>
                                <p:cTn id="7" presetID="3" presetClass="emph" presetSubtype="2" fill="hold" nodeType="withEffect">
                                  <p:stCondLst>
                                    <p:cond delay="0"/>
                                  </p:stCondLst>
                                  <p:childTnLst>
                                    <p:animClr clrSpc="rgb">
                                      <p:cBhvr override="childStyle">
                                        <p:cTn id="8" dur="500" fill="hold"/>
                                        <p:tgtEl>
                                          <p:spTgt spid="3">
                                            <p:txEl>
                                              <p:pRg st="2" end="2"/>
                                            </p:txEl>
                                          </p:spTgt>
                                        </p:tgtEl>
                                        <p:attrNameLst>
                                          <p:attrName>style.color</p:attrName>
                                        </p:attrNameLst>
                                      </p:cBhvr>
                                      <p:to>
                                        <a:srgbClr val="B2B2B2"/>
                                      </p:to>
                                    </p:animClr>
                                  </p:childTnLst>
                                </p:cTn>
                              </p:par>
                              <p:par>
                                <p:cTn id="9" presetID="3" presetClass="emph" presetSubtype="2" fill="hold" nodeType="withEffect">
                                  <p:stCondLst>
                                    <p:cond delay="0"/>
                                  </p:stCondLst>
                                  <p:childTnLst>
                                    <p:animClr clrSpc="rgb">
                                      <p:cBhvr override="childStyle">
                                        <p:cTn id="10" dur="500" fill="hold"/>
                                        <p:tgtEl>
                                          <p:spTgt spid="3">
                                            <p:txEl>
                                              <p:pRg st="3" end="3"/>
                                            </p:txEl>
                                          </p:spTgt>
                                        </p:tgtEl>
                                        <p:attrNameLst>
                                          <p:attrName>style.color</p:attrName>
                                        </p:attrNameLst>
                                      </p:cBhvr>
                                      <p:to>
                                        <a:srgbClr val="B2B2B2"/>
                                      </p:to>
                                    </p:animClr>
                                  </p:childTnLst>
                                </p:cTn>
                              </p:par>
                              <p:par>
                                <p:cTn id="11" presetID="3" presetClass="emph" presetSubtype="2" fill="hold" nodeType="withEffect">
                                  <p:stCondLst>
                                    <p:cond delay="0"/>
                                  </p:stCondLst>
                                  <p:childTnLst>
                                    <p:animClr clrSpc="rgb">
                                      <p:cBhvr override="childStyle">
                                        <p:cTn id="12" dur="500" fill="hold"/>
                                        <p:tgtEl>
                                          <p:spTgt spid="3">
                                            <p:txEl>
                                              <p:pRg st="4" end="4"/>
                                            </p:txEl>
                                          </p:spTgt>
                                        </p:tgtEl>
                                        <p:attrNameLst>
                                          <p:attrName>style.color</p:attrName>
                                        </p:attrNameLst>
                                      </p:cBhvr>
                                      <p:to>
                                        <a:srgbClr val="B2B2B2"/>
                                      </p:to>
                                    </p:animClr>
                                  </p:childTnLst>
                                </p:cTn>
                              </p:par>
                              <p:par>
                                <p:cTn id="13" presetID="3" presetClass="emph" presetSubtype="2" fill="hold" nodeType="withEffect">
                                  <p:stCondLst>
                                    <p:cond delay="0"/>
                                  </p:stCondLst>
                                  <p:childTnLst>
                                    <p:animClr clrSpc="rgb">
                                      <p:cBhvr override="childStyle">
                                        <p:cTn id="14" dur="500" fill="hold"/>
                                        <p:tgtEl>
                                          <p:spTgt spid="3">
                                            <p:txEl>
                                              <p:pRg st="5" end="5"/>
                                            </p:txEl>
                                          </p:spTgt>
                                        </p:tgtEl>
                                        <p:attrNameLst>
                                          <p:attrName>style.color</p:attrName>
                                        </p:attrNameLst>
                                      </p:cBhvr>
                                      <p:to>
                                        <a:srgbClr val="B2B2B2"/>
                                      </p:to>
                                    </p:animClr>
                                  </p:childTnLst>
                                </p:cTn>
                              </p:par>
                              <p:par>
                                <p:cTn id="15" presetID="3" presetClass="emph" presetSubtype="2" fill="hold" nodeType="withEffect">
                                  <p:stCondLst>
                                    <p:cond delay="0"/>
                                  </p:stCondLst>
                                  <p:childTnLst>
                                    <p:animClr clrSpc="rgb">
                                      <p:cBhvr override="childStyle">
                                        <p:cTn id="16" dur="500" fill="hold"/>
                                        <p:tgtEl>
                                          <p:spTgt spid="3">
                                            <p:txEl>
                                              <p:pRg st="6" end="6"/>
                                            </p:txEl>
                                          </p:spTgt>
                                        </p:tgtEl>
                                        <p:attrNameLst>
                                          <p:attrName>style.color</p:attrName>
                                        </p:attrNameLst>
                                      </p:cBhvr>
                                      <p:to>
                                        <a:srgbClr val="B2B2B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2"/>
          <p:cNvSpPr txBox="1">
            <a:spLocks/>
          </p:cNvSpPr>
          <p:nvPr/>
        </p:nvSpPr>
        <p:spPr>
          <a:xfrm>
            <a:off x="457200" y="1219200"/>
            <a:ext cx="8229600" cy="493776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We maximize</a:t>
            </a:r>
            <a:r>
              <a:rPr kumimoji="0" lang="en-US" sz="2600" b="0" i="0" u="none" strike="noStrike" kern="1200" cap="none" spc="0" normalizeH="0" noProof="0" dirty="0" smtClean="0">
                <a:ln>
                  <a:noFill/>
                </a:ln>
                <a:solidFill>
                  <a:schemeClr val="tx1"/>
                </a:solidFill>
                <a:effectLst/>
                <a:uLnTx/>
                <a:uFillTx/>
                <a:latin typeface="+mn-lt"/>
                <a:ea typeface="+mn-ea"/>
                <a:cs typeface="+mn-cs"/>
              </a:rPr>
              <a:t> the pseudo log-likelihood</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lang="en-US" sz="2600"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274320" indent="-274320">
              <a:spcBef>
                <a:spcPts val="600"/>
              </a:spcBef>
              <a:buClr>
                <a:schemeClr val="accent1"/>
              </a:buClr>
              <a:buSzPct val="76000"/>
              <a:buFont typeface="Wingdings 3"/>
              <a:buChar char=""/>
            </a:pPr>
            <a:r>
              <a:rPr lang="en-US" sz="2800" dirty="0" smtClean="0"/>
              <a:t>Probability of every example</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731520" lvl="1" indent="-274320">
              <a:spcBef>
                <a:spcPts val="600"/>
              </a:spcBef>
              <a:buClr>
                <a:schemeClr val="accent1"/>
              </a:buClr>
              <a:buSzPct val="76000"/>
              <a:buFont typeface="Wingdings 3"/>
              <a:buChar cha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7586" name="Picture 2"/>
          <p:cNvPicPr>
            <a:picLocks noGrp="1" noChangeAspect="1" noChangeArrowheads="1"/>
          </p:cNvPicPr>
          <p:nvPr>
            <p:ph sz="quarter" idx="1"/>
          </p:nvPr>
        </p:nvPicPr>
        <p:blipFill>
          <a:blip r:embed="rId3" cstate="print"/>
          <a:stretch>
            <a:fillRect/>
          </a:stretch>
        </p:blipFill>
        <p:spPr bwMode="auto">
          <a:xfrm>
            <a:off x="914400" y="3249099"/>
            <a:ext cx="6629400" cy="2542101"/>
          </a:xfrm>
          <a:prstGeom prst="rect">
            <a:avLst/>
          </a:prstGeom>
          <a:noFill/>
          <a:ln w="9525">
            <a:noFill/>
            <a:miter lim="800000"/>
            <a:headEnd/>
            <a:tailEnd/>
          </a:ln>
        </p:spPr>
      </p:pic>
      <p:sp>
        <p:nvSpPr>
          <p:cNvPr id="7" name="Title 6"/>
          <p:cNvSpPr>
            <a:spLocks noGrp="1"/>
          </p:cNvSpPr>
          <p:nvPr>
            <p:ph type="title"/>
          </p:nvPr>
        </p:nvSpPr>
        <p:spPr/>
        <p:txBody>
          <a:bodyPr/>
          <a:lstStyle/>
          <a:p>
            <a:r>
              <a:rPr lang="en-US" dirty="0" smtClean="0"/>
              <a:t>Function Definition for Boosting MLNs</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1447800" y="1828801"/>
            <a:ext cx="4587240" cy="561975"/>
          </a:xfrm>
          <a:prstGeom prst="rect">
            <a:avLst/>
          </a:prstGeom>
        </p:spPr>
      </p:pic>
      <p:sp>
        <p:nvSpPr>
          <p:cNvPr id="12" name="Rounded Rectangle 11"/>
          <p:cNvSpPr/>
          <p:nvPr/>
        </p:nvSpPr>
        <p:spPr>
          <a:xfrm>
            <a:off x="2057400" y="4876800"/>
            <a:ext cx="5105400" cy="1219200"/>
          </a:xfrm>
          <a:prstGeom prst="roundRect">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ular Callout 12"/>
          <p:cNvSpPr/>
          <p:nvPr/>
        </p:nvSpPr>
        <p:spPr>
          <a:xfrm>
            <a:off x="6705600" y="3962400"/>
            <a:ext cx="2286000" cy="838200"/>
          </a:xfrm>
          <a:prstGeom prst="wedgeRectCallout">
            <a:avLst>
              <a:gd name="adj1" fmla="val -83469"/>
              <a:gd name="adj2" fmla="val 559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Non-trivial groundings</a:t>
            </a:r>
            <a:endParaRPr lang="en-US" sz="2000" dirty="0"/>
          </a:p>
        </p:txBody>
      </p:sp>
      <p:sp>
        <p:nvSpPr>
          <p:cNvPr id="14" name="TextBox 13"/>
          <p:cNvSpPr txBox="1"/>
          <p:nvPr/>
        </p:nvSpPr>
        <p:spPr>
          <a:xfrm>
            <a:off x="-914400" y="609600"/>
            <a:ext cx="184731" cy="369332"/>
          </a:xfrm>
          <a:prstGeom prst="rect">
            <a:avLst/>
          </a:prstGeom>
          <a:noFill/>
        </p:spPr>
        <p:txBody>
          <a:bodyPr wrap="none" rtlCol="0">
            <a:spAutoFit/>
          </a:bodyPr>
          <a:lstStyle/>
          <a:p>
            <a:endParaRPr lang="en-US" dirty="0"/>
          </a:p>
        </p:txBody>
      </p:sp>
      <p:grpSp>
        <p:nvGrpSpPr>
          <p:cNvPr id="9" name="Group 8"/>
          <p:cNvGrpSpPr/>
          <p:nvPr/>
        </p:nvGrpSpPr>
        <p:grpSpPr>
          <a:xfrm>
            <a:off x="6781800" y="1447800"/>
            <a:ext cx="1752600" cy="1752600"/>
            <a:chOff x="6781800" y="1676400"/>
            <a:chExt cx="1066800" cy="1066800"/>
          </a:xfrm>
        </p:grpSpPr>
        <p:sp>
          <p:nvSpPr>
            <p:cNvPr id="11" name="Oval 10"/>
            <p:cNvSpPr/>
            <p:nvPr/>
          </p:nvSpPr>
          <p:spPr>
            <a:xfrm>
              <a:off x="6781800" y="198120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Oval 14"/>
            <p:cNvSpPr/>
            <p:nvPr/>
          </p:nvSpPr>
          <p:spPr>
            <a:xfrm>
              <a:off x="7086600" y="198120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Oval 15"/>
            <p:cNvSpPr/>
            <p:nvPr/>
          </p:nvSpPr>
          <p:spPr>
            <a:xfrm>
              <a:off x="7391400" y="198120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Oval 16"/>
            <p:cNvSpPr/>
            <p:nvPr/>
          </p:nvSpPr>
          <p:spPr>
            <a:xfrm>
              <a:off x="7696200" y="1981200"/>
              <a:ext cx="152400" cy="1524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934200" y="2286000"/>
              <a:ext cx="152400" cy="1524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248525" y="228600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Oval 19"/>
            <p:cNvSpPr/>
            <p:nvPr/>
          </p:nvSpPr>
          <p:spPr>
            <a:xfrm>
              <a:off x="7543800" y="2286000"/>
              <a:ext cx="152400" cy="1524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86600" y="2590800"/>
              <a:ext cx="152400" cy="1524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391400" y="2590800"/>
              <a:ext cx="152400" cy="1524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934200" y="167640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Oval 23"/>
            <p:cNvSpPr/>
            <p:nvPr/>
          </p:nvSpPr>
          <p:spPr>
            <a:xfrm>
              <a:off x="7239000" y="1676400"/>
              <a:ext cx="152400" cy="152400"/>
            </a:xfrm>
            <a:prstGeom prst="ellipse">
              <a:avLst/>
            </a:prstGeom>
            <a:solidFill>
              <a:schemeClr val="bg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Oval 24"/>
            <p:cNvSpPr/>
            <p:nvPr/>
          </p:nvSpPr>
          <p:spPr>
            <a:xfrm>
              <a:off x="7543800" y="1676400"/>
              <a:ext cx="152400" cy="1524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11" idx="6"/>
              <a:endCxn id="15" idx="2"/>
            </p:cNvCxnSpPr>
            <p:nvPr/>
          </p:nvCxnSpPr>
          <p:spPr>
            <a:xfrm>
              <a:off x="6934200" y="2057400"/>
              <a:ext cx="1524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5" idx="6"/>
              <a:endCxn id="16" idx="2"/>
            </p:cNvCxnSpPr>
            <p:nvPr/>
          </p:nvCxnSpPr>
          <p:spPr>
            <a:xfrm>
              <a:off x="7239000" y="2057400"/>
              <a:ext cx="1524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43800" y="2057400"/>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086600" y="2362200"/>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391400" y="2362200"/>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39000" y="2667000"/>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086600" y="1752600"/>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391400" y="1752600"/>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3" idx="5"/>
              <a:endCxn id="15" idx="0"/>
            </p:cNvCxnSpPr>
            <p:nvPr/>
          </p:nvCxnSpPr>
          <p:spPr>
            <a:xfrm>
              <a:off x="7064282" y="1806482"/>
              <a:ext cx="98518" cy="17471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363284" y="1817204"/>
              <a:ext cx="98518" cy="1747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673882" y="1806482"/>
              <a:ext cx="98518" cy="1747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216682" y="2111282"/>
              <a:ext cx="98518" cy="17471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521482" y="2111282"/>
              <a:ext cx="98518" cy="1747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054343" y="2429334"/>
              <a:ext cx="98518" cy="1747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58000" y="2111282"/>
              <a:ext cx="98518" cy="1747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369082" y="2416082"/>
              <a:ext cx="98518" cy="174718"/>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dirty="0" smtClean="0"/>
              <a:t>Traditional Machine Learning </a:t>
            </a:r>
            <a:endParaRPr lang="en-US" dirty="0"/>
          </a:p>
        </p:txBody>
      </p:sp>
      <p:sp>
        <p:nvSpPr>
          <p:cNvPr id="16" name="TextBox 15"/>
          <p:cNvSpPr txBox="1"/>
          <p:nvPr/>
        </p:nvSpPr>
        <p:spPr>
          <a:xfrm>
            <a:off x="6781800" y="5562600"/>
            <a:ext cx="965329" cy="523220"/>
          </a:xfrm>
          <a:prstGeom prst="rect">
            <a:avLst/>
          </a:prstGeom>
          <a:noFill/>
        </p:spPr>
        <p:txBody>
          <a:bodyPr wrap="none" rtlCol="0">
            <a:spAutoFit/>
          </a:bodyPr>
          <a:lstStyle/>
          <a:p>
            <a:r>
              <a:rPr lang="en-US" sz="2800" b="1" dirty="0" smtClean="0"/>
              <a:t>Data</a:t>
            </a:r>
            <a:endParaRPr lang="en-US" sz="2800" b="1" dirty="0"/>
          </a:p>
        </p:txBody>
      </p:sp>
      <p:sp>
        <p:nvSpPr>
          <p:cNvPr id="17" name="TextBox 16"/>
          <p:cNvSpPr txBox="1"/>
          <p:nvPr/>
        </p:nvSpPr>
        <p:spPr>
          <a:xfrm>
            <a:off x="1711260" y="5562600"/>
            <a:ext cx="1641540" cy="523220"/>
          </a:xfrm>
          <a:prstGeom prst="rect">
            <a:avLst/>
          </a:prstGeom>
          <a:noFill/>
        </p:spPr>
        <p:txBody>
          <a:bodyPr wrap="none" rtlCol="0">
            <a:spAutoFit/>
          </a:bodyPr>
          <a:lstStyle/>
          <a:p>
            <a:r>
              <a:rPr lang="en-US" sz="2800" b="1" dirty="0" smtClean="0"/>
              <a:t>Features</a:t>
            </a:r>
            <a:endParaRPr lang="en-US" sz="2800" b="1" dirty="0"/>
          </a:p>
        </p:txBody>
      </p:sp>
      <p:graphicFrame>
        <p:nvGraphicFramePr>
          <p:cNvPr id="19" name="Table 18"/>
          <p:cNvGraphicFramePr>
            <a:graphicFrameLocks noGrp="1"/>
          </p:cNvGraphicFramePr>
          <p:nvPr/>
        </p:nvGraphicFramePr>
        <p:xfrm>
          <a:off x="6172200" y="2819400"/>
          <a:ext cx="2057400" cy="1854200"/>
        </p:xfrm>
        <a:graphic>
          <a:graphicData uri="http://schemas.openxmlformats.org/drawingml/2006/table">
            <a:tbl>
              <a:tblPr firstRow="1" bandRow="1">
                <a:tableStyleId>{5C22544A-7EE6-4342-B048-85BDC9FD1C3A}</a:tableStyleId>
              </a:tblPr>
              <a:tblGrid>
                <a:gridCol w="411480"/>
                <a:gridCol w="411480"/>
                <a:gridCol w="411480"/>
                <a:gridCol w="411480"/>
                <a:gridCol w="411480"/>
              </a:tblGrid>
              <a:tr h="370840">
                <a:tc>
                  <a:txBody>
                    <a:bodyPr/>
                    <a:lstStyle/>
                    <a:p>
                      <a:pPr algn="ctr"/>
                      <a:r>
                        <a:rPr lang="en-US" dirty="0" smtClean="0">
                          <a:solidFill>
                            <a:schemeClr val="bg1"/>
                          </a:solidFill>
                        </a:rPr>
                        <a:t>B</a:t>
                      </a:r>
                      <a:endParaRPr lang="en-US" dirty="0">
                        <a:solidFill>
                          <a:schemeClr val="bg1"/>
                        </a:solidFill>
                      </a:endParaRPr>
                    </a:p>
                  </a:txBody>
                  <a:tcPr/>
                </a:tc>
                <a:tc>
                  <a:txBody>
                    <a:bodyPr/>
                    <a:lstStyle/>
                    <a:p>
                      <a:pPr algn="ctr"/>
                      <a:r>
                        <a:rPr lang="en-US" dirty="0" smtClean="0">
                          <a:solidFill>
                            <a:schemeClr val="bg1"/>
                          </a:solidFill>
                        </a:rPr>
                        <a:t>E</a:t>
                      </a:r>
                      <a:endParaRPr lang="en-US" dirty="0">
                        <a:solidFill>
                          <a:schemeClr val="bg1"/>
                        </a:solidFill>
                      </a:endParaRPr>
                    </a:p>
                  </a:txBody>
                  <a:tcPr/>
                </a:tc>
                <a:tc>
                  <a:txBody>
                    <a:bodyPr/>
                    <a:lstStyle/>
                    <a:p>
                      <a:pPr algn="ctr"/>
                      <a:r>
                        <a:rPr lang="en-US" dirty="0" smtClean="0">
                          <a:solidFill>
                            <a:schemeClr val="bg1"/>
                          </a:solidFill>
                        </a:rPr>
                        <a:t>A</a:t>
                      </a:r>
                      <a:endParaRPr lang="en-US" dirty="0">
                        <a:solidFill>
                          <a:schemeClr val="bg1"/>
                        </a:solidFill>
                      </a:endParaRPr>
                    </a:p>
                  </a:txBody>
                  <a:tcPr/>
                </a:tc>
                <a:tc>
                  <a:txBody>
                    <a:bodyPr/>
                    <a:lstStyle/>
                    <a:p>
                      <a:pPr algn="ctr"/>
                      <a:r>
                        <a:rPr lang="en-US" dirty="0" smtClean="0">
                          <a:solidFill>
                            <a:schemeClr val="bg1"/>
                          </a:solidFill>
                        </a:rPr>
                        <a:t>M</a:t>
                      </a:r>
                      <a:endParaRPr lang="en-US" dirty="0">
                        <a:solidFill>
                          <a:schemeClr val="bg1"/>
                        </a:solidFill>
                      </a:endParaRPr>
                    </a:p>
                  </a:txBody>
                  <a:tcPr/>
                </a:tc>
                <a:tc>
                  <a:txBody>
                    <a:bodyPr/>
                    <a:lstStyle/>
                    <a:p>
                      <a:pPr algn="ctr"/>
                      <a:r>
                        <a:rPr lang="en-US" dirty="0" smtClean="0">
                          <a:solidFill>
                            <a:schemeClr val="bg1"/>
                          </a:solidFill>
                        </a:rPr>
                        <a:t>J</a:t>
                      </a:r>
                      <a:endParaRPr lang="en-US" dirty="0">
                        <a:solidFill>
                          <a:schemeClr val="bg1"/>
                        </a:solidFill>
                      </a:endParaRPr>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bl>
          </a:graphicData>
        </a:graphic>
      </p:graphicFrame>
      <p:sp>
        <p:nvSpPr>
          <p:cNvPr id="15" name="Oval 14"/>
          <p:cNvSpPr/>
          <p:nvPr/>
        </p:nvSpPr>
        <p:spPr>
          <a:xfrm>
            <a:off x="1219200" y="2743200"/>
            <a:ext cx="2743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Earthquake</a:t>
            </a:r>
            <a:endParaRPr lang="en-US" sz="2400" b="1" dirty="0">
              <a:solidFill>
                <a:schemeClr val="bg1"/>
              </a:solidFill>
            </a:endParaRPr>
          </a:p>
        </p:txBody>
      </p:sp>
      <p:sp>
        <p:nvSpPr>
          <p:cNvPr id="20" name="Oval 19"/>
          <p:cNvSpPr/>
          <p:nvPr/>
        </p:nvSpPr>
        <p:spPr>
          <a:xfrm>
            <a:off x="1219200" y="3429000"/>
            <a:ext cx="2743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Alarm</a:t>
            </a:r>
            <a:endParaRPr lang="en-US" sz="2400" b="1" dirty="0">
              <a:solidFill>
                <a:schemeClr val="bg1"/>
              </a:solidFill>
            </a:endParaRPr>
          </a:p>
        </p:txBody>
      </p:sp>
      <p:sp>
        <p:nvSpPr>
          <p:cNvPr id="21" name="Oval 20"/>
          <p:cNvSpPr/>
          <p:nvPr/>
        </p:nvSpPr>
        <p:spPr>
          <a:xfrm>
            <a:off x="1219200" y="2057400"/>
            <a:ext cx="2743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Burglary</a:t>
            </a:r>
            <a:endParaRPr lang="en-US" sz="2400" b="1" dirty="0">
              <a:solidFill>
                <a:schemeClr val="bg1"/>
              </a:solidFill>
            </a:endParaRPr>
          </a:p>
        </p:txBody>
      </p:sp>
      <p:sp>
        <p:nvSpPr>
          <p:cNvPr id="22" name="Oval 21"/>
          <p:cNvSpPr/>
          <p:nvPr/>
        </p:nvSpPr>
        <p:spPr>
          <a:xfrm>
            <a:off x="1219200" y="4114800"/>
            <a:ext cx="2743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rPr>
              <a:t>MaryCalls</a:t>
            </a:r>
            <a:endParaRPr lang="en-US" sz="2400" b="1" dirty="0">
              <a:solidFill>
                <a:schemeClr val="bg1"/>
              </a:solidFill>
            </a:endParaRPr>
          </a:p>
        </p:txBody>
      </p:sp>
      <p:sp>
        <p:nvSpPr>
          <p:cNvPr id="23" name="Oval 22"/>
          <p:cNvSpPr/>
          <p:nvPr/>
        </p:nvSpPr>
        <p:spPr>
          <a:xfrm>
            <a:off x="1219200" y="4800600"/>
            <a:ext cx="2743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rPr>
              <a:t>JohnCalls</a:t>
            </a:r>
            <a:endParaRPr lang="en-US" sz="2400" b="1" dirty="0">
              <a:solidFill>
                <a:schemeClr val="bg1"/>
              </a:solidFill>
            </a:endParaRPr>
          </a:p>
        </p:txBody>
      </p:sp>
      <p:sp>
        <p:nvSpPr>
          <p:cNvPr id="13" name="TextBox 12"/>
          <p:cNvSpPr txBox="1"/>
          <p:nvPr/>
        </p:nvSpPr>
        <p:spPr>
          <a:xfrm>
            <a:off x="685800" y="1371600"/>
            <a:ext cx="7732758" cy="461665"/>
          </a:xfrm>
          <a:prstGeom prst="rect">
            <a:avLst/>
          </a:prstGeom>
          <a:noFill/>
        </p:spPr>
        <p:txBody>
          <a:bodyPr wrap="none" rtlCol="0">
            <a:spAutoFit/>
          </a:bodyPr>
          <a:lstStyle/>
          <a:p>
            <a:r>
              <a:rPr lang="en-US" sz="2400" dirty="0" smtClean="0"/>
              <a:t>Task: Predicting whether </a:t>
            </a:r>
            <a:r>
              <a:rPr lang="en-US" sz="2400" i="1" dirty="0" smtClean="0"/>
              <a:t>burglary</a:t>
            </a:r>
            <a:r>
              <a:rPr lang="en-US" sz="2400" dirty="0" smtClean="0"/>
              <a:t> occurred at the home</a:t>
            </a:r>
            <a:endParaRPr lang="en-US" sz="2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229600" cy="990600"/>
          </a:xfrm>
        </p:spPr>
        <p:txBody>
          <a:bodyPr/>
          <a:lstStyle/>
          <a:p>
            <a:r>
              <a:rPr lang="en-US" dirty="0" smtClean="0"/>
              <a:t>Structure Learning</a:t>
            </a:r>
            <a:endParaRPr lang="en-US" dirty="0"/>
          </a:p>
        </p:txBody>
      </p:sp>
      <p:sp>
        <p:nvSpPr>
          <p:cNvPr id="9" name="Oval 8"/>
          <p:cNvSpPr/>
          <p:nvPr/>
        </p:nvSpPr>
        <p:spPr>
          <a:xfrm>
            <a:off x="5486400" y="1905000"/>
            <a:ext cx="2743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Earthquake</a:t>
            </a:r>
            <a:endParaRPr lang="en-US" sz="2400" b="1" dirty="0">
              <a:solidFill>
                <a:schemeClr val="bg1"/>
              </a:solidFill>
            </a:endParaRPr>
          </a:p>
        </p:txBody>
      </p:sp>
      <p:sp>
        <p:nvSpPr>
          <p:cNvPr id="10" name="Oval 9"/>
          <p:cNvSpPr/>
          <p:nvPr/>
        </p:nvSpPr>
        <p:spPr>
          <a:xfrm>
            <a:off x="3276600" y="3429000"/>
            <a:ext cx="2743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Alarm</a:t>
            </a:r>
            <a:endParaRPr lang="en-US" sz="2400" b="1" dirty="0">
              <a:solidFill>
                <a:schemeClr val="bg1"/>
              </a:solidFill>
            </a:endParaRPr>
          </a:p>
        </p:txBody>
      </p:sp>
      <p:sp>
        <p:nvSpPr>
          <p:cNvPr id="11" name="Oval 10"/>
          <p:cNvSpPr/>
          <p:nvPr/>
        </p:nvSpPr>
        <p:spPr>
          <a:xfrm>
            <a:off x="1143000" y="1981200"/>
            <a:ext cx="2743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Burglary</a:t>
            </a:r>
            <a:endParaRPr lang="en-US" sz="2400" b="1" dirty="0">
              <a:solidFill>
                <a:schemeClr val="bg1"/>
              </a:solidFill>
            </a:endParaRPr>
          </a:p>
        </p:txBody>
      </p:sp>
      <p:sp>
        <p:nvSpPr>
          <p:cNvPr id="12" name="Oval 11"/>
          <p:cNvSpPr/>
          <p:nvPr/>
        </p:nvSpPr>
        <p:spPr>
          <a:xfrm>
            <a:off x="1676400" y="5029200"/>
            <a:ext cx="2743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rPr>
              <a:t>MaryCalls</a:t>
            </a:r>
            <a:endParaRPr lang="en-US" sz="2400" b="1" dirty="0">
              <a:solidFill>
                <a:schemeClr val="bg1"/>
              </a:solidFill>
            </a:endParaRPr>
          </a:p>
        </p:txBody>
      </p:sp>
      <p:sp>
        <p:nvSpPr>
          <p:cNvPr id="13" name="Oval 12"/>
          <p:cNvSpPr/>
          <p:nvPr/>
        </p:nvSpPr>
        <p:spPr>
          <a:xfrm>
            <a:off x="4800600" y="5029200"/>
            <a:ext cx="2743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rPr>
              <a:t>JohnCalls</a:t>
            </a:r>
            <a:endParaRPr lang="en-US" sz="2400" b="1" dirty="0">
              <a:solidFill>
                <a:schemeClr val="bg1"/>
              </a:solidFill>
            </a:endParaRPr>
          </a:p>
        </p:txBody>
      </p:sp>
      <p:cxnSp>
        <p:nvCxnSpPr>
          <p:cNvPr id="14" name="Straight Arrow Connector 13"/>
          <p:cNvCxnSpPr>
            <a:stCxn id="11" idx="4"/>
            <a:endCxn id="10" idx="0"/>
          </p:cNvCxnSpPr>
          <p:nvPr/>
        </p:nvCxnSpPr>
        <p:spPr>
          <a:xfrm rot="16200000" flipH="1">
            <a:off x="3162300" y="1943100"/>
            <a:ext cx="838200" cy="2133600"/>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4"/>
            <a:endCxn id="10" idx="0"/>
          </p:cNvCxnSpPr>
          <p:nvPr/>
        </p:nvCxnSpPr>
        <p:spPr>
          <a:xfrm rot="5400000">
            <a:off x="5295900" y="1866900"/>
            <a:ext cx="914400" cy="2209800"/>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4"/>
            <a:endCxn id="12" idx="0"/>
          </p:cNvCxnSpPr>
          <p:nvPr/>
        </p:nvCxnSpPr>
        <p:spPr>
          <a:xfrm flipH="1">
            <a:off x="3048000" y="4038600"/>
            <a:ext cx="1600200" cy="990600"/>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4"/>
            <a:endCxn id="13" idx="0"/>
          </p:cNvCxnSpPr>
          <p:nvPr/>
        </p:nvCxnSpPr>
        <p:spPr>
          <a:xfrm>
            <a:off x="4648200" y="4038600"/>
            <a:ext cx="1524000" cy="990600"/>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nvGraphicFramePr>
        <p:xfrm>
          <a:off x="304800" y="1981200"/>
          <a:ext cx="685800" cy="731520"/>
        </p:xfrm>
        <a:graphic>
          <a:graphicData uri="http://schemas.openxmlformats.org/drawingml/2006/table">
            <a:tbl>
              <a:tblPr firstRow="1" bandRow="1">
                <a:tableStyleId>{BC89EF96-8CEA-46FF-86C4-4CE0E7609802}</a:tableStyleId>
              </a:tblPr>
              <a:tblGrid>
                <a:gridCol w="685800"/>
              </a:tblGrid>
              <a:tr h="0">
                <a:tc>
                  <a:txBody>
                    <a:bodyPr/>
                    <a:lstStyle/>
                    <a:p>
                      <a:pPr algn="ctr"/>
                      <a:r>
                        <a:rPr lang="en-US" b="0" dirty="0" smtClean="0">
                          <a:solidFill>
                            <a:srgbClr val="C00000"/>
                          </a:solidFill>
                        </a:rPr>
                        <a:t>P(B)</a:t>
                      </a:r>
                      <a:endParaRPr lang="en-US" b="0" dirty="0">
                        <a:solidFill>
                          <a:srgbClr val="C00000"/>
                        </a:solidFill>
                      </a:endParaRPr>
                    </a:p>
                  </a:txBody>
                  <a:tcPr/>
                </a:tc>
              </a:tr>
              <a:tr h="0">
                <a:tc>
                  <a:txBody>
                    <a:bodyPr/>
                    <a:lstStyle/>
                    <a:p>
                      <a:pPr algn="ctr"/>
                      <a:r>
                        <a:rPr lang="en-US" b="0" dirty="0" smtClean="0"/>
                        <a:t>0.1</a:t>
                      </a:r>
                      <a:endParaRPr lang="en-US" b="0" dirty="0">
                        <a:solidFill>
                          <a:srgbClr val="C00000"/>
                        </a:solidFill>
                      </a:endParaRPr>
                    </a:p>
                  </a:txBody>
                  <a:tcPr/>
                </a:tc>
              </a:tr>
            </a:tbl>
          </a:graphicData>
        </a:graphic>
      </p:graphicFrame>
      <p:graphicFrame>
        <p:nvGraphicFramePr>
          <p:cNvPr id="19" name="Table 18"/>
          <p:cNvGraphicFramePr>
            <a:graphicFrameLocks noGrp="1"/>
          </p:cNvGraphicFramePr>
          <p:nvPr/>
        </p:nvGraphicFramePr>
        <p:xfrm>
          <a:off x="8229600" y="1371600"/>
          <a:ext cx="685800" cy="741680"/>
        </p:xfrm>
        <a:graphic>
          <a:graphicData uri="http://schemas.openxmlformats.org/drawingml/2006/table">
            <a:tbl>
              <a:tblPr firstRow="1" bandRow="1">
                <a:tableStyleId>{BC89EF96-8CEA-46FF-86C4-4CE0E7609802}</a:tableStyleId>
              </a:tblPr>
              <a:tblGrid>
                <a:gridCol w="685800"/>
              </a:tblGrid>
              <a:tr h="370840">
                <a:tc>
                  <a:txBody>
                    <a:bodyPr/>
                    <a:lstStyle/>
                    <a:p>
                      <a:pPr algn="ctr"/>
                      <a:r>
                        <a:rPr lang="en-US" b="0" dirty="0" smtClean="0">
                          <a:solidFill>
                            <a:srgbClr val="C00000"/>
                          </a:solidFill>
                        </a:rPr>
                        <a:t>P(E)</a:t>
                      </a:r>
                      <a:endParaRPr lang="en-US" b="0" dirty="0">
                        <a:solidFill>
                          <a:srgbClr val="C00000"/>
                        </a:solidFill>
                      </a:endParaRPr>
                    </a:p>
                  </a:txBody>
                  <a:tcPr/>
                </a:tc>
              </a:tr>
              <a:tr h="370840">
                <a:tc>
                  <a:txBody>
                    <a:bodyPr/>
                    <a:lstStyle/>
                    <a:p>
                      <a:pPr algn="ctr"/>
                      <a:r>
                        <a:rPr lang="en-US" b="0" dirty="0" smtClean="0"/>
                        <a:t>0.1</a:t>
                      </a:r>
                      <a:endParaRPr lang="en-US" b="0" dirty="0">
                        <a:solidFill>
                          <a:srgbClr val="C00000"/>
                        </a:solidFill>
                      </a:endParaRPr>
                    </a:p>
                  </a:txBody>
                  <a:tcPr/>
                </a:tc>
              </a:tr>
            </a:tbl>
          </a:graphicData>
        </a:graphic>
      </p:graphicFrame>
      <p:graphicFrame>
        <p:nvGraphicFramePr>
          <p:cNvPr id="21" name="Table 20"/>
          <p:cNvGraphicFramePr>
            <a:graphicFrameLocks noGrp="1"/>
          </p:cNvGraphicFramePr>
          <p:nvPr/>
        </p:nvGraphicFramePr>
        <p:xfrm>
          <a:off x="6400800" y="2819400"/>
          <a:ext cx="1676400" cy="1905000"/>
        </p:xfrm>
        <a:graphic>
          <a:graphicData uri="http://schemas.openxmlformats.org/drawingml/2006/table">
            <a:tbl>
              <a:tblPr firstRow="1" bandRow="1">
                <a:tableStyleId>{BC89EF96-8CEA-46FF-86C4-4CE0E7609802}</a:tableStyleId>
              </a:tblPr>
              <a:tblGrid>
                <a:gridCol w="990600"/>
                <a:gridCol w="685800"/>
              </a:tblGrid>
              <a:tr h="381000">
                <a:tc>
                  <a:txBody>
                    <a:bodyPr/>
                    <a:lstStyle/>
                    <a:p>
                      <a:pPr algn="ctr"/>
                      <a:endParaRPr lang="en-US" b="0" dirty="0">
                        <a:solidFill>
                          <a:srgbClr val="C00000"/>
                        </a:solidFill>
                      </a:endParaRPr>
                    </a:p>
                  </a:txBody>
                  <a:tcPr/>
                </a:tc>
                <a:tc>
                  <a:txBody>
                    <a:bodyPr/>
                    <a:lstStyle/>
                    <a:p>
                      <a:pPr algn="ctr"/>
                      <a:r>
                        <a:rPr lang="en-US" b="0" dirty="0" smtClean="0">
                          <a:solidFill>
                            <a:srgbClr val="C00000"/>
                          </a:solidFill>
                        </a:rPr>
                        <a:t>P(A)</a:t>
                      </a:r>
                      <a:endParaRPr lang="en-US" b="0" dirty="0">
                        <a:solidFill>
                          <a:srgbClr val="C00000"/>
                        </a:solidFill>
                      </a:endParaRPr>
                    </a:p>
                  </a:txBody>
                  <a:tcPr/>
                </a:tc>
              </a:tr>
              <a:tr h="381000">
                <a:tc>
                  <a:txBody>
                    <a:bodyPr/>
                    <a:lstStyle/>
                    <a:p>
                      <a:r>
                        <a:rPr lang="en-US" b="0" dirty="0" smtClean="0">
                          <a:solidFill>
                            <a:srgbClr val="C00000"/>
                          </a:solidFill>
                        </a:rPr>
                        <a:t>  B    E</a:t>
                      </a:r>
                      <a:endParaRPr lang="en-US" b="0" dirty="0">
                        <a:solidFill>
                          <a:srgbClr val="C00000"/>
                        </a:solidFill>
                      </a:endParaRPr>
                    </a:p>
                  </a:txBody>
                  <a:tcPr/>
                </a:tc>
                <a:tc>
                  <a:txBody>
                    <a:bodyPr/>
                    <a:lstStyle/>
                    <a:p>
                      <a:r>
                        <a:rPr lang="en-US" b="0" dirty="0" smtClean="0"/>
                        <a:t>0.9</a:t>
                      </a:r>
                      <a:endParaRPr lang="en-US" b="0" dirty="0">
                        <a:solidFill>
                          <a:srgbClr val="C00000"/>
                        </a:solidFill>
                      </a:endParaRPr>
                    </a:p>
                  </a:txBody>
                  <a:tcPr/>
                </a:tc>
              </a:tr>
              <a:tr h="381000">
                <a:tc>
                  <a:txBody>
                    <a:bodyPr/>
                    <a:lstStyle/>
                    <a:p>
                      <a:r>
                        <a:rPr lang="en-US" dirty="0" smtClean="0">
                          <a:solidFill>
                            <a:srgbClr val="C00000"/>
                          </a:solidFill>
                        </a:rPr>
                        <a:t>  B  </a:t>
                      </a:r>
                      <a:r>
                        <a:rPr lang="en-US" b="0" dirty="0" smtClean="0">
                          <a:solidFill>
                            <a:srgbClr val="C00000"/>
                          </a:solidFill>
                          <a:sym typeface="Symbol"/>
                        </a:rPr>
                        <a:t></a:t>
                      </a:r>
                      <a:r>
                        <a:rPr lang="en-US" b="0" baseline="0" dirty="0" smtClean="0">
                          <a:solidFill>
                            <a:srgbClr val="C00000"/>
                          </a:solidFill>
                          <a:sym typeface="Symbol"/>
                        </a:rPr>
                        <a:t>E</a:t>
                      </a:r>
                      <a:endParaRPr lang="en-US" dirty="0">
                        <a:solidFill>
                          <a:srgbClr val="C00000"/>
                        </a:solidFill>
                      </a:endParaRPr>
                    </a:p>
                  </a:txBody>
                  <a:tcPr/>
                </a:tc>
                <a:tc>
                  <a:txBody>
                    <a:bodyPr/>
                    <a:lstStyle/>
                    <a:p>
                      <a:r>
                        <a:rPr lang="en-US" dirty="0" smtClean="0"/>
                        <a:t>0.5</a:t>
                      </a:r>
                      <a:endParaRPr lang="en-US" dirty="0">
                        <a:solidFill>
                          <a:srgbClr val="C00000"/>
                        </a:solidFill>
                      </a:endParaRPr>
                    </a:p>
                  </a:txBody>
                  <a:tcPr/>
                </a:tc>
              </a:tr>
              <a:tr h="381000">
                <a:tc>
                  <a:txBody>
                    <a:bodyPr/>
                    <a:lstStyle/>
                    <a:p>
                      <a:r>
                        <a:rPr lang="en-US" b="0" dirty="0" smtClean="0">
                          <a:solidFill>
                            <a:srgbClr val="C00000"/>
                          </a:solidFill>
                          <a:sym typeface="Symbol"/>
                        </a:rPr>
                        <a:t></a:t>
                      </a:r>
                      <a:r>
                        <a:rPr lang="en-US" b="0" baseline="0" dirty="0" smtClean="0">
                          <a:solidFill>
                            <a:srgbClr val="C00000"/>
                          </a:solidFill>
                          <a:sym typeface="Symbol"/>
                        </a:rPr>
                        <a:t>B    E</a:t>
                      </a:r>
                      <a:endParaRPr lang="en-US" dirty="0">
                        <a:solidFill>
                          <a:srgbClr val="C00000"/>
                        </a:solidFill>
                      </a:endParaRPr>
                    </a:p>
                  </a:txBody>
                  <a:tcPr/>
                </a:tc>
                <a:tc>
                  <a:txBody>
                    <a:bodyPr/>
                    <a:lstStyle/>
                    <a:p>
                      <a:r>
                        <a:rPr lang="en-US" dirty="0" smtClean="0"/>
                        <a:t>0.4</a:t>
                      </a:r>
                      <a:endParaRPr lang="en-US" dirty="0">
                        <a:solidFill>
                          <a:srgbClr val="C00000"/>
                        </a:solidFill>
                      </a:endParaRPr>
                    </a:p>
                  </a:txBody>
                  <a:tcPr/>
                </a:tc>
              </a:tr>
              <a:tr h="381000">
                <a:tc>
                  <a:txBody>
                    <a:bodyPr/>
                    <a:lstStyle/>
                    <a:p>
                      <a:r>
                        <a:rPr lang="en-US" b="0" dirty="0" smtClean="0">
                          <a:solidFill>
                            <a:srgbClr val="C00000"/>
                          </a:solidFill>
                          <a:sym typeface="Symbol"/>
                        </a:rPr>
                        <a:t></a:t>
                      </a:r>
                      <a:r>
                        <a:rPr lang="en-US" b="0" baseline="0" dirty="0" smtClean="0">
                          <a:solidFill>
                            <a:srgbClr val="C00000"/>
                          </a:solidFill>
                          <a:sym typeface="Symbol"/>
                        </a:rPr>
                        <a:t>B  </a:t>
                      </a:r>
                      <a:r>
                        <a:rPr lang="en-US" b="0" dirty="0" smtClean="0">
                          <a:solidFill>
                            <a:srgbClr val="C00000"/>
                          </a:solidFill>
                          <a:sym typeface="Symbol"/>
                        </a:rPr>
                        <a:t></a:t>
                      </a:r>
                      <a:r>
                        <a:rPr lang="en-US" b="0" baseline="0" dirty="0" smtClean="0">
                          <a:solidFill>
                            <a:srgbClr val="C00000"/>
                          </a:solidFill>
                          <a:sym typeface="Symbol"/>
                        </a:rPr>
                        <a:t>E</a:t>
                      </a:r>
                      <a:endParaRPr lang="en-US" dirty="0">
                        <a:solidFill>
                          <a:srgbClr val="C00000"/>
                        </a:solidFill>
                      </a:endParaRPr>
                    </a:p>
                  </a:txBody>
                  <a:tcPr/>
                </a:tc>
                <a:tc>
                  <a:txBody>
                    <a:bodyPr/>
                    <a:lstStyle/>
                    <a:p>
                      <a:r>
                        <a:rPr lang="en-US" dirty="0" smtClean="0"/>
                        <a:t>0.1</a:t>
                      </a:r>
                      <a:endParaRPr lang="en-US" dirty="0">
                        <a:solidFill>
                          <a:srgbClr val="C00000"/>
                        </a:solidFill>
                      </a:endParaRPr>
                    </a:p>
                  </a:txBody>
                  <a:tcPr/>
                </a:tc>
              </a:tr>
            </a:tbl>
          </a:graphicData>
        </a:graphic>
      </p:graphicFrame>
      <p:graphicFrame>
        <p:nvGraphicFramePr>
          <p:cNvPr id="27" name="Table 26"/>
          <p:cNvGraphicFramePr>
            <a:graphicFrameLocks noGrp="1"/>
          </p:cNvGraphicFramePr>
          <p:nvPr/>
        </p:nvGraphicFramePr>
        <p:xfrm>
          <a:off x="228600" y="4456026"/>
          <a:ext cx="1295400" cy="1192934"/>
        </p:xfrm>
        <a:graphic>
          <a:graphicData uri="http://schemas.openxmlformats.org/drawingml/2006/table">
            <a:tbl>
              <a:tblPr firstRow="1" bandRow="1">
                <a:tableStyleId>{BC89EF96-8CEA-46FF-86C4-4CE0E7609802}</a:tableStyleId>
              </a:tblPr>
              <a:tblGrid>
                <a:gridCol w="609600"/>
                <a:gridCol w="685800"/>
              </a:tblGrid>
              <a:tr h="325985">
                <a:tc>
                  <a:txBody>
                    <a:bodyPr/>
                    <a:lstStyle/>
                    <a:p>
                      <a:pPr algn="ctr"/>
                      <a:endParaRPr lang="en-US" b="0" dirty="0">
                        <a:solidFill>
                          <a:srgbClr val="C00000"/>
                        </a:solidFill>
                      </a:endParaRPr>
                    </a:p>
                  </a:txBody>
                  <a:tcPr/>
                </a:tc>
                <a:tc>
                  <a:txBody>
                    <a:bodyPr/>
                    <a:lstStyle/>
                    <a:p>
                      <a:pPr algn="ctr"/>
                      <a:r>
                        <a:rPr lang="en-US" b="0" dirty="0" smtClean="0">
                          <a:solidFill>
                            <a:srgbClr val="C00000"/>
                          </a:solidFill>
                        </a:rPr>
                        <a:t>P(M)</a:t>
                      </a:r>
                      <a:endParaRPr lang="en-US" b="0" dirty="0">
                        <a:solidFill>
                          <a:srgbClr val="C00000"/>
                        </a:solidFill>
                      </a:endParaRPr>
                    </a:p>
                  </a:txBody>
                  <a:tcPr/>
                </a:tc>
              </a:tr>
              <a:tr h="413587">
                <a:tc>
                  <a:txBody>
                    <a:bodyPr/>
                    <a:lstStyle/>
                    <a:p>
                      <a:r>
                        <a:rPr lang="en-US" b="0" dirty="0" smtClean="0">
                          <a:solidFill>
                            <a:srgbClr val="C00000"/>
                          </a:solidFill>
                        </a:rPr>
                        <a:t>   A</a:t>
                      </a:r>
                      <a:endParaRPr lang="en-US" b="0" dirty="0">
                        <a:solidFill>
                          <a:srgbClr val="C00000"/>
                        </a:solidFill>
                      </a:endParaRPr>
                    </a:p>
                  </a:txBody>
                  <a:tcPr/>
                </a:tc>
                <a:tc>
                  <a:txBody>
                    <a:bodyPr/>
                    <a:lstStyle/>
                    <a:p>
                      <a:r>
                        <a:rPr lang="en-US" b="0" dirty="0" smtClean="0"/>
                        <a:t>0.7</a:t>
                      </a:r>
                      <a:endParaRPr lang="en-US" b="0" dirty="0">
                        <a:solidFill>
                          <a:srgbClr val="C00000"/>
                        </a:solidFill>
                      </a:endParaRPr>
                    </a:p>
                  </a:txBody>
                  <a:tcPr/>
                </a:tc>
              </a:tr>
              <a:tr h="413587">
                <a:tc>
                  <a:txBody>
                    <a:bodyPr/>
                    <a:lstStyle/>
                    <a:p>
                      <a:r>
                        <a:rPr lang="en-US" b="0" dirty="0" smtClean="0">
                          <a:solidFill>
                            <a:srgbClr val="C00000"/>
                          </a:solidFill>
                          <a:sym typeface="Symbol"/>
                        </a:rPr>
                        <a:t> A</a:t>
                      </a:r>
                      <a:endParaRPr lang="en-US" b="0" dirty="0">
                        <a:solidFill>
                          <a:srgbClr val="C00000"/>
                        </a:solidFill>
                      </a:endParaRPr>
                    </a:p>
                  </a:txBody>
                  <a:tcPr/>
                </a:tc>
                <a:tc>
                  <a:txBody>
                    <a:bodyPr/>
                    <a:lstStyle/>
                    <a:p>
                      <a:r>
                        <a:rPr lang="en-US" dirty="0" smtClean="0"/>
                        <a:t>0.2</a:t>
                      </a:r>
                      <a:endParaRPr lang="en-US" b="0" dirty="0">
                        <a:solidFill>
                          <a:srgbClr val="C00000"/>
                        </a:solidFill>
                      </a:endParaRPr>
                    </a:p>
                  </a:txBody>
                  <a:tcPr/>
                </a:tc>
              </a:tr>
            </a:tbl>
          </a:graphicData>
        </a:graphic>
      </p:graphicFrame>
      <p:graphicFrame>
        <p:nvGraphicFramePr>
          <p:cNvPr id="28" name="Table 27"/>
          <p:cNvGraphicFramePr>
            <a:graphicFrameLocks noGrp="1"/>
          </p:cNvGraphicFramePr>
          <p:nvPr/>
        </p:nvGraphicFramePr>
        <p:xfrm>
          <a:off x="7620000" y="5029200"/>
          <a:ext cx="1143000" cy="1097280"/>
        </p:xfrm>
        <a:graphic>
          <a:graphicData uri="http://schemas.openxmlformats.org/drawingml/2006/table">
            <a:tbl>
              <a:tblPr firstRow="1" bandRow="1">
                <a:tableStyleId>{BC89EF96-8CEA-46FF-86C4-4CE0E7609802}</a:tableStyleId>
              </a:tblPr>
              <a:tblGrid>
                <a:gridCol w="533400"/>
                <a:gridCol w="609600"/>
              </a:tblGrid>
              <a:tr h="355600">
                <a:tc>
                  <a:txBody>
                    <a:bodyPr/>
                    <a:lstStyle/>
                    <a:p>
                      <a:pPr algn="ctr"/>
                      <a:endParaRPr lang="en-US" b="0" dirty="0">
                        <a:solidFill>
                          <a:srgbClr val="C00000"/>
                        </a:solidFill>
                      </a:endParaRPr>
                    </a:p>
                  </a:txBody>
                  <a:tcPr/>
                </a:tc>
                <a:tc>
                  <a:txBody>
                    <a:bodyPr/>
                    <a:lstStyle/>
                    <a:p>
                      <a:pPr algn="ctr"/>
                      <a:r>
                        <a:rPr lang="en-US" b="0" dirty="0" smtClean="0">
                          <a:solidFill>
                            <a:srgbClr val="C00000"/>
                          </a:solidFill>
                        </a:rPr>
                        <a:t>P(J)</a:t>
                      </a:r>
                      <a:endParaRPr lang="en-US" b="0" dirty="0">
                        <a:solidFill>
                          <a:srgbClr val="C00000"/>
                        </a:solidFill>
                      </a:endParaRPr>
                    </a:p>
                  </a:txBody>
                  <a:tcPr/>
                </a:tc>
              </a:tr>
              <a:tr h="355600">
                <a:tc>
                  <a:txBody>
                    <a:bodyPr/>
                    <a:lstStyle/>
                    <a:p>
                      <a:r>
                        <a:rPr lang="en-US" b="0" dirty="0" smtClean="0">
                          <a:solidFill>
                            <a:srgbClr val="C00000"/>
                          </a:solidFill>
                          <a:sym typeface="Symbol"/>
                        </a:rPr>
                        <a:t>   A</a:t>
                      </a:r>
                      <a:endParaRPr lang="en-US" b="0" dirty="0">
                        <a:solidFill>
                          <a:srgbClr val="C00000"/>
                        </a:solidFill>
                      </a:endParaRPr>
                    </a:p>
                  </a:txBody>
                  <a:tcPr/>
                </a:tc>
                <a:tc>
                  <a:txBody>
                    <a:bodyPr/>
                    <a:lstStyle/>
                    <a:p>
                      <a:r>
                        <a:rPr lang="en-US" b="0" dirty="0" smtClean="0"/>
                        <a:t>0.9</a:t>
                      </a:r>
                      <a:endParaRPr lang="en-US" b="0" dirty="0">
                        <a:solidFill>
                          <a:srgbClr val="C00000"/>
                        </a:solidFill>
                      </a:endParaRPr>
                    </a:p>
                  </a:txBody>
                  <a:tcPr/>
                </a:tc>
              </a:tr>
              <a:tr h="355600">
                <a:tc>
                  <a:txBody>
                    <a:bodyPr/>
                    <a:lstStyle/>
                    <a:p>
                      <a:r>
                        <a:rPr lang="en-US" b="0" dirty="0" smtClean="0">
                          <a:solidFill>
                            <a:srgbClr val="C00000"/>
                          </a:solidFill>
                          <a:sym typeface="Symbol"/>
                        </a:rPr>
                        <a:t>A</a:t>
                      </a:r>
                      <a:endParaRPr lang="en-US" b="0" dirty="0">
                        <a:solidFill>
                          <a:srgbClr val="C00000"/>
                        </a:solidFill>
                      </a:endParaRPr>
                    </a:p>
                  </a:txBody>
                  <a:tcPr/>
                </a:tc>
                <a:tc>
                  <a:txBody>
                    <a:bodyPr/>
                    <a:lstStyle/>
                    <a:p>
                      <a:r>
                        <a:rPr lang="en-US" dirty="0" smtClean="0"/>
                        <a:t>0.1</a:t>
                      </a:r>
                      <a:endParaRPr lang="en-US" b="0" dirty="0">
                        <a:solidFill>
                          <a:srgbClr val="C00000"/>
                        </a:solidFill>
                      </a:endParaRPr>
                    </a:p>
                  </a:txBody>
                  <a:tcPr/>
                </a:tc>
              </a:tr>
            </a:tbl>
          </a:graphicData>
        </a:graphic>
      </p:graphicFrame>
      <p:sp>
        <p:nvSpPr>
          <p:cNvPr id="22" name="Title 1"/>
          <p:cNvSpPr txBox="1">
            <a:spLocks/>
          </p:cNvSpPr>
          <p:nvPr/>
        </p:nvSpPr>
        <p:spPr>
          <a:xfrm>
            <a:off x="441434" y="152400"/>
            <a:ext cx="8229600" cy="9906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Parameter   Learning</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linds(horizontal)">
                                      <p:cBhvr>
                                        <p:cTn id="16" dur="500"/>
                                        <p:tgtEl>
                                          <p:spTgt spid="28"/>
                                        </p:tgtEl>
                                      </p:cBhvr>
                                    </p:animEffect>
                                  </p:childTnLst>
                                </p:cTn>
                              </p:par>
                              <p:par>
                                <p:cTn id="17" presetID="3" presetClass="entr" presetSubtype="1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p:cNvGraphicFramePr>
            <a:graphicFrameLocks noGrp="1"/>
          </p:cNvGraphicFramePr>
          <p:nvPr/>
        </p:nvGraphicFramePr>
        <p:xfrm>
          <a:off x="5799220" y="1371600"/>
          <a:ext cx="2775282" cy="1463040"/>
        </p:xfrm>
        <a:graphic>
          <a:graphicData uri="http://schemas.openxmlformats.org/drawingml/2006/table">
            <a:tbl>
              <a:tblPr firstRow="1" bandRow="1">
                <a:tableStyleId>{5C22544A-7EE6-4342-B048-85BDC9FD1C3A}</a:tableStyleId>
              </a:tblPr>
              <a:tblGrid>
                <a:gridCol w="462547"/>
                <a:gridCol w="462547"/>
                <a:gridCol w="462547"/>
                <a:gridCol w="462547"/>
                <a:gridCol w="462547"/>
                <a:gridCol w="462547"/>
              </a:tblGrid>
              <a:tr h="272716">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272716">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7271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72716">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3" name="Title 2"/>
          <p:cNvSpPr>
            <a:spLocks noGrp="1"/>
          </p:cNvSpPr>
          <p:nvPr>
            <p:ph type="title"/>
          </p:nvPr>
        </p:nvSpPr>
        <p:spPr>
          <a:xfrm>
            <a:off x="381000" y="152400"/>
            <a:ext cx="7828547" cy="1050925"/>
          </a:xfrm>
        </p:spPr>
        <p:txBody>
          <a:bodyPr/>
          <a:lstStyle/>
          <a:p>
            <a:r>
              <a:rPr lang="en-US" dirty="0" smtClean="0"/>
              <a:t>Real-World Datasets</a:t>
            </a:r>
            <a:endParaRPr lang="en-US" sz="3200" dirty="0"/>
          </a:p>
        </p:txBody>
      </p:sp>
      <p:graphicFrame>
        <p:nvGraphicFramePr>
          <p:cNvPr id="4" name="Table 3"/>
          <p:cNvGraphicFramePr>
            <a:graphicFrameLocks noGrp="1"/>
          </p:cNvGraphicFramePr>
          <p:nvPr/>
        </p:nvGraphicFramePr>
        <p:xfrm>
          <a:off x="7756359" y="3954378"/>
          <a:ext cx="1203156" cy="1828800"/>
        </p:xfrm>
        <a:graphic>
          <a:graphicData uri="http://schemas.openxmlformats.org/drawingml/2006/table">
            <a:tbl>
              <a:tblPr firstRow="1" bandRow="1">
                <a:tableStyleId>{5C22544A-7EE6-4342-B048-85BDC9FD1C3A}</a:tableStyleId>
              </a:tblPr>
              <a:tblGrid>
                <a:gridCol w="401052"/>
                <a:gridCol w="401052"/>
                <a:gridCol w="401052"/>
              </a:tblGrid>
              <a:tr h="357740">
                <a:tc>
                  <a:txBody>
                    <a:bodyPr/>
                    <a:lstStyle/>
                    <a:p>
                      <a:endParaRPr lang="en-US" dirty="0"/>
                    </a:p>
                  </a:txBody>
                  <a:tcPr/>
                </a:tc>
                <a:tc>
                  <a:txBody>
                    <a:bodyPr/>
                    <a:lstStyle/>
                    <a:p>
                      <a:endParaRPr lang="en-US" dirty="0"/>
                    </a:p>
                  </a:txBody>
                  <a:tcPr/>
                </a:tc>
                <a:tc>
                  <a:txBody>
                    <a:bodyPr/>
                    <a:lstStyle/>
                    <a:p>
                      <a:endParaRPr lang="en-US" dirty="0"/>
                    </a:p>
                  </a:txBody>
                  <a:tcPr/>
                </a:tc>
              </a:tr>
              <a:tr h="0">
                <a:tc>
                  <a:txBody>
                    <a:bodyPr/>
                    <a:lstStyle/>
                    <a:p>
                      <a:endParaRPr lang="en-US"/>
                    </a:p>
                  </a:txBody>
                  <a:tcPr/>
                </a:tc>
                <a:tc>
                  <a:txBody>
                    <a:bodyPr/>
                    <a:lstStyle/>
                    <a:p>
                      <a:endParaRPr lang="en-US"/>
                    </a:p>
                  </a:txBody>
                  <a:tcPr/>
                </a:tc>
                <a:tc>
                  <a:txBody>
                    <a:bodyPr/>
                    <a:lstStyle/>
                    <a:p>
                      <a:endParaRPr lang="en-US" dirty="0"/>
                    </a:p>
                  </a:txBody>
                  <a:tcPr/>
                </a:tc>
              </a:tr>
              <a:tr h="0">
                <a:tc>
                  <a:txBody>
                    <a:bodyPr/>
                    <a:lstStyle/>
                    <a:p>
                      <a:endParaRPr lang="en-US"/>
                    </a:p>
                  </a:txBody>
                  <a:tcPr/>
                </a:tc>
                <a:tc>
                  <a:txBody>
                    <a:bodyPr/>
                    <a:lstStyle/>
                    <a:p>
                      <a:endParaRPr lang="en-US"/>
                    </a:p>
                  </a:txBody>
                  <a:tcPr/>
                </a:tc>
                <a:tc>
                  <a:txBody>
                    <a:bodyPr/>
                    <a:lstStyle/>
                    <a:p>
                      <a:endParaRPr lang="en-US" dirty="0"/>
                    </a:p>
                  </a:txBody>
                  <a:tcPr/>
                </a:tc>
              </a:tr>
              <a:tr h="0">
                <a:tc>
                  <a:txBody>
                    <a:bodyPr/>
                    <a:lstStyle/>
                    <a:p>
                      <a:endParaRPr lang="en-US"/>
                    </a:p>
                  </a:txBody>
                  <a:tcPr/>
                </a:tc>
                <a:tc>
                  <a:txBody>
                    <a:bodyPr/>
                    <a:lstStyle/>
                    <a:p>
                      <a:endParaRPr lang="en-US"/>
                    </a:p>
                  </a:txBody>
                  <a:tcPr/>
                </a:tc>
                <a:tc>
                  <a:txBody>
                    <a:bodyPr/>
                    <a:lstStyle/>
                    <a:p>
                      <a:endParaRPr lang="en-US"/>
                    </a:p>
                  </a:txBody>
                  <a:tcPr/>
                </a:tc>
              </a:tr>
              <a:tr h="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aphicFrame>
        <p:nvGraphicFramePr>
          <p:cNvPr id="6" name="Table 5"/>
          <p:cNvGraphicFramePr>
            <a:graphicFrameLocks noGrp="1"/>
          </p:cNvGraphicFramePr>
          <p:nvPr/>
        </p:nvGraphicFramePr>
        <p:xfrm>
          <a:off x="4018546" y="3096127"/>
          <a:ext cx="1796720" cy="2926080"/>
        </p:xfrm>
        <a:graphic>
          <a:graphicData uri="http://schemas.openxmlformats.org/drawingml/2006/table">
            <a:tbl>
              <a:tblPr firstRow="1" bandRow="1">
                <a:tableStyleId>{5C22544A-7EE6-4342-B048-85BDC9FD1C3A}</a:tableStyleId>
              </a:tblPr>
              <a:tblGrid>
                <a:gridCol w="359344"/>
                <a:gridCol w="359344"/>
                <a:gridCol w="359344"/>
                <a:gridCol w="359344"/>
                <a:gridCol w="359344"/>
              </a:tblGrid>
              <a:tr h="269507">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269507">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r h="269507">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69507">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2">
                        <a:lumMod val="40000"/>
                        <a:lumOff val="60000"/>
                      </a:schemeClr>
                    </a:solidFill>
                  </a:tcPr>
                </a:tc>
              </a:tr>
              <a:tr h="269507">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69507">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69507">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69507">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aphicFrame>
        <p:nvGraphicFramePr>
          <p:cNvPr id="7" name="Table 6"/>
          <p:cNvGraphicFramePr>
            <a:graphicFrameLocks noGrp="1"/>
          </p:cNvGraphicFramePr>
          <p:nvPr/>
        </p:nvGraphicFramePr>
        <p:xfrm>
          <a:off x="1419727" y="1820780"/>
          <a:ext cx="1203155" cy="1828800"/>
        </p:xfrm>
        <a:graphic>
          <a:graphicData uri="http://schemas.openxmlformats.org/drawingml/2006/table">
            <a:tbl>
              <a:tblPr firstRow="1" bandRow="1">
                <a:tableStyleId>{5C22544A-7EE6-4342-B048-85BDC9FD1C3A}</a:tableStyleId>
              </a:tblPr>
              <a:tblGrid>
                <a:gridCol w="240631"/>
                <a:gridCol w="240631"/>
                <a:gridCol w="240631"/>
                <a:gridCol w="240631"/>
                <a:gridCol w="240631"/>
              </a:tblGrid>
              <a:tr h="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graphicFrame>
        <p:nvGraphicFramePr>
          <p:cNvPr id="9" name="Table 8"/>
          <p:cNvGraphicFramePr>
            <a:graphicFrameLocks noGrp="1"/>
          </p:cNvGraphicFramePr>
          <p:nvPr/>
        </p:nvGraphicFramePr>
        <p:xfrm>
          <a:off x="1588168" y="2037348"/>
          <a:ext cx="1203155" cy="1828800"/>
        </p:xfrm>
        <a:graphic>
          <a:graphicData uri="http://schemas.openxmlformats.org/drawingml/2006/table">
            <a:tbl>
              <a:tblPr firstRow="1" bandRow="1">
                <a:tableStyleId>{5C22544A-7EE6-4342-B048-85BDC9FD1C3A}</a:tableStyleId>
              </a:tblPr>
              <a:tblGrid>
                <a:gridCol w="240631"/>
                <a:gridCol w="240631"/>
                <a:gridCol w="240631"/>
                <a:gridCol w="240631"/>
                <a:gridCol w="240631"/>
              </a:tblGrid>
              <a:tr h="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aphicFrame>
        <p:nvGraphicFramePr>
          <p:cNvPr id="10" name="Table 9"/>
          <p:cNvGraphicFramePr>
            <a:graphicFrameLocks noGrp="1"/>
          </p:cNvGraphicFramePr>
          <p:nvPr/>
        </p:nvGraphicFramePr>
        <p:xfrm>
          <a:off x="1724527" y="2237874"/>
          <a:ext cx="1203155" cy="1828800"/>
        </p:xfrm>
        <a:graphic>
          <a:graphicData uri="http://schemas.openxmlformats.org/drawingml/2006/table">
            <a:tbl>
              <a:tblPr firstRow="1" bandRow="1">
                <a:tableStyleId>{5C22544A-7EE6-4342-B048-85BDC9FD1C3A}</a:tableStyleId>
              </a:tblPr>
              <a:tblGrid>
                <a:gridCol w="240631"/>
                <a:gridCol w="240631"/>
                <a:gridCol w="240631"/>
                <a:gridCol w="240631"/>
                <a:gridCol w="240631"/>
              </a:tblGrid>
              <a:tr h="35292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52927">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52927">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52927">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52927">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cxnSp>
        <p:nvCxnSpPr>
          <p:cNvPr id="12" name="Curved Connector 11"/>
          <p:cNvCxnSpPr/>
          <p:nvPr/>
        </p:nvCxnSpPr>
        <p:spPr bwMode="auto">
          <a:xfrm rot="10800000">
            <a:off x="2967789" y="3545306"/>
            <a:ext cx="1187116" cy="834188"/>
          </a:xfrm>
          <a:prstGeom prst="curvedConnector3">
            <a:avLst>
              <a:gd name="adj1" fmla="val 50000"/>
            </a:avLst>
          </a:prstGeom>
          <a:solidFill>
            <a:schemeClr val="accent1"/>
          </a:solidFill>
          <a:ln w="28575" cap="flat" cmpd="sng" algn="ctr">
            <a:solidFill>
              <a:srgbClr val="00B0F0"/>
            </a:solidFill>
            <a:prstDash val="solid"/>
            <a:round/>
            <a:headEnd type="none" w="med" len="med"/>
            <a:tailEnd type="arrow"/>
          </a:ln>
          <a:effectLst/>
        </p:spPr>
      </p:cxnSp>
      <p:cxnSp>
        <p:nvCxnSpPr>
          <p:cNvPr id="14" name="Curved Connector 13"/>
          <p:cNvCxnSpPr/>
          <p:nvPr/>
        </p:nvCxnSpPr>
        <p:spPr bwMode="auto">
          <a:xfrm>
            <a:off x="5622758" y="4403558"/>
            <a:ext cx="1329835" cy="623844"/>
          </a:xfrm>
          <a:prstGeom prst="curvedConnector3">
            <a:avLst>
              <a:gd name="adj1" fmla="val 50000"/>
            </a:avLst>
          </a:prstGeom>
          <a:solidFill>
            <a:schemeClr val="accent1"/>
          </a:solidFill>
          <a:ln w="28575" cap="flat" cmpd="sng" algn="ctr">
            <a:solidFill>
              <a:srgbClr val="00B0F0"/>
            </a:solidFill>
            <a:prstDash val="solid"/>
            <a:round/>
            <a:headEnd type="none" w="med" len="med"/>
            <a:tailEnd type="arrow"/>
          </a:ln>
          <a:effectLst/>
        </p:spPr>
      </p:cxnSp>
      <p:cxnSp>
        <p:nvCxnSpPr>
          <p:cNvPr id="30" name="Curved Connector 29"/>
          <p:cNvCxnSpPr/>
          <p:nvPr/>
        </p:nvCxnSpPr>
        <p:spPr bwMode="auto">
          <a:xfrm rot="5400000" flipH="1" flipV="1">
            <a:off x="4150898" y="3076075"/>
            <a:ext cx="1684420" cy="986588"/>
          </a:xfrm>
          <a:prstGeom prst="curvedConnector3">
            <a:avLst>
              <a:gd name="adj1" fmla="val 100952"/>
            </a:avLst>
          </a:prstGeom>
          <a:solidFill>
            <a:schemeClr val="accent1"/>
          </a:solidFill>
          <a:ln w="28575" cap="flat" cmpd="sng" algn="ctr">
            <a:solidFill>
              <a:srgbClr val="00B0F0"/>
            </a:solidFill>
            <a:prstDash val="solid"/>
            <a:round/>
            <a:headEnd type="none" w="med" len="med"/>
            <a:tailEnd type="arrow"/>
          </a:ln>
          <a:effectLst/>
        </p:spPr>
      </p:cxnSp>
      <p:sp>
        <p:nvSpPr>
          <p:cNvPr id="38" name="TextBox 37"/>
          <p:cNvSpPr txBox="1"/>
          <p:nvPr/>
        </p:nvSpPr>
        <p:spPr>
          <a:xfrm>
            <a:off x="2005263" y="4219073"/>
            <a:ext cx="1828800" cy="707886"/>
          </a:xfrm>
          <a:prstGeom prst="rect">
            <a:avLst/>
          </a:prstGeom>
          <a:noFill/>
        </p:spPr>
        <p:txBody>
          <a:bodyPr wrap="square" rtlCol="0">
            <a:spAutoFit/>
          </a:bodyPr>
          <a:lstStyle/>
          <a:p>
            <a:pPr algn="r"/>
            <a:r>
              <a:rPr lang="en-US" sz="2000" dirty="0" smtClean="0"/>
              <a:t>Previous Mammograms</a:t>
            </a:r>
            <a:endParaRPr lang="en-US" sz="2000" dirty="0"/>
          </a:p>
        </p:txBody>
      </p:sp>
      <p:sp>
        <p:nvSpPr>
          <p:cNvPr id="39" name="TextBox 38"/>
          <p:cNvSpPr txBox="1"/>
          <p:nvPr/>
        </p:nvSpPr>
        <p:spPr>
          <a:xfrm>
            <a:off x="3505198" y="1772652"/>
            <a:ext cx="2029327" cy="707886"/>
          </a:xfrm>
          <a:prstGeom prst="rect">
            <a:avLst/>
          </a:prstGeom>
          <a:noFill/>
        </p:spPr>
        <p:txBody>
          <a:bodyPr wrap="square" rtlCol="0">
            <a:spAutoFit/>
          </a:bodyPr>
          <a:lstStyle/>
          <a:p>
            <a:pPr algn="r"/>
            <a:r>
              <a:rPr lang="en-US" sz="2000" dirty="0" smtClean="0"/>
              <a:t>Previous </a:t>
            </a:r>
            <a:br>
              <a:rPr lang="en-US" sz="2000" dirty="0" smtClean="0"/>
            </a:br>
            <a:r>
              <a:rPr lang="en-US" sz="2000" dirty="0" smtClean="0"/>
              <a:t>Blood Tests</a:t>
            </a:r>
            <a:endParaRPr lang="en-US" sz="2000" dirty="0"/>
          </a:p>
        </p:txBody>
      </p:sp>
      <p:graphicFrame>
        <p:nvGraphicFramePr>
          <p:cNvPr id="40" name="Table 39"/>
          <p:cNvGraphicFramePr>
            <a:graphicFrameLocks noGrp="1"/>
          </p:cNvGraphicFramePr>
          <p:nvPr/>
        </p:nvGraphicFramePr>
        <p:xfrm>
          <a:off x="5582652" y="1456623"/>
          <a:ext cx="2775283" cy="1463040"/>
        </p:xfrm>
        <a:graphic>
          <a:graphicData uri="http://schemas.openxmlformats.org/drawingml/2006/table">
            <a:tbl>
              <a:tblPr firstRow="1" bandRow="1">
                <a:tableStyleId>{5C22544A-7EE6-4342-B048-85BDC9FD1C3A}</a:tableStyleId>
              </a:tblPr>
              <a:tblGrid>
                <a:gridCol w="396469"/>
                <a:gridCol w="396469"/>
                <a:gridCol w="396469"/>
                <a:gridCol w="396469"/>
                <a:gridCol w="396469"/>
                <a:gridCol w="396469"/>
                <a:gridCol w="396469"/>
              </a:tblGrid>
              <a:tr h="272716">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72716">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7271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272716">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aphicFrame>
        <p:nvGraphicFramePr>
          <p:cNvPr id="53" name="Table 52"/>
          <p:cNvGraphicFramePr>
            <a:graphicFrameLocks noGrp="1"/>
          </p:cNvGraphicFramePr>
          <p:nvPr/>
        </p:nvGraphicFramePr>
        <p:xfrm>
          <a:off x="7475622" y="3753852"/>
          <a:ext cx="1203156" cy="1828800"/>
        </p:xfrm>
        <a:graphic>
          <a:graphicData uri="http://schemas.openxmlformats.org/drawingml/2006/table">
            <a:tbl>
              <a:tblPr firstRow="1" bandRow="1">
                <a:tableStyleId>{5C22544A-7EE6-4342-B048-85BDC9FD1C3A}</a:tableStyleId>
              </a:tblPr>
              <a:tblGrid>
                <a:gridCol w="300789"/>
                <a:gridCol w="300789"/>
                <a:gridCol w="300789"/>
                <a:gridCol w="300789"/>
              </a:tblGrid>
              <a:tr h="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aphicFrame>
        <p:nvGraphicFramePr>
          <p:cNvPr id="55" name="Table 54"/>
          <p:cNvGraphicFramePr>
            <a:graphicFrameLocks noGrp="1"/>
          </p:cNvGraphicFramePr>
          <p:nvPr/>
        </p:nvGraphicFramePr>
        <p:xfrm>
          <a:off x="7251034" y="3545305"/>
          <a:ext cx="1203156" cy="1828800"/>
        </p:xfrm>
        <a:graphic>
          <a:graphicData uri="http://schemas.openxmlformats.org/drawingml/2006/table">
            <a:tbl>
              <a:tblPr firstRow="1" bandRow="1">
                <a:tableStyleId>{5C22544A-7EE6-4342-B048-85BDC9FD1C3A}</a:tableStyleId>
              </a:tblPr>
              <a:tblGrid>
                <a:gridCol w="401052"/>
                <a:gridCol w="401052"/>
                <a:gridCol w="401052"/>
              </a:tblGrid>
              <a:tr h="0">
                <a:tc>
                  <a:txBody>
                    <a:bodyPr/>
                    <a:lstStyle/>
                    <a:p>
                      <a:endParaRPr lang="en-US" dirty="0"/>
                    </a:p>
                  </a:txBody>
                  <a:tcPr/>
                </a:tc>
                <a:tc>
                  <a:txBody>
                    <a:bodyPr/>
                    <a:lstStyle/>
                    <a:p>
                      <a:endParaRPr lang="en-US" dirty="0"/>
                    </a:p>
                  </a:txBody>
                  <a:tcPr/>
                </a:tc>
                <a:tc>
                  <a:txBody>
                    <a:bodyPr/>
                    <a:lstStyle/>
                    <a:p>
                      <a:endParaRPr lang="en-US" dirty="0"/>
                    </a:p>
                  </a:txBody>
                  <a:tcPr/>
                </a:tc>
              </a:tr>
              <a:tr h="0">
                <a:tc>
                  <a:txBody>
                    <a:bodyPr/>
                    <a:lstStyle/>
                    <a:p>
                      <a:endParaRPr lang="en-US"/>
                    </a:p>
                  </a:txBody>
                  <a:tcPr/>
                </a:tc>
                <a:tc>
                  <a:txBody>
                    <a:bodyPr/>
                    <a:lstStyle/>
                    <a:p>
                      <a:endParaRPr lang="en-US"/>
                    </a:p>
                  </a:txBody>
                  <a:tcPr/>
                </a:tc>
                <a:tc>
                  <a:txBody>
                    <a:bodyPr/>
                    <a:lstStyle/>
                    <a:p>
                      <a:endParaRPr lang="en-US" dirty="0"/>
                    </a:p>
                  </a:txBody>
                  <a:tcPr/>
                </a:tc>
              </a:tr>
              <a:tr h="0">
                <a:tc>
                  <a:txBody>
                    <a:bodyPr/>
                    <a:lstStyle/>
                    <a:p>
                      <a:endParaRPr lang="en-US"/>
                    </a:p>
                  </a:txBody>
                  <a:tcPr/>
                </a:tc>
                <a:tc>
                  <a:txBody>
                    <a:bodyPr/>
                    <a:lstStyle/>
                    <a:p>
                      <a:endParaRPr lang="en-US"/>
                    </a:p>
                  </a:txBody>
                  <a:tcPr/>
                </a:tc>
                <a:tc>
                  <a:txBody>
                    <a:bodyPr/>
                    <a:lstStyle/>
                    <a:p>
                      <a:endParaRPr lang="en-US" dirty="0"/>
                    </a:p>
                  </a:txBody>
                  <a:tcPr/>
                </a:tc>
              </a:tr>
              <a:tr h="0">
                <a:tc>
                  <a:txBody>
                    <a:bodyPr/>
                    <a:lstStyle/>
                    <a:p>
                      <a:endParaRPr lang="en-US"/>
                    </a:p>
                  </a:txBody>
                  <a:tcPr/>
                </a:tc>
                <a:tc>
                  <a:txBody>
                    <a:bodyPr/>
                    <a:lstStyle/>
                    <a:p>
                      <a:endParaRPr lang="en-US"/>
                    </a:p>
                  </a:txBody>
                  <a:tcPr/>
                </a:tc>
                <a:tc>
                  <a:txBody>
                    <a:bodyPr/>
                    <a:lstStyle/>
                    <a:p>
                      <a:endParaRPr lang="en-US"/>
                    </a:p>
                  </a:txBody>
                  <a:tcPr/>
                </a:tc>
              </a:tr>
              <a:tr h="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aphicFrame>
        <p:nvGraphicFramePr>
          <p:cNvPr id="54" name="Table 53"/>
          <p:cNvGraphicFramePr>
            <a:graphicFrameLocks noGrp="1"/>
          </p:cNvGraphicFramePr>
          <p:nvPr/>
        </p:nvGraphicFramePr>
        <p:xfrm>
          <a:off x="7034465" y="3336759"/>
          <a:ext cx="1203156" cy="1917032"/>
        </p:xfrm>
        <a:graphic>
          <a:graphicData uri="http://schemas.openxmlformats.org/drawingml/2006/table">
            <a:tbl>
              <a:tblPr firstRow="1" bandRow="1">
                <a:tableStyleId>{5C22544A-7EE6-4342-B048-85BDC9FD1C3A}</a:tableStyleId>
              </a:tblPr>
              <a:tblGrid>
                <a:gridCol w="401052"/>
                <a:gridCol w="401052"/>
                <a:gridCol w="401052"/>
              </a:tblGrid>
              <a:tr h="453992">
                <a:tc>
                  <a:txBody>
                    <a:bodyPr/>
                    <a:lstStyle/>
                    <a:p>
                      <a:endParaRPr lang="en-US" dirty="0"/>
                    </a:p>
                  </a:txBody>
                  <a:tcPr/>
                </a:tc>
                <a:tc>
                  <a:txBody>
                    <a:bodyPr/>
                    <a:lstStyle/>
                    <a:p>
                      <a:endParaRPr lang="en-US" dirty="0"/>
                    </a:p>
                  </a:txBody>
                  <a:tcPr/>
                </a:tc>
                <a:tc>
                  <a:txBody>
                    <a:bodyPr/>
                    <a:lstStyle/>
                    <a:p>
                      <a:endParaRPr lang="en-US" dirty="0"/>
                    </a:p>
                  </a:txBody>
                  <a:tcPr/>
                </a:tc>
              </a:tr>
              <a:tr h="0">
                <a:tc>
                  <a:txBody>
                    <a:bodyPr/>
                    <a:lstStyle/>
                    <a:p>
                      <a:endParaRPr lang="en-US"/>
                    </a:p>
                  </a:txBody>
                  <a:tcPr/>
                </a:tc>
                <a:tc>
                  <a:txBody>
                    <a:bodyPr/>
                    <a:lstStyle/>
                    <a:p>
                      <a:endParaRPr lang="en-US"/>
                    </a:p>
                  </a:txBody>
                  <a:tcPr/>
                </a:tc>
                <a:tc>
                  <a:txBody>
                    <a:bodyPr/>
                    <a:lstStyle/>
                    <a:p>
                      <a:endParaRPr lang="en-US" dirty="0"/>
                    </a:p>
                  </a:txBody>
                  <a:tcPr/>
                </a:tc>
              </a:tr>
              <a:tr h="0">
                <a:tc>
                  <a:txBody>
                    <a:bodyPr/>
                    <a:lstStyle/>
                    <a:p>
                      <a:endParaRPr lang="en-US"/>
                    </a:p>
                  </a:txBody>
                  <a:tcPr/>
                </a:tc>
                <a:tc>
                  <a:txBody>
                    <a:bodyPr/>
                    <a:lstStyle/>
                    <a:p>
                      <a:endParaRPr lang="en-US"/>
                    </a:p>
                  </a:txBody>
                  <a:tcPr/>
                </a:tc>
                <a:tc>
                  <a:txBody>
                    <a:bodyPr/>
                    <a:lstStyle/>
                    <a:p>
                      <a:endParaRPr lang="en-US" dirty="0"/>
                    </a:p>
                  </a:txBody>
                  <a:tcPr/>
                </a:tc>
              </a:tr>
              <a:tr h="0">
                <a:tc>
                  <a:txBody>
                    <a:bodyPr/>
                    <a:lstStyle/>
                    <a:p>
                      <a:endParaRPr lang="en-US"/>
                    </a:p>
                  </a:txBody>
                  <a:tcPr/>
                </a:tc>
                <a:tc>
                  <a:txBody>
                    <a:bodyPr/>
                    <a:lstStyle/>
                    <a:p>
                      <a:endParaRPr lang="en-US"/>
                    </a:p>
                  </a:txBody>
                  <a:tcPr/>
                </a:tc>
                <a:tc>
                  <a:txBody>
                    <a:bodyPr/>
                    <a:lstStyle/>
                    <a:p>
                      <a:endParaRPr lang="en-US"/>
                    </a:p>
                  </a:txBody>
                  <a:tcPr/>
                </a:tc>
              </a:tr>
              <a:tr h="0">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
        <p:nvSpPr>
          <p:cNvPr id="57" name="TextBox 56"/>
          <p:cNvSpPr txBox="1"/>
          <p:nvPr/>
        </p:nvSpPr>
        <p:spPr>
          <a:xfrm>
            <a:off x="5926173" y="3724397"/>
            <a:ext cx="2029327" cy="707886"/>
          </a:xfrm>
          <a:prstGeom prst="rect">
            <a:avLst/>
          </a:prstGeom>
          <a:noFill/>
        </p:spPr>
        <p:txBody>
          <a:bodyPr wrap="square" rtlCol="0">
            <a:spAutoFit/>
          </a:bodyPr>
          <a:lstStyle/>
          <a:p>
            <a:r>
              <a:rPr lang="en-US" sz="2000" dirty="0" smtClean="0"/>
              <a:t>Previous </a:t>
            </a:r>
            <a:br>
              <a:rPr lang="en-US" sz="2000" dirty="0" smtClean="0"/>
            </a:br>
            <a:r>
              <a:rPr lang="en-US" sz="2000" dirty="0" smtClean="0"/>
              <a:t>Rx</a:t>
            </a:r>
            <a:endParaRPr lang="en-US" sz="2000" dirty="0"/>
          </a:p>
        </p:txBody>
      </p:sp>
      <p:sp>
        <p:nvSpPr>
          <p:cNvPr id="59" name="Rounded Rectangular Callout 58"/>
          <p:cNvSpPr/>
          <p:nvPr/>
        </p:nvSpPr>
        <p:spPr bwMode="auto">
          <a:xfrm>
            <a:off x="-2743200" y="5029200"/>
            <a:ext cx="2510590" cy="1050758"/>
          </a:xfrm>
          <a:prstGeom prst="wedgeRoundRectCallout">
            <a:avLst>
              <a:gd name="adj1" fmla="val -2622"/>
              <a:gd name="adj2" fmla="val -100095"/>
              <a:gd name="adj3" fmla="val 16667"/>
            </a:avLst>
          </a:prstGeom>
          <a:solidFill>
            <a:schemeClr val="accent2"/>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u="sng" dirty="0" smtClean="0">
                <a:solidFill>
                  <a:schemeClr val="bg1"/>
                </a:solidFill>
              </a:rPr>
              <a:t>Key challenge </a:t>
            </a:r>
            <a:r>
              <a:rPr lang="en-US" i="1" dirty="0" smtClean="0">
                <a:solidFill>
                  <a:schemeClr val="bg1"/>
                </a:solidFill>
              </a:rPr>
              <a:t>different amount </a:t>
            </a:r>
            <a:r>
              <a:rPr lang="en-US" dirty="0" smtClean="0">
                <a:solidFill>
                  <a:schemeClr val="bg1"/>
                </a:solidFill>
              </a:rPr>
              <a:t>of data for each patient</a:t>
            </a:r>
            <a:endParaRPr kumimoji="0" lang="en-US" sz="1800" b="0" i="0" u="none" strike="noStrike" cap="none" normalizeH="0" baseline="0" dirty="0" smtClean="0">
              <a:ln>
                <a:noFill/>
              </a:ln>
              <a:solidFill>
                <a:schemeClr val="bg1"/>
              </a:solidFill>
              <a:effectLst/>
              <a:latin typeface="Tahoma" pitchFamily="34" charset="0"/>
            </a:endParaRPr>
          </a:p>
        </p:txBody>
      </p:sp>
      <p:sp>
        <p:nvSpPr>
          <p:cNvPr id="20" name="TextBox 19"/>
          <p:cNvSpPr txBox="1"/>
          <p:nvPr/>
        </p:nvSpPr>
        <p:spPr>
          <a:xfrm>
            <a:off x="3366288" y="2659156"/>
            <a:ext cx="1302816" cy="400110"/>
          </a:xfrm>
          <a:prstGeom prst="rect">
            <a:avLst/>
          </a:prstGeom>
          <a:noFill/>
        </p:spPr>
        <p:txBody>
          <a:bodyPr wrap="square" rtlCol="0">
            <a:spAutoFit/>
          </a:bodyPr>
          <a:lstStyle/>
          <a:p>
            <a:pPr algn="ctr"/>
            <a:r>
              <a:rPr lang="en-US" sz="2000" dirty="0" smtClean="0"/>
              <a:t>Patients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Inductive Logic Programming</a:t>
            </a:r>
            <a:endParaRPr lang="en-US" dirty="0"/>
          </a:p>
        </p:txBody>
      </p:sp>
      <p:sp>
        <p:nvSpPr>
          <p:cNvPr id="5" name="Content Placeholder 4"/>
          <p:cNvSpPr>
            <a:spLocks noGrp="1"/>
          </p:cNvSpPr>
          <p:nvPr>
            <p:ph sz="quarter" idx="1"/>
          </p:nvPr>
        </p:nvSpPr>
        <p:spPr/>
        <p:txBody>
          <a:bodyPr/>
          <a:lstStyle/>
          <a:p>
            <a:r>
              <a:rPr lang="en-US" dirty="0" smtClean="0"/>
              <a:t>ILP directly learns first-order rules from structured data</a:t>
            </a:r>
          </a:p>
          <a:p>
            <a:r>
              <a:rPr lang="en-US" dirty="0" smtClean="0"/>
              <a:t>Searches over the space of possible rules </a:t>
            </a:r>
          </a:p>
          <a:p>
            <a:r>
              <a:rPr lang="en-US" dirty="0" smtClean="0"/>
              <a:t>Key limitation</a:t>
            </a:r>
          </a:p>
          <a:p>
            <a:pPr lvl="1">
              <a:buNone/>
            </a:pPr>
            <a:r>
              <a:rPr lang="en-US" dirty="0" smtClean="0"/>
              <a:t>    The rules are evaluated to be true or false, i.e. deterministic</a:t>
            </a:r>
          </a:p>
          <a:p>
            <a:pPr lvl="1">
              <a:buNone/>
            </a:pPr>
            <a:endParaRPr lang="en-US" dirty="0" smtClean="0"/>
          </a:p>
          <a:p>
            <a:pPr lvl="1">
              <a:buNone/>
            </a:pPr>
            <a:endParaRPr lang="en-US" dirty="0" smtClean="0"/>
          </a:p>
          <a:p>
            <a:pPr lvl="1">
              <a:buNone/>
            </a:pPr>
            <a:endParaRPr lang="en-US" dirty="0" smtClean="0"/>
          </a:p>
          <a:p>
            <a:pPr lvl="1">
              <a:buNone/>
            </a:pPr>
            <a:endParaRPr lang="en-US" dirty="0" smtClean="0"/>
          </a:p>
        </p:txBody>
      </p:sp>
      <p:graphicFrame>
        <p:nvGraphicFramePr>
          <p:cNvPr id="4" name="Object 3"/>
          <p:cNvGraphicFramePr>
            <a:graphicFrameLocks noChangeAspect="1"/>
          </p:cNvGraphicFramePr>
          <p:nvPr/>
        </p:nvGraphicFramePr>
        <p:xfrm>
          <a:off x="504825" y="3886200"/>
          <a:ext cx="7932738" cy="482600"/>
        </p:xfrm>
        <a:graphic>
          <a:graphicData uri="http://schemas.openxmlformats.org/presentationml/2006/ole">
            <p:oleObj spid="_x0000_s32769" name="Equation" r:id="rId4" imgW="3340080" imgH="203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p:spPr>
        <p:txBody>
          <a:bodyPr>
            <a:noAutofit/>
          </a:bodyPr>
          <a:lstStyle/>
          <a:p>
            <a:r>
              <a:rPr lang="en-US" sz="3200" dirty="0" smtClean="0"/>
              <a:t>Logic + Probability = </a:t>
            </a:r>
            <a:br>
              <a:rPr lang="en-US" sz="3200" dirty="0" smtClean="0"/>
            </a:br>
            <a:r>
              <a:rPr lang="en-US" sz="3200" dirty="0" smtClean="0"/>
              <a:t>Statistical Relational Learning Models</a:t>
            </a:r>
            <a:endParaRPr lang="en-US" sz="3200" dirty="0"/>
          </a:p>
        </p:txBody>
      </p:sp>
      <p:sp>
        <p:nvSpPr>
          <p:cNvPr id="4" name="Rectangle 3"/>
          <p:cNvSpPr/>
          <p:nvPr/>
        </p:nvSpPr>
        <p:spPr>
          <a:xfrm>
            <a:off x="914400" y="2638425"/>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Calibri" pitchFamily="34" charset="0"/>
              </a:rPr>
              <a:t>Logic</a:t>
            </a:r>
            <a:endParaRPr lang="en-US" sz="2400" b="1" dirty="0">
              <a:solidFill>
                <a:schemeClr val="bg1"/>
              </a:solidFill>
              <a:latin typeface="Calibri" pitchFamily="34" charset="0"/>
            </a:endParaRPr>
          </a:p>
        </p:txBody>
      </p:sp>
      <p:sp>
        <p:nvSpPr>
          <p:cNvPr id="5" name="Rectangle 4"/>
          <p:cNvSpPr/>
          <p:nvPr/>
        </p:nvSpPr>
        <p:spPr>
          <a:xfrm>
            <a:off x="838200" y="4572000"/>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Calibri" pitchFamily="34" charset="0"/>
              </a:rPr>
              <a:t>Probabilities</a:t>
            </a:r>
            <a:endParaRPr lang="en-US" sz="2400" b="1" dirty="0">
              <a:solidFill>
                <a:schemeClr val="bg1"/>
              </a:solidFill>
              <a:latin typeface="Calibri" pitchFamily="34" charset="0"/>
            </a:endParaRPr>
          </a:p>
        </p:txBody>
      </p:sp>
      <p:sp>
        <p:nvSpPr>
          <p:cNvPr id="6" name="Right Arrow 5"/>
          <p:cNvSpPr/>
          <p:nvPr/>
        </p:nvSpPr>
        <p:spPr>
          <a:xfrm>
            <a:off x="2971800" y="2667000"/>
            <a:ext cx="2590800" cy="53340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Calibri" pitchFamily="34" charset="0"/>
              </a:rPr>
              <a:t>Add Probabilities</a:t>
            </a:r>
            <a:endParaRPr lang="en-US" sz="2000" dirty="0">
              <a:solidFill>
                <a:schemeClr val="bg1"/>
              </a:solidFill>
              <a:latin typeface="Calibri" pitchFamily="34" charset="0"/>
            </a:endParaRPr>
          </a:p>
        </p:txBody>
      </p:sp>
      <p:sp>
        <p:nvSpPr>
          <p:cNvPr id="8" name="Rectangle 7"/>
          <p:cNvSpPr/>
          <p:nvPr/>
        </p:nvSpPr>
        <p:spPr>
          <a:xfrm>
            <a:off x="5867400" y="2667000"/>
            <a:ext cx="2286000" cy="2514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alibri" pitchFamily="34" charset="0"/>
              </a:rPr>
              <a:t>Statistical Relational Learning (SRL)</a:t>
            </a:r>
            <a:endParaRPr lang="en-US" sz="2400" dirty="0">
              <a:solidFill>
                <a:schemeClr val="bg1"/>
              </a:solidFill>
              <a:latin typeface="Calibri" pitchFamily="34" charset="0"/>
            </a:endParaRPr>
          </a:p>
        </p:txBody>
      </p:sp>
      <p:sp>
        <p:nvSpPr>
          <p:cNvPr id="7" name="Right Arrow 6"/>
          <p:cNvSpPr/>
          <p:nvPr/>
        </p:nvSpPr>
        <p:spPr>
          <a:xfrm>
            <a:off x="2971800" y="4572000"/>
            <a:ext cx="2590800" cy="533400"/>
          </a:xfrm>
          <a:prstGeom prst="rightArrow">
            <a:avLst>
              <a:gd name="adj1" fmla="val 50000"/>
              <a:gd name="adj2" fmla="val 5000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Calibri" pitchFamily="34" charset="0"/>
              </a:rPr>
              <a:t>Add Relations</a:t>
            </a:r>
            <a:endParaRPr lang="en-US" sz="20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914401" y="4267200"/>
            <a:ext cx="7696199" cy="2014317"/>
            <a:chOff x="1594556" y="4253892"/>
            <a:chExt cx="7504281" cy="1982616"/>
          </a:xfrm>
        </p:grpSpPr>
        <p:sp>
          <p:nvSpPr>
            <p:cNvPr id="19" name="Oval 18"/>
            <p:cNvSpPr/>
            <p:nvPr/>
          </p:nvSpPr>
          <p:spPr>
            <a:xfrm>
              <a:off x="1594556" y="5003900"/>
              <a:ext cx="1481667" cy="48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Friends(A,A)</a:t>
              </a:r>
              <a:endParaRPr lang="en-US" sz="1100" dirty="0"/>
            </a:p>
          </p:txBody>
        </p:sp>
        <p:sp>
          <p:nvSpPr>
            <p:cNvPr id="20" name="Oval 19"/>
            <p:cNvSpPr/>
            <p:nvPr/>
          </p:nvSpPr>
          <p:spPr>
            <a:xfrm>
              <a:off x="4622800" y="4253892"/>
              <a:ext cx="1388533" cy="48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Friends(A,B)</a:t>
              </a:r>
              <a:endParaRPr lang="en-US" sz="1100" dirty="0"/>
            </a:p>
          </p:txBody>
        </p:sp>
        <p:sp>
          <p:nvSpPr>
            <p:cNvPr id="21" name="Oval 20"/>
            <p:cNvSpPr/>
            <p:nvPr/>
          </p:nvSpPr>
          <p:spPr>
            <a:xfrm>
              <a:off x="3395133" y="5003899"/>
              <a:ext cx="1244599" cy="48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Smokes(A)</a:t>
              </a:r>
              <a:endParaRPr lang="en-US" sz="1100" dirty="0"/>
            </a:p>
          </p:txBody>
        </p:sp>
        <p:sp>
          <p:nvSpPr>
            <p:cNvPr id="22" name="Oval 21"/>
            <p:cNvSpPr/>
            <p:nvPr/>
          </p:nvSpPr>
          <p:spPr>
            <a:xfrm>
              <a:off x="7651038" y="5003900"/>
              <a:ext cx="1447799" cy="48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Friends(B,B)</a:t>
              </a:r>
              <a:endParaRPr lang="en-US" sz="1100" dirty="0"/>
            </a:p>
          </p:txBody>
        </p:sp>
        <p:sp>
          <p:nvSpPr>
            <p:cNvPr id="23" name="Oval 22"/>
            <p:cNvSpPr/>
            <p:nvPr/>
          </p:nvSpPr>
          <p:spPr>
            <a:xfrm>
              <a:off x="4704645" y="5753908"/>
              <a:ext cx="1371600" cy="48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Friends(B,A)</a:t>
              </a:r>
              <a:endParaRPr lang="en-US" sz="1100" dirty="0"/>
            </a:p>
          </p:txBody>
        </p:sp>
        <p:sp>
          <p:nvSpPr>
            <p:cNvPr id="25" name="Oval 24"/>
            <p:cNvSpPr/>
            <p:nvPr/>
          </p:nvSpPr>
          <p:spPr>
            <a:xfrm>
              <a:off x="5932311" y="5003900"/>
              <a:ext cx="1244601" cy="48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Smokes(B)</a:t>
              </a:r>
              <a:endParaRPr lang="en-US" sz="1100" dirty="0"/>
            </a:p>
          </p:txBody>
        </p:sp>
      </p:grpSp>
      <p:grpSp>
        <p:nvGrpSpPr>
          <p:cNvPr id="85" name="Group 84"/>
          <p:cNvGrpSpPr/>
          <p:nvPr/>
        </p:nvGrpSpPr>
        <p:grpSpPr>
          <a:xfrm>
            <a:off x="914400" y="4267200"/>
            <a:ext cx="7696199" cy="2014317"/>
            <a:chOff x="1594556" y="4253892"/>
            <a:chExt cx="7504281" cy="1982616"/>
          </a:xfrm>
        </p:grpSpPr>
        <p:sp>
          <p:nvSpPr>
            <p:cNvPr id="86" name="Oval 85"/>
            <p:cNvSpPr/>
            <p:nvPr/>
          </p:nvSpPr>
          <p:spPr>
            <a:xfrm>
              <a:off x="1594556" y="5003900"/>
              <a:ext cx="1481667" cy="482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Friends(A,A)</a:t>
              </a:r>
              <a:endParaRPr lang="en-US" sz="1100" dirty="0"/>
            </a:p>
          </p:txBody>
        </p:sp>
        <p:sp>
          <p:nvSpPr>
            <p:cNvPr id="87" name="Oval 86"/>
            <p:cNvSpPr/>
            <p:nvPr/>
          </p:nvSpPr>
          <p:spPr>
            <a:xfrm>
              <a:off x="4622800" y="4253892"/>
              <a:ext cx="1388533" cy="482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dirty="0" smtClean="0"/>
                <a:t>Friends(A,B)</a:t>
              </a:r>
              <a:endParaRPr lang="en-US" sz="1100" dirty="0"/>
            </a:p>
          </p:txBody>
        </p:sp>
        <p:sp>
          <p:nvSpPr>
            <p:cNvPr id="88" name="Oval 87"/>
            <p:cNvSpPr/>
            <p:nvPr/>
          </p:nvSpPr>
          <p:spPr>
            <a:xfrm>
              <a:off x="3395133" y="5003899"/>
              <a:ext cx="1244599" cy="48259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dirty="0" smtClean="0"/>
                <a:t>Smokes(A)</a:t>
              </a:r>
              <a:endParaRPr lang="en-US" sz="1100" dirty="0"/>
            </a:p>
          </p:txBody>
        </p:sp>
        <p:sp>
          <p:nvSpPr>
            <p:cNvPr id="89" name="Oval 88"/>
            <p:cNvSpPr/>
            <p:nvPr/>
          </p:nvSpPr>
          <p:spPr>
            <a:xfrm>
              <a:off x="7651038" y="5003900"/>
              <a:ext cx="1447799" cy="482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Friends(B,B)</a:t>
              </a:r>
              <a:endParaRPr lang="en-US" sz="1100" dirty="0"/>
            </a:p>
          </p:txBody>
        </p:sp>
        <p:sp>
          <p:nvSpPr>
            <p:cNvPr id="90" name="Oval 89"/>
            <p:cNvSpPr/>
            <p:nvPr/>
          </p:nvSpPr>
          <p:spPr>
            <a:xfrm>
              <a:off x="4704645" y="5753908"/>
              <a:ext cx="1371600" cy="482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Friends(B,A)</a:t>
              </a:r>
              <a:endParaRPr lang="en-US" sz="1100" dirty="0"/>
            </a:p>
          </p:txBody>
        </p:sp>
        <p:sp>
          <p:nvSpPr>
            <p:cNvPr id="91" name="Oval 90"/>
            <p:cNvSpPr/>
            <p:nvPr/>
          </p:nvSpPr>
          <p:spPr>
            <a:xfrm>
              <a:off x="5932311" y="5003900"/>
              <a:ext cx="1244601" cy="48259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Smokes(B)</a:t>
              </a:r>
              <a:endParaRPr lang="en-US" sz="1100" dirty="0"/>
            </a:p>
          </p:txBody>
        </p:sp>
      </p:grpSp>
      <p:sp>
        <p:nvSpPr>
          <p:cNvPr id="3" name="Content Placeholder 2"/>
          <p:cNvSpPr>
            <a:spLocks noGrp="1"/>
          </p:cNvSpPr>
          <p:nvPr>
            <p:ph sz="quarter" idx="1"/>
          </p:nvPr>
        </p:nvSpPr>
        <p:spPr>
          <a:xfrm>
            <a:off x="381000" y="1066800"/>
            <a:ext cx="8458200" cy="533400"/>
          </a:xfrm>
        </p:spPr>
        <p:txBody>
          <a:bodyPr>
            <a:normAutofit/>
          </a:bodyPr>
          <a:lstStyle/>
          <a:p>
            <a:pPr marL="365760">
              <a:lnSpc>
                <a:spcPct val="130000"/>
              </a:lnSpc>
              <a:spcBef>
                <a:spcPts val="2400"/>
              </a:spcBef>
            </a:pPr>
            <a:r>
              <a:rPr lang="en-US" sz="2000" dirty="0" smtClean="0"/>
              <a:t>Weighted logic  </a:t>
            </a:r>
          </a:p>
          <a:p>
            <a:pPr marL="365760">
              <a:lnSpc>
                <a:spcPct val="130000"/>
              </a:lnSpc>
              <a:spcBef>
                <a:spcPts val="2400"/>
              </a:spcBef>
            </a:pPr>
            <a:endParaRPr lang="en-US" sz="2400" dirty="0" smtClean="0"/>
          </a:p>
          <a:p>
            <a:pPr marL="365760">
              <a:lnSpc>
                <a:spcPct val="130000"/>
              </a:lnSpc>
              <a:spcBef>
                <a:spcPts val="2400"/>
              </a:spcBef>
            </a:pPr>
            <a:endParaRPr lang="en-US" sz="2400" dirty="0" smtClean="0"/>
          </a:p>
          <a:p>
            <a:pPr marL="365760">
              <a:lnSpc>
                <a:spcPct val="130000"/>
              </a:lnSpc>
              <a:spcBef>
                <a:spcPts val="2400"/>
              </a:spcBef>
            </a:pPr>
            <a:endParaRPr lang="en-US" sz="2400" dirty="0" smtClean="0"/>
          </a:p>
          <a:p>
            <a:pPr marL="365760">
              <a:lnSpc>
                <a:spcPct val="130000"/>
              </a:lnSpc>
              <a:spcBef>
                <a:spcPts val="2400"/>
              </a:spcBef>
            </a:pPr>
            <a:endParaRPr lang="en-US" sz="2400" dirty="0" smtClean="0"/>
          </a:p>
        </p:txBody>
      </p:sp>
      <p:sp>
        <p:nvSpPr>
          <p:cNvPr id="2" name="Title 1"/>
          <p:cNvSpPr>
            <a:spLocks noGrp="1"/>
          </p:cNvSpPr>
          <p:nvPr>
            <p:ph type="title"/>
          </p:nvPr>
        </p:nvSpPr>
        <p:spPr>
          <a:xfrm>
            <a:off x="381000" y="457200"/>
            <a:ext cx="8534400" cy="762000"/>
          </a:xfrm>
        </p:spPr>
        <p:txBody>
          <a:bodyPr>
            <a:normAutofit/>
          </a:bodyPr>
          <a:lstStyle/>
          <a:p>
            <a:r>
              <a:rPr lang="en-US" dirty="0" smtClean="0"/>
              <a:t>Markov Logic Networks</a:t>
            </a:r>
            <a:endParaRPr lang="en-US" dirty="0"/>
          </a:p>
        </p:txBody>
      </p:sp>
      <p:sp>
        <p:nvSpPr>
          <p:cNvPr id="5" name="Rectangle 2"/>
          <p:cNvSpPr>
            <a:spLocks noChangeArrowheads="1"/>
          </p:cNvSpPr>
          <p:nvPr/>
        </p:nvSpPr>
        <p:spPr bwMode="auto">
          <a:xfrm>
            <a:off x="1763829" y="1600200"/>
            <a:ext cx="5932370" cy="7620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endParaRPr lang="en-US">
              <a:solidFill>
                <a:schemeClr val="bg1"/>
              </a:solidFill>
            </a:endParaRPr>
          </a:p>
        </p:txBody>
      </p:sp>
      <p:graphicFrame>
        <p:nvGraphicFramePr>
          <p:cNvPr id="6" name="Object 4"/>
          <p:cNvGraphicFramePr>
            <a:graphicFrameLocks noChangeAspect="1"/>
          </p:cNvGraphicFramePr>
          <p:nvPr/>
        </p:nvGraphicFramePr>
        <p:xfrm>
          <a:off x="2064185" y="1658815"/>
          <a:ext cx="4973821" cy="655760"/>
        </p:xfrm>
        <a:graphic>
          <a:graphicData uri="http://schemas.openxmlformats.org/presentationml/2006/ole">
            <p:oleObj spid="_x0000_s28674" name="Equation" r:id="rId4" imgW="2781000" imgH="431640" progId="Equation.3">
              <p:embed/>
            </p:oleObj>
          </a:graphicData>
        </a:graphic>
      </p:graphicFrame>
      <p:sp>
        <p:nvSpPr>
          <p:cNvPr id="7" name="Rectangle 5"/>
          <p:cNvSpPr>
            <a:spLocks noChangeArrowheads="1"/>
          </p:cNvSpPr>
          <p:nvPr/>
        </p:nvSpPr>
        <p:spPr bwMode="auto">
          <a:xfrm>
            <a:off x="1143000" y="1600200"/>
            <a:ext cx="620829" cy="7620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endParaRPr lang="en-US">
              <a:solidFill>
                <a:schemeClr val="bg1"/>
              </a:solidFill>
            </a:endParaRPr>
          </a:p>
        </p:txBody>
      </p:sp>
      <p:graphicFrame>
        <p:nvGraphicFramePr>
          <p:cNvPr id="8" name="Object 6"/>
          <p:cNvGraphicFramePr>
            <a:graphicFrameLocks noChangeAspect="1"/>
          </p:cNvGraphicFramePr>
          <p:nvPr/>
        </p:nvGraphicFramePr>
        <p:xfrm>
          <a:off x="1269465" y="1651488"/>
          <a:ext cx="385144" cy="617904"/>
        </p:xfrm>
        <a:graphic>
          <a:graphicData uri="http://schemas.openxmlformats.org/presentationml/2006/ole">
            <p:oleObj spid="_x0000_s28675" name="Equation" r:id="rId5" imgW="215713" imgH="406048" progId="Equation.3">
              <p:embed/>
            </p:oleObj>
          </a:graphicData>
        </a:graphic>
      </p:graphicFrame>
      <p:sp>
        <p:nvSpPr>
          <p:cNvPr id="18" name="TextBox 17"/>
          <p:cNvSpPr txBox="1"/>
          <p:nvPr/>
        </p:nvSpPr>
        <p:spPr>
          <a:xfrm>
            <a:off x="3276600" y="6581001"/>
            <a:ext cx="4114800" cy="276999"/>
          </a:xfrm>
          <a:prstGeom prst="rect">
            <a:avLst/>
          </a:prstGeom>
          <a:noFill/>
        </p:spPr>
        <p:txBody>
          <a:bodyPr wrap="square" rtlCol="0">
            <a:spAutoFit/>
          </a:bodyPr>
          <a:lstStyle/>
          <a:p>
            <a:r>
              <a:rPr lang="en-US" sz="1200" dirty="0" smtClean="0">
                <a:solidFill>
                  <a:schemeClr val="tx2"/>
                </a:solidFill>
              </a:rPr>
              <a:t>(Richardson &amp; </a:t>
            </a:r>
            <a:r>
              <a:rPr lang="en-US" sz="1200" dirty="0" err="1" smtClean="0">
                <a:solidFill>
                  <a:schemeClr val="tx2"/>
                </a:solidFill>
              </a:rPr>
              <a:t>Domingos</a:t>
            </a:r>
            <a:r>
              <a:rPr lang="en-US" sz="1200" dirty="0" smtClean="0">
                <a:solidFill>
                  <a:schemeClr val="tx2"/>
                </a:solidFill>
              </a:rPr>
              <a:t>, MLJ 2005)</a:t>
            </a:r>
            <a:endParaRPr lang="en-US" sz="1200" dirty="0">
              <a:solidFill>
                <a:schemeClr val="tx2"/>
              </a:solidFill>
            </a:endParaRPr>
          </a:p>
        </p:txBody>
      </p:sp>
      <p:grpSp>
        <p:nvGrpSpPr>
          <p:cNvPr id="145" name="Group 144"/>
          <p:cNvGrpSpPr/>
          <p:nvPr/>
        </p:nvGrpSpPr>
        <p:grpSpPr>
          <a:xfrm>
            <a:off x="1676400" y="2438400"/>
            <a:ext cx="6096000" cy="1713131"/>
            <a:chOff x="1676400" y="2438400"/>
            <a:chExt cx="6096000" cy="1713131"/>
          </a:xfrm>
        </p:grpSpPr>
        <p:sp>
          <p:nvSpPr>
            <p:cNvPr id="11" name="Rectangle 26"/>
            <p:cNvSpPr>
              <a:spLocks noChangeArrowheads="1"/>
            </p:cNvSpPr>
            <p:nvPr/>
          </p:nvSpPr>
          <p:spPr bwMode="auto">
            <a:xfrm>
              <a:off x="4876800" y="2667000"/>
              <a:ext cx="1676400" cy="381000"/>
            </a:xfrm>
            <a:prstGeom prst="rect">
              <a:avLst/>
            </a:prstGeom>
            <a:solidFill>
              <a:schemeClr val="accent6">
                <a:lumMod val="60000"/>
                <a:lumOff val="40000"/>
              </a:schemeClr>
            </a:solidFill>
            <a:ln w="9525">
              <a:solidFill>
                <a:schemeClr val="accent3">
                  <a:lumMod val="60000"/>
                  <a:lumOff val="40000"/>
                </a:schemeClr>
              </a:solidFill>
              <a:miter lim="800000"/>
              <a:headEnd/>
              <a:tailEnd/>
            </a:ln>
          </p:spPr>
          <p:txBody>
            <a:bodyPr wrap="none" anchor="ctr"/>
            <a:lstStyle/>
            <a:p>
              <a:endParaRPr lang="en-US" dirty="0">
                <a:solidFill>
                  <a:srgbClr val="7030A0"/>
                </a:solidFill>
              </a:endParaRPr>
            </a:p>
          </p:txBody>
        </p:sp>
        <p:sp>
          <p:nvSpPr>
            <p:cNvPr id="12" name="Rectangle 27"/>
            <p:cNvSpPr>
              <a:spLocks noChangeArrowheads="1"/>
            </p:cNvSpPr>
            <p:nvPr/>
          </p:nvSpPr>
          <p:spPr bwMode="auto">
            <a:xfrm>
              <a:off x="4648200" y="2667000"/>
              <a:ext cx="228600" cy="38100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nchor="ctr"/>
            <a:lstStyle/>
            <a:p>
              <a:endParaRPr lang="en-US"/>
            </a:p>
          </p:txBody>
        </p:sp>
        <p:sp>
          <p:nvSpPr>
            <p:cNvPr id="13" name="Text Box 28"/>
            <p:cNvSpPr txBox="1">
              <a:spLocks noChangeArrowheads="1"/>
            </p:cNvSpPr>
            <p:nvPr/>
          </p:nvSpPr>
          <p:spPr bwMode="auto">
            <a:xfrm>
              <a:off x="2133600" y="3505200"/>
              <a:ext cx="2133600" cy="369332"/>
            </a:xfrm>
            <a:prstGeom prst="rect">
              <a:avLst/>
            </a:prstGeom>
            <a:noFill/>
            <a:ln w="19050">
              <a:solidFill>
                <a:srgbClr val="0000FF"/>
              </a:solidFill>
              <a:miter lim="800000"/>
              <a:headEnd/>
              <a:tailEnd/>
            </a:ln>
          </p:spPr>
          <p:txBody>
            <a:bodyPr wrap="square">
              <a:spAutoFit/>
            </a:bodyPr>
            <a:lstStyle/>
            <a:p>
              <a:r>
                <a:rPr lang="en-US" sz="1800" dirty="0"/>
                <a:t>Weight of formula </a:t>
              </a:r>
              <a:r>
                <a:rPr lang="en-US" sz="1800" i="1" dirty="0" err="1"/>
                <a:t>i</a:t>
              </a:r>
              <a:endParaRPr lang="en-US" sz="1800" i="1" dirty="0"/>
            </a:p>
          </p:txBody>
        </p:sp>
        <p:sp>
          <p:nvSpPr>
            <p:cNvPr id="14" name="Text Box 29"/>
            <p:cNvSpPr txBox="1">
              <a:spLocks noChangeArrowheads="1"/>
            </p:cNvSpPr>
            <p:nvPr/>
          </p:nvSpPr>
          <p:spPr bwMode="auto">
            <a:xfrm>
              <a:off x="4800600" y="3505200"/>
              <a:ext cx="2971800" cy="646331"/>
            </a:xfrm>
            <a:prstGeom prst="rect">
              <a:avLst/>
            </a:prstGeom>
            <a:noFill/>
            <a:ln w="19050">
              <a:solidFill>
                <a:schemeClr val="accent6"/>
              </a:solidFill>
              <a:miter lim="800000"/>
              <a:headEnd/>
              <a:tailEnd/>
            </a:ln>
          </p:spPr>
          <p:txBody>
            <a:bodyPr wrap="square">
              <a:spAutoFit/>
            </a:bodyPr>
            <a:lstStyle/>
            <a:p>
              <a:r>
                <a:rPr lang="en-US" sz="1800" dirty="0" smtClean="0"/>
                <a:t>Number </a:t>
              </a:r>
              <a:r>
                <a:rPr lang="en-US" sz="1800" dirty="0"/>
                <a:t>of true groundings of formula </a:t>
              </a:r>
              <a:r>
                <a:rPr lang="en-US" sz="1800" i="1" dirty="0" err="1"/>
                <a:t>i</a:t>
              </a:r>
              <a:r>
                <a:rPr lang="en-US" sz="1800" i="1" dirty="0"/>
                <a:t> </a:t>
              </a:r>
              <a:r>
                <a:rPr lang="en-US" sz="1800" dirty="0"/>
                <a:t>in </a:t>
              </a:r>
              <a:r>
                <a:rPr lang="en-US" i="1" dirty="0" err="1" smtClean="0"/>
                <a:t>worldState</a:t>
              </a:r>
              <a:endParaRPr lang="en-US" sz="1800" dirty="0"/>
            </a:p>
          </p:txBody>
        </p:sp>
        <p:sp>
          <p:nvSpPr>
            <p:cNvPr id="15" name="Line 30"/>
            <p:cNvSpPr>
              <a:spLocks noChangeShapeType="1"/>
            </p:cNvSpPr>
            <p:nvPr/>
          </p:nvSpPr>
          <p:spPr bwMode="auto">
            <a:xfrm flipV="1">
              <a:off x="4191000" y="3048000"/>
              <a:ext cx="533400" cy="457200"/>
            </a:xfrm>
            <a:prstGeom prst="line">
              <a:avLst/>
            </a:prstGeom>
            <a:noFill/>
            <a:ln w="19050">
              <a:solidFill>
                <a:srgbClr val="0000FF"/>
              </a:solidFill>
              <a:round/>
              <a:headEnd/>
              <a:tailEnd type="triangle" w="med" len="med"/>
            </a:ln>
          </p:spPr>
          <p:txBody>
            <a:bodyPr/>
            <a:lstStyle/>
            <a:p>
              <a:endParaRPr lang="en-US"/>
            </a:p>
          </p:txBody>
        </p:sp>
        <p:sp>
          <p:nvSpPr>
            <p:cNvPr id="16" name="Line 31"/>
            <p:cNvSpPr>
              <a:spLocks noChangeShapeType="1"/>
            </p:cNvSpPr>
            <p:nvPr/>
          </p:nvSpPr>
          <p:spPr bwMode="auto">
            <a:xfrm flipH="1" flipV="1">
              <a:off x="5105400" y="3048000"/>
              <a:ext cx="152400" cy="471487"/>
            </a:xfrm>
            <a:prstGeom prst="line">
              <a:avLst/>
            </a:prstGeom>
            <a:noFill/>
            <a:ln w="19050">
              <a:solidFill>
                <a:schemeClr val="accent6"/>
              </a:solidFill>
              <a:round/>
              <a:headEnd/>
              <a:tailEnd type="triangle" w="med" len="med"/>
            </a:ln>
          </p:spPr>
          <p:txBody>
            <a:bodyPr/>
            <a:lstStyle/>
            <a:p>
              <a:endParaRPr lang="en-US"/>
            </a:p>
          </p:txBody>
        </p:sp>
        <p:graphicFrame>
          <p:nvGraphicFramePr>
            <p:cNvPr id="17" name="Object 25"/>
            <p:cNvGraphicFramePr>
              <a:graphicFrameLocks noChangeAspect="1"/>
            </p:cNvGraphicFramePr>
            <p:nvPr/>
          </p:nvGraphicFramePr>
          <p:xfrm>
            <a:off x="1676400" y="2438400"/>
            <a:ext cx="5029200" cy="807866"/>
          </p:xfrm>
          <a:graphic>
            <a:graphicData uri="http://schemas.openxmlformats.org/presentationml/2006/ole">
              <p:oleObj spid="_x0000_s28676" name="Equation" r:id="rId6" imgW="2844720" imgH="457200" progId="Equation.3">
                <p:embed/>
              </p:oleObj>
            </a:graphicData>
          </a:graphic>
        </p:graphicFrame>
      </p:grpSp>
      <p:cxnSp>
        <p:nvCxnSpPr>
          <p:cNvPr id="28" name="Straight Connector 27"/>
          <p:cNvCxnSpPr>
            <a:stCxn id="19" idx="6"/>
            <a:endCxn id="21" idx="2"/>
          </p:cNvCxnSpPr>
          <p:nvPr/>
        </p:nvCxnSpPr>
        <p:spPr>
          <a:xfrm flipV="1">
            <a:off x="2433961" y="5274357"/>
            <a:ext cx="327066" cy="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5" idx="6"/>
            <a:endCxn id="22" idx="2"/>
          </p:cNvCxnSpPr>
          <p:nvPr/>
        </p:nvCxnSpPr>
        <p:spPr>
          <a:xfrm>
            <a:off x="6639523" y="5274358"/>
            <a:ext cx="486251"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0" idx="4"/>
            <a:endCxn id="21" idx="7"/>
          </p:cNvCxnSpPr>
          <p:nvPr/>
        </p:nvCxnSpPr>
        <p:spPr>
          <a:xfrm flipH="1">
            <a:off x="3850527" y="4757517"/>
            <a:ext cx="881586" cy="3434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4"/>
            <a:endCxn id="25" idx="1"/>
          </p:cNvCxnSpPr>
          <p:nvPr/>
        </p:nvCxnSpPr>
        <p:spPr>
          <a:xfrm>
            <a:off x="4732113" y="4757517"/>
            <a:ext cx="817908" cy="3434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1" idx="5"/>
            <a:endCxn id="23" idx="0"/>
          </p:cNvCxnSpPr>
          <p:nvPr/>
        </p:nvCxnSpPr>
        <p:spPr>
          <a:xfrm>
            <a:off x="3850527" y="5447710"/>
            <a:ext cx="956841" cy="343490"/>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41" name="Straight Connector 40"/>
          <p:cNvCxnSpPr>
            <a:stCxn id="25" idx="3"/>
            <a:endCxn id="23" idx="0"/>
          </p:cNvCxnSpPr>
          <p:nvPr/>
        </p:nvCxnSpPr>
        <p:spPr>
          <a:xfrm flipH="1">
            <a:off x="4807368" y="5447711"/>
            <a:ext cx="742653" cy="343489"/>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44" name="Straight Connector 43"/>
          <p:cNvCxnSpPr>
            <a:stCxn id="21" idx="6"/>
            <a:endCxn id="25" idx="2"/>
          </p:cNvCxnSpPr>
          <p:nvPr/>
        </p:nvCxnSpPr>
        <p:spPr>
          <a:xfrm>
            <a:off x="4037456" y="5274357"/>
            <a:ext cx="1325636" cy="1"/>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143" name="Oval Callout 142"/>
          <p:cNvSpPr/>
          <p:nvPr/>
        </p:nvSpPr>
        <p:spPr>
          <a:xfrm>
            <a:off x="7315200" y="1143000"/>
            <a:ext cx="1676400" cy="685800"/>
          </a:xfrm>
          <a:prstGeom prst="wedgeEllipseCallout">
            <a:avLst>
              <a:gd name="adj1" fmla="val -41288"/>
              <a:gd name="adj2" fmla="val 7083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Structure</a:t>
            </a:r>
            <a:endParaRPr lang="en-US" dirty="0"/>
          </a:p>
        </p:txBody>
      </p:sp>
      <p:sp>
        <p:nvSpPr>
          <p:cNvPr id="144" name="Oval Callout 143"/>
          <p:cNvSpPr/>
          <p:nvPr/>
        </p:nvSpPr>
        <p:spPr>
          <a:xfrm>
            <a:off x="152400" y="2362200"/>
            <a:ext cx="1524000" cy="685800"/>
          </a:xfrm>
          <a:prstGeom prst="wedgeEllipseCallout">
            <a:avLst>
              <a:gd name="adj1" fmla="val 27462"/>
              <a:gd name="adj2" fmla="val -5555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Weights</a:t>
            </a:r>
            <a:endParaRPr lang="en-US" dirty="0"/>
          </a:p>
        </p:txBody>
      </p:sp>
      <p:graphicFrame>
        <p:nvGraphicFramePr>
          <p:cNvPr id="28677" name="Object 5"/>
          <p:cNvGraphicFramePr>
            <a:graphicFrameLocks noChangeAspect="1"/>
          </p:cNvGraphicFramePr>
          <p:nvPr/>
        </p:nvGraphicFramePr>
        <p:xfrm>
          <a:off x="2057400" y="1660634"/>
          <a:ext cx="4973638" cy="655637"/>
        </p:xfrm>
        <a:graphic>
          <a:graphicData uri="http://schemas.openxmlformats.org/presentationml/2006/ole">
            <p:oleObj spid="_x0000_s28677" name="Equation" r:id="rId7" imgW="2781000" imgH="431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5"/>
                                        </p:tgtEl>
                                      </p:cBhvr>
                                    </p:animEffect>
                                    <p:animScale>
                                      <p:cBhvr>
                                        <p:cTn id="9" dur="250" autoRev="1" fill="hold"/>
                                        <p:tgtEl>
                                          <p:spTgt spid="5"/>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4"/>
                                        </p:tgtEl>
                                        <p:attrNameLst>
                                          <p:attrName>style.visibility</p:attrName>
                                        </p:attrNameLst>
                                      </p:cBhvr>
                                      <p:to>
                                        <p:strVal val="visible"/>
                                      </p:to>
                                    </p:set>
                                  </p:childTnLst>
                                </p:cTn>
                              </p:par>
                              <p:par>
                                <p:cTn id="14" presetID="26" presetClass="emph" presetSubtype="0" fill="hold" nodeType="withEffect">
                                  <p:stCondLst>
                                    <p:cond delay="0"/>
                                  </p:stCondLst>
                                  <p:childTnLst>
                                    <p:animEffect transition="out" filter="fade">
                                      <p:cBhvr>
                                        <p:cTn id="15" dur="500" tmFilter="0, 0; .2, .5; .8, .5; 1, 0"/>
                                        <p:tgtEl>
                                          <p:spTgt spid="7"/>
                                        </p:tgtEl>
                                      </p:cBhvr>
                                    </p:animEffect>
                                    <p:animScale>
                                      <p:cBhvr>
                                        <p:cTn id="16" dur="250" autoRev="1" fill="hold"/>
                                        <p:tgtEl>
                                          <p:spTgt spid="7"/>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5"/>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4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4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67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3" grpId="1" animBg="1"/>
      <p:bldP spid="144" grpId="0" animBg="1"/>
      <p:bldP spid="144"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AMBLE" val="\documentclass{article}&#10;\pagestyle{empty}&#10;\usepackage{xspace,amssymb,amsfonts,amsmath}&#10;\usepackage{color}&#10;\usepackage{TeX4PPT}&#10;"/>
  <p:tag name="MAGPC" val="200"/>
  <p:tag name="FONTSIZE" val="1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_{x,1}$&#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_{x,2}$&#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narray*}&#10;w_1&amp;: &amp;p(X), q(X,Y) \rightarrow target(X) \\&#10;w_2&amp;: &amp;p(X), \neg (\exists Y,q(X,Y)) \rightarrow target(X) \\&#10;w_3&amp;: &amp;\neg p(X) \rightarrow target(X)&#10;\end{eqnarray*}&#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narray*}&#10;w_1&amp;: &amp;p(X), q(X,Y) \rightarrow target(X) \\&#10;\end{eqnarray*}&#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_{i+1}$&#10;&#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si_{i+1}$&#10;&#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_1$&#10;&#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BMPWIDTH" val="2200"/>
  <p:tag name="BMPHEIGHT" val="158"/>
  <p:tag name="SOURCE" val="\documentclass{slides}&#10;\pagestyle{empty}&#10;\usepackage{color}&#10;\begin{document}&#10;\color{blue}&#10;$\psi_m = \psi_0 + \Delta_1 + \ldots + \Delta_m$&#10;\end{document} "/>
  <p:tag name="TRANSPARENT" val="True"/>
</p:tagLst>
</file>

<file path=ppt/tags/tag18.xml><?xml version="1.0" encoding="utf-8"?>
<p:tagLst xmlns:a="http://schemas.openxmlformats.org/drawingml/2006/main" xmlns:r="http://schemas.openxmlformats.org/officeDocument/2006/relationships" xmlns:p="http://schemas.openxmlformats.org/presentationml/2006/main">
  <p:tag name="BMPWIDTH" val="3450"/>
  <p:tag name="BMPHEIGHT" val="183"/>
  <p:tag name="SOURCE" val="\documentclass{slides}&#10;\pagestyle{empty}&#10;\usepackage{color}&#10;\begin{document}&#10;\color{blue}&#10;%$\psi_m = \psi_0 + \Delta_1 + \ldots + \Delta_m$&#10; $\Delta_m$ = $\eta_m \cdot E_{x,y}[\partial/\partial{\psi_{m-1}}log \,P(y|x;\psi_{m-1})]$&#10;\end{document} "/>
  <p:tag name="TRANSPARENT" val="True"/>
</p:tagLst>
</file>

<file path=ppt/tags/tag19.xml><?xml version="1.0" encoding="utf-8"?>
<p:tagLst xmlns:a="http://schemas.openxmlformats.org/drawingml/2006/main" xmlns:r="http://schemas.openxmlformats.org/officeDocument/2006/relationships" xmlns:p="http://schemas.openxmlformats.org/presentationml/2006/main">
  <p:tag name="BMPWIDTH" val="3050"/>
  <p:tag name="BMPHEIGHT" val="175"/>
  <p:tag name="SOURCE" val="\documentclass{slides}&#10;\pagestyle{empty}&#10;\usepackage{color}&#10;\begin{document}&#10;\color{blue}&#10;%$\psi_m = \psi_0 + \Delta_1 + \ldots + \Delta_m$&#10;$\Delta_m$ = $\eta_m \cdot [\partial/\partial{\theta_{m-1}}log \,P(y|x;\theta_{m-1})]$&#10;%$ \Delta_m(y_i,\mathbf{x_i}) = I(y_i=1;\mathbf{x_i}) - P_{m-1}(y_i=1;\mathbf{x_i})$&#10;\end{document} "/>
  <p:tag name="TRANSPARENT" val="True"/>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est&#10;\end{document}&#10;"/>
  <p:tag name="FILENAME" val="TP_tmp"/>
  <p:tag name="FORMAT" val="emf"/>
  <p:tag name="RES" val="1200"/>
  <p:tag name="BLEND" val="0"/>
  <p:tag name="TRANSPARENT" val="0"/>
  <p:tag name="TBUG" val="0"/>
  <p:tag name="ALLOWFS" val="0"/>
  <p:tag name="ORIGWIDTH" val="2"/>
  <p:tag name="PICTUREFILESIZE" val="1064"/>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Delta_m(y_i;\mathbf{x}_i) = \nabla_{\psi}\sum_i log(P(y_i|\mathbf{x}_i;\psi))|_{\psi_{m-1}}&#10;\end{equation*}&#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_m$&#10;&#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_1$&#10;&#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narray*}&#10;PLL(\mathbf{X}=\mathbf{x}) &amp; = &amp; \sum_{x_i \in \mathbf{x}} \log P(x_i| \mathbf{MB}(x_i)) \\&#10;\end{eqnarray*}&#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_m$&#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psi(x_i;\mathbf{MB}(x_i)) &amp; = \sum_{j=1} w_j nt_j(x_i;\mathbf{MB}(x_i))\\&#10;nt_j(x_i;\mathbf{MB}(x_i)) &amp; = n_j(x_i=1;\mathbf{MB}(x_i)) &#10;  - n_j(x_i=0;\mathbf{MB}(x_i))&#10;\end{align*}&#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narray}&#10;&amp;P(x_i = 1|\mathbf{MB}(x_i))=\frac{\exp (\sum_j w_j n_j(x_i=1;MB(x_i)))}{\sum_{x'}\exp ( \sum_j w_j n_j(x_i=x';MB(x_i)))} \nonumber &#10;\end{eqnarray}&#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fonts}&#10;\pagestyle{empty}&#10;\begin{document}&#10;Find $\hat{\psi}: X \rightarrow \mathbb{R} $ \\&#10;$\hat{\psi} = \arg \min_{\hat{\psi}}\sum_{i=1}^{n}[\hat{\psi}(x_i ; MB(x_i)) - \Delta(x_i)]^2$ &#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narray*}&#10;\Delta(x_i) = \frac{\partial \log P(x_i;\mathbf{MB(x_i)})}{\partial \psi(x_i=1;\mathbf{MB(x_i)})} &amp; = &amp; I(x_i=1;\mathbf{x_i}) - P(x_i=1;\mathbf{MB(x_i)}) \\&#10;%\mbox{where }\psi(x_i=1;\mathbf{MB}(x_i)) &amp; = &amp; \sum_j w_j \cdot n_j(x_i) \\&#10;\end{eqnarray*}&#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narray*}&#10;P(x_i=1|\mathbf{MB}(x_i)) &amp; = &amp; \frac{e^{\psi(x_i=1;\mathbf{MB}(x_i))}}{e^{\psi(x_i=1;\mathbf{MB}(x_i))} + 1} \\&#10;\end{eqnarray*}&#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example x, gradient is given by\\&#10;$\Delta_x$ and groundings by $n_{x,1}$ and $n_{x,2}$.&#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4720</TotalTime>
  <Words>2073</Words>
  <Application>Microsoft Office PowerPoint</Application>
  <PresentationFormat>On-screen Show (4:3)</PresentationFormat>
  <Paragraphs>442</Paragraphs>
  <Slides>30</Slides>
  <Notes>24</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Origin</vt:lpstr>
      <vt:lpstr>Equation</vt:lpstr>
      <vt:lpstr>Boosting Markov Logic Networks</vt:lpstr>
      <vt:lpstr>Sneak Peek</vt:lpstr>
      <vt:lpstr>Outline</vt:lpstr>
      <vt:lpstr>Traditional Machine Learning </vt:lpstr>
      <vt:lpstr>Structure Learning</vt:lpstr>
      <vt:lpstr>Real-World Datasets</vt:lpstr>
      <vt:lpstr>Inductive Logic Programming</vt:lpstr>
      <vt:lpstr>Logic + Probability =  Statistical Relational Learning Models</vt:lpstr>
      <vt:lpstr>Markov Logic Networks</vt:lpstr>
      <vt:lpstr>Learning MLNs – Prior Approaches</vt:lpstr>
      <vt:lpstr>Motivation for Boosting MLNs</vt:lpstr>
      <vt:lpstr>Problem Statement</vt:lpstr>
      <vt:lpstr>Outline</vt:lpstr>
      <vt:lpstr>Functional Gradient Boosting</vt:lpstr>
      <vt:lpstr>Function Definition for Boosting MLNs</vt:lpstr>
      <vt:lpstr>Functional Gradients in MLN</vt:lpstr>
      <vt:lpstr>Outline</vt:lpstr>
      <vt:lpstr>Learning Trees for Target(X)</vt:lpstr>
      <vt:lpstr>Jointly Learning Multiple Target Predicates</vt:lpstr>
      <vt:lpstr>Boosting MLNs</vt:lpstr>
      <vt:lpstr>Agenda</vt:lpstr>
      <vt:lpstr>Experiments</vt:lpstr>
      <vt:lpstr>Results – UW-CSE</vt:lpstr>
      <vt:lpstr>Results – Cora</vt:lpstr>
      <vt:lpstr>Future Work</vt:lpstr>
      <vt:lpstr>Conclusion</vt:lpstr>
      <vt:lpstr>Thanks</vt:lpstr>
      <vt:lpstr>Non-trivial Groundings </vt:lpstr>
      <vt:lpstr>Functional Gradient Boosting</vt:lpstr>
      <vt:lpstr>Function Definition for Boosting MLNs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Boosting Markov Logic Networks</dc:title>
  <dc:creator>Tushar</dc:creator>
  <cp:lastModifiedBy>Tushar</cp:lastModifiedBy>
  <cp:revision>713</cp:revision>
  <dcterms:created xsi:type="dcterms:W3CDTF">2011-03-08T05:29:27Z</dcterms:created>
  <dcterms:modified xsi:type="dcterms:W3CDTF">2011-12-13T08:46:35Z</dcterms:modified>
</cp:coreProperties>
</file>