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73" r:id="rId2"/>
    <p:sldId id="274" r:id="rId3"/>
    <p:sldId id="275" r:id="rId4"/>
    <p:sldId id="276" r:id="rId5"/>
    <p:sldId id="294" r:id="rId6"/>
    <p:sldId id="297" r:id="rId7"/>
    <p:sldId id="295" r:id="rId8"/>
    <p:sldId id="296" r:id="rId9"/>
    <p:sldId id="298" r:id="rId10"/>
    <p:sldId id="299" r:id="rId11"/>
    <p:sldId id="277" r:id="rId12"/>
    <p:sldId id="278" r:id="rId13"/>
    <p:sldId id="279" r:id="rId14"/>
    <p:sldId id="281" r:id="rId15"/>
    <p:sldId id="280" r:id="rId16"/>
    <p:sldId id="285" r:id="rId17"/>
    <p:sldId id="283" r:id="rId18"/>
    <p:sldId id="284" r:id="rId19"/>
    <p:sldId id="282" r:id="rId20"/>
    <p:sldId id="286" r:id="rId21"/>
    <p:sldId id="287" r:id="rId22"/>
    <p:sldId id="288" r:id="rId23"/>
    <p:sldId id="289" r:id="rId24"/>
    <p:sldId id="290" r:id="rId25"/>
    <p:sldId id="291" r:id="rId26"/>
    <p:sldId id="256" r:id="rId27"/>
    <p:sldId id="272" r:id="rId28"/>
    <p:sldId id="257" r:id="rId29"/>
    <p:sldId id="258" r:id="rId30"/>
    <p:sldId id="259" r:id="rId31"/>
    <p:sldId id="260" r:id="rId32"/>
    <p:sldId id="261" r:id="rId33"/>
    <p:sldId id="262" r:id="rId34"/>
    <p:sldId id="292" r:id="rId35"/>
    <p:sldId id="293" r:id="rId36"/>
    <p:sldId id="300" r:id="rId37"/>
    <p:sldId id="301" r:id="rId38"/>
    <p:sldId id="302" r:id="rId39"/>
    <p:sldId id="303" r:id="rId40"/>
    <p:sldId id="306" r:id="rId41"/>
    <p:sldId id="307" r:id="rId42"/>
    <p:sldId id="308" r:id="rId43"/>
    <p:sldId id="304" r:id="rId44"/>
    <p:sldId id="305" r:id="rId45"/>
    <p:sldId id="266" r:id="rId46"/>
    <p:sldId id="267" r:id="rId47"/>
    <p:sldId id="263" r:id="rId48"/>
    <p:sldId id="268" r:id="rId49"/>
    <p:sldId id="269" r:id="rId50"/>
    <p:sldId id="264" r:id="rId51"/>
    <p:sldId id="265" r:id="rId52"/>
    <p:sldId id="270" r:id="rId53"/>
    <p:sldId id="271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18" y="-28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ACA70-B2C9-4D33-A985-2643D643B913}" type="datetimeFigureOut">
              <a:rPr lang="en-US" smtClean="0"/>
              <a:t>2/1/2009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D1FBA-190C-44E0-8598-377ED0CA925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4387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6435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7763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en-US" smtClean="0"/>
          </a:p>
          <a:p>
            <a:pPr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23907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5641-D5BA-46F9-9D26-3F8BD1808EB0}" type="datetimeFigureOut">
              <a:rPr lang="en-US" smtClean="0"/>
              <a:t>2/1/2009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0ED9-A264-412A-907C-DF483E97F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5641-D5BA-46F9-9D26-3F8BD1808EB0}" type="datetimeFigureOut">
              <a:rPr lang="en-US" smtClean="0"/>
              <a:t>2/1/2009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0ED9-A264-412A-907C-DF483E97F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5641-D5BA-46F9-9D26-3F8BD1808EB0}" type="datetimeFigureOut">
              <a:rPr lang="en-US" smtClean="0"/>
              <a:t>2/1/2009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0ED9-A264-412A-907C-DF483E97F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38" y="190500"/>
            <a:ext cx="8162925" cy="1433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43488" y="1905000"/>
            <a:ext cx="3979862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43488" y="4076700"/>
            <a:ext cx="3979862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38" y="190500"/>
            <a:ext cx="8162925" cy="1433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71538" y="190500"/>
            <a:ext cx="8162925" cy="1433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2813" y="1905000"/>
            <a:ext cx="39782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43488" y="1905000"/>
            <a:ext cx="3979862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2813" y="4076700"/>
            <a:ext cx="39782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43488" y="4076700"/>
            <a:ext cx="3979862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5641-D5BA-46F9-9D26-3F8BD1808EB0}" type="datetimeFigureOut">
              <a:rPr lang="en-US" smtClean="0"/>
              <a:t>2/1/2009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0ED9-A264-412A-907C-DF483E97F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5641-D5BA-46F9-9D26-3F8BD1808EB0}" type="datetimeFigureOut">
              <a:rPr lang="en-US" smtClean="0"/>
              <a:t>2/1/2009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0ED9-A264-412A-907C-DF483E97F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5641-D5BA-46F9-9D26-3F8BD1808EB0}" type="datetimeFigureOut">
              <a:rPr lang="en-US" smtClean="0"/>
              <a:t>2/1/2009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0ED9-A264-412A-907C-DF483E97F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5641-D5BA-46F9-9D26-3F8BD1808EB0}" type="datetimeFigureOut">
              <a:rPr lang="en-US" smtClean="0"/>
              <a:t>2/1/2009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0ED9-A264-412A-907C-DF483E97F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5641-D5BA-46F9-9D26-3F8BD1808EB0}" type="datetimeFigureOut">
              <a:rPr lang="en-US" smtClean="0"/>
              <a:t>2/1/2009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0ED9-A264-412A-907C-DF483E97F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5641-D5BA-46F9-9D26-3F8BD1808EB0}" type="datetimeFigureOut">
              <a:rPr lang="en-US" smtClean="0"/>
              <a:t>2/1/2009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0ED9-A264-412A-907C-DF483E97F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5641-D5BA-46F9-9D26-3F8BD1808EB0}" type="datetimeFigureOut">
              <a:rPr lang="en-US" smtClean="0"/>
              <a:t>2/1/2009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0ED9-A264-412A-907C-DF483E97F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5641-D5BA-46F9-9D26-3F8BD1808EB0}" type="datetimeFigureOut">
              <a:rPr lang="en-US" smtClean="0"/>
              <a:t>2/1/2009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30ED9-A264-412A-907C-DF483E97F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05641-D5BA-46F9-9D26-3F8BD1808EB0}" type="datetimeFigureOut">
              <a:rPr lang="en-US" smtClean="0"/>
              <a:t>2/1/2009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30ED9-A264-412A-907C-DF483E97F2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jpeg"/><Relationship Id="rId2" Type="http://schemas.openxmlformats.org/officeDocument/2006/relationships/hyperlink" Target="file:///C:\Documents%20and%20Settings\Mario%20Costa%20Sousa\Desktop\SIGGRAPH-2005\notes\mario\FINAL\videos\cpvrhand.avi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file:///C:\Documents%20and%20Settings\Mario%20Costa%20Sousa\Desktop\SIGGRAPH-2005\notes\mario\FINAL\videos\conicalMImP.avi" TargetMode="External"/><Relationship Id="rId5" Type="http://schemas.openxmlformats.org/officeDocument/2006/relationships/image" Target="../media/image51.png"/><Relationship Id="rId4" Type="http://schemas.openxmlformats.org/officeDocument/2006/relationships/hyperlink" Target="file:///C:\Documents%20and%20Settings\Mario%20Costa%20Sousa\Desktop\SIGGRAPH-2005\notes\mario\FINAL\videos\animGeckoImportance.avi" TargetMode="External"/><Relationship Id="rId9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Some Art and Art History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501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8600" y="3886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Engaging Viewers Through </a:t>
            </a:r>
            <a:r>
              <a:rPr lang="en-US" sz="2400" b="1" dirty="0" err="1"/>
              <a:t>Nonphotorealistic</a:t>
            </a:r>
            <a:r>
              <a:rPr lang="en-US" sz="2400" b="1" dirty="0"/>
              <a:t> </a:t>
            </a:r>
            <a:r>
              <a:rPr lang="en-US" sz="2400" b="1" dirty="0" smtClean="0"/>
              <a:t>Visualizations,</a:t>
            </a:r>
          </a:p>
          <a:p>
            <a:r>
              <a:rPr lang="en-US" sz="2400" dirty="0" err="1" smtClean="0"/>
              <a:t>Tateosian</a:t>
            </a:r>
            <a:r>
              <a:rPr lang="en-US" sz="2400" i="1" dirty="0" smtClean="0"/>
              <a:t>, </a:t>
            </a:r>
            <a:r>
              <a:rPr lang="en-US" sz="2400" dirty="0" smtClean="0"/>
              <a:t>Healy, </a:t>
            </a:r>
            <a:r>
              <a:rPr lang="en-US" sz="2400" dirty="0" err="1" smtClean="0"/>
              <a:t>Enns</a:t>
            </a:r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685800" y="6858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486400" y="0"/>
            <a:ext cx="3657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Cubism</a:t>
            </a:r>
          </a:p>
          <a:p>
            <a:endParaRPr lang="en-US" dirty="0"/>
          </a:p>
          <a:p>
            <a:r>
              <a:rPr lang="en-US" dirty="0"/>
              <a:t>Picasso was once accosted on a train </a:t>
            </a:r>
            <a:r>
              <a:rPr lang="en-US" dirty="0" smtClean="0"/>
              <a:t>by a </a:t>
            </a:r>
            <a:r>
              <a:rPr lang="en-US" dirty="0"/>
              <a:t>stranger who recognized </a:t>
            </a:r>
            <a:r>
              <a:rPr lang="en-US" dirty="0" smtClean="0"/>
              <a:t>him. The stranger </a:t>
            </a:r>
            <a:r>
              <a:rPr lang="en-US" dirty="0"/>
              <a:t>complained: Why couldn't </a:t>
            </a:r>
            <a:r>
              <a:rPr lang="en-US" dirty="0" smtClean="0"/>
              <a:t>he draw </a:t>
            </a:r>
            <a:r>
              <a:rPr lang="en-US" dirty="0"/>
              <a:t>pictures of people the way </a:t>
            </a:r>
            <a:r>
              <a:rPr lang="en-US" dirty="0" smtClean="0"/>
              <a:t>they actually </a:t>
            </a:r>
            <a:r>
              <a:rPr lang="en-US" dirty="0"/>
              <a:t>were? Why did he have </a:t>
            </a:r>
            <a:r>
              <a:rPr lang="en-US" dirty="0" smtClean="0"/>
              <a:t>to distort </a:t>
            </a:r>
            <a:r>
              <a:rPr lang="en-US" dirty="0"/>
              <a:t>the way people looked? </a:t>
            </a:r>
            <a:r>
              <a:rPr lang="en-US" dirty="0" smtClean="0"/>
              <a:t>Picasso then </a:t>
            </a:r>
            <a:r>
              <a:rPr lang="en-US" dirty="0"/>
              <a:t>asked </a:t>
            </a:r>
            <a:r>
              <a:rPr lang="en-US" dirty="0" smtClean="0"/>
              <a:t>the man </a:t>
            </a:r>
            <a:r>
              <a:rPr lang="en-US" dirty="0"/>
              <a:t>to show </a:t>
            </a:r>
            <a:r>
              <a:rPr lang="en-US" dirty="0" smtClean="0"/>
              <a:t>him pictures </a:t>
            </a:r>
            <a:r>
              <a:rPr lang="en-US" dirty="0"/>
              <a:t>of his family. After gazing </a:t>
            </a:r>
            <a:r>
              <a:rPr lang="en-US" dirty="0" smtClean="0"/>
              <a:t>at the </a:t>
            </a:r>
            <a:r>
              <a:rPr lang="en-US" dirty="0"/>
              <a:t>snapshot, Picasso, replied, "Oh, </a:t>
            </a:r>
            <a:r>
              <a:rPr lang="en-US" dirty="0" smtClean="0"/>
              <a:t>is your </a:t>
            </a:r>
            <a:r>
              <a:rPr lang="en-US" dirty="0"/>
              <a:t>wife really that small and flat</a:t>
            </a:r>
            <a:r>
              <a:rPr lang="en-US" dirty="0" smtClean="0"/>
              <a:t>?“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217170" y="217170"/>
            <a:ext cx="477774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464605" y="1107395"/>
            <a:ext cx="678679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www.beatmuseum.org/duchamp/images/nu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563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246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3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1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6172200" cy="691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AutoShape 4" descr="http://mail.google.com/mail/?attid=0.6&amp;disp=emb&amp;view=att&amp;th=10b692d7f47640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4" name="AutoShape 6" descr="http://mail.google.com/mail/?attid=0.6&amp;disp=emb&amp;view=att&amp;th=10b692d7f47640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6" name="AutoShape 8" descr="http://mail.google.com/mail/?attid=0.6&amp;disp=emb&amp;view=att&amp;th=10b692d7f47640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8" name="AutoShape 10" descr="http://mail.google.com/mail/?attid=0.6&amp;disp=emb&amp;view=att&amp;th=10b692d7f47640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20" name="AutoShape 12" descr="http://mail.google.com/mail/?attid=0.6&amp;disp=emb&amp;view=att&amp;th=10b692d7f47640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22" name="AutoShape 14" descr="http://mail.google.com/mail/?attid=0.6&amp;disp=emb&amp;view=att&amp;th=10b692d7f47640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24" name="AutoShape 16" descr="http://mail.google.com/mail/?attid=0.6&amp;disp=emb&amp;view=att&amp;th=10b692d7f47640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025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724465" y="731483"/>
            <a:ext cx="6859127" cy="541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486400" y="304800"/>
            <a:ext cx="3657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“Realism”</a:t>
            </a:r>
          </a:p>
          <a:p>
            <a:endParaRPr lang="en-US" sz="2000" dirty="0"/>
          </a:p>
          <a:p>
            <a:r>
              <a:rPr lang="en-US" sz="2000" dirty="0"/>
              <a:t>1830s – 1870s</a:t>
            </a:r>
          </a:p>
          <a:p>
            <a:r>
              <a:rPr lang="en-US" sz="2000" dirty="0"/>
              <a:t>With Realism, nature and life was </a:t>
            </a:r>
            <a:r>
              <a:rPr lang="en-US" sz="2000" dirty="0" smtClean="0"/>
              <a:t>for the </a:t>
            </a:r>
            <a:r>
              <a:rPr lang="en-US" sz="2000" dirty="0"/>
              <a:t>first time depicted in an </a:t>
            </a:r>
            <a:r>
              <a:rPr lang="en-US" sz="2000" dirty="0" smtClean="0"/>
              <a:t>honest and </a:t>
            </a:r>
            <a:r>
              <a:rPr lang="en-US" sz="2000" dirty="0"/>
              <a:t>unsentimental way. …This was </a:t>
            </a:r>
            <a:r>
              <a:rPr lang="en-US" sz="2000" dirty="0" smtClean="0"/>
              <a:t>a major </a:t>
            </a:r>
            <a:r>
              <a:rPr lang="en-US" sz="2000" dirty="0"/>
              <a:t>stepping stone into the world </a:t>
            </a:r>
            <a:r>
              <a:rPr lang="en-US" sz="2000" dirty="0" smtClean="0"/>
              <a:t>of modern </a:t>
            </a:r>
            <a:r>
              <a:rPr lang="en-US" sz="2000" dirty="0"/>
              <a:t>art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b="1" i="1" dirty="0"/>
              <a:t>Millet, Jean-François</a:t>
            </a:r>
          </a:p>
          <a:p>
            <a:r>
              <a:rPr lang="en-US" sz="2000" i="1" dirty="0"/>
              <a:t>The Walk to Work (Le Depart pour le Travail) 1851</a:t>
            </a:r>
            <a:endParaRPr 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05400" cy="68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0" y="2286000"/>
            <a:ext cx="2857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6295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267200" y="5638800"/>
            <a:ext cx="487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Paul </a:t>
            </a:r>
            <a:r>
              <a:rPr lang="en-US" sz="2400" b="1" i="1" dirty="0" err="1"/>
              <a:t>Rademacher</a:t>
            </a:r>
            <a:r>
              <a:rPr lang="en-US" sz="2400" b="1" i="1" dirty="0"/>
              <a:t> and Gary Bishop</a:t>
            </a:r>
          </a:p>
          <a:p>
            <a:r>
              <a:rPr lang="en-US" sz="2400" i="1" dirty="0"/>
              <a:t>Multiple-Center-of-Projection Images</a:t>
            </a:r>
          </a:p>
          <a:p>
            <a:r>
              <a:rPr lang="en-US" sz="2400" i="1" dirty="0"/>
              <a:t>SIGGRAPH 98</a:t>
            </a:r>
            <a:endParaRPr lang="en-US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377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3810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"Scene Collages and Flexible Camera Arrays,"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Y. Nomura, L. Zhang and S.K. </a:t>
            </a:r>
            <a:r>
              <a:rPr lang="en-US" sz="3600" dirty="0" err="1" smtClean="0"/>
              <a:t>Nayar</a:t>
            </a:r>
            <a:endParaRPr lang="en-US" sz="3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5715000" cy="683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vision.caltech.edu/lihi/Demos/Joiners/Tra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8614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" y="4191000"/>
            <a:ext cx="7809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Automating Joiners - </a:t>
            </a:r>
            <a:r>
              <a:rPr lang="pl-PL" sz="2400" dirty="0"/>
              <a:t>L. Zelnik-Manor and P. </a:t>
            </a:r>
            <a:r>
              <a:rPr lang="pl-PL" sz="2400" dirty="0" smtClean="0"/>
              <a:t>Perona</a:t>
            </a:r>
            <a:r>
              <a:rPr lang="en-US" sz="2400" dirty="0" smtClean="0"/>
              <a:t>, NPAR ‘07</a:t>
            </a:r>
            <a:endParaRPr lang="en-US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66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1371600"/>
            <a:ext cx="8310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Automatic </a:t>
            </a:r>
            <a:r>
              <a:rPr lang="en-US" sz="2400" b="1" dirty="0" err="1" smtClean="0"/>
              <a:t>Multiperspective</a:t>
            </a:r>
            <a:r>
              <a:rPr lang="en-US" sz="2400" b="1" dirty="0" smtClean="0"/>
              <a:t> Images, </a:t>
            </a:r>
            <a:r>
              <a:rPr lang="en-US" sz="2400" dirty="0" err="1" smtClean="0"/>
              <a:t>Roman&amp;Lensch</a:t>
            </a:r>
            <a:r>
              <a:rPr lang="en-US" sz="2400" dirty="0" smtClean="0"/>
              <a:t>, EGSR 2006</a:t>
            </a:r>
            <a:endParaRPr lang="en-US" sz="2400" dirty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43200"/>
            <a:ext cx="9144000" cy="121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0" y="41910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Photographing Long Scenes with Multi-Viewpoint </a:t>
            </a:r>
            <a:r>
              <a:rPr lang="en-US" sz="2400" b="1" dirty="0" smtClean="0"/>
              <a:t>Panoramas</a:t>
            </a:r>
          </a:p>
          <a:p>
            <a:r>
              <a:rPr lang="en-US" sz="2400" dirty="0" err="1" smtClean="0"/>
              <a:t>Agarwala</a:t>
            </a:r>
            <a:r>
              <a:rPr lang="en-US" sz="2400" dirty="0" smtClean="0"/>
              <a:t> et al.</a:t>
            </a:r>
            <a:endParaRPr lang="en-US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GL-Hijacking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2591594"/>
            <a:ext cx="762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Pencil-Sketch Light Saber Fight?</a:t>
            </a:r>
          </a:p>
        </p:txBody>
      </p:sp>
      <p:pic>
        <p:nvPicPr>
          <p:cNvPr id="274435" name="Picture 3" descr="jedi-08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93900" y="1905000"/>
            <a:ext cx="5946775" cy="4191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00100"/>
            <a:ext cx="8162925" cy="823913"/>
          </a:xfrm>
        </p:spPr>
        <p:txBody>
          <a:bodyPr/>
          <a:lstStyle/>
          <a:p>
            <a:r>
              <a:rPr lang="en-US"/>
              <a:t>Not too bad for real-time…</a:t>
            </a:r>
          </a:p>
        </p:txBody>
      </p:sp>
      <p:pic>
        <p:nvPicPr>
          <p:cNvPr id="311300" name="Picture 4" descr="jedi-09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73288" y="1905000"/>
            <a:ext cx="5588000" cy="4191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9144001" cy="590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5867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Impressionism</a:t>
            </a:r>
          </a:p>
          <a:p>
            <a:r>
              <a:rPr lang="en-US" sz="2400" dirty="0" smtClean="0"/>
              <a:t>Claude Monet – Water </a:t>
            </a:r>
            <a:r>
              <a:rPr lang="en-US" sz="2400" dirty="0" err="1" smtClean="0"/>
              <a:t>Lillies</a:t>
            </a:r>
            <a:endParaRPr lang="en-US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There’s no accounting for taste…</a:t>
            </a:r>
          </a:p>
        </p:txBody>
      </p:sp>
      <p:pic>
        <p:nvPicPr>
          <p:cNvPr id="277507" name="Picture 3" descr="jedi-ducks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93900" y="1905000"/>
            <a:ext cx="5946775" cy="4191000"/>
          </a:xfrm>
          <a:noFill/>
          <a:ln/>
        </p:spPr>
      </p:pic>
      <p:sp>
        <p:nvSpPr>
          <p:cNvPr id="277508" name="Text Box 4"/>
          <p:cNvSpPr txBox="1">
            <a:spLocks noChangeArrowheads="1"/>
          </p:cNvSpPr>
          <p:nvPr/>
        </p:nvSpPr>
        <p:spPr bwMode="auto">
          <a:xfrm>
            <a:off x="1255713" y="6118225"/>
            <a:ext cx="7486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The Jedi-Outcast folks did this, not us!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Is this less painful in pencil sketch?</a:t>
            </a:r>
          </a:p>
        </p:txBody>
      </p:sp>
      <p:pic>
        <p:nvPicPr>
          <p:cNvPr id="278531" name="Picture 3" descr="jedi-10-sketch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32000" y="1905000"/>
            <a:ext cx="5870575" cy="4191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00100"/>
            <a:ext cx="8162925" cy="823913"/>
          </a:xfrm>
        </p:spPr>
        <p:txBody>
          <a:bodyPr/>
          <a:lstStyle/>
          <a:p>
            <a:r>
              <a:rPr lang="en-US"/>
              <a:t>Draw it your own way…</a:t>
            </a:r>
          </a:p>
        </p:txBody>
      </p:sp>
      <p:graphicFrame>
        <p:nvGraphicFramePr>
          <p:cNvPr id="295940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912813" y="2511425"/>
          <a:ext cx="3978275" cy="3176588"/>
        </p:xfrm>
        <a:graphic>
          <a:graphicData uri="http://schemas.openxmlformats.org/presentationml/2006/ole">
            <p:oleObj spid="_x0000_s1026" name="Image" r:id="rId3" imgW="7619048" imgH="6082540" progId="Photoshop.Image.7">
              <p:embed/>
            </p:oleObj>
          </a:graphicData>
        </a:graphic>
      </p:graphicFrame>
      <p:graphicFrame>
        <p:nvGraphicFramePr>
          <p:cNvPr id="295941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5054600" y="2511425"/>
          <a:ext cx="3979863" cy="3190875"/>
        </p:xfrm>
        <a:graphic>
          <a:graphicData uri="http://schemas.openxmlformats.org/presentationml/2006/ole">
            <p:oleObj spid="_x0000_s1027" name="Image" r:id="rId4" imgW="5714286" imgH="4580952" progId="Photoshop.Image.7">
              <p:embed/>
            </p:oleObj>
          </a:graphicData>
        </a:graphic>
      </p:graphicFrame>
      <p:sp>
        <p:nvSpPr>
          <p:cNvPr id="295943" name="Text Box 7"/>
          <p:cNvSpPr txBox="1">
            <a:spLocks noChangeArrowheads="1"/>
          </p:cNvSpPr>
          <p:nvPr/>
        </p:nvSpPr>
        <p:spPr bwMode="auto">
          <a:xfrm>
            <a:off x="912813" y="1865313"/>
            <a:ext cx="2678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Quake 3 Arena</a:t>
            </a:r>
          </a:p>
        </p:txBody>
      </p:sp>
      <p:sp>
        <p:nvSpPr>
          <p:cNvPr id="295944" name="Text Box 8"/>
          <p:cNvSpPr txBox="1">
            <a:spLocks noChangeArrowheads="1"/>
          </p:cNvSpPr>
          <p:nvPr/>
        </p:nvSpPr>
        <p:spPr bwMode="auto">
          <a:xfrm>
            <a:off x="912813" y="5688013"/>
            <a:ext cx="3978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Arial" charset="0"/>
              </a:rPr>
              <a:t>Before</a:t>
            </a:r>
          </a:p>
        </p:txBody>
      </p:sp>
      <p:sp>
        <p:nvSpPr>
          <p:cNvPr id="295945" name="Text Box 9"/>
          <p:cNvSpPr txBox="1">
            <a:spLocks noChangeArrowheads="1"/>
          </p:cNvSpPr>
          <p:nvPr/>
        </p:nvSpPr>
        <p:spPr bwMode="auto">
          <a:xfrm>
            <a:off x="5054600" y="5702300"/>
            <a:ext cx="39782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Arial" charset="0"/>
              </a:rPr>
              <a:t>After </a:t>
            </a:r>
          </a:p>
          <a:p>
            <a:pPr algn="ctr"/>
            <a:r>
              <a:rPr lang="en-US" sz="2800" b="1">
                <a:latin typeface="Arial" charset="0"/>
              </a:rPr>
              <a:t>(still approx 30fps!)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Or write it to disk…</a:t>
            </a:r>
            <a:br>
              <a:rPr lang="en-US"/>
            </a:br>
            <a:r>
              <a:rPr lang="en-US"/>
              <a:t>Print Screen to Maya!</a:t>
            </a:r>
          </a:p>
        </p:txBody>
      </p:sp>
      <p:graphicFrame>
        <p:nvGraphicFramePr>
          <p:cNvPr id="296966" name="Object 6"/>
          <p:cNvGraphicFramePr>
            <a:graphicFrameLocks noChangeAspect="1"/>
          </p:cNvGraphicFramePr>
          <p:nvPr>
            <p:ph sz="half" idx="1"/>
          </p:nvPr>
        </p:nvGraphicFramePr>
        <p:xfrm>
          <a:off x="768350" y="1873250"/>
          <a:ext cx="6359525" cy="4672013"/>
        </p:xfrm>
        <a:graphic>
          <a:graphicData uri="http://schemas.openxmlformats.org/presentationml/2006/ole">
            <p:oleObj spid="_x0000_s2050" name="Image" r:id="rId3" imgW="7314286" imgH="5371429" progId="Photoshop.Image.7">
              <p:embed/>
            </p:oleObj>
          </a:graphicData>
        </a:graphic>
      </p:graphicFrame>
      <p:graphicFrame>
        <p:nvGraphicFramePr>
          <p:cNvPr id="296967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5813425" y="1873250"/>
          <a:ext cx="2840038" cy="2278063"/>
        </p:xfrm>
        <a:graphic>
          <a:graphicData uri="http://schemas.openxmlformats.org/presentationml/2006/ole">
            <p:oleObj spid="_x0000_s2051" name="Image" r:id="rId4" imgW="3657143" imgH="2933333" progId="Photoshop.Image.7">
              <p:embed/>
            </p:oleObj>
          </a:graphicData>
        </a:graphic>
      </p:graphicFrame>
      <p:sp>
        <p:nvSpPr>
          <p:cNvPr id="296969" name="Text Box 9"/>
          <p:cNvSpPr txBox="1">
            <a:spLocks noChangeArrowheads="1"/>
          </p:cNvSpPr>
          <p:nvPr/>
        </p:nvSpPr>
        <p:spPr bwMode="auto">
          <a:xfrm>
            <a:off x="6791325" y="4648200"/>
            <a:ext cx="2049463" cy="8223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Note view culling issues</a:t>
            </a:r>
          </a:p>
        </p:txBody>
      </p:sp>
      <p:sp>
        <p:nvSpPr>
          <p:cNvPr id="296971" name="Line 11"/>
          <p:cNvSpPr>
            <a:spLocks noChangeShapeType="1"/>
          </p:cNvSpPr>
          <p:nvPr/>
        </p:nvSpPr>
        <p:spPr bwMode="auto">
          <a:xfrm flipH="1" flipV="1">
            <a:off x="5969000" y="5062538"/>
            <a:ext cx="822325" cy="17462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Useful NPR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8894221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28600" y="1524000"/>
            <a:ext cx="86868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04800"/>
            <a:ext cx="6934200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228600" y="6172200"/>
            <a:ext cx="4038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“Visually-Oriented Knowledge Media Design in Medicine”</a:t>
            </a:r>
          </a:p>
          <a:p>
            <a:r>
              <a:rPr lang="en-US" sz="1000">
                <a:solidFill>
                  <a:schemeClr val="bg1"/>
                </a:solidFill>
              </a:rPr>
              <a:t>Nick Woolridge and Jodie Jenkinson</a:t>
            </a:r>
          </a:p>
          <a:p>
            <a:r>
              <a:rPr lang="en-US" sz="1000">
                <a:solidFill>
                  <a:schemeClr val="bg1"/>
                </a:solidFill>
              </a:rPr>
              <a:t>Biomedical Communications, University of Toronto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28600" y="1524000"/>
            <a:ext cx="86868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28600"/>
            <a:ext cx="5357813" cy="571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28600" y="6172200"/>
            <a:ext cx="4038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“Visually-Oriented Knowledge Media Design in Medicine”</a:t>
            </a:r>
          </a:p>
          <a:p>
            <a:r>
              <a:rPr lang="en-US" sz="1000">
                <a:solidFill>
                  <a:schemeClr val="bg1"/>
                </a:solidFill>
              </a:rPr>
              <a:t>Nick Woolridge and Jodie Jenkinson</a:t>
            </a:r>
          </a:p>
          <a:p>
            <a:r>
              <a:rPr lang="en-US" sz="1000">
                <a:solidFill>
                  <a:schemeClr val="bg1"/>
                </a:solidFill>
              </a:rPr>
              <a:t>Biomedical Communications, University of Toronto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smtClean="0"/>
              <a:t>Scientific Illustrations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572000" y="3124200"/>
            <a:ext cx="39703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i="1">
                <a:sym typeface="Wingdings" pitchFamily="2" charset="2"/>
              </a:rPr>
              <a:t>SI (                    )</a:t>
            </a:r>
            <a:endParaRPr lang="en-US" sz="4000" i="1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886200" y="3124200"/>
            <a:ext cx="6810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ym typeface="Wingdings" pitchFamily="2" charset="2"/>
              </a:rPr>
              <a:t></a:t>
            </a:r>
            <a:endParaRPr lang="en-US" sz="4000" i="1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362200"/>
            <a:ext cx="2214563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362200"/>
            <a:ext cx="312420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228600" y="1295400"/>
            <a:ext cx="86868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3491" name="Picture 3" descr="cystictumo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4013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28600"/>
            <a:ext cx="2328863" cy="24384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2854325"/>
            <a:ext cx="49530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152400" y="5638800"/>
            <a:ext cx="442912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 b="1"/>
              <a:t>Copyright 2004 Andrew Swift MS CMI and James Fick MD. </a:t>
            </a:r>
          </a:p>
          <a:p>
            <a:r>
              <a:rPr lang="en-US" sz="1200" b="1"/>
              <a:t>Used by permission. </a:t>
            </a:r>
          </a:p>
          <a:p>
            <a:endParaRPr lang="en-US" sz="1200" b="1"/>
          </a:p>
          <a:p>
            <a:r>
              <a:rPr lang="en-US" sz="1200"/>
              <a:t>www.mcg.edu/medart </a:t>
            </a:r>
          </a:p>
          <a:p>
            <a:r>
              <a:rPr lang="en-US" sz="1200"/>
              <a:t>www.swiftillustration.com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853440" y="-853440"/>
            <a:ext cx="6827520" cy="853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0" y="6019800"/>
            <a:ext cx="3849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Post-Impressionism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1143000" y="5334000"/>
            <a:ext cx="5211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/>
              <a:t>Visual complexity in anatomical relationships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6400800" y="1447800"/>
            <a:ext cx="2514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4212" name="Picture 4" descr="complex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"/>
            <a:ext cx="6400800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152400" y="6324600"/>
            <a:ext cx="4511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© 2000-2005 IVIS Group, University of Toronto</a:t>
            </a:r>
            <a:r>
              <a:rPr lang="en-US" sz="1400"/>
              <a:t>. </a:t>
            </a:r>
          </a:p>
        </p:txBody>
      </p:sp>
      <p:sp>
        <p:nvSpPr>
          <p:cNvPr id="94214" name="Rectangle 8"/>
          <p:cNvSpPr>
            <a:spLocks noChangeArrowheads="1"/>
          </p:cNvSpPr>
          <p:nvPr/>
        </p:nvSpPr>
        <p:spPr bwMode="auto">
          <a:xfrm>
            <a:off x="6324600" y="1066800"/>
            <a:ext cx="3124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/>
              <a:t>The Interpretive Visualization Group</a:t>
            </a:r>
          </a:p>
          <a:p>
            <a:pPr algn="ctr"/>
            <a:r>
              <a:rPr lang="en-US" sz="1000"/>
              <a:t>Division of Biomedical Communication</a:t>
            </a:r>
          </a:p>
          <a:p>
            <a:pPr algn="ctr"/>
            <a:r>
              <a:rPr lang="en-US" sz="1000"/>
              <a:t>University of Toronto </a:t>
            </a:r>
          </a:p>
        </p:txBody>
      </p:sp>
      <p:pic>
        <p:nvPicPr>
          <p:cNvPr id="94215" name="Picture 9" descr="2ndlevel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228600"/>
            <a:ext cx="9620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609600" y="5334000"/>
            <a:ext cx="6084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/>
              <a:t>Selective color saturation in anatomical relationships</a:t>
            </a: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6400800" y="1447800"/>
            <a:ext cx="2514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6260" name="Picture 4" descr="satur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"/>
            <a:ext cx="6400800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152400" y="6324600"/>
            <a:ext cx="4511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© 2000-2005 IVIS Group, University of Toronto</a:t>
            </a:r>
            <a:r>
              <a:rPr lang="en-US" sz="1400"/>
              <a:t>. </a:t>
            </a:r>
          </a:p>
        </p:txBody>
      </p:sp>
      <p:sp>
        <p:nvSpPr>
          <p:cNvPr id="96262" name="Rectangle 8"/>
          <p:cNvSpPr>
            <a:spLocks noChangeArrowheads="1"/>
          </p:cNvSpPr>
          <p:nvPr/>
        </p:nvSpPr>
        <p:spPr bwMode="auto">
          <a:xfrm>
            <a:off x="6324600" y="1066800"/>
            <a:ext cx="3124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/>
              <a:t>The Interpretive Visualization Group</a:t>
            </a:r>
          </a:p>
          <a:p>
            <a:pPr algn="ctr"/>
            <a:r>
              <a:rPr lang="en-US" sz="1000"/>
              <a:t>Division of Biomedical Communication</a:t>
            </a:r>
          </a:p>
          <a:p>
            <a:pPr algn="ctr"/>
            <a:r>
              <a:rPr lang="en-US" sz="1000"/>
              <a:t>University of Toronto </a:t>
            </a:r>
          </a:p>
        </p:txBody>
      </p:sp>
      <p:pic>
        <p:nvPicPr>
          <p:cNvPr id="96263" name="Picture 9" descr="2ndlevel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228600"/>
            <a:ext cx="9620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hangingPunct="1">
              <a:defRPr/>
            </a:pPr>
            <a:r>
              <a:rPr lang="en-US" smtClean="0"/>
              <a:t>Illustrative Visualization</a:t>
            </a:r>
          </a:p>
        </p:txBody>
      </p:sp>
      <p:pic>
        <p:nvPicPr>
          <p:cNvPr id="98307" name="Picture 3" descr="hand_cvr">
            <a:hlinkClick r:id="rId2" action="ppaction://program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133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4">
            <a:hlinkClick r:id="rId4" action="ppaction://program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4267200"/>
            <a:ext cx="21336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5" descr="abdomenConicalMImP">
            <a:hlinkClick r:id="rId6" action="ppaction://program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1981200"/>
            <a:ext cx="152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685800" y="5943600"/>
            <a:ext cx="194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[Viola  et al 2004]</a:t>
            </a: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124200" y="4495800"/>
            <a:ext cx="229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[Bruckner et al 2005]</a:t>
            </a:r>
          </a:p>
        </p:txBody>
      </p:sp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6096000" y="5334000"/>
            <a:ext cx="212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[Tietjen  et al 2005]</a:t>
            </a:r>
          </a:p>
        </p:txBody>
      </p:sp>
      <p:pic>
        <p:nvPicPr>
          <p:cNvPr id="9831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2200" y="3657600"/>
            <a:ext cx="1905000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4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2200" y="1905000"/>
            <a:ext cx="186531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600200"/>
            <a:ext cx="8229600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304800" y="425450"/>
            <a:ext cx="670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pPr eaLnBrk="0">
              <a:defRPr/>
            </a:pPr>
            <a:r>
              <a:rPr lang="en-US" sz="37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Technical Illustration</a:t>
            </a: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762000" y="5014912"/>
            <a:ext cx="7467600" cy="1843088"/>
          </a:xfrm>
          <a:prstGeom prst="rect">
            <a:avLst/>
          </a:prstGeom>
          <a:solidFill>
            <a:srgbClr val="FFFFCC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/>
              <a:t>Selection of NPR results for technical illustration</a:t>
            </a:r>
          </a:p>
          <a:p>
            <a:r>
              <a:rPr lang="en-US" sz="1600" dirty="0"/>
              <a:t>Copyright</a:t>
            </a:r>
          </a:p>
          <a:p>
            <a:r>
              <a:rPr lang="en-US" sz="1600" dirty="0"/>
              <a:t>(a) 1998 Amy Gooch [Gooch et al. 1998], </a:t>
            </a:r>
          </a:p>
          <a:p>
            <a:r>
              <a:rPr lang="en-US" sz="1600" dirty="0"/>
              <a:t>(b) 2003 </a:t>
            </a:r>
            <a:r>
              <a:rPr lang="en-US" sz="1600" dirty="0" err="1"/>
              <a:t>Maneesh</a:t>
            </a:r>
            <a:r>
              <a:rPr lang="en-US" sz="1600" dirty="0"/>
              <a:t> </a:t>
            </a:r>
            <a:r>
              <a:rPr lang="en-US" sz="1600" dirty="0" err="1"/>
              <a:t>Agrawala</a:t>
            </a:r>
            <a:r>
              <a:rPr lang="en-US" sz="1600" dirty="0"/>
              <a:t> [</a:t>
            </a:r>
            <a:r>
              <a:rPr lang="en-US" sz="1600" dirty="0" err="1"/>
              <a:t>Agrawala</a:t>
            </a:r>
            <a:r>
              <a:rPr lang="en-US" sz="1600" dirty="0"/>
              <a:t> et al. 2003], </a:t>
            </a:r>
          </a:p>
          <a:p>
            <a:r>
              <a:rPr lang="en-US" sz="1600" dirty="0"/>
              <a:t>(c) 2000 Oliver </a:t>
            </a:r>
            <a:r>
              <a:rPr lang="en-US" sz="1600" dirty="0" err="1"/>
              <a:t>Deussen</a:t>
            </a:r>
            <a:r>
              <a:rPr lang="en-US" sz="1600" dirty="0"/>
              <a:t> [</a:t>
            </a:r>
            <a:r>
              <a:rPr lang="en-US" sz="1600" dirty="0" err="1"/>
              <a:t>Deussen</a:t>
            </a:r>
            <a:r>
              <a:rPr lang="en-US" sz="1600" dirty="0"/>
              <a:t> et al. 2000], </a:t>
            </a:r>
          </a:p>
          <a:p>
            <a:r>
              <a:rPr lang="en-US" sz="1600" dirty="0"/>
              <a:t>(d) 2004 Marc </a:t>
            </a:r>
            <a:r>
              <a:rPr lang="en-US" sz="1600" dirty="0" err="1"/>
              <a:t>Nienhaus</a:t>
            </a:r>
            <a:r>
              <a:rPr lang="en-US" sz="1600" dirty="0"/>
              <a:t> and </a:t>
            </a:r>
            <a:r>
              <a:rPr lang="en-US" sz="1600" dirty="0" err="1"/>
              <a:t>Jurgen</a:t>
            </a:r>
            <a:r>
              <a:rPr lang="en-US" sz="1600" dirty="0"/>
              <a:t> </a:t>
            </a:r>
            <a:r>
              <a:rPr lang="en-US" sz="1600" dirty="0" err="1"/>
              <a:t>Dollner</a:t>
            </a:r>
            <a:r>
              <a:rPr lang="en-US" sz="1600" dirty="0"/>
              <a:t> [</a:t>
            </a:r>
            <a:r>
              <a:rPr lang="en-US" sz="1600" dirty="0" err="1"/>
              <a:t>Nienhaus</a:t>
            </a:r>
            <a:r>
              <a:rPr lang="en-US" sz="1600" dirty="0"/>
              <a:t> and </a:t>
            </a:r>
            <a:r>
              <a:rPr lang="en-US" sz="1600" dirty="0" err="1"/>
              <a:t>Dollner</a:t>
            </a:r>
            <a:r>
              <a:rPr lang="en-US" sz="1600" dirty="0"/>
              <a:t> 2004]. </a:t>
            </a:r>
          </a:p>
          <a:p>
            <a:r>
              <a:rPr lang="en-US" sz="1600" dirty="0"/>
              <a:t>Used by Permission.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8" grpId="0" animBg="1"/>
      <p:bldP spid="185348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905000"/>
            <a:ext cx="6858000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304800" y="425450"/>
            <a:ext cx="670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pPr eaLnBrk="0">
              <a:defRPr/>
            </a:pPr>
            <a:r>
              <a:rPr lang="en-US" sz="3700" b="1">
                <a:effectLst>
                  <a:outerShdw blurRad="38100" dist="38100" dir="2700000" algn="tl">
                    <a:srgbClr val="C0C0C0"/>
                  </a:outerShdw>
                </a:effectLst>
              </a:rPr>
              <a:t>Medical Illustration</a:t>
            </a:r>
          </a:p>
        </p:txBody>
      </p:sp>
      <p:sp>
        <p:nvSpPr>
          <p:cNvPr id="197636" name="Rectangle 4"/>
          <p:cNvSpPr>
            <a:spLocks noChangeArrowheads="1"/>
          </p:cNvSpPr>
          <p:nvPr/>
        </p:nvSpPr>
        <p:spPr bwMode="auto">
          <a:xfrm>
            <a:off x="1981200" y="76200"/>
            <a:ext cx="4953000" cy="1808163"/>
          </a:xfrm>
          <a:prstGeom prst="rect">
            <a:avLst/>
          </a:prstGeom>
          <a:solidFill>
            <a:srgbClr val="FFFFCC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u="sng"/>
              <a:t>Selection of NPR results for medical illustration</a:t>
            </a:r>
          </a:p>
          <a:p>
            <a:r>
              <a:rPr lang="en-US" sz="1000"/>
              <a:t>Copyright</a:t>
            </a:r>
          </a:p>
          <a:p>
            <a:r>
              <a:rPr lang="en-US" sz="1000"/>
              <a:t>(a) 2000 David S. Ebert and Penny Rheingans [Ebert and Rheingans 2000], </a:t>
            </a:r>
          </a:p>
          <a:p>
            <a:r>
              <a:rPr lang="en-US" sz="1000"/>
              <a:t>(b) 2002 Eric B. Lum [Lum and Ma 2002], </a:t>
            </a:r>
          </a:p>
          <a:p>
            <a:r>
              <a:rPr lang="en-US" sz="1000"/>
              <a:t>(c) 2005 Nikolai Svakhine, David S. Ebert and Don Stredney [Svakhine  et al 2005], </a:t>
            </a:r>
          </a:p>
          <a:p>
            <a:r>
              <a:rPr lang="en-US" sz="1000"/>
              <a:t>(d) 2001 Balazs Csebfalvi [Csebfalvi et al. 2001], </a:t>
            </a:r>
          </a:p>
          <a:p>
            <a:r>
              <a:rPr lang="en-US" sz="1000"/>
              <a:t>(e) 2002 </a:t>
            </a:r>
            <a:r>
              <a:rPr lang="en-US" sz="1000">
                <a:solidFill>
                  <a:srgbClr val="000000"/>
                </a:solidFill>
              </a:rPr>
              <a:t>Lu, A., Morris, C., Ebert, D., Rheingans, P., and Hansen </a:t>
            </a:r>
            <a:r>
              <a:rPr lang="en-US" sz="1000"/>
              <a:t>[Lu et al. 2002],</a:t>
            </a:r>
          </a:p>
          <a:p>
            <a:r>
              <a:rPr lang="en-US" sz="1000"/>
              <a:t>(f) 2003 Mario Costa Sousa [Sousa et al. 2003], </a:t>
            </a:r>
          </a:p>
          <a:p>
            <a:r>
              <a:rPr lang="en-US" sz="1000"/>
              <a:t>(g) 2000 Jorg Hamel [Hamel 2000], </a:t>
            </a:r>
            <a:br>
              <a:rPr lang="en-US" sz="1000"/>
            </a:br>
            <a:r>
              <a:rPr lang="en-US" sz="1000"/>
              <a:t>(h) 2004 Mario Costa Sousa [Sousa et al. 2004]. </a:t>
            </a:r>
          </a:p>
          <a:p>
            <a:r>
              <a:rPr lang="en-US" sz="1000"/>
              <a:t>Used by Permission.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6" grpId="0" animBg="1"/>
      <p:bldP spid="197636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Vascular Visualization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434975"/>
            <a:ext cx="8162925" cy="1189038"/>
          </a:xfrm>
        </p:spPr>
        <p:txBody>
          <a:bodyPr/>
          <a:lstStyle/>
          <a:p>
            <a:r>
              <a:rPr lang="en-US" sz="3200"/>
              <a:t>What if…</a:t>
            </a:r>
            <a:r>
              <a:rPr lang="en-US" sz="4000"/>
              <a:t/>
            </a:r>
            <a:br>
              <a:rPr lang="en-US" sz="4000"/>
            </a:br>
            <a:r>
              <a:rPr lang="en-US" sz="4000"/>
              <a:t>You could see </a:t>
            </a:r>
            <a:r>
              <a:rPr lang="en-US" sz="4000" b="1"/>
              <a:t>every</a:t>
            </a:r>
            <a:r>
              <a:rPr lang="en-US" sz="4000"/>
              <a:t> capillary?</a:t>
            </a:r>
          </a:p>
        </p:txBody>
      </p:sp>
      <p:graphicFrame>
        <p:nvGraphicFramePr>
          <p:cNvPr id="710659" name="Object 3"/>
          <p:cNvGraphicFramePr>
            <a:graphicFrameLocks noChangeAspect="1"/>
          </p:cNvGraphicFramePr>
          <p:nvPr/>
        </p:nvGraphicFramePr>
        <p:xfrm>
          <a:off x="762000" y="1828800"/>
          <a:ext cx="5791200" cy="3122613"/>
        </p:xfrm>
        <a:graphic>
          <a:graphicData uri="http://schemas.openxmlformats.org/presentationml/2006/ole">
            <p:oleObj spid="_x0000_s6146" name="Image" r:id="rId3" imgW="4522858" imgH="2437786" progId="Photoshop.Image.7">
              <p:embed/>
            </p:oleObj>
          </a:graphicData>
        </a:graphic>
      </p:graphicFrame>
      <p:graphicFrame>
        <p:nvGraphicFramePr>
          <p:cNvPr id="710660" name="Object 4"/>
          <p:cNvGraphicFramePr>
            <a:graphicFrameLocks noChangeAspect="1"/>
          </p:cNvGraphicFramePr>
          <p:nvPr/>
        </p:nvGraphicFramePr>
        <p:xfrm>
          <a:off x="4267200" y="4419600"/>
          <a:ext cx="1600200" cy="2133600"/>
        </p:xfrm>
        <a:graphic>
          <a:graphicData uri="http://schemas.openxmlformats.org/presentationml/2006/ole">
            <p:oleObj spid="_x0000_s6147" name="Image" r:id="rId4" imgW="1828339" imgH="2437786" progId="Photoshop.Image.7">
              <p:embed/>
            </p:oleObj>
          </a:graphicData>
        </a:graphic>
      </p:graphicFrame>
      <p:graphicFrame>
        <p:nvGraphicFramePr>
          <p:cNvPr id="710661" name="Object 5"/>
          <p:cNvGraphicFramePr>
            <a:graphicFrameLocks noChangeAspect="1"/>
          </p:cNvGraphicFramePr>
          <p:nvPr/>
        </p:nvGraphicFramePr>
        <p:xfrm>
          <a:off x="7162800" y="4419600"/>
          <a:ext cx="1643063" cy="2187575"/>
        </p:xfrm>
        <a:graphic>
          <a:graphicData uri="http://schemas.openxmlformats.org/presentationml/2006/ole">
            <p:oleObj spid="_x0000_s6148" name="Image" r:id="rId5" imgW="1907567" imgH="2541392" progId="Photoshop.Image.7">
              <p:embed/>
            </p:oleObj>
          </a:graphicData>
        </a:graphic>
      </p:graphicFrame>
      <p:sp>
        <p:nvSpPr>
          <p:cNvPr id="710662" name="Line 6"/>
          <p:cNvSpPr>
            <a:spLocks noChangeShapeType="1"/>
          </p:cNvSpPr>
          <p:nvPr/>
        </p:nvSpPr>
        <p:spPr bwMode="auto">
          <a:xfrm flipV="1">
            <a:off x="5334000" y="4419600"/>
            <a:ext cx="3505200" cy="2286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0663" name="Line 7"/>
          <p:cNvSpPr>
            <a:spLocks noChangeShapeType="1"/>
          </p:cNvSpPr>
          <p:nvPr/>
        </p:nvSpPr>
        <p:spPr bwMode="auto">
          <a:xfrm>
            <a:off x="5334000" y="5410200"/>
            <a:ext cx="3505200" cy="12192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0664" name="Line 8"/>
          <p:cNvSpPr>
            <a:spLocks noChangeShapeType="1"/>
          </p:cNvSpPr>
          <p:nvPr/>
        </p:nvSpPr>
        <p:spPr bwMode="auto">
          <a:xfrm flipV="1">
            <a:off x="4724400" y="4419600"/>
            <a:ext cx="2362200" cy="2286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0665" name="Line 9"/>
          <p:cNvSpPr>
            <a:spLocks noChangeShapeType="1"/>
          </p:cNvSpPr>
          <p:nvPr/>
        </p:nvSpPr>
        <p:spPr bwMode="auto">
          <a:xfrm>
            <a:off x="4724400" y="5410200"/>
            <a:ext cx="2438400" cy="12192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0666" name="Text Box 10"/>
          <p:cNvSpPr txBox="1">
            <a:spLocks noChangeArrowheads="1"/>
          </p:cNvSpPr>
          <p:nvPr/>
        </p:nvSpPr>
        <p:spPr bwMode="auto">
          <a:xfrm>
            <a:off x="6400800" y="2057400"/>
            <a:ext cx="2438400" cy="1735138"/>
          </a:xfrm>
          <a:prstGeom prst="rect">
            <a:avLst/>
          </a:prstGeom>
          <a:noFill/>
          <a:ln w="38100" algn="ctr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That’s a lot of vessels!</a:t>
            </a:r>
          </a:p>
          <a:p>
            <a:pPr>
              <a:spcBef>
                <a:spcPct val="50000"/>
              </a:spcBef>
            </a:pPr>
            <a:r>
              <a:rPr lang="en-US"/>
              <a:t>And this is just one slice!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/>
              <a:t>A Tiny Example</a:t>
            </a:r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Olfactory bulb from a neo-natal mouse</a:t>
            </a:r>
          </a:p>
          <a:p>
            <a:r>
              <a:rPr lang="en-US" sz="2800"/>
              <a:t>Small piece of a small brain</a:t>
            </a:r>
          </a:p>
        </p:txBody>
      </p:sp>
      <p:graphicFrame>
        <p:nvGraphicFramePr>
          <p:cNvPr id="721926" name="Object 6"/>
          <p:cNvGraphicFramePr>
            <a:graphicFrameLocks noChangeAspect="1"/>
          </p:cNvGraphicFramePr>
          <p:nvPr>
            <p:ph sz="quarter" idx="2"/>
          </p:nvPr>
        </p:nvGraphicFramePr>
        <p:xfrm>
          <a:off x="5686425" y="1905000"/>
          <a:ext cx="2692400" cy="2019300"/>
        </p:xfrm>
        <a:graphic>
          <a:graphicData uri="http://schemas.openxmlformats.org/presentationml/2006/ole">
            <p:oleObj spid="_x0000_s3074" name="Image" r:id="rId3" imgW="6095496" imgH="4571622" progId="Photoshop.Image.7">
              <p:embed/>
            </p:oleObj>
          </a:graphicData>
        </a:graphic>
      </p:graphicFrame>
      <p:pic>
        <p:nvPicPr>
          <p:cNvPr id="721933" name="Picture 13" descr="0000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4799013"/>
            <a:ext cx="1185863" cy="1092200"/>
          </a:xfrm>
          <a:noFill/>
          <a:ln/>
        </p:spPr>
      </p:pic>
      <p:pic>
        <p:nvPicPr>
          <p:cNvPr id="721935" name="Picture 15" descr="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5863" y="4818063"/>
            <a:ext cx="1219200" cy="1074737"/>
          </a:xfrm>
          <a:prstGeom prst="rect">
            <a:avLst/>
          </a:prstGeom>
          <a:noFill/>
        </p:spPr>
      </p:pic>
      <p:pic>
        <p:nvPicPr>
          <p:cNvPr id="721936" name="Picture 16" descr="00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05063" y="4838700"/>
            <a:ext cx="1219200" cy="1054100"/>
          </a:xfrm>
          <a:prstGeom prst="rect">
            <a:avLst/>
          </a:prstGeom>
          <a:noFill/>
        </p:spPr>
      </p:pic>
      <p:pic>
        <p:nvPicPr>
          <p:cNvPr id="721937" name="Picture 17" descr="00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4263" y="4810125"/>
            <a:ext cx="1447800" cy="1082675"/>
          </a:xfrm>
          <a:prstGeom prst="rect">
            <a:avLst/>
          </a:prstGeom>
          <a:noFill/>
        </p:spPr>
      </p:pic>
      <p:pic>
        <p:nvPicPr>
          <p:cNvPr id="721938" name="Picture 18" descr="000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3" y="4797425"/>
            <a:ext cx="1371600" cy="1093788"/>
          </a:xfrm>
          <a:prstGeom prst="rect">
            <a:avLst/>
          </a:prstGeom>
          <a:noFill/>
        </p:spPr>
      </p:pic>
      <p:pic>
        <p:nvPicPr>
          <p:cNvPr id="721939" name="Picture 19" descr="000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3663" y="4816475"/>
            <a:ext cx="1219200" cy="1076325"/>
          </a:xfrm>
          <a:prstGeom prst="rect">
            <a:avLst/>
          </a:prstGeom>
          <a:noFill/>
        </p:spPr>
      </p:pic>
      <p:pic>
        <p:nvPicPr>
          <p:cNvPr id="721940" name="Picture 20" descr="000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70800" y="4778375"/>
            <a:ext cx="1414463" cy="1114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312738"/>
            <a:ext cx="8162925" cy="1311275"/>
          </a:xfrm>
        </p:spPr>
        <p:txBody>
          <a:bodyPr/>
          <a:lstStyle/>
          <a:p>
            <a:r>
              <a:rPr lang="en-US" sz="4000"/>
              <a:t>Registration</a:t>
            </a:r>
            <a:br>
              <a:rPr lang="en-US" sz="4000"/>
            </a:br>
            <a:endParaRPr lang="en-US" sz="4000"/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1538" y="5181600"/>
            <a:ext cx="7469187" cy="1828800"/>
          </a:xfrm>
        </p:spPr>
        <p:txBody>
          <a:bodyPr/>
          <a:lstStyle/>
          <a:p>
            <a:r>
              <a:rPr lang="en-US" sz="2800"/>
              <a:t>Drag points to corresponding locations</a:t>
            </a:r>
          </a:p>
          <a:p>
            <a:r>
              <a:rPr lang="en-US" sz="2800"/>
              <a:t>Don’t need too many points</a:t>
            </a:r>
          </a:p>
          <a:p>
            <a:r>
              <a:rPr lang="en-US" sz="2800"/>
              <a:t>Fast – interactive dragging rates</a:t>
            </a:r>
          </a:p>
        </p:txBody>
      </p:sp>
      <p:graphicFrame>
        <p:nvGraphicFramePr>
          <p:cNvPr id="696327" name="Object 7"/>
          <p:cNvGraphicFramePr>
            <a:graphicFrameLocks noChangeAspect="1"/>
          </p:cNvGraphicFramePr>
          <p:nvPr/>
        </p:nvGraphicFramePr>
        <p:xfrm>
          <a:off x="3276600" y="1117600"/>
          <a:ext cx="5313363" cy="4064000"/>
        </p:xfrm>
        <a:graphic>
          <a:graphicData uri="http://schemas.openxmlformats.org/presentationml/2006/ole">
            <p:oleObj spid="_x0000_s7170" name="Image" r:id="rId3" imgW="12800000" imgH="9790476" progId="Photoshop.Image.7">
              <p:embed/>
            </p:oleObj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82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871538" y="192088"/>
            <a:ext cx="8162925" cy="1431925"/>
          </a:xfrm>
        </p:spPr>
        <p:txBody>
          <a:bodyPr>
            <a:normAutofit fontScale="90000"/>
          </a:bodyPr>
          <a:lstStyle/>
          <a:p>
            <a:r>
              <a:rPr lang="en-US"/>
              <a:t>Align Pairs</a:t>
            </a:r>
            <a:br>
              <a:rPr lang="en-US"/>
            </a:br>
            <a:r>
              <a:rPr lang="en-US"/>
              <a:t>Build Stacks</a:t>
            </a:r>
          </a:p>
        </p:txBody>
      </p:sp>
      <p:graphicFrame>
        <p:nvGraphicFramePr>
          <p:cNvPr id="775172" name="Object 4"/>
          <p:cNvGraphicFramePr>
            <a:graphicFrameLocks noChangeAspect="1"/>
          </p:cNvGraphicFramePr>
          <p:nvPr>
            <p:ph sz="quarter" idx="1"/>
          </p:nvPr>
        </p:nvGraphicFramePr>
        <p:xfrm>
          <a:off x="4841875" y="2398713"/>
          <a:ext cx="4302125" cy="4265612"/>
        </p:xfrm>
        <a:graphic>
          <a:graphicData uri="http://schemas.openxmlformats.org/presentationml/2006/ole">
            <p:oleObj spid="_x0000_s8194" name="Image" r:id="rId3" imgW="11352381" imgH="11250794" progId="Photoshop.Image.7">
              <p:embed/>
            </p:oleObj>
          </a:graphicData>
        </a:graphic>
      </p:graphicFrame>
      <p:graphicFrame>
        <p:nvGraphicFramePr>
          <p:cNvPr id="775175" name="Object 7"/>
          <p:cNvGraphicFramePr>
            <a:graphicFrameLocks noChangeAspect="1"/>
          </p:cNvGraphicFramePr>
          <p:nvPr>
            <p:ph sz="quarter" idx="2"/>
          </p:nvPr>
        </p:nvGraphicFramePr>
        <p:xfrm>
          <a:off x="696913" y="1755775"/>
          <a:ext cx="2014537" cy="1624013"/>
        </p:xfrm>
        <a:graphic>
          <a:graphicData uri="http://schemas.openxmlformats.org/presentationml/2006/ole">
            <p:oleObj spid="_x0000_s8195" name="Image" r:id="rId4" imgW="3809524" imgH="3073016" progId="Photoshop.Image.7">
              <p:embed/>
            </p:oleObj>
          </a:graphicData>
        </a:graphic>
      </p:graphicFrame>
      <p:graphicFrame>
        <p:nvGraphicFramePr>
          <p:cNvPr id="775178" name="Object 10"/>
          <p:cNvGraphicFramePr>
            <a:graphicFrameLocks noChangeAspect="1"/>
          </p:cNvGraphicFramePr>
          <p:nvPr>
            <p:ph sz="quarter" idx="3"/>
          </p:nvPr>
        </p:nvGraphicFramePr>
        <p:xfrm>
          <a:off x="2763838" y="1755775"/>
          <a:ext cx="2014537" cy="1624013"/>
        </p:xfrm>
        <a:graphic>
          <a:graphicData uri="http://schemas.openxmlformats.org/presentationml/2006/ole">
            <p:oleObj spid="_x0000_s8196" name="Image" r:id="rId5" imgW="3809524" imgH="3073016" progId="Photoshop.Image.7">
              <p:embed/>
            </p:oleObj>
          </a:graphicData>
        </a:graphic>
      </p:graphicFrame>
      <p:graphicFrame>
        <p:nvGraphicFramePr>
          <p:cNvPr id="775181" name="Object 13"/>
          <p:cNvGraphicFramePr>
            <a:graphicFrameLocks noChangeAspect="1"/>
          </p:cNvGraphicFramePr>
          <p:nvPr>
            <p:ph sz="quarter" idx="4"/>
          </p:nvPr>
        </p:nvGraphicFramePr>
        <p:xfrm>
          <a:off x="696913" y="3379788"/>
          <a:ext cx="2014537" cy="1625600"/>
        </p:xfrm>
        <a:graphic>
          <a:graphicData uri="http://schemas.openxmlformats.org/presentationml/2006/ole">
            <p:oleObj spid="_x0000_s8197" name="Image" r:id="rId6" imgW="3809524" imgH="3073016" progId="Photoshop.Image.7">
              <p:embed/>
            </p:oleObj>
          </a:graphicData>
        </a:graphic>
      </p:graphicFrame>
      <p:graphicFrame>
        <p:nvGraphicFramePr>
          <p:cNvPr id="775184" name="Object 16"/>
          <p:cNvGraphicFramePr>
            <a:graphicFrameLocks noChangeAspect="1"/>
          </p:cNvGraphicFramePr>
          <p:nvPr/>
        </p:nvGraphicFramePr>
        <p:xfrm>
          <a:off x="2763838" y="3379788"/>
          <a:ext cx="2046287" cy="1651000"/>
        </p:xfrm>
        <a:graphic>
          <a:graphicData uri="http://schemas.openxmlformats.org/presentationml/2006/ole">
            <p:oleObj spid="_x0000_s8198" name="Image" r:id="rId7" imgW="3809524" imgH="3073016" progId="Photoshop.Image.7">
              <p:embed/>
            </p:oleObj>
          </a:graphicData>
        </a:graphic>
      </p:graphicFrame>
      <p:graphicFrame>
        <p:nvGraphicFramePr>
          <p:cNvPr id="775185" name="Object 17"/>
          <p:cNvGraphicFramePr>
            <a:graphicFrameLocks noChangeAspect="1"/>
          </p:cNvGraphicFramePr>
          <p:nvPr/>
        </p:nvGraphicFramePr>
        <p:xfrm>
          <a:off x="2763838" y="5040313"/>
          <a:ext cx="2014537" cy="1624012"/>
        </p:xfrm>
        <a:graphic>
          <a:graphicData uri="http://schemas.openxmlformats.org/presentationml/2006/ole">
            <p:oleObj spid="_x0000_s8199" name="Image" r:id="rId8" imgW="3809524" imgH="3073016" progId="Photoshop.Image.7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08214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932" y="2819400"/>
            <a:ext cx="601906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724400" y="381000"/>
            <a:ext cx="3166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Aaron </a:t>
            </a:r>
            <a:r>
              <a:rPr lang="en-US" sz="2400" dirty="0" err="1" smtClean="0"/>
              <a:t>Hertzmann</a:t>
            </a:r>
            <a:r>
              <a:rPr lang="en-US" sz="2400" dirty="0" smtClean="0"/>
              <a:t>, </a:t>
            </a:r>
          </a:p>
          <a:p>
            <a:r>
              <a:rPr lang="en-US" sz="2400" dirty="0" smtClean="0"/>
              <a:t>Stroke-Based Rendering</a:t>
            </a:r>
            <a:endParaRPr lang="en-US" sz="2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sz="4000"/>
              <a:t>Initial Results: Tubes</a:t>
            </a:r>
          </a:p>
        </p:txBody>
      </p:sp>
      <p:graphicFrame>
        <p:nvGraphicFramePr>
          <p:cNvPr id="706564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1524000" y="1828800"/>
          <a:ext cx="6672263" cy="4891088"/>
        </p:xfrm>
        <a:graphic>
          <a:graphicData uri="http://schemas.openxmlformats.org/presentationml/2006/ole">
            <p:oleObj spid="_x0000_s4098" name="Image" r:id="rId3" imgW="14933333" imgH="10946032" progId="Photoshop.Image.7">
              <p:embed/>
            </p:oleObj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312738"/>
            <a:ext cx="8162925" cy="1311275"/>
          </a:xfrm>
        </p:spPr>
        <p:txBody>
          <a:bodyPr/>
          <a:lstStyle/>
          <a:p>
            <a:r>
              <a:rPr lang="en-US" sz="4000"/>
              <a:t>Stylized Rendering and</a:t>
            </a:r>
            <a:br>
              <a:rPr lang="en-US" sz="4000"/>
            </a:br>
            <a:r>
              <a:rPr lang="en-US" sz="4000"/>
              <a:t>Other Visualization Ideas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05000"/>
            <a:ext cx="2667000" cy="4786313"/>
          </a:xfrm>
        </p:spPr>
        <p:txBody>
          <a:bodyPr/>
          <a:lstStyle/>
          <a:p>
            <a:r>
              <a:rPr lang="en-US" sz="2800"/>
              <a:t>Illustration methods (Gooch) </a:t>
            </a:r>
          </a:p>
          <a:p>
            <a:endParaRPr lang="en-US" sz="2800"/>
          </a:p>
          <a:p>
            <a:r>
              <a:rPr lang="en-US" sz="2800"/>
              <a:t>Kinetic methods</a:t>
            </a:r>
          </a:p>
        </p:txBody>
      </p:sp>
      <p:graphicFrame>
        <p:nvGraphicFramePr>
          <p:cNvPr id="707588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2971800" y="1828800"/>
          <a:ext cx="6062663" cy="4862513"/>
        </p:xfrm>
        <a:graphic>
          <a:graphicData uri="http://schemas.openxmlformats.org/presentationml/2006/ole">
            <p:oleObj spid="_x0000_s5122" name="Image" r:id="rId3" imgW="13663492" imgH="10958730" progId="Photoshop.Image.7">
              <p:embed/>
            </p:oleObj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922338"/>
            <a:ext cx="8162925" cy="701675"/>
          </a:xfrm>
        </p:spPr>
        <p:txBody>
          <a:bodyPr/>
          <a:lstStyle/>
          <a:p>
            <a:r>
              <a:rPr lang="en-US" sz="4000"/>
              <a:t>Different Brains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2813" y="1905000"/>
            <a:ext cx="7621587" cy="2019300"/>
          </a:xfrm>
        </p:spPr>
        <p:txBody>
          <a:bodyPr/>
          <a:lstStyle/>
          <a:p>
            <a:r>
              <a:rPr lang="en-US" sz="2800"/>
              <a:t>Rough manual alignments</a:t>
            </a:r>
          </a:p>
          <a:p>
            <a:pPr lvl="1"/>
            <a:r>
              <a:rPr lang="en-US" sz="2400"/>
              <a:t>Easy, even if brains are quite different</a:t>
            </a:r>
          </a:p>
          <a:p>
            <a:r>
              <a:rPr lang="en-US" sz="2800"/>
              <a:t>Caveat: we are introducing distortions</a:t>
            </a:r>
          </a:p>
        </p:txBody>
      </p:sp>
      <p:graphicFrame>
        <p:nvGraphicFramePr>
          <p:cNvPr id="698374" name="Object 6"/>
          <p:cNvGraphicFramePr>
            <a:graphicFrameLocks noChangeAspect="1"/>
          </p:cNvGraphicFramePr>
          <p:nvPr>
            <p:ph sz="quarter" idx="2"/>
          </p:nvPr>
        </p:nvGraphicFramePr>
        <p:xfrm>
          <a:off x="1503363" y="5029200"/>
          <a:ext cx="2057400" cy="1749425"/>
        </p:xfrm>
        <a:graphic>
          <a:graphicData uri="http://schemas.openxmlformats.org/presentationml/2006/ole">
            <p:oleObj spid="_x0000_s9218" name="Image" r:id="rId3" imgW="7466667" imgH="6349206" progId="Photoshop.Image.7">
              <p:embed/>
            </p:oleObj>
          </a:graphicData>
        </a:graphic>
      </p:graphicFrame>
      <p:graphicFrame>
        <p:nvGraphicFramePr>
          <p:cNvPr id="698376" name="Object 8"/>
          <p:cNvGraphicFramePr>
            <a:graphicFrameLocks noChangeAspect="1"/>
          </p:cNvGraphicFramePr>
          <p:nvPr>
            <p:ph sz="quarter" idx="3"/>
          </p:nvPr>
        </p:nvGraphicFramePr>
        <p:xfrm>
          <a:off x="228600" y="3429000"/>
          <a:ext cx="2016125" cy="2019300"/>
        </p:xfrm>
        <a:graphic>
          <a:graphicData uri="http://schemas.openxmlformats.org/presentationml/2006/ole">
            <p:oleObj spid="_x0000_s9219" name="Image" r:id="rId4" imgW="6476190" imgH="6488889" progId="Photoshop.Image.7">
              <p:embed/>
            </p:oleObj>
          </a:graphicData>
        </a:graphic>
      </p:graphicFrame>
      <p:graphicFrame>
        <p:nvGraphicFramePr>
          <p:cNvPr id="698378" name="Object 10"/>
          <p:cNvGraphicFramePr>
            <a:graphicFrameLocks noChangeAspect="1"/>
          </p:cNvGraphicFramePr>
          <p:nvPr/>
        </p:nvGraphicFramePr>
        <p:xfrm>
          <a:off x="3886200" y="3429000"/>
          <a:ext cx="2497138" cy="2143125"/>
        </p:xfrm>
        <a:graphic>
          <a:graphicData uri="http://schemas.openxmlformats.org/presentationml/2006/ole">
            <p:oleObj spid="_x0000_s9220" name="Image" r:id="rId5" imgW="6349206" imgH="5447619" progId="Photoshop.Image.7">
              <p:embed/>
            </p:oleObj>
          </a:graphicData>
        </a:graphic>
      </p:graphicFrame>
      <p:graphicFrame>
        <p:nvGraphicFramePr>
          <p:cNvPr id="698379" name="Object 11"/>
          <p:cNvGraphicFramePr>
            <a:graphicFrameLocks noChangeAspect="1"/>
          </p:cNvGraphicFramePr>
          <p:nvPr/>
        </p:nvGraphicFramePr>
        <p:xfrm>
          <a:off x="6821488" y="3429000"/>
          <a:ext cx="2212975" cy="2151063"/>
        </p:xfrm>
        <a:graphic>
          <a:graphicData uri="http://schemas.openxmlformats.org/presentationml/2006/ole">
            <p:oleObj spid="_x0000_s9221" name="Image" r:id="rId6" imgW="11987302" imgH="11657143" progId="Photoshop.Image.7">
              <p:embed/>
            </p:oleObj>
          </a:graphicData>
        </a:graphic>
      </p:graphicFrame>
      <p:sp>
        <p:nvSpPr>
          <p:cNvPr id="698380" name="Line 12"/>
          <p:cNvSpPr>
            <a:spLocks noChangeShapeType="1"/>
          </p:cNvSpPr>
          <p:nvPr/>
        </p:nvSpPr>
        <p:spPr bwMode="auto">
          <a:xfrm>
            <a:off x="2244725" y="4114800"/>
            <a:ext cx="1641475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8381" name="Line 13"/>
          <p:cNvSpPr>
            <a:spLocks noChangeShapeType="1"/>
          </p:cNvSpPr>
          <p:nvPr/>
        </p:nvSpPr>
        <p:spPr bwMode="auto">
          <a:xfrm flipV="1">
            <a:off x="2895600" y="4724400"/>
            <a:ext cx="990600" cy="304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8382" name="Text Box 14"/>
          <p:cNvSpPr txBox="1">
            <a:spLocks noChangeArrowheads="1"/>
          </p:cNvSpPr>
          <p:nvPr/>
        </p:nvSpPr>
        <p:spPr bwMode="auto">
          <a:xfrm>
            <a:off x="4143375" y="5619750"/>
            <a:ext cx="1677988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unaligned</a:t>
            </a:r>
          </a:p>
        </p:txBody>
      </p:sp>
      <p:sp>
        <p:nvSpPr>
          <p:cNvPr id="698383" name="Text Box 15"/>
          <p:cNvSpPr txBox="1">
            <a:spLocks noChangeArrowheads="1"/>
          </p:cNvSpPr>
          <p:nvPr/>
        </p:nvSpPr>
        <p:spPr bwMode="auto">
          <a:xfrm>
            <a:off x="7354888" y="5619750"/>
            <a:ext cx="1290637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aligned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8" name="Rectangle 6"/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r>
              <a:rPr lang="en-US"/>
              <a:t>Different Brains</a:t>
            </a:r>
          </a:p>
        </p:txBody>
      </p:sp>
      <p:graphicFrame>
        <p:nvGraphicFramePr>
          <p:cNvPr id="750597" name="Object 5"/>
          <p:cNvGraphicFramePr>
            <a:graphicFrameLocks noChangeAspect="1"/>
          </p:cNvGraphicFramePr>
          <p:nvPr>
            <p:ph idx="1"/>
          </p:nvPr>
        </p:nvGraphicFramePr>
        <p:xfrm>
          <a:off x="3886200" y="1905000"/>
          <a:ext cx="5035550" cy="4895850"/>
        </p:xfrm>
        <a:graphic>
          <a:graphicData uri="http://schemas.openxmlformats.org/presentationml/2006/ole">
            <p:oleObj spid="_x0000_s10242" name="Image" r:id="rId3" imgW="11987302" imgH="11657143" progId="Photoshop.Image.7">
              <p:embed/>
            </p:oleObj>
          </a:graphicData>
        </a:graphic>
      </p:graphicFrame>
      <p:sp>
        <p:nvSpPr>
          <p:cNvPr id="750600" name="Text Box 8"/>
          <p:cNvSpPr txBox="1">
            <a:spLocks noChangeArrowheads="1"/>
          </p:cNvSpPr>
          <p:nvPr/>
        </p:nvSpPr>
        <p:spPr bwMode="auto">
          <a:xfrm>
            <a:off x="871538" y="2133600"/>
            <a:ext cx="2862262" cy="39258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Quick </a:t>
            </a:r>
          </a:p>
          <a:p>
            <a:pPr algn="l">
              <a:spcBef>
                <a:spcPct val="50000"/>
              </a:spcBef>
            </a:pPr>
            <a:r>
              <a:rPr lang="en-US"/>
              <a:t>Visual (Ad Hoc)</a:t>
            </a:r>
          </a:p>
          <a:p>
            <a:pPr algn="l">
              <a:spcBef>
                <a:spcPct val="50000"/>
              </a:spcBef>
            </a:pPr>
            <a:r>
              <a:rPr lang="en-US"/>
              <a:t>Comparisons</a:t>
            </a:r>
          </a:p>
          <a:p>
            <a:pPr algn="l">
              <a:spcBef>
                <a:spcPct val="50000"/>
              </a:spcBef>
            </a:pPr>
            <a:endParaRPr lang="en-US"/>
          </a:p>
          <a:p>
            <a:pPr algn="l">
              <a:spcBef>
                <a:spcPct val="50000"/>
              </a:spcBef>
            </a:pPr>
            <a:endParaRPr lang="en-US"/>
          </a:p>
          <a:p>
            <a:pPr algn="l">
              <a:spcBef>
                <a:spcPct val="50000"/>
              </a:spcBef>
            </a:pPr>
            <a:r>
              <a:rPr lang="en-US"/>
              <a:t>Comparison is important – how do we do it?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1904" y="2590800"/>
            <a:ext cx="681209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768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2575" y="409575"/>
            <a:ext cx="603885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3" y="0"/>
            <a:ext cx="69047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250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704</Words>
  <Application>Microsoft Office PowerPoint</Application>
  <PresentationFormat>On-screen Show (4:3)</PresentationFormat>
  <Paragraphs>117</Paragraphs>
  <Slides>53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Adobe Photoshop Image</vt:lpstr>
      <vt:lpstr>Some Art and Art History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GL-Hijacking</vt:lpstr>
      <vt:lpstr>Slide 27</vt:lpstr>
      <vt:lpstr>Pencil-Sketch Light Saber Fight?</vt:lpstr>
      <vt:lpstr>Not too bad for real-time…</vt:lpstr>
      <vt:lpstr>There’s no accounting for taste…</vt:lpstr>
      <vt:lpstr>Is this less painful in pencil sketch?</vt:lpstr>
      <vt:lpstr>Draw it your own way…</vt:lpstr>
      <vt:lpstr>Or write it to disk… Print Screen to Maya!</vt:lpstr>
      <vt:lpstr>Useful NPR</vt:lpstr>
      <vt:lpstr>Slide 35</vt:lpstr>
      <vt:lpstr>Slide 36</vt:lpstr>
      <vt:lpstr>Slide 37</vt:lpstr>
      <vt:lpstr>Scientific Illustrations</vt:lpstr>
      <vt:lpstr>Slide 39</vt:lpstr>
      <vt:lpstr>Slide 40</vt:lpstr>
      <vt:lpstr>Slide 41</vt:lpstr>
      <vt:lpstr>Illustrative Visualization</vt:lpstr>
      <vt:lpstr>Slide 43</vt:lpstr>
      <vt:lpstr>Slide 44</vt:lpstr>
      <vt:lpstr>Vascular Visualization</vt:lpstr>
      <vt:lpstr>What if… You could see every capillary?</vt:lpstr>
      <vt:lpstr>A Tiny Example</vt:lpstr>
      <vt:lpstr>Registration </vt:lpstr>
      <vt:lpstr>Align Pairs Build Stacks</vt:lpstr>
      <vt:lpstr>Initial Results: Tubes</vt:lpstr>
      <vt:lpstr>Stylized Rendering and Other Visualization Ideas</vt:lpstr>
      <vt:lpstr>Different Brains</vt:lpstr>
      <vt:lpstr>Different Brains</vt:lpstr>
    </vt:vector>
  </TitlesOfParts>
  <Company>University of Wisconsin - Madison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GL-Hijacking</dc:title>
  <dc:creator>Mike Gleicher</dc:creator>
  <cp:lastModifiedBy>Mike Gleicher</cp:lastModifiedBy>
  <cp:revision>14</cp:revision>
  <dcterms:created xsi:type="dcterms:W3CDTF">2009-02-01T20:41:24Z</dcterms:created>
  <dcterms:modified xsi:type="dcterms:W3CDTF">2009-02-01T22:43:40Z</dcterms:modified>
</cp:coreProperties>
</file>