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94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EA"/>
    <a:srgbClr val="DDDDDD"/>
    <a:srgbClr val="C0C0C0"/>
    <a:srgbClr val="EAEAEA"/>
    <a:srgbClr val="FF0000"/>
    <a:srgbClr val="7D7D7D"/>
    <a:srgbClr val="F8F8F8"/>
    <a:srgbClr val="0000D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53" autoAdjust="0"/>
    <p:restoredTop sz="94607" autoAdjust="0"/>
  </p:normalViewPr>
  <p:slideViewPr>
    <p:cSldViewPr>
      <p:cViewPr varScale="1">
        <p:scale>
          <a:sx n="93" d="100"/>
          <a:sy n="93" d="100"/>
        </p:scale>
        <p:origin x="-102" y="-20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3D583C7-6710-4395-BFF2-6FA000D86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3F2FD888-CEEF-4D6A-87CC-48CF844AD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3B4FEF-70EE-4F5B-9037-C782068A2804}" type="slidenum">
              <a:rPr lang="en-US"/>
              <a:pPr/>
              <a:t>2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25FCA1-2BAD-40AE-9092-913EAC03CDCB}" type="slidenum">
              <a:rPr lang="en-US"/>
              <a:pPr/>
              <a:t>3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CF3BB-5A24-4E0C-83D4-A5B5B3CB2685}" type="slidenum">
              <a:rPr lang="en-US"/>
              <a:pPr/>
              <a:t>4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02E1A1-2E9D-4069-A005-AB15CD617D2F}" type="slidenum">
              <a:rPr lang="en-US"/>
              <a:pPr/>
              <a:t>5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5B89AB-B102-487E-B809-5D9E052C065A}" type="slidenum">
              <a:rPr lang="en-US"/>
              <a:pPr/>
              <a:t>6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56EC4C-D3FF-424F-9990-B76C0B204DA6}" type="slidenum">
              <a:rPr lang="en-US"/>
              <a:pPr/>
              <a:t>7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27ECE-CDCB-498A-8AF0-A303984EE318}" type="slidenum">
              <a:rPr lang="en-US"/>
              <a:pPr/>
              <a:t>8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976D8E-7A12-4C64-9B16-9C179E29F387}" type="slidenum">
              <a:rPr lang="en-US"/>
              <a:pPr/>
              <a:t>9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4800"/>
            <a:ext cx="21526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3055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7" descr="mediumWiscHandSketche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01000" y="3048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304800" y="1447800"/>
            <a:ext cx="8686800" cy="74613"/>
          </a:xfrm>
          <a:prstGeom prst="rect">
            <a:avLst/>
          </a:prstGeom>
          <a:gradFill rotWithShape="0">
            <a:gsLst>
              <a:gs pos="0">
                <a:srgbClr val="DF140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numbers to store?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Ideally: </a:t>
            </a:r>
          </a:p>
          <a:p>
            <a:pPr lvl="1"/>
            <a:r>
              <a:rPr lang="en-US" dirty="0" smtClean="0"/>
              <a:t>Continuous amount (nearly, discrete quanta of photons)</a:t>
            </a:r>
          </a:p>
          <a:p>
            <a:pPr lvl="1"/>
            <a:r>
              <a:rPr lang="en-US" dirty="0" smtClean="0"/>
              <a:t>Huge range (surface of sun vs. dark room)</a:t>
            </a:r>
          </a:p>
          <a:p>
            <a:r>
              <a:rPr lang="en-US" dirty="0" smtClean="0"/>
              <a:t>Practically:</a:t>
            </a:r>
          </a:p>
          <a:p>
            <a:pPr lvl="1"/>
            <a:r>
              <a:rPr lang="en-US" dirty="0" smtClean="0"/>
              <a:t>Mainly interested in what we can see</a:t>
            </a:r>
          </a:p>
          <a:p>
            <a:pPr lvl="1"/>
            <a:r>
              <a:rPr lang="en-US" dirty="0" smtClean="0"/>
              <a:t>What differences we can tell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we’re making pictures, not for analysis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to store in the frame buffer?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Frame Buffer = rectangular chunk of memory</a:t>
            </a:r>
          </a:p>
          <a:p>
            <a:pPr>
              <a:lnSpc>
                <a:spcPct val="90000"/>
              </a:lnSpc>
            </a:pPr>
            <a:r>
              <a:rPr lang="en-US" sz="2800"/>
              <a:t>Intensity measurements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Deal with color later, basically store multiple monochrome</a:t>
            </a:r>
          </a:p>
          <a:p>
            <a:pPr>
              <a:lnSpc>
                <a:spcPct val="90000"/>
              </a:lnSpc>
            </a:pPr>
            <a:r>
              <a:rPr lang="en-US" sz="2800"/>
              <a:t>Continuous range of intensities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8-9 bits of precision ideally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More since can’t get exactly right (10-12 bits)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More since want more dynamic range (12-14 bits)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More since want linear space to make math easy (16-32 bits)</a:t>
            </a:r>
          </a:p>
          <a:p>
            <a:pPr>
              <a:lnSpc>
                <a:spcPct val="90000"/>
              </a:lnSpc>
            </a:pPr>
            <a:r>
              <a:rPr lang="en-US" sz="2800"/>
              <a:t>Discrete set of choices – </a:t>
            </a:r>
            <a:r>
              <a:rPr lang="en-US" sz="2800" b="1"/>
              <a:t>QUANTIZATION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Inks, palettes, color tables, …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Less storage cost + Color table animation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019175"/>
            <a:r>
              <a:rPr lang="en-US"/>
              <a:t>How sensitive is the eye?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Amazing range!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Night vision – when eyes adjusted, camping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Bright daylight</a:t>
            </a:r>
          </a:p>
          <a:p>
            <a:pPr marL="1273175" lvl="2" indent="-254000" defTabSz="1019175"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Sunlight 10000.</a:t>
            </a:r>
          </a:p>
          <a:p>
            <a:pPr marL="1273175" lvl="2" indent="-254000" defTabSz="1019175"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Twilight    10.</a:t>
            </a:r>
          </a:p>
          <a:p>
            <a:pPr marL="1273175" lvl="2" indent="-254000" defTabSz="1019175"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Starlight    0.001</a:t>
            </a:r>
          </a:p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Catch: at any given time, can’t see this range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Adaptation – bright light, iris closes, lets in less light, …</a:t>
            </a:r>
          </a:p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At any given time, about 100:1 contrast ratio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This is a lot more than most displays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Better displays = more constrast</a:t>
            </a:r>
          </a:p>
          <a:p>
            <a:pPr marL="1273175" lvl="2" indent="-254000" defTabSz="1019175">
              <a:lnSpc>
                <a:spcPct val="90000"/>
              </a:lnSpc>
            </a:pPr>
            <a:r>
              <a:rPr lang="en-US" sz="2000"/>
              <a:t>Often by blacker blacks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019175"/>
            <a:r>
              <a:rPr lang="en-US"/>
              <a:t>High Dynamic Range Imagery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2588" indent="-382588" defTabSz="1019175"/>
            <a:r>
              <a:rPr lang="en-US" sz="2800"/>
              <a:t>Most sensors/displays have less range than eye</a:t>
            </a:r>
          </a:p>
          <a:p>
            <a:pPr marL="827088" lvl="1" indent="-317500" defTabSz="1019175"/>
            <a:r>
              <a:rPr lang="en-US" sz="2400"/>
              <a:t>Certainly less range than scenes do</a:t>
            </a:r>
          </a:p>
          <a:p>
            <a:pPr marL="382588" indent="-382588" defTabSz="1019175"/>
            <a:r>
              <a:rPr lang="en-US" sz="2800"/>
              <a:t>What happens?</a:t>
            </a:r>
          </a:p>
          <a:p>
            <a:pPr marL="827088" lvl="1" indent="-317500" defTabSz="1019175"/>
            <a:r>
              <a:rPr lang="en-US" sz="2400"/>
              <a:t>Bright areas – all white (no details)</a:t>
            </a:r>
          </a:p>
          <a:p>
            <a:pPr marL="827088" lvl="1" indent="-317500" defTabSz="1019175"/>
            <a:r>
              <a:rPr lang="en-US" sz="2400"/>
              <a:t>Dark (shadow) areas – all black (no details)</a:t>
            </a:r>
          </a:p>
          <a:p>
            <a:pPr marL="382588" indent="-382588" defTabSz="1019175"/>
            <a:r>
              <a:rPr lang="en-US" sz="2800"/>
              <a:t>What to do?</a:t>
            </a:r>
          </a:p>
          <a:p>
            <a:pPr marL="827088" lvl="1" indent="-317500" defTabSz="1019175"/>
            <a:r>
              <a:rPr lang="en-US" sz="2400"/>
              <a:t>Adjust exposure (time, aperature, sensitivity) to get the most important stuff</a:t>
            </a:r>
          </a:p>
          <a:p>
            <a:pPr marL="827088" lvl="1" indent="-317500" defTabSz="1019175"/>
            <a:r>
              <a:rPr lang="en-US" sz="2400"/>
              <a:t>Acquire “High Dynamic Range” Imagery</a:t>
            </a:r>
          </a:p>
          <a:p>
            <a:pPr marL="1273175" lvl="2" indent="-254000" defTabSz="1019175"/>
            <a:r>
              <a:rPr lang="en-US" sz="2000"/>
              <a:t>Special sensors</a:t>
            </a:r>
          </a:p>
          <a:p>
            <a:pPr marL="1273175" lvl="2" indent="-254000" defTabSz="1019175"/>
            <a:r>
              <a:rPr lang="en-US" sz="2000"/>
              <a:t>Multiple exposures (at different settings) – cool thing to do</a:t>
            </a:r>
          </a:p>
          <a:p>
            <a:pPr marL="827088" lvl="1" indent="-317500" defTabSz="1019175"/>
            <a:r>
              <a:rPr lang="en-US" sz="2400"/>
              <a:t>HDR later in the course</a:t>
            </a:r>
            <a:endParaRPr lang="en-US" sz="2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019175"/>
            <a:r>
              <a:rPr lang="en-US"/>
              <a:t>Perception of intensity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Eye senses relative differences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Equivalent differences 50:100  20:40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Hard to tell absolute differences directly</a:t>
            </a:r>
          </a:p>
          <a:p>
            <a:pPr marL="1273175" lvl="2" indent="-254000" defTabSz="1019175">
              <a:lnSpc>
                <a:spcPct val="90000"/>
              </a:lnSpc>
            </a:pPr>
            <a:r>
              <a:rPr lang="en-US" sz="2000"/>
              <a:t>Adaptation to current setting</a:t>
            </a:r>
          </a:p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Can sense 1% differences</a:t>
            </a:r>
          </a:p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At any given time 100:1 contrast ratio</a:t>
            </a:r>
          </a:p>
          <a:p>
            <a:pPr marL="382588" indent="-382588" defTabSz="1019175">
              <a:lnSpc>
                <a:spcPct val="90000"/>
              </a:lnSpc>
            </a:pPr>
            <a:endParaRPr lang="en-US" sz="2800"/>
          </a:p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How many levels can you see in an image?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1.01 ^ 463 = 100.2  (e.g. 463 1% differences = 100:1)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This is about 8 bits of precision (less than 9)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But its VERY non linear 1, 1.01, …. , 99.2, 100.2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Non-linearity of intensity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Non-linear mapping from “amount of light” to perceived brightness</a:t>
            </a:r>
          </a:p>
          <a:p>
            <a:pPr>
              <a:lnSpc>
                <a:spcPct val="90000"/>
              </a:lnSpc>
            </a:pPr>
            <a:r>
              <a:rPr lang="en-US" sz="2800"/>
              <a:t>Want uniform mapping of intensities -&gt; perception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Level 1, 2, 3, …. 255 -&gt;  1, 1.01, 1.02, … 99, 100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Worse: displays are non-linear too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Voltage -&gt; amount of light is non-linear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Different displays are different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Want to linearize the system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Intensity levels map nicely to perceived levels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correction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Idea: put a non-linear function between intensity and output</a:t>
            </a:r>
          </a:p>
          <a:p>
            <a:pPr lvl="1"/>
            <a:r>
              <a:rPr lang="en-US"/>
              <a:t>Done as the last step (usually) – after all computations</a:t>
            </a:r>
          </a:p>
          <a:p>
            <a:r>
              <a:rPr lang="en-US"/>
              <a:t>Could create arbitrary functions for mapping</a:t>
            </a:r>
          </a:p>
          <a:p>
            <a:pPr lvl="1"/>
            <a:r>
              <a:rPr lang="en-US"/>
              <a:t>Too cumbersome</a:t>
            </a:r>
          </a:p>
          <a:p>
            <a:r>
              <a:rPr lang="en-US"/>
              <a:t>Exponential is a good approximate model</a:t>
            </a:r>
          </a:p>
          <a:p>
            <a:pPr lvl="1"/>
            <a:r>
              <a:rPr lang="en-US"/>
              <a:t>Exponential non-linearity of perception</a:t>
            </a:r>
          </a:p>
          <a:p>
            <a:pPr lvl="1"/>
            <a:r>
              <a:rPr lang="en-US"/>
              <a:t>Exponential power laws in CRTs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Modeling a display device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5/2 power law (five-halves)</a:t>
            </a:r>
          </a:p>
          <a:p>
            <a:pPr lvl="1"/>
            <a:r>
              <a:rPr lang="en-US"/>
              <a:t>Models physics of a CRT</a:t>
            </a:r>
          </a:p>
          <a:p>
            <a:pPr lvl="1"/>
            <a:r>
              <a:rPr lang="en-US"/>
              <a:t>Real CRTs are close, LCDs designed to be similar</a:t>
            </a:r>
          </a:p>
          <a:p>
            <a:r>
              <a:rPr lang="en-US"/>
              <a:t>L = M (i+</a:t>
            </a:r>
            <a:r>
              <a:rPr lang="en-US">
                <a:sym typeface="Symbol" pitchFamily="18" charset="2"/>
              </a:rPr>
              <a:t></a:t>
            </a:r>
            <a:r>
              <a:rPr lang="en-US"/>
              <a:t>)^</a:t>
            </a:r>
            <a:r>
              <a:rPr lang="en-US">
                <a:sym typeface="Symbol" pitchFamily="18" charset="2"/>
              </a:rPr>
              <a:t></a:t>
            </a:r>
          </a:p>
          <a:p>
            <a:pPr lvl="1"/>
            <a:r>
              <a:rPr lang="en-US">
                <a:sym typeface="Symbol" pitchFamily="18" charset="2"/>
              </a:rPr>
              <a:t>i = input intensity value</a:t>
            </a:r>
          </a:p>
          <a:p>
            <a:pPr lvl="1"/>
            <a:r>
              <a:rPr lang="en-US">
                <a:sym typeface="Symbol" pitchFamily="18" charset="2"/>
              </a:rPr>
              <a:t>L = amount of light</a:t>
            </a:r>
          </a:p>
          <a:p>
            <a:pPr lvl="1"/>
            <a:r>
              <a:rPr lang="en-US">
                <a:sym typeface="Symbol" pitchFamily="18" charset="2"/>
              </a:rPr>
              <a:t> = since zero isn’t really black</a:t>
            </a:r>
          </a:p>
          <a:p>
            <a:pPr lvl="1"/>
            <a:r>
              <a:rPr lang="en-US">
                <a:sym typeface="Symbol" pitchFamily="18" charset="2"/>
              </a:rPr>
              <a:t>M = maximum intensity</a:t>
            </a:r>
          </a:p>
          <a:p>
            <a:pPr lvl="1"/>
            <a:r>
              <a:rPr lang="en-US">
                <a:sym typeface="Symbol" pitchFamily="18" charset="2"/>
              </a:rPr>
              <a:t> = specific property of display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Linearizing the display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Define a function </a:t>
            </a:r>
            <a:r>
              <a:rPr lang="en-US" b="1"/>
              <a:t>g</a:t>
            </a:r>
            <a:r>
              <a:rPr lang="en-US"/>
              <a:t> that corrects for non-linearity</a:t>
            </a:r>
          </a:p>
          <a:p>
            <a:r>
              <a:rPr lang="en-US"/>
              <a:t>L = M ( g(i) )^</a:t>
            </a:r>
            <a:r>
              <a:rPr lang="en-US">
                <a:sym typeface="Symbol" pitchFamily="18" charset="2"/>
              </a:rPr>
              <a:t>     (ignoring </a:t>
            </a:r>
            <a:r>
              <a:rPr lang="en-US"/>
              <a:t>)</a:t>
            </a:r>
          </a:p>
          <a:p>
            <a:pPr lvl="1"/>
            <a:r>
              <a:rPr lang="en-US">
                <a:sym typeface="Symbol" pitchFamily="18" charset="2"/>
              </a:rPr>
              <a:t>G = 1/ </a:t>
            </a:r>
          </a:p>
          <a:p>
            <a:r>
              <a:rPr lang="en-US">
                <a:sym typeface="Symbol" pitchFamily="18" charset="2"/>
              </a:rPr>
              <a:t>Where do we get  from?</a:t>
            </a:r>
          </a:p>
          <a:p>
            <a:pPr lvl="1"/>
            <a:r>
              <a:rPr lang="en-US">
                <a:sym typeface="Symbol" pitchFamily="18" charset="2"/>
              </a:rPr>
              <a:t>Pick it so things look right</a:t>
            </a:r>
          </a:p>
          <a:p>
            <a:r>
              <a:rPr lang="en-US">
                <a:sym typeface="Symbol" pitchFamily="18" charset="2"/>
              </a:rPr>
              <a:t>Note: 1</a:t>
            </a:r>
            <a:r>
              <a:rPr lang="en-US" baseline="30000">
                <a:sym typeface="Symbol" pitchFamily="18" charset="2"/>
              </a:rPr>
              <a:t>st</a:t>
            </a:r>
            <a:r>
              <a:rPr lang="en-US">
                <a:sym typeface="Symbol" pitchFamily="18" charset="2"/>
              </a:rPr>
              <a:t> order approximation (very simple)</a:t>
            </a:r>
          </a:p>
          <a:p>
            <a:pPr lvl="1"/>
            <a:r>
              <a:rPr lang="en-US">
                <a:sym typeface="Symbol" pitchFamily="18" charset="2"/>
              </a:rPr>
              <a:t>Only 1 parameter to specify (), many factors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correction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Want value 0 = minimum intensity</a:t>
            </a:r>
          </a:p>
          <a:p>
            <a:r>
              <a:rPr lang="en-US" sz="2800"/>
              <a:t>Want value max (1 or 255) = maximum intensity</a:t>
            </a:r>
          </a:p>
          <a:p>
            <a:pPr>
              <a:buFontTx/>
              <a:buNone/>
            </a:pPr>
            <a:r>
              <a:rPr lang="en-US" sz="2800"/>
              <a:t>	--- those 2 are easy to get</a:t>
            </a:r>
          </a:p>
          <a:p>
            <a:r>
              <a:rPr lang="en-US" sz="2800"/>
              <a:t>Pick one more point</a:t>
            </a:r>
          </a:p>
          <a:p>
            <a:pPr lvl="1"/>
            <a:r>
              <a:rPr lang="en-US" sz="2400"/>
              <a:t>Midpoint should be 50%</a:t>
            </a:r>
          </a:p>
          <a:p>
            <a:pPr lvl="1"/>
            <a:r>
              <a:rPr lang="en-US" sz="2400"/>
              <a:t>Easy – show 50% black white + 50% gray</a:t>
            </a:r>
          </a:p>
          <a:p>
            <a:pPr lvl="1"/>
            <a:r>
              <a:rPr lang="en-US" sz="2400"/>
              <a:t>Adjust gamma until it looks the same</a:t>
            </a:r>
          </a:p>
          <a:p>
            <a:pPr lvl="1"/>
            <a:endParaRPr lang="en-US" sz="2400"/>
          </a:p>
          <a:p>
            <a:r>
              <a:rPr lang="en-US" sz="2800"/>
              <a:t>All this happens “behind the scenes”</a:t>
            </a:r>
          </a:p>
          <a:p>
            <a:r>
              <a:rPr lang="en-US" sz="2800"/>
              <a:t>Everything gets harder when we deal with color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c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wisc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isc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scsli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</TotalTime>
  <Words>652</Words>
  <Application>Microsoft Office PowerPoint</Application>
  <PresentationFormat>On-screen Show (4:3)</PresentationFormat>
  <Paragraphs>114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wiscslide</vt:lpstr>
      <vt:lpstr>What numbers to store?</vt:lpstr>
      <vt:lpstr>How sensitive is the eye?</vt:lpstr>
      <vt:lpstr>High Dynamic Range Imagery</vt:lpstr>
      <vt:lpstr>Perception of intensity</vt:lpstr>
      <vt:lpstr>Non-linearity of intensity</vt:lpstr>
      <vt:lpstr>Gamma correction</vt:lpstr>
      <vt:lpstr>Modeling a display device</vt:lpstr>
      <vt:lpstr>Linearizing the display</vt:lpstr>
      <vt:lpstr>Gamma correction</vt:lpstr>
      <vt:lpstr>What to store in the frame buffer?</vt:lpstr>
    </vt:vector>
  </TitlesOfParts>
  <Company>University of Wisconsin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Lecture</dc:title>
  <dc:subject>CS 559 Computer Graphics</dc:subject>
  <dc:creator>Michael Gleicher</dc:creator>
  <cp:lastModifiedBy>Mike Gleicher</cp:lastModifiedBy>
  <cp:revision>157</cp:revision>
  <dcterms:created xsi:type="dcterms:W3CDTF">2001-01-25T03:21:26Z</dcterms:created>
  <dcterms:modified xsi:type="dcterms:W3CDTF">2009-09-03T21:18:13Z</dcterms:modified>
</cp:coreProperties>
</file>