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257" r:id="rId3"/>
    <p:sldId id="258" r:id="rId4"/>
    <p:sldId id="262" r:id="rId5"/>
    <p:sldId id="261" r:id="rId6"/>
    <p:sldId id="370" r:id="rId7"/>
    <p:sldId id="264" r:id="rId8"/>
    <p:sldId id="266" r:id="rId9"/>
    <p:sldId id="265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281" r:id="rId33"/>
    <p:sldId id="282" r:id="rId34"/>
    <p:sldId id="283" r:id="rId35"/>
    <p:sldId id="284" r:id="rId36"/>
    <p:sldId id="287" r:id="rId37"/>
    <p:sldId id="288" r:id="rId38"/>
    <p:sldId id="289" r:id="rId39"/>
    <p:sldId id="384" r:id="rId40"/>
    <p:sldId id="285" r:id="rId41"/>
    <p:sldId id="286" r:id="rId42"/>
    <p:sldId id="385" r:id="rId43"/>
    <p:sldId id="386" r:id="rId44"/>
    <p:sldId id="387" r:id="rId45"/>
    <p:sldId id="388" r:id="rId46"/>
    <p:sldId id="389" r:id="rId47"/>
    <p:sldId id="390" r:id="rId48"/>
    <p:sldId id="290" r:id="rId49"/>
    <p:sldId id="341" r:id="rId50"/>
    <p:sldId id="291" r:id="rId51"/>
    <p:sldId id="292" r:id="rId52"/>
    <p:sldId id="293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362" r:id="rId93"/>
    <p:sldId id="363" r:id="rId94"/>
    <p:sldId id="364" r:id="rId95"/>
    <p:sldId id="365" r:id="rId96"/>
    <p:sldId id="366" r:id="rId97"/>
    <p:sldId id="367" r:id="rId98"/>
    <p:sldId id="368" r:id="rId99"/>
    <p:sldId id="369" r:id="rId10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A"/>
    <a:srgbClr val="DDDDDD"/>
    <a:srgbClr val="C0C0C0"/>
    <a:srgbClr val="EAEAEA"/>
    <a:srgbClr val="FF0000"/>
    <a:srgbClr val="7D7D7D"/>
    <a:srgbClr val="F8F8F8"/>
    <a:srgbClr val="0000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778" autoAdjust="0"/>
    <p:restoredTop sz="94607" autoAdjust="0"/>
  </p:normalViewPr>
  <p:slideViewPr>
    <p:cSldViewPr>
      <p:cViewPr varScale="1">
        <p:scale>
          <a:sx n="100" d="100"/>
          <a:sy n="100" d="100"/>
        </p:scale>
        <p:origin x="-90" y="-18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1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D583C7-6710-4395-BFF2-6FA000D86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3F2FD888-CEEF-4D6A-87CC-48CF844AD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344F4-4118-4B96-85C9-1487B34227A0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0023" y="695617"/>
            <a:ext cx="4673600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94FA8-644C-4096-AAC9-DDCE95839973}" type="slidenum">
              <a:rPr lang="en-US"/>
              <a:pPr/>
              <a:t>16</a:t>
            </a:fld>
            <a:endParaRPr lang="en-US"/>
          </a:p>
        </p:txBody>
      </p:sp>
      <p:sp>
        <p:nvSpPr>
          <p:cNvPr id="367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D836-8AFA-408A-A088-5FCCE1BEE9CB}" type="slidenum">
              <a:rPr lang="en-US"/>
              <a:pPr/>
              <a:t>17</a:t>
            </a:fld>
            <a:endParaRPr lang="en-US"/>
          </a:p>
        </p:txBody>
      </p:sp>
      <p:sp>
        <p:nvSpPr>
          <p:cNvPr id="369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ACD47-D6C2-4D10-94E2-507CE502DF07}" type="slidenum">
              <a:rPr lang="en-US"/>
              <a:pPr/>
              <a:t>18</a:t>
            </a:fld>
            <a:endParaRPr lang="en-US"/>
          </a:p>
        </p:txBody>
      </p:sp>
      <p:sp>
        <p:nvSpPr>
          <p:cNvPr id="371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0DDD9-8C4E-4D97-98EA-7B796CC2ADF5}" type="slidenum">
              <a:rPr lang="en-US"/>
              <a:pPr/>
              <a:t>19</a:t>
            </a:fld>
            <a:endParaRPr lang="en-US"/>
          </a:p>
        </p:txBody>
      </p:sp>
      <p:sp>
        <p:nvSpPr>
          <p:cNvPr id="373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CECA0-6F4D-44DE-8A79-FCEB05D5EE64}" type="slidenum">
              <a:rPr lang="en-US"/>
              <a:pPr/>
              <a:t>20</a:t>
            </a:fld>
            <a:endParaRPr lang="en-US"/>
          </a:p>
        </p:txBody>
      </p:sp>
      <p:sp>
        <p:nvSpPr>
          <p:cNvPr id="375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EB1B4-ACFD-4A91-93CD-9BEC34D6F913}" type="slidenum">
              <a:rPr lang="en-US"/>
              <a:pPr/>
              <a:t>21</a:t>
            </a:fld>
            <a:endParaRPr lang="en-US"/>
          </a:p>
        </p:txBody>
      </p:sp>
      <p:sp>
        <p:nvSpPr>
          <p:cNvPr id="377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F6644-DE92-44DC-84DA-FC204A8775EA}" type="slidenum">
              <a:rPr lang="en-US"/>
              <a:pPr/>
              <a:t>22</a:t>
            </a:fld>
            <a:endParaRPr lang="en-US"/>
          </a:p>
        </p:txBody>
      </p:sp>
      <p:sp>
        <p:nvSpPr>
          <p:cNvPr id="379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B6049-DC45-4D84-8F67-83E9E4A36FF5}" type="slidenum">
              <a:rPr lang="en-US"/>
              <a:pPr/>
              <a:t>23</a:t>
            </a:fld>
            <a:endParaRPr lang="en-US"/>
          </a:p>
        </p:txBody>
      </p:sp>
      <p:sp>
        <p:nvSpPr>
          <p:cNvPr id="381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654DC-4F60-4A13-87F8-2893F65B77E3}" type="slidenum">
              <a:rPr lang="en-US"/>
              <a:pPr/>
              <a:t>24</a:t>
            </a:fld>
            <a:endParaRPr lang="en-US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5910-975B-45E3-882A-55A45FD10B19}" type="slidenum">
              <a:rPr lang="en-US"/>
              <a:pPr/>
              <a:t>25</a:t>
            </a:fld>
            <a:endParaRPr lang="en-US"/>
          </a:p>
        </p:txBody>
      </p:sp>
      <p:sp>
        <p:nvSpPr>
          <p:cNvPr id="386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3805A-94E5-46C5-B6DA-B62BBB7CD946}" type="slidenum">
              <a:rPr lang="en-US"/>
              <a:pPr/>
              <a:t>7</a:t>
            </a:fld>
            <a:endParaRPr lang="en-US"/>
          </a:p>
        </p:txBody>
      </p:sp>
      <p:sp>
        <p:nvSpPr>
          <p:cNvPr id="467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D917C-D743-454C-9560-DA957766C5BC}" type="slidenum">
              <a:rPr lang="en-US"/>
              <a:pPr/>
              <a:t>26</a:t>
            </a:fld>
            <a:endParaRPr lang="en-US"/>
          </a:p>
        </p:txBody>
      </p:sp>
      <p:sp>
        <p:nvSpPr>
          <p:cNvPr id="388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63C5C-C98D-4F5B-A486-FECD63646AB6}" type="slidenum">
              <a:rPr lang="en-US"/>
              <a:pPr/>
              <a:t>27</a:t>
            </a:fld>
            <a:endParaRPr lang="en-US"/>
          </a:p>
        </p:txBody>
      </p:sp>
      <p:sp>
        <p:nvSpPr>
          <p:cNvPr id="390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A0CC2-09F7-4FAC-97C2-66F6AD45D8DA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D9269-2250-43A4-A5C9-8B987E16C24B}" type="slidenum">
              <a:rPr lang="en-US"/>
              <a:pPr/>
              <a:t>29</a:t>
            </a:fld>
            <a:endParaRPr lang="en-US"/>
          </a:p>
        </p:txBody>
      </p:sp>
      <p:sp>
        <p:nvSpPr>
          <p:cNvPr id="394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08882-3671-414E-9174-4D52F43595D7}" type="slidenum">
              <a:rPr lang="en-US"/>
              <a:pPr/>
              <a:t>30</a:t>
            </a:fld>
            <a:endParaRPr lang="en-US"/>
          </a:p>
        </p:txBody>
      </p:sp>
      <p:sp>
        <p:nvSpPr>
          <p:cNvPr id="396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B9653-2D24-4B34-B002-9DAAD23424DF}" type="slidenum">
              <a:rPr lang="en-US"/>
              <a:pPr/>
              <a:t>31</a:t>
            </a:fld>
            <a:endParaRPr lang="en-US"/>
          </a:p>
        </p:txBody>
      </p:sp>
      <p:sp>
        <p:nvSpPr>
          <p:cNvPr id="398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A43C7-ECA0-48C9-9B33-190137A05355}" type="slidenum">
              <a:rPr lang="en-US"/>
              <a:pPr/>
              <a:t>32</a:t>
            </a:fld>
            <a:endParaRPr lang="en-US"/>
          </a:p>
        </p:txBody>
      </p:sp>
      <p:sp>
        <p:nvSpPr>
          <p:cNvPr id="400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7B0E-C308-4BF4-A87E-31EC2A70ED6E}" type="slidenum">
              <a:rPr lang="en-US"/>
              <a:pPr/>
              <a:t>33</a:t>
            </a:fld>
            <a:endParaRPr lang="en-US"/>
          </a:p>
        </p:txBody>
      </p:sp>
      <p:sp>
        <p:nvSpPr>
          <p:cNvPr id="402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32F63-5C36-463F-AC91-5A5AD1125AE6}" type="slidenum">
              <a:rPr lang="en-US"/>
              <a:pPr/>
              <a:t>34</a:t>
            </a:fld>
            <a:endParaRPr lang="en-US"/>
          </a:p>
        </p:txBody>
      </p:sp>
      <p:sp>
        <p:nvSpPr>
          <p:cNvPr id="404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1CC80-EECB-48B6-AB9F-AFE62276B91D}" type="slidenum">
              <a:rPr lang="en-US"/>
              <a:pPr/>
              <a:t>39</a:t>
            </a:fld>
            <a:endParaRPr lang="en-US"/>
          </a:p>
        </p:txBody>
      </p:sp>
      <p:sp>
        <p:nvSpPr>
          <p:cNvPr id="410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C8510-AF6D-44AA-869F-47DDBCA905F5}" type="slidenum">
              <a:rPr lang="en-US"/>
              <a:pPr/>
              <a:t>8</a:t>
            </a:fld>
            <a:endParaRPr lang="en-US"/>
          </a:p>
        </p:txBody>
      </p:sp>
      <p:sp>
        <p:nvSpPr>
          <p:cNvPr id="472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44486-2757-4972-94CF-5D7EB148CD03}" type="slidenum">
              <a:rPr lang="en-US"/>
              <a:pPr/>
              <a:t>42</a:t>
            </a:fld>
            <a:endParaRPr lang="en-US"/>
          </a:p>
        </p:txBody>
      </p:sp>
      <p:sp>
        <p:nvSpPr>
          <p:cNvPr id="412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F5D92-8417-4AAE-B489-67BD1EDC39BC}" type="slidenum">
              <a:rPr lang="en-US"/>
              <a:pPr/>
              <a:t>43</a:t>
            </a:fld>
            <a:endParaRPr lang="en-US"/>
          </a:p>
        </p:txBody>
      </p:sp>
      <p:sp>
        <p:nvSpPr>
          <p:cNvPr id="414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35F4A-C156-495B-89E6-798E4B7305AE}" type="slidenum">
              <a:rPr lang="en-US"/>
              <a:pPr/>
              <a:t>44</a:t>
            </a:fld>
            <a:endParaRPr lang="en-US"/>
          </a:p>
        </p:txBody>
      </p:sp>
      <p:sp>
        <p:nvSpPr>
          <p:cNvPr id="416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BA128-60DB-43B7-B8A7-A991D91CB2FF}" type="slidenum">
              <a:rPr lang="en-US"/>
              <a:pPr/>
              <a:t>45</a:t>
            </a:fld>
            <a:endParaRPr lang="en-US"/>
          </a:p>
        </p:txBody>
      </p:sp>
      <p:sp>
        <p:nvSpPr>
          <p:cNvPr id="418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06C62-A6FC-4F24-9AF9-E8C3107DE85F}" type="slidenum">
              <a:rPr lang="en-US"/>
              <a:pPr/>
              <a:t>46</a:t>
            </a:fld>
            <a:endParaRPr lang="en-US"/>
          </a:p>
        </p:txBody>
      </p:sp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7A1A7-9349-4767-9EE5-FEAE56A25089}" type="slidenum">
              <a:rPr lang="en-US"/>
              <a:pPr/>
              <a:t>47</a:t>
            </a:fld>
            <a:endParaRPr lang="en-US"/>
          </a:p>
        </p:txBody>
      </p:sp>
      <p:sp>
        <p:nvSpPr>
          <p:cNvPr id="422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EE4B7-77E8-4169-AE81-B1EDAE7CA986}" type="slidenum">
              <a:rPr lang="en-US"/>
              <a:pPr/>
              <a:t>49</a:t>
            </a:fld>
            <a:endParaRPr lang="en-US"/>
          </a:p>
        </p:txBody>
      </p:sp>
      <p:sp>
        <p:nvSpPr>
          <p:cNvPr id="408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DE0F9-B346-4287-8919-AFBE98E17889}" type="slidenum">
              <a:rPr lang="en-US"/>
              <a:pPr/>
              <a:t>52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0023" y="695617"/>
            <a:ext cx="4673600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47FCF-8D10-47CA-8ACE-ECAAA0AA741B}" type="slidenum">
              <a:rPr lang="en-US"/>
              <a:pPr/>
              <a:t>56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0023" y="695617"/>
            <a:ext cx="4673600" cy="34861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E7F87-F7BD-45B7-9922-E4D0CCD35622}" type="slidenum">
              <a:rPr lang="en-US"/>
              <a:pPr/>
              <a:t>57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0023" y="695617"/>
            <a:ext cx="4673600" cy="34861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67486-E47A-4CE7-B646-018068921320}" type="slidenum">
              <a:rPr lang="en-US"/>
              <a:pPr/>
              <a:t>9</a:t>
            </a:fld>
            <a:endParaRPr lang="en-US"/>
          </a:p>
        </p:txBody>
      </p:sp>
      <p:sp>
        <p:nvSpPr>
          <p:cNvPr id="470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5EB7E-0C4A-4EF6-88F3-D42795CCE2BE}" type="slidenum">
              <a:rPr lang="en-US"/>
              <a:pPr/>
              <a:t>58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0023" y="695617"/>
            <a:ext cx="4673600" cy="34861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812AA-E9C6-49A9-B44F-26E1D588CBBE}" type="slidenum">
              <a:rPr lang="en-US"/>
              <a:pPr/>
              <a:t>74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0956C-C4AA-4670-A92F-24D83D1BBBDA}" type="slidenum">
              <a:rPr lang="en-US"/>
              <a:pPr/>
              <a:t>79</a:t>
            </a:fld>
            <a:endParaRPr lang="en-US"/>
          </a:p>
        </p:txBody>
      </p:sp>
      <p:sp>
        <p:nvSpPr>
          <p:cNvPr id="424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4C501-058F-4C69-AF30-6BBFE889179A}" type="slidenum">
              <a:rPr lang="en-US"/>
              <a:pPr/>
              <a:t>80</a:t>
            </a:fld>
            <a:endParaRPr lang="en-US"/>
          </a:p>
        </p:txBody>
      </p:sp>
      <p:sp>
        <p:nvSpPr>
          <p:cNvPr id="427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A9C61-B6EB-42C9-9BBB-980E2FEC65F5}" type="slidenum">
              <a:rPr lang="en-US"/>
              <a:pPr/>
              <a:t>81</a:t>
            </a:fld>
            <a:endParaRPr lang="en-US"/>
          </a:p>
        </p:txBody>
      </p:sp>
      <p:sp>
        <p:nvSpPr>
          <p:cNvPr id="429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EFF8C-339A-4017-85F2-B3BE53065CFA}" type="slidenum">
              <a:rPr lang="en-US"/>
              <a:pPr/>
              <a:t>82</a:t>
            </a:fld>
            <a:endParaRPr lang="en-US"/>
          </a:p>
        </p:txBody>
      </p:sp>
      <p:sp>
        <p:nvSpPr>
          <p:cNvPr id="431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21E06-25D7-4EC6-91D2-71ED67788F0C}" type="slidenum">
              <a:rPr lang="en-US"/>
              <a:pPr/>
              <a:t>83</a:t>
            </a:fld>
            <a:endParaRPr lang="en-US"/>
          </a:p>
        </p:txBody>
      </p:sp>
      <p:sp>
        <p:nvSpPr>
          <p:cNvPr id="433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7021C-C294-4A20-BC86-1F8A4BECB2D9}" type="slidenum">
              <a:rPr lang="en-US"/>
              <a:pPr/>
              <a:t>84</a:t>
            </a:fld>
            <a:endParaRPr lang="en-US"/>
          </a:p>
        </p:txBody>
      </p:sp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3481-CA1E-4C45-B6D7-2060734250FA}" type="slidenum">
              <a:rPr lang="en-US"/>
              <a:pPr/>
              <a:t>85</a:t>
            </a:fld>
            <a:endParaRPr lang="en-US"/>
          </a:p>
        </p:txBody>
      </p:sp>
      <p:sp>
        <p:nvSpPr>
          <p:cNvPr id="43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EC0DB-E9F9-491F-923E-CC79CDEB256E}" type="slidenum">
              <a:rPr lang="en-US"/>
              <a:pPr/>
              <a:t>86</a:t>
            </a:fld>
            <a:endParaRPr lang="en-U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30B5E-0F59-40FA-B446-8162B12815EB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0023" y="695617"/>
            <a:ext cx="4673600" cy="34861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EE6FB-DCC0-4F35-82BB-B71B280BFF52}" type="slidenum">
              <a:rPr lang="en-US"/>
              <a:pPr/>
              <a:t>87</a:t>
            </a:fld>
            <a:endParaRPr lang="en-US"/>
          </a:p>
        </p:txBody>
      </p:sp>
      <p:sp>
        <p:nvSpPr>
          <p:cNvPr id="441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18F2-284F-419A-96AC-20E05FE58557}" type="slidenum">
              <a:rPr lang="en-US"/>
              <a:pPr/>
              <a:t>88</a:t>
            </a:fld>
            <a:endParaRPr lang="en-US"/>
          </a:p>
        </p:txBody>
      </p:sp>
      <p:sp>
        <p:nvSpPr>
          <p:cNvPr id="44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C998A-9984-41C2-84B2-9DA3B9B95ADE}" type="slidenum">
              <a:rPr lang="en-US"/>
              <a:pPr/>
              <a:t>89</a:t>
            </a:fld>
            <a:endParaRPr lang="en-US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56301-42B6-4B06-BE84-386ADFE3C1C7}" type="slidenum">
              <a:rPr lang="en-US"/>
              <a:pPr/>
              <a:t>90</a:t>
            </a:fld>
            <a:endParaRPr lang="en-US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B5F95-4ED2-43EA-A784-590F366DD808}" type="slidenum">
              <a:rPr lang="en-US"/>
              <a:pPr/>
              <a:t>91</a:t>
            </a:fld>
            <a:endParaRPr lang="en-US"/>
          </a:p>
        </p:txBody>
      </p:sp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68AE0-DD09-4C76-95B3-B8A5368E3E67}" type="slidenum">
              <a:rPr lang="en-US"/>
              <a:pPr/>
              <a:t>92</a:t>
            </a:fld>
            <a:endParaRPr lang="en-US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53EA6-F496-4334-BDEE-5F3864A5F856}" type="slidenum">
              <a:rPr lang="en-US"/>
              <a:pPr/>
              <a:t>93</a:t>
            </a:fld>
            <a:endParaRPr lang="en-US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990A8-9B9E-49BE-95B0-0D703BEC8C8F}" type="slidenum">
              <a:rPr lang="en-US"/>
              <a:pPr/>
              <a:t>94</a:t>
            </a:fld>
            <a:endParaRPr lang="en-US"/>
          </a:p>
        </p:txBody>
      </p:sp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AC33B-FA83-40DA-BBE5-EC3EE03BCE73}" type="slidenum">
              <a:rPr lang="en-US"/>
              <a:pPr/>
              <a:t>95</a:t>
            </a:fld>
            <a:endParaRPr lang="en-US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D3132-C5EB-4F97-9134-3754FF092EE4}" type="slidenum">
              <a:rPr lang="en-US"/>
              <a:pPr/>
              <a:t>96</a:t>
            </a:fld>
            <a:endParaRPr lang="en-US"/>
          </a:p>
        </p:txBody>
      </p:sp>
      <p:sp>
        <p:nvSpPr>
          <p:cNvPr id="459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65DB9-90D9-4234-AD4D-2335FDC9F623}" type="slidenum">
              <a:rPr lang="en-US"/>
              <a:pPr/>
              <a:t>11</a:t>
            </a:fld>
            <a:endParaRPr lang="en-US"/>
          </a:p>
        </p:txBody>
      </p:sp>
      <p:sp>
        <p:nvSpPr>
          <p:cNvPr id="476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72B24-95AF-4A45-96BF-36E3EE053DD0}" type="slidenum">
              <a:rPr lang="en-US"/>
              <a:pPr/>
              <a:t>97</a:t>
            </a:fld>
            <a:endParaRPr lang="en-US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ED134-E0F3-498F-A07F-A48914525F56}" type="slidenum">
              <a:rPr lang="en-US"/>
              <a:pPr/>
              <a:t>98</a:t>
            </a:fld>
            <a:endParaRPr lang="en-US"/>
          </a:p>
        </p:txBody>
      </p:sp>
      <p:sp>
        <p:nvSpPr>
          <p:cNvPr id="46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07013-7D3B-476A-89A8-EEBF4426E8C8}" type="slidenum">
              <a:rPr lang="en-US"/>
              <a:pPr/>
              <a:t>99</a:t>
            </a:fld>
            <a:endParaRPr lang="en-US"/>
          </a:p>
        </p:txBody>
      </p:sp>
      <p:sp>
        <p:nvSpPr>
          <p:cNvPr id="46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22178-186E-4784-A145-99D300F2BF28}" type="slidenum">
              <a:rPr lang="en-US"/>
              <a:pPr/>
              <a:t>13</a:t>
            </a:fld>
            <a:endParaRPr lang="en-US"/>
          </a:p>
        </p:txBody>
      </p:sp>
      <p:sp>
        <p:nvSpPr>
          <p:cNvPr id="479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AC794-A0DC-4243-B39A-647D048CA6AB}" type="slidenum">
              <a:rPr lang="en-US"/>
              <a:pPr/>
              <a:t>14</a:t>
            </a:fld>
            <a:endParaRPr lang="en-US"/>
          </a:p>
        </p:txBody>
      </p:sp>
      <p:sp>
        <p:nvSpPr>
          <p:cNvPr id="481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ECAE-CC9A-4960-8BDB-76F416215B9D}" type="slidenum">
              <a:rPr lang="en-US"/>
              <a:pPr/>
              <a:t>15</a:t>
            </a:fld>
            <a:endParaRPr lang="en-US"/>
          </a:p>
        </p:txBody>
      </p:sp>
      <p:sp>
        <p:nvSpPr>
          <p:cNvPr id="483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434" y="696308"/>
            <a:ext cx="4600575" cy="3486150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291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229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229100"/>
            <a:ext cx="4229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291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229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229100"/>
            <a:ext cx="4229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pic>
        <p:nvPicPr>
          <p:cNvPr id="1028" name="Picture 7" descr="mediumWiscHandSketche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04800" y="144780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3.xls"/><Relationship Id="rId5" Type="http://schemas.openxmlformats.org/officeDocument/2006/relationships/oleObject" Target="../embeddings/Microsoft_Office_Excel_Chart2.xls"/><Relationship Id="rId4" Type="http://schemas.openxmlformats.org/officeDocument/2006/relationships/oleObject" Target="../embeddings/Microsoft_Office_Excel_Chart1.xls"/><Relationship Id="rId9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6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Chart8.xls"/><Relationship Id="rId4" Type="http://schemas.openxmlformats.org/officeDocument/2006/relationships/oleObject" Target="../embeddings/Microsoft_Office_Excel_Chart7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Microsoft_Office_Excel_Chart10.xls"/><Relationship Id="rId4" Type="http://schemas.openxmlformats.org/officeDocument/2006/relationships/oleObject" Target="../embeddings/Microsoft_Office_Excel_Chart9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Microsoft_Office_Excel_Chart12.xls"/><Relationship Id="rId4" Type="http://schemas.openxmlformats.org/officeDocument/2006/relationships/oleObject" Target="../embeddings/Microsoft_Office_Excel_Chart11.xls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Microsoft_Office_Excel_Chart13.xls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7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Microsoft_Office_Excel_Chart14.xls"/><Relationship Id="rId4" Type="http://schemas.openxmlformats.org/officeDocument/2006/relationships/oleObject" Target="../embeddings/oleObject1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Microsoft_Office_Excel_Chart16.xls"/><Relationship Id="rId4" Type="http://schemas.openxmlformats.org/officeDocument/2006/relationships/oleObject" Target="../embeddings/Microsoft_Office_Excel_Chart15.xls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Sampling (L3-…)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discretization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Sampling</a:t>
            </a:r>
          </a:p>
          <a:p>
            <a:pPr lvl="1"/>
            <a:r>
              <a:rPr lang="en-US" sz="2400"/>
              <a:t>Understand what information we are throwing away</a:t>
            </a:r>
          </a:p>
          <a:p>
            <a:r>
              <a:rPr lang="en-US" sz="2800"/>
              <a:t>Reconstruction</a:t>
            </a:r>
          </a:p>
          <a:p>
            <a:pPr lvl="1"/>
            <a:r>
              <a:rPr lang="en-US" sz="2400"/>
              <a:t>Recreate as well as possible from the samples</a:t>
            </a:r>
          </a:p>
          <a:p>
            <a:r>
              <a:rPr lang="en-US" sz="2800"/>
              <a:t>Re-Sampling</a:t>
            </a:r>
          </a:p>
          <a:p>
            <a:pPr lvl="1"/>
            <a:r>
              <a:rPr lang="en-US" sz="2400"/>
              <a:t>Sample a sampled image</a:t>
            </a:r>
          </a:p>
          <a:p>
            <a:pPr lvl="1"/>
            <a:r>
              <a:rPr lang="en-US" sz="2400"/>
              <a:t>Transform the image</a:t>
            </a:r>
          </a:p>
          <a:p>
            <a:endParaRPr lang="en-US" sz="2800"/>
          </a:p>
          <a:p>
            <a:r>
              <a:rPr lang="en-US" sz="2800"/>
              <a:t>Signal Processing / Image Processing</a:t>
            </a:r>
          </a:p>
          <a:p>
            <a:r>
              <a:rPr lang="en-US" sz="2800"/>
              <a:t>Consider the 1D case first since its easier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Intuition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Too few </a:t>
            </a:r>
            <a:r>
              <a:rPr lang="en-US" sz="1600"/>
              <a:t>samples = BAD</a:t>
            </a:r>
          </a:p>
          <a:p>
            <a:endParaRPr lang="en-US" sz="1600"/>
          </a:p>
          <a:p>
            <a:r>
              <a:rPr lang="en-US" sz="2000"/>
              <a:t>Sampling rate depends on the thing you’re sampling</a:t>
            </a:r>
          </a:p>
          <a:p>
            <a:endParaRPr lang="en-US" sz="2000"/>
          </a:p>
          <a:p>
            <a:r>
              <a:rPr lang="en-US" sz="2000"/>
              <a:t>Need to sample close enough to get smallest object</a:t>
            </a:r>
          </a:p>
          <a:p>
            <a:r>
              <a:rPr lang="en-US" sz="2000"/>
              <a:t>Need to limit small objects to be big enough that they aren’t missed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1905000"/>
            <a:ext cx="2743200" cy="2209800"/>
            <a:chOff x="3312" y="1200"/>
            <a:chExt cx="1728" cy="1392"/>
          </a:xfrm>
        </p:grpSpPr>
        <p:sp>
          <p:nvSpPr>
            <p:cNvPr id="475141" name="Rectangle 5"/>
            <p:cNvSpPr>
              <a:spLocks noChangeArrowheads="1"/>
            </p:cNvSpPr>
            <p:nvPr/>
          </p:nvSpPr>
          <p:spPr bwMode="auto">
            <a:xfrm>
              <a:off x="331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2" name="Rectangle 6"/>
            <p:cNvSpPr>
              <a:spLocks noChangeArrowheads="1"/>
            </p:cNvSpPr>
            <p:nvPr/>
          </p:nvSpPr>
          <p:spPr bwMode="auto">
            <a:xfrm>
              <a:off x="355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3" name="Rectangle 7"/>
            <p:cNvSpPr>
              <a:spLocks noChangeArrowheads="1"/>
            </p:cNvSpPr>
            <p:nvPr/>
          </p:nvSpPr>
          <p:spPr bwMode="auto">
            <a:xfrm>
              <a:off x="379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4" name="Rectangle 8"/>
            <p:cNvSpPr>
              <a:spLocks noChangeArrowheads="1"/>
            </p:cNvSpPr>
            <p:nvPr/>
          </p:nvSpPr>
          <p:spPr bwMode="auto">
            <a:xfrm>
              <a:off x="403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5" name="Rectangle 9"/>
            <p:cNvSpPr>
              <a:spLocks noChangeArrowheads="1"/>
            </p:cNvSpPr>
            <p:nvPr/>
          </p:nvSpPr>
          <p:spPr bwMode="auto">
            <a:xfrm>
              <a:off x="331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6" name="Rectangle 10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7" name="Rectangle 11"/>
            <p:cNvSpPr>
              <a:spLocks noChangeArrowheads="1"/>
            </p:cNvSpPr>
            <p:nvPr/>
          </p:nvSpPr>
          <p:spPr bwMode="auto">
            <a:xfrm>
              <a:off x="379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8" name="Rectangle 12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49" name="Rectangle 13"/>
            <p:cNvSpPr>
              <a:spLocks noChangeArrowheads="1"/>
            </p:cNvSpPr>
            <p:nvPr/>
          </p:nvSpPr>
          <p:spPr bwMode="auto">
            <a:xfrm>
              <a:off x="331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0" name="Rectangle 14"/>
            <p:cNvSpPr>
              <a:spLocks noChangeArrowheads="1"/>
            </p:cNvSpPr>
            <p:nvPr/>
          </p:nvSpPr>
          <p:spPr bwMode="auto">
            <a:xfrm>
              <a:off x="355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1" name="Rectangle 15"/>
            <p:cNvSpPr>
              <a:spLocks noChangeArrowheads="1"/>
            </p:cNvSpPr>
            <p:nvPr/>
          </p:nvSpPr>
          <p:spPr bwMode="auto">
            <a:xfrm>
              <a:off x="379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2" name="Rectangle 16"/>
            <p:cNvSpPr>
              <a:spLocks noChangeArrowheads="1"/>
            </p:cNvSpPr>
            <p:nvPr/>
          </p:nvSpPr>
          <p:spPr bwMode="auto">
            <a:xfrm>
              <a:off x="403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3" name="Rectangle 17"/>
            <p:cNvSpPr>
              <a:spLocks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4" name="Rectangle 18"/>
            <p:cNvSpPr>
              <a:spLocks noChangeArrowheads="1"/>
            </p:cNvSpPr>
            <p:nvPr/>
          </p:nvSpPr>
          <p:spPr bwMode="auto">
            <a:xfrm>
              <a:off x="355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5" name="Rectangle 19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6" name="Rectangle 20"/>
            <p:cNvSpPr>
              <a:spLocks noChangeArrowheads="1"/>
            </p:cNvSpPr>
            <p:nvPr/>
          </p:nvSpPr>
          <p:spPr bwMode="auto">
            <a:xfrm>
              <a:off x="403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7" name="Rectangle 21"/>
            <p:cNvSpPr>
              <a:spLocks noChangeArrowheads="1"/>
            </p:cNvSpPr>
            <p:nvPr/>
          </p:nvSpPr>
          <p:spPr bwMode="auto">
            <a:xfrm>
              <a:off x="427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8" name="Rectangle 22"/>
            <p:cNvSpPr>
              <a:spLocks noChangeArrowheads="1"/>
            </p:cNvSpPr>
            <p:nvPr/>
          </p:nvSpPr>
          <p:spPr bwMode="auto">
            <a:xfrm>
              <a:off x="451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59" name="Rectangle 23"/>
            <p:cNvSpPr>
              <a:spLocks noChangeArrowheads="1"/>
            </p:cNvSpPr>
            <p:nvPr/>
          </p:nvSpPr>
          <p:spPr bwMode="auto">
            <a:xfrm>
              <a:off x="475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0" name="Rectangle 24"/>
            <p:cNvSpPr>
              <a:spLocks noChangeArrowheads="1"/>
            </p:cNvSpPr>
            <p:nvPr/>
          </p:nvSpPr>
          <p:spPr bwMode="auto">
            <a:xfrm>
              <a:off x="499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1" name="Rectangle 25"/>
            <p:cNvSpPr>
              <a:spLocks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2" name="Rectangle 26"/>
            <p:cNvSpPr>
              <a:spLocks noChangeArrowheads="1"/>
            </p:cNvSpPr>
            <p:nvPr/>
          </p:nvSpPr>
          <p:spPr bwMode="auto">
            <a:xfrm>
              <a:off x="451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3" name="Rectangle 27"/>
            <p:cNvSpPr>
              <a:spLocks noChangeArrowheads="1"/>
            </p:cNvSpPr>
            <p:nvPr/>
          </p:nvSpPr>
          <p:spPr bwMode="auto">
            <a:xfrm>
              <a:off x="475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4" name="Rectangle 28"/>
            <p:cNvSpPr>
              <a:spLocks noChangeArrowheads="1"/>
            </p:cNvSpPr>
            <p:nvPr/>
          </p:nvSpPr>
          <p:spPr bwMode="auto">
            <a:xfrm>
              <a:off x="499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5" name="Rectangle 29"/>
            <p:cNvSpPr>
              <a:spLocks noChangeArrowheads="1"/>
            </p:cNvSpPr>
            <p:nvPr/>
          </p:nvSpPr>
          <p:spPr bwMode="auto">
            <a:xfrm>
              <a:off x="427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6" name="Rectangle 30"/>
            <p:cNvSpPr>
              <a:spLocks noChangeArrowheads="1"/>
            </p:cNvSpPr>
            <p:nvPr/>
          </p:nvSpPr>
          <p:spPr bwMode="auto">
            <a:xfrm>
              <a:off x="451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7" name="Rectangle 31"/>
            <p:cNvSpPr>
              <a:spLocks noChangeArrowheads="1"/>
            </p:cNvSpPr>
            <p:nvPr/>
          </p:nvSpPr>
          <p:spPr bwMode="auto">
            <a:xfrm>
              <a:off x="475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8" name="Rectangle 32"/>
            <p:cNvSpPr>
              <a:spLocks noChangeArrowheads="1"/>
            </p:cNvSpPr>
            <p:nvPr/>
          </p:nvSpPr>
          <p:spPr bwMode="auto">
            <a:xfrm>
              <a:off x="499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69" name="Rectangle 33"/>
            <p:cNvSpPr>
              <a:spLocks noChangeArrowheads="1"/>
            </p:cNvSpPr>
            <p:nvPr/>
          </p:nvSpPr>
          <p:spPr bwMode="auto">
            <a:xfrm>
              <a:off x="427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0" name="Rectangle 34"/>
            <p:cNvSpPr>
              <a:spLocks noChangeArrowheads="1"/>
            </p:cNvSpPr>
            <p:nvPr/>
          </p:nvSpPr>
          <p:spPr bwMode="auto">
            <a:xfrm>
              <a:off x="451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1" name="Rectangle 35"/>
            <p:cNvSpPr>
              <a:spLocks noChangeArrowheads="1"/>
            </p:cNvSpPr>
            <p:nvPr/>
          </p:nvSpPr>
          <p:spPr bwMode="auto">
            <a:xfrm>
              <a:off x="475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2" name="Rectangle 36"/>
            <p:cNvSpPr>
              <a:spLocks noChangeArrowheads="1"/>
            </p:cNvSpPr>
            <p:nvPr/>
          </p:nvSpPr>
          <p:spPr bwMode="auto">
            <a:xfrm>
              <a:off x="499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3" name="Rectangle 37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4" name="Rectangle 38"/>
            <p:cNvSpPr>
              <a:spLocks noChangeArrowheads="1"/>
            </p:cNvSpPr>
            <p:nvPr/>
          </p:nvSpPr>
          <p:spPr bwMode="auto">
            <a:xfrm>
              <a:off x="355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5" name="Rectangle 39"/>
            <p:cNvSpPr>
              <a:spLocks noChangeArrowheads="1"/>
            </p:cNvSpPr>
            <p:nvPr/>
          </p:nvSpPr>
          <p:spPr bwMode="auto">
            <a:xfrm>
              <a:off x="379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6" name="Rectangle 40"/>
            <p:cNvSpPr>
              <a:spLocks noChangeArrowheads="1"/>
            </p:cNvSpPr>
            <p:nvPr/>
          </p:nvSpPr>
          <p:spPr bwMode="auto">
            <a:xfrm>
              <a:off x="403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7" name="Rectangle 41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8" name="Rectangle 42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79" name="Rectangle 43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0" name="Rectangle 44"/>
            <p:cNvSpPr>
              <a:spLocks noChangeArrowheads="1"/>
            </p:cNvSpPr>
            <p:nvPr/>
          </p:nvSpPr>
          <p:spPr bwMode="auto">
            <a:xfrm>
              <a:off x="403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1" name="Rectangle 45"/>
            <p:cNvSpPr>
              <a:spLocks noChangeArrowheads="1"/>
            </p:cNvSpPr>
            <p:nvPr/>
          </p:nvSpPr>
          <p:spPr bwMode="auto">
            <a:xfrm>
              <a:off x="331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2" name="Rectangle 46"/>
            <p:cNvSpPr>
              <a:spLocks noChangeArrowheads="1"/>
            </p:cNvSpPr>
            <p:nvPr/>
          </p:nvSpPr>
          <p:spPr bwMode="auto">
            <a:xfrm>
              <a:off x="355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3" name="Rectangle 47"/>
            <p:cNvSpPr>
              <a:spLocks noChangeArrowheads="1"/>
            </p:cNvSpPr>
            <p:nvPr/>
          </p:nvSpPr>
          <p:spPr bwMode="auto">
            <a:xfrm>
              <a:off x="379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4" name="Rectangle 48"/>
            <p:cNvSpPr>
              <a:spLocks noChangeArrowheads="1"/>
            </p:cNvSpPr>
            <p:nvPr/>
          </p:nvSpPr>
          <p:spPr bwMode="auto">
            <a:xfrm>
              <a:off x="403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5" name="Rectangle 49"/>
            <p:cNvSpPr>
              <a:spLocks noChangeArrowheads="1"/>
            </p:cNvSpPr>
            <p:nvPr/>
          </p:nvSpPr>
          <p:spPr bwMode="auto">
            <a:xfrm>
              <a:off x="331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6" name="Rectangle 50"/>
            <p:cNvSpPr>
              <a:spLocks noChangeArrowheads="1"/>
            </p:cNvSpPr>
            <p:nvPr/>
          </p:nvSpPr>
          <p:spPr bwMode="auto">
            <a:xfrm>
              <a:off x="355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7" name="Rectangle 51"/>
            <p:cNvSpPr>
              <a:spLocks noChangeArrowheads="1"/>
            </p:cNvSpPr>
            <p:nvPr/>
          </p:nvSpPr>
          <p:spPr bwMode="auto">
            <a:xfrm>
              <a:off x="379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8" name="Rectangle 52"/>
            <p:cNvSpPr>
              <a:spLocks noChangeArrowheads="1"/>
            </p:cNvSpPr>
            <p:nvPr/>
          </p:nvSpPr>
          <p:spPr bwMode="auto">
            <a:xfrm>
              <a:off x="403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89" name="Rectangle 53"/>
            <p:cNvSpPr>
              <a:spLocks noChangeArrowheads="1"/>
            </p:cNvSpPr>
            <p:nvPr/>
          </p:nvSpPr>
          <p:spPr bwMode="auto">
            <a:xfrm>
              <a:off x="427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0" name="Rectangle 54"/>
            <p:cNvSpPr>
              <a:spLocks noChangeArrowheads="1"/>
            </p:cNvSpPr>
            <p:nvPr/>
          </p:nvSpPr>
          <p:spPr bwMode="auto">
            <a:xfrm>
              <a:off x="451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1" name="Rectangle 55"/>
            <p:cNvSpPr>
              <a:spLocks noChangeArrowheads="1"/>
            </p:cNvSpPr>
            <p:nvPr/>
          </p:nvSpPr>
          <p:spPr bwMode="auto">
            <a:xfrm>
              <a:off x="475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2" name="Rectangle 56"/>
            <p:cNvSpPr>
              <a:spLocks noChangeArrowheads="1"/>
            </p:cNvSpPr>
            <p:nvPr/>
          </p:nvSpPr>
          <p:spPr bwMode="auto">
            <a:xfrm>
              <a:off x="499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3" name="Rectangle 57"/>
            <p:cNvSpPr>
              <a:spLocks noChangeArrowheads="1"/>
            </p:cNvSpPr>
            <p:nvPr/>
          </p:nvSpPr>
          <p:spPr bwMode="auto">
            <a:xfrm>
              <a:off x="427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4" name="Rectangle 58"/>
            <p:cNvSpPr>
              <a:spLocks noChangeArrowheads="1"/>
            </p:cNvSpPr>
            <p:nvPr/>
          </p:nvSpPr>
          <p:spPr bwMode="auto">
            <a:xfrm>
              <a:off x="451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5" name="Rectangle 59"/>
            <p:cNvSpPr>
              <a:spLocks noChangeArrowheads="1"/>
            </p:cNvSpPr>
            <p:nvPr/>
          </p:nvSpPr>
          <p:spPr bwMode="auto">
            <a:xfrm>
              <a:off x="475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6" name="Rectangle 60"/>
            <p:cNvSpPr>
              <a:spLocks noChangeArrowheads="1"/>
            </p:cNvSpPr>
            <p:nvPr/>
          </p:nvSpPr>
          <p:spPr bwMode="auto">
            <a:xfrm>
              <a:off x="499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7" name="Rectangle 61"/>
            <p:cNvSpPr>
              <a:spLocks noChangeArrowheads="1"/>
            </p:cNvSpPr>
            <p:nvPr/>
          </p:nvSpPr>
          <p:spPr bwMode="auto">
            <a:xfrm>
              <a:off x="427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8" name="Rectangle 62"/>
            <p:cNvSpPr>
              <a:spLocks noChangeArrowheads="1"/>
            </p:cNvSpPr>
            <p:nvPr/>
          </p:nvSpPr>
          <p:spPr bwMode="auto">
            <a:xfrm>
              <a:off x="451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199" name="Rectangle 63"/>
            <p:cNvSpPr>
              <a:spLocks noChangeArrowheads="1"/>
            </p:cNvSpPr>
            <p:nvPr/>
          </p:nvSpPr>
          <p:spPr bwMode="auto">
            <a:xfrm>
              <a:off x="475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0" name="Rectangle 64"/>
            <p:cNvSpPr>
              <a:spLocks noChangeArrowheads="1"/>
            </p:cNvSpPr>
            <p:nvPr/>
          </p:nvSpPr>
          <p:spPr bwMode="auto">
            <a:xfrm>
              <a:off x="499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1" name="Rectangle 65"/>
            <p:cNvSpPr>
              <a:spLocks noChangeArrowheads="1"/>
            </p:cNvSpPr>
            <p:nvPr/>
          </p:nvSpPr>
          <p:spPr bwMode="auto">
            <a:xfrm>
              <a:off x="427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2" name="Rectangle 66"/>
            <p:cNvSpPr>
              <a:spLocks noChangeArrowheads="1"/>
            </p:cNvSpPr>
            <p:nvPr/>
          </p:nvSpPr>
          <p:spPr bwMode="auto">
            <a:xfrm>
              <a:off x="451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3" name="Rectangle 67"/>
            <p:cNvSpPr>
              <a:spLocks noChangeArrowheads="1"/>
            </p:cNvSpPr>
            <p:nvPr/>
          </p:nvSpPr>
          <p:spPr bwMode="auto">
            <a:xfrm>
              <a:off x="475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4" name="Rectangle 68"/>
            <p:cNvSpPr>
              <a:spLocks noChangeArrowheads="1"/>
            </p:cNvSpPr>
            <p:nvPr/>
          </p:nvSpPr>
          <p:spPr bwMode="auto">
            <a:xfrm>
              <a:off x="499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5205" name="Oval 69"/>
          <p:cNvSpPr>
            <a:spLocks noChangeArrowheads="1"/>
          </p:cNvSpPr>
          <p:nvPr/>
        </p:nvSpPr>
        <p:spPr bwMode="auto">
          <a:xfrm>
            <a:off x="5410200" y="19812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06" name="Oval 70"/>
          <p:cNvSpPr>
            <a:spLocks noChangeArrowheads="1"/>
          </p:cNvSpPr>
          <p:nvPr/>
        </p:nvSpPr>
        <p:spPr bwMode="auto">
          <a:xfrm>
            <a:off x="6096000" y="1981200"/>
            <a:ext cx="381000" cy="381000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07" name="Oval 71"/>
          <p:cNvSpPr>
            <a:spLocks noChangeArrowheads="1"/>
          </p:cNvSpPr>
          <p:nvPr/>
        </p:nvSpPr>
        <p:spPr bwMode="auto">
          <a:xfrm>
            <a:off x="6629400" y="3048000"/>
            <a:ext cx="609600" cy="609600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08" name="Oval 72"/>
          <p:cNvSpPr>
            <a:spLocks noChangeArrowheads="1"/>
          </p:cNvSpPr>
          <p:nvPr/>
        </p:nvSpPr>
        <p:spPr bwMode="auto">
          <a:xfrm>
            <a:off x="5334000" y="2209800"/>
            <a:ext cx="3048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09" name="Oval 73"/>
          <p:cNvSpPr>
            <a:spLocks noChangeArrowheads="1"/>
          </p:cNvSpPr>
          <p:nvPr/>
        </p:nvSpPr>
        <p:spPr bwMode="auto">
          <a:xfrm>
            <a:off x="5257800" y="2819400"/>
            <a:ext cx="381000" cy="381000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10" name="Oval 74"/>
          <p:cNvSpPr>
            <a:spLocks noChangeArrowheads="1"/>
          </p:cNvSpPr>
          <p:nvPr/>
        </p:nvSpPr>
        <p:spPr bwMode="auto">
          <a:xfrm>
            <a:off x="7010400" y="1981200"/>
            <a:ext cx="990600" cy="990600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11" name="Oval 75"/>
          <p:cNvSpPr>
            <a:spLocks noChangeArrowheads="1"/>
          </p:cNvSpPr>
          <p:nvPr/>
        </p:nvSpPr>
        <p:spPr bwMode="auto">
          <a:xfrm>
            <a:off x="5715000" y="2514600"/>
            <a:ext cx="3048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12" name="Oval 76"/>
          <p:cNvSpPr>
            <a:spLocks noChangeArrowheads="1"/>
          </p:cNvSpPr>
          <p:nvPr/>
        </p:nvSpPr>
        <p:spPr bwMode="auto">
          <a:xfrm>
            <a:off x="5715000" y="3124200"/>
            <a:ext cx="381000" cy="381000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213" name="Oval 77"/>
          <p:cNvSpPr>
            <a:spLocks noChangeArrowheads="1"/>
          </p:cNvSpPr>
          <p:nvPr/>
        </p:nvSpPr>
        <p:spPr bwMode="auto">
          <a:xfrm>
            <a:off x="5334000" y="3657600"/>
            <a:ext cx="381000" cy="381000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different intuition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Not really point sampling</a:t>
            </a:r>
          </a:p>
          <a:p>
            <a:pPr lvl="1"/>
            <a:r>
              <a:rPr lang="en-US" sz="2000"/>
              <a:t>Mesurements average over a finite range</a:t>
            </a:r>
          </a:p>
          <a:p>
            <a:pPr lvl="1"/>
            <a:r>
              <a:rPr lang="en-US" sz="2000"/>
              <a:t>Displays make finite dots</a:t>
            </a:r>
          </a:p>
          <a:p>
            <a:r>
              <a:rPr lang="en-US" sz="2400"/>
              <a:t>Need to model these</a:t>
            </a:r>
          </a:p>
          <a:p>
            <a:pPr lvl="1"/>
            <a:r>
              <a:rPr lang="en-US" sz="2000"/>
              <a:t>Sampling filters, reconstruction filters</a:t>
            </a:r>
          </a:p>
          <a:p>
            <a:pPr lvl="1"/>
            <a:r>
              <a:rPr lang="en-US" sz="2000"/>
              <a:t>Averages over regions -&gt; Convolution (generalized)</a:t>
            </a:r>
          </a:p>
          <a:p>
            <a:r>
              <a:rPr lang="en-US" sz="2400"/>
              <a:t>Need to be realistic about what they mean</a:t>
            </a:r>
          </a:p>
          <a:p>
            <a:pPr lvl="1"/>
            <a:r>
              <a:rPr lang="en-US" sz="2000"/>
              <a:t>Can’t see everything (too small, …)</a:t>
            </a:r>
          </a:p>
          <a:p>
            <a:pPr lvl="1"/>
            <a:endParaRPr lang="en-US" sz="2000"/>
          </a:p>
          <a:p>
            <a:r>
              <a:rPr lang="en-US" sz="2400"/>
              <a:t>Sampling theory gives a nice mathematics for this!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 in 1D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Only record samples</a:t>
            </a:r>
          </a:p>
          <a:p>
            <a:endParaRPr lang="en-US" sz="2400"/>
          </a:p>
          <a:p>
            <a:r>
              <a:rPr lang="en-US" sz="2400"/>
              <a:t>Don’t know what happens in between samples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Given the samples, don’t know what really happened!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1905000"/>
            <a:ext cx="4495800" cy="1371600"/>
            <a:chOff x="2928" y="1200"/>
            <a:chExt cx="2832" cy="864"/>
          </a:xfrm>
        </p:grpSpPr>
        <p:sp>
          <p:nvSpPr>
            <p:cNvPr id="478213" name="Line 5"/>
            <p:cNvSpPr>
              <a:spLocks noChangeShapeType="1"/>
            </p:cNvSpPr>
            <p:nvPr/>
          </p:nvSpPr>
          <p:spPr bwMode="auto">
            <a:xfrm>
              <a:off x="2928" y="1632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14" name="Line 6"/>
            <p:cNvSpPr>
              <a:spLocks noChangeShapeType="1"/>
            </p:cNvSpPr>
            <p:nvPr/>
          </p:nvSpPr>
          <p:spPr bwMode="auto">
            <a:xfrm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15" name="Line 7"/>
            <p:cNvSpPr>
              <a:spLocks noChangeShapeType="1"/>
            </p:cNvSpPr>
            <p:nvPr/>
          </p:nvSpPr>
          <p:spPr bwMode="auto">
            <a:xfrm>
              <a:off x="331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16" name="Line 8"/>
            <p:cNvSpPr>
              <a:spLocks noChangeShapeType="1"/>
            </p:cNvSpPr>
            <p:nvPr/>
          </p:nvSpPr>
          <p:spPr bwMode="auto">
            <a:xfrm>
              <a:off x="350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17" name="Line 9"/>
            <p:cNvSpPr>
              <a:spLocks noChangeShapeType="1"/>
            </p:cNvSpPr>
            <p:nvPr/>
          </p:nvSpPr>
          <p:spPr bwMode="auto">
            <a:xfrm>
              <a:off x="369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18" name="Line 10"/>
            <p:cNvSpPr>
              <a:spLocks noChangeShapeType="1"/>
            </p:cNvSpPr>
            <p:nvPr/>
          </p:nvSpPr>
          <p:spPr bwMode="auto">
            <a:xfrm>
              <a:off x="388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19" name="Line 11"/>
            <p:cNvSpPr>
              <a:spLocks noChangeShapeType="1"/>
            </p:cNvSpPr>
            <p:nvPr/>
          </p:nvSpPr>
          <p:spPr bwMode="auto">
            <a:xfrm>
              <a:off x="408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0" name="Line 12"/>
            <p:cNvSpPr>
              <a:spLocks noChangeShapeType="1"/>
            </p:cNvSpPr>
            <p:nvPr/>
          </p:nvSpPr>
          <p:spPr bwMode="auto">
            <a:xfrm>
              <a:off x="427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1" name="Line 13"/>
            <p:cNvSpPr>
              <a:spLocks noChangeShapeType="1"/>
            </p:cNvSpPr>
            <p:nvPr/>
          </p:nvSpPr>
          <p:spPr bwMode="auto">
            <a:xfrm>
              <a:off x="446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2" name="Line 14"/>
            <p:cNvSpPr>
              <a:spLocks noChangeShapeType="1"/>
            </p:cNvSpPr>
            <p:nvPr/>
          </p:nvSpPr>
          <p:spPr bwMode="auto">
            <a:xfrm>
              <a:off x="465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3" name="Line 15"/>
            <p:cNvSpPr>
              <a:spLocks noChangeShapeType="1"/>
            </p:cNvSpPr>
            <p:nvPr/>
          </p:nvSpPr>
          <p:spPr bwMode="auto">
            <a:xfrm>
              <a:off x="484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4" name="Line 16"/>
            <p:cNvSpPr>
              <a:spLocks noChangeShapeType="1"/>
            </p:cNvSpPr>
            <p:nvPr/>
          </p:nvSpPr>
          <p:spPr bwMode="auto">
            <a:xfrm>
              <a:off x="504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5" name="Line 17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6" name="Line 18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7" name="Line 19"/>
            <p:cNvSpPr>
              <a:spLocks noChangeShapeType="1"/>
            </p:cNvSpPr>
            <p:nvPr/>
          </p:nvSpPr>
          <p:spPr bwMode="auto">
            <a:xfrm>
              <a:off x="542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28" name="Line 20"/>
            <p:cNvSpPr>
              <a:spLocks noChangeShapeType="1"/>
            </p:cNvSpPr>
            <p:nvPr/>
          </p:nvSpPr>
          <p:spPr bwMode="auto">
            <a:xfrm>
              <a:off x="561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8229" name="Rectangle 21"/>
          <p:cNvSpPr>
            <a:spLocks noChangeArrowheads="1"/>
          </p:cNvSpPr>
          <p:nvPr/>
        </p:nvSpPr>
        <p:spPr bwMode="auto">
          <a:xfrm>
            <a:off x="4953000" y="2362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0" name="Rectangle 22"/>
          <p:cNvSpPr>
            <a:spLocks noChangeArrowheads="1"/>
          </p:cNvSpPr>
          <p:nvPr/>
        </p:nvSpPr>
        <p:spPr bwMode="auto">
          <a:xfrm>
            <a:off x="52578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1" name="Rectangle 23"/>
          <p:cNvSpPr>
            <a:spLocks noChangeArrowheads="1"/>
          </p:cNvSpPr>
          <p:nvPr/>
        </p:nvSpPr>
        <p:spPr bwMode="auto">
          <a:xfrm>
            <a:off x="5562600" y="2133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2" name="Rectangle 24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3" name="Rectangle 25"/>
          <p:cNvSpPr>
            <a:spLocks noChangeArrowheads="1"/>
          </p:cNvSpPr>
          <p:nvPr/>
        </p:nvSpPr>
        <p:spPr bwMode="auto">
          <a:xfrm>
            <a:off x="6172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4" name="Freeform 26"/>
          <p:cNvSpPr>
            <a:spLocks/>
          </p:cNvSpPr>
          <p:nvPr/>
        </p:nvSpPr>
        <p:spPr bwMode="auto">
          <a:xfrm>
            <a:off x="4741863" y="1947863"/>
            <a:ext cx="4249737" cy="1101725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69" y="378"/>
              </a:cxn>
              <a:cxn ang="0">
                <a:pos x="128" y="320"/>
              </a:cxn>
              <a:cxn ang="0">
                <a:pos x="144" y="304"/>
              </a:cxn>
              <a:cxn ang="0">
                <a:pos x="181" y="277"/>
              </a:cxn>
              <a:cxn ang="0">
                <a:pos x="250" y="229"/>
              </a:cxn>
              <a:cxn ang="0">
                <a:pos x="320" y="192"/>
              </a:cxn>
              <a:cxn ang="0">
                <a:pos x="336" y="176"/>
              </a:cxn>
              <a:cxn ang="0">
                <a:pos x="378" y="165"/>
              </a:cxn>
              <a:cxn ang="0">
                <a:pos x="805" y="186"/>
              </a:cxn>
              <a:cxn ang="0">
                <a:pos x="954" y="181"/>
              </a:cxn>
              <a:cxn ang="0">
                <a:pos x="1061" y="122"/>
              </a:cxn>
              <a:cxn ang="0">
                <a:pos x="1168" y="149"/>
              </a:cxn>
              <a:cxn ang="0">
                <a:pos x="1226" y="176"/>
              </a:cxn>
              <a:cxn ang="0">
                <a:pos x="1242" y="272"/>
              </a:cxn>
              <a:cxn ang="0">
                <a:pos x="1354" y="501"/>
              </a:cxn>
              <a:cxn ang="0">
                <a:pos x="1397" y="538"/>
              </a:cxn>
              <a:cxn ang="0">
                <a:pos x="1434" y="570"/>
              </a:cxn>
              <a:cxn ang="0">
                <a:pos x="1525" y="661"/>
              </a:cxn>
              <a:cxn ang="0">
                <a:pos x="1584" y="693"/>
              </a:cxn>
              <a:cxn ang="0">
                <a:pos x="1674" y="688"/>
              </a:cxn>
              <a:cxn ang="0">
                <a:pos x="1706" y="666"/>
              </a:cxn>
              <a:cxn ang="0">
                <a:pos x="1728" y="645"/>
              </a:cxn>
              <a:cxn ang="0">
                <a:pos x="1744" y="624"/>
              </a:cxn>
              <a:cxn ang="0">
                <a:pos x="1760" y="613"/>
              </a:cxn>
              <a:cxn ang="0">
                <a:pos x="1792" y="565"/>
              </a:cxn>
              <a:cxn ang="0">
                <a:pos x="1834" y="501"/>
              </a:cxn>
              <a:cxn ang="0">
                <a:pos x="1861" y="432"/>
              </a:cxn>
              <a:cxn ang="0">
                <a:pos x="1909" y="352"/>
              </a:cxn>
              <a:cxn ang="0">
                <a:pos x="1952" y="293"/>
              </a:cxn>
              <a:cxn ang="0">
                <a:pos x="2005" y="229"/>
              </a:cxn>
              <a:cxn ang="0">
                <a:pos x="2069" y="245"/>
              </a:cxn>
              <a:cxn ang="0">
                <a:pos x="2117" y="293"/>
              </a:cxn>
              <a:cxn ang="0">
                <a:pos x="2149" y="394"/>
              </a:cxn>
              <a:cxn ang="0">
                <a:pos x="2176" y="496"/>
              </a:cxn>
              <a:cxn ang="0">
                <a:pos x="2250" y="533"/>
              </a:cxn>
              <a:cxn ang="0">
                <a:pos x="2320" y="522"/>
              </a:cxn>
              <a:cxn ang="0">
                <a:pos x="2352" y="501"/>
              </a:cxn>
              <a:cxn ang="0">
                <a:pos x="2426" y="437"/>
              </a:cxn>
              <a:cxn ang="0">
                <a:pos x="2464" y="389"/>
              </a:cxn>
              <a:cxn ang="0">
                <a:pos x="2501" y="336"/>
              </a:cxn>
              <a:cxn ang="0">
                <a:pos x="2512" y="320"/>
              </a:cxn>
              <a:cxn ang="0">
                <a:pos x="2608" y="106"/>
              </a:cxn>
              <a:cxn ang="0">
                <a:pos x="2645" y="58"/>
              </a:cxn>
              <a:cxn ang="0">
                <a:pos x="2677" y="0"/>
              </a:cxn>
            </a:cxnLst>
            <a:rect l="0" t="0" r="r" b="b"/>
            <a:pathLst>
              <a:path w="2677" h="694">
                <a:moveTo>
                  <a:pt x="0" y="410"/>
                </a:moveTo>
                <a:cubicBezTo>
                  <a:pt x="47" y="403"/>
                  <a:pt x="23" y="411"/>
                  <a:pt x="69" y="378"/>
                </a:cubicBezTo>
                <a:cubicBezTo>
                  <a:pt x="91" y="362"/>
                  <a:pt x="108" y="339"/>
                  <a:pt x="128" y="320"/>
                </a:cubicBezTo>
                <a:cubicBezTo>
                  <a:pt x="133" y="315"/>
                  <a:pt x="144" y="304"/>
                  <a:pt x="144" y="304"/>
                </a:cubicBezTo>
                <a:cubicBezTo>
                  <a:pt x="151" y="282"/>
                  <a:pt x="160" y="284"/>
                  <a:pt x="181" y="277"/>
                </a:cubicBezTo>
                <a:cubicBezTo>
                  <a:pt x="189" y="252"/>
                  <a:pt x="226" y="240"/>
                  <a:pt x="250" y="229"/>
                </a:cubicBezTo>
                <a:cubicBezTo>
                  <a:pt x="263" y="223"/>
                  <a:pt x="305" y="203"/>
                  <a:pt x="320" y="192"/>
                </a:cubicBezTo>
                <a:cubicBezTo>
                  <a:pt x="326" y="187"/>
                  <a:pt x="329" y="179"/>
                  <a:pt x="336" y="176"/>
                </a:cubicBezTo>
                <a:cubicBezTo>
                  <a:pt x="349" y="169"/>
                  <a:pt x="364" y="169"/>
                  <a:pt x="378" y="165"/>
                </a:cubicBezTo>
                <a:cubicBezTo>
                  <a:pt x="556" y="168"/>
                  <a:pt x="643" y="180"/>
                  <a:pt x="805" y="186"/>
                </a:cubicBezTo>
                <a:cubicBezTo>
                  <a:pt x="855" y="184"/>
                  <a:pt x="905" y="186"/>
                  <a:pt x="954" y="181"/>
                </a:cubicBezTo>
                <a:cubicBezTo>
                  <a:pt x="990" y="178"/>
                  <a:pt x="1027" y="135"/>
                  <a:pt x="1061" y="122"/>
                </a:cubicBezTo>
                <a:cubicBezTo>
                  <a:pt x="1189" y="132"/>
                  <a:pt x="1104" y="110"/>
                  <a:pt x="1168" y="149"/>
                </a:cubicBezTo>
                <a:cubicBezTo>
                  <a:pt x="1186" y="160"/>
                  <a:pt x="1226" y="176"/>
                  <a:pt x="1226" y="176"/>
                </a:cubicBezTo>
                <a:cubicBezTo>
                  <a:pt x="1235" y="208"/>
                  <a:pt x="1234" y="240"/>
                  <a:pt x="1242" y="272"/>
                </a:cubicBezTo>
                <a:cubicBezTo>
                  <a:pt x="1263" y="352"/>
                  <a:pt x="1302" y="437"/>
                  <a:pt x="1354" y="501"/>
                </a:cubicBezTo>
                <a:cubicBezTo>
                  <a:pt x="1375" y="527"/>
                  <a:pt x="1369" y="510"/>
                  <a:pt x="1397" y="538"/>
                </a:cubicBezTo>
                <a:cubicBezTo>
                  <a:pt x="1432" y="573"/>
                  <a:pt x="1392" y="550"/>
                  <a:pt x="1434" y="570"/>
                </a:cubicBezTo>
                <a:cubicBezTo>
                  <a:pt x="1452" y="617"/>
                  <a:pt x="1475" y="645"/>
                  <a:pt x="1525" y="661"/>
                </a:cubicBezTo>
                <a:cubicBezTo>
                  <a:pt x="1544" y="674"/>
                  <a:pt x="1565" y="680"/>
                  <a:pt x="1584" y="693"/>
                </a:cubicBezTo>
                <a:cubicBezTo>
                  <a:pt x="1614" y="691"/>
                  <a:pt x="1645" y="694"/>
                  <a:pt x="1674" y="688"/>
                </a:cubicBezTo>
                <a:cubicBezTo>
                  <a:pt x="1687" y="685"/>
                  <a:pt x="1706" y="666"/>
                  <a:pt x="1706" y="666"/>
                </a:cubicBezTo>
                <a:cubicBezTo>
                  <a:pt x="1720" y="629"/>
                  <a:pt x="1701" y="667"/>
                  <a:pt x="1728" y="645"/>
                </a:cubicBezTo>
                <a:cubicBezTo>
                  <a:pt x="1735" y="639"/>
                  <a:pt x="1738" y="630"/>
                  <a:pt x="1744" y="624"/>
                </a:cubicBezTo>
                <a:cubicBezTo>
                  <a:pt x="1749" y="619"/>
                  <a:pt x="1755" y="617"/>
                  <a:pt x="1760" y="613"/>
                </a:cubicBezTo>
                <a:cubicBezTo>
                  <a:pt x="1766" y="593"/>
                  <a:pt x="1780" y="582"/>
                  <a:pt x="1792" y="565"/>
                </a:cubicBezTo>
                <a:cubicBezTo>
                  <a:pt x="1799" y="541"/>
                  <a:pt x="1814" y="515"/>
                  <a:pt x="1834" y="501"/>
                </a:cubicBezTo>
                <a:cubicBezTo>
                  <a:pt x="1852" y="442"/>
                  <a:pt x="1840" y="463"/>
                  <a:pt x="1861" y="432"/>
                </a:cubicBezTo>
                <a:cubicBezTo>
                  <a:pt x="1872" y="396"/>
                  <a:pt x="1893" y="382"/>
                  <a:pt x="1909" y="352"/>
                </a:cubicBezTo>
                <a:cubicBezTo>
                  <a:pt x="1939" y="298"/>
                  <a:pt x="1915" y="320"/>
                  <a:pt x="1952" y="293"/>
                </a:cubicBezTo>
                <a:cubicBezTo>
                  <a:pt x="1965" y="266"/>
                  <a:pt x="1988" y="254"/>
                  <a:pt x="2005" y="229"/>
                </a:cubicBezTo>
                <a:cubicBezTo>
                  <a:pt x="2022" y="231"/>
                  <a:pt x="2054" y="229"/>
                  <a:pt x="2069" y="245"/>
                </a:cubicBezTo>
                <a:cubicBezTo>
                  <a:pt x="2121" y="298"/>
                  <a:pt x="2079" y="281"/>
                  <a:pt x="2117" y="293"/>
                </a:cubicBezTo>
                <a:cubicBezTo>
                  <a:pt x="2137" y="322"/>
                  <a:pt x="2140" y="360"/>
                  <a:pt x="2149" y="394"/>
                </a:cubicBezTo>
                <a:cubicBezTo>
                  <a:pt x="2153" y="449"/>
                  <a:pt x="2143" y="463"/>
                  <a:pt x="2176" y="496"/>
                </a:cubicBezTo>
                <a:cubicBezTo>
                  <a:pt x="2186" y="529"/>
                  <a:pt x="2219" y="529"/>
                  <a:pt x="2250" y="533"/>
                </a:cubicBezTo>
                <a:cubicBezTo>
                  <a:pt x="2268" y="531"/>
                  <a:pt x="2300" y="533"/>
                  <a:pt x="2320" y="522"/>
                </a:cubicBezTo>
                <a:cubicBezTo>
                  <a:pt x="2331" y="516"/>
                  <a:pt x="2352" y="501"/>
                  <a:pt x="2352" y="501"/>
                </a:cubicBezTo>
                <a:cubicBezTo>
                  <a:pt x="2372" y="470"/>
                  <a:pt x="2398" y="458"/>
                  <a:pt x="2426" y="437"/>
                </a:cubicBezTo>
                <a:cubicBezTo>
                  <a:pt x="2442" y="425"/>
                  <a:pt x="2453" y="404"/>
                  <a:pt x="2464" y="389"/>
                </a:cubicBezTo>
                <a:cubicBezTo>
                  <a:pt x="2510" y="324"/>
                  <a:pt x="2442" y="424"/>
                  <a:pt x="2501" y="336"/>
                </a:cubicBezTo>
                <a:cubicBezTo>
                  <a:pt x="2505" y="331"/>
                  <a:pt x="2512" y="320"/>
                  <a:pt x="2512" y="320"/>
                </a:cubicBezTo>
                <a:cubicBezTo>
                  <a:pt x="2533" y="253"/>
                  <a:pt x="2559" y="155"/>
                  <a:pt x="2608" y="106"/>
                </a:cubicBezTo>
                <a:cubicBezTo>
                  <a:pt x="2619" y="84"/>
                  <a:pt x="2625" y="72"/>
                  <a:pt x="2645" y="58"/>
                </a:cubicBezTo>
                <a:cubicBezTo>
                  <a:pt x="2651" y="48"/>
                  <a:pt x="2677" y="15"/>
                  <a:pt x="267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35" name="Rectangle 27"/>
          <p:cNvSpPr>
            <a:spLocks noChangeArrowheads="1"/>
          </p:cNvSpPr>
          <p:nvPr/>
        </p:nvSpPr>
        <p:spPr bwMode="auto">
          <a:xfrm>
            <a:off x="6477000" y="20574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6" name="Rectangle 28"/>
          <p:cNvSpPr>
            <a:spLocks noChangeArrowheads="1"/>
          </p:cNvSpPr>
          <p:nvPr/>
        </p:nvSpPr>
        <p:spPr bwMode="auto">
          <a:xfrm>
            <a:off x="6781800" y="2514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7" name="Rectangle 29"/>
          <p:cNvSpPr>
            <a:spLocks noChangeArrowheads="1"/>
          </p:cNvSpPr>
          <p:nvPr/>
        </p:nvSpPr>
        <p:spPr bwMode="auto">
          <a:xfrm>
            <a:off x="7086600" y="2971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8" name="Rectangle 30"/>
          <p:cNvSpPr>
            <a:spLocks noChangeArrowheads="1"/>
          </p:cNvSpPr>
          <p:nvPr/>
        </p:nvSpPr>
        <p:spPr bwMode="auto">
          <a:xfrm>
            <a:off x="7391400" y="2971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39" name="Rectangle 31"/>
          <p:cNvSpPr>
            <a:spLocks noChangeArrowheads="1"/>
          </p:cNvSpPr>
          <p:nvPr/>
        </p:nvSpPr>
        <p:spPr bwMode="auto">
          <a:xfrm>
            <a:off x="7696200" y="2590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40" name="Rectangle 32"/>
          <p:cNvSpPr>
            <a:spLocks noChangeArrowheads="1"/>
          </p:cNvSpPr>
          <p:nvPr/>
        </p:nvSpPr>
        <p:spPr bwMode="auto">
          <a:xfrm>
            <a:off x="8001000" y="2286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41" name="Rectangle 33"/>
          <p:cNvSpPr>
            <a:spLocks noChangeArrowheads="1"/>
          </p:cNvSpPr>
          <p:nvPr/>
        </p:nvSpPr>
        <p:spPr bwMode="auto">
          <a:xfrm>
            <a:off x="8305800" y="2743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42" name="Rectangle 34"/>
          <p:cNvSpPr>
            <a:spLocks noChangeArrowheads="1"/>
          </p:cNvSpPr>
          <p:nvPr/>
        </p:nvSpPr>
        <p:spPr bwMode="auto">
          <a:xfrm>
            <a:off x="8610600" y="2590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43" name="Rectangle 35"/>
          <p:cNvSpPr>
            <a:spLocks noChangeArrowheads="1"/>
          </p:cNvSpPr>
          <p:nvPr/>
        </p:nvSpPr>
        <p:spPr bwMode="auto">
          <a:xfrm>
            <a:off x="8915400" y="20574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648200" y="4419600"/>
            <a:ext cx="4495800" cy="1371600"/>
            <a:chOff x="2928" y="1200"/>
            <a:chExt cx="2832" cy="864"/>
          </a:xfrm>
        </p:grpSpPr>
        <p:sp>
          <p:nvSpPr>
            <p:cNvPr id="478245" name="Line 37"/>
            <p:cNvSpPr>
              <a:spLocks noChangeShapeType="1"/>
            </p:cNvSpPr>
            <p:nvPr/>
          </p:nvSpPr>
          <p:spPr bwMode="auto">
            <a:xfrm>
              <a:off x="2928" y="1632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46" name="Line 38"/>
            <p:cNvSpPr>
              <a:spLocks noChangeShapeType="1"/>
            </p:cNvSpPr>
            <p:nvPr/>
          </p:nvSpPr>
          <p:spPr bwMode="auto">
            <a:xfrm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>
              <a:off x="331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48" name="Line 40"/>
            <p:cNvSpPr>
              <a:spLocks noChangeShapeType="1"/>
            </p:cNvSpPr>
            <p:nvPr/>
          </p:nvSpPr>
          <p:spPr bwMode="auto">
            <a:xfrm>
              <a:off x="350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49" name="Line 41"/>
            <p:cNvSpPr>
              <a:spLocks noChangeShapeType="1"/>
            </p:cNvSpPr>
            <p:nvPr/>
          </p:nvSpPr>
          <p:spPr bwMode="auto">
            <a:xfrm>
              <a:off x="369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0" name="Line 42"/>
            <p:cNvSpPr>
              <a:spLocks noChangeShapeType="1"/>
            </p:cNvSpPr>
            <p:nvPr/>
          </p:nvSpPr>
          <p:spPr bwMode="auto">
            <a:xfrm>
              <a:off x="388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1" name="Line 43"/>
            <p:cNvSpPr>
              <a:spLocks noChangeShapeType="1"/>
            </p:cNvSpPr>
            <p:nvPr/>
          </p:nvSpPr>
          <p:spPr bwMode="auto">
            <a:xfrm>
              <a:off x="408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2" name="Line 44"/>
            <p:cNvSpPr>
              <a:spLocks noChangeShapeType="1"/>
            </p:cNvSpPr>
            <p:nvPr/>
          </p:nvSpPr>
          <p:spPr bwMode="auto">
            <a:xfrm>
              <a:off x="427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3" name="Line 45"/>
            <p:cNvSpPr>
              <a:spLocks noChangeShapeType="1"/>
            </p:cNvSpPr>
            <p:nvPr/>
          </p:nvSpPr>
          <p:spPr bwMode="auto">
            <a:xfrm>
              <a:off x="446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4" name="Line 46"/>
            <p:cNvSpPr>
              <a:spLocks noChangeShapeType="1"/>
            </p:cNvSpPr>
            <p:nvPr/>
          </p:nvSpPr>
          <p:spPr bwMode="auto">
            <a:xfrm>
              <a:off x="465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5" name="Line 47"/>
            <p:cNvSpPr>
              <a:spLocks noChangeShapeType="1"/>
            </p:cNvSpPr>
            <p:nvPr/>
          </p:nvSpPr>
          <p:spPr bwMode="auto">
            <a:xfrm>
              <a:off x="484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6" name="Line 48"/>
            <p:cNvSpPr>
              <a:spLocks noChangeShapeType="1"/>
            </p:cNvSpPr>
            <p:nvPr/>
          </p:nvSpPr>
          <p:spPr bwMode="auto">
            <a:xfrm>
              <a:off x="504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7" name="Line 49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8" name="Line 50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59" name="Line 51"/>
            <p:cNvSpPr>
              <a:spLocks noChangeShapeType="1"/>
            </p:cNvSpPr>
            <p:nvPr/>
          </p:nvSpPr>
          <p:spPr bwMode="auto">
            <a:xfrm>
              <a:off x="542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260" name="Line 52"/>
            <p:cNvSpPr>
              <a:spLocks noChangeShapeType="1"/>
            </p:cNvSpPr>
            <p:nvPr/>
          </p:nvSpPr>
          <p:spPr bwMode="auto">
            <a:xfrm>
              <a:off x="561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8261" name="Rectangle 53"/>
          <p:cNvSpPr>
            <a:spLocks noChangeArrowheads="1"/>
          </p:cNvSpPr>
          <p:nvPr/>
        </p:nvSpPr>
        <p:spPr bwMode="auto">
          <a:xfrm>
            <a:off x="49530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2" name="Rectangle 54"/>
          <p:cNvSpPr>
            <a:spLocks noChangeArrowheads="1"/>
          </p:cNvSpPr>
          <p:nvPr/>
        </p:nvSpPr>
        <p:spPr bwMode="auto">
          <a:xfrm>
            <a:off x="52578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3" name="Rectangle 55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4" name="Rectangle 56"/>
          <p:cNvSpPr>
            <a:spLocks noChangeArrowheads="1"/>
          </p:cNvSpPr>
          <p:nvPr/>
        </p:nvSpPr>
        <p:spPr bwMode="auto">
          <a:xfrm>
            <a:off x="58674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5" name="Rectangle 57"/>
          <p:cNvSpPr>
            <a:spLocks noChangeArrowheads="1"/>
          </p:cNvSpPr>
          <p:nvPr/>
        </p:nvSpPr>
        <p:spPr bwMode="auto">
          <a:xfrm>
            <a:off x="61722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6" name="Rectangle 58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7" name="Rectangle 59"/>
          <p:cNvSpPr>
            <a:spLocks noChangeArrowheads="1"/>
          </p:cNvSpPr>
          <p:nvPr/>
        </p:nvSpPr>
        <p:spPr bwMode="auto">
          <a:xfrm>
            <a:off x="67818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8" name="Rectangle 60"/>
          <p:cNvSpPr>
            <a:spLocks noChangeArrowheads="1"/>
          </p:cNvSpPr>
          <p:nvPr/>
        </p:nvSpPr>
        <p:spPr bwMode="auto">
          <a:xfrm>
            <a:off x="70866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69" name="Rectangle 61"/>
          <p:cNvSpPr>
            <a:spLocks noChangeArrowheads="1"/>
          </p:cNvSpPr>
          <p:nvPr/>
        </p:nvSpPr>
        <p:spPr bwMode="auto">
          <a:xfrm>
            <a:off x="73914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0" name="Rectangle 62"/>
          <p:cNvSpPr>
            <a:spLocks noChangeArrowheads="1"/>
          </p:cNvSpPr>
          <p:nvPr/>
        </p:nvSpPr>
        <p:spPr bwMode="auto">
          <a:xfrm>
            <a:off x="76962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1" name="Rectangle 63"/>
          <p:cNvSpPr>
            <a:spLocks noChangeArrowheads="1"/>
          </p:cNvSpPr>
          <p:nvPr/>
        </p:nvSpPr>
        <p:spPr bwMode="auto">
          <a:xfrm>
            <a:off x="80010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2" name="Rectangle 64"/>
          <p:cNvSpPr>
            <a:spLocks noChangeArrowheads="1"/>
          </p:cNvSpPr>
          <p:nvPr/>
        </p:nvSpPr>
        <p:spPr bwMode="auto">
          <a:xfrm>
            <a:off x="83058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3" name="Rectangle 65"/>
          <p:cNvSpPr>
            <a:spLocks noChangeArrowheads="1"/>
          </p:cNvSpPr>
          <p:nvPr/>
        </p:nvSpPr>
        <p:spPr bwMode="auto">
          <a:xfrm>
            <a:off x="86106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4" name="Rectangle 66"/>
          <p:cNvSpPr>
            <a:spLocks noChangeArrowheads="1"/>
          </p:cNvSpPr>
          <p:nvPr/>
        </p:nvSpPr>
        <p:spPr bwMode="auto">
          <a:xfrm>
            <a:off x="89154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 from Sampling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Can’t localize events</a:t>
            </a:r>
          </a:p>
          <a:p>
            <a:pPr lvl="1"/>
            <a:r>
              <a:rPr lang="en-US" sz="1800"/>
              <a:t>Bigger problems than that</a:t>
            </a:r>
          </a:p>
          <a:p>
            <a:pPr lvl="1"/>
            <a:endParaRPr lang="en-US" sz="1800"/>
          </a:p>
          <a:p>
            <a:r>
              <a:rPr lang="en-US" sz="2000"/>
              <a:t>No idea! Signal could be anything</a:t>
            </a:r>
          </a:p>
          <a:p>
            <a:endParaRPr lang="en-US" sz="2000"/>
          </a:p>
          <a:p>
            <a:r>
              <a:rPr lang="en-US" sz="2000"/>
              <a:t>Without additional information, we’re guessing as to what the signal is</a:t>
            </a:r>
          </a:p>
          <a:p>
            <a:endParaRPr lang="en-US" sz="2000"/>
          </a:p>
          <a:p>
            <a:r>
              <a:rPr lang="en-US" sz="2000"/>
              <a:t>But what additional info?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981200"/>
            <a:ext cx="4495800" cy="1371600"/>
            <a:chOff x="2736" y="1488"/>
            <a:chExt cx="2832" cy="8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36" y="1488"/>
              <a:ext cx="2832" cy="864"/>
              <a:chOff x="2928" y="1200"/>
              <a:chExt cx="2832" cy="864"/>
            </a:xfrm>
          </p:grpSpPr>
          <p:sp>
            <p:nvSpPr>
              <p:cNvPr id="480262" name="Line 6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3" name="Line 7"/>
              <p:cNvSpPr>
                <a:spLocks noChangeShapeType="1"/>
              </p:cNvSpPr>
              <p:nvPr/>
            </p:nvSpPr>
            <p:spPr bwMode="auto">
              <a:xfrm>
                <a:off x="312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4" name="Line 8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5" name="Line 9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6" name="Line 10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7" name="Line 11"/>
              <p:cNvSpPr>
                <a:spLocks noChangeShapeType="1"/>
              </p:cNvSpPr>
              <p:nvPr/>
            </p:nvSpPr>
            <p:spPr bwMode="auto">
              <a:xfrm>
                <a:off x="388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8" name="Line 12"/>
              <p:cNvSpPr>
                <a:spLocks noChangeShapeType="1"/>
              </p:cNvSpPr>
              <p:nvPr/>
            </p:nvSpPr>
            <p:spPr bwMode="auto">
              <a:xfrm>
                <a:off x="408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69" name="Line 13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0" name="Line 14"/>
              <p:cNvSpPr>
                <a:spLocks noChangeShapeType="1"/>
              </p:cNvSpPr>
              <p:nvPr/>
            </p:nvSpPr>
            <p:spPr bwMode="auto">
              <a:xfrm>
                <a:off x="446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1" name="Line 15"/>
              <p:cNvSpPr>
                <a:spLocks noChangeShapeType="1"/>
              </p:cNvSpPr>
              <p:nvPr/>
            </p:nvSpPr>
            <p:spPr bwMode="auto">
              <a:xfrm>
                <a:off x="465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2" name="Line 16"/>
              <p:cNvSpPr>
                <a:spLocks noChangeShapeType="1"/>
              </p:cNvSpPr>
              <p:nvPr/>
            </p:nvSpPr>
            <p:spPr bwMode="auto">
              <a:xfrm>
                <a:off x="484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3" name="Line 17"/>
              <p:cNvSpPr>
                <a:spLocks noChangeShapeType="1"/>
              </p:cNvSpPr>
              <p:nvPr/>
            </p:nvSpPr>
            <p:spPr bwMode="auto">
              <a:xfrm>
                <a:off x="504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4" name="Line 18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5" name="Line 19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6" name="Line 20"/>
              <p:cNvSpPr>
                <a:spLocks noChangeShapeType="1"/>
              </p:cNvSpPr>
              <p:nvPr/>
            </p:nvSpPr>
            <p:spPr bwMode="auto">
              <a:xfrm>
                <a:off x="542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77" name="Line 21"/>
              <p:cNvSpPr>
                <a:spLocks noChangeShapeType="1"/>
              </p:cNvSpPr>
              <p:nvPr/>
            </p:nvSpPr>
            <p:spPr bwMode="auto">
              <a:xfrm>
                <a:off x="561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0278" name="Rectangle 22"/>
            <p:cNvSpPr>
              <a:spLocks noChangeArrowheads="1"/>
            </p:cNvSpPr>
            <p:nvPr/>
          </p:nvSpPr>
          <p:spPr bwMode="auto">
            <a:xfrm>
              <a:off x="292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9" name="Rectangle 23"/>
            <p:cNvSpPr>
              <a:spLocks noChangeArrowheads="1"/>
            </p:cNvSpPr>
            <p:nvPr/>
          </p:nvSpPr>
          <p:spPr bwMode="auto">
            <a:xfrm>
              <a:off x="3120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0" name="Rectangle 24"/>
            <p:cNvSpPr>
              <a:spLocks noChangeArrowheads="1"/>
            </p:cNvSpPr>
            <p:nvPr/>
          </p:nvSpPr>
          <p:spPr bwMode="auto">
            <a:xfrm>
              <a:off x="3312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1" name="Rectangle 25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2" name="Rectangle 26"/>
            <p:cNvSpPr>
              <a:spLocks noChangeArrowheads="1"/>
            </p:cNvSpPr>
            <p:nvPr/>
          </p:nvSpPr>
          <p:spPr bwMode="auto">
            <a:xfrm>
              <a:off x="3696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3" name="Rectangle 27"/>
            <p:cNvSpPr>
              <a:spLocks noChangeArrowheads="1"/>
            </p:cNvSpPr>
            <p:nvPr/>
          </p:nvSpPr>
          <p:spPr bwMode="auto">
            <a:xfrm>
              <a:off x="388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4" name="Rectangle 28"/>
            <p:cNvSpPr>
              <a:spLocks noChangeArrowheads="1"/>
            </p:cNvSpPr>
            <p:nvPr/>
          </p:nvSpPr>
          <p:spPr bwMode="auto">
            <a:xfrm>
              <a:off x="408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5" name="Rectangle 29"/>
            <p:cNvSpPr>
              <a:spLocks noChangeArrowheads="1"/>
            </p:cNvSpPr>
            <p:nvPr/>
          </p:nvSpPr>
          <p:spPr bwMode="auto">
            <a:xfrm>
              <a:off x="427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6" name="Rectangle 30"/>
            <p:cNvSpPr>
              <a:spLocks noChangeArrowheads="1"/>
            </p:cNvSpPr>
            <p:nvPr/>
          </p:nvSpPr>
          <p:spPr bwMode="auto">
            <a:xfrm>
              <a:off x="446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7" name="Rectangle 31"/>
            <p:cNvSpPr>
              <a:spLocks noChangeArrowheads="1"/>
            </p:cNvSpPr>
            <p:nvPr/>
          </p:nvSpPr>
          <p:spPr bwMode="auto">
            <a:xfrm>
              <a:off x="4656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8" name="Rectangle 32"/>
            <p:cNvSpPr>
              <a:spLocks noChangeArrowheads="1"/>
            </p:cNvSpPr>
            <p:nvPr/>
          </p:nvSpPr>
          <p:spPr bwMode="auto">
            <a:xfrm>
              <a:off x="4848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9" name="Rectangle 33"/>
            <p:cNvSpPr>
              <a:spLocks noChangeArrowheads="1"/>
            </p:cNvSpPr>
            <p:nvPr/>
          </p:nvSpPr>
          <p:spPr bwMode="auto">
            <a:xfrm>
              <a:off x="504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90" name="Rectangle 34"/>
            <p:cNvSpPr>
              <a:spLocks noChangeArrowheads="1"/>
            </p:cNvSpPr>
            <p:nvPr/>
          </p:nvSpPr>
          <p:spPr bwMode="auto">
            <a:xfrm>
              <a:off x="523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91" name="Rectangle 35"/>
            <p:cNvSpPr>
              <a:spLocks noChangeArrowheads="1"/>
            </p:cNvSpPr>
            <p:nvPr/>
          </p:nvSpPr>
          <p:spPr bwMode="auto">
            <a:xfrm>
              <a:off x="542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0292" name="Freeform 36"/>
          <p:cNvSpPr>
            <a:spLocks/>
          </p:cNvSpPr>
          <p:nvPr/>
        </p:nvSpPr>
        <p:spPr bwMode="auto">
          <a:xfrm>
            <a:off x="4572000" y="2209800"/>
            <a:ext cx="4343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96" y="288"/>
              </a:cxn>
              <a:cxn ang="0">
                <a:pos x="1296" y="0"/>
              </a:cxn>
              <a:cxn ang="0">
                <a:pos x="2736" y="0"/>
              </a:cxn>
            </a:cxnLst>
            <a:rect l="0" t="0" r="r" b="b"/>
            <a:pathLst>
              <a:path w="2736" h="288">
                <a:moveTo>
                  <a:pt x="0" y="288"/>
                </a:moveTo>
                <a:lnTo>
                  <a:pt x="1296" y="288"/>
                </a:lnTo>
                <a:lnTo>
                  <a:pt x="1296" y="0"/>
                </a:lnTo>
                <a:lnTo>
                  <a:pt x="273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93" name="Freeform 37"/>
          <p:cNvSpPr>
            <a:spLocks/>
          </p:cNvSpPr>
          <p:nvPr/>
        </p:nvSpPr>
        <p:spPr bwMode="auto">
          <a:xfrm>
            <a:off x="4495800" y="2286000"/>
            <a:ext cx="4343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96" y="288"/>
              </a:cxn>
              <a:cxn ang="0">
                <a:pos x="1296" y="0"/>
              </a:cxn>
              <a:cxn ang="0">
                <a:pos x="2736" y="0"/>
              </a:cxn>
            </a:cxnLst>
            <a:rect l="0" t="0" r="r" b="b"/>
            <a:pathLst>
              <a:path w="2736" h="288">
                <a:moveTo>
                  <a:pt x="0" y="288"/>
                </a:moveTo>
                <a:lnTo>
                  <a:pt x="1296" y="288"/>
                </a:lnTo>
                <a:lnTo>
                  <a:pt x="1296" y="0"/>
                </a:lnTo>
                <a:lnTo>
                  <a:pt x="273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94" name="Freeform 38"/>
          <p:cNvSpPr>
            <a:spLocks/>
          </p:cNvSpPr>
          <p:nvPr/>
        </p:nvSpPr>
        <p:spPr bwMode="auto">
          <a:xfrm>
            <a:off x="4419600" y="2362200"/>
            <a:ext cx="4343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96" y="288"/>
              </a:cxn>
              <a:cxn ang="0">
                <a:pos x="1296" y="0"/>
              </a:cxn>
              <a:cxn ang="0">
                <a:pos x="2736" y="0"/>
              </a:cxn>
            </a:cxnLst>
            <a:rect l="0" t="0" r="r" b="b"/>
            <a:pathLst>
              <a:path w="2736" h="288">
                <a:moveTo>
                  <a:pt x="0" y="288"/>
                </a:moveTo>
                <a:lnTo>
                  <a:pt x="1296" y="288"/>
                </a:lnTo>
                <a:lnTo>
                  <a:pt x="1296" y="0"/>
                </a:lnTo>
                <a:lnTo>
                  <a:pt x="273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572000" y="4114800"/>
            <a:ext cx="4495800" cy="1371600"/>
            <a:chOff x="2736" y="1488"/>
            <a:chExt cx="2832" cy="864"/>
          </a:xfrm>
        </p:grpSpPr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2736" y="1488"/>
              <a:ext cx="2832" cy="864"/>
              <a:chOff x="2928" y="1200"/>
              <a:chExt cx="2832" cy="864"/>
            </a:xfrm>
          </p:grpSpPr>
          <p:sp>
            <p:nvSpPr>
              <p:cNvPr id="480297" name="Line 41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98" name="Line 42"/>
              <p:cNvSpPr>
                <a:spLocks noChangeShapeType="1"/>
              </p:cNvSpPr>
              <p:nvPr/>
            </p:nvSpPr>
            <p:spPr bwMode="auto">
              <a:xfrm>
                <a:off x="312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99" name="Line 43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0" name="Line 44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1" name="Line 45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2" name="Line 46"/>
              <p:cNvSpPr>
                <a:spLocks noChangeShapeType="1"/>
              </p:cNvSpPr>
              <p:nvPr/>
            </p:nvSpPr>
            <p:spPr bwMode="auto">
              <a:xfrm>
                <a:off x="388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3" name="Line 47"/>
              <p:cNvSpPr>
                <a:spLocks noChangeShapeType="1"/>
              </p:cNvSpPr>
              <p:nvPr/>
            </p:nvSpPr>
            <p:spPr bwMode="auto">
              <a:xfrm>
                <a:off x="408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4" name="Line 48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5" name="Line 49"/>
              <p:cNvSpPr>
                <a:spLocks noChangeShapeType="1"/>
              </p:cNvSpPr>
              <p:nvPr/>
            </p:nvSpPr>
            <p:spPr bwMode="auto">
              <a:xfrm>
                <a:off x="446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6" name="Line 50"/>
              <p:cNvSpPr>
                <a:spLocks noChangeShapeType="1"/>
              </p:cNvSpPr>
              <p:nvPr/>
            </p:nvSpPr>
            <p:spPr bwMode="auto">
              <a:xfrm>
                <a:off x="465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7" name="Line 51"/>
              <p:cNvSpPr>
                <a:spLocks noChangeShapeType="1"/>
              </p:cNvSpPr>
              <p:nvPr/>
            </p:nvSpPr>
            <p:spPr bwMode="auto">
              <a:xfrm>
                <a:off x="484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8" name="Line 52"/>
              <p:cNvSpPr>
                <a:spLocks noChangeShapeType="1"/>
              </p:cNvSpPr>
              <p:nvPr/>
            </p:nvSpPr>
            <p:spPr bwMode="auto">
              <a:xfrm>
                <a:off x="504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9" name="Line 53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10" name="Line 54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11" name="Line 55"/>
              <p:cNvSpPr>
                <a:spLocks noChangeShapeType="1"/>
              </p:cNvSpPr>
              <p:nvPr/>
            </p:nvSpPr>
            <p:spPr bwMode="auto">
              <a:xfrm>
                <a:off x="542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12" name="Line 56"/>
              <p:cNvSpPr>
                <a:spLocks noChangeShapeType="1"/>
              </p:cNvSpPr>
              <p:nvPr/>
            </p:nvSpPr>
            <p:spPr bwMode="auto">
              <a:xfrm>
                <a:off x="561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0313" name="Rectangle 57"/>
            <p:cNvSpPr>
              <a:spLocks noChangeArrowheads="1"/>
            </p:cNvSpPr>
            <p:nvPr/>
          </p:nvSpPr>
          <p:spPr bwMode="auto">
            <a:xfrm>
              <a:off x="292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4" name="Rectangle 58"/>
            <p:cNvSpPr>
              <a:spLocks noChangeArrowheads="1"/>
            </p:cNvSpPr>
            <p:nvPr/>
          </p:nvSpPr>
          <p:spPr bwMode="auto">
            <a:xfrm>
              <a:off x="3120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5" name="Rectangle 59"/>
            <p:cNvSpPr>
              <a:spLocks noChangeArrowheads="1"/>
            </p:cNvSpPr>
            <p:nvPr/>
          </p:nvSpPr>
          <p:spPr bwMode="auto">
            <a:xfrm>
              <a:off x="3312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6" name="Rectangle 60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7" name="Rectangle 61"/>
            <p:cNvSpPr>
              <a:spLocks noChangeArrowheads="1"/>
            </p:cNvSpPr>
            <p:nvPr/>
          </p:nvSpPr>
          <p:spPr bwMode="auto">
            <a:xfrm>
              <a:off x="3696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8" name="Rectangle 62"/>
            <p:cNvSpPr>
              <a:spLocks noChangeArrowheads="1"/>
            </p:cNvSpPr>
            <p:nvPr/>
          </p:nvSpPr>
          <p:spPr bwMode="auto">
            <a:xfrm>
              <a:off x="388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9" name="Rectangle 63"/>
            <p:cNvSpPr>
              <a:spLocks noChangeArrowheads="1"/>
            </p:cNvSpPr>
            <p:nvPr/>
          </p:nvSpPr>
          <p:spPr bwMode="auto">
            <a:xfrm>
              <a:off x="408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0" name="Rectangle 64"/>
            <p:cNvSpPr>
              <a:spLocks noChangeArrowheads="1"/>
            </p:cNvSpPr>
            <p:nvPr/>
          </p:nvSpPr>
          <p:spPr bwMode="auto">
            <a:xfrm>
              <a:off x="427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1" name="Rectangle 65"/>
            <p:cNvSpPr>
              <a:spLocks noChangeArrowheads="1"/>
            </p:cNvSpPr>
            <p:nvPr/>
          </p:nvSpPr>
          <p:spPr bwMode="auto">
            <a:xfrm>
              <a:off x="446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2" name="Rectangle 66"/>
            <p:cNvSpPr>
              <a:spLocks noChangeArrowheads="1"/>
            </p:cNvSpPr>
            <p:nvPr/>
          </p:nvSpPr>
          <p:spPr bwMode="auto">
            <a:xfrm>
              <a:off x="4656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3" name="Rectangle 67"/>
            <p:cNvSpPr>
              <a:spLocks noChangeArrowheads="1"/>
            </p:cNvSpPr>
            <p:nvPr/>
          </p:nvSpPr>
          <p:spPr bwMode="auto">
            <a:xfrm>
              <a:off x="4848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4" name="Rectangle 68"/>
            <p:cNvSpPr>
              <a:spLocks noChangeArrowheads="1"/>
            </p:cNvSpPr>
            <p:nvPr/>
          </p:nvSpPr>
          <p:spPr bwMode="auto">
            <a:xfrm>
              <a:off x="504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5" name="Rectangle 69"/>
            <p:cNvSpPr>
              <a:spLocks noChangeArrowheads="1"/>
            </p:cNvSpPr>
            <p:nvPr/>
          </p:nvSpPr>
          <p:spPr bwMode="auto">
            <a:xfrm>
              <a:off x="523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26" name="Rectangle 70"/>
            <p:cNvSpPr>
              <a:spLocks noChangeArrowheads="1"/>
            </p:cNvSpPr>
            <p:nvPr/>
          </p:nvSpPr>
          <p:spPr bwMode="auto">
            <a:xfrm>
              <a:off x="542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0327" name="Freeform 71"/>
          <p:cNvSpPr>
            <a:spLocks/>
          </p:cNvSpPr>
          <p:nvPr/>
        </p:nvSpPr>
        <p:spPr bwMode="auto">
          <a:xfrm>
            <a:off x="4902200" y="4732338"/>
            <a:ext cx="7938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0"/>
              </a:cxn>
              <a:cxn ang="0">
                <a:pos x="0" y="16"/>
              </a:cxn>
            </a:cxnLst>
            <a:rect l="0" t="0" r="r" b="b"/>
            <a:pathLst>
              <a:path w="5" h="16">
                <a:moveTo>
                  <a:pt x="0" y="16"/>
                </a:moveTo>
                <a:cubicBezTo>
                  <a:pt x="2" y="11"/>
                  <a:pt x="5" y="0"/>
                  <a:pt x="5" y="0"/>
                </a:cubicBezTo>
                <a:cubicBezTo>
                  <a:pt x="5" y="0"/>
                  <a:pt x="2" y="11"/>
                  <a:pt x="0" y="1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328" name="Freeform 72"/>
          <p:cNvSpPr>
            <a:spLocks/>
          </p:cNvSpPr>
          <p:nvPr/>
        </p:nvSpPr>
        <p:spPr bwMode="auto">
          <a:xfrm>
            <a:off x="4897438" y="4132263"/>
            <a:ext cx="4071937" cy="701675"/>
          </a:xfrm>
          <a:custGeom>
            <a:avLst/>
            <a:gdLst/>
            <a:ahLst/>
            <a:cxnLst>
              <a:cxn ang="0">
                <a:pos x="53" y="363"/>
              </a:cxn>
              <a:cxn ang="0">
                <a:pos x="95" y="299"/>
              </a:cxn>
              <a:cxn ang="0">
                <a:pos x="101" y="171"/>
              </a:cxn>
              <a:cxn ang="0">
                <a:pos x="138" y="213"/>
              </a:cxn>
              <a:cxn ang="0">
                <a:pos x="213" y="400"/>
              </a:cxn>
              <a:cxn ang="0">
                <a:pos x="277" y="245"/>
              </a:cxn>
              <a:cxn ang="0">
                <a:pos x="314" y="240"/>
              </a:cxn>
              <a:cxn ang="0">
                <a:pos x="415" y="421"/>
              </a:cxn>
              <a:cxn ang="0">
                <a:pos x="501" y="336"/>
              </a:cxn>
              <a:cxn ang="0">
                <a:pos x="527" y="171"/>
              </a:cxn>
              <a:cxn ang="0">
                <a:pos x="575" y="251"/>
              </a:cxn>
              <a:cxn ang="0">
                <a:pos x="661" y="288"/>
              </a:cxn>
              <a:cxn ang="0">
                <a:pos x="746" y="283"/>
              </a:cxn>
              <a:cxn ang="0">
                <a:pos x="783" y="400"/>
              </a:cxn>
              <a:cxn ang="0">
                <a:pos x="885" y="256"/>
              </a:cxn>
              <a:cxn ang="0">
                <a:pos x="901" y="235"/>
              </a:cxn>
              <a:cxn ang="0">
                <a:pos x="965" y="336"/>
              </a:cxn>
              <a:cxn ang="0">
                <a:pos x="981" y="384"/>
              </a:cxn>
              <a:cxn ang="0">
                <a:pos x="1029" y="341"/>
              </a:cxn>
              <a:cxn ang="0">
                <a:pos x="1050" y="299"/>
              </a:cxn>
              <a:cxn ang="0">
                <a:pos x="1087" y="245"/>
              </a:cxn>
              <a:cxn ang="0">
                <a:pos x="1125" y="208"/>
              </a:cxn>
              <a:cxn ang="0">
                <a:pos x="1183" y="85"/>
              </a:cxn>
              <a:cxn ang="0">
                <a:pos x="1343" y="133"/>
              </a:cxn>
              <a:cxn ang="0">
                <a:pos x="1413" y="288"/>
              </a:cxn>
              <a:cxn ang="0">
                <a:pos x="1450" y="325"/>
              </a:cxn>
              <a:cxn ang="0">
                <a:pos x="1498" y="267"/>
              </a:cxn>
              <a:cxn ang="0">
                <a:pos x="1610" y="48"/>
              </a:cxn>
              <a:cxn ang="0">
                <a:pos x="1647" y="0"/>
              </a:cxn>
              <a:cxn ang="0">
                <a:pos x="1727" y="80"/>
              </a:cxn>
              <a:cxn ang="0">
                <a:pos x="1813" y="283"/>
              </a:cxn>
              <a:cxn ang="0">
                <a:pos x="1834" y="315"/>
              </a:cxn>
              <a:cxn ang="0">
                <a:pos x="1877" y="261"/>
              </a:cxn>
              <a:cxn ang="0">
                <a:pos x="1935" y="176"/>
              </a:cxn>
              <a:cxn ang="0">
                <a:pos x="2021" y="85"/>
              </a:cxn>
              <a:cxn ang="0">
                <a:pos x="2122" y="144"/>
              </a:cxn>
              <a:cxn ang="0">
                <a:pos x="2191" y="251"/>
              </a:cxn>
              <a:cxn ang="0">
                <a:pos x="2250" y="315"/>
              </a:cxn>
              <a:cxn ang="0">
                <a:pos x="2378" y="160"/>
              </a:cxn>
              <a:cxn ang="0">
                <a:pos x="2442" y="80"/>
              </a:cxn>
              <a:cxn ang="0">
                <a:pos x="2565" y="240"/>
              </a:cxn>
            </a:cxnLst>
            <a:rect l="0" t="0" r="r" b="b"/>
            <a:pathLst>
              <a:path w="2565" h="442">
                <a:moveTo>
                  <a:pt x="21" y="405"/>
                </a:moveTo>
                <a:cubicBezTo>
                  <a:pt x="55" y="335"/>
                  <a:pt x="0" y="442"/>
                  <a:pt x="53" y="363"/>
                </a:cubicBezTo>
                <a:cubicBezTo>
                  <a:pt x="58" y="355"/>
                  <a:pt x="58" y="344"/>
                  <a:pt x="63" y="336"/>
                </a:cubicBezTo>
                <a:cubicBezTo>
                  <a:pt x="72" y="322"/>
                  <a:pt x="84" y="311"/>
                  <a:pt x="95" y="299"/>
                </a:cubicBezTo>
                <a:cubicBezTo>
                  <a:pt x="105" y="273"/>
                  <a:pt x="108" y="271"/>
                  <a:pt x="95" y="245"/>
                </a:cubicBezTo>
                <a:cubicBezTo>
                  <a:pt x="89" y="221"/>
                  <a:pt x="80" y="196"/>
                  <a:pt x="101" y="171"/>
                </a:cubicBezTo>
                <a:cubicBezTo>
                  <a:pt x="107" y="164"/>
                  <a:pt x="111" y="185"/>
                  <a:pt x="117" y="192"/>
                </a:cubicBezTo>
                <a:cubicBezTo>
                  <a:pt x="124" y="199"/>
                  <a:pt x="131" y="206"/>
                  <a:pt x="138" y="213"/>
                </a:cubicBezTo>
                <a:cubicBezTo>
                  <a:pt x="147" y="244"/>
                  <a:pt x="147" y="270"/>
                  <a:pt x="170" y="293"/>
                </a:cubicBezTo>
                <a:cubicBezTo>
                  <a:pt x="179" y="334"/>
                  <a:pt x="182" y="369"/>
                  <a:pt x="213" y="400"/>
                </a:cubicBezTo>
                <a:cubicBezTo>
                  <a:pt x="230" y="373"/>
                  <a:pt x="225" y="343"/>
                  <a:pt x="239" y="315"/>
                </a:cubicBezTo>
                <a:cubicBezTo>
                  <a:pt x="251" y="291"/>
                  <a:pt x="269" y="271"/>
                  <a:pt x="277" y="245"/>
                </a:cubicBezTo>
                <a:cubicBezTo>
                  <a:pt x="285" y="219"/>
                  <a:pt x="285" y="196"/>
                  <a:pt x="298" y="171"/>
                </a:cubicBezTo>
                <a:cubicBezTo>
                  <a:pt x="302" y="194"/>
                  <a:pt x="309" y="217"/>
                  <a:pt x="314" y="240"/>
                </a:cubicBezTo>
                <a:cubicBezTo>
                  <a:pt x="321" y="306"/>
                  <a:pt x="332" y="315"/>
                  <a:pt x="389" y="341"/>
                </a:cubicBezTo>
                <a:cubicBezTo>
                  <a:pt x="398" y="371"/>
                  <a:pt x="410" y="388"/>
                  <a:pt x="415" y="421"/>
                </a:cubicBezTo>
                <a:cubicBezTo>
                  <a:pt x="432" y="399"/>
                  <a:pt x="451" y="384"/>
                  <a:pt x="474" y="368"/>
                </a:cubicBezTo>
                <a:cubicBezTo>
                  <a:pt x="482" y="356"/>
                  <a:pt x="496" y="349"/>
                  <a:pt x="501" y="336"/>
                </a:cubicBezTo>
                <a:cubicBezTo>
                  <a:pt x="516" y="298"/>
                  <a:pt x="510" y="253"/>
                  <a:pt x="522" y="213"/>
                </a:cubicBezTo>
                <a:cubicBezTo>
                  <a:pt x="524" y="199"/>
                  <a:pt x="518" y="182"/>
                  <a:pt x="527" y="171"/>
                </a:cubicBezTo>
                <a:cubicBezTo>
                  <a:pt x="532" y="165"/>
                  <a:pt x="539" y="181"/>
                  <a:pt x="543" y="187"/>
                </a:cubicBezTo>
                <a:cubicBezTo>
                  <a:pt x="557" y="209"/>
                  <a:pt x="559" y="229"/>
                  <a:pt x="575" y="251"/>
                </a:cubicBezTo>
                <a:cubicBezTo>
                  <a:pt x="586" y="300"/>
                  <a:pt x="599" y="350"/>
                  <a:pt x="607" y="400"/>
                </a:cubicBezTo>
                <a:cubicBezTo>
                  <a:pt x="618" y="362"/>
                  <a:pt x="637" y="319"/>
                  <a:pt x="661" y="288"/>
                </a:cubicBezTo>
                <a:cubicBezTo>
                  <a:pt x="671" y="256"/>
                  <a:pt x="674" y="220"/>
                  <a:pt x="682" y="187"/>
                </a:cubicBezTo>
                <a:cubicBezTo>
                  <a:pt x="694" y="224"/>
                  <a:pt x="722" y="253"/>
                  <a:pt x="746" y="283"/>
                </a:cubicBezTo>
                <a:cubicBezTo>
                  <a:pt x="752" y="308"/>
                  <a:pt x="759" y="333"/>
                  <a:pt x="767" y="357"/>
                </a:cubicBezTo>
                <a:cubicBezTo>
                  <a:pt x="772" y="371"/>
                  <a:pt x="783" y="400"/>
                  <a:pt x="783" y="400"/>
                </a:cubicBezTo>
                <a:cubicBezTo>
                  <a:pt x="820" y="376"/>
                  <a:pt x="838" y="346"/>
                  <a:pt x="869" y="315"/>
                </a:cubicBezTo>
                <a:cubicBezTo>
                  <a:pt x="874" y="295"/>
                  <a:pt x="885" y="256"/>
                  <a:pt x="885" y="256"/>
                </a:cubicBezTo>
                <a:cubicBezTo>
                  <a:pt x="887" y="242"/>
                  <a:pt x="881" y="224"/>
                  <a:pt x="890" y="213"/>
                </a:cubicBezTo>
                <a:cubicBezTo>
                  <a:pt x="895" y="206"/>
                  <a:pt x="897" y="228"/>
                  <a:pt x="901" y="235"/>
                </a:cubicBezTo>
                <a:cubicBezTo>
                  <a:pt x="911" y="254"/>
                  <a:pt x="918" y="268"/>
                  <a:pt x="933" y="283"/>
                </a:cubicBezTo>
                <a:cubicBezTo>
                  <a:pt x="943" y="303"/>
                  <a:pt x="957" y="315"/>
                  <a:pt x="965" y="336"/>
                </a:cubicBezTo>
                <a:cubicBezTo>
                  <a:pt x="969" y="357"/>
                  <a:pt x="965" y="381"/>
                  <a:pt x="975" y="400"/>
                </a:cubicBezTo>
                <a:cubicBezTo>
                  <a:pt x="978" y="405"/>
                  <a:pt x="977" y="388"/>
                  <a:pt x="981" y="384"/>
                </a:cubicBezTo>
                <a:cubicBezTo>
                  <a:pt x="985" y="380"/>
                  <a:pt x="992" y="381"/>
                  <a:pt x="997" y="379"/>
                </a:cubicBezTo>
                <a:cubicBezTo>
                  <a:pt x="1004" y="357"/>
                  <a:pt x="1016" y="360"/>
                  <a:pt x="1029" y="341"/>
                </a:cubicBezTo>
                <a:cubicBezTo>
                  <a:pt x="1031" y="330"/>
                  <a:pt x="1029" y="319"/>
                  <a:pt x="1034" y="309"/>
                </a:cubicBezTo>
                <a:cubicBezTo>
                  <a:pt x="1037" y="303"/>
                  <a:pt x="1047" y="304"/>
                  <a:pt x="1050" y="299"/>
                </a:cubicBezTo>
                <a:cubicBezTo>
                  <a:pt x="1054" y="293"/>
                  <a:pt x="1051" y="283"/>
                  <a:pt x="1055" y="277"/>
                </a:cubicBezTo>
                <a:cubicBezTo>
                  <a:pt x="1064" y="265"/>
                  <a:pt x="1076" y="256"/>
                  <a:pt x="1087" y="245"/>
                </a:cubicBezTo>
                <a:cubicBezTo>
                  <a:pt x="1092" y="240"/>
                  <a:pt x="1103" y="229"/>
                  <a:pt x="1103" y="229"/>
                </a:cubicBezTo>
                <a:cubicBezTo>
                  <a:pt x="1120" y="184"/>
                  <a:pt x="1095" y="238"/>
                  <a:pt x="1125" y="208"/>
                </a:cubicBezTo>
                <a:cubicBezTo>
                  <a:pt x="1143" y="190"/>
                  <a:pt x="1142" y="154"/>
                  <a:pt x="1157" y="133"/>
                </a:cubicBezTo>
                <a:cubicBezTo>
                  <a:pt x="1162" y="116"/>
                  <a:pt x="1183" y="85"/>
                  <a:pt x="1183" y="85"/>
                </a:cubicBezTo>
                <a:cubicBezTo>
                  <a:pt x="1190" y="62"/>
                  <a:pt x="1186" y="46"/>
                  <a:pt x="1210" y="37"/>
                </a:cubicBezTo>
                <a:cubicBezTo>
                  <a:pt x="1233" y="82"/>
                  <a:pt x="1295" y="118"/>
                  <a:pt x="1343" y="133"/>
                </a:cubicBezTo>
                <a:cubicBezTo>
                  <a:pt x="1372" y="153"/>
                  <a:pt x="1366" y="195"/>
                  <a:pt x="1386" y="224"/>
                </a:cubicBezTo>
                <a:cubicBezTo>
                  <a:pt x="1393" y="246"/>
                  <a:pt x="1405" y="265"/>
                  <a:pt x="1413" y="288"/>
                </a:cubicBezTo>
                <a:cubicBezTo>
                  <a:pt x="1415" y="293"/>
                  <a:pt x="1414" y="300"/>
                  <a:pt x="1418" y="304"/>
                </a:cubicBezTo>
                <a:cubicBezTo>
                  <a:pt x="1427" y="313"/>
                  <a:pt x="1439" y="318"/>
                  <a:pt x="1450" y="325"/>
                </a:cubicBezTo>
                <a:cubicBezTo>
                  <a:pt x="1455" y="329"/>
                  <a:pt x="1466" y="336"/>
                  <a:pt x="1466" y="336"/>
                </a:cubicBezTo>
                <a:cubicBezTo>
                  <a:pt x="1512" y="325"/>
                  <a:pt x="1475" y="341"/>
                  <a:pt x="1498" y="267"/>
                </a:cubicBezTo>
                <a:cubicBezTo>
                  <a:pt x="1505" y="245"/>
                  <a:pt x="1543" y="221"/>
                  <a:pt x="1562" y="208"/>
                </a:cubicBezTo>
                <a:cubicBezTo>
                  <a:pt x="1578" y="156"/>
                  <a:pt x="1600" y="102"/>
                  <a:pt x="1610" y="48"/>
                </a:cubicBezTo>
                <a:cubicBezTo>
                  <a:pt x="1612" y="39"/>
                  <a:pt x="1609" y="28"/>
                  <a:pt x="1615" y="21"/>
                </a:cubicBezTo>
                <a:cubicBezTo>
                  <a:pt x="1623" y="11"/>
                  <a:pt x="1647" y="0"/>
                  <a:pt x="1647" y="0"/>
                </a:cubicBezTo>
                <a:cubicBezTo>
                  <a:pt x="1657" y="10"/>
                  <a:pt x="1670" y="16"/>
                  <a:pt x="1679" y="27"/>
                </a:cubicBezTo>
                <a:cubicBezTo>
                  <a:pt x="1697" y="48"/>
                  <a:pt x="1703" y="64"/>
                  <a:pt x="1727" y="80"/>
                </a:cubicBezTo>
                <a:cubicBezTo>
                  <a:pt x="1736" y="130"/>
                  <a:pt x="1722" y="188"/>
                  <a:pt x="1765" y="219"/>
                </a:cubicBezTo>
                <a:cubicBezTo>
                  <a:pt x="1776" y="254"/>
                  <a:pt x="1782" y="262"/>
                  <a:pt x="1813" y="283"/>
                </a:cubicBezTo>
                <a:cubicBezTo>
                  <a:pt x="1822" y="297"/>
                  <a:pt x="1819" y="317"/>
                  <a:pt x="1829" y="331"/>
                </a:cubicBezTo>
                <a:cubicBezTo>
                  <a:pt x="1832" y="336"/>
                  <a:pt x="1832" y="320"/>
                  <a:pt x="1834" y="315"/>
                </a:cubicBezTo>
                <a:cubicBezTo>
                  <a:pt x="1837" y="307"/>
                  <a:pt x="1840" y="299"/>
                  <a:pt x="1845" y="293"/>
                </a:cubicBezTo>
                <a:cubicBezTo>
                  <a:pt x="1854" y="281"/>
                  <a:pt x="1877" y="261"/>
                  <a:pt x="1877" y="261"/>
                </a:cubicBezTo>
                <a:cubicBezTo>
                  <a:pt x="1890" y="221"/>
                  <a:pt x="1871" y="269"/>
                  <a:pt x="1898" y="235"/>
                </a:cubicBezTo>
                <a:cubicBezTo>
                  <a:pt x="1916" y="213"/>
                  <a:pt x="1904" y="197"/>
                  <a:pt x="1935" y="176"/>
                </a:cubicBezTo>
                <a:cubicBezTo>
                  <a:pt x="1943" y="156"/>
                  <a:pt x="1962" y="134"/>
                  <a:pt x="1983" y="128"/>
                </a:cubicBezTo>
                <a:cubicBezTo>
                  <a:pt x="2001" y="102"/>
                  <a:pt x="2005" y="116"/>
                  <a:pt x="2021" y="85"/>
                </a:cubicBezTo>
                <a:cubicBezTo>
                  <a:pt x="2032" y="38"/>
                  <a:pt x="2043" y="91"/>
                  <a:pt x="2074" y="101"/>
                </a:cubicBezTo>
                <a:cubicBezTo>
                  <a:pt x="2089" y="116"/>
                  <a:pt x="2106" y="131"/>
                  <a:pt x="2122" y="144"/>
                </a:cubicBezTo>
                <a:cubicBezTo>
                  <a:pt x="2134" y="154"/>
                  <a:pt x="2159" y="171"/>
                  <a:pt x="2159" y="171"/>
                </a:cubicBezTo>
                <a:cubicBezTo>
                  <a:pt x="2176" y="195"/>
                  <a:pt x="2182" y="223"/>
                  <a:pt x="2191" y="251"/>
                </a:cubicBezTo>
                <a:cubicBezTo>
                  <a:pt x="2197" y="272"/>
                  <a:pt x="2217" y="286"/>
                  <a:pt x="2229" y="304"/>
                </a:cubicBezTo>
                <a:cubicBezTo>
                  <a:pt x="2230" y="308"/>
                  <a:pt x="2234" y="339"/>
                  <a:pt x="2250" y="315"/>
                </a:cubicBezTo>
                <a:cubicBezTo>
                  <a:pt x="2273" y="280"/>
                  <a:pt x="2244" y="231"/>
                  <a:pt x="2293" y="213"/>
                </a:cubicBezTo>
                <a:cubicBezTo>
                  <a:pt x="2312" y="182"/>
                  <a:pt x="2347" y="176"/>
                  <a:pt x="2378" y="160"/>
                </a:cubicBezTo>
                <a:cubicBezTo>
                  <a:pt x="2391" y="141"/>
                  <a:pt x="2388" y="130"/>
                  <a:pt x="2410" y="123"/>
                </a:cubicBezTo>
                <a:cubicBezTo>
                  <a:pt x="2422" y="105"/>
                  <a:pt x="2436" y="100"/>
                  <a:pt x="2442" y="80"/>
                </a:cubicBezTo>
                <a:cubicBezTo>
                  <a:pt x="2480" y="106"/>
                  <a:pt x="2505" y="159"/>
                  <a:pt x="2538" y="192"/>
                </a:cubicBezTo>
                <a:cubicBezTo>
                  <a:pt x="2542" y="205"/>
                  <a:pt x="2548" y="240"/>
                  <a:pt x="2565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329" name="Freeform 73"/>
          <p:cNvSpPr>
            <a:spLocks/>
          </p:cNvSpPr>
          <p:nvPr/>
        </p:nvSpPr>
        <p:spPr bwMode="auto">
          <a:xfrm>
            <a:off x="4876800" y="4419600"/>
            <a:ext cx="4041775" cy="830263"/>
          </a:xfrm>
          <a:custGeom>
            <a:avLst/>
            <a:gdLst/>
            <a:ahLst/>
            <a:cxnLst>
              <a:cxn ang="0">
                <a:pos x="66" y="416"/>
              </a:cxn>
              <a:cxn ang="0">
                <a:pos x="119" y="443"/>
              </a:cxn>
              <a:cxn ang="0">
                <a:pos x="215" y="262"/>
              </a:cxn>
              <a:cxn ang="0">
                <a:pos x="359" y="432"/>
              </a:cxn>
              <a:cxn ang="0">
                <a:pos x="423" y="315"/>
              </a:cxn>
              <a:cxn ang="0">
                <a:pos x="455" y="395"/>
              </a:cxn>
              <a:cxn ang="0">
                <a:pos x="604" y="283"/>
              </a:cxn>
              <a:cxn ang="0">
                <a:pos x="610" y="406"/>
              </a:cxn>
              <a:cxn ang="0">
                <a:pos x="786" y="384"/>
              </a:cxn>
              <a:cxn ang="0">
                <a:pos x="818" y="251"/>
              </a:cxn>
              <a:cxn ang="0">
                <a:pos x="892" y="454"/>
              </a:cxn>
              <a:cxn ang="0">
                <a:pos x="994" y="427"/>
              </a:cxn>
              <a:cxn ang="0">
                <a:pos x="1004" y="320"/>
              </a:cxn>
              <a:cxn ang="0">
                <a:pos x="1052" y="438"/>
              </a:cxn>
              <a:cxn ang="0">
                <a:pos x="1202" y="411"/>
              </a:cxn>
              <a:cxn ang="0">
                <a:pos x="1207" y="22"/>
              </a:cxn>
              <a:cxn ang="0">
                <a:pos x="1207" y="27"/>
              </a:cxn>
              <a:cxn ang="0">
                <a:pos x="1255" y="475"/>
              </a:cxn>
              <a:cxn ang="0">
                <a:pos x="1340" y="368"/>
              </a:cxn>
              <a:cxn ang="0">
                <a:pos x="1378" y="54"/>
              </a:cxn>
              <a:cxn ang="0">
                <a:pos x="1431" y="443"/>
              </a:cxn>
              <a:cxn ang="0">
                <a:pos x="1527" y="384"/>
              </a:cxn>
              <a:cxn ang="0">
                <a:pos x="1570" y="38"/>
              </a:cxn>
              <a:cxn ang="0">
                <a:pos x="1548" y="150"/>
              </a:cxn>
              <a:cxn ang="0">
                <a:pos x="1628" y="507"/>
              </a:cxn>
              <a:cxn ang="0">
                <a:pos x="1746" y="443"/>
              </a:cxn>
              <a:cxn ang="0">
                <a:pos x="1772" y="208"/>
              </a:cxn>
              <a:cxn ang="0">
                <a:pos x="1778" y="422"/>
              </a:cxn>
              <a:cxn ang="0">
                <a:pos x="1879" y="486"/>
              </a:cxn>
              <a:cxn ang="0">
                <a:pos x="1948" y="203"/>
              </a:cxn>
              <a:cxn ang="0">
                <a:pos x="1959" y="214"/>
              </a:cxn>
              <a:cxn ang="0">
                <a:pos x="1970" y="352"/>
              </a:cxn>
              <a:cxn ang="0">
                <a:pos x="2039" y="454"/>
              </a:cxn>
              <a:cxn ang="0">
                <a:pos x="2108" y="299"/>
              </a:cxn>
              <a:cxn ang="0">
                <a:pos x="2146" y="27"/>
              </a:cxn>
              <a:cxn ang="0">
                <a:pos x="2284" y="390"/>
              </a:cxn>
              <a:cxn ang="0">
                <a:pos x="2332" y="160"/>
              </a:cxn>
              <a:cxn ang="0">
                <a:pos x="2343" y="91"/>
              </a:cxn>
              <a:cxn ang="0">
                <a:pos x="2396" y="438"/>
              </a:cxn>
              <a:cxn ang="0">
                <a:pos x="2503" y="390"/>
              </a:cxn>
              <a:cxn ang="0">
                <a:pos x="2546" y="171"/>
              </a:cxn>
            </a:cxnLst>
            <a:rect l="0" t="0" r="r" b="b"/>
            <a:pathLst>
              <a:path w="2546" h="523">
                <a:moveTo>
                  <a:pt x="23" y="246"/>
                </a:moveTo>
                <a:cubicBezTo>
                  <a:pt x="39" y="298"/>
                  <a:pt x="0" y="395"/>
                  <a:pt x="66" y="416"/>
                </a:cubicBezTo>
                <a:cubicBezTo>
                  <a:pt x="71" y="421"/>
                  <a:pt x="75" y="429"/>
                  <a:pt x="82" y="432"/>
                </a:cubicBezTo>
                <a:cubicBezTo>
                  <a:pt x="93" y="438"/>
                  <a:pt x="119" y="443"/>
                  <a:pt x="119" y="443"/>
                </a:cubicBezTo>
                <a:cubicBezTo>
                  <a:pt x="158" y="438"/>
                  <a:pt x="162" y="436"/>
                  <a:pt x="183" y="406"/>
                </a:cubicBezTo>
                <a:cubicBezTo>
                  <a:pt x="198" y="358"/>
                  <a:pt x="199" y="309"/>
                  <a:pt x="215" y="262"/>
                </a:cubicBezTo>
                <a:cubicBezTo>
                  <a:pt x="220" y="349"/>
                  <a:pt x="224" y="389"/>
                  <a:pt x="295" y="438"/>
                </a:cubicBezTo>
                <a:cubicBezTo>
                  <a:pt x="316" y="436"/>
                  <a:pt x="338" y="436"/>
                  <a:pt x="359" y="432"/>
                </a:cubicBezTo>
                <a:cubicBezTo>
                  <a:pt x="374" y="429"/>
                  <a:pt x="402" y="416"/>
                  <a:pt x="402" y="416"/>
                </a:cubicBezTo>
                <a:cubicBezTo>
                  <a:pt x="407" y="382"/>
                  <a:pt x="403" y="344"/>
                  <a:pt x="423" y="315"/>
                </a:cubicBezTo>
                <a:cubicBezTo>
                  <a:pt x="429" y="297"/>
                  <a:pt x="414" y="226"/>
                  <a:pt x="428" y="272"/>
                </a:cubicBezTo>
                <a:cubicBezTo>
                  <a:pt x="429" y="280"/>
                  <a:pt x="435" y="390"/>
                  <a:pt x="455" y="395"/>
                </a:cubicBezTo>
                <a:cubicBezTo>
                  <a:pt x="486" y="403"/>
                  <a:pt x="551" y="406"/>
                  <a:pt x="551" y="406"/>
                </a:cubicBezTo>
                <a:cubicBezTo>
                  <a:pt x="646" y="396"/>
                  <a:pt x="617" y="392"/>
                  <a:pt x="604" y="283"/>
                </a:cubicBezTo>
                <a:cubicBezTo>
                  <a:pt x="591" y="324"/>
                  <a:pt x="596" y="303"/>
                  <a:pt x="604" y="384"/>
                </a:cubicBezTo>
                <a:cubicBezTo>
                  <a:pt x="605" y="392"/>
                  <a:pt x="604" y="401"/>
                  <a:pt x="610" y="406"/>
                </a:cubicBezTo>
                <a:cubicBezTo>
                  <a:pt x="619" y="413"/>
                  <a:pt x="642" y="416"/>
                  <a:pt x="642" y="416"/>
                </a:cubicBezTo>
                <a:cubicBezTo>
                  <a:pt x="721" y="413"/>
                  <a:pt x="750" y="436"/>
                  <a:pt x="786" y="384"/>
                </a:cubicBezTo>
                <a:cubicBezTo>
                  <a:pt x="790" y="359"/>
                  <a:pt x="791" y="334"/>
                  <a:pt x="796" y="310"/>
                </a:cubicBezTo>
                <a:cubicBezTo>
                  <a:pt x="800" y="290"/>
                  <a:pt x="812" y="271"/>
                  <a:pt x="818" y="251"/>
                </a:cubicBezTo>
                <a:cubicBezTo>
                  <a:pt x="821" y="305"/>
                  <a:pt x="813" y="391"/>
                  <a:pt x="866" y="427"/>
                </a:cubicBezTo>
                <a:cubicBezTo>
                  <a:pt x="875" y="441"/>
                  <a:pt x="875" y="447"/>
                  <a:pt x="892" y="454"/>
                </a:cubicBezTo>
                <a:cubicBezTo>
                  <a:pt x="902" y="458"/>
                  <a:pt x="924" y="464"/>
                  <a:pt x="924" y="464"/>
                </a:cubicBezTo>
                <a:cubicBezTo>
                  <a:pt x="960" y="460"/>
                  <a:pt x="981" y="462"/>
                  <a:pt x="994" y="427"/>
                </a:cubicBezTo>
                <a:cubicBezTo>
                  <a:pt x="996" y="415"/>
                  <a:pt x="998" y="402"/>
                  <a:pt x="999" y="390"/>
                </a:cubicBezTo>
                <a:cubicBezTo>
                  <a:pt x="1001" y="367"/>
                  <a:pt x="995" y="342"/>
                  <a:pt x="1004" y="320"/>
                </a:cubicBezTo>
                <a:cubicBezTo>
                  <a:pt x="1009" y="307"/>
                  <a:pt x="1007" y="349"/>
                  <a:pt x="1010" y="363"/>
                </a:cubicBezTo>
                <a:cubicBezTo>
                  <a:pt x="1017" y="394"/>
                  <a:pt x="1026" y="420"/>
                  <a:pt x="1052" y="438"/>
                </a:cubicBezTo>
                <a:cubicBezTo>
                  <a:pt x="1067" y="460"/>
                  <a:pt x="1088" y="461"/>
                  <a:pt x="1111" y="470"/>
                </a:cubicBezTo>
                <a:cubicBezTo>
                  <a:pt x="1197" y="460"/>
                  <a:pt x="1160" y="466"/>
                  <a:pt x="1202" y="411"/>
                </a:cubicBezTo>
                <a:cubicBezTo>
                  <a:pt x="1217" y="347"/>
                  <a:pt x="1211" y="279"/>
                  <a:pt x="1218" y="214"/>
                </a:cubicBezTo>
                <a:cubicBezTo>
                  <a:pt x="1214" y="150"/>
                  <a:pt x="1212" y="86"/>
                  <a:pt x="1207" y="22"/>
                </a:cubicBezTo>
                <a:cubicBezTo>
                  <a:pt x="1207" y="16"/>
                  <a:pt x="1202" y="0"/>
                  <a:pt x="1202" y="6"/>
                </a:cubicBezTo>
                <a:cubicBezTo>
                  <a:pt x="1202" y="13"/>
                  <a:pt x="1205" y="20"/>
                  <a:pt x="1207" y="27"/>
                </a:cubicBezTo>
                <a:cubicBezTo>
                  <a:pt x="1213" y="148"/>
                  <a:pt x="1226" y="269"/>
                  <a:pt x="1234" y="390"/>
                </a:cubicBezTo>
                <a:cubicBezTo>
                  <a:pt x="1240" y="476"/>
                  <a:pt x="1213" y="462"/>
                  <a:pt x="1255" y="475"/>
                </a:cubicBezTo>
                <a:cubicBezTo>
                  <a:pt x="1275" y="471"/>
                  <a:pt x="1296" y="473"/>
                  <a:pt x="1314" y="464"/>
                </a:cubicBezTo>
                <a:cubicBezTo>
                  <a:pt x="1322" y="460"/>
                  <a:pt x="1335" y="384"/>
                  <a:pt x="1340" y="368"/>
                </a:cubicBezTo>
                <a:cubicBezTo>
                  <a:pt x="1345" y="328"/>
                  <a:pt x="1356" y="291"/>
                  <a:pt x="1362" y="251"/>
                </a:cubicBezTo>
                <a:cubicBezTo>
                  <a:pt x="1372" y="186"/>
                  <a:pt x="1372" y="120"/>
                  <a:pt x="1378" y="54"/>
                </a:cubicBezTo>
                <a:cubicBezTo>
                  <a:pt x="1380" y="141"/>
                  <a:pt x="1381" y="254"/>
                  <a:pt x="1388" y="347"/>
                </a:cubicBezTo>
                <a:cubicBezTo>
                  <a:pt x="1391" y="389"/>
                  <a:pt x="1387" y="435"/>
                  <a:pt x="1431" y="443"/>
                </a:cubicBezTo>
                <a:cubicBezTo>
                  <a:pt x="1442" y="441"/>
                  <a:pt x="1486" y="438"/>
                  <a:pt x="1500" y="422"/>
                </a:cubicBezTo>
                <a:cubicBezTo>
                  <a:pt x="1510" y="410"/>
                  <a:pt x="1527" y="384"/>
                  <a:pt x="1527" y="384"/>
                </a:cubicBezTo>
                <a:cubicBezTo>
                  <a:pt x="1532" y="320"/>
                  <a:pt x="1523" y="196"/>
                  <a:pt x="1559" y="144"/>
                </a:cubicBezTo>
                <a:cubicBezTo>
                  <a:pt x="1562" y="109"/>
                  <a:pt x="1570" y="74"/>
                  <a:pt x="1570" y="38"/>
                </a:cubicBezTo>
                <a:cubicBezTo>
                  <a:pt x="1570" y="24"/>
                  <a:pt x="1567" y="66"/>
                  <a:pt x="1564" y="80"/>
                </a:cubicBezTo>
                <a:cubicBezTo>
                  <a:pt x="1559" y="103"/>
                  <a:pt x="1553" y="127"/>
                  <a:pt x="1548" y="150"/>
                </a:cubicBezTo>
                <a:cubicBezTo>
                  <a:pt x="1538" y="247"/>
                  <a:pt x="1512" y="408"/>
                  <a:pt x="1548" y="491"/>
                </a:cubicBezTo>
                <a:cubicBezTo>
                  <a:pt x="1553" y="502"/>
                  <a:pt x="1627" y="507"/>
                  <a:pt x="1628" y="507"/>
                </a:cubicBezTo>
                <a:cubicBezTo>
                  <a:pt x="1653" y="505"/>
                  <a:pt x="1678" y="506"/>
                  <a:pt x="1703" y="502"/>
                </a:cubicBezTo>
                <a:cubicBezTo>
                  <a:pt x="1723" y="499"/>
                  <a:pt x="1732" y="457"/>
                  <a:pt x="1746" y="443"/>
                </a:cubicBezTo>
                <a:cubicBezTo>
                  <a:pt x="1756" y="412"/>
                  <a:pt x="1753" y="379"/>
                  <a:pt x="1762" y="347"/>
                </a:cubicBezTo>
                <a:cubicBezTo>
                  <a:pt x="1765" y="301"/>
                  <a:pt x="1774" y="254"/>
                  <a:pt x="1772" y="208"/>
                </a:cubicBezTo>
                <a:cubicBezTo>
                  <a:pt x="1770" y="160"/>
                  <a:pt x="1767" y="16"/>
                  <a:pt x="1767" y="64"/>
                </a:cubicBezTo>
                <a:cubicBezTo>
                  <a:pt x="1767" y="106"/>
                  <a:pt x="1768" y="329"/>
                  <a:pt x="1778" y="422"/>
                </a:cubicBezTo>
                <a:cubicBezTo>
                  <a:pt x="1782" y="458"/>
                  <a:pt x="1786" y="510"/>
                  <a:pt x="1826" y="523"/>
                </a:cubicBezTo>
                <a:cubicBezTo>
                  <a:pt x="1858" y="517"/>
                  <a:pt x="1864" y="514"/>
                  <a:pt x="1879" y="486"/>
                </a:cubicBezTo>
                <a:cubicBezTo>
                  <a:pt x="1886" y="420"/>
                  <a:pt x="1872" y="344"/>
                  <a:pt x="1922" y="294"/>
                </a:cubicBezTo>
                <a:cubicBezTo>
                  <a:pt x="1932" y="263"/>
                  <a:pt x="1942" y="235"/>
                  <a:pt x="1948" y="203"/>
                </a:cubicBezTo>
                <a:cubicBezTo>
                  <a:pt x="1950" y="155"/>
                  <a:pt x="1920" y="25"/>
                  <a:pt x="1954" y="59"/>
                </a:cubicBezTo>
                <a:cubicBezTo>
                  <a:pt x="1991" y="96"/>
                  <a:pt x="1957" y="162"/>
                  <a:pt x="1959" y="214"/>
                </a:cubicBezTo>
                <a:cubicBezTo>
                  <a:pt x="1960" y="255"/>
                  <a:pt x="1961" y="295"/>
                  <a:pt x="1964" y="336"/>
                </a:cubicBezTo>
                <a:cubicBezTo>
                  <a:pt x="1964" y="342"/>
                  <a:pt x="1968" y="347"/>
                  <a:pt x="1970" y="352"/>
                </a:cubicBezTo>
                <a:cubicBezTo>
                  <a:pt x="1975" y="377"/>
                  <a:pt x="1977" y="390"/>
                  <a:pt x="1991" y="411"/>
                </a:cubicBezTo>
                <a:cubicBezTo>
                  <a:pt x="2001" y="445"/>
                  <a:pt x="2002" y="447"/>
                  <a:pt x="2039" y="454"/>
                </a:cubicBezTo>
                <a:cubicBezTo>
                  <a:pt x="2096" y="443"/>
                  <a:pt x="2081" y="437"/>
                  <a:pt x="2098" y="390"/>
                </a:cubicBezTo>
                <a:cubicBezTo>
                  <a:pt x="2102" y="360"/>
                  <a:pt x="2101" y="329"/>
                  <a:pt x="2108" y="299"/>
                </a:cubicBezTo>
                <a:cubicBezTo>
                  <a:pt x="2114" y="272"/>
                  <a:pt x="2144" y="244"/>
                  <a:pt x="2156" y="219"/>
                </a:cubicBezTo>
                <a:cubicBezTo>
                  <a:pt x="2150" y="122"/>
                  <a:pt x="2140" y="134"/>
                  <a:pt x="2146" y="27"/>
                </a:cubicBezTo>
                <a:cubicBezTo>
                  <a:pt x="2150" y="347"/>
                  <a:pt x="2075" y="330"/>
                  <a:pt x="2204" y="459"/>
                </a:cubicBezTo>
                <a:cubicBezTo>
                  <a:pt x="2238" y="449"/>
                  <a:pt x="2254" y="409"/>
                  <a:pt x="2284" y="390"/>
                </a:cubicBezTo>
                <a:cubicBezTo>
                  <a:pt x="2291" y="371"/>
                  <a:pt x="2301" y="356"/>
                  <a:pt x="2306" y="336"/>
                </a:cubicBezTo>
                <a:cubicBezTo>
                  <a:pt x="2310" y="276"/>
                  <a:pt x="2300" y="212"/>
                  <a:pt x="2332" y="160"/>
                </a:cubicBezTo>
                <a:cubicBezTo>
                  <a:pt x="2334" y="149"/>
                  <a:pt x="2336" y="139"/>
                  <a:pt x="2338" y="128"/>
                </a:cubicBezTo>
                <a:cubicBezTo>
                  <a:pt x="2340" y="116"/>
                  <a:pt x="2342" y="79"/>
                  <a:pt x="2343" y="91"/>
                </a:cubicBezTo>
                <a:cubicBezTo>
                  <a:pt x="2349" y="209"/>
                  <a:pt x="2322" y="275"/>
                  <a:pt x="2364" y="363"/>
                </a:cubicBezTo>
                <a:cubicBezTo>
                  <a:pt x="2368" y="380"/>
                  <a:pt x="2376" y="432"/>
                  <a:pt x="2396" y="438"/>
                </a:cubicBezTo>
                <a:cubicBezTo>
                  <a:pt x="2417" y="444"/>
                  <a:pt x="2455" y="464"/>
                  <a:pt x="2455" y="464"/>
                </a:cubicBezTo>
                <a:cubicBezTo>
                  <a:pt x="2509" y="456"/>
                  <a:pt x="2496" y="441"/>
                  <a:pt x="2503" y="390"/>
                </a:cubicBezTo>
                <a:cubicBezTo>
                  <a:pt x="2509" y="344"/>
                  <a:pt x="2514" y="295"/>
                  <a:pt x="2530" y="251"/>
                </a:cubicBezTo>
                <a:cubicBezTo>
                  <a:pt x="2534" y="224"/>
                  <a:pt x="2538" y="197"/>
                  <a:pt x="2546" y="171"/>
                </a:cubicBezTo>
                <a:cubicBezTo>
                  <a:pt x="2542" y="116"/>
                  <a:pt x="2535" y="61"/>
                  <a:pt x="2535" y="6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Intuitions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Reconstruct the “smoothest” signal that makes sense from samples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If signal is “smooth enough”, sampling will give something we can reconstruct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If signal is not “smooth”, sampling will give something that will reconstruct to something else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Aliasing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But how do we define “smooth”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 in 1D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Only record samples</a:t>
            </a:r>
          </a:p>
          <a:p>
            <a:endParaRPr lang="en-US" sz="2400"/>
          </a:p>
          <a:p>
            <a:r>
              <a:rPr lang="en-US" sz="2400"/>
              <a:t>Don’t know what happens in between samples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Given the samples, don’t know what really happened!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1905000"/>
            <a:ext cx="4495800" cy="1371600"/>
            <a:chOff x="2928" y="1200"/>
            <a:chExt cx="2832" cy="864"/>
          </a:xfrm>
        </p:grpSpPr>
        <p:sp>
          <p:nvSpPr>
            <p:cNvPr id="366597" name="Line 5"/>
            <p:cNvSpPr>
              <a:spLocks noChangeShapeType="1"/>
            </p:cNvSpPr>
            <p:nvPr/>
          </p:nvSpPr>
          <p:spPr bwMode="auto">
            <a:xfrm>
              <a:off x="2928" y="1632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598" name="Line 6"/>
            <p:cNvSpPr>
              <a:spLocks noChangeShapeType="1"/>
            </p:cNvSpPr>
            <p:nvPr/>
          </p:nvSpPr>
          <p:spPr bwMode="auto">
            <a:xfrm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599" name="Line 7"/>
            <p:cNvSpPr>
              <a:spLocks noChangeShapeType="1"/>
            </p:cNvSpPr>
            <p:nvPr/>
          </p:nvSpPr>
          <p:spPr bwMode="auto">
            <a:xfrm>
              <a:off x="331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0" name="Line 8"/>
            <p:cNvSpPr>
              <a:spLocks noChangeShapeType="1"/>
            </p:cNvSpPr>
            <p:nvPr/>
          </p:nvSpPr>
          <p:spPr bwMode="auto">
            <a:xfrm>
              <a:off x="350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1" name="Line 9"/>
            <p:cNvSpPr>
              <a:spLocks noChangeShapeType="1"/>
            </p:cNvSpPr>
            <p:nvPr/>
          </p:nvSpPr>
          <p:spPr bwMode="auto">
            <a:xfrm>
              <a:off x="369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2" name="Line 10"/>
            <p:cNvSpPr>
              <a:spLocks noChangeShapeType="1"/>
            </p:cNvSpPr>
            <p:nvPr/>
          </p:nvSpPr>
          <p:spPr bwMode="auto">
            <a:xfrm>
              <a:off x="388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3" name="Line 11"/>
            <p:cNvSpPr>
              <a:spLocks noChangeShapeType="1"/>
            </p:cNvSpPr>
            <p:nvPr/>
          </p:nvSpPr>
          <p:spPr bwMode="auto">
            <a:xfrm>
              <a:off x="408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4" name="Line 12"/>
            <p:cNvSpPr>
              <a:spLocks noChangeShapeType="1"/>
            </p:cNvSpPr>
            <p:nvPr/>
          </p:nvSpPr>
          <p:spPr bwMode="auto">
            <a:xfrm>
              <a:off x="427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5" name="Line 13"/>
            <p:cNvSpPr>
              <a:spLocks noChangeShapeType="1"/>
            </p:cNvSpPr>
            <p:nvPr/>
          </p:nvSpPr>
          <p:spPr bwMode="auto">
            <a:xfrm>
              <a:off x="446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6" name="Line 14"/>
            <p:cNvSpPr>
              <a:spLocks noChangeShapeType="1"/>
            </p:cNvSpPr>
            <p:nvPr/>
          </p:nvSpPr>
          <p:spPr bwMode="auto">
            <a:xfrm>
              <a:off x="465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7" name="Line 15"/>
            <p:cNvSpPr>
              <a:spLocks noChangeShapeType="1"/>
            </p:cNvSpPr>
            <p:nvPr/>
          </p:nvSpPr>
          <p:spPr bwMode="auto">
            <a:xfrm>
              <a:off x="484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8" name="Line 16"/>
            <p:cNvSpPr>
              <a:spLocks noChangeShapeType="1"/>
            </p:cNvSpPr>
            <p:nvPr/>
          </p:nvSpPr>
          <p:spPr bwMode="auto">
            <a:xfrm>
              <a:off x="504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09" name="Line 17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10" name="Line 18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11" name="Line 19"/>
            <p:cNvSpPr>
              <a:spLocks noChangeShapeType="1"/>
            </p:cNvSpPr>
            <p:nvPr/>
          </p:nvSpPr>
          <p:spPr bwMode="auto">
            <a:xfrm>
              <a:off x="542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12" name="Line 20"/>
            <p:cNvSpPr>
              <a:spLocks noChangeShapeType="1"/>
            </p:cNvSpPr>
            <p:nvPr/>
          </p:nvSpPr>
          <p:spPr bwMode="auto">
            <a:xfrm>
              <a:off x="561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6613" name="Rectangle 21"/>
          <p:cNvSpPr>
            <a:spLocks noChangeArrowheads="1"/>
          </p:cNvSpPr>
          <p:nvPr/>
        </p:nvSpPr>
        <p:spPr bwMode="auto">
          <a:xfrm>
            <a:off x="4953000" y="2362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14" name="Rectangle 22"/>
          <p:cNvSpPr>
            <a:spLocks noChangeArrowheads="1"/>
          </p:cNvSpPr>
          <p:nvPr/>
        </p:nvSpPr>
        <p:spPr bwMode="auto">
          <a:xfrm>
            <a:off x="52578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15" name="Rectangle 23"/>
          <p:cNvSpPr>
            <a:spLocks noChangeArrowheads="1"/>
          </p:cNvSpPr>
          <p:nvPr/>
        </p:nvSpPr>
        <p:spPr bwMode="auto">
          <a:xfrm>
            <a:off x="5562600" y="2133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16" name="Rectangle 24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17" name="Rectangle 25"/>
          <p:cNvSpPr>
            <a:spLocks noChangeArrowheads="1"/>
          </p:cNvSpPr>
          <p:nvPr/>
        </p:nvSpPr>
        <p:spPr bwMode="auto">
          <a:xfrm>
            <a:off x="6172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18" name="Freeform 26"/>
          <p:cNvSpPr>
            <a:spLocks/>
          </p:cNvSpPr>
          <p:nvPr/>
        </p:nvSpPr>
        <p:spPr bwMode="auto">
          <a:xfrm>
            <a:off x="4741863" y="1947863"/>
            <a:ext cx="4249737" cy="1101725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69" y="378"/>
              </a:cxn>
              <a:cxn ang="0">
                <a:pos x="128" y="320"/>
              </a:cxn>
              <a:cxn ang="0">
                <a:pos x="144" y="304"/>
              </a:cxn>
              <a:cxn ang="0">
                <a:pos x="181" y="277"/>
              </a:cxn>
              <a:cxn ang="0">
                <a:pos x="250" y="229"/>
              </a:cxn>
              <a:cxn ang="0">
                <a:pos x="320" y="192"/>
              </a:cxn>
              <a:cxn ang="0">
                <a:pos x="336" y="176"/>
              </a:cxn>
              <a:cxn ang="0">
                <a:pos x="378" y="165"/>
              </a:cxn>
              <a:cxn ang="0">
                <a:pos x="805" y="186"/>
              </a:cxn>
              <a:cxn ang="0">
                <a:pos x="954" y="181"/>
              </a:cxn>
              <a:cxn ang="0">
                <a:pos x="1061" y="122"/>
              </a:cxn>
              <a:cxn ang="0">
                <a:pos x="1168" y="149"/>
              </a:cxn>
              <a:cxn ang="0">
                <a:pos x="1226" y="176"/>
              </a:cxn>
              <a:cxn ang="0">
                <a:pos x="1242" y="272"/>
              </a:cxn>
              <a:cxn ang="0">
                <a:pos x="1354" y="501"/>
              </a:cxn>
              <a:cxn ang="0">
                <a:pos x="1397" y="538"/>
              </a:cxn>
              <a:cxn ang="0">
                <a:pos x="1434" y="570"/>
              </a:cxn>
              <a:cxn ang="0">
                <a:pos x="1525" y="661"/>
              </a:cxn>
              <a:cxn ang="0">
                <a:pos x="1584" y="693"/>
              </a:cxn>
              <a:cxn ang="0">
                <a:pos x="1674" y="688"/>
              </a:cxn>
              <a:cxn ang="0">
                <a:pos x="1706" y="666"/>
              </a:cxn>
              <a:cxn ang="0">
                <a:pos x="1728" y="645"/>
              </a:cxn>
              <a:cxn ang="0">
                <a:pos x="1744" y="624"/>
              </a:cxn>
              <a:cxn ang="0">
                <a:pos x="1760" y="613"/>
              </a:cxn>
              <a:cxn ang="0">
                <a:pos x="1792" y="565"/>
              </a:cxn>
              <a:cxn ang="0">
                <a:pos x="1834" y="501"/>
              </a:cxn>
              <a:cxn ang="0">
                <a:pos x="1861" y="432"/>
              </a:cxn>
              <a:cxn ang="0">
                <a:pos x="1909" y="352"/>
              </a:cxn>
              <a:cxn ang="0">
                <a:pos x="1952" y="293"/>
              </a:cxn>
              <a:cxn ang="0">
                <a:pos x="2005" y="229"/>
              </a:cxn>
              <a:cxn ang="0">
                <a:pos x="2069" y="245"/>
              </a:cxn>
              <a:cxn ang="0">
                <a:pos x="2117" y="293"/>
              </a:cxn>
              <a:cxn ang="0">
                <a:pos x="2149" y="394"/>
              </a:cxn>
              <a:cxn ang="0">
                <a:pos x="2176" y="496"/>
              </a:cxn>
              <a:cxn ang="0">
                <a:pos x="2250" y="533"/>
              </a:cxn>
              <a:cxn ang="0">
                <a:pos x="2320" y="522"/>
              </a:cxn>
              <a:cxn ang="0">
                <a:pos x="2352" y="501"/>
              </a:cxn>
              <a:cxn ang="0">
                <a:pos x="2426" y="437"/>
              </a:cxn>
              <a:cxn ang="0">
                <a:pos x="2464" y="389"/>
              </a:cxn>
              <a:cxn ang="0">
                <a:pos x="2501" y="336"/>
              </a:cxn>
              <a:cxn ang="0">
                <a:pos x="2512" y="320"/>
              </a:cxn>
              <a:cxn ang="0">
                <a:pos x="2608" y="106"/>
              </a:cxn>
              <a:cxn ang="0">
                <a:pos x="2645" y="58"/>
              </a:cxn>
              <a:cxn ang="0">
                <a:pos x="2677" y="0"/>
              </a:cxn>
            </a:cxnLst>
            <a:rect l="0" t="0" r="r" b="b"/>
            <a:pathLst>
              <a:path w="2677" h="694">
                <a:moveTo>
                  <a:pt x="0" y="410"/>
                </a:moveTo>
                <a:cubicBezTo>
                  <a:pt x="47" y="403"/>
                  <a:pt x="23" y="411"/>
                  <a:pt x="69" y="378"/>
                </a:cubicBezTo>
                <a:cubicBezTo>
                  <a:pt x="91" y="362"/>
                  <a:pt x="108" y="339"/>
                  <a:pt x="128" y="320"/>
                </a:cubicBezTo>
                <a:cubicBezTo>
                  <a:pt x="133" y="315"/>
                  <a:pt x="144" y="304"/>
                  <a:pt x="144" y="304"/>
                </a:cubicBezTo>
                <a:cubicBezTo>
                  <a:pt x="151" y="282"/>
                  <a:pt x="160" y="284"/>
                  <a:pt x="181" y="277"/>
                </a:cubicBezTo>
                <a:cubicBezTo>
                  <a:pt x="189" y="252"/>
                  <a:pt x="226" y="240"/>
                  <a:pt x="250" y="229"/>
                </a:cubicBezTo>
                <a:cubicBezTo>
                  <a:pt x="263" y="223"/>
                  <a:pt x="305" y="203"/>
                  <a:pt x="320" y="192"/>
                </a:cubicBezTo>
                <a:cubicBezTo>
                  <a:pt x="326" y="187"/>
                  <a:pt x="329" y="179"/>
                  <a:pt x="336" y="176"/>
                </a:cubicBezTo>
                <a:cubicBezTo>
                  <a:pt x="349" y="169"/>
                  <a:pt x="364" y="169"/>
                  <a:pt x="378" y="165"/>
                </a:cubicBezTo>
                <a:cubicBezTo>
                  <a:pt x="556" y="168"/>
                  <a:pt x="643" y="180"/>
                  <a:pt x="805" y="186"/>
                </a:cubicBezTo>
                <a:cubicBezTo>
                  <a:pt x="855" y="184"/>
                  <a:pt x="905" y="186"/>
                  <a:pt x="954" y="181"/>
                </a:cubicBezTo>
                <a:cubicBezTo>
                  <a:pt x="990" y="178"/>
                  <a:pt x="1027" y="135"/>
                  <a:pt x="1061" y="122"/>
                </a:cubicBezTo>
                <a:cubicBezTo>
                  <a:pt x="1189" y="132"/>
                  <a:pt x="1104" y="110"/>
                  <a:pt x="1168" y="149"/>
                </a:cubicBezTo>
                <a:cubicBezTo>
                  <a:pt x="1186" y="160"/>
                  <a:pt x="1226" y="176"/>
                  <a:pt x="1226" y="176"/>
                </a:cubicBezTo>
                <a:cubicBezTo>
                  <a:pt x="1235" y="208"/>
                  <a:pt x="1234" y="240"/>
                  <a:pt x="1242" y="272"/>
                </a:cubicBezTo>
                <a:cubicBezTo>
                  <a:pt x="1263" y="352"/>
                  <a:pt x="1302" y="437"/>
                  <a:pt x="1354" y="501"/>
                </a:cubicBezTo>
                <a:cubicBezTo>
                  <a:pt x="1375" y="527"/>
                  <a:pt x="1369" y="510"/>
                  <a:pt x="1397" y="538"/>
                </a:cubicBezTo>
                <a:cubicBezTo>
                  <a:pt x="1432" y="573"/>
                  <a:pt x="1392" y="550"/>
                  <a:pt x="1434" y="570"/>
                </a:cubicBezTo>
                <a:cubicBezTo>
                  <a:pt x="1452" y="617"/>
                  <a:pt x="1475" y="645"/>
                  <a:pt x="1525" y="661"/>
                </a:cubicBezTo>
                <a:cubicBezTo>
                  <a:pt x="1544" y="674"/>
                  <a:pt x="1565" y="680"/>
                  <a:pt x="1584" y="693"/>
                </a:cubicBezTo>
                <a:cubicBezTo>
                  <a:pt x="1614" y="691"/>
                  <a:pt x="1645" y="694"/>
                  <a:pt x="1674" y="688"/>
                </a:cubicBezTo>
                <a:cubicBezTo>
                  <a:pt x="1687" y="685"/>
                  <a:pt x="1706" y="666"/>
                  <a:pt x="1706" y="666"/>
                </a:cubicBezTo>
                <a:cubicBezTo>
                  <a:pt x="1720" y="629"/>
                  <a:pt x="1701" y="667"/>
                  <a:pt x="1728" y="645"/>
                </a:cubicBezTo>
                <a:cubicBezTo>
                  <a:pt x="1735" y="639"/>
                  <a:pt x="1738" y="630"/>
                  <a:pt x="1744" y="624"/>
                </a:cubicBezTo>
                <a:cubicBezTo>
                  <a:pt x="1749" y="619"/>
                  <a:pt x="1755" y="617"/>
                  <a:pt x="1760" y="613"/>
                </a:cubicBezTo>
                <a:cubicBezTo>
                  <a:pt x="1766" y="593"/>
                  <a:pt x="1780" y="582"/>
                  <a:pt x="1792" y="565"/>
                </a:cubicBezTo>
                <a:cubicBezTo>
                  <a:pt x="1799" y="541"/>
                  <a:pt x="1814" y="515"/>
                  <a:pt x="1834" y="501"/>
                </a:cubicBezTo>
                <a:cubicBezTo>
                  <a:pt x="1852" y="442"/>
                  <a:pt x="1840" y="463"/>
                  <a:pt x="1861" y="432"/>
                </a:cubicBezTo>
                <a:cubicBezTo>
                  <a:pt x="1872" y="396"/>
                  <a:pt x="1893" y="382"/>
                  <a:pt x="1909" y="352"/>
                </a:cubicBezTo>
                <a:cubicBezTo>
                  <a:pt x="1939" y="298"/>
                  <a:pt x="1915" y="320"/>
                  <a:pt x="1952" y="293"/>
                </a:cubicBezTo>
                <a:cubicBezTo>
                  <a:pt x="1965" y="266"/>
                  <a:pt x="1988" y="254"/>
                  <a:pt x="2005" y="229"/>
                </a:cubicBezTo>
                <a:cubicBezTo>
                  <a:pt x="2022" y="231"/>
                  <a:pt x="2054" y="229"/>
                  <a:pt x="2069" y="245"/>
                </a:cubicBezTo>
                <a:cubicBezTo>
                  <a:pt x="2121" y="298"/>
                  <a:pt x="2079" y="281"/>
                  <a:pt x="2117" y="293"/>
                </a:cubicBezTo>
                <a:cubicBezTo>
                  <a:pt x="2137" y="322"/>
                  <a:pt x="2140" y="360"/>
                  <a:pt x="2149" y="394"/>
                </a:cubicBezTo>
                <a:cubicBezTo>
                  <a:pt x="2153" y="449"/>
                  <a:pt x="2143" y="463"/>
                  <a:pt x="2176" y="496"/>
                </a:cubicBezTo>
                <a:cubicBezTo>
                  <a:pt x="2186" y="529"/>
                  <a:pt x="2219" y="529"/>
                  <a:pt x="2250" y="533"/>
                </a:cubicBezTo>
                <a:cubicBezTo>
                  <a:pt x="2268" y="531"/>
                  <a:pt x="2300" y="533"/>
                  <a:pt x="2320" y="522"/>
                </a:cubicBezTo>
                <a:cubicBezTo>
                  <a:pt x="2331" y="516"/>
                  <a:pt x="2352" y="501"/>
                  <a:pt x="2352" y="501"/>
                </a:cubicBezTo>
                <a:cubicBezTo>
                  <a:pt x="2372" y="470"/>
                  <a:pt x="2398" y="458"/>
                  <a:pt x="2426" y="437"/>
                </a:cubicBezTo>
                <a:cubicBezTo>
                  <a:pt x="2442" y="425"/>
                  <a:pt x="2453" y="404"/>
                  <a:pt x="2464" y="389"/>
                </a:cubicBezTo>
                <a:cubicBezTo>
                  <a:pt x="2510" y="324"/>
                  <a:pt x="2442" y="424"/>
                  <a:pt x="2501" y="336"/>
                </a:cubicBezTo>
                <a:cubicBezTo>
                  <a:pt x="2505" y="331"/>
                  <a:pt x="2512" y="320"/>
                  <a:pt x="2512" y="320"/>
                </a:cubicBezTo>
                <a:cubicBezTo>
                  <a:pt x="2533" y="253"/>
                  <a:pt x="2559" y="155"/>
                  <a:pt x="2608" y="106"/>
                </a:cubicBezTo>
                <a:cubicBezTo>
                  <a:pt x="2619" y="84"/>
                  <a:pt x="2625" y="72"/>
                  <a:pt x="2645" y="58"/>
                </a:cubicBezTo>
                <a:cubicBezTo>
                  <a:pt x="2651" y="48"/>
                  <a:pt x="2677" y="15"/>
                  <a:pt x="267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9" name="Rectangle 27"/>
          <p:cNvSpPr>
            <a:spLocks noChangeArrowheads="1"/>
          </p:cNvSpPr>
          <p:nvPr/>
        </p:nvSpPr>
        <p:spPr bwMode="auto">
          <a:xfrm>
            <a:off x="6477000" y="20574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0" name="Rectangle 28"/>
          <p:cNvSpPr>
            <a:spLocks noChangeArrowheads="1"/>
          </p:cNvSpPr>
          <p:nvPr/>
        </p:nvSpPr>
        <p:spPr bwMode="auto">
          <a:xfrm>
            <a:off x="6781800" y="2514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1" name="Rectangle 29"/>
          <p:cNvSpPr>
            <a:spLocks noChangeArrowheads="1"/>
          </p:cNvSpPr>
          <p:nvPr/>
        </p:nvSpPr>
        <p:spPr bwMode="auto">
          <a:xfrm>
            <a:off x="7086600" y="2971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2" name="Rectangle 30"/>
          <p:cNvSpPr>
            <a:spLocks noChangeArrowheads="1"/>
          </p:cNvSpPr>
          <p:nvPr/>
        </p:nvSpPr>
        <p:spPr bwMode="auto">
          <a:xfrm>
            <a:off x="7391400" y="2971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3" name="Rectangle 31"/>
          <p:cNvSpPr>
            <a:spLocks noChangeArrowheads="1"/>
          </p:cNvSpPr>
          <p:nvPr/>
        </p:nvSpPr>
        <p:spPr bwMode="auto">
          <a:xfrm>
            <a:off x="7696200" y="2590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4" name="Rectangle 32"/>
          <p:cNvSpPr>
            <a:spLocks noChangeArrowheads="1"/>
          </p:cNvSpPr>
          <p:nvPr/>
        </p:nvSpPr>
        <p:spPr bwMode="auto">
          <a:xfrm>
            <a:off x="8001000" y="2286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5" name="Rectangle 33"/>
          <p:cNvSpPr>
            <a:spLocks noChangeArrowheads="1"/>
          </p:cNvSpPr>
          <p:nvPr/>
        </p:nvSpPr>
        <p:spPr bwMode="auto">
          <a:xfrm>
            <a:off x="8305800" y="2743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6" name="Rectangle 34"/>
          <p:cNvSpPr>
            <a:spLocks noChangeArrowheads="1"/>
          </p:cNvSpPr>
          <p:nvPr/>
        </p:nvSpPr>
        <p:spPr bwMode="auto">
          <a:xfrm>
            <a:off x="8610600" y="2590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27" name="Rectangle 35"/>
          <p:cNvSpPr>
            <a:spLocks noChangeArrowheads="1"/>
          </p:cNvSpPr>
          <p:nvPr/>
        </p:nvSpPr>
        <p:spPr bwMode="auto">
          <a:xfrm>
            <a:off x="8915400" y="20574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648200" y="4419600"/>
            <a:ext cx="4495800" cy="1371600"/>
            <a:chOff x="2928" y="1200"/>
            <a:chExt cx="2832" cy="864"/>
          </a:xfrm>
        </p:grpSpPr>
        <p:sp>
          <p:nvSpPr>
            <p:cNvPr id="366629" name="Line 37"/>
            <p:cNvSpPr>
              <a:spLocks noChangeShapeType="1"/>
            </p:cNvSpPr>
            <p:nvPr/>
          </p:nvSpPr>
          <p:spPr bwMode="auto">
            <a:xfrm>
              <a:off x="2928" y="1632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0" name="Line 38"/>
            <p:cNvSpPr>
              <a:spLocks noChangeShapeType="1"/>
            </p:cNvSpPr>
            <p:nvPr/>
          </p:nvSpPr>
          <p:spPr bwMode="auto">
            <a:xfrm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1" name="Line 39"/>
            <p:cNvSpPr>
              <a:spLocks noChangeShapeType="1"/>
            </p:cNvSpPr>
            <p:nvPr/>
          </p:nvSpPr>
          <p:spPr bwMode="auto">
            <a:xfrm>
              <a:off x="331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2" name="Line 40"/>
            <p:cNvSpPr>
              <a:spLocks noChangeShapeType="1"/>
            </p:cNvSpPr>
            <p:nvPr/>
          </p:nvSpPr>
          <p:spPr bwMode="auto">
            <a:xfrm>
              <a:off x="350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3" name="Line 41"/>
            <p:cNvSpPr>
              <a:spLocks noChangeShapeType="1"/>
            </p:cNvSpPr>
            <p:nvPr/>
          </p:nvSpPr>
          <p:spPr bwMode="auto">
            <a:xfrm>
              <a:off x="369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4" name="Line 42"/>
            <p:cNvSpPr>
              <a:spLocks noChangeShapeType="1"/>
            </p:cNvSpPr>
            <p:nvPr/>
          </p:nvSpPr>
          <p:spPr bwMode="auto">
            <a:xfrm>
              <a:off x="388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5" name="Line 43"/>
            <p:cNvSpPr>
              <a:spLocks noChangeShapeType="1"/>
            </p:cNvSpPr>
            <p:nvPr/>
          </p:nvSpPr>
          <p:spPr bwMode="auto">
            <a:xfrm>
              <a:off x="408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6" name="Line 44"/>
            <p:cNvSpPr>
              <a:spLocks noChangeShapeType="1"/>
            </p:cNvSpPr>
            <p:nvPr/>
          </p:nvSpPr>
          <p:spPr bwMode="auto">
            <a:xfrm>
              <a:off x="427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7" name="Line 45"/>
            <p:cNvSpPr>
              <a:spLocks noChangeShapeType="1"/>
            </p:cNvSpPr>
            <p:nvPr/>
          </p:nvSpPr>
          <p:spPr bwMode="auto">
            <a:xfrm>
              <a:off x="446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8" name="Line 46"/>
            <p:cNvSpPr>
              <a:spLocks noChangeShapeType="1"/>
            </p:cNvSpPr>
            <p:nvPr/>
          </p:nvSpPr>
          <p:spPr bwMode="auto">
            <a:xfrm>
              <a:off x="465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39" name="Line 47"/>
            <p:cNvSpPr>
              <a:spLocks noChangeShapeType="1"/>
            </p:cNvSpPr>
            <p:nvPr/>
          </p:nvSpPr>
          <p:spPr bwMode="auto">
            <a:xfrm>
              <a:off x="4848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40" name="Line 48"/>
            <p:cNvSpPr>
              <a:spLocks noChangeShapeType="1"/>
            </p:cNvSpPr>
            <p:nvPr/>
          </p:nvSpPr>
          <p:spPr bwMode="auto">
            <a:xfrm>
              <a:off x="504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41" name="Line 49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42" name="Line 50"/>
            <p:cNvSpPr>
              <a:spLocks noChangeShapeType="1"/>
            </p:cNvSpPr>
            <p:nvPr/>
          </p:nvSpPr>
          <p:spPr bwMode="auto">
            <a:xfrm>
              <a:off x="5232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43" name="Line 51"/>
            <p:cNvSpPr>
              <a:spLocks noChangeShapeType="1"/>
            </p:cNvSpPr>
            <p:nvPr/>
          </p:nvSpPr>
          <p:spPr bwMode="auto">
            <a:xfrm>
              <a:off x="5424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644" name="Line 52"/>
            <p:cNvSpPr>
              <a:spLocks noChangeShapeType="1"/>
            </p:cNvSpPr>
            <p:nvPr/>
          </p:nvSpPr>
          <p:spPr bwMode="auto">
            <a:xfrm>
              <a:off x="5616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6645" name="Rectangle 53"/>
          <p:cNvSpPr>
            <a:spLocks noChangeArrowheads="1"/>
          </p:cNvSpPr>
          <p:nvPr/>
        </p:nvSpPr>
        <p:spPr bwMode="auto">
          <a:xfrm>
            <a:off x="49530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46" name="Rectangle 54"/>
          <p:cNvSpPr>
            <a:spLocks noChangeArrowheads="1"/>
          </p:cNvSpPr>
          <p:nvPr/>
        </p:nvSpPr>
        <p:spPr bwMode="auto">
          <a:xfrm>
            <a:off x="52578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47" name="Rectangle 55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48" name="Rectangle 56"/>
          <p:cNvSpPr>
            <a:spLocks noChangeArrowheads="1"/>
          </p:cNvSpPr>
          <p:nvPr/>
        </p:nvSpPr>
        <p:spPr bwMode="auto">
          <a:xfrm>
            <a:off x="58674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49" name="Rectangle 57"/>
          <p:cNvSpPr>
            <a:spLocks noChangeArrowheads="1"/>
          </p:cNvSpPr>
          <p:nvPr/>
        </p:nvSpPr>
        <p:spPr bwMode="auto">
          <a:xfrm>
            <a:off x="61722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0" name="Rectangle 58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1" name="Rectangle 59"/>
          <p:cNvSpPr>
            <a:spLocks noChangeArrowheads="1"/>
          </p:cNvSpPr>
          <p:nvPr/>
        </p:nvSpPr>
        <p:spPr bwMode="auto">
          <a:xfrm>
            <a:off x="67818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2" name="Rectangle 60"/>
          <p:cNvSpPr>
            <a:spLocks noChangeArrowheads="1"/>
          </p:cNvSpPr>
          <p:nvPr/>
        </p:nvSpPr>
        <p:spPr bwMode="auto">
          <a:xfrm>
            <a:off x="70866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3" name="Rectangle 61"/>
          <p:cNvSpPr>
            <a:spLocks noChangeArrowheads="1"/>
          </p:cNvSpPr>
          <p:nvPr/>
        </p:nvSpPr>
        <p:spPr bwMode="auto">
          <a:xfrm>
            <a:off x="73914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4" name="Rectangle 62"/>
          <p:cNvSpPr>
            <a:spLocks noChangeArrowheads="1"/>
          </p:cNvSpPr>
          <p:nvPr/>
        </p:nvSpPr>
        <p:spPr bwMode="auto">
          <a:xfrm>
            <a:off x="76962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5" name="Rectangle 63"/>
          <p:cNvSpPr>
            <a:spLocks noChangeArrowheads="1"/>
          </p:cNvSpPr>
          <p:nvPr/>
        </p:nvSpPr>
        <p:spPr bwMode="auto">
          <a:xfrm>
            <a:off x="80010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6" name="Rectangle 64"/>
          <p:cNvSpPr>
            <a:spLocks noChangeArrowheads="1"/>
          </p:cNvSpPr>
          <p:nvPr/>
        </p:nvSpPr>
        <p:spPr bwMode="auto">
          <a:xfrm>
            <a:off x="83058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7" name="Rectangle 65"/>
          <p:cNvSpPr>
            <a:spLocks noChangeArrowheads="1"/>
          </p:cNvSpPr>
          <p:nvPr/>
        </p:nvSpPr>
        <p:spPr bwMode="auto">
          <a:xfrm>
            <a:off x="86106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58" name="Rectangle 66"/>
          <p:cNvSpPr>
            <a:spLocks noChangeArrowheads="1"/>
          </p:cNvSpPr>
          <p:nvPr/>
        </p:nvSpPr>
        <p:spPr bwMode="auto">
          <a:xfrm>
            <a:off x="8915400" y="4648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 from Sampling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Can’t localize events</a:t>
            </a:r>
          </a:p>
          <a:p>
            <a:pPr lvl="1"/>
            <a:r>
              <a:rPr lang="en-US" sz="2000"/>
              <a:t>Bigger problems than that</a:t>
            </a:r>
          </a:p>
          <a:p>
            <a:pPr lvl="1"/>
            <a:endParaRPr lang="en-US" sz="2000"/>
          </a:p>
          <a:p>
            <a:r>
              <a:rPr lang="en-US" sz="2400"/>
              <a:t>No idea! Signal could be anything</a:t>
            </a:r>
          </a:p>
          <a:p>
            <a:endParaRPr lang="en-US" sz="2400"/>
          </a:p>
          <a:p>
            <a:r>
              <a:rPr lang="en-US" sz="2400"/>
              <a:t>Without additional information, we’re guessing as to what the signal is</a:t>
            </a:r>
          </a:p>
          <a:p>
            <a:endParaRPr lang="en-US" sz="2400"/>
          </a:p>
          <a:p>
            <a:r>
              <a:rPr lang="en-US" sz="2400"/>
              <a:t>But what additional info?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981200"/>
            <a:ext cx="4495800" cy="1371600"/>
            <a:chOff x="2736" y="1488"/>
            <a:chExt cx="2832" cy="8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36" y="1488"/>
              <a:ext cx="2832" cy="864"/>
              <a:chOff x="2928" y="1200"/>
              <a:chExt cx="2832" cy="864"/>
            </a:xfrm>
          </p:grpSpPr>
          <p:sp>
            <p:nvSpPr>
              <p:cNvPr id="368646" name="Line 6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47" name="Line 7"/>
              <p:cNvSpPr>
                <a:spLocks noChangeShapeType="1"/>
              </p:cNvSpPr>
              <p:nvPr/>
            </p:nvSpPr>
            <p:spPr bwMode="auto">
              <a:xfrm>
                <a:off x="312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48" name="Line 8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49" name="Line 9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0" name="Line 10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1" name="Line 11"/>
              <p:cNvSpPr>
                <a:spLocks noChangeShapeType="1"/>
              </p:cNvSpPr>
              <p:nvPr/>
            </p:nvSpPr>
            <p:spPr bwMode="auto">
              <a:xfrm>
                <a:off x="388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2" name="Line 12"/>
              <p:cNvSpPr>
                <a:spLocks noChangeShapeType="1"/>
              </p:cNvSpPr>
              <p:nvPr/>
            </p:nvSpPr>
            <p:spPr bwMode="auto">
              <a:xfrm>
                <a:off x="408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3" name="Line 13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4" name="Line 14"/>
              <p:cNvSpPr>
                <a:spLocks noChangeShapeType="1"/>
              </p:cNvSpPr>
              <p:nvPr/>
            </p:nvSpPr>
            <p:spPr bwMode="auto">
              <a:xfrm>
                <a:off x="446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5" name="Line 15"/>
              <p:cNvSpPr>
                <a:spLocks noChangeShapeType="1"/>
              </p:cNvSpPr>
              <p:nvPr/>
            </p:nvSpPr>
            <p:spPr bwMode="auto">
              <a:xfrm>
                <a:off x="465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6" name="Line 16"/>
              <p:cNvSpPr>
                <a:spLocks noChangeShapeType="1"/>
              </p:cNvSpPr>
              <p:nvPr/>
            </p:nvSpPr>
            <p:spPr bwMode="auto">
              <a:xfrm>
                <a:off x="484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7" name="Line 17"/>
              <p:cNvSpPr>
                <a:spLocks noChangeShapeType="1"/>
              </p:cNvSpPr>
              <p:nvPr/>
            </p:nvSpPr>
            <p:spPr bwMode="auto">
              <a:xfrm>
                <a:off x="504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8" name="Line 18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9" name="Line 19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0" name="Line 20"/>
              <p:cNvSpPr>
                <a:spLocks noChangeShapeType="1"/>
              </p:cNvSpPr>
              <p:nvPr/>
            </p:nvSpPr>
            <p:spPr bwMode="auto">
              <a:xfrm>
                <a:off x="542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1" name="Line 21"/>
              <p:cNvSpPr>
                <a:spLocks noChangeShapeType="1"/>
              </p:cNvSpPr>
              <p:nvPr/>
            </p:nvSpPr>
            <p:spPr bwMode="auto">
              <a:xfrm>
                <a:off x="561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662" name="Rectangle 22"/>
            <p:cNvSpPr>
              <a:spLocks noChangeArrowheads="1"/>
            </p:cNvSpPr>
            <p:nvPr/>
          </p:nvSpPr>
          <p:spPr bwMode="auto">
            <a:xfrm>
              <a:off x="292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3" name="Rectangle 23"/>
            <p:cNvSpPr>
              <a:spLocks noChangeArrowheads="1"/>
            </p:cNvSpPr>
            <p:nvPr/>
          </p:nvSpPr>
          <p:spPr bwMode="auto">
            <a:xfrm>
              <a:off x="3120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4" name="Rectangle 24"/>
            <p:cNvSpPr>
              <a:spLocks noChangeArrowheads="1"/>
            </p:cNvSpPr>
            <p:nvPr/>
          </p:nvSpPr>
          <p:spPr bwMode="auto">
            <a:xfrm>
              <a:off x="3312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5" name="Rectangle 25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6" name="Rectangle 26"/>
            <p:cNvSpPr>
              <a:spLocks noChangeArrowheads="1"/>
            </p:cNvSpPr>
            <p:nvPr/>
          </p:nvSpPr>
          <p:spPr bwMode="auto">
            <a:xfrm>
              <a:off x="3696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7" name="Rectangle 27"/>
            <p:cNvSpPr>
              <a:spLocks noChangeArrowheads="1"/>
            </p:cNvSpPr>
            <p:nvPr/>
          </p:nvSpPr>
          <p:spPr bwMode="auto">
            <a:xfrm>
              <a:off x="388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8" name="Rectangle 28"/>
            <p:cNvSpPr>
              <a:spLocks noChangeArrowheads="1"/>
            </p:cNvSpPr>
            <p:nvPr/>
          </p:nvSpPr>
          <p:spPr bwMode="auto">
            <a:xfrm>
              <a:off x="408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69" name="Rectangle 29"/>
            <p:cNvSpPr>
              <a:spLocks noChangeArrowheads="1"/>
            </p:cNvSpPr>
            <p:nvPr/>
          </p:nvSpPr>
          <p:spPr bwMode="auto">
            <a:xfrm>
              <a:off x="427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0" name="Rectangle 30"/>
            <p:cNvSpPr>
              <a:spLocks noChangeArrowheads="1"/>
            </p:cNvSpPr>
            <p:nvPr/>
          </p:nvSpPr>
          <p:spPr bwMode="auto">
            <a:xfrm>
              <a:off x="446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1" name="Rectangle 31"/>
            <p:cNvSpPr>
              <a:spLocks noChangeArrowheads="1"/>
            </p:cNvSpPr>
            <p:nvPr/>
          </p:nvSpPr>
          <p:spPr bwMode="auto">
            <a:xfrm>
              <a:off x="4656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2" name="Rectangle 32"/>
            <p:cNvSpPr>
              <a:spLocks noChangeArrowheads="1"/>
            </p:cNvSpPr>
            <p:nvPr/>
          </p:nvSpPr>
          <p:spPr bwMode="auto">
            <a:xfrm>
              <a:off x="4848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3" name="Rectangle 33"/>
            <p:cNvSpPr>
              <a:spLocks noChangeArrowheads="1"/>
            </p:cNvSpPr>
            <p:nvPr/>
          </p:nvSpPr>
          <p:spPr bwMode="auto">
            <a:xfrm>
              <a:off x="504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4" name="Rectangle 34"/>
            <p:cNvSpPr>
              <a:spLocks noChangeArrowheads="1"/>
            </p:cNvSpPr>
            <p:nvPr/>
          </p:nvSpPr>
          <p:spPr bwMode="auto">
            <a:xfrm>
              <a:off x="523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5" name="Rectangle 35"/>
            <p:cNvSpPr>
              <a:spLocks noChangeArrowheads="1"/>
            </p:cNvSpPr>
            <p:nvPr/>
          </p:nvSpPr>
          <p:spPr bwMode="auto">
            <a:xfrm>
              <a:off x="542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76" name="Freeform 36"/>
          <p:cNvSpPr>
            <a:spLocks/>
          </p:cNvSpPr>
          <p:nvPr/>
        </p:nvSpPr>
        <p:spPr bwMode="auto">
          <a:xfrm>
            <a:off x="4572000" y="2209800"/>
            <a:ext cx="4343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96" y="288"/>
              </a:cxn>
              <a:cxn ang="0">
                <a:pos x="1296" y="0"/>
              </a:cxn>
              <a:cxn ang="0">
                <a:pos x="2736" y="0"/>
              </a:cxn>
            </a:cxnLst>
            <a:rect l="0" t="0" r="r" b="b"/>
            <a:pathLst>
              <a:path w="2736" h="288">
                <a:moveTo>
                  <a:pt x="0" y="288"/>
                </a:moveTo>
                <a:lnTo>
                  <a:pt x="1296" y="288"/>
                </a:lnTo>
                <a:lnTo>
                  <a:pt x="1296" y="0"/>
                </a:lnTo>
                <a:lnTo>
                  <a:pt x="273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7" name="Freeform 37"/>
          <p:cNvSpPr>
            <a:spLocks/>
          </p:cNvSpPr>
          <p:nvPr/>
        </p:nvSpPr>
        <p:spPr bwMode="auto">
          <a:xfrm>
            <a:off x="4495800" y="2286000"/>
            <a:ext cx="4343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96" y="288"/>
              </a:cxn>
              <a:cxn ang="0">
                <a:pos x="1296" y="0"/>
              </a:cxn>
              <a:cxn ang="0">
                <a:pos x="2736" y="0"/>
              </a:cxn>
            </a:cxnLst>
            <a:rect l="0" t="0" r="r" b="b"/>
            <a:pathLst>
              <a:path w="2736" h="288">
                <a:moveTo>
                  <a:pt x="0" y="288"/>
                </a:moveTo>
                <a:lnTo>
                  <a:pt x="1296" y="288"/>
                </a:lnTo>
                <a:lnTo>
                  <a:pt x="1296" y="0"/>
                </a:lnTo>
                <a:lnTo>
                  <a:pt x="273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8" name="Freeform 38"/>
          <p:cNvSpPr>
            <a:spLocks/>
          </p:cNvSpPr>
          <p:nvPr/>
        </p:nvSpPr>
        <p:spPr bwMode="auto">
          <a:xfrm>
            <a:off x="4419600" y="2362200"/>
            <a:ext cx="4343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96" y="288"/>
              </a:cxn>
              <a:cxn ang="0">
                <a:pos x="1296" y="0"/>
              </a:cxn>
              <a:cxn ang="0">
                <a:pos x="2736" y="0"/>
              </a:cxn>
            </a:cxnLst>
            <a:rect l="0" t="0" r="r" b="b"/>
            <a:pathLst>
              <a:path w="2736" h="288">
                <a:moveTo>
                  <a:pt x="0" y="288"/>
                </a:moveTo>
                <a:lnTo>
                  <a:pt x="1296" y="288"/>
                </a:lnTo>
                <a:lnTo>
                  <a:pt x="1296" y="0"/>
                </a:lnTo>
                <a:lnTo>
                  <a:pt x="273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572000" y="4114800"/>
            <a:ext cx="4495800" cy="1371600"/>
            <a:chOff x="2736" y="1488"/>
            <a:chExt cx="2832" cy="864"/>
          </a:xfrm>
        </p:grpSpPr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2736" y="1488"/>
              <a:ext cx="2832" cy="864"/>
              <a:chOff x="2928" y="1200"/>
              <a:chExt cx="2832" cy="864"/>
            </a:xfrm>
          </p:grpSpPr>
          <p:sp>
            <p:nvSpPr>
              <p:cNvPr id="368681" name="Line 41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2" name="Line 42"/>
              <p:cNvSpPr>
                <a:spLocks noChangeShapeType="1"/>
              </p:cNvSpPr>
              <p:nvPr/>
            </p:nvSpPr>
            <p:spPr bwMode="auto">
              <a:xfrm>
                <a:off x="312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3" name="Line 43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4" name="Line 44"/>
              <p:cNvSpPr>
                <a:spLocks noChangeShapeType="1"/>
              </p:cNvSpPr>
              <p:nvPr/>
            </p:nvSpPr>
            <p:spPr bwMode="auto">
              <a:xfrm>
                <a:off x="350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5" name="Line 45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6" name="Line 46"/>
              <p:cNvSpPr>
                <a:spLocks noChangeShapeType="1"/>
              </p:cNvSpPr>
              <p:nvPr/>
            </p:nvSpPr>
            <p:spPr bwMode="auto">
              <a:xfrm>
                <a:off x="388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7" name="Line 47"/>
              <p:cNvSpPr>
                <a:spLocks noChangeShapeType="1"/>
              </p:cNvSpPr>
              <p:nvPr/>
            </p:nvSpPr>
            <p:spPr bwMode="auto">
              <a:xfrm>
                <a:off x="408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8" name="Line 48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9" name="Line 49"/>
              <p:cNvSpPr>
                <a:spLocks noChangeShapeType="1"/>
              </p:cNvSpPr>
              <p:nvPr/>
            </p:nvSpPr>
            <p:spPr bwMode="auto">
              <a:xfrm>
                <a:off x="446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0" name="Line 50"/>
              <p:cNvSpPr>
                <a:spLocks noChangeShapeType="1"/>
              </p:cNvSpPr>
              <p:nvPr/>
            </p:nvSpPr>
            <p:spPr bwMode="auto">
              <a:xfrm>
                <a:off x="465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1" name="Line 51"/>
              <p:cNvSpPr>
                <a:spLocks noChangeShapeType="1"/>
              </p:cNvSpPr>
              <p:nvPr/>
            </p:nvSpPr>
            <p:spPr bwMode="auto">
              <a:xfrm>
                <a:off x="4848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2" name="Line 52"/>
              <p:cNvSpPr>
                <a:spLocks noChangeShapeType="1"/>
              </p:cNvSpPr>
              <p:nvPr/>
            </p:nvSpPr>
            <p:spPr bwMode="auto">
              <a:xfrm>
                <a:off x="5040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3" name="Line 53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4" name="Line 54"/>
              <p:cNvSpPr>
                <a:spLocks noChangeShapeType="1"/>
              </p:cNvSpPr>
              <p:nvPr/>
            </p:nvSpPr>
            <p:spPr bwMode="auto">
              <a:xfrm>
                <a:off x="5232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5" name="Line 55"/>
              <p:cNvSpPr>
                <a:spLocks noChangeShapeType="1"/>
              </p:cNvSpPr>
              <p:nvPr/>
            </p:nvSpPr>
            <p:spPr bwMode="auto">
              <a:xfrm>
                <a:off x="5424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6" name="Line 56"/>
              <p:cNvSpPr>
                <a:spLocks noChangeShapeType="1"/>
              </p:cNvSpPr>
              <p:nvPr/>
            </p:nvSpPr>
            <p:spPr bwMode="auto">
              <a:xfrm>
                <a:off x="5616" y="120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697" name="Rectangle 57"/>
            <p:cNvSpPr>
              <a:spLocks noChangeArrowheads="1"/>
            </p:cNvSpPr>
            <p:nvPr/>
          </p:nvSpPr>
          <p:spPr bwMode="auto">
            <a:xfrm>
              <a:off x="292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8" name="Rectangle 58"/>
            <p:cNvSpPr>
              <a:spLocks noChangeArrowheads="1"/>
            </p:cNvSpPr>
            <p:nvPr/>
          </p:nvSpPr>
          <p:spPr bwMode="auto">
            <a:xfrm>
              <a:off x="3120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9" name="Rectangle 59"/>
            <p:cNvSpPr>
              <a:spLocks noChangeArrowheads="1"/>
            </p:cNvSpPr>
            <p:nvPr/>
          </p:nvSpPr>
          <p:spPr bwMode="auto">
            <a:xfrm>
              <a:off x="3312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0" name="Rectangle 60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1" name="Rectangle 61"/>
            <p:cNvSpPr>
              <a:spLocks noChangeArrowheads="1"/>
            </p:cNvSpPr>
            <p:nvPr/>
          </p:nvSpPr>
          <p:spPr bwMode="auto">
            <a:xfrm>
              <a:off x="3696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2" name="Rectangle 62"/>
            <p:cNvSpPr>
              <a:spLocks noChangeArrowheads="1"/>
            </p:cNvSpPr>
            <p:nvPr/>
          </p:nvSpPr>
          <p:spPr bwMode="auto">
            <a:xfrm>
              <a:off x="3888" y="187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3" name="Rectangle 63"/>
            <p:cNvSpPr>
              <a:spLocks noChangeArrowheads="1"/>
            </p:cNvSpPr>
            <p:nvPr/>
          </p:nvSpPr>
          <p:spPr bwMode="auto">
            <a:xfrm>
              <a:off x="408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4" name="Rectangle 64"/>
            <p:cNvSpPr>
              <a:spLocks noChangeArrowheads="1"/>
            </p:cNvSpPr>
            <p:nvPr/>
          </p:nvSpPr>
          <p:spPr bwMode="auto">
            <a:xfrm>
              <a:off x="427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5" name="Rectangle 65"/>
            <p:cNvSpPr>
              <a:spLocks noChangeArrowheads="1"/>
            </p:cNvSpPr>
            <p:nvPr/>
          </p:nvSpPr>
          <p:spPr bwMode="auto">
            <a:xfrm>
              <a:off x="446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6" name="Rectangle 66"/>
            <p:cNvSpPr>
              <a:spLocks noChangeArrowheads="1"/>
            </p:cNvSpPr>
            <p:nvPr/>
          </p:nvSpPr>
          <p:spPr bwMode="auto">
            <a:xfrm>
              <a:off x="4656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7" name="Rectangle 67"/>
            <p:cNvSpPr>
              <a:spLocks noChangeArrowheads="1"/>
            </p:cNvSpPr>
            <p:nvPr/>
          </p:nvSpPr>
          <p:spPr bwMode="auto">
            <a:xfrm>
              <a:off x="4848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8" name="Rectangle 68"/>
            <p:cNvSpPr>
              <a:spLocks noChangeArrowheads="1"/>
            </p:cNvSpPr>
            <p:nvPr/>
          </p:nvSpPr>
          <p:spPr bwMode="auto">
            <a:xfrm>
              <a:off x="5040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9" name="Rectangle 69"/>
            <p:cNvSpPr>
              <a:spLocks noChangeArrowheads="1"/>
            </p:cNvSpPr>
            <p:nvPr/>
          </p:nvSpPr>
          <p:spPr bwMode="auto">
            <a:xfrm>
              <a:off x="5232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0" name="Rectangle 70"/>
            <p:cNvSpPr>
              <a:spLocks noChangeArrowheads="1"/>
            </p:cNvSpPr>
            <p:nvPr/>
          </p:nvSpPr>
          <p:spPr bwMode="auto">
            <a:xfrm>
              <a:off x="5424" y="163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11" name="Freeform 71"/>
          <p:cNvSpPr>
            <a:spLocks/>
          </p:cNvSpPr>
          <p:nvPr/>
        </p:nvSpPr>
        <p:spPr bwMode="auto">
          <a:xfrm>
            <a:off x="4902200" y="4732338"/>
            <a:ext cx="7938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0"/>
              </a:cxn>
              <a:cxn ang="0">
                <a:pos x="0" y="16"/>
              </a:cxn>
            </a:cxnLst>
            <a:rect l="0" t="0" r="r" b="b"/>
            <a:pathLst>
              <a:path w="5" h="16">
                <a:moveTo>
                  <a:pt x="0" y="16"/>
                </a:moveTo>
                <a:cubicBezTo>
                  <a:pt x="2" y="11"/>
                  <a:pt x="5" y="0"/>
                  <a:pt x="5" y="0"/>
                </a:cubicBezTo>
                <a:cubicBezTo>
                  <a:pt x="5" y="0"/>
                  <a:pt x="2" y="11"/>
                  <a:pt x="0" y="1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2" name="Freeform 72"/>
          <p:cNvSpPr>
            <a:spLocks/>
          </p:cNvSpPr>
          <p:nvPr/>
        </p:nvSpPr>
        <p:spPr bwMode="auto">
          <a:xfrm>
            <a:off x="4897438" y="4132263"/>
            <a:ext cx="4071937" cy="701675"/>
          </a:xfrm>
          <a:custGeom>
            <a:avLst/>
            <a:gdLst/>
            <a:ahLst/>
            <a:cxnLst>
              <a:cxn ang="0">
                <a:pos x="53" y="363"/>
              </a:cxn>
              <a:cxn ang="0">
                <a:pos x="95" y="299"/>
              </a:cxn>
              <a:cxn ang="0">
                <a:pos x="101" y="171"/>
              </a:cxn>
              <a:cxn ang="0">
                <a:pos x="138" y="213"/>
              </a:cxn>
              <a:cxn ang="0">
                <a:pos x="213" y="400"/>
              </a:cxn>
              <a:cxn ang="0">
                <a:pos x="277" y="245"/>
              </a:cxn>
              <a:cxn ang="0">
                <a:pos x="314" y="240"/>
              </a:cxn>
              <a:cxn ang="0">
                <a:pos x="415" y="421"/>
              </a:cxn>
              <a:cxn ang="0">
                <a:pos x="501" y="336"/>
              </a:cxn>
              <a:cxn ang="0">
                <a:pos x="527" y="171"/>
              </a:cxn>
              <a:cxn ang="0">
                <a:pos x="575" y="251"/>
              </a:cxn>
              <a:cxn ang="0">
                <a:pos x="661" y="288"/>
              </a:cxn>
              <a:cxn ang="0">
                <a:pos x="746" y="283"/>
              </a:cxn>
              <a:cxn ang="0">
                <a:pos x="783" y="400"/>
              </a:cxn>
              <a:cxn ang="0">
                <a:pos x="885" y="256"/>
              </a:cxn>
              <a:cxn ang="0">
                <a:pos x="901" y="235"/>
              </a:cxn>
              <a:cxn ang="0">
                <a:pos x="965" y="336"/>
              </a:cxn>
              <a:cxn ang="0">
                <a:pos x="981" y="384"/>
              </a:cxn>
              <a:cxn ang="0">
                <a:pos x="1029" y="341"/>
              </a:cxn>
              <a:cxn ang="0">
                <a:pos x="1050" y="299"/>
              </a:cxn>
              <a:cxn ang="0">
                <a:pos x="1087" y="245"/>
              </a:cxn>
              <a:cxn ang="0">
                <a:pos x="1125" y="208"/>
              </a:cxn>
              <a:cxn ang="0">
                <a:pos x="1183" y="85"/>
              </a:cxn>
              <a:cxn ang="0">
                <a:pos x="1343" y="133"/>
              </a:cxn>
              <a:cxn ang="0">
                <a:pos x="1413" y="288"/>
              </a:cxn>
              <a:cxn ang="0">
                <a:pos x="1450" y="325"/>
              </a:cxn>
              <a:cxn ang="0">
                <a:pos x="1498" y="267"/>
              </a:cxn>
              <a:cxn ang="0">
                <a:pos x="1610" y="48"/>
              </a:cxn>
              <a:cxn ang="0">
                <a:pos x="1647" y="0"/>
              </a:cxn>
              <a:cxn ang="0">
                <a:pos x="1727" y="80"/>
              </a:cxn>
              <a:cxn ang="0">
                <a:pos x="1813" y="283"/>
              </a:cxn>
              <a:cxn ang="0">
                <a:pos x="1834" y="315"/>
              </a:cxn>
              <a:cxn ang="0">
                <a:pos x="1877" y="261"/>
              </a:cxn>
              <a:cxn ang="0">
                <a:pos x="1935" y="176"/>
              </a:cxn>
              <a:cxn ang="0">
                <a:pos x="2021" y="85"/>
              </a:cxn>
              <a:cxn ang="0">
                <a:pos x="2122" y="144"/>
              </a:cxn>
              <a:cxn ang="0">
                <a:pos x="2191" y="251"/>
              </a:cxn>
              <a:cxn ang="0">
                <a:pos x="2250" y="315"/>
              </a:cxn>
              <a:cxn ang="0">
                <a:pos x="2378" y="160"/>
              </a:cxn>
              <a:cxn ang="0">
                <a:pos x="2442" y="80"/>
              </a:cxn>
              <a:cxn ang="0">
                <a:pos x="2565" y="240"/>
              </a:cxn>
            </a:cxnLst>
            <a:rect l="0" t="0" r="r" b="b"/>
            <a:pathLst>
              <a:path w="2565" h="442">
                <a:moveTo>
                  <a:pt x="21" y="405"/>
                </a:moveTo>
                <a:cubicBezTo>
                  <a:pt x="55" y="335"/>
                  <a:pt x="0" y="442"/>
                  <a:pt x="53" y="363"/>
                </a:cubicBezTo>
                <a:cubicBezTo>
                  <a:pt x="58" y="355"/>
                  <a:pt x="58" y="344"/>
                  <a:pt x="63" y="336"/>
                </a:cubicBezTo>
                <a:cubicBezTo>
                  <a:pt x="72" y="322"/>
                  <a:pt x="84" y="311"/>
                  <a:pt x="95" y="299"/>
                </a:cubicBezTo>
                <a:cubicBezTo>
                  <a:pt x="105" y="273"/>
                  <a:pt x="108" y="271"/>
                  <a:pt x="95" y="245"/>
                </a:cubicBezTo>
                <a:cubicBezTo>
                  <a:pt x="89" y="221"/>
                  <a:pt x="80" y="196"/>
                  <a:pt x="101" y="171"/>
                </a:cubicBezTo>
                <a:cubicBezTo>
                  <a:pt x="107" y="164"/>
                  <a:pt x="111" y="185"/>
                  <a:pt x="117" y="192"/>
                </a:cubicBezTo>
                <a:cubicBezTo>
                  <a:pt x="124" y="199"/>
                  <a:pt x="131" y="206"/>
                  <a:pt x="138" y="213"/>
                </a:cubicBezTo>
                <a:cubicBezTo>
                  <a:pt x="147" y="244"/>
                  <a:pt x="147" y="270"/>
                  <a:pt x="170" y="293"/>
                </a:cubicBezTo>
                <a:cubicBezTo>
                  <a:pt x="179" y="334"/>
                  <a:pt x="182" y="369"/>
                  <a:pt x="213" y="400"/>
                </a:cubicBezTo>
                <a:cubicBezTo>
                  <a:pt x="230" y="373"/>
                  <a:pt x="225" y="343"/>
                  <a:pt x="239" y="315"/>
                </a:cubicBezTo>
                <a:cubicBezTo>
                  <a:pt x="251" y="291"/>
                  <a:pt x="269" y="271"/>
                  <a:pt x="277" y="245"/>
                </a:cubicBezTo>
                <a:cubicBezTo>
                  <a:pt x="285" y="219"/>
                  <a:pt x="285" y="196"/>
                  <a:pt x="298" y="171"/>
                </a:cubicBezTo>
                <a:cubicBezTo>
                  <a:pt x="302" y="194"/>
                  <a:pt x="309" y="217"/>
                  <a:pt x="314" y="240"/>
                </a:cubicBezTo>
                <a:cubicBezTo>
                  <a:pt x="321" y="306"/>
                  <a:pt x="332" y="315"/>
                  <a:pt x="389" y="341"/>
                </a:cubicBezTo>
                <a:cubicBezTo>
                  <a:pt x="398" y="371"/>
                  <a:pt x="410" y="388"/>
                  <a:pt x="415" y="421"/>
                </a:cubicBezTo>
                <a:cubicBezTo>
                  <a:pt x="432" y="399"/>
                  <a:pt x="451" y="384"/>
                  <a:pt x="474" y="368"/>
                </a:cubicBezTo>
                <a:cubicBezTo>
                  <a:pt x="482" y="356"/>
                  <a:pt x="496" y="349"/>
                  <a:pt x="501" y="336"/>
                </a:cubicBezTo>
                <a:cubicBezTo>
                  <a:pt x="516" y="298"/>
                  <a:pt x="510" y="253"/>
                  <a:pt x="522" y="213"/>
                </a:cubicBezTo>
                <a:cubicBezTo>
                  <a:pt x="524" y="199"/>
                  <a:pt x="518" y="182"/>
                  <a:pt x="527" y="171"/>
                </a:cubicBezTo>
                <a:cubicBezTo>
                  <a:pt x="532" y="165"/>
                  <a:pt x="539" y="181"/>
                  <a:pt x="543" y="187"/>
                </a:cubicBezTo>
                <a:cubicBezTo>
                  <a:pt x="557" y="209"/>
                  <a:pt x="559" y="229"/>
                  <a:pt x="575" y="251"/>
                </a:cubicBezTo>
                <a:cubicBezTo>
                  <a:pt x="586" y="300"/>
                  <a:pt x="599" y="350"/>
                  <a:pt x="607" y="400"/>
                </a:cubicBezTo>
                <a:cubicBezTo>
                  <a:pt x="618" y="362"/>
                  <a:pt x="637" y="319"/>
                  <a:pt x="661" y="288"/>
                </a:cubicBezTo>
                <a:cubicBezTo>
                  <a:pt x="671" y="256"/>
                  <a:pt x="674" y="220"/>
                  <a:pt x="682" y="187"/>
                </a:cubicBezTo>
                <a:cubicBezTo>
                  <a:pt x="694" y="224"/>
                  <a:pt x="722" y="253"/>
                  <a:pt x="746" y="283"/>
                </a:cubicBezTo>
                <a:cubicBezTo>
                  <a:pt x="752" y="308"/>
                  <a:pt x="759" y="333"/>
                  <a:pt x="767" y="357"/>
                </a:cubicBezTo>
                <a:cubicBezTo>
                  <a:pt x="772" y="371"/>
                  <a:pt x="783" y="400"/>
                  <a:pt x="783" y="400"/>
                </a:cubicBezTo>
                <a:cubicBezTo>
                  <a:pt x="820" y="376"/>
                  <a:pt x="838" y="346"/>
                  <a:pt x="869" y="315"/>
                </a:cubicBezTo>
                <a:cubicBezTo>
                  <a:pt x="874" y="295"/>
                  <a:pt x="885" y="256"/>
                  <a:pt x="885" y="256"/>
                </a:cubicBezTo>
                <a:cubicBezTo>
                  <a:pt x="887" y="242"/>
                  <a:pt x="881" y="224"/>
                  <a:pt x="890" y="213"/>
                </a:cubicBezTo>
                <a:cubicBezTo>
                  <a:pt x="895" y="206"/>
                  <a:pt x="897" y="228"/>
                  <a:pt x="901" y="235"/>
                </a:cubicBezTo>
                <a:cubicBezTo>
                  <a:pt x="911" y="254"/>
                  <a:pt x="918" y="268"/>
                  <a:pt x="933" y="283"/>
                </a:cubicBezTo>
                <a:cubicBezTo>
                  <a:pt x="943" y="303"/>
                  <a:pt x="957" y="315"/>
                  <a:pt x="965" y="336"/>
                </a:cubicBezTo>
                <a:cubicBezTo>
                  <a:pt x="969" y="357"/>
                  <a:pt x="965" y="381"/>
                  <a:pt x="975" y="400"/>
                </a:cubicBezTo>
                <a:cubicBezTo>
                  <a:pt x="978" y="405"/>
                  <a:pt x="977" y="388"/>
                  <a:pt x="981" y="384"/>
                </a:cubicBezTo>
                <a:cubicBezTo>
                  <a:pt x="985" y="380"/>
                  <a:pt x="992" y="381"/>
                  <a:pt x="997" y="379"/>
                </a:cubicBezTo>
                <a:cubicBezTo>
                  <a:pt x="1004" y="357"/>
                  <a:pt x="1016" y="360"/>
                  <a:pt x="1029" y="341"/>
                </a:cubicBezTo>
                <a:cubicBezTo>
                  <a:pt x="1031" y="330"/>
                  <a:pt x="1029" y="319"/>
                  <a:pt x="1034" y="309"/>
                </a:cubicBezTo>
                <a:cubicBezTo>
                  <a:pt x="1037" y="303"/>
                  <a:pt x="1047" y="304"/>
                  <a:pt x="1050" y="299"/>
                </a:cubicBezTo>
                <a:cubicBezTo>
                  <a:pt x="1054" y="293"/>
                  <a:pt x="1051" y="283"/>
                  <a:pt x="1055" y="277"/>
                </a:cubicBezTo>
                <a:cubicBezTo>
                  <a:pt x="1064" y="265"/>
                  <a:pt x="1076" y="256"/>
                  <a:pt x="1087" y="245"/>
                </a:cubicBezTo>
                <a:cubicBezTo>
                  <a:pt x="1092" y="240"/>
                  <a:pt x="1103" y="229"/>
                  <a:pt x="1103" y="229"/>
                </a:cubicBezTo>
                <a:cubicBezTo>
                  <a:pt x="1120" y="184"/>
                  <a:pt x="1095" y="238"/>
                  <a:pt x="1125" y="208"/>
                </a:cubicBezTo>
                <a:cubicBezTo>
                  <a:pt x="1143" y="190"/>
                  <a:pt x="1142" y="154"/>
                  <a:pt x="1157" y="133"/>
                </a:cubicBezTo>
                <a:cubicBezTo>
                  <a:pt x="1162" y="116"/>
                  <a:pt x="1183" y="85"/>
                  <a:pt x="1183" y="85"/>
                </a:cubicBezTo>
                <a:cubicBezTo>
                  <a:pt x="1190" y="62"/>
                  <a:pt x="1186" y="46"/>
                  <a:pt x="1210" y="37"/>
                </a:cubicBezTo>
                <a:cubicBezTo>
                  <a:pt x="1233" y="82"/>
                  <a:pt x="1295" y="118"/>
                  <a:pt x="1343" y="133"/>
                </a:cubicBezTo>
                <a:cubicBezTo>
                  <a:pt x="1372" y="153"/>
                  <a:pt x="1366" y="195"/>
                  <a:pt x="1386" y="224"/>
                </a:cubicBezTo>
                <a:cubicBezTo>
                  <a:pt x="1393" y="246"/>
                  <a:pt x="1405" y="265"/>
                  <a:pt x="1413" y="288"/>
                </a:cubicBezTo>
                <a:cubicBezTo>
                  <a:pt x="1415" y="293"/>
                  <a:pt x="1414" y="300"/>
                  <a:pt x="1418" y="304"/>
                </a:cubicBezTo>
                <a:cubicBezTo>
                  <a:pt x="1427" y="313"/>
                  <a:pt x="1439" y="318"/>
                  <a:pt x="1450" y="325"/>
                </a:cubicBezTo>
                <a:cubicBezTo>
                  <a:pt x="1455" y="329"/>
                  <a:pt x="1466" y="336"/>
                  <a:pt x="1466" y="336"/>
                </a:cubicBezTo>
                <a:cubicBezTo>
                  <a:pt x="1512" y="325"/>
                  <a:pt x="1475" y="341"/>
                  <a:pt x="1498" y="267"/>
                </a:cubicBezTo>
                <a:cubicBezTo>
                  <a:pt x="1505" y="245"/>
                  <a:pt x="1543" y="221"/>
                  <a:pt x="1562" y="208"/>
                </a:cubicBezTo>
                <a:cubicBezTo>
                  <a:pt x="1578" y="156"/>
                  <a:pt x="1600" y="102"/>
                  <a:pt x="1610" y="48"/>
                </a:cubicBezTo>
                <a:cubicBezTo>
                  <a:pt x="1612" y="39"/>
                  <a:pt x="1609" y="28"/>
                  <a:pt x="1615" y="21"/>
                </a:cubicBezTo>
                <a:cubicBezTo>
                  <a:pt x="1623" y="11"/>
                  <a:pt x="1647" y="0"/>
                  <a:pt x="1647" y="0"/>
                </a:cubicBezTo>
                <a:cubicBezTo>
                  <a:pt x="1657" y="10"/>
                  <a:pt x="1670" y="16"/>
                  <a:pt x="1679" y="27"/>
                </a:cubicBezTo>
                <a:cubicBezTo>
                  <a:pt x="1697" y="48"/>
                  <a:pt x="1703" y="64"/>
                  <a:pt x="1727" y="80"/>
                </a:cubicBezTo>
                <a:cubicBezTo>
                  <a:pt x="1736" y="130"/>
                  <a:pt x="1722" y="188"/>
                  <a:pt x="1765" y="219"/>
                </a:cubicBezTo>
                <a:cubicBezTo>
                  <a:pt x="1776" y="254"/>
                  <a:pt x="1782" y="262"/>
                  <a:pt x="1813" y="283"/>
                </a:cubicBezTo>
                <a:cubicBezTo>
                  <a:pt x="1822" y="297"/>
                  <a:pt x="1819" y="317"/>
                  <a:pt x="1829" y="331"/>
                </a:cubicBezTo>
                <a:cubicBezTo>
                  <a:pt x="1832" y="336"/>
                  <a:pt x="1832" y="320"/>
                  <a:pt x="1834" y="315"/>
                </a:cubicBezTo>
                <a:cubicBezTo>
                  <a:pt x="1837" y="307"/>
                  <a:pt x="1840" y="299"/>
                  <a:pt x="1845" y="293"/>
                </a:cubicBezTo>
                <a:cubicBezTo>
                  <a:pt x="1854" y="281"/>
                  <a:pt x="1877" y="261"/>
                  <a:pt x="1877" y="261"/>
                </a:cubicBezTo>
                <a:cubicBezTo>
                  <a:pt x="1890" y="221"/>
                  <a:pt x="1871" y="269"/>
                  <a:pt x="1898" y="235"/>
                </a:cubicBezTo>
                <a:cubicBezTo>
                  <a:pt x="1916" y="213"/>
                  <a:pt x="1904" y="197"/>
                  <a:pt x="1935" y="176"/>
                </a:cubicBezTo>
                <a:cubicBezTo>
                  <a:pt x="1943" y="156"/>
                  <a:pt x="1962" y="134"/>
                  <a:pt x="1983" y="128"/>
                </a:cubicBezTo>
                <a:cubicBezTo>
                  <a:pt x="2001" y="102"/>
                  <a:pt x="2005" y="116"/>
                  <a:pt x="2021" y="85"/>
                </a:cubicBezTo>
                <a:cubicBezTo>
                  <a:pt x="2032" y="38"/>
                  <a:pt x="2043" y="91"/>
                  <a:pt x="2074" y="101"/>
                </a:cubicBezTo>
                <a:cubicBezTo>
                  <a:pt x="2089" y="116"/>
                  <a:pt x="2106" y="131"/>
                  <a:pt x="2122" y="144"/>
                </a:cubicBezTo>
                <a:cubicBezTo>
                  <a:pt x="2134" y="154"/>
                  <a:pt x="2159" y="171"/>
                  <a:pt x="2159" y="171"/>
                </a:cubicBezTo>
                <a:cubicBezTo>
                  <a:pt x="2176" y="195"/>
                  <a:pt x="2182" y="223"/>
                  <a:pt x="2191" y="251"/>
                </a:cubicBezTo>
                <a:cubicBezTo>
                  <a:pt x="2197" y="272"/>
                  <a:pt x="2217" y="286"/>
                  <a:pt x="2229" y="304"/>
                </a:cubicBezTo>
                <a:cubicBezTo>
                  <a:pt x="2230" y="308"/>
                  <a:pt x="2234" y="339"/>
                  <a:pt x="2250" y="315"/>
                </a:cubicBezTo>
                <a:cubicBezTo>
                  <a:pt x="2273" y="280"/>
                  <a:pt x="2244" y="231"/>
                  <a:pt x="2293" y="213"/>
                </a:cubicBezTo>
                <a:cubicBezTo>
                  <a:pt x="2312" y="182"/>
                  <a:pt x="2347" y="176"/>
                  <a:pt x="2378" y="160"/>
                </a:cubicBezTo>
                <a:cubicBezTo>
                  <a:pt x="2391" y="141"/>
                  <a:pt x="2388" y="130"/>
                  <a:pt x="2410" y="123"/>
                </a:cubicBezTo>
                <a:cubicBezTo>
                  <a:pt x="2422" y="105"/>
                  <a:pt x="2436" y="100"/>
                  <a:pt x="2442" y="80"/>
                </a:cubicBezTo>
                <a:cubicBezTo>
                  <a:pt x="2480" y="106"/>
                  <a:pt x="2505" y="159"/>
                  <a:pt x="2538" y="192"/>
                </a:cubicBezTo>
                <a:cubicBezTo>
                  <a:pt x="2542" y="205"/>
                  <a:pt x="2548" y="240"/>
                  <a:pt x="2565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3" name="Freeform 73"/>
          <p:cNvSpPr>
            <a:spLocks/>
          </p:cNvSpPr>
          <p:nvPr/>
        </p:nvSpPr>
        <p:spPr bwMode="auto">
          <a:xfrm>
            <a:off x="4876800" y="4419600"/>
            <a:ext cx="4041775" cy="830263"/>
          </a:xfrm>
          <a:custGeom>
            <a:avLst/>
            <a:gdLst/>
            <a:ahLst/>
            <a:cxnLst>
              <a:cxn ang="0">
                <a:pos x="66" y="416"/>
              </a:cxn>
              <a:cxn ang="0">
                <a:pos x="119" y="443"/>
              </a:cxn>
              <a:cxn ang="0">
                <a:pos x="215" y="262"/>
              </a:cxn>
              <a:cxn ang="0">
                <a:pos x="359" y="432"/>
              </a:cxn>
              <a:cxn ang="0">
                <a:pos x="423" y="315"/>
              </a:cxn>
              <a:cxn ang="0">
                <a:pos x="455" y="395"/>
              </a:cxn>
              <a:cxn ang="0">
                <a:pos x="604" y="283"/>
              </a:cxn>
              <a:cxn ang="0">
                <a:pos x="610" y="406"/>
              </a:cxn>
              <a:cxn ang="0">
                <a:pos x="786" y="384"/>
              </a:cxn>
              <a:cxn ang="0">
                <a:pos x="818" y="251"/>
              </a:cxn>
              <a:cxn ang="0">
                <a:pos x="892" y="454"/>
              </a:cxn>
              <a:cxn ang="0">
                <a:pos x="994" y="427"/>
              </a:cxn>
              <a:cxn ang="0">
                <a:pos x="1004" y="320"/>
              </a:cxn>
              <a:cxn ang="0">
                <a:pos x="1052" y="438"/>
              </a:cxn>
              <a:cxn ang="0">
                <a:pos x="1202" y="411"/>
              </a:cxn>
              <a:cxn ang="0">
                <a:pos x="1207" y="22"/>
              </a:cxn>
              <a:cxn ang="0">
                <a:pos x="1207" y="27"/>
              </a:cxn>
              <a:cxn ang="0">
                <a:pos x="1255" y="475"/>
              </a:cxn>
              <a:cxn ang="0">
                <a:pos x="1340" y="368"/>
              </a:cxn>
              <a:cxn ang="0">
                <a:pos x="1378" y="54"/>
              </a:cxn>
              <a:cxn ang="0">
                <a:pos x="1431" y="443"/>
              </a:cxn>
              <a:cxn ang="0">
                <a:pos x="1527" y="384"/>
              </a:cxn>
              <a:cxn ang="0">
                <a:pos x="1570" y="38"/>
              </a:cxn>
              <a:cxn ang="0">
                <a:pos x="1548" y="150"/>
              </a:cxn>
              <a:cxn ang="0">
                <a:pos x="1628" y="507"/>
              </a:cxn>
              <a:cxn ang="0">
                <a:pos x="1746" y="443"/>
              </a:cxn>
              <a:cxn ang="0">
                <a:pos x="1772" y="208"/>
              </a:cxn>
              <a:cxn ang="0">
                <a:pos x="1778" y="422"/>
              </a:cxn>
              <a:cxn ang="0">
                <a:pos x="1879" y="486"/>
              </a:cxn>
              <a:cxn ang="0">
                <a:pos x="1948" y="203"/>
              </a:cxn>
              <a:cxn ang="0">
                <a:pos x="1959" y="214"/>
              </a:cxn>
              <a:cxn ang="0">
                <a:pos x="1970" y="352"/>
              </a:cxn>
              <a:cxn ang="0">
                <a:pos x="2039" y="454"/>
              </a:cxn>
              <a:cxn ang="0">
                <a:pos x="2108" y="299"/>
              </a:cxn>
              <a:cxn ang="0">
                <a:pos x="2146" y="27"/>
              </a:cxn>
              <a:cxn ang="0">
                <a:pos x="2284" y="390"/>
              </a:cxn>
              <a:cxn ang="0">
                <a:pos x="2332" y="160"/>
              </a:cxn>
              <a:cxn ang="0">
                <a:pos x="2343" y="91"/>
              </a:cxn>
              <a:cxn ang="0">
                <a:pos x="2396" y="438"/>
              </a:cxn>
              <a:cxn ang="0">
                <a:pos x="2503" y="390"/>
              </a:cxn>
              <a:cxn ang="0">
                <a:pos x="2546" y="171"/>
              </a:cxn>
            </a:cxnLst>
            <a:rect l="0" t="0" r="r" b="b"/>
            <a:pathLst>
              <a:path w="2546" h="523">
                <a:moveTo>
                  <a:pt x="23" y="246"/>
                </a:moveTo>
                <a:cubicBezTo>
                  <a:pt x="39" y="298"/>
                  <a:pt x="0" y="395"/>
                  <a:pt x="66" y="416"/>
                </a:cubicBezTo>
                <a:cubicBezTo>
                  <a:pt x="71" y="421"/>
                  <a:pt x="75" y="429"/>
                  <a:pt x="82" y="432"/>
                </a:cubicBezTo>
                <a:cubicBezTo>
                  <a:pt x="93" y="438"/>
                  <a:pt x="119" y="443"/>
                  <a:pt x="119" y="443"/>
                </a:cubicBezTo>
                <a:cubicBezTo>
                  <a:pt x="158" y="438"/>
                  <a:pt x="162" y="436"/>
                  <a:pt x="183" y="406"/>
                </a:cubicBezTo>
                <a:cubicBezTo>
                  <a:pt x="198" y="358"/>
                  <a:pt x="199" y="309"/>
                  <a:pt x="215" y="262"/>
                </a:cubicBezTo>
                <a:cubicBezTo>
                  <a:pt x="220" y="349"/>
                  <a:pt x="224" y="389"/>
                  <a:pt x="295" y="438"/>
                </a:cubicBezTo>
                <a:cubicBezTo>
                  <a:pt x="316" y="436"/>
                  <a:pt x="338" y="436"/>
                  <a:pt x="359" y="432"/>
                </a:cubicBezTo>
                <a:cubicBezTo>
                  <a:pt x="374" y="429"/>
                  <a:pt x="402" y="416"/>
                  <a:pt x="402" y="416"/>
                </a:cubicBezTo>
                <a:cubicBezTo>
                  <a:pt x="407" y="382"/>
                  <a:pt x="403" y="344"/>
                  <a:pt x="423" y="315"/>
                </a:cubicBezTo>
                <a:cubicBezTo>
                  <a:pt x="429" y="297"/>
                  <a:pt x="414" y="226"/>
                  <a:pt x="428" y="272"/>
                </a:cubicBezTo>
                <a:cubicBezTo>
                  <a:pt x="429" y="280"/>
                  <a:pt x="435" y="390"/>
                  <a:pt x="455" y="395"/>
                </a:cubicBezTo>
                <a:cubicBezTo>
                  <a:pt x="486" y="403"/>
                  <a:pt x="551" y="406"/>
                  <a:pt x="551" y="406"/>
                </a:cubicBezTo>
                <a:cubicBezTo>
                  <a:pt x="646" y="396"/>
                  <a:pt x="617" y="392"/>
                  <a:pt x="604" y="283"/>
                </a:cubicBezTo>
                <a:cubicBezTo>
                  <a:pt x="591" y="324"/>
                  <a:pt x="596" y="303"/>
                  <a:pt x="604" y="384"/>
                </a:cubicBezTo>
                <a:cubicBezTo>
                  <a:pt x="605" y="392"/>
                  <a:pt x="604" y="401"/>
                  <a:pt x="610" y="406"/>
                </a:cubicBezTo>
                <a:cubicBezTo>
                  <a:pt x="619" y="413"/>
                  <a:pt x="642" y="416"/>
                  <a:pt x="642" y="416"/>
                </a:cubicBezTo>
                <a:cubicBezTo>
                  <a:pt x="721" y="413"/>
                  <a:pt x="750" y="436"/>
                  <a:pt x="786" y="384"/>
                </a:cubicBezTo>
                <a:cubicBezTo>
                  <a:pt x="790" y="359"/>
                  <a:pt x="791" y="334"/>
                  <a:pt x="796" y="310"/>
                </a:cubicBezTo>
                <a:cubicBezTo>
                  <a:pt x="800" y="290"/>
                  <a:pt x="812" y="271"/>
                  <a:pt x="818" y="251"/>
                </a:cubicBezTo>
                <a:cubicBezTo>
                  <a:pt x="821" y="305"/>
                  <a:pt x="813" y="391"/>
                  <a:pt x="866" y="427"/>
                </a:cubicBezTo>
                <a:cubicBezTo>
                  <a:pt x="875" y="441"/>
                  <a:pt x="875" y="447"/>
                  <a:pt x="892" y="454"/>
                </a:cubicBezTo>
                <a:cubicBezTo>
                  <a:pt x="902" y="458"/>
                  <a:pt x="924" y="464"/>
                  <a:pt x="924" y="464"/>
                </a:cubicBezTo>
                <a:cubicBezTo>
                  <a:pt x="960" y="460"/>
                  <a:pt x="981" y="462"/>
                  <a:pt x="994" y="427"/>
                </a:cubicBezTo>
                <a:cubicBezTo>
                  <a:pt x="996" y="415"/>
                  <a:pt x="998" y="402"/>
                  <a:pt x="999" y="390"/>
                </a:cubicBezTo>
                <a:cubicBezTo>
                  <a:pt x="1001" y="367"/>
                  <a:pt x="995" y="342"/>
                  <a:pt x="1004" y="320"/>
                </a:cubicBezTo>
                <a:cubicBezTo>
                  <a:pt x="1009" y="307"/>
                  <a:pt x="1007" y="349"/>
                  <a:pt x="1010" y="363"/>
                </a:cubicBezTo>
                <a:cubicBezTo>
                  <a:pt x="1017" y="394"/>
                  <a:pt x="1026" y="420"/>
                  <a:pt x="1052" y="438"/>
                </a:cubicBezTo>
                <a:cubicBezTo>
                  <a:pt x="1067" y="460"/>
                  <a:pt x="1088" y="461"/>
                  <a:pt x="1111" y="470"/>
                </a:cubicBezTo>
                <a:cubicBezTo>
                  <a:pt x="1197" y="460"/>
                  <a:pt x="1160" y="466"/>
                  <a:pt x="1202" y="411"/>
                </a:cubicBezTo>
                <a:cubicBezTo>
                  <a:pt x="1217" y="347"/>
                  <a:pt x="1211" y="279"/>
                  <a:pt x="1218" y="214"/>
                </a:cubicBezTo>
                <a:cubicBezTo>
                  <a:pt x="1214" y="150"/>
                  <a:pt x="1212" y="86"/>
                  <a:pt x="1207" y="22"/>
                </a:cubicBezTo>
                <a:cubicBezTo>
                  <a:pt x="1207" y="16"/>
                  <a:pt x="1202" y="0"/>
                  <a:pt x="1202" y="6"/>
                </a:cubicBezTo>
                <a:cubicBezTo>
                  <a:pt x="1202" y="13"/>
                  <a:pt x="1205" y="20"/>
                  <a:pt x="1207" y="27"/>
                </a:cubicBezTo>
                <a:cubicBezTo>
                  <a:pt x="1213" y="148"/>
                  <a:pt x="1226" y="269"/>
                  <a:pt x="1234" y="390"/>
                </a:cubicBezTo>
                <a:cubicBezTo>
                  <a:pt x="1240" y="476"/>
                  <a:pt x="1213" y="462"/>
                  <a:pt x="1255" y="475"/>
                </a:cubicBezTo>
                <a:cubicBezTo>
                  <a:pt x="1275" y="471"/>
                  <a:pt x="1296" y="473"/>
                  <a:pt x="1314" y="464"/>
                </a:cubicBezTo>
                <a:cubicBezTo>
                  <a:pt x="1322" y="460"/>
                  <a:pt x="1335" y="384"/>
                  <a:pt x="1340" y="368"/>
                </a:cubicBezTo>
                <a:cubicBezTo>
                  <a:pt x="1345" y="328"/>
                  <a:pt x="1356" y="291"/>
                  <a:pt x="1362" y="251"/>
                </a:cubicBezTo>
                <a:cubicBezTo>
                  <a:pt x="1372" y="186"/>
                  <a:pt x="1372" y="120"/>
                  <a:pt x="1378" y="54"/>
                </a:cubicBezTo>
                <a:cubicBezTo>
                  <a:pt x="1380" y="141"/>
                  <a:pt x="1381" y="254"/>
                  <a:pt x="1388" y="347"/>
                </a:cubicBezTo>
                <a:cubicBezTo>
                  <a:pt x="1391" y="389"/>
                  <a:pt x="1387" y="435"/>
                  <a:pt x="1431" y="443"/>
                </a:cubicBezTo>
                <a:cubicBezTo>
                  <a:pt x="1442" y="441"/>
                  <a:pt x="1486" y="438"/>
                  <a:pt x="1500" y="422"/>
                </a:cubicBezTo>
                <a:cubicBezTo>
                  <a:pt x="1510" y="410"/>
                  <a:pt x="1527" y="384"/>
                  <a:pt x="1527" y="384"/>
                </a:cubicBezTo>
                <a:cubicBezTo>
                  <a:pt x="1532" y="320"/>
                  <a:pt x="1523" y="196"/>
                  <a:pt x="1559" y="144"/>
                </a:cubicBezTo>
                <a:cubicBezTo>
                  <a:pt x="1562" y="109"/>
                  <a:pt x="1570" y="74"/>
                  <a:pt x="1570" y="38"/>
                </a:cubicBezTo>
                <a:cubicBezTo>
                  <a:pt x="1570" y="24"/>
                  <a:pt x="1567" y="66"/>
                  <a:pt x="1564" y="80"/>
                </a:cubicBezTo>
                <a:cubicBezTo>
                  <a:pt x="1559" y="103"/>
                  <a:pt x="1553" y="127"/>
                  <a:pt x="1548" y="150"/>
                </a:cubicBezTo>
                <a:cubicBezTo>
                  <a:pt x="1538" y="247"/>
                  <a:pt x="1512" y="408"/>
                  <a:pt x="1548" y="491"/>
                </a:cubicBezTo>
                <a:cubicBezTo>
                  <a:pt x="1553" y="502"/>
                  <a:pt x="1627" y="507"/>
                  <a:pt x="1628" y="507"/>
                </a:cubicBezTo>
                <a:cubicBezTo>
                  <a:pt x="1653" y="505"/>
                  <a:pt x="1678" y="506"/>
                  <a:pt x="1703" y="502"/>
                </a:cubicBezTo>
                <a:cubicBezTo>
                  <a:pt x="1723" y="499"/>
                  <a:pt x="1732" y="457"/>
                  <a:pt x="1746" y="443"/>
                </a:cubicBezTo>
                <a:cubicBezTo>
                  <a:pt x="1756" y="412"/>
                  <a:pt x="1753" y="379"/>
                  <a:pt x="1762" y="347"/>
                </a:cubicBezTo>
                <a:cubicBezTo>
                  <a:pt x="1765" y="301"/>
                  <a:pt x="1774" y="254"/>
                  <a:pt x="1772" y="208"/>
                </a:cubicBezTo>
                <a:cubicBezTo>
                  <a:pt x="1770" y="160"/>
                  <a:pt x="1767" y="16"/>
                  <a:pt x="1767" y="64"/>
                </a:cubicBezTo>
                <a:cubicBezTo>
                  <a:pt x="1767" y="106"/>
                  <a:pt x="1768" y="329"/>
                  <a:pt x="1778" y="422"/>
                </a:cubicBezTo>
                <a:cubicBezTo>
                  <a:pt x="1782" y="458"/>
                  <a:pt x="1786" y="510"/>
                  <a:pt x="1826" y="523"/>
                </a:cubicBezTo>
                <a:cubicBezTo>
                  <a:pt x="1858" y="517"/>
                  <a:pt x="1864" y="514"/>
                  <a:pt x="1879" y="486"/>
                </a:cubicBezTo>
                <a:cubicBezTo>
                  <a:pt x="1886" y="420"/>
                  <a:pt x="1872" y="344"/>
                  <a:pt x="1922" y="294"/>
                </a:cubicBezTo>
                <a:cubicBezTo>
                  <a:pt x="1932" y="263"/>
                  <a:pt x="1942" y="235"/>
                  <a:pt x="1948" y="203"/>
                </a:cubicBezTo>
                <a:cubicBezTo>
                  <a:pt x="1950" y="155"/>
                  <a:pt x="1920" y="25"/>
                  <a:pt x="1954" y="59"/>
                </a:cubicBezTo>
                <a:cubicBezTo>
                  <a:pt x="1991" y="96"/>
                  <a:pt x="1957" y="162"/>
                  <a:pt x="1959" y="214"/>
                </a:cubicBezTo>
                <a:cubicBezTo>
                  <a:pt x="1960" y="255"/>
                  <a:pt x="1961" y="295"/>
                  <a:pt x="1964" y="336"/>
                </a:cubicBezTo>
                <a:cubicBezTo>
                  <a:pt x="1964" y="342"/>
                  <a:pt x="1968" y="347"/>
                  <a:pt x="1970" y="352"/>
                </a:cubicBezTo>
                <a:cubicBezTo>
                  <a:pt x="1975" y="377"/>
                  <a:pt x="1977" y="390"/>
                  <a:pt x="1991" y="411"/>
                </a:cubicBezTo>
                <a:cubicBezTo>
                  <a:pt x="2001" y="445"/>
                  <a:pt x="2002" y="447"/>
                  <a:pt x="2039" y="454"/>
                </a:cubicBezTo>
                <a:cubicBezTo>
                  <a:pt x="2096" y="443"/>
                  <a:pt x="2081" y="437"/>
                  <a:pt x="2098" y="390"/>
                </a:cubicBezTo>
                <a:cubicBezTo>
                  <a:pt x="2102" y="360"/>
                  <a:pt x="2101" y="329"/>
                  <a:pt x="2108" y="299"/>
                </a:cubicBezTo>
                <a:cubicBezTo>
                  <a:pt x="2114" y="272"/>
                  <a:pt x="2144" y="244"/>
                  <a:pt x="2156" y="219"/>
                </a:cubicBezTo>
                <a:cubicBezTo>
                  <a:pt x="2150" y="122"/>
                  <a:pt x="2140" y="134"/>
                  <a:pt x="2146" y="27"/>
                </a:cubicBezTo>
                <a:cubicBezTo>
                  <a:pt x="2150" y="347"/>
                  <a:pt x="2075" y="330"/>
                  <a:pt x="2204" y="459"/>
                </a:cubicBezTo>
                <a:cubicBezTo>
                  <a:pt x="2238" y="449"/>
                  <a:pt x="2254" y="409"/>
                  <a:pt x="2284" y="390"/>
                </a:cubicBezTo>
                <a:cubicBezTo>
                  <a:pt x="2291" y="371"/>
                  <a:pt x="2301" y="356"/>
                  <a:pt x="2306" y="336"/>
                </a:cubicBezTo>
                <a:cubicBezTo>
                  <a:pt x="2310" y="276"/>
                  <a:pt x="2300" y="212"/>
                  <a:pt x="2332" y="160"/>
                </a:cubicBezTo>
                <a:cubicBezTo>
                  <a:pt x="2334" y="149"/>
                  <a:pt x="2336" y="139"/>
                  <a:pt x="2338" y="128"/>
                </a:cubicBezTo>
                <a:cubicBezTo>
                  <a:pt x="2340" y="116"/>
                  <a:pt x="2342" y="79"/>
                  <a:pt x="2343" y="91"/>
                </a:cubicBezTo>
                <a:cubicBezTo>
                  <a:pt x="2349" y="209"/>
                  <a:pt x="2322" y="275"/>
                  <a:pt x="2364" y="363"/>
                </a:cubicBezTo>
                <a:cubicBezTo>
                  <a:pt x="2368" y="380"/>
                  <a:pt x="2376" y="432"/>
                  <a:pt x="2396" y="438"/>
                </a:cubicBezTo>
                <a:cubicBezTo>
                  <a:pt x="2417" y="444"/>
                  <a:pt x="2455" y="464"/>
                  <a:pt x="2455" y="464"/>
                </a:cubicBezTo>
                <a:cubicBezTo>
                  <a:pt x="2509" y="456"/>
                  <a:pt x="2496" y="441"/>
                  <a:pt x="2503" y="390"/>
                </a:cubicBezTo>
                <a:cubicBezTo>
                  <a:pt x="2509" y="344"/>
                  <a:pt x="2514" y="295"/>
                  <a:pt x="2530" y="251"/>
                </a:cubicBezTo>
                <a:cubicBezTo>
                  <a:pt x="2534" y="224"/>
                  <a:pt x="2538" y="197"/>
                  <a:pt x="2546" y="171"/>
                </a:cubicBezTo>
                <a:cubicBezTo>
                  <a:pt x="2542" y="116"/>
                  <a:pt x="2535" y="61"/>
                  <a:pt x="2535" y="6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Intuitions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Reconstruct the “smoothest” signal that makes sense from samples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If signal is “smooth enough”, sampling will give something we can reconstruct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If signal is not “smooth”, sampling will give something that will reconstruct to something else</a:t>
            </a:r>
          </a:p>
          <a:p>
            <a:pPr lvl="1">
              <a:lnSpc>
                <a:spcPct val="90000"/>
              </a:lnSpc>
            </a:pPr>
            <a:r>
              <a:rPr lang="en-US"/>
              <a:t>Aliasing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But how do we define “smooth”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processing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better “language” for talking about signals</a:t>
            </a:r>
          </a:p>
          <a:p>
            <a:endParaRPr lang="en-US"/>
          </a:p>
          <a:p>
            <a:r>
              <a:rPr lang="en-US"/>
              <a:t>Idea: represent signals in a different way</a:t>
            </a:r>
          </a:p>
          <a:p>
            <a:r>
              <a:rPr lang="en-US"/>
              <a:t>Up till now: time domain (graph against time)</a:t>
            </a:r>
          </a:p>
          <a:p>
            <a:pPr lvl="1"/>
            <a:r>
              <a:rPr lang="en-US"/>
              <a:t>Good for asking “what does signal do at time X”</a:t>
            </a:r>
          </a:p>
          <a:p>
            <a:r>
              <a:rPr lang="en-US"/>
              <a:t>New idea: frequency domain</a:t>
            </a:r>
          </a:p>
          <a:p>
            <a:pPr lvl="1"/>
            <a:r>
              <a:rPr lang="en-US"/>
              <a:t>Good for talking about how smooth signals are</a:t>
            </a:r>
          </a:p>
          <a:p>
            <a:pPr lvl="1"/>
            <a:endParaRPr lang="en-US"/>
          </a:p>
          <a:p>
            <a:r>
              <a:rPr lang="en-US"/>
              <a:t>Different view of the same thing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pixel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One of these finite measurements</a:t>
            </a:r>
          </a:p>
          <a:p>
            <a:r>
              <a:rPr lang="en-US" sz="2800"/>
              <a:t>At a particular position</a:t>
            </a:r>
          </a:p>
          <a:p>
            <a:endParaRPr lang="en-US" sz="2800"/>
          </a:p>
          <a:p>
            <a:r>
              <a:rPr lang="en-US" sz="2800"/>
              <a:t>Point sample – value at a specific place</a:t>
            </a:r>
          </a:p>
          <a:p>
            <a:pPr lvl="1"/>
            <a:r>
              <a:rPr lang="en-US" sz="2400"/>
              <a:t>Infinitesimally small place</a:t>
            </a:r>
          </a:p>
          <a:p>
            <a:pPr lvl="1"/>
            <a:endParaRPr lang="en-US" sz="2400"/>
          </a:p>
          <a:p>
            <a:r>
              <a:rPr lang="en-US" sz="2800"/>
              <a:t>Finite region of constant value (little square)</a:t>
            </a:r>
          </a:p>
          <a:p>
            <a:pPr lvl="1"/>
            <a:r>
              <a:rPr lang="en-US" sz="2400"/>
              <a:t>Doesn’t actually model things better (inconsistent)</a:t>
            </a:r>
          </a:p>
          <a:p>
            <a:pPr lvl="1"/>
            <a:r>
              <a:rPr lang="en-US" sz="2400"/>
              <a:t>Mathematically less convenient</a:t>
            </a:r>
          </a:p>
          <a:p>
            <a:pPr lvl="1"/>
            <a:r>
              <a:rPr lang="en-US" sz="2400"/>
              <a:t>Useful for some thought experiments later 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Domain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Fourier Theorem:</a:t>
            </a:r>
          </a:p>
          <a:p>
            <a:pPr lvl="1"/>
            <a:r>
              <a:rPr lang="en-US"/>
              <a:t>Any periodic signal can be represented as a sum of sine and cosine waves with harmonic frequencies</a:t>
            </a:r>
          </a:p>
          <a:p>
            <a:pPr lvl="1"/>
            <a:r>
              <a:rPr lang="en-US"/>
              <a:t>If one function has frequency </a:t>
            </a:r>
            <a:r>
              <a:rPr lang="en-US" i="1"/>
              <a:t>f</a:t>
            </a:r>
            <a:r>
              <a:rPr lang="en-US"/>
              <a:t>, then its harmonics are function with frequency </a:t>
            </a:r>
            <a:r>
              <a:rPr lang="en-US" i="1"/>
              <a:t>nf</a:t>
            </a:r>
            <a:r>
              <a:rPr lang="en-US"/>
              <a:t> for integer </a:t>
            </a:r>
            <a:r>
              <a:rPr lang="en-US" i="1"/>
              <a:t>n</a:t>
            </a:r>
          </a:p>
          <a:p>
            <a:pPr lvl="1"/>
            <a:r>
              <a:rPr lang="en-US"/>
              <a:t>Extensions to non-periodic signals later</a:t>
            </a:r>
          </a:p>
          <a:p>
            <a:pPr lvl="1"/>
            <a:r>
              <a:rPr lang="en-US"/>
              <a:t>Also works in any dimension (e.g. 2 for images, 3, …)</a:t>
            </a:r>
          </a:p>
          <a:p>
            <a:r>
              <a:rPr lang="en-US"/>
              <a:t> Example: box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Box (Square Wave)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1 cosine – bad</a:t>
            </a:r>
          </a:p>
          <a:p>
            <a:r>
              <a:rPr lang="en-US" sz="2400"/>
              <a:t>More cosines, better approx</a:t>
            </a:r>
          </a:p>
        </p:txBody>
      </p:sp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724400" y="5334000"/>
          <a:ext cx="4229100" cy="1336675"/>
        </p:xfrm>
        <a:graphic>
          <a:graphicData uri="http://schemas.openxmlformats.org/presentationml/2006/ole">
            <p:oleObj spid="_x0000_s1026" name="Chart" r:id="rId4" imgW="6086336" imgH="1847788" progId="Excel.Chart.8">
              <p:embed followColorScheme="full"/>
            </p:oleObj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4724400" y="1674813"/>
          <a:ext cx="4152900" cy="1171575"/>
        </p:xfrm>
        <a:graphic>
          <a:graphicData uri="http://schemas.openxmlformats.org/presentationml/2006/ole">
            <p:oleObj spid="_x0000_s1027" name="Chart" r:id="rId5" imgW="6086336" imgH="2857500" progId="Excel.Chart.8">
              <p:embed followColorScheme="full"/>
            </p:oleObj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4724400" y="2744788"/>
          <a:ext cx="4189413" cy="1504950"/>
        </p:xfrm>
        <a:graphic>
          <a:graphicData uri="http://schemas.openxmlformats.org/presentationml/2006/ole">
            <p:oleObj spid="_x0000_s1028" name="Chart" r:id="rId6" imgW="6010136" imgH="2543268" progId="Excel.Chart.8">
              <p:embed followColorScheme="full"/>
            </p:oleObj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4722813" y="4038600"/>
          <a:ext cx="4192587" cy="1506538"/>
        </p:xfrm>
        <a:graphic>
          <a:graphicData uri="http://schemas.openxmlformats.org/presentationml/2006/ole">
            <p:oleObj spid="_x0000_s1029" name="Chart" r:id="rId7" imgW="6029464" imgH="2171700" progId="Excel.Chart.8">
              <p:embed followColorScheme="full"/>
            </p:oleObj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457200" y="3048000"/>
          <a:ext cx="3457575" cy="1514475"/>
        </p:xfrm>
        <a:graphic>
          <a:graphicData uri="http://schemas.openxmlformats.org/presentationml/2006/ole">
            <p:oleObj spid="_x0000_s1030" name="Equation" r:id="rId8" imgW="1333440" imgH="583920" progId="Equation.3">
              <p:embed/>
            </p:oleObj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76200" y="5029200"/>
          <a:ext cx="4495800" cy="1179513"/>
        </p:xfrm>
        <a:graphic>
          <a:graphicData uri="http://schemas.openxmlformats.org/presentationml/2006/ole">
            <p:oleObj spid="_x0000_s1031" name="Equation" r:id="rId9" imgW="328896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6836" grpId="0"/>
      <p:bldOleChart spid="376837" grpId="0"/>
      <p:bldOleChart spid="376838" grpId="0"/>
      <p:bldOleChart spid="3768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Intuitions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frequencies are smooth</a:t>
            </a:r>
          </a:p>
          <a:p>
            <a:pPr lvl="1"/>
            <a:r>
              <a:rPr lang="en-US"/>
              <a:t>High frequencies change fast, are not smooth</a:t>
            </a:r>
          </a:p>
          <a:p>
            <a:pPr lvl="1"/>
            <a:endParaRPr lang="en-US"/>
          </a:p>
          <a:p>
            <a:r>
              <a:rPr lang="en-US"/>
              <a:t>If a signal can be made of only low frequencies, it is smooth</a:t>
            </a:r>
          </a:p>
          <a:p>
            <a:r>
              <a:rPr lang="en-US"/>
              <a:t>If a signal has sharp changes, it will require high frequencies to represent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Functions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non-periodic function can be represented as a sum of sin’s and cos’s of (possibly) all frequencies: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F(</a:t>
            </a:r>
            <a:r>
              <a:rPr lang="en-US" i="1">
                <a:sym typeface="Symbol" pitchFamily="18" charset="2"/>
              </a:rPr>
              <a:t>)</a:t>
            </a:r>
            <a:r>
              <a:rPr lang="en-US">
                <a:sym typeface="Symbol" pitchFamily="18" charset="2"/>
              </a:rPr>
              <a:t> is the </a:t>
            </a:r>
            <a:r>
              <a:rPr lang="en-US" i="1">
                <a:sym typeface="Symbol" pitchFamily="18" charset="2"/>
              </a:rPr>
              <a:t>spectrum</a:t>
            </a:r>
            <a:r>
              <a:rPr lang="en-US">
                <a:sym typeface="Symbol" pitchFamily="18" charset="2"/>
              </a:rPr>
              <a:t> of the function </a:t>
            </a:r>
            <a:r>
              <a:rPr lang="en-US" i="1">
                <a:sym typeface="Symbol" pitchFamily="18" charset="2"/>
              </a:rPr>
              <a:t>f(x)</a:t>
            </a:r>
          </a:p>
          <a:p>
            <a:pPr lvl="1">
              <a:lnSpc>
                <a:spcPct val="90000"/>
              </a:lnSpc>
            </a:pPr>
            <a:r>
              <a:rPr lang="en-US"/>
              <a:t>The spectrum is how much of each frequency is present in the function</a:t>
            </a:r>
          </a:p>
          <a:p>
            <a:pPr lvl="1">
              <a:lnSpc>
                <a:spcPct val="90000"/>
              </a:lnSpc>
            </a:pPr>
            <a:r>
              <a:rPr lang="en-US"/>
              <a:t>We’re talking about functions, not colors, but the idea is the same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2362200" y="2743200"/>
          <a:ext cx="3886200" cy="933450"/>
        </p:xfrm>
        <a:graphic>
          <a:graphicData uri="http://schemas.openxmlformats.org/presentationml/2006/ole">
            <p:oleObj spid="_x0000_s24578" name="Equation" r:id="rId4" imgW="1638000" imgH="393480" progId="Equation.3">
              <p:embed/>
            </p:oleObj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2514600" y="3581400"/>
          <a:ext cx="3276600" cy="485775"/>
        </p:xfrm>
        <a:graphic>
          <a:graphicData uri="http://schemas.openxmlformats.org/presentationml/2006/ole">
            <p:oleObj spid="_x0000_s24579" name="Equation" r:id="rId5" imgW="13716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F(</a:t>
            </a:r>
            <a:r>
              <a:rPr lang="en-US" i="1">
                <a:sym typeface="Symbol" pitchFamily="18" charset="2"/>
              </a:rPr>
              <a:t>)</a:t>
            </a:r>
            <a:r>
              <a:rPr lang="en-US"/>
              <a:t> is the Fourier Transform of f(t)</a:t>
            </a:r>
          </a:p>
          <a:p>
            <a:pPr lvl="1"/>
            <a:r>
              <a:rPr lang="en-US"/>
              <a:t>A different representation of the same signal</a:t>
            </a:r>
          </a:p>
          <a:p>
            <a:r>
              <a:rPr lang="en-US"/>
              <a:t>To get f(t) back you use the Inverse Fourier Transform</a:t>
            </a:r>
          </a:p>
          <a:p>
            <a:r>
              <a:rPr lang="en-US"/>
              <a:t>You don’t need to know how to compute them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38298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905000" y="4724400"/>
          <a:ext cx="4495800" cy="1035050"/>
        </p:xfrm>
        <a:graphic>
          <a:graphicData uri="http://schemas.openxmlformats.org/presentationml/2006/ole">
            <p:oleObj spid="_x0000_s25602" name="Equation" r:id="rId4" imgW="1434960" imgH="33012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Cosine and Its Transform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533400" y="1905000"/>
          <a:ext cx="3446463" cy="2878138"/>
        </p:xfrm>
        <a:graphic>
          <a:graphicData uri="http://schemas.openxmlformats.org/presentationml/2006/ole">
            <p:oleObj spid="_x0000_s26626" name="Chart" r:id="rId4" imgW="3619686" imgH="2362324" progId="Excel.Chart.8">
              <p:embed followColorScheme="full"/>
            </p:oleObj>
          </a:graphicData>
        </a:graphic>
      </p:graphicFrame>
      <p:sp>
        <p:nvSpPr>
          <p:cNvPr id="385028" name="Line 4"/>
          <p:cNvSpPr>
            <a:spLocks noChangeShapeType="1"/>
          </p:cNvSpPr>
          <p:nvPr/>
        </p:nvSpPr>
        <p:spPr bwMode="auto">
          <a:xfrm>
            <a:off x="4876800" y="3429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6400800" y="2057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30" name="Line 6"/>
          <p:cNvSpPr>
            <a:spLocks noChangeShapeType="1"/>
          </p:cNvSpPr>
          <p:nvPr/>
        </p:nvSpPr>
        <p:spPr bwMode="auto">
          <a:xfrm flipV="1">
            <a:off x="71628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 flipV="1">
            <a:off x="56388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70104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5410200" y="3429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385034" name="Line 10"/>
          <p:cNvSpPr>
            <a:spLocks noChangeShapeType="1"/>
          </p:cNvSpPr>
          <p:nvPr/>
        </p:nvSpPr>
        <p:spPr bwMode="auto">
          <a:xfrm>
            <a:off x="6324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35" name="Text Box 11"/>
          <p:cNvSpPr txBox="1">
            <a:spLocks noChangeArrowheads="1"/>
          </p:cNvSpPr>
          <p:nvPr/>
        </p:nvSpPr>
        <p:spPr bwMode="auto">
          <a:xfrm>
            <a:off x="6019800" y="22098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</a:t>
            </a:r>
            <a:endParaRPr lang="en-US"/>
          </a:p>
        </p:txBody>
      </p:sp>
      <p:sp>
        <p:nvSpPr>
          <p:cNvPr id="385036" name="Rectangle 12"/>
          <p:cNvSpPr>
            <a:spLocks noChangeArrowheads="1"/>
          </p:cNvSpPr>
          <p:nvPr/>
        </p:nvSpPr>
        <p:spPr bwMode="auto">
          <a:xfrm>
            <a:off x="2514600" y="4572000"/>
            <a:ext cx="3697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If </a:t>
            </a:r>
            <a:r>
              <a:rPr lang="en-US" sz="2800" i="1"/>
              <a:t>f(x)</a:t>
            </a:r>
            <a:r>
              <a:rPr lang="en-US" sz="2800"/>
              <a:t> is even, so is </a:t>
            </a:r>
            <a:r>
              <a:rPr lang="en-US" sz="2800" i="1"/>
              <a:t>F(</a:t>
            </a:r>
            <a:r>
              <a:rPr lang="en-US" sz="2800" i="1">
                <a:sym typeface="Symbol" pitchFamily="18" charset="2"/>
              </a:rPr>
              <a:t>)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Sine and Its Transform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609600" y="1828800"/>
          <a:ext cx="3446463" cy="2878138"/>
        </p:xfrm>
        <a:graphic>
          <a:graphicData uri="http://schemas.openxmlformats.org/presentationml/2006/ole">
            <p:oleObj spid="_x0000_s27650" name="Chart" r:id="rId4" imgW="3933779" imgH="1933420" progId="Excel.Chart.8">
              <p:embed followColorScheme="full"/>
            </p:oleObj>
          </a:graphicData>
        </a:graphic>
      </p:graphicFrame>
      <p:sp>
        <p:nvSpPr>
          <p:cNvPr id="387076" name="Line 4"/>
          <p:cNvSpPr>
            <a:spLocks noChangeShapeType="1"/>
          </p:cNvSpPr>
          <p:nvPr/>
        </p:nvSpPr>
        <p:spPr bwMode="auto">
          <a:xfrm>
            <a:off x="4953000" y="3352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6477000" y="1981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 flipV="1">
            <a:off x="7239000" y="2438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 flipV="1">
            <a:off x="5715000" y="3352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7086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5486400" y="2895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387082" name="Line 10"/>
          <p:cNvSpPr>
            <a:spLocks noChangeShapeType="1"/>
          </p:cNvSpPr>
          <p:nvPr/>
        </p:nvSpPr>
        <p:spPr bwMode="auto">
          <a:xfrm>
            <a:off x="64008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083" name="Text Box 11"/>
          <p:cNvSpPr txBox="1">
            <a:spLocks noChangeArrowheads="1"/>
          </p:cNvSpPr>
          <p:nvPr/>
        </p:nvSpPr>
        <p:spPr bwMode="auto">
          <a:xfrm>
            <a:off x="6096000" y="21336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</a:t>
            </a:r>
            <a:endParaRPr lang="en-US"/>
          </a:p>
        </p:txBody>
      </p:sp>
      <p:sp>
        <p:nvSpPr>
          <p:cNvPr id="387084" name="Line 12"/>
          <p:cNvSpPr>
            <a:spLocks noChangeShapeType="1"/>
          </p:cNvSpPr>
          <p:nvPr/>
        </p:nvSpPr>
        <p:spPr bwMode="auto">
          <a:xfrm>
            <a:off x="64008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085" name="Text Box 13"/>
          <p:cNvSpPr txBox="1">
            <a:spLocks noChangeArrowheads="1"/>
          </p:cNvSpPr>
          <p:nvPr/>
        </p:nvSpPr>
        <p:spPr bwMode="auto">
          <a:xfrm>
            <a:off x="6477000" y="39624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-</a:t>
            </a:r>
            <a:endParaRPr lang="en-US"/>
          </a:p>
        </p:txBody>
      </p:sp>
      <p:sp>
        <p:nvSpPr>
          <p:cNvPr id="387086" name="Rectangle 14"/>
          <p:cNvSpPr>
            <a:spLocks noChangeArrowheads="1"/>
          </p:cNvSpPr>
          <p:nvPr/>
        </p:nvSpPr>
        <p:spPr bwMode="auto">
          <a:xfrm>
            <a:off x="2743200" y="4724400"/>
            <a:ext cx="356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If </a:t>
            </a:r>
            <a:r>
              <a:rPr lang="en-US" sz="2800" i="1"/>
              <a:t>f(x)</a:t>
            </a:r>
            <a:r>
              <a:rPr lang="en-US" sz="2800"/>
              <a:t> is odd, so is </a:t>
            </a:r>
            <a:r>
              <a:rPr lang="en-US" sz="2800" i="1"/>
              <a:t>F(</a:t>
            </a:r>
            <a:r>
              <a:rPr lang="en-US" sz="2800" i="1">
                <a:sym typeface="Symbol" pitchFamily="18" charset="2"/>
              </a:rPr>
              <a:t>)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Constant Function and Its Transform</a:t>
            </a:r>
          </a:p>
        </p:txBody>
      </p:sp>
      <p:sp>
        <p:nvSpPr>
          <p:cNvPr id="389123" name="Line 3"/>
          <p:cNvSpPr>
            <a:spLocks noChangeShapeType="1"/>
          </p:cNvSpPr>
          <p:nvPr/>
        </p:nvSpPr>
        <p:spPr bwMode="auto">
          <a:xfrm>
            <a:off x="16002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24" name="Line 4"/>
          <p:cNvSpPr>
            <a:spLocks noChangeShapeType="1"/>
          </p:cNvSpPr>
          <p:nvPr/>
        </p:nvSpPr>
        <p:spPr bwMode="auto">
          <a:xfrm>
            <a:off x="3124200" y="1752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25" name="Line 5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>
            <a:off x="30480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27" name="Line 7"/>
          <p:cNvSpPr>
            <a:spLocks noChangeShapeType="1"/>
          </p:cNvSpPr>
          <p:nvPr/>
        </p:nvSpPr>
        <p:spPr bwMode="auto">
          <a:xfrm>
            <a:off x="49530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28" name="Line 8"/>
          <p:cNvSpPr>
            <a:spLocks noChangeShapeType="1"/>
          </p:cNvSpPr>
          <p:nvPr/>
        </p:nvSpPr>
        <p:spPr bwMode="auto">
          <a:xfrm>
            <a:off x="6477000" y="1752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29" name="Line 9"/>
          <p:cNvSpPr>
            <a:spLocks noChangeShapeType="1"/>
          </p:cNvSpPr>
          <p:nvPr/>
        </p:nvSpPr>
        <p:spPr bwMode="auto">
          <a:xfrm flipV="1">
            <a:off x="647700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>
            <a:off x="6400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31" name="Line 11"/>
          <p:cNvSpPr>
            <a:spLocks noChangeShapeType="1"/>
          </p:cNvSpPr>
          <p:nvPr/>
        </p:nvSpPr>
        <p:spPr bwMode="auto">
          <a:xfrm>
            <a:off x="6400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>
            <a:off x="1676400" y="22098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33" name="Text Box 13"/>
          <p:cNvSpPr txBox="1">
            <a:spLocks noChangeArrowheads="1"/>
          </p:cNvSpPr>
          <p:nvPr/>
        </p:nvSpPr>
        <p:spPr bwMode="auto">
          <a:xfrm>
            <a:off x="1219200" y="4419600"/>
            <a:ext cx="6797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constant function only contains the 0</a:t>
            </a:r>
            <a:r>
              <a:rPr lang="en-US" baseline="30000"/>
              <a:t>th</a:t>
            </a:r>
            <a:r>
              <a:rPr lang="en-US"/>
              <a:t> frequency – it has no wiggles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Function and Its Transform</a:t>
            </a:r>
          </a:p>
        </p:txBody>
      </p:sp>
      <p:graphicFrame>
        <p:nvGraphicFramePr>
          <p:cNvPr id="391171" name="Object 3"/>
          <p:cNvGraphicFramePr>
            <a:graphicFrameLocks noChangeAspect="1"/>
          </p:cNvGraphicFramePr>
          <p:nvPr/>
        </p:nvGraphicFramePr>
        <p:xfrm>
          <a:off x="533400" y="1981200"/>
          <a:ext cx="3446463" cy="2878138"/>
        </p:xfrm>
        <a:graphic>
          <a:graphicData uri="http://schemas.openxmlformats.org/presentationml/2006/ole">
            <p:oleObj spid="_x0000_s28674" name="Chart" r:id="rId4" imgW="3457621" imgH="2686236" progId="Excel.Chart.8">
              <p:embed followColorScheme="full"/>
            </p:oleObj>
          </a:graphicData>
        </a:graphic>
      </p:graphicFrame>
      <p:graphicFrame>
        <p:nvGraphicFramePr>
          <p:cNvPr id="391172" name="Object 4"/>
          <p:cNvGraphicFramePr>
            <a:graphicFrameLocks noChangeAspect="1"/>
          </p:cNvGraphicFramePr>
          <p:nvPr/>
        </p:nvGraphicFramePr>
        <p:xfrm>
          <a:off x="5029200" y="2057400"/>
          <a:ext cx="3446463" cy="2878138"/>
        </p:xfrm>
        <a:graphic>
          <a:graphicData uri="http://schemas.openxmlformats.org/presentationml/2006/ole">
            <p:oleObj spid="_x0000_s28675" name="Chart" r:id="rId5" imgW="3667264" imgH="2686236" progId="Excel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 Function and Its Transform</a:t>
            </a:r>
          </a:p>
        </p:txBody>
      </p:sp>
      <p:sp>
        <p:nvSpPr>
          <p:cNvPr id="393219" name="Line 3"/>
          <p:cNvSpPr>
            <a:spLocks noChangeShapeType="1"/>
          </p:cNvSpPr>
          <p:nvPr/>
        </p:nvSpPr>
        <p:spPr bwMode="auto">
          <a:xfrm>
            <a:off x="48768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6400800" y="1752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63246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63246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3" name="Line 7"/>
          <p:cNvSpPr>
            <a:spLocks noChangeShapeType="1"/>
          </p:cNvSpPr>
          <p:nvPr/>
        </p:nvSpPr>
        <p:spPr bwMode="auto">
          <a:xfrm>
            <a:off x="9144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4" name="Line 8"/>
          <p:cNvSpPr>
            <a:spLocks noChangeShapeType="1"/>
          </p:cNvSpPr>
          <p:nvPr/>
        </p:nvSpPr>
        <p:spPr bwMode="auto">
          <a:xfrm>
            <a:off x="2438400" y="1752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5" name="Line 9"/>
          <p:cNvSpPr>
            <a:spLocks noChangeShapeType="1"/>
          </p:cNvSpPr>
          <p:nvPr/>
        </p:nvSpPr>
        <p:spPr bwMode="auto">
          <a:xfrm flipV="1">
            <a:off x="243840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6" name="Line 10"/>
          <p:cNvSpPr>
            <a:spLocks noChangeShapeType="1"/>
          </p:cNvSpPr>
          <p:nvPr/>
        </p:nvSpPr>
        <p:spPr bwMode="auto">
          <a:xfrm>
            <a:off x="23622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7" name="Line 11"/>
          <p:cNvSpPr>
            <a:spLocks noChangeShapeType="1"/>
          </p:cNvSpPr>
          <p:nvPr/>
        </p:nvSpPr>
        <p:spPr bwMode="auto">
          <a:xfrm>
            <a:off x="23622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>
            <a:off x="4953000" y="22098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1219200" y="4419600"/>
            <a:ext cx="6797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Fourier transform and inverse Fourier transform are qualitatively the same, so</a:t>
            </a:r>
            <a:r>
              <a:rPr lang="en-US" b="1"/>
              <a:t> knowing one direction gives you the other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pixel is not a little square!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Sensors average over region</a:t>
            </a:r>
          </a:p>
          <a:p>
            <a:pPr lvl="1"/>
            <a:r>
              <a:rPr lang="en-US"/>
              <a:t>Doesn’t mean its really peicewise constant</a:t>
            </a:r>
          </a:p>
          <a:p>
            <a:pPr lvl="1"/>
            <a:r>
              <a:rPr lang="en-US"/>
              <a:t>Don’t really know what went on in the square</a:t>
            </a:r>
          </a:p>
          <a:p>
            <a:pPr lvl="1"/>
            <a:endParaRPr lang="en-US"/>
          </a:p>
          <a:p>
            <a:r>
              <a:rPr lang="en-US"/>
              <a:t>Point Samples (paradoxically) fit better with the finite case (the buckets, screen dots)</a:t>
            </a:r>
          </a:p>
          <a:p>
            <a:pPr lvl="1"/>
            <a:r>
              <a:rPr lang="en-US"/>
              <a:t>Sensing – estimation of what happens at the point from the neighborhood</a:t>
            </a:r>
          </a:p>
          <a:p>
            <a:pPr lvl="1"/>
            <a:r>
              <a:rPr lang="en-US"/>
              <a:t>Display – neighborhood is created based on the points inside of it (splats, bleeding, …)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Shah (Spikes) and Its Transform</a:t>
            </a:r>
          </a:p>
        </p:txBody>
      </p:sp>
      <p:sp>
        <p:nvSpPr>
          <p:cNvPr id="395267" name="Line 3"/>
          <p:cNvSpPr>
            <a:spLocks noChangeShapeType="1"/>
          </p:cNvSpPr>
          <p:nvPr/>
        </p:nvSpPr>
        <p:spPr bwMode="auto">
          <a:xfrm>
            <a:off x="914400" y="3276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68" name="Line 4"/>
          <p:cNvSpPr>
            <a:spLocks noChangeShapeType="1"/>
          </p:cNvSpPr>
          <p:nvPr/>
        </p:nvSpPr>
        <p:spPr bwMode="auto">
          <a:xfrm>
            <a:off x="2438400" y="1905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 flipV="1">
            <a:off x="2438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23622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1" name="Line 7"/>
          <p:cNvSpPr>
            <a:spLocks noChangeShapeType="1"/>
          </p:cNvSpPr>
          <p:nvPr/>
        </p:nvSpPr>
        <p:spPr bwMode="auto">
          <a:xfrm>
            <a:off x="23622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2" name="Line 8"/>
          <p:cNvSpPr>
            <a:spLocks noChangeShapeType="1"/>
          </p:cNvSpPr>
          <p:nvPr/>
        </p:nvSpPr>
        <p:spPr bwMode="auto">
          <a:xfrm flipV="1">
            <a:off x="2819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3" name="Line 9"/>
          <p:cNvSpPr>
            <a:spLocks noChangeShapeType="1"/>
          </p:cNvSpPr>
          <p:nvPr/>
        </p:nvSpPr>
        <p:spPr bwMode="auto">
          <a:xfrm flipV="1">
            <a:off x="3200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4" name="Line 10"/>
          <p:cNvSpPr>
            <a:spLocks noChangeShapeType="1"/>
          </p:cNvSpPr>
          <p:nvPr/>
        </p:nvSpPr>
        <p:spPr bwMode="auto">
          <a:xfrm flipV="1">
            <a:off x="3581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 flipV="1">
            <a:off x="3962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 flipV="1">
            <a:off x="2057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 flipV="1">
            <a:off x="1676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 flipV="1">
            <a:off x="1295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9" name="Line 15"/>
          <p:cNvSpPr>
            <a:spLocks noChangeShapeType="1"/>
          </p:cNvSpPr>
          <p:nvPr/>
        </p:nvSpPr>
        <p:spPr bwMode="auto">
          <a:xfrm flipV="1">
            <a:off x="914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0" name="Line 16"/>
          <p:cNvSpPr>
            <a:spLocks noChangeShapeType="1"/>
          </p:cNvSpPr>
          <p:nvPr/>
        </p:nvSpPr>
        <p:spPr bwMode="auto">
          <a:xfrm>
            <a:off x="5105400" y="3276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1" name="Line 17"/>
          <p:cNvSpPr>
            <a:spLocks noChangeShapeType="1"/>
          </p:cNvSpPr>
          <p:nvPr/>
        </p:nvSpPr>
        <p:spPr bwMode="auto">
          <a:xfrm>
            <a:off x="6629400" y="1905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2" name="Line 18"/>
          <p:cNvSpPr>
            <a:spLocks noChangeShapeType="1"/>
          </p:cNvSpPr>
          <p:nvPr/>
        </p:nvSpPr>
        <p:spPr bwMode="auto">
          <a:xfrm flipV="1">
            <a:off x="6629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3" name="Line 19"/>
          <p:cNvSpPr>
            <a:spLocks noChangeShapeType="1"/>
          </p:cNvSpPr>
          <p:nvPr/>
        </p:nvSpPr>
        <p:spPr bwMode="auto">
          <a:xfrm>
            <a:off x="65532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4" name="Line 20"/>
          <p:cNvSpPr>
            <a:spLocks noChangeShapeType="1"/>
          </p:cNvSpPr>
          <p:nvPr/>
        </p:nvSpPr>
        <p:spPr bwMode="auto">
          <a:xfrm>
            <a:off x="65532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5" name="Line 21"/>
          <p:cNvSpPr>
            <a:spLocks noChangeShapeType="1"/>
          </p:cNvSpPr>
          <p:nvPr/>
        </p:nvSpPr>
        <p:spPr bwMode="auto">
          <a:xfrm flipV="1">
            <a:off x="7010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6" name="Line 22"/>
          <p:cNvSpPr>
            <a:spLocks noChangeShapeType="1"/>
          </p:cNvSpPr>
          <p:nvPr/>
        </p:nvSpPr>
        <p:spPr bwMode="auto">
          <a:xfrm flipV="1">
            <a:off x="7391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7" name="Line 23"/>
          <p:cNvSpPr>
            <a:spLocks noChangeShapeType="1"/>
          </p:cNvSpPr>
          <p:nvPr/>
        </p:nvSpPr>
        <p:spPr bwMode="auto">
          <a:xfrm flipV="1">
            <a:off x="7772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8" name="Line 24"/>
          <p:cNvSpPr>
            <a:spLocks noChangeShapeType="1"/>
          </p:cNvSpPr>
          <p:nvPr/>
        </p:nvSpPr>
        <p:spPr bwMode="auto">
          <a:xfrm flipV="1">
            <a:off x="8153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89" name="Line 25"/>
          <p:cNvSpPr>
            <a:spLocks noChangeShapeType="1"/>
          </p:cNvSpPr>
          <p:nvPr/>
        </p:nvSpPr>
        <p:spPr bwMode="auto">
          <a:xfrm flipV="1">
            <a:off x="6248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90" name="Line 26"/>
          <p:cNvSpPr>
            <a:spLocks noChangeShapeType="1"/>
          </p:cNvSpPr>
          <p:nvPr/>
        </p:nvSpPr>
        <p:spPr bwMode="auto">
          <a:xfrm flipV="1">
            <a:off x="5867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91" name="Line 27"/>
          <p:cNvSpPr>
            <a:spLocks noChangeShapeType="1"/>
          </p:cNvSpPr>
          <p:nvPr/>
        </p:nvSpPr>
        <p:spPr bwMode="auto">
          <a:xfrm flipV="1">
            <a:off x="5486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92" name="Line 28"/>
          <p:cNvSpPr>
            <a:spLocks noChangeShapeType="1"/>
          </p:cNvSpPr>
          <p:nvPr/>
        </p:nvSpPr>
        <p:spPr bwMode="auto">
          <a:xfrm flipV="1">
            <a:off x="51054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Gaussian and Its Transform</a:t>
            </a:r>
          </a:p>
        </p:txBody>
      </p:sp>
      <p:graphicFrame>
        <p:nvGraphicFramePr>
          <p:cNvPr id="397315" name="Object 3"/>
          <p:cNvGraphicFramePr>
            <a:graphicFrameLocks noChangeAspect="1"/>
          </p:cNvGraphicFramePr>
          <p:nvPr/>
        </p:nvGraphicFramePr>
        <p:xfrm>
          <a:off x="533400" y="2209800"/>
          <a:ext cx="3446463" cy="2878138"/>
        </p:xfrm>
        <a:graphic>
          <a:graphicData uri="http://schemas.openxmlformats.org/presentationml/2006/ole">
            <p:oleObj spid="_x0000_s29698" name="Chart" r:id="rId4" imgW="3914821" imgH="1619188" progId="Excel.Chart.8">
              <p:embed followColorScheme="full"/>
            </p:oleObj>
          </a:graphicData>
        </a:graphic>
      </p:graphicFrame>
      <p:graphicFrame>
        <p:nvGraphicFramePr>
          <p:cNvPr id="397316" name="Object 4"/>
          <p:cNvGraphicFramePr>
            <a:graphicFrameLocks noChangeAspect="1"/>
          </p:cNvGraphicFramePr>
          <p:nvPr/>
        </p:nvGraphicFramePr>
        <p:xfrm>
          <a:off x="4953000" y="2209800"/>
          <a:ext cx="3446463" cy="2878138"/>
        </p:xfrm>
        <a:graphic>
          <a:graphicData uri="http://schemas.openxmlformats.org/presentationml/2006/ole">
            <p:oleObj spid="_x0000_s29699" name="Chart" r:id="rId5" imgW="3914821" imgH="1619188" progId="Excel.Chart.8">
              <p:embed followColorScheme="full"/>
            </p:oleObj>
          </a:graphicData>
        </a:graphic>
      </p:graphicFrame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3733800" y="2286000"/>
          <a:ext cx="1162050" cy="1042988"/>
        </p:xfrm>
        <a:graphic>
          <a:graphicData uri="http://schemas.openxmlformats.org/presentationml/2006/ole">
            <p:oleObj spid="_x0000_s29700" name="Equation" r:id="rId6" imgW="495000" imgH="444240" progId="Equation.3">
              <p:embed/>
            </p:oleObj>
          </a:graphicData>
        </a:graphic>
      </p:graphicFrame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3200400" y="4876800"/>
            <a:ext cx="240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They are the same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The spectrum of a functions tells us the relative amounts of high and low frequencies</a:t>
            </a:r>
          </a:p>
          <a:p>
            <a:pPr lvl="1"/>
            <a:r>
              <a:rPr lang="en-US" b="1">
                <a:sym typeface="Symbol" pitchFamily="18" charset="2"/>
              </a:rPr>
              <a:t>Sharp edges give high frequencies</a:t>
            </a:r>
          </a:p>
          <a:p>
            <a:pPr lvl="1"/>
            <a:r>
              <a:rPr lang="en-US" b="1">
                <a:sym typeface="Symbol" pitchFamily="18" charset="2"/>
              </a:rPr>
              <a:t>Smooth variations give low frequencies</a:t>
            </a:r>
          </a:p>
          <a:p>
            <a:r>
              <a:rPr lang="en-US">
                <a:sym typeface="Symbol" pitchFamily="18" charset="2"/>
              </a:rPr>
              <a:t>A function is </a:t>
            </a:r>
            <a:r>
              <a:rPr lang="en-US" i="1">
                <a:sym typeface="Symbol" pitchFamily="18" charset="2"/>
              </a:rPr>
              <a:t>bandlimited</a:t>
            </a:r>
            <a:r>
              <a:rPr lang="en-US">
                <a:sym typeface="Symbol" pitchFamily="18" charset="2"/>
              </a:rPr>
              <a:t> if its spectrum has no frequencies above a maximum limit</a:t>
            </a:r>
          </a:p>
          <a:p>
            <a:pPr lvl="1"/>
            <a:r>
              <a:rPr lang="en-US">
                <a:sym typeface="Symbol" pitchFamily="18" charset="2"/>
              </a:rPr>
              <a:t>sin, cos are band limited</a:t>
            </a:r>
          </a:p>
          <a:p>
            <a:pPr lvl="1"/>
            <a:r>
              <a:rPr lang="en-US">
                <a:sym typeface="Symbol" pitchFamily="18" charset="2"/>
              </a:rPr>
              <a:t>Box, Gaussian, etc are not</a:t>
            </a:r>
          </a:p>
          <a:p>
            <a:r>
              <a:rPr lang="en-US">
                <a:sym typeface="Symbol" pitchFamily="18" charset="2"/>
              </a:rPr>
              <a:t>To band-limit a signal we </a:t>
            </a:r>
            <a:r>
              <a:rPr lang="en-US" i="1">
                <a:sym typeface="Symbol" pitchFamily="18" charset="2"/>
              </a:rPr>
              <a:t>low-pass filter</a:t>
            </a:r>
            <a:r>
              <a:rPr lang="en-US">
                <a:sym typeface="Symbol" pitchFamily="18" charset="2"/>
              </a:rPr>
              <a:t> it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Properties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 (intuition)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High frequencies get lost</a:t>
            </a:r>
          </a:p>
          <a:p>
            <a:pPr lvl="1"/>
            <a:r>
              <a:rPr lang="en-US" sz="2000"/>
              <a:t>Can only sample band limited signals</a:t>
            </a:r>
          </a:p>
          <a:p>
            <a:r>
              <a:rPr lang="en-US" sz="2400"/>
              <a:t>Sampling rate must be 2 times higher than signal</a:t>
            </a:r>
          </a:p>
          <a:p>
            <a:r>
              <a:rPr lang="en-US" sz="2400"/>
              <a:t>Signal must be half frequency of sample rate</a:t>
            </a:r>
          </a:p>
          <a:p>
            <a:pPr lvl="1"/>
            <a:r>
              <a:rPr lang="en-US" sz="2000"/>
              <a:t>Otherwise, signal can “turn around” between samples</a:t>
            </a:r>
          </a:p>
          <a:p>
            <a:pPr lvl="1"/>
            <a:endParaRPr lang="en-US" sz="2000"/>
          </a:p>
          <a:p>
            <a:r>
              <a:rPr lang="en-US" sz="2400"/>
              <a:t>Nyquist rate</a:t>
            </a:r>
          </a:p>
          <a:p>
            <a:pPr lvl="1"/>
            <a:r>
              <a:rPr lang="en-US" sz="2000"/>
              <a:t>2x highest frequency in signal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4572000" y="2362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5178425" y="23669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5786438" y="23669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6400800" y="2362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6934200" y="2362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7531100" y="23669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8215313" y="23669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9" name="Freeform 11"/>
          <p:cNvSpPr>
            <a:spLocks/>
          </p:cNvSpPr>
          <p:nvPr/>
        </p:nvSpPr>
        <p:spPr bwMode="auto">
          <a:xfrm>
            <a:off x="4648200" y="1911350"/>
            <a:ext cx="3703638" cy="1085850"/>
          </a:xfrm>
          <a:custGeom>
            <a:avLst/>
            <a:gdLst/>
            <a:ahLst/>
            <a:cxnLst>
              <a:cxn ang="0">
                <a:pos x="0" y="335"/>
              </a:cxn>
              <a:cxn ang="0">
                <a:pos x="191" y="0"/>
              </a:cxn>
              <a:cxn ang="0">
                <a:pos x="382" y="335"/>
              </a:cxn>
              <a:cxn ang="0">
                <a:pos x="568" y="667"/>
              </a:cxn>
              <a:cxn ang="0">
                <a:pos x="765" y="335"/>
              </a:cxn>
              <a:cxn ang="0">
                <a:pos x="956" y="0"/>
              </a:cxn>
              <a:cxn ang="0">
                <a:pos x="1147" y="335"/>
              </a:cxn>
              <a:cxn ang="0">
                <a:pos x="1321" y="684"/>
              </a:cxn>
              <a:cxn ang="0">
                <a:pos x="1482" y="335"/>
              </a:cxn>
              <a:cxn ang="0">
                <a:pos x="1673" y="0"/>
              </a:cxn>
              <a:cxn ang="0">
                <a:pos x="1862" y="336"/>
              </a:cxn>
              <a:cxn ang="0">
                <a:pos x="2068" y="684"/>
              </a:cxn>
              <a:cxn ang="0">
                <a:pos x="2295" y="335"/>
              </a:cxn>
              <a:cxn ang="0">
                <a:pos x="2295" y="287"/>
              </a:cxn>
            </a:cxnLst>
            <a:rect l="0" t="0" r="r" b="b"/>
            <a:pathLst>
              <a:path w="2333" h="684">
                <a:moveTo>
                  <a:pt x="0" y="335"/>
                </a:moveTo>
                <a:cubicBezTo>
                  <a:pt x="63" y="167"/>
                  <a:pt x="127" y="0"/>
                  <a:pt x="191" y="0"/>
                </a:cubicBezTo>
                <a:cubicBezTo>
                  <a:pt x="255" y="0"/>
                  <a:pt x="319" y="224"/>
                  <a:pt x="382" y="335"/>
                </a:cubicBezTo>
                <a:cubicBezTo>
                  <a:pt x="445" y="446"/>
                  <a:pt x="504" y="667"/>
                  <a:pt x="568" y="667"/>
                </a:cubicBezTo>
                <a:cubicBezTo>
                  <a:pt x="632" y="667"/>
                  <a:pt x="700" y="446"/>
                  <a:pt x="765" y="335"/>
                </a:cubicBezTo>
                <a:cubicBezTo>
                  <a:pt x="830" y="224"/>
                  <a:pt x="892" y="0"/>
                  <a:pt x="956" y="0"/>
                </a:cubicBezTo>
                <a:cubicBezTo>
                  <a:pt x="1020" y="0"/>
                  <a:pt x="1086" y="221"/>
                  <a:pt x="1147" y="335"/>
                </a:cubicBezTo>
                <a:cubicBezTo>
                  <a:pt x="1208" y="449"/>
                  <a:pt x="1265" y="684"/>
                  <a:pt x="1321" y="684"/>
                </a:cubicBezTo>
                <a:cubicBezTo>
                  <a:pt x="1377" y="684"/>
                  <a:pt x="1423" y="449"/>
                  <a:pt x="1482" y="335"/>
                </a:cubicBezTo>
                <a:cubicBezTo>
                  <a:pt x="1541" y="221"/>
                  <a:pt x="1610" y="0"/>
                  <a:pt x="1673" y="0"/>
                </a:cubicBezTo>
                <a:cubicBezTo>
                  <a:pt x="1736" y="0"/>
                  <a:pt x="1796" y="222"/>
                  <a:pt x="1862" y="336"/>
                </a:cubicBezTo>
                <a:cubicBezTo>
                  <a:pt x="1928" y="450"/>
                  <a:pt x="1996" y="684"/>
                  <a:pt x="2068" y="684"/>
                </a:cubicBezTo>
                <a:cubicBezTo>
                  <a:pt x="2140" y="684"/>
                  <a:pt x="2257" y="401"/>
                  <a:pt x="2295" y="335"/>
                </a:cubicBezTo>
                <a:cubicBezTo>
                  <a:pt x="2333" y="269"/>
                  <a:pt x="2319" y="275"/>
                  <a:pt x="2295" y="2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0" name="Rectangle 12"/>
          <p:cNvSpPr>
            <a:spLocks noChangeArrowheads="1"/>
          </p:cNvSpPr>
          <p:nvPr/>
        </p:nvSpPr>
        <p:spPr bwMode="auto">
          <a:xfrm>
            <a:off x="4572000" y="42592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1" name="Rectangle 13"/>
          <p:cNvSpPr>
            <a:spLocks noChangeArrowheads="1"/>
          </p:cNvSpPr>
          <p:nvPr/>
        </p:nvSpPr>
        <p:spPr bwMode="auto">
          <a:xfrm>
            <a:off x="5178425" y="42640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2" name="Rectangle 14"/>
          <p:cNvSpPr>
            <a:spLocks noChangeArrowheads="1"/>
          </p:cNvSpPr>
          <p:nvPr/>
        </p:nvSpPr>
        <p:spPr bwMode="auto">
          <a:xfrm>
            <a:off x="5786438" y="42640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3" name="Rectangle 15"/>
          <p:cNvSpPr>
            <a:spLocks noChangeArrowheads="1"/>
          </p:cNvSpPr>
          <p:nvPr/>
        </p:nvSpPr>
        <p:spPr bwMode="auto">
          <a:xfrm>
            <a:off x="6400800" y="42592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4" name="Rectangle 16"/>
          <p:cNvSpPr>
            <a:spLocks noChangeArrowheads="1"/>
          </p:cNvSpPr>
          <p:nvPr/>
        </p:nvSpPr>
        <p:spPr bwMode="auto">
          <a:xfrm>
            <a:off x="6934200" y="42592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5" name="Rectangle 17"/>
          <p:cNvSpPr>
            <a:spLocks noChangeArrowheads="1"/>
          </p:cNvSpPr>
          <p:nvPr/>
        </p:nvSpPr>
        <p:spPr bwMode="auto">
          <a:xfrm>
            <a:off x="7531100" y="42640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6" name="Rectangle 18"/>
          <p:cNvSpPr>
            <a:spLocks noChangeArrowheads="1"/>
          </p:cNvSpPr>
          <p:nvPr/>
        </p:nvSpPr>
        <p:spPr bwMode="auto">
          <a:xfrm>
            <a:off x="8215313" y="42640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7" name="Freeform 19"/>
          <p:cNvSpPr>
            <a:spLocks/>
          </p:cNvSpPr>
          <p:nvPr/>
        </p:nvSpPr>
        <p:spPr bwMode="auto">
          <a:xfrm>
            <a:off x="4648200" y="3808413"/>
            <a:ext cx="3490913" cy="1085850"/>
          </a:xfrm>
          <a:custGeom>
            <a:avLst/>
            <a:gdLst/>
            <a:ahLst/>
            <a:cxnLst>
              <a:cxn ang="0">
                <a:pos x="0" y="335"/>
              </a:cxn>
              <a:cxn ang="0">
                <a:pos x="191" y="0"/>
              </a:cxn>
              <a:cxn ang="0">
                <a:pos x="382" y="335"/>
              </a:cxn>
              <a:cxn ang="0">
                <a:pos x="568" y="667"/>
              </a:cxn>
              <a:cxn ang="0">
                <a:pos x="765" y="335"/>
              </a:cxn>
              <a:cxn ang="0">
                <a:pos x="956" y="0"/>
              </a:cxn>
              <a:cxn ang="0">
                <a:pos x="1147" y="335"/>
              </a:cxn>
              <a:cxn ang="0">
                <a:pos x="1321" y="684"/>
              </a:cxn>
              <a:cxn ang="0">
                <a:pos x="1482" y="335"/>
              </a:cxn>
              <a:cxn ang="0">
                <a:pos x="1673" y="0"/>
              </a:cxn>
              <a:cxn ang="0">
                <a:pos x="1862" y="336"/>
              </a:cxn>
              <a:cxn ang="0">
                <a:pos x="2068" y="684"/>
              </a:cxn>
              <a:cxn ang="0">
                <a:pos x="2295" y="335"/>
              </a:cxn>
              <a:cxn ang="0">
                <a:pos x="2295" y="287"/>
              </a:cxn>
            </a:cxnLst>
            <a:rect l="0" t="0" r="r" b="b"/>
            <a:pathLst>
              <a:path w="2333" h="684">
                <a:moveTo>
                  <a:pt x="0" y="335"/>
                </a:moveTo>
                <a:cubicBezTo>
                  <a:pt x="63" y="167"/>
                  <a:pt x="127" y="0"/>
                  <a:pt x="191" y="0"/>
                </a:cubicBezTo>
                <a:cubicBezTo>
                  <a:pt x="255" y="0"/>
                  <a:pt x="319" y="224"/>
                  <a:pt x="382" y="335"/>
                </a:cubicBezTo>
                <a:cubicBezTo>
                  <a:pt x="445" y="446"/>
                  <a:pt x="504" y="667"/>
                  <a:pt x="568" y="667"/>
                </a:cubicBezTo>
                <a:cubicBezTo>
                  <a:pt x="632" y="667"/>
                  <a:pt x="700" y="446"/>
                  <a:pt x="765" y="335"/>
                </a:cubicBezTo>
                <a:cubicBezTo>
                  <a:pt x="830" y="224"/>
                  <a:pt x="892" y="0"/>
                  <a:pt x="956" y="0"/>
                </a:cubicBezTo>
                <a:cubicBezTo>
                  <a:pt x="1020" y="0"/>
                  <a:pt x="1086" y="221"/>
                  <a:pt x="1147" y="335"/>
                </a:cubicBezTo>
                <a:cubicBezTo>
                  <a:pt x="1208" y="449"/>
                  <a:pt x="1265" y="684"/>
                  <a:pt x="1321" y="684"/>
                </a:cubicBezTo>
                <a:cubicBezTo>
                  <a:pt x="1377" y="684"/>
                  <a:pt x="1423" y="449"/>
                  <a:pt x="1482" y="335"/>
                </a:cubicBezTo>
                <a:cubicBezTo>
                  <a:pt x="1541" y="221"/>
                  <a:pt x="1610" y="0"/>
                  <a:pt x="1673" y="0"/>
                </a:cubicBezTo>
                <a:cubicBezTo>
                  <a:pt x="1736" y="0"/>
                  <a:pt x="1796" y="222"/>
                  <a:pt x="1862" y="336"/>
                </a:cubicBezTo>
                <a:cubicBezTo>
                  <a:pt x="1928" y="450"/>
                  <a:pt x="1996" y="684"/>
                  <a:pt x="2068" y="684"/>
                </a:cubicBezTo>
                <a:cubicBezTo>
                  <a:pt x="2140" y="684"/>
                  <a:pt x="2257" y="401"/>
                  <a:pt x="2295" y="335"/>
                </a:cubicBezTo>
                <a:cubicBezTo>
                  <a:pt x="2333" y="269"/>
                  <a:pt x="2319" y="275"/>
                  <a:pt x="2295" y="2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8" name="Rectangle 20"/>
          <p:cNvSpPr>
            <a:spLocks noChangeArrowheads="1"/>
          </p:cNvSpPr>
          <p:nvPr/>
        </p:nvSpPr>
        <p:spPr bwMode="auto">
          <a:xfrm>
            <a:off x="4572000" y="60801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9" name="Rectangle 21"/>
          <p:cNvSpPr>
            <a:spLocks noChangeArrowheads="1"/>
          </p:cNvSpPr>
          <p:nvPr/>
        </p:nvSpPr>
        <p:spPr bwMode="auto">
          <a:xfrm>
            <a:off x="5178425" y="6084888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0" name="Rectangle 22"/>
          <p:cNvSpPr>
            <a:spLocks noChangeArrowheads="1"/>
          </p:cNvSpPr>
          <p:nvPr/>
        </p:nvSpPr>
        <p:spPr bwMode="auto">
          <a:xfrm>
            <a:off x="5786438" y="6084888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1" name="Rectangle 23"/>
          <p:cNvSpPr>
            <a:spLocks noChangeArrowheads="1"/>
          </p:cNvSpPr>
          <p:nvPr/>
        </p:nvSpPr>
        <p:spPr bwMode="auto">
          <a:xfrm>
            <a:off x="6400800" y="60801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2" name="Rectangle 24"/>
          <p:cNvSpPr>
            <a:spLocks noChangeArrowheads="1"/>
          </p:cNvSpPr>
          <p:nvPr/>
        </p:nvSpPr>
        <p:spPr bwMode="auto">
          <a:xfrm>
            <a:off x="6934200" y="60801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3" name="Rectangle 25"/>
          <p:cNvSpPr>
            <a:spLocks noChangeArrowheads="1"/>
          </p:cNvSpPr>
          <p:nvPr/>
        </p:nvSpPr>
        <p:spPr bwMode="auto">
          <a:xfrm>
            <a:off x="7531100" y="6084888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4" name="Rectangle 26"/>
          <p:cNvSpPr>
            <a:spLocks noChangeArrowheads="1"/>
          </p:cNvSpPr>
          <p:nvPr/>
        </p:nvSpPr>
        <p:spPr bwMode="auto">
          <a:xfrm>
            <a:off x="8215313" y="6084888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5" name="Freeform 27"/>
          <p:cNvSpPr>
            <a:spLocks/>
          </p:cNvSpPr>
          <p:nvPr/>
        </p:nvSpPr>
        <p:spPr bwMode="auto">
          <a:xfrm>
            <a:off x="4648200" y="5629275"/>
            <a:ext cx="4022725" cy="1085850"/>
          </a:xfrm>
          <a:custGeom>
            <a:avLst/>
            <a:gdLst/>
            <a:ahLst/>
            <a:cxnLst>
              <a:cxn ang="0">
                <a:pos x="0" y="335"/>
              </a:cxn>
              <a:cxn ang="0">
                <a:pos x="191" y="0"/>
              </a:cxn>
              <a:cxn ang="0">
                <a:pos x="382" y="335"/>
              </a:cxn>
              <a:cxn ang="0">
                <a:pos x="568" y="667"/>
              </a:cxn>
              <a:cxn ang="0">
                <a:pos x="765" y="335"/>
              </a:cxn>
              <a:cxn ang="0">
                <a:pos x="956" y="0"/>
              </a:cxn>
              <a:cxn ang="0">
                <a:pos x="1147" y="335"/>
              </a:cxn>
              <a:cxn ang="0">
                <a:pos x="1321" y="684"/>
              </a:cxn>
              <a:cxn ang="0">
                <a:pos x="1482" y="335"/>
              </a:cxn>
              <a:cxn ang="0">
                <a:pos x="1673" y="0"/>
              </a:cxn>
              <a:cxn ang="0">
                <a:pos x="1862" y="336"/>
              </a:cxn>
              <a:cxn ang="0">
                <a:pos x="2068" y="684"/>
              </a:cxn>
              <a:cxn ang="0">
                <a:pos x="2295" y="335"/>
              </a:cxn>
              <a:cxn ang="0">
                <a:pos x="2295" y="287"/>
              </a:cxn>
            </a:cxnLst>
            <a:rect l="0" t="0" r="r" b="b"/>
            <a:pathLst>
              <a:path w="2333" h="684">
                <a:moveTo>
                  <a:pt x="0" y="335"/>
                </a:moveTo>
                <a:cubicBezTo>
                  <a:pt x="63" y="167"/>
                  <a:pt x="127" y="0"/>
                  <a:pt x="191" y="0"/>
                </a:cubicBezTo>
                <a:cubicBezTo>
                  <a:pt x="255" y="0"/>
                  <a:pt x="319" y="224"/>
                  <a:pt x="382" y="335"/>
                </a:cubicBezTo>
                <a:cubicBezTo>
                  <a:pt x="445" y="446"/>
                  <a:pt x="504" y="667"/>
                  <a:pt x="568" y="667"/>
                </a:cubicBezTo>
                <a:cubicBezTo>
                  <a:pt x="632" y="667"/>
                  <a:pt x="700" y="446"/>
                  <a:pt x="765" y="335"/>
                </a:cubicBezTo>
                <a:cubicBezTo>
                  <a:pt x="830" y="224"/>
                  <a:pt x="892" y="0"/>
                  <a:pt x="956" y="0"/>
                </a:cubicBezTo>
                <a:cubicBezTo>
                  <a:pt x="1020" y="0"/>
                  <a:pt x="1086" y="221"/>
                  <a:pt x="1147" y="335"/>
                </a:cubicBezTo>
                <a:cubicBezTo>
                  <a:pt x="1208" y="449"/>
                  <a:pt x="1265" y="684"/>
                  <a:pt x="1321" y="684"/>
                </a:cubicBezTo>
                <a:cubicBezTo>
                  <a:pt x="1377" y="684"/>
                  <a:pt x="1423" y="449"/>
                  <a:pt x="1482" y="335"/>
                </a:cubicBezTo>
                <a:cubicBezTo>
                  <a:pt x="1541" y="221"/>
                  <a:pt x="1610" y="0"/>
                  <a:pt x="1673" y="0"/>
                </a:cubicBezTo>
                <a:cubicBezTo>
                  <a:pt x="1736" y="0"/>
                  <a:pt x="1796" y="222"/>
                  <a:pt x="1862" y="336"/>
                </a:cubicBezTo>
                <a:cubicBezTo>
                  <a:pt x="1928" y="450"/>
                  <a:pt x="1996" y="684"/>
                  <a:pt x="2068" y="684"/>
                </a:cubicBezTo>
                <a:cubicBezTo>
                  <a:pt x="2140" y="684"/>
                  <a:pt x="2257" y="401"/>
                  <a:pt x="2295" y="335"/>
                </a:cubicBezTo>
                <a:cubicBezTo>
                  <a:pt x="2333" y="269"/>
                  <a:pt x="2319" y="275"/>
                  <a:pt x="2295" y="2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your signal is bandlimited</a:t>
            </a:r>
          </a:p>
          <a:p>
            <a:r>
              <a:rPr lang="en-US"/>
              <a:t>And you know what the band limit is</a:t>
            </a:r>
          </a:p>
          <a:p>
            <a:r>
              <a:rPr lang="en-US"/>
              <a:t>And you sample at (at least) twice that frequency</a:t>
            </a:r>
          </a:p>
          <a:p>
            <a:pPr lvl="1"/>
            <a:r>
              <a:rPr lang="en-US"/>
              <a:t>Above the Nyquist rate</a:t>
            </a:r>
          </a:p>
          <a:p>
            <a:r>
              <a:rPr lang="en-US"/>
              <a:t>Then – you can reconstruct your signal EXACTLY!</a:t>
            </a:r>
          </a:p>
          <a:p>
            <a:endParaRPr lang="en-US"/>
          </a:p>
          <a:p>
            <a:r>
              <a:rPr lang="en-US"/>
              <a:t>Caveat</a:t>
            </a:r>
          </a:p>
          <a:p>
            <a:pPr lvl="1"/>
            <a:r>
              <a:rPr lang="en-US"/>
              <a:t>Ideal reconstruction requires perfect band limiting in both sampling and reconstruction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 in practice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you’re sampling- PREFILTER</a:t>
            </a:r>
          </a:p>
          <a:p>
            <a:pPr lvl="1"/>
            <a:r>
              <a:rPr lang="en-US"/>
              <a:t>Make sure no high frequencies</a:t>
            </a:r>
          </a:p>
          <a:p>
            <a:pPr lvl="1"/>
            <a:r>
              <a:rPr lang="en-US"/>
              <a:t>Need to remove them BEFORE sampling</a:t>
            </a:r>
          </a:p>
          <a:p>
            <a:pPr lvl="1"/>
            <a:r>
              <a:rPr lang="en-US"/>
              <a:t>Otherwise, aliasing</a:t>
            </a:r>
          </a:p>
          <a:p>
            <a:pPr lvl="1"/>
            <a:r>
              <a:rPr lang="en-US"/>
              <a:t>Filtering effectively means blurring</a:t>
            </a:r>
          </a:p>
          <a:p>
            <a:r>
              <a:rPr lang="en-US"/>
              <a:t>When you’re reconstructing – FILTER</a:t>
            </a:r>
          </a:p>
          <a:p>
            <a:pPr lvl="1"/>
            <a:r>
              <a:rPr lang="en-US"/>
              <a:t>View as a spike chain (remove HF)</a:t>
            </a:r>
          </a:p>
          <a:p>
            <a:pPr lvl="1"/>
            <a:r>
              <a:rPr lang="en-US"/>
              <a:t>Filtering effectively means interpolating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set of samples (at a sampling rate):</a:t>
            </a:r>
          </a:p>
          <a:p>
            <a:pPr lvl="1"/>
            <a:r>
              <a:rPr lang="en-US"/>
              <a:t>There is exactly one band-passed signal that goes through those samples</a:t>
            </a:r>
          </a:p>
          <a:p>
            <a:pPr lvl="1"/>
            <a:r>
              <a:rPr lang="en-US"/>
              <a:t>Where the band-pass is less than half the sampling rate</a:t>
            </a:r>
          </a:p>
          <a:p>
            <a:pPr lvl="1"/>
            <a:endParaRPr lang="en-US"/>
          </a:p>
          <a:p>
            <a:r>
              <a:rPr lang="en-US"/>
              <a:t>Ideal reconstruction</a:t>
            </a:r>
          </a:p>
          <a:p>
            <a:pPr lvl="1"/>
            <a:r>
              <a:rPr lang="en-US"/>
              <a:t>View samples as spike chain, low-pass filter</a:t>
            </a:r>
          </a:p>
          <a:p>
            <a:pPr lvl="1"/>
            <a:r>
              <a:rPr lang="en-US"/>
              <a:t>Need an ideal low-pass filter</a:t>
            </a:r>
          </a:p>
          <a:p>
            <a:pPr lvl="1"/>
            <a:r>
              <a:rPr lang="en-US"/>
              <a:t>Approximate ideal low-pass filter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sample a band-passed signal</a:t>
            </a:r>
            <a:br>
              <a:rPr lang="en-US"/>
            </a:br>
            <a:r>
              <a:rPr lang="en-US"/>
              <a:t>AND the sampling rate is &gt; 2*highest freq</a:t>
            </a:r>
            <a:br>
              <a:rPr lang="en-US"/>
            </a:br>
            <a:r>
              <a:rPr lang="en-US"/>
              <a:t>THEN we can do ideal reconstruction</a:t>
            </a:r>
          </a:p>
          <a:p>
            <a:endParaRPr lang="en-US"/>
          </a:p>
          <a:p>
            <a:r>
              <a:rPr lang="en-US"/>
              <a:t>If you know the highest frequencies you care about, you know how fast you need to sample!</a:t>
            </a:r>
          </a:p>
          <a:p>
            <a:pPr lvl="1"/>
            <a:r>
              <a:rPr lang="en-US"/>
              <a:t>CD Audio Example: human hearing isn’t so great after 22Khz, so sample at 44.1Khz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 (3)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your signal is not bandpassed</a:t>
            </a:r>
            <a:br>
              <a:rPr lang="en-US"/>
            </a:br>
            <a:r>
              <a:rPr lang="en-US"/>
              <a:t>(i.e. has HF &gt;= 2*sampling rate)</a:t>
            </a:r>
            <a:br>
              <a:rPr lang="en-US"/>
            </a:br>
            <a:r>
              <a:rPr lang="en-US"/>
              <a:t>THEN you will get aliasing when you sample</a:t>
            </a:r>
          </a:p>
          <a:p>
            <a:endParaRPr lang="en-US"/>
          </a:p>
          <a:p>
            <a:r>
              <a:rPr lang="en-US"/>
              <a:t>Once you’ve aliased – you can’t go back!</a:t>
            </a:r>
          </a:p>
          <a:p>
            <a:r>
              <a:rPr lang="en-US"/>
              <a:t>You have no idea what the original was!</a:t>
            </a:r>
          </a:p>
          <a:p>
            <a:endParaRPr lang="en-US"/>
          </a:p>
          <a:p>
            <a:r>
              <a:rPr lang="en-US"/>
              <a:t>Need to PREFILTER the signal before sampling to make it bandpassed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Filtering: Convolutions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general filter is a function on an image that produces another image</a:t>
            </a:r>
          </a:p>
          <a:p>
            <a:endParaRPr lang="en-US"/>
          </a:p>
          <a:p>
            <a:r>
              <a:rPr lang="en-US"/>
              <a:t>Many common filters are simpler in the Fourier domain</a:t>
            </a:r>
          </a:p>
          <a:p>
            <a:r>
              <a:rPr lang="en-US"/>
              <a:t>Choice:</a:t>
            </a:r>
          </a:p>
          <a:p>
            <a:pPr lvl="1"/>
            <a:r>
              <a:rPr lang="en-US"/>
              <a:t>Transform image, filter, inverse transform image</a:t>
            </a:r>
          </a:p>
          <a:p>
            <a:pPr lvl="1"/>
            <a:r>
              <a:rPr lang="en-US"/>
              <a:t>Inverse transform operator, apply in spatial domain</a:t>
            </a:r>
          </a:p>
          <a:p>
            <a:pPr lvl="1"/>
            <a:endParaRPr lang="en-US"/>
          </a:p>
          <a:p>
            <a:pPr lvl="1"/>
            <a:r>
              <a:rPr lang="en-US"/>
              <a:t>Transform (or inverse) of multiplication is convolution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 Has Problems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Miss small things</a:t>
            </a:r>
          </a:p>
          <a:p>
            <a:r>
              <a:rPr lang="en-US"/>
              <a:t>Problem: discretization throws away information</a:t>
            </a:r>
          </a:p>
          <a:p>
            <a:endParaRPr lang="en-US"/>
          </a:p>
          <a:p>
            <a:r>
              <a:rPr lang="en-US"/>
              <a:t>Don’t know what happens between samples</a:t>
            </a:r>
          </a:p>
          <a:p>
            <a:endParaRPr lang="en-US"/>
          </a:p>
          <a:p>
            <a:r>
              <a:rPr lang="en-US"/>
              <a:t>Sampling loses information – you cannot get back the information once its lost!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vs. Practice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Theory</a:t>
            </a:r>
          </a:p>
          <a:p>
            <a:r>
              <a:rPr lang="en-US" sz="2400"/>
              <a:t>Properly sampled original</a:t>
            </a:r>
          </a:p>
          <a:p>
            <a:r>
              <a:rPr lang="en-US" sz="2400"/>
              <a:t>Know bandlimit</a:t>
            </a:r>
          </a:p>
          <a:p>
            <a:endParaRPr lang="en-US" sz="2400"/>
          </a:p>
          <a:p>
            <a:r>
              <a:rPr lang="en-US" sz="2400"/>
              <a:t>Band-limit signals</a:t>
            </a:r>
          </a:p>
          <a:p>
            <a:r>
              <a:rPr lang="en-US" sz="2400"/>
              <a:t>Use Ideal Filters</a:t>
            </a:r>
          </a:p>
          <a:p>
            <a:endParaRPr lang="en-US" sz="2400"/>
          </a:p>
          <a:p>
            <a:r>
              <a:rPr lang="en-US" sz="2400"/>
              <a:t>Ideal Reconstructions</a:t>
            </a:r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Practice</a:t>
            </a:r>
          </a:p>
          <a:p>
            <a:r>
              <a:rPr lang="en-US" sz="2400"/>
              <a:t>Who knows about source?</a:t>
            </a:r>
          </a:p>
          <a:p>
            <a:r>
              <a:rPr lang="en-US" sz="2400"/>
              <a:t>Assume that its OK?</a:t>
            </a:r>
          </a:p>
          <a:p>
            <a:endParaRPr lang="en-US" sz="2400"/>
          </a:p>
          <a:p>
            <a:r>
              <a:rPr lang="en-US" sz="2400"/>
              <a:t>Ideal LPF not practical</a:t>
            </a:r>
          </a:p>
          <a:p>
            <a:r>
              <a:rPr lang="en-US" sz="2400"/>
              <a:t>Use approximations</a:t>
            </a:r>
          </a:p>
          <a:p>
            <a:endParaRPr lang="en-US" sz="2400"/>
          </a:p>
          <a:p>
            <a:r>
              <a:rPr lang="en-US" sz="2400"/>
              <a:t>Tradeoffs for “ideal”</a:t>
            </a:r>
          </a:p>
          <a:p>
            <a:pPr lvl="1"/>
            <a:r>
              <a:rPr lang="en-US" sz="2000"/>
              <a:t>Might look blurry</a:t>
            </a:r>
          </a:p>
          <a:p>
            <a:pPr lvl="1"/>
            <a:r>
              <a:rPr lang="en-US" sz="2000"/>
              <a:t>Might want aliasing (sharpness)</a:t>
            </a:r>
          </a:p>
          <a:p>
            <a:pPr lvl="1"/>
            <a:r>
              <a:rPr lang="en-US" sz="2000"/>
              <a:t>Care about efficiency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filter anyway?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Frequency filters</a:t>
            </a:r>
          </a:p>
          <a:p>
            <a:pPr lvl="1"/>
            <a:r>
              <a:rPr lang="en-US"/>
              <a:t>Add remove different frequencies</a:t>
            </a:r>
          </a:p>
          <a:p>
            <a:pPr lvl="1"/>
            <a:endParaRPr lang="en-US"/>
          </a:p>
          <a:p>
            <a:r>
              <a:rPr lang="en-US"/>
              <a:t>Multiplication in frequency means CONVOLUTION in time/space</a:t>
            </a:r>
          </a:p>
          <a:p>
            <a:endParaRPr lang="en-US"/>
          </a:p>
          <a:p>
            <a:r>
              <a:rPr lang="en-US"/>
              <a:t>Continuous and Discrete Convolutions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/>
              <a:t>filter</a:t>
            </a:r>
            <a:r>
              <a:rPr lang="en-US"/>
              <a:t> is something that attenuates or enhances particular frequencies</a:t>
            </a:r>
          </a:p>
          <a:p>
            <a:r>
              <a:rPr lang="en-US"/>
              <a:t>Easiest to visualize in the frequency domain, where filtering is defined as multiplication:</a:t>
            </a:r>
          </a:p>
          <a:p>
            <a:endParaRPr lang="en-US"/>
          </a:p>
          <a:p>
            <a:r>
              <a:rPr lang="en-US"/>
              <a:t>Here, </a:t>
            </a:r>
            <a:r>
              <a:rPr lang="en-US" i="1"/>
              <a:t>F</a:t>
            </a:r>
            <a:r>
              <a:rPr lang="en-US"/>
              <a:t> is the spectrum of the function, </a:t>
            </a:r>
            <a:r>
              <a:rPr lang="en-US" i="1"/>
              <a:t>G</a:t>
            </a:r>
            <a:r>
              <a:rPr lang="en-US"/>
              <a:t> is the spectrum of the filter, and </a:t>
            </a:r>
            <a:r>
              <a:rPr lang="en-US" i="1"/>
              <a:t>H</a:t>
            </a:r>
            <a:r>
              <a:rPr lang="en-US"/>
              <a:t> is the filtered function. Multiplication is point-wise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2446338" y="3505200"/>
          <a:ext cx="3797300" cy="573088"/>
        </p:xfrm>
        <a:graphic>
          <a:graphicData uri="http://schemas.openxmlformats.org/presentationml/2006/ole">
            <p:oleObj spid="_x0000_s30722" name="Equation" r:id="rId4" imgW="1346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Filters</a:t>
            </a:r>
          </a:p>
        </p:txBody>
      </p:sp>
      <p:sp>
        <p:nvSpPr>
          <p:cNvPr id="413699" name="Line 3"/>
          <p:cNvSpPr>
            <a:spLocks noChangeShapeType="1"/>
          </p:cNvSpPr>
          <p:nvPr/>
        </p:nvSpPr>
        <p:spPr bwMode="auto">
          <a:xfrm>
            <a:off x="777875" y="2701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1616075" y="2016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1" name="Freeform 5"/>
          <p:cNvSpPr>
            <a:spLocks/>
          </p:cNvSpPr>
          <p:nvPr/>
        </p:nvSpPr>
        <p:spPr bwMode="auto">
          <a:xfrm>
            <a:off x="757238" y="2120900"/>
            <a:ext cx="1849437" cy="493713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253" y="30"/>
              </a:cxn>
              <a:cxn ang="0">
                <a:pos x="458" y="303"/>
              </a:cxn>
              <a:cxn ang="0">
                <a:pos x="637" y="78"/>
              </a:cxn>
              <a:cxn ang="0">
                <a:pos x="826" y="32"/>
              </a:cxn>
              <a:cxn ang="0">
                <a:pos x="1165" y="270"/>
              </a:cxn>
            </a:cxnLst>
            <a:rect l="0" t="0" r="r" b="b"/>
            <a:pathLst>
              <a:path w="1165" h="311">
                <a:moveTo>
                  <a:pt x="0" y="261"/>
                </a:moveTo>
                <a:cubicBezTo>
                  <a:pt x="42" y="223"/>
                  <a:pt x="177" y="23"/>
                  <a:pt x="253" y="30"/>
                </a:cubicBezTo>
                <a:cubicBezTo>
                  <a:pt x="329" y="37"/>
                  <a:pt x="394" y="295"/>
                  <a:pt x="458" y="303"/>
                </a:cubicBezTo>
                <a:cubicBezTo>
                  <a:pt x="522" y="311"/>
                  <a:pt x="576" y="123"/>
                  <a:pt x="637" y="78"/>
                </a:cubicBezTo>
                <a:cubicBezTo>
                  <a:pt x="698" y="33"/>
                  <a:pt x="738" y="0"/>
                  <a:pt x="826" y="32"/>
                </a:cubicBezTo>
                <a:cubicBezTo>
                  <a:pt x="914" y="64"/>
                  <a:pt x="1094" y="220"/>
                  <a:pt x="1165" y="27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2743200" y="22860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777875" y="3844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1616075" y="3159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>
            <a:off x="757238" y="3263900"/>
            <a:ext cx="1849437" cy="493713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253" y="30"/>
              </a:cxn>
              <a:cxn ang="0">
                <a:pos x="458" y="303"/>
              </a:cxn>
              <a:cxn ang="0">
                <a:pos x="637" y="78"/>
              </a:cxn>
              <a:cxn ang="0">
                <a:pos x="826" y="32"/>
              </a:cxn>
              <a:cxn ang="0">
                <a:pos x="1165" y="270"/>
              </a:cxn>
            </a:cxnLst>
            <a:rect l="0" t="0" r="r" b="b"/>
            <a:pathLst>
              <a:path w="1165" h="311">
                <a:moveTo>
                  <a:pt x="0" y="261"/>
                </a:moveTo>
                <a:cubicBezTo>
                  <a:pt x="42" y="223"/>
                  <a:pt x="177" y="23"/>
                  <a:pt x="253" y="30"/>
                </a:cubicBezTo>
                <a:cubicBezTo>
                  <a:pt x="329" y="37"/>
                  <a:pt x="394" y="295"/>
                  <a:pt x="458" y="303"/>
                </a:cubicBezTo>
                <a:cubicBezTo>
                  <a:pt x="522" y="311"/>
                  <a:pt x="576" y="123"/>
                  <a:pt x="637" y="78"/>
                </a:cubicBezTo>
                <a:cubicBezTo>
                  <a:pt x="698" y="33"/>
                  <a:pt x="738" y="0"/>
                  <a:pt x="826" y="32"/>
                </a:cubicBezTo>
                <a:cubicBezTo>
                  <a:pt x="914" y="64"/>
                  <a:pt x="1094" y="220"/>
                  <a:pt x="1165" y="27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777875" y="4987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>
            <a:off x="1616075" y="4302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8" name="Freeform 12"/>
          <p:cNvSpPr>
            <a:spLocks/>
          </p:cNvSpPr>
          <p:nvPr/>
        </p:nvSpPr>
        <p:spPr bwMode="auto">
          <a:xfrm>
            <a:off x="757238" y="4406900"/>
            <a:ext cx="1849437" cy="493713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253" y="30"/>
              </a:cxn>
              <a:cxn ang="0">
                <a:pos x="458" y="303"/>
              </a:cxn>
              <a:cxn ang="0">
                <a:pos x="637" y="78"/>
              </a:cxn>
              <a:cxn ang="0">
                <a:pos x="826" y="32"/>
              </a:cxn>
              <a:cxn ang="0">
                <a:pos x="1165" y="270"/>
              </a:cxn>
            </a:cxnLst>
            <a:rect l="0" t="0" r="r" b="b"/>
            <a:pathLst>
              <a:path w="1165" h="311">
                <a:moveTo>
                  <a:pt x="0" y="261"/>
                </a:moveTo>
                <a:cubicBezTo>
                  <a:pt x="42" y="223"/>
                  <a:pt x="177" y="23"/>
                  <a:pt x="253" y="30"/>
                </a:cubicBezTo>
                <a:cubicBezTo>
                  <a:pt x="329" y="37"/>
                  <a:pt x="394" y="295"/>
                  <a:pt x="458" y="303"/>
                </a:cubicBezTo>
                <a:cubicBezTo>
                  <a:pt x="522" y="311"/>
                  <a:pt x="576" y="123"/>
                  <a:pt x="637" y="78"/>
                </a:cubicBezTo>
                <a:cubicBezTo>
                  <a:pt x="698" y="33"/>
                  <a:pt x="738" y="0"/>
                  <a:pt x="826" y="32"/>
                </a:cubicBezTo>
                <a:cubicBezTo>
                  <a:pt x="914" y="64"/>
                  <a:pt x="1094" y="220"/>
                  <a:pt x="1165" y="27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9" name="Line 13"/>
          <p:cNvSpPr>
            <a:spLocks noChangeShapeType="1"/>
          </p:cNvSpPr>
          <p:nvPr/>
        </p:nvSpPr>
        <p:spPr bwMode="auto">
          <a:xfrm>
            <a:off x="3200400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40386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1524000" y="15240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F</a:t>
            </a:r>
          </a:p>
        </p:txBody>
      </p:sp>
      <p:sp>
        <p:nvSpPr>
          <p:cNvPr id="413712" name="Text Box 16"/>
          <p:cNvSpPr txBox="1">
            <a:spLocks noChangeArrowheads="1"/>
          </p:cNvSpPr>
          <p:nvPr/>
        </p:nvSpPr>
        <p:spPr bwMode="auto">
          <a:xfrm>
            <a:off x="3810000" y="152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G</a:t>
            </a:r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>
            <a:off x="3200400" y="27432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4" name="Line 18"/>
          <p:cNvSpPr>
            <a:spLocks noChangeShapeType="1"/>
          </p:cNvSpPr>
          <p:nvPr/>
        </p:nvSpPr>
        <p:spPr bwMode="auto">
          <a:xfrm flipV="1">
            <a:off x="3733800" y="2286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>
            <a:off x="3733800" y="22860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 flipV="1">
            <a:off x="4343400" y="2286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4343400" y="27432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>
            <a:off x="32004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4038600" y="3200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0" name="Line 24"/>
          <p:cNvSpPr>
            <a:spLocks noChangeShapeType="1"/>
          </p:cNvSpPr>
          <p:nvPr/>
        </p:nvSpPr>
        <p:spPr bwMode="auto">
          <a:xfrm>
            <a:off x="3200400" y="34290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1" name="Line 25"/>
          <p:cNvSpPr>
            <a:spLocks noChangeShapeType="1"/>
          </p:cNvSpPr>
          <p:nvPr/>
        </p:nvSpPr>
        <p:spPr bwMode="auto">
          <a:xfrm flipV="1">
            <a:off x="3733800" y="3429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>
            <a:off x="3733800" y="38862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 flipV="1">
            <a:off x="4343400" y="3429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4" name="Line 28"/>
          <p:cNvSpPr>
            <a:spLocks noChangeShapeType="1"/>
          </p:cNvSpPr>
          <p:nvPr/>
        </p:nvSpPr>
        <p:spPr bwMode="auto">
          <a:xfrm>
            <a:off x="4343400" y="34290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>
            <a:off x="3200400" y="5029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>
            <a:off x="40386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>
            <a:off x="3429000" y="45720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V="1">
            <a:off x="3733800" y="4572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29" name="Line 33"/>
          <p:cNvSpPr>
            <a:spLocks noChangeShapeType="1"/>
          </p:cNvSpPr>
          <p:nvPr/>
        </p:nvSpPr>
        <p:spPr bwMode="auto">
          <a:xfrm flipV="1">
            <a:off x="4343400" y="4572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0" name="Line 34"/>
          <p:cNvSpPr>
            <a:spLocks noChangeShapeType="1"/>
          </p:cNvSpPr>
          <p:nvPr/>
        </p:nvSpPr>
        <p:spPr bwMode="auto">
          <a:xfrm>
            <a:off x="4343400" y="45720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5029200" y="22860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>
            <a:off x="5486400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>
            <a:off x="63246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4" name="Freeform 38"/>
          <p:cNvSpPr>
            <a:spLocks/>
          </p:cNvSpPr>
          <p:nvPr/>
        </p:nvSpPr>
        <p:spPr bwMode="auto">
          <a:xfrm>
            <a:off x="6021388" y="2217738"/>
            <a:ext cx="630237" cy="444500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108" y="268"/>
              </a:cxn>
              <a:cxn ang="0">
                <a:pos x="287" y="43"/>
              </a:cxn>
              <a:cxn ang="0">
                <a:pos x="397" y="8"/>
              </a:cxn>
            </a:cxnLst>
            <a:rect l="0" t="0" r="r" b="b"/>
            <a:pathLst>
              <a:path w="397" h="280">
                <a:moveTo>
                  <a:pt x="0" y="115"/>
                </a:moveTo>
                <a:cubicBezTo>
                  <a:pt x="19" y="141"/>
                  <a:pt x="60" y="280"/>
                  <a:pt x="108" y="268"/>
                </a:cubicBezTo>
                <a:cubicBezTo>
                  <a:pt x="156" y="256"/>
                  <a:pt x="239" y="86"/>
                  <a:pt x="287" y="43"/>
                </a:cubicBezTo>
                <a:cubicBezTo>
                  <a:pt x="335" y="0"/>
                  <a:pt x="374" y="15"/>
                  <a:pt x="397" y="8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 flipV="1">
            <a:off x="6019800" y="24384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6" name="Line 40"/>
          <p:cNvSpPr>
            <a:spLocks noChangeShapeType="1"/>
          </p:cNvSpPr>
          <p:nvPr/>
        </p:nvSpPr>
        <p:spPr bwMode="auto">
          <a:xfrm flipV="1">
            <a:off x="6629400" y="22098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>
            <a:off x="5486400" y="27432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>
            <a:off x="6629400" y="27432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2743200" y="34290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413740" name="Text Box 44"/>
          <p:cNvSpPr txBox="1">
            <a:spLocks noChangeArrowheads="1"/>
          </p:cNvSpPr>
          <p:nvPr/>
        </p:nvSpPr>
        <p:spPr bwMode="auto">
          <a:xfrm>
            <a:off x="2743200" y="44958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413741" name="Text Box 45"/>
          <p:cNvSpPr txBox="1">
            <a:spLocks noChangeArrowheads="1"/>
          </p:cNvSpPr>
          <p:nvPr/>
        </p:nvSpPr>
        <p:spPr bwMode="auto">
          <a:xfrm>
            <a:off x="5029200" y="34290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5029200" y="45720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3743" name="Line 47"/>
          <p:cNvSpPr>
            <a:spLocks noChangeShapeType="1"/>
          </p:cNvSpPr>
          <p:nvPr/>
        </p:nvSpPr>
        <p:spPr bwMode="auto">
          <a:xfrm>
            <a:off x="54864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44" name="Line 48"/>
          <p:cNvSpPr>
            <a:spLocks noChangeShapeType="1"/>
          </p:cNvSpPr>
          <p:nvPr/>
        </p:nvSpPr>
        <p:spPr bwMode="auto">
          <a:xfrm>
            <a:off x="6324600" y="3200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45" name="Freeform 49"/>
          <p:cNvSpPr>
            <a:spLocks/>
          </p:cNvSpPr>
          <p:nvPr/>
        </p:nvSpPr>
        <p:spPr bwMode="auto">
          <a:xfrm>
            <a:off x="5465763" y="3317875"/>
            <a:ext cx="544512" cy="401638"/>
          </a:xfrm>
          <a:custGeom>
            <a:avLst/>
            <a:gdLst/>
            <a:ahLst/>
            <a:cxnLst>
              <a:cxn ang="0">
                <a:pos x="0" y="253"/>
              </a:cxn>
              <a:cxn ang="0">
                <a:pos x="253" y="22"/>
              </a:cxn>
              <a:cxn ang="0">
                <a:pos x="343" y="123"/>
              </a:cxn>
            </a:cxnLst>
            <a:rect l="0" t="0" r="r" b="b"/>
            <a:pathLst>
              <a:path w="343" h="253">
                <a:moveTo>
                  <a:pt x="0" y="253"/>
                </a:moveTo>
                <a:cubicBezTo>
                  <a:pt x="42" y="215"/>
                  <a:pt x="196" y="44"/>
                  <a:pt x="253" y="22"/>
                </a:cubicBezTo>
                <a:cubicBezTo>
                  <a:pt x="310" y="0"/>
                  <a:pt x="324" y="102"/>
                  <a:pt x="343" y="123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46" name="Freeform 50"/>
          <p:cNvSpPr>
            <a:spLocks/>
          </p:cNvSpPr>
          <p:nvPr/>
        </p:nvSpPr>
        <p:spPr bwMode="auto">
          <a:xfrm>
            <a:off x="6629400" y="3276600"/>
            <a:ext cx="685800" cy="442913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93" y="41"/>
              </a:cxn>
              <a:cxn ang="0">
                <a:pos x="432" y="279"/>
              </a:cxn>
            </a:cxnLst>
            <a:rect l="0" t="0" r="r" b="b"/>
            <a:pathLst>
              <a:path w="432" h="279">
                <a:moveTo>
                  <a:pt x="0" y="33"/>
                </a:moveTo>
                <a:cubicBezTo>
                  <a:pt x="17" y="34"/>
                  <a:pt x="21" y="0"/>
                  <a:pt x="93" y="41"/>
                </a:cubicBezTo>
                <a:cubicBezTo>
                  <a:pt x="165" y="82"/>
                  <a:pt x="361" y="229"/>
                  <a:pt x="432" y="279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47" name="Line 51"/>
          <p:cNvSpPr>
            <a:spLocks noChangeShapeType="1"/>
          </p:cNvSpPr>
          <p:nvPr/>
        </p:nvSpPr>
        <p:spPr bwMode="auto">
          <a:xfrm flipV="1">
            <a:off x="6019800" y="35052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48" name="Line 52"/>
          <p:cNvSpPr>
            <a:spLocks noChangeShapeType="1"/>
          </p:cNvSpPr>
          <p:nvPr/>
        </p:nvSpPr>
        <p:spPr bwMode="auto">
          <a:xfrm flipV="1">
            <a:off x="6629400" y="33528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49" name="Line 53"/>
          <p:cNvSpPr>
            <a:spLocks noChangeShapeType="1"/>
          </p:cNvSpPr>
          <p:nvPr/>
        </p:nvSpPr>
        <p:spPr bwMode="auto">
          <a:xfrm>
            <a:off x="6019800" y="38862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0" name="Line 54"/>
          <p:cNvSpPr>
            <a:spLocks noChangeShapeType="1"/>
          </p:cNvSpPr>
          <p:nvPr/>
        </p:nvSpPr>
        <p:spPr bwMode="auto">
          <a:xfrm>
            <a:off x="3733800" y="50292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1" name="Line 55"/>
          <p:cNvSpPr>
            <a:spLocks noChangeShapeType="1"/>
          </p:cNvSpPr>
          <p:nvPr/>
        </p:nvSpPr>
        <p:spPr bwMode="auto">
          <a:xfrm flipV="1">
            <a:off x="3429000" y="4572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2" name="Line 56"/>
          <p:cNvSpPr>
            <a:spLocks noChangeShapeType="1"/>
          </p:cNvSpPr>
          <p:nvPr/>
        </p:nvSpPr>
        <p:spPr bwMode="auto">
          <a:xfrm flipV="1">
            <a:off x="4648200" y="4572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3" name="Line 57"/>
          <p:cNvSpPr>
            <a:spLocks noChangeShapeType="1"/>
          </p:cNvSpPr>
          <p:nvPr/>
        </p:nvSpPr>
        <p:spPr bwMode="auto">
          <a:xfrm>
            <a:off x="4648200" y="50292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4" name="Line 58"/>
          <p:cNvSpPr>
            <a:spLocks noChangeShapeType="1"/>
          </p:cNvSpPr>
          <p:nvPr/>
        </p:nvSpPr>
        <p:spPr bwMode="auto">
          <a:xfrm>
            <a:off x="3124200" y="50292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5" name="Line 59"/>
          <p:cNvSpPr>
            <a:spLocks noChangeShapeType="1"/>
          </p:cNvSpPr>
          <p:nvPr/>
        </p:nvSpPr>
        <p:spPr bwMode="auto">
          <a:xfrm>
            <a:off x="5486400" y="5029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6" name="Line 60"/>
          <p:cNvSpPr>
            <a:spLocks noChangeShapeType="1"/>
          </p:cNvSpPr>
          <p:nvPr/>
        </p:nvSpPr>
        <p:spPr bwMode="auto">
          <a:xfrm>
            <a:off x="63246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7" name="Freeform 61"/>
          <p:cNvSpPr>
            <a:spLocks/>
          </p:cNvSpPr>
          <p:nvPr/>
        </p:nvSpPr>
        <p:spPr bwMode="auto">
          <a:xfrm>
            <a:off x="5702300" y="4492625"/>
            <a:ext cx="307975" cy="163513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04" y="2"/>
              </a:cxn>
              <a:cxn ang="0">
                <a:pos x="194" y="103"/>
              </a:cxn>
            </a:cxnLst>
            <a:rect l="0" t="0" r="r" b="b"/>
            <a:pathLst>
              <a:path w="194" h="103">
                <a:moveTo>
                  <a:pt x="0" y="91"/>
                </a:moveTo>
                <a:cubicBezTo>
                  <a:pt x="18" y="76"/>
                  <a:pt x="72" y="0"/>
                  <a:pt x="104" y="2"/>
                </a:cubicBezTo>
                <a:cubicBezTo>
                  <a:pt x="136" y="4"/>
                  <a:pt x="175" y="82"/>
                  <a:pt x="194" y="103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8" name="Freeform 62"/>
          <p:cNvSpPr>
            <a:spLocks/>
          </p:cNvSpPr>
          <p:nvPr/>
        </p:nvSpPr>
        <p:spPr bwMode="auto">
          <a:xfrm>
            <a:off x="6629400" y="4464050"/>
            <a:ext cx="317500" cy="12858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3" y="13"/>
              </a:cxn>
              <a:cxn ang="0">
                <a:pos x="200" y="81"/>
              </a:cxn>
            </a:cxnLst>
            <a:rect l="0" t="0" r="r" b="b"/>
            <a:pathLst>
              <a:path w="200" h="81">
                <a:moveTo>
                  <a:pt x="0" y="5"/>
                </a:moveTo>
                <a:cubicBezTo>
                  <a:pt x="17" y="6"/>
                  <a:pt x="60" y="0"/>
                  <a:pt x="93" y="13"/>
                </a:cubicBezTo>
                <a:cubicBezTo>
                  <a:pt x="126" y="26"/>
                  <a:pt x="178" y="67"/>
                  <a:pt x="200" y="81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 flipV="1">
            <a:off x="6019800" y="46482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0" name="Line 64"/>
          <p:cNvSpPr>
            <a:spLocks noChangeShapeType="1"/>
          </p:cNvSpPr>
          <p:nvPr/>
        </p:nvSpPr>
        <p:spPr bwMode="auto">
          <a:xfrm flipV="1">
            <a:off x="6629400" y="44958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>
            <a:off x="6019800" y="50292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 flipV="1">
            <a:off x="5715000" y="46482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3" name="Line 67"/>
          <p:cNvSpPr>
            <a:spLocks noChangeShapeType="1"/>
          </p:cNvSpPr>
          <p:nvPr/>
        </p:nvSpPr>
        <p:spPr bwMode="auto">
          <a:xfrm flipV="1">
            <a:off x="6934200" y="45720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>
            <a:off x="5410200" y="50292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6934200" y="50292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66" name="Text Box 70"/>
          <p:cNvSpPr txBox="1">
            <a:spLocks noChangeArrowheads="1"/>
          </p:cNvSpPr>
          <p:nvPr/>
        </p:nvSpPr>
        <p:spPr bwMode="auto">
          <a:xfrm>
            <a:off x="6096000" y="152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H</a:t>
            </a:r>
          </a:p>
        </p:txBody>
      </p:sp>
      <p:sp>
        <p:nvSpPr>
          <p:cNvPr id="413767" name="Text Box 71"/>
          <p:cNvSpPr txBox="1">
            <a:spLocks noChangeArrowheads="1"/>
          </p:cNvSpPr>
          <p:nvPr/>
        </p:nvSpPr>
        <p:spPr bwMode="auto">
          <a:xfrm>
            <a:off x="7315200" y="213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Low-pass</a:t>
            </a:r>
          </a:p>
        </p:txBody>
      </p:sp>
      <p:sp>
        <p:nvSpPr>
          <p:cNvPr id="413768" name="Text Box 72"/>
          <p:cNvSpPr txBox="1">
            <a:spLocks noChangeArrowheads="1"/>
          </p:cNvSpPr>
          <p:nvPr/>
        </p:nvSpPr>
        <p:spPr bwMode="auto">
          <a:xfrm>
            <a:off x="7315200" y="33528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High-pass</a:t>
            </a:r>
          </a:p>
        </p:txBody>
      </p:sp>
      <p:sp>
        <p:nvSpPr>
          <p:cNvPr id="413769" name="Text Box 73"/>
          <p:cNvSpPr txBox="1">
            <a:spLocks noChangeArrowheads="1"/>
          </p:cNvSpPr>
          <p:nvPr/>
        </p:nvSpPr>
        <p:spPr bwMode="auto">
          <a:xfrm>
            <a:off x="7239000" y="4419600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Band-pass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you transform an operator?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16938" cy="2284413"/>
          </a:xfrm>
        </p:spPr>
        <p:txBody>
          <a:bodyPr/>
          <a:lstStyle/>
          <a:p>
            <a:r>
              <a:rPr lang="en-US"/>
              <a:t>Many filters are multiplication in frequency domain</a:t>
            </a:r>
          </a:p>
          <a:p>
            <a:endParaRPr lang="en-US"/>
          </a:p>
          <a:p>
            <a:r>
              <a:rPr lang="en-US"/>
              <a:t>Fourier transform of multiplication is convolution</a:t>
            </a:r>
          </a:p>
          <a:p>
            <a:r>
              <a:rPr lang="en-US"/>
              <a:t>Fourier transform of convolution is multiplication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76200" y="4151313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Signal</a:t>
            </a:r>
          </a:p>
        </p:txBody>
      </p:sp>
      <p:sp>
        <p:nvSpPr>
          <p:cNvPr id="415749" name="Line 5"/>
          <p:cNvSpPr>
            <a:spLocks noChangeShapeType="1"/>
          </p:cNvSpPr>
          <p:nvPr/>
        </p:nvSpPr>
        <p:spPr bwMode="auto">
          <a:xfrm>
            <a:off x="1231900" y="4414838"/>
            <a:ext cx="987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2581275" y="4151313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Transf. </a:t>
            </a:r>
          </a:p>
          <a:p>
            <a:r>
              <a:rPr lang="en-US"/>
              <a:t>Signal</a:t>
            </a:r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>
            <a:off x="2751138" y="4946650"/>
            <a:ext cx="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6848475" y="4946650"/>
            <a:ext cx="1974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Freq Domain Operation</a:t>
            </a: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2597150" y="5781675"/>
            <a:ext cx="1973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Filtered Signal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 flipH="1">
            <a:off x="1155700" y="5934075"/>
            <a:ext cx="1062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0" y="5745163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Result</a:t>
            </a:r>
          </a:p>
        </p:txBody>
      </p:sp>
      <p:sp>
        <p:nvSpPr>
          <p:cNvPr id="415756" name="Line 12"/>
          <p:cNvSpPr>
            <a:spLocks noChangeShapeType="1"/>
          </p:cNvSpPr>
          <p:nvPr/>
        </p:nvSpPr>
        <p:spPr bwMode="auto">
          <a:xfrm>
            <a:off x="2066925" y="3960813"/>
            <a:ext cx="0" cy="27320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7" name="Text Box 13"/>
          <p:cNvSpPr txBox="1">
            <a:spLocks noChangeArrowheads="1"/>
          </p:cNvSpPr>
          <p:nvPr/>
        </p:nvSpPr>
        <p:spPr bwMode="auto">
          <a:xfrm>
            <a:off x="700088" y="3808413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2143125" y="3732213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4724400" y="4264025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Signal</a:t>
            </a:r>
          </a:p>
        </p:txBody>
      </p:sp>
      <p:sp>
        <p:nvSpPr>
          <p:cNvPr id="415760" name="Text Box 16"/>
          <p:cNvSpPr txBox="1">
            <a:spLocks noChangeArrowheads="1"/>
          </p:cNvSpPr>
          <p:nvPr/>
        </p:nvSpPr>
        <p:spPr bwMode="auto">
          <a:xfrm>
            <a:off x="4648200" y="5934075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Result</a:t>
            </a:r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6469063" y="3960813"/>
            <a:ext cx="0" cy="27320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62" name="Text Box 18"/>
          <p:cNvSpPr txBox="1">
            <a:spLocks noChangeArrowheads="1"/>
          </p:cNvSpPr>
          <p:nvPr/>
        </p:nvSpPr>
        <p:spPr bwMode="auto">
          <a:xfrm>
            <a:off x="5102225" y="3808413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621463" y="380841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415764" name="Line 20"/>
          <p:cNvSpPr>
            <a:spLocks noChangeShapeType="1"/>
          </p:cNvSpPr>
          <p:nvPr/>
        </p:nvSpPr>
        <p:spPr bwMode="auto">
          <a:xfrm flipH="1">
            <a:off x="5710238" y="5326063"/>
            <a:ext cx="1062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6242050" y="5326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 flipH="1">
            <a:off x="5254625" y="4719638"/>
            <a:ext cx="0" cy="455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67" name="Line 23"/>
          <p:cNvSpPr>
            <a:spLocks noChangeShapeType="1"/>
          </p:cNvSpPr>
          <p:nvPr/>
        </p:nvSpPr>
        <p:spPr bwMode="auto">
          <a:xfrm>
            <a:off x="5559425" y="5099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5254625" y="5478463"/>
            <a:ext cx="0" cy="455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4951413" y="5175250"/>
            <a:ext cx="606425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*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in the Spatial Domain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Filtering the spatial domain is achieved by </a:t>
            </a:r>
            <a:r>
              <a:rPr lang="en-US" i="1"/>
              <a:t>convolution</a:t>
            </a:r>
          </a:p>
          <a:p>
            <a:endParaRPr lang="en-US" i="1"/>
          </a:p>
          <a:p>
            <a:endParaRPr lang="en-US" i="1"/>
          </a:p>
          <a:p>
            <a:r>
              <a:rPr lang="en-US"/>
              <a:t>Qualitatively: Slide the filter to each position, </a:t>
            </a:r>
            <a:r>
              <a:rPr lang="en-US" i="1"/>
              <a:t>x</a:t>
            </a:r>
            <a:r>
              <a:rPr lang="en-US"/>
              <a:t>, then sum up the function multiplied by the filter at that position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1992313" y="2593975"/>
          <a:ext cx="4883150" cy="752475"/>
        </p:xfrm>
        <a:graphic>
          <a:graphicData uri="http://schemas.openxmlformats.org/presentationml/2006/ole">
            <p:oleObj spid="_x0000_s31746" name="Equation" r:id="rId4" imgW="21459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Example</a:t>
            </a:r>
          </a:p>
        </p:txBody>
      </p:sp>
      <p:sp>
        <p:nvSpPr>
          <p:cNvPr id="419843" name="Line 3"/>
          <p:cNvSpPr>
            <a:spLocks noChangeShapeType="1"/>
          </p:cNvSpPr>
          <p:nvPr/>
        </p:nvSpPr>
        <p:spPr bwMode="auto">
          <a:xfrm>
            <a:off x="2209800" y="30480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4" name="Line 4"/>
          <p:cNvSpPr>
            <a:spLocks noChangeShapeType="1"/>
          </p:cNvSpPr>
          <p:nvPr/>
        </p:nvSpPr>
        <p:spPr bwMode="auto">
          <a:xfrm>
            <a:off x="4495800" y="13716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V="1">
            <a:off x="28956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 flipV="1">
            <a:off x="44196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7" name="Line 7"/>
          <p:cNvSpPr>
            <a:spLocks noChangeShapeType="1"/>
          </p:cNvSpPr>
          <p:nvPr/>
        </p:nvSpPr>
        <p:spPr bwMode="auto">
          <a:xfrm flipV="1">
            <a:off x="41910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V="1">
            <a:off x="39624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 flipV="1">
            <a:off x="51816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0" name="Line 10"/>
          <p:cNvSpPr>
            <a:spLocks noChangeShapeType="1"/>
          </p:cNvSpPr>
          <p:nvPr/>
        </p:nvSpPr>
        <p:spPr bwMode="auto">
          <a:xfrm flipV="1">
            <a:off x="49530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V="1">
            <a:off x="64008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2209800" y="3048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3" name="Line 13"/>
          <p:cNvSpPr>
            <a:spLocks noChangeShapeType="1"/>
          </p:cNvSpPr>
          <p:nvPr/>
        </p:nvSpPr>
        <p:spPr bwMode="auto">
          <a:xfrm flipV="1">
            <a:off x="41910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4" name="Line 14"/>
          <p:cNvSpPr>
            <a:spLocks noChangeShapeType="1"/>
          </p:cNvSpPr>
          <p:nvPr/>
        </p:nvSpPr>
        <p:spPr bwMode="auto">
          <a:xfrm>
            <a:off x="4191000" y="2743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V="1">
            <a:off x="49530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4953000" y="3048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7" name="Line 17"/>
          <p:cNvSpPr>
            <a:spLocks noChangeShapeType="1"/>
          </p:cNvSpPr>
          <p:nvPr/>
        </p:nvSpPr>
        <p:spPr bwMode="auto">
          <a:xfrm flipV="1">
            <a:off x="2667000" y="26670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>
            <a:off x="2667000" y="2667000"/>
            <a:ext cx="4572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3124200" y="26670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0" name="Line 20"/>
          <p:cNvSpPr>
            <a:spLocks noChangeShapeType="1"/>
          </p:cNvSpPr>
          <p:nvPr/>
        </p:nvSpPr>
        <p:spPr bwMode="auto">
          <a:xfrm>
            <a:off x="2209800" y="3505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V="1">
            <a:off x="28956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 flipV="1">
            <a:off x="44196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3" name="Line 23"/>
          <p:cNvSpPr>
            <a:spLocks noChangeShapeType="1"/>
          </p:cNvSpPr>
          <p:nvPr/>
        </p:nvSpPr>
        <p:spPr bwMode="auto">
          <a:xfrm flipV="1">
            <a:off x="41910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4" name="Line 24"/>
          <p:cNvSpPr>
            <a:spLocks noChangeShapeType="1"/>
          </p:cNvSpPr>
          <p:nvPr/>
        </p:nvSpPr>
        <p:spPr bwMode="auto">
          <a:xfrm flipV="1">
            <a:off x="39624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V="1">
            <a:off x="51816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 flipV="1">
            <a:off x="49530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7" name="Line 27"/>
          <p:cNvSpPr>
            <a:spLocks noChangeShapeType="1"/>
          </p:cNvSpPr>
          <p:nvPr/>
        </p:nvSpPr>
        <p:spPr bwMode="auto">
          <a:xfrm flipV="1">
            <a:off x="64008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>
            <a:off x="2209800" y="35052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 flipV="1">
            <a:off x="4191000" y="3200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0" name="Line 30"/>
          <p:cNvSpPr>
            <a:spLocks noChangeShapeType="1"/>
          </p:cNvSpPr>
          <p:nvPr/>
        </p:nvSpPr>
        <p:spPr bwMode="auto">
          <a:xfrm>
            <a:off x="4191000" y="3200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V="1">
            <a:off x="4953000" y="3200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4953000" y="35052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3" name="Line 33"/>
          <p:cNvSpPr>
            <a:spLocks noChangeShapeType="1"/>
          </p:cNvSpPr>
          <p:nvPr/>
        </p:nvSpPr>
        <p:spPr bwMode="auto">
          <a:xfrm flipV="1">
            <a:off x="3733800" y="31242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4" name="Line 34"/>
          <p:cNvSpPr>
            <a:spLocks noChangeShapeType="1"/>
          </p:cNvSpPr>
          <p:nvPr/>
        </p:nvSpPr>
        <p:spPr bwMode="auto">
          <a:xfrm>
            <a:off x="3733800" y="3124200"/>
            <a:ext cx="4572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>
            <a:off x="4191000" y="31242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209800" y="3962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 flipV="1">
            <a:off x="28956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8" name="Line 38"/>
          <p:cNvSpPr>
            <a:spLocks noChangeShapeType="1"/>
          </p:cNvSpPr>
          <p:nvPr/>
        </p:nvSpPr>
        <p:spPr bwMode="auto">
          <a:xfrm flipV="1">
            <a:off x="44196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V="1">
            <a:off x="41910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 flipV="1">
            <a:off x="39624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 flipV="1">
            <a:off x="51816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V="1">
            <a:off x="49530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 flipV="1">
            <a:off x="64008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4" name="Line 44"/>
          <p:cNvSpPr>
            <a:spLocks noChangeShapeType="1"/>
          </p:cNvSpPr>
          <p:nvPr/>
        </p:nvSpPr>
        <p:spPr bwMode="auto">
          <a:xfrm>
            <a:off x="2209800" y="39624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V="1">
            <a:off x="4191000" y="3657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>
            <a:off x="4191000" y="3657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>
            <a:off x="4953000" y="39624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89" name="Line 49"/>
          <p:cNvSpPr>
            <a:spLocks noChangeShapeType="1"/>
          </p:cNvSpPr>
          <p:nvPr/>
        </p:nvSpPr>
        <p:spPr bwMode="auto">
          <a:xfrm flipV="1">
            <a:off x="3962400" y="35814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0" name="Line 50"/>
          <p:cNvSpPr>
            <a:spLocks noChangeShapeType="1"/>
          </p:cNvSpPr>
          <p:nvPr/>
        </p:nvSpPr>
        <p:spPr bwMode="auto">
          <a:xfrm>
            <a:off x="3962400" y="3581400"/>
            <a:ext cx="4572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1" name="Line 51"/>
          <p:cNvSpPr>
            <a:spLocks noChangeShapeType="1"/>
          </p:cNvSpPr>
          <p:nvPr/>
        </p:nvSpPr>
        <p:spPr bwMode="auto">
          <a:xfrm>
            <a:off x="4419600" y="35814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2" name="Line 52"/>
          <p:cNvSpPr>
            <a:spLocks noChangeShapeType="1"/>
          </p:cNvSpPr>
          <p:nvPr/>
        </p:nvSpPr>
        <p:spPr bwMode="auto">
          <a:xfrm>
            <a:off x="2209800" y="4419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3" name="Line 53"/>
          <p:cNvSpPr>
            <a:spLocks noChangeShapeType="1"/>
          </p:cNvSpPr>
          <p:nvPr/>
        </p:nvSpPr>
        <p:spPr bwMode="auto">
          <a:xfrm flipV="1">
            <a:off x="28956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4" name="Line 54"/>
          <p:cNvSpPr>
            <a:spLocks noChangeShapeType="1"/>
          </p:cNvSpPr>
          <p:nvPr/>
        </p:nvSpPr>
        <p:spPr bwMode="auto">
          <a:xfrm flipV="1">
            <a:off x="44196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5" name="Line 55"/>
          <p:cNvSpPr>
            <a:spLocks noChangeShapeType="1"/>
          </p:cNvSpPr>
          <p:nvPr/>
        </p:nvSpPr>
        <p:spPr bwMode="auto">
          <a:xfrm flipV="1">
            <a:off x="41910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6" name="Line 56"/>
          <p:cNvSpPr>
            <a:spLocks noChangeShapeType="1"/>
          </p:cNvSpPr>
          <p:nvPr/>
        </p:nvSpPr>
        <p:spPr bwMode="auto">
          <a:xfrm flipV="1">
            <a:off x="39624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7" name="Line 57"/>
          <p:cNvSpPr>
            <a:spLocks noChangeShapeType="1"/>
          </p:cNvSpPr>
          <p:nvPr/>
        </p:nvSpPr>
        <p:spPr bwMode="auto">
          <a:xfrm flipV="1">
            <a:off x="51816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8" name="Line 58"/>
          <p:cNvSpPr>
            <a:spLocks noChangeShapeType="1"/>
          </p:cNvSpPr>
          <p:nvPr/>
        </p:nvSpPr>
        <p:spPr bwMode="auto">
          <a:xfrm flipV="1">
            <a:off x="49530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9" name="Line 59"/>
          <p:cNvSpPr>
            <a:spLocks noChangeShapeType="1"/>
          </p:cNvSpPr>
          <p:nvPr/>
        </p:nvSpPr>
        <p:spPr bwMode="auto">
          <a:xfrm flipV="1">
            <a:off x="64008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0" name="Line 60"/>
          <p:cNvSpPr>
            <a:spLocks noChangeShapeType="1"/>
          </p:cNvSpPr>
          <p:nvPr/>
        </p:nvSpPr>
        <p:spPr bwMode="auto">
          <a:xfrm>
            <a:off x="2209800" y="44196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1" name="Line 61"/>
          <p:cNvSpPr>
            <a:spLocks noChangeShapeType="1"/>
          </p:cNvSpPr>
          <p:nvPr/>
        </p:nvSpPr>
        <p:spPr bwMode="auto">
          <a:xfrm flipV="1">
            <a:off x="4191000" y="411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2" name="Line 62"/>
          <p:cNvSpPr>
            <a:spLocks noChangeShapeType="1"/>
          </p:cNvSpPr>
          <p:nvPr/>
        </p:nvSpPr>
        <p:spPr bwMode="auto">
          <a:xfrm>
            <a:off x="4191000" y="4114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3" name="Line 63"/>
          <p:cNvSpPr>
            <a:spLocks noChangeShapeType="1"/>
          </p:cNvSpPr>
          <p:nvPr/>
        </p:nvSpPr>
        <p:spPr bwMode="auto">
          <a:xfrm flipV="1">
            <a:off x="4953000" y="411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4" name="Line 64"/>
          <p:cNvSpPr>
            <a:spLocks noChangeShapeType="1"/>
          </p:cNvSpPr>
          <p:nvPr/>
        </p:nvSpPr>
        <p:spPr bwMode="auto">
          <a:xfrm>
            <a:off x="4953000" y="44196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5" name="Line 65"/>
          <p:cNvSpPr>
            <a:spLocks noChangeShapeType="1"/>
          </p:cNvSpPr>
          <p:nvPr/>
        </p:nvSpPr>
        <p:spPr bwMode="auto">
          <a:xfrm flipV="1">
            <a:off x="4191000" y="40386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6" name="Line 66"/>
          <p:cNvSpPr>
            <a:spLocks noChangeShapeType="1"/>
          </p:cNvSpPr>
          <p:nvPr/>
        </p:nvSpPr>
        <p:spPr bwMode="auto">
          <a:xfrm>
            <a:off x="4191000" y="4038600"/>
            <a:ext cx="4572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7" name="Line 67"/>
          <p:cNvSpPr>
            <a:spLocks noChangeShapeType="1"/>
          </p:cNvSpPr>
          <p:nvPr/>
        </p:nvSpPr>
        <p:spPr bwMode="auto">
          <a:xfrm>
            <a:off x="4648200" y="40386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8" name="Line 68"/>
          <p:cNvSpPr>
            <a:spLocks noChangeShapeType="1"/>
          </p:cNvSpPr>
          <p:nvPr/>
        </p:nvSpPr>
        <p:spPr bwMode="auto">
          <a:xfrm>
            <a:off x="2209800" y="4876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9" name="Line 69"/>
          <p:cNvSpPr>
            <a:spLocks noChangeShapeType="1"/>
          </p:cNvSpPr>
          <p:nvPr/>
        </p:nvSpPr>
        <p:spPr bwMode="auto">
          <a:xfrm flipV="1">
            <a:off x="28956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0" name="Line 70"/>
          <p:cNvSpPr>
            <a:spLocks noChangeShapeType="1"/>
          </p:cNvSpPr>
          <p:nvPr/>
        </p:nvSpPr>
        <p:spPr bwMode="auto">
          <a:xfrm flipV="1">
            <a:off x="44196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1" name="Line 71"/>
          <p:cNvSpPr>
            <a:spLocks noChangeShapeType="1"/>
          </p:cNvSpPr>
          <p:nvPr/>
        </p:nvSpPr>
        <p:spPr bwMode="auto">
          <a:xfrm flipV="1">
            <a:off x="41910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2" name="Line 72"/>
          <p:cNvSpPr>
            <a:spLocks noChangeShapeType="1"/>
          </p:cNvSpPr>
          <p:nvPr/>
        </p:nvSpPr>
        <p:spPr bwMode="auto">
          <a:xfrm flipV="1">
            <a:off x="39624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3" name="Line 73"/>
          <p:cNvSpPr>
            <a:spLocks noChangeShapeType="1"/>
          </p:cNvSpPr>
          <p:nvPr/>
        </p:nvSpPr>
        <p:spPr bwMode="auto">
          <a:xfrm flipV="1">
            <a:off x="51816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4" name="Line 74"/>
          <p:cNvSpPr>
            <a:spLocks noChangeShapeType="1"/>
          </p:cNvSpPr>
          <p:nvPr/>
        </p:nvSpPr>
        <p:spPr bwMode="auto">
          <a:xfrm flipV="1">
            <a:off x="49530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5" name="Line 75"/>
          <p:cNvSpPr>
            <a:spLocks noChangeShapeType="1"/>
          </p:cNvSpPr>
          <p:nvPr/>
        </p:nvSpPr>
        <p:spPr bwMode="auto">
          <a:xfrm flipV="1">
            <a:off x="64008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6" name="Line 76"/>
          <p:cNvSpPr>
            <a:spLocks noChangeShapeType="1"/>
          </p:cNvSpPr>
          <p:nvPr/>
        </p:nvSpPr>
        <p:spPr bwMode="auto">
          <a:xfrm>
            <a:off x="2209800" y="4876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7" name="Line 77"/>
          <p:cNvSpPr>
            <a:spLocks noChangeShapeType="1"/>
          </p:cNvSpPr>
          <p:nvPr/>
        </p:nvSpPr>
        <p:spPr bwMode="auto">
          <a:xfrm flipV="1">
            <a:off x="41910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8" name="Line 78"/>
          <p:cNvSpPr>
            <a:spLocks noChangeShapeType="1"/>
          </p:cNvSpPr>
          <p:nvPr/>
        </p:nvSpPr>
        <p:spPr bwMode="auto">
          <a:xfrm>
            <a:off x="4191000" y="4572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9" name="Line 79"/>
          <p:cNvSpPr>
            <a:spLocks noChangeShapeType="1"/>
          </p:cNvSpPr>
          <p:nvPr/>
        </p:nvSpPr>
        <p:spPr bwMode="auto">
          <a:xfrm flipV="1">
            <a:off x="49530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0" name="Line 80"/>
          <p:cNvSpPr>
            <a:spLocks noChangeShapeType="1"/>
          </p:cNvSpPr>
          <p:nvPr/>
        </p:nvSpPr>
        <p:spPr bwMode="auto">
          <a:xfrm>
            <a:off x="4953000" y="4876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1" name="Line 81"/>
          <p:cNvSpPr>
            <a:spLocks noChangeShapeType="1"/>
          </p:cNvSpPr>
          <p:nvPr/>
        </p:nvSpPr>
        <p:spPr bwMode="auto">
          <a:xfrm flipV="1">
            <a:off x="4495800" y="44958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2" name="Line 82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3" name="Line 83"/>
          <p:cNvSpPr>
            <a:spLocks noChangeShapeType="1"/>
          </p:cNvSpPr>
          <p:nvPr/>
        </p:nvSpPr>
        <p:spPr bwMode="auto">
          <a:xfrm>
            <a:off x="4953000" y="44958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4" name="Line 84"/>
          <p:cNvSpPr>
            <a:spLocks noChangeShapeType="1"/>
          </p:cNvSpPr>
          <p:nvPr/>
        </p:nvSpPr>
        <p:spPr bwMode="auto">
          <a:xfrm flipV="1">
            <a:off x="47244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5" name="Line 85"/>
          <p:cNvSpPr>
            <a:spLocks noChangeShapeType="1"/>
          </p:cNvSpPr>
          <p:nvPr/>
        </p:nvSpPr>
        <p:spPr bwMode="auto">
          <a:xfrm flipV="1">
            <a:off x="47244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6" name="Line 86"/>
          <p:cNvSpPr>
            <a:spLocks noChangeShapeType="1"/>
          </p:cNvSpPr>
          <p:nvPr/>
        </p:nvSpPr>
        <p:spPr bwMode="auto">
          <a:xfrm>
            <a:off x="47244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7" name="Line 87"/>
          <p:cNvSpPr>
            <a:spLocks noChangeShapeType="1"/>
          </p:cNvSpPr>
          <p:nvPr/>
        </p:nvSpPr>
        <p:spPr bwMode="auto">
          <a:xfrm>
            <a:off x="47244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8" name="Line 88"/>
          <p:cNvSpPr>
            <a:spLocks noChangeShapeType="1"/>
          </p:cNvSpPr>
          <p:nvPr/>
        </p:nvSpPr>
        <p:spPr bwMode="auto">
          <a:xfrm>
            <a:off x="47244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9" name="Line 89"/>
          <p:cNvSpPr>
            <a:spLocks noChangeShapeType="1"/>
          </p:cNvSpPr>
          <p:nvPr/>
        </p:nvSpPr>
        <p:spPr bwMode="auto">
          <a:xfrm>
            <a:off x="2209800" y="53340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0" name="Line 90"/>
          <p:cNvSpPr>
            <a:spLocks noChangeShapeType="1"/>
          </p:cNvSpPr>
          <p:nvPr/>
        </p:nvSpPr>
        <p:spPr bwMode="auto">
          <a:xfrm flipV="1">
            <a:off x="28956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1" name="Line 91"/>
          <p:cNvSpPr>
            <a:spLocks noChangeShapeType="1"/>
          </p:cNvSpPr>
          <p:nvPr/>
        </p:nvSpPr>
        <p:spPr bwMode="auto">
          <a:xfrm flipV="1">
            <a:off x="44196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2" name="Line 92"/>
          <p:cNvSpPr>
            <a:spLocks noChangeShapeType="1"/>
          </p:cNvSpPr>
          <p:nvPr/>
        </p:nvSpPr>
        <p:spPr bwMode="auto">
          <a:xfrm flipV="1">
            <a:off x="41910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3" name="Line 93"/>
          <p:cNvSpPr>
            <a:spLocks noChangeShapeType="1"/>
          </p:cNvSpPr>
          <p:nvPr/>
        </p:nvSpPr>
        <p:spPr bwMode="auto">
          <a:xfrm flipV="1">
            <a:off x="3962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4" name="Line 94"/>
          <p:cNvSpPr>
            <a:spLocks noChangeShapeType="1"/>
          </p:cNvSpPr>
          <p:nvPr/>
        </p:nvSpPr>
        <p:spPr bwMode="auto">
          <a:xfrm flipV="1">
            <a:off x="51816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5" name="Line 95"/>
          <p:cNvSpPr>
            <a:spLocks noChangeShapeType="1"/>
          </p:cNvSpPr>
          <p:nvPr/>
        </p:nvSpPr>
        <p:spPr bwMode="auto">
          <a:xfrm flipV="1">
            <a:off x="49530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6" name="Line 96"/>
          <p:cNvSpPr>
            <a:spLocks noChangeShapeType="1"/>
          </p:cNvSpPr>
          <p:nvPr/>
        </p:nvSpPr>
        <p:spPr bwMode="auto">
          <a:xfrm flipV="1">
            <a:off x="64008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7" name="Line 97"/>
          <p:cNvSpPr>
            <a:spLocks noChangeShapeType="1"/>
          </p:cNvSpPr>
          <p:nvPr/>
        </p:nvSpPr>
        <p:spPr bwMode="auto">
          <a:xfrm>
            <a:off x="2209800" y="5334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8" name="Line 98"/>
          <p:cNvSpPr>
            <a:spLocks noChangeShapeType="1"/>
          </p:cNvSpPr>
          <p:nvPr/>
        </p:nvSpPr>
        <p:spPr bwMode="auto">
          <a:xfrm flipV="1">
            <a:off x="41910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9" name="Line 99"/>
          <p:cNvSpPr>
            <a:spLocks noChangeShapeType="1"/>
          </p:cNvSpPr>
          <p:nvPr/>
        </p:nvSpPr>
        <p:spPr bwMode="auto">
          <a:xfrm>
            <a:off x="4191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0" name="Line 100"/>
          <p:cNvSpPr>
            <a:spLocks noChangeShapeType="1"/>
          </p:cNvSpPr>
          <p:nvPr/>
        </p:nvSpPr>
        <p:spPr bwMode="auto">
          <a:xfrm flipV="1">
            <a:off x="49530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1" name="Line 101"/>
          <p:cNvSpPr>
            <a:spLocks noChangeShapeType="1"/>
          </p:cNvSpPr>
          <p:nvPr/>
        </p:nvSpPr>
        <p:spPr bwMode="auto">
          <a:xfrm>
            <a:off x="4953000" y="5334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2" name="Line 102"/>
          <p:cNvSpPr>
            <a:spLocks noChangeShapeType="1"/>
          </p:cNvSpPr>
          <p:nvPr/>
        </p:nvSpPr>
        <p:spPr bwMode="auto">
          <a:xfrm flipV="1">
            <a:off x="4724400" y="49530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3" name="Line 103"/>
          <p:cNvSpPr>
            <a:spLocks noChangeShapeType="1"/>
          </p:cNvSpPr>
          <p:nvPr/>
        </p:nvSpPr>
        <p:spPr bwMode="auto">
          <a:xfrm>
            <a:off x="4724400" y="4953000"/>
            <a:ext cx="4572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4" name="Line 104"/>
          <p:cNvSpPr>
            <a:spLocks noChangeShapeType="1"/>
          </p:cNvSpPr>
          <p:nvPr/>
        </p:nvSpPr>
        <p:spPr bwMode="auto">
          <a:xfrm>
            <a:off x="5181600" y="4953000"/>
            <a:ext cx="0" cy="38100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5" name="Line 105"/>
          <p:cNvSpPr>
            <a:spLocks noChangeShapeType="1"/>
          </p:cNvSpPr>
          <p:nvPr/>
        </p:nvSpPr>
        <p:spPr bwMode="auto">
          <a:xfrm flipV="1">
            <a:off x="4724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6" name="Line 106"/>
          <p:cNvSpPr>
            <a:spLocks noChangeShapeType="1"/>
          </p:cNvSpPr>
          <p:nvPr/>
        </p:nvSpPr>
        <p:spPr bwMode="auto">
          <a:xfrm>
            <a:off x="2133600" y="2133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7" name="Line 107"/>
          <p:cNvSpPr>
            <a:spLocks noChangeShapeType="1"/>
          </p:cNvSpPr>
          <p:nvPr/>
        </p:nvSpPr>
        <p:spPr bwMode="auto">
          <a:xfrm flipV="1">
            <a:off x="2819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8" name="Line 108"/>
          <p:cNvSpPr>
            <a:spLocks noChangeShapeType="1"/>
          </p:cNvSpPr>
          <p:nvPr/>
        </p:nvSpPr>
        <p:spPr bwMode="auto">
          <a:xfrm flipV="1">
            <a:off x="4343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9" name="Line 109"/>
          <p:cNvSpPr>
            <a:spLocks noChangeShapeType="1"/>
          </p:cNvSpPr>
          <p:nvPr/>
        </p:nvSpPr>
        <p:spPr bwMode="auto">
          <a:xfrm flipV="1">
            <a:off x="4114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0" name="Line 110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1" name="Line 111"/>
          <p:cNvSpPr>
            <a:spLocks noChangeShapeType="1"/>
          </p:cNvSpPr>
          <p:nvPr/>
        </p:nvSpPr>
        <p:spPr bwMode="auto">
          <a:xfrm flipV="1">
            <a:off x="5105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2" name="Line 112"/>
          <p:cNvSpPr>
            <a:spLocks noChangeShapeType="1"/>
          </p:cNvSpPr>
          <p:nvPr/>
        </p:nvSpPr>
        <p:spPr bwMode="auto">
          <a:xfrm flipV="1">
            <a:off x="4876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3" name="Line 113"/>
          <p:cNvSpPr>
            <a:spLocks noChangeShapeType="1"/>
          </p:cNvSpPr>
          <p:nvPr/>
        </p:nvSpPr>
        <p:spPr bwMode="auto">
          <a:xfrm flipV="1">
            <a:off x="63246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4" name="Line 114"/>
          <p:cNvSpPr>
            <a:spLocks noChangeShapeType="1"/>
          </p:cNvSpPr>
          <p:nvPr/>
        </p:nvSpPr>
        <p:spPr bwMode="auto">
          <a:xfrm>
            <a:off x="2133600" y="2133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5" name="Line 115"/>
          <p:cNvSpPr>
            <a:spLocks noChangeShapeType="1"/>
          </p:cNvSpPr>
          <p:nvPr/>
        </p:nvSpPr>
        <p:spPr bwMode="auto">
          <a:xfrm>
            <a:off x="5105400" y="2133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6" name="Line 116"/>
          <p:cNvSpPr>
            <a:spLocks noChangeShapeType="1"/>
          </p:cNvSpPr>
          <p:nvPr/>
        </p:nvSpPr>
        <p:spPr bwMode="auto">
          <a:xfrm>
            <a:off x="4648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7" name="Line 117"/>
          <p:cNvSpPr>
            <a:spLocks noChangeShapeType="1"/>
          </p:cNvSpPr>
          <p:nvPr/>
        </p:nvSpPr>
        <p:spPr bwMode="auto">
          <a:xfrm flipV="1">
            <a:off x="3886200" y="1752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8" name="Line 118"/>
          <p:cNvSpPr>
            <a:spLocks noChangeShapeType="1"/>
          </p:cNvSpPr>
          <p:nvPr/>
        </p:nvSpPr>
        <p:spPr bwMode="auto">
          <a:xfrm>
            <a:off x="4343400" y="1752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9" name="Line 119"/>
          <p:cNvSpPr>
            <a:spLocks noChangeShapeType="1"/>
          </p:cNvSpPr>
          <p:nvPr/>
        </p:nvSpPr>
        <p:spPr bwMode="auto">
          <a:xfrm>
            <a:off x="4648200" y="1752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0" name="Text Box 120"/>
          <p:cNvSpPr txBox="1">
            <a:spLocks noChangeArrowheads="1"/>
          </p:cNvSpPr>
          <p:nvPr/>
        </p:nvSpPr>
        <p:spPr bwMode="auto">
          <a:xfrm>
            <a:off x="7086600" y="17526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Result</a:t>
            </a:r>
          </a:p>
        </p:txBody>
      </p:sp>
      <p:sp>
        <p:nvSpPr>
          <p:cNvPr id="419961" name="Text Box 121"/>
          <p:cNvSpPr txBox="1">
            <a:spLocks noChangeArrowheads="1"/>
          </p:cNvSpPr>
          <p:nvPr/>
        </p:nvSpPr>
        <p:spPr bwMode="auto">
          <a:xfrm>
            <a:off x="1219200" y="24384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419962" name="Line 122"/>
          <p:cNvSpPr>
            <a:spLocks noChangeShapeType="1"/>
          </p:cNvSpPr>
          <p:nvPr/>
        </p:nvSpPr>
        <p:spPr bwMode="auto">
          <a:xfrm>
            <a:off x="2057400" y="2667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3" name="Text Box 123"/>
          <p:cNvSpPr txBox="1">
            <a:spLocks noChangeArrowheads="1"/>
          </p:cNvSpPr>
          <p:nvPr/>
        </p:nvSpPr>
        <p:spPr bwMode="auto">
          <a:xfrm>
            <a:off x="5486400" y="2438400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Function</a:t>
            </a:r>
          </a:p>
        </p:txBody>
      </p:sp>
      <p:sp>
        <p:nvSpPr>
          <p:cNvPr id="419964" name="Line 124"/>
          <p:cNvSpPr>
            <a:spLocks noChangeShapeType="1"/>
          </p:cNvSpPr>
          <p:nvPr/>
        </p:nvSpPr>
        <p:spPr bwMode="auto">
          <a:xfrm flipH="1">
            <a:off x="5029200" y="2590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Theorem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Convolution in the spatial domain is the same as multiplication in the frequency domain</a:t>
            </a:r>
          </a:p>
          <a:p>
            <a:pPr lvl="1">
              <a:lnSpc>
                <a:spcPct val="90000"/>
              </a:lnSpc>
            </a:pPr>
            <a:r>
              <a:rPr lang="en-US"/>
              <a:t>Take a function, </a:t>
            </a:r>
            <a:r>
              <a:rPr lang="en-US" i="1"/>
              <a:t>f</a:t>
            </a:r>
            <a:r>
              <a:rPr lang="en-US"/>
              <a:t>, and compute its Fourier transform, </a:t>
            </a:r>
            <a:r>
              <a:rPr lang="en-US" i="1"/>
              <a:t>F</a:t>
            </a:r>
          </a:p>
          <a:p>
            <a:pPr lvl="1">
              <a:lnSpc>
                <a:spcPct val="90000"/>
              </a:lnSpc>
            </a:pPr>
            <a:r>
              <a:rPr lang="en-US"/>
              <a:t>Take a filter, </a:t>
            </a:r>
            <a:r>
              <a:rPr lang="en-US" i="1"/>
              <a:t>g</a:t>
            </a:r>
            <a:r>
              <a:rPr lang="en-US"/>
              <a:t>, and compute its Fourier transform, </a:t>
            </a:r>
            <a:r>
              <a:rPr lang="en-US" i="1"/>
              <a:t>G</a:t>
            </a:r>
          </a:p>
          <a:p>
            <a:pPr lvl="1">
              <a:lnSpc>
                <a:spcPct val="90000"/>
              </a:lnSpc>
            </a:pPr>
            <a:r>
              <a:rPr lang="en-US"/>
              <a:t>Compute </a:t>
            </a:r>
            <a:r>
              <a:rPr lang="en-US" i="1"/>
              <a:t>H=F</a:t>
            </a:r>
            <a:r>
              <a:rPr lang="en-US" i="1">
                <a:sym typeface="Symbol" pitchFamily="18" charset="2"/>
              </a:rPr>
              <a:t>G</a:t>
            </a:r>
            <a:endParaRPr lang="en-US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Take the inverse Fourier transform of </a:t>
            </a:r>
            <a:r>
              <a:rPr lang="en-US" i="1">
                <a:sym typeface="Symbol" pitchFamily="18" charset="2"/>
              </a:rPr>
              <a:t>H</a:t>
            </a:r>
            <a:r>
              <a:rPr lang="en-US">
                <a:sym typeface="Symbol" pitchFamily="18" charset="2"/>
              </a:rPr>
              <a:t>, to get </a:t>
            </a:r>
            <a:r>
              <a:rPr lang="en-US" i="1">
                <a:sym typeface="Symbol" pitchFamily="18" charset="2"/>
              </a:rPr>
              <a:t>h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Then </a:t>
            </a:r>
            <a:r>
              <a:rPr lang="en-US" i="1">
                <a:sym typeface="Symbol" pitchFamily="18" charset="2"/>
              </a:rPr>
              <a:t>h=fg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Multiplication in the spatial domain is the same as convolution in the frequency domain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filter?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Generic – an operation that maps a signal to another signal</a:t>
            </a:r>
          </a:p>
          <a:p>
            <a:endParaRPr lang="en-US"/>
          </a:p>
          <a:p>
            <a:r>
              <a:rPr lang="en-US"/>
              <a:t>Specifically: a LOW-PASS filter</a:t>
            </a:r>
          </a:p>
          <a:p>
            <a:pPr lvl="1"/>
            <a:r>
              <a:rPr lang="en-US"/>
              <a:t>Attenuates high frequencies</a:t>
            </a:r>
          </a:p>
          <a:p>
            <a:pPr lvl="1"/>
            <a:endParaRPr lang="en-US"/>
          </a:p>
          <a:p>
            <a:pPr lvl="1"/>
            <a:r>
              <a:rPr lang="en-US"/>
              <a:t>Easy to describe in frequency domain</a:t>
            </a:r>
            <a:br>
              <a:rPr lang="en-US"/>
            </a:br>
            <a:r>
              <a:rPr lang="en-US"/>
              <a:t>(give frequency response)</a:t>
            </a:r>
          </a:p>
          <a:p>
            <a:pPr lvl="1"/>
            <a:r>
              <a:rPr lang="en-US"/>
              <a:t>Multiply certain values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to know about convolutions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to have band limited signals</a:t>
            </a:r>
          </a:p>
          <a:p>
            <a:pPr lvl="1"/>
            <a:r>
              <a:rPr lang="en-US"/>
              <a:t>Need low pass filters</a:t>
            </a:r>
          </a:p>
          <a:p>
            <a:pPr lvl="1"/>
            <a:r>
              <a:rPr lang="en-US"/>
              <a:t>Which are implemented as </a:t>
            </a:r>
            <a:r>
              <a:rPr lang="en-US" b="1"/>
              <a:t>convolutions</a:t>
            </a:r>
          </a:p>
          <a:p>
            <a:r>
              <a:rPr lang="en-US"/>
              <a:t>Reconstruction requires low-pass filtering</a:t>
            </a:r>
          </a:p>
          <a:p>
            <a:pPr lvl="1"/>
            <a:r>
              <a:rPr lang="en-US"/>
              <a:t>Which is implemented as </a:t>
            </a:r>
            <a:r>
              <a:rPr lang="en-US" b="1"/>
              <a:t>convolution</a:t>
            </a:r>
            <a:endParaRPr lang="en-US"/>
          </a:p>
          <a:p>
            <a:r>
              <a:rPr lang="en-US"/>
              <a:t>Need to see Sampling theory in Fourier domain</a:t>
            </a:r>
          </a:p>
          <a:p>
            <a:pPr lvl="1"/>
            <a:r>
              <a:rPr lang="en-US"/>
              <a:t>Need </a:t>
            </a:r>
            <a:r>
              <a:rPr lang="en-US" b="1"/>
              <a:t>convolution</a:t>
            </a:r>
          </a:p>
          <a:p>
            <a:pPr lvl="1"/>
            <a:endParaRPr lang="en-US" b="1"/>
          </a:p>
          <a:p>
            <a:r>
              <a:rPr lang="en-US" b="1"/>
              <a:t>Convolution is the mathematical generalization of averaging</a:t>
            </a:r>
          </a:p>
          <a:p>
            <a:pPr lvl="1"/>
            <a:endParaRPr 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Technical term for sampling problems</a:t>
            </a:r>
          </a:p>
          <a:p>
            <a:endParaRPr lang="en-US"/>
          </a:p>
          <a:p>
            <a:r>
              <a:rPr lang="en-US"/>
              <a:t>If you lose information and “make it up” wrong, you get weird effects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Multiplication in frequency is convolution in time (space)</a:t>
            </a:r>
          </a:p>
          <a:p>
            <a:endParaRPr lang="en-US"/>
          </a:p>
          <a:p>
            <a:r>
              <a:rPr lang="en-US"/>
              <a:t>Convolution is the generalization of averaging</a:t>
            </a:r>
          </a:p>
          <a:p>
            <a:endParaRPr lang="en-US"/>
          </a:p>
          <a:p>
            <a:r>
              <a:rPr lang="en-US"/>
              <a:t>Continuous convolution</a:t>
            </a:r>
            <a:br>
              <a:rPr lang="en-US"/>
            </a:br>
            <a:r>
              <a:rPr lang="en-US"/>
              <a:t>Discrete convolution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Operator on 2 signals</a:t>
            </a:r>
          </a:p>
          <a:p>
            <a:pPr lvl="1"/>
            <a:r>
              <a:rPr lang="en-US"/>
              <a:t> f(t) * g(t)	(f and g are both signals)</a:t>
            </a:r>
          </a:p>
          <a:p>
            <a:pPr lvl="1"/>
            <a:endParaRPr lang="en-US"/>
          </a:p>
          <a:p>
            <a:r>
              <a:rPr lang="en-US"/>
              <a:t>Specifically</a:t>
            </a:r>
          </a:p>
          <a:p>
            <a:pPr lvl="1"/>
            <a:r>
              <a:rPr lang="en-US"/>
              <a:t>One signal is “our signal”</a:t>
            </a:r>
          </a:p>
          <a:p>
            <a:pPr lvl="1"/>
            <a:r>
              <a:rPr lang="en-US"/>
              <a:t>The other is the filter (called a kernel)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in the Spatial Domain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Filtering the spatial domain is achieved by </a:t>
            </a:r>
            <a:r>
              <a:rPr lang="en-US" i="1"/>
              <a:t>convolution</a:t>
            </a:r>
          </a:p>
          <a:p>
            <a:endParaRPr lang="en-US" i="1"/>
          </a:p>
          <a:p>
            <a:endParaRPr lang="en-US" i="1"/>
          </a:p>
          <a:p>
            <a:r>
              <a:rPr lang="en-US"/>
              <a:t>Qualitatively: Slide the filter to each position, </a:t>
            </a:r>
            <a:r>
              <a:rPr lang="en-US" i="1"/>
              <a:t>x</a:t>
            </a:r>
            <a:r>
              <a:rPr lang="en-US"/>
              <a:t>, then sum up the function multiplied by the filter at that position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992313" y="2593975"/>
          <a:ext cx="4883150" cy="752475"/>
        </p:xfrm>
        <a:graphic>
          <a:graphicData uri="http://schemas.openxmlformats.org/presentationml/2006/ole">
            <p:oleObj spid="_x0000_s3074" name="Equation" r:id="rId4" imgW="21459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Convolution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h(t) = (f*g)(t) = SUM f(i) g(t-i)</a:t>
            </a:r>
          </a:p>
          <a:p>
            <a:pPr lvl="1"/>
            <a:r>
              <a:rPr lang="en-US"/>
              <a:t>Notice that we flip g backwards as we slide it</a:t>
            </a:r>
          </a:p>
          <a:p>
            <a:pPr lvl="1"/>
            <a:r>
              <a:rPr lang="en-US"/>
              <a:t>Often g is symmetric, so this is easy to forget</a:t>
            </a:r>
          </a:p>
          <a:p>
            <a:pPr lvl="1"/>
            <a:endParaRPr lang="en-US"/>
          </a:p>
          <a:p>
            <a:r>
              <a:rPr lang="en-US"/>
              <a:t>g = [ 1 2 ]  f = [ 1 3 1 2 0 ]  (outside range is 0)</a:t>
            </a:r>
          </a:p>
          <a:p>
            <a:r>
              <a:rPr lang="en-US"/>
              <a:t>Zero centering of g  ([1/3 1/3 1/3])</a:t>
            </a:r>
          </a:p>
          <a:p>
            <a:pPr lvl="1"/>
            <a:r>
              <a:rPr lang="en-US"/>
              <a:t>Weighted average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boundaries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Pretend data outside boundaries is 0</a:t>
            </a:r>
          </a:p>
          <a:p>
            <a:pPr lvl="1"/>
            <a:r>
              <a:rPr lang="en-US"/>
              <a:t>Dims edges</a:t>
            </a:r>
          </a:p>
          <a:p>
            <a:r>
              <a:rPr lang="en-US"/>
              <a:t>Reflect about ends</a:t>
            </a:r>
          </a:p>
          <a:p>
            <a:r>
              <a:rPr lang="en-US"/>
              <a:t>Keep constant values at edges</a:t>
            </a:r>
          </a:p>
          <a:p>
            <a:r>
              <a:rPr lang="en-US"/>
              <a:t>Renormalize kernel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2D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box moving around</a:t>
            </a:r>
          </a:p>
          <a:p>
            <a:endParaRPr lang="en-US"/>
          </a:p>
          <a:p>
            <a:r>
              <a:rPr lang="en-US"/>
              <a:t>Seperable filters</a:t>
            </a:r>
          </a:p>
          <a:p>
            <a:pPr lvl="1"/>
            <a:r>
              <a:rPr lang="en-US"/>
              <a:t>Can do as 1D convolution in both directions</a:t>
            </a:r>
          </a:p>
          <a:p>
            <a:pPr lvl="1"/>
            <a:r>
              <a:rPr lang="en-US"/>
              <a:t>Not all filters can do this</a:t>
            </a:r>
          </a:p>
          <a:p>
            <a:pPr lvl="1"/>
            <a:r>
              <a:rPr lang="en-US"/>
              <a:t>Useful to find ones that can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 in Practice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sample – no problem!</a:t>
            </a:r>
          </a:p>
          <a:p>
            <a:r>
              <a:rPr lang="en-US"/>
              <a:t>Issue is samples between samples</a:t>
            </a:r>
          </a:p>
          <a:p>
            <a:endParaRPr lang="en-US"/>
          </a:p>
          <a:p>
            <a:r>
              <a:rPr lang="en-US"/>
              <a:t>Theory: LPF a spike chain</a:t>
            </a:r>
          </a:p>
          <a:p>
            <a:pPr lvl="1"/>
            <a:r>
              <a:rPr lang="en-US"/>
              <a:t>Convolve “resonstruction kernel” with samples</a:t>
            </a:r>
          </a:p>
          <a:p>
            <a:pPr lvl="1"/>
            <a:r>
              <a:rPr lang="en-US"/>
              <a:t>Only really need to evaluate at places where you’ll sample</a:t>
            </a:r>
          </a:p>
          <a:p>
            <a:endParaRPr lang="en-US"/>
          </a:p>
          <a:p>
            <a:r>
              <a:rPr lang="en-US"/>
              <a:t>Another view: interpolation</a:t>
            </a:r>
          </a:p>
          <a:p>
            <a:pPr lvl="1"/>
            <a:r>
              <a:rPr lang="en-US"/>
              <a:t>Different interpolations are different filters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Some reconstruction kernels</a:t>
            </a:r>
            <a:br>
              <a:rPr lang="en-US" sz="3200"/>
            </a:br>
            <a:r>
              <a:rPr lang="en-US" sz="3200"/>
              <a:t>Crude approximations to LPF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081088" y="1758950"/>
          <a:ext cx="1700212" cy="1581150"/>
        </p:xfrm>
        <a:graphic>
          <a:graphicData uri="http://schemas.openxmlformats.org/presentationml/2006/ole">
            <p:oleObj spid="_x0000_s4098" name="Image" r:id="rId4" imgW="1700787" imgH="1581915" progId="Photoshop.Image.9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736975" y="1835150"/>
          <a:ext cx="1819275" cy="1617663"/>
        </p:xfrm>
        <a:graphic>
          <a:graphicData uri="http://schemas.openxmlformats.org/presentationml/2006/ole">
            <p:oleObj spid="_x0000_s4099" name="Image" r:id="rId5" imgW="1819660" imgH="1618080" progId="Photoshop.Image.9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013450" y="1911350"/>
          <a:ext cx="2670175" cy="1454150"/>
        </p:xfrm>
        <a:graphic>
          <a:graphicData uri="http://schemas.openxmlformats.org/presentationml/2006/ole">
            <p:oleObj spid="_x0000_s4100" name="Image" r:id="rId6" imgW="2670053" imgH="1453530" progId="Photoshop.Image.9">
              <p:embed/>
            </p:oleObj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89013" y="3316288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Constant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65575" y="3352800"/>
            <a:ext cx="121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Triangle</a:t>
            </a:r>
          </a:p>
          <a:p>
            <a:r>
              <a:rPr lang="en-US"/>
              <a:t>(Bartlet)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469063" y="3352800"/>
            <a:ext cx="2060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Interpolating</a:t>
            </a:r>
          </a:p>
          <a:p>
            <a:r>
              <a:rPr lang="en-US"/>
              <a:t>Cubic</a:t>
            </a:r>
          </a:p>
          <a:p>
            <a:r>
              <a:rPr lang="en-US"/>
              <a:t>(Catmull-Rom)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49275" y="4567238"/>
            <a:ext cx="82724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Spacing (1 unit = sample distance)</a:t>
            </a:r>
          </a:p>
          <a:p>
            <a:pPr>
              <a:spcBef>
                <a:spcPct val="50000"/>
              </a:spcBef>
            </a:pPr>
            <a:r>
              <a:rPr lang="en-US"/>
              <a:t>Scaling issues</a:t>
            </a:r>
          </a:p>
          <a:p>
            <a:pPr>
              <a:spcBef>
                <a:spcPct val="50000"/>
              </a:spcBef>
            </a:pPr>
            <a:r>
              <a:rPr lang="en-US"/>
              <a:t>Interpolating (non-interpolating kernels exist as well)</a:t>
            </a:r>
          </a:p>
          <a:p>
            <a:pPr>
              <a:spcBef>
                <a:spcPct val="50000"/>
              </a:spcBef>
            </a:pPr>
            <a:r>
              <a:rPr lang="en-US"/>
              <a:t>Approx to Ideal LPF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 Example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5788"/>
            <a:ext cx="4229100" cy="3579812"/>
          </a:xfrm>
        </p:spPr>
        <p:txBody>
          <a:bodyPr/>
          <a:lstStyle/>
          <a:p>
            <a:r>
              <a:rPr lang="en-US" sz="2400"/>
              <a:t>Sample at sample</a:t>
            </a:r>
          </a:p>
          <a:p>
            <a:r>
              <a:rPr lang="en-US" sz="2400"/>
              <a:t>Sample between samples</a:t>
            </a:r>
          </a:p>
          <a:p>
            <a:endParaRPr lang="en-US" sz="2400"/>
          </a:p>
          <a:p>
            <a:r>
              <a:rPr lang="en-US" sz="2400"/>
              <a:t>Bartlett filter</a:t>
            </a:r>
          </a:p>
          <a:p>
            <a:pPr lvl="1"/>
            <a:r>
              <a:rPr lang="en-US" sz="2000"/>
              <a:t>Width correct for sample spacing</a:t>
            </a:r>
          </a:p>
          <a:p>
            <a:r>
              <a:rPr lang="en-US" sz="2400"/>
              <a:t>See how we get linear interpolation</a:t>
            </a:r>
          </a:p>
          <a:p>
            <a:endParaRPr lang="en-US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758950"/>
            <a:ext cx="4229100" cy="4946650"/>
          </a:xfrm>
        </p:spPr>
        <p:txBody>
          <a:bodyPr/>
          <a:lstStyle/>
          <a:p>
            <a:r>
              <a:rPr lang="en-US" sz="2400"/>
              <a:t>Could do this as linear interpolation</a:t>
            </a:r>
          </a:p>
          <a:p>
            <a:pPr lvl="1"/>
            <a:r>
              <a:rPr lang="en-US" sz="2000"/>
              <a:t>Generalizes nicely this way</a:t>
            </a:r>
          </a:p>
          <a:p>
            <a:r>
              <a:rPr lang="en-US" sz="2400"/>
              <a:t>Need to evaluate filter for various values</a:t>
            </a:r>
          </a:p>
          <a:p>
            <a:pPr lvl="1"/>
            <a:endParaRPr lang="en-US" sz="2000"/>
          </a:p>
          <a:p>
            <a:r>
              <a:rPr lang="en-US" sz="2400"/>
              <a:t>Convolve reconstruction kernel with sampling kernel (LPF for frequency limit)</a:t>
            </a:r>
          </a:p>
          <a:p>
            <a:endParaRPr lang="en-US" sz="2400"/>
          </a:p>
          <a:p>
            <a:r>
              <a:rPr lang="en-US" sz="2400"/>
              <a:t>Easier ways to implement nearest neighbor</a:t>
            </a:r>
          </a:p>
        </p:txBody>
      </p:sp>
      <p:pic>
        <p:nvPicPr>
          <p:cNvPr id="33797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608138"/>
            <a:ext cx="3848100" cy="82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Choose different samples of the same image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Resizing is a special case</a:t>
            </a:r>
          </a:p>
          <a:p>
            <a:pPr lvl="1">
              <a:lnSpc>
                <a:spcPct val="90000"/>
              </a:lnSpc>
            </a:pPr>
            <a:r>
              <a:rPr lang="en-US"/>
              <a:t>Scale image down (and have same sample rate)</a:t>
            </a:r>
          </a:p>
          <a:p>
            <a:pPr lvl="1">
              <a:lnSpc>
                <a:spcPct val="90000"/>
              </a:lnSpc>
            </a:pPr>
            <a:r>
              <a:rPr lang="en-US"/>
              <a:t>Keep image the same size (but new sample rate)</a:t>
            </a:r>
          </a:p>
          <a:p>
            <a:pPr>
              <a:lnSpc>
                <a:spcPct val="90000"/>
              </a:lnSpc>
            </a:pPr>
            <a:r>
              <a:rPr lang="en-US"/>
              <a:t>General Version:</a:t>
            </a:r>
          </a:p>
          <a:p>
            <a:pPr lvl="1">
              <a:lnSpc>
                <a:spcPct val="90000"/>
              </a:lnSpc>
            </a:pPr>
            <a:r>
              <a:rPr lang="en-US"/>
              <a:t>(x,y) = F (x,y)  R</a:t>
            </a:r>
            <a:r>
              <a:rPr lang="en-US" baseline="30000"/>
              <a:t>n</a:t>
            </a:r>
            <a:r>
              <a:rPr lang="en-US"/>
              <a:t>-&gt;R</a:t>
            </a:r>
            <a:r>
              <a:rPr lang="en-US" baseline="30000"/>
              <a:t>n</a:t>
            </a:r>
          </a:p>
          <a:p>
            <a:pPr lvl="1">
              <a:lnSpc>
                <a:spcPct val="90000"/>
              </a:lnSpc>
            </a:pPr>
            <a:r>
              <a:rPr lang="en-US"/>
              <a:t>Called a warp – could be anything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Re-Sampling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905000" y="2590800"/>
            <a:ext cx="5791200" cy="304800"/>
            <a:chOff x="1200" y="1632"/>
            <a:chExt cx="3648" cy="192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1488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776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2064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2352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2640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2928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5068" name="Oval 12"/>
            <p:cNvSpPr>
              <a:spLocks noChangeArrowheads="1"/>
            </p:cNvSpPr>
            <p:nvPr/>
          </p:nvSpPr>
          <p:spPr bwMode="auto">
            <a:xfrm>
              <a:off x="3504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3792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auto">
            <a:xfrm>
              <a:off x="4080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45071" name="Oval 15"/>
            <p:cNvSpPr>
              <a:spLocks noChangeArrowheads="1"/>
            </p:cNvSpPr>
            <p:nvPr/>
          </p:nvSpPr>
          <p:spPr bwMode="auto">
            <a:xfrm>
              <a:off x="4368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4656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05000" y="3048000"/>
            <a:ext cx="5791200" cy="304800"/>
            <a:chOff x="1200" y="1920"/>
            <a:chExt cx="3648" cy="192"/>
          </a:xfrm>
        </p:grpSpPr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1200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5074" name="Oval 18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77" name="Oval 21"/>
            <p:cNvSpPr>
              <a:spLocks noChangeArrowheads="1"/>
            </p:cNvSpPr>
            <p:nvPr/>
          </p:nvSpPr>
          <p:spPr bwMode="auto">
            <a:xfrm>
              <a:off x="2064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2928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3360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3792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5087" name="Oval 31"/>
            <p:cNvSpPr>
              <a:spLocks noChangeArrowheads="1"/>
            </p:cNvSpPr>
            <p:nvPr/>
          </p:nvSpPr>
          <p:spPr bwMode="auto">
            <a:xfrm>
              <a:off x="4656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obvious problems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samples in between old samples</a:t>
            </a:r>
          </a:p>
          <a:p>
            <a:pPr lvl="1"/>
            <a:r>
              <a:rPr lang="en-US"/>
              <a:t>Need to </a:t>
            </a:r>
            <a:r>
              <a:rPr lang="en-US" i="1"/>
              <a:t>interpolate</a:t>
            </a:r>
          </a:p>
          <a:p>
            <a:r>
              <a:rPr lang="en-US"/>
              <a:t>New sampling rate too low for signal</a:t>
            </a:r>
          </a:p>
          <a:p>
            <a:pPr lvl="1"/>
            <a:r>
              <a:rPr lang="en-US"/>
              <a:t>Might alias – need to pre-filter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Re-Sampling in Theory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Reconstruct (get the continuous signal)</a:t>
            </a:r>
          </a:p>
          <a:p>
            <a:r>
              <a:rPr lang="en-US"/>
              <a:t>Filter (to make sure band limited for sampling)</a:t>
            </a:r>
          </a:p>
          <a:p>
            <a:r>
              <a:rPr lang="en-US"/>
              <a:t>Sample</a:t>
            </a:r>
          </a:p>
          <a:p>
            <a:endParaRPr lang="en-US"/>
          </a:p>
          <a:p>
            <a:r>
              <a:rPr lang="en-US"/>
              <a:t>Note that we apply 2 low-pass filters</a:t>
            </a:r>
          </a:p>
          <a:p>
            <a:r>
              <a:rPr lang="en-US"/>
              <a:t>Once HF are cut, no need to repeat</a:t>
            </a:r>
          </a:p>
          <a:p>
            <a:r>
              <a:rPr lang="en-US"/>
              <a:t>Can pick the one that has lowest cutoff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Re-Sampling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reconstruct and sample</a:t>
            </a:r>
          </a:p>
          <a:p>
            <a:r>
              <a:rPr lang="en-US"/>
              <a:t>f*g*h = f*(g*h) (can put the filters together)</a:t>
            </a:r>
          </a:p>
          <a:p>
            <a:pPr lvl="1"/>
            <a:r>
              <a:rPr lang="en-US"/>
              <a:t>Order you do things in doesn’t matter</a:t>
            </a:r>
          </a:p>
          <a:p>
            <a:endParaRPr lang="en-US"/>
          </a:p>
          <a:p>
            <a:r>
              <a:rPr lang="en-US"/>
              <a:t>If new sample rate is higher – old signal is sufficiently bandpassed, just reconstruct</a:t>
            </a:r>
          </a:p>
          <a:p>
            <a:pPr>
              <a:buFontTx/>
              <a:buNone/>
            </a:pPr>
            <a:r>
              <a:rPr lang="en-US"/>
              <a:t>		Upsampling, enlarging, …</a:t>
            </a:r>
          </a:p>
          <a:p>
            <a:r>
              <a:rPr lang="en-US"/>
              <a:t>If new sample rate is lower – need to pre-filter</a:t>
            </a:r>
          </a:p>
          <a:p>
            <a:pPr lvl="1"/>
            <a:r>
              <a:rPr lang="en-US"/>
              <a:t>Do pre-filtering first (since its discrete)</a:t>
            </a:r>
          </a:p>
          <a:p>
            <a:pPr lvl="1"/>
            <a:r>
              <a:rPr lang="en-US"/>
              <a:t>Or only compute blurred version where you’ll sample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Re-Sampling in Practice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need to create continuous signal</a:t>
            </a:r>
          </a:p>
          <a:p>
            <a:pPr lvl="1"/>
            <a:r>
              <a:rPr lang="en-US"/>
              <a:t>How would we represent it?</a:t>
            </a:r>
          </a:p>
          <a:p>
            <a:pPr lvl="1"/>
            <a:endParaRPr lang="en-US"/>
          </a:p>
          <a:p>
            <a:r>
              <a:rPr lang="en-US"/>
              <a:t>Can apply filters in either order</a:t>
            </a:r>
          </a:p>
          <a:p>
            <a:pPr lvl="1"/>
            <a:r>
              <a:rPr lang="en-US"/>
              <a:t>Blur (LPF) to remove HF (if necessary)</a:t>
            </a:r>
          </a:p>
          <a:p>
            <a:pPr lvl="1"/>
            <a:r>
              <a:rPr lang="en-US"/>
              <a:t>Interpolate (LPF) to find values of samples</a:t>
            </a:r>
          </a:p>
          <a:p>
            <a:pPr lvl="1"/>
            <a:endParaRPr lang="en-US"/>
          </a:p>
          <a:p>
            <a:r>
              <a:rPr lang="en-US"/>
              <a:t>Only compute things at the samples</a:t>
            </a:r>
          </a:p>
          <a:p>
            <a:pPr lvl="1"/>
            <a:r>
              <a:rPr lang="en-US"/>
              <a:t>Don’t compute the convolution at all places</a:t>
            </a:r>
          </a:p>
          <a:p>
            <a:pPr lvl="1"/>
            <a:r>
              <a:rPr lang="en-US"/>
              <a:t>Use one filter that does both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pre-filter?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953000"/>
          </a:xfrm>
        </p:spPr>
        <p:txBody>
          <a:bodyPr/>
          <a:lstStyle/>
          <a:p>
            <a:r>
              <a:rPr lang="en-US"/>
              <a:t>Consider triangle [ 0 1 2 3 2 1 0 …]</a:t>
            </a:r>
          </a:p>
          <a:p>
            <a:pPr lvl="1"/>
            <a:r>
              <a:rPr lang="en-US"/>
              <a:t>Warning! Not band passed, will alias no matter what</a:t>
            </a:r>
          </a:p>
          <a:p>
            <a:r>
              <a:rPr lang="en-US"/>
              <a:t>Downsample by 2 </a:t>
            </a:r>
          </a:p>
          <a:p>
            <a:pPr lvl="1"/>
            <a:r>
              <a:rPr lang="en-US"/>
              <a:t>(twice as fast, half as many samples)</a:t>
            </a:r>
          </a:p>
          <a:p>
            <a:pPr lvl="1"/>
            <a:r>
              <a:rPr lang="en-US"/>
              <a:t>Just pick every other sample</a:t>
            </a:r>
          </a:p>
          <a:p>
            <a:r>
              <a:rPr lang="en-US"/>
              <a:t>Is this a resampling kernel?</a:t>
            </a:r>
          </a:p>
          <a:p>
            <a:pPr lvl="1"/>
            <a:r>
              <a:rPr lang="en-US"/>
              <a:t>Yes – it is any </a:t>
            </a:r>
            <a:r>
              <a:rPr lang="en-US" i="1"/>
              <a:t>interpolating</a:t>
            </a:r>
            <a:r>
              <a:rPr lang="en-US"/>
              <a:t> kernel – if you sample at the sample, you get the sample</a:t>
            </a:r>
          </a:p>
          <a:p>
            <a:pPr lvl="1"/>
            <a:r>
              <a:rPr lang="en-US"/>
              <a:t>Not all reconstruction kernels are interpolating, but the favorites are. Including the ideal LPF.</a:t>
            </a:r>
          </a:p>
          <a:p>
            <a:pPr lvl="1"/>
            <a:r>
              <a:rPr lang="en-US"/>
              <a:t>Value of 1 at zero, value of zero at other integers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Downsampling the triangle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0 1 2 3 2 1 0 1 2 3 2 1 0 1 2 3 2 1 0 1 2 3 2 1 0 1 2 3 2 1 0 1 2 3 2 1 0 1 2 3 2 1 0</a:t>
            </a:r>
          </a:p>
          <a:p>
            <a:pPr>
              <a:lnSpc>
                <a:spcPct val="80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every other (1/2 sample rate, speed up/shrink by factor of 2)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0   2   2   0   2   2   0   2   2   0   2   2   0   2   2   0   2   2   0   2   2   0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  1   3   1   1   3   1   1   3   1   1   3   1   1   3   1   1   3   1   1   3   1</a:t>
            </a:r>
          </a:p>
          <a:p>
            <a:pPr>
              <a:lnSpc>
                <a:spcPct val="80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every third (1/3 sample rate, speed up/shrink by factor of 3)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0     3     0     3     0     3     0     3     0     3     0     3     0     3     0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  1     2     1     2     1     2     1     2     1     2     1     2     1     2</a:t>
            </a:r>
          </a:p>
          <a:p>
            <a:pPr>
              <a:lnSpc>
                <a:spcPct val="80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every forth (1/4 sample rate, speed up/shrink by factor of 4)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0       2       2       0       2       2       0       2       2       0       2      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  1       1       3       1       1       3       1       1       3       1       1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(notice that this looks just like every other)</a:t>
            </a:r>
          </a:p>
          <a:p>
            <a:pPr>
              <a:lnSpc>
                <a:spcPct val="80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every firth (1/5 sample rate, speed up/shrink by factor of 5)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0         1         2         3         2         1         0         1         2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  1         0         1         2         3         2         1         0         1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pitchFamily="49" charset="0"/>
              </a:rPr>
              <a:t>(notice that this looks just like the original!)</a:t>
            </a:r>
          </a:p>
          <a:p>
            <a:pPr>
              <a:lnSpc>
                <a:spcPct val="80000"/>
              </a:lnSpc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kernel to use?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1981200"/>
          </a:xfrm>
        </p:spPr>
        <p:txBody>
          <a:bodyPr/>
          <a:lstStyle/>
          <a:p>
            <a:r>
              <a:rPr lang="en-US"/>
              <a:t>LPF (and LPF-like) filters look like bumps</a:t>
            </a:r>
          </a:p>
          <a:p>
            <a:pPr lvl="1"/>
            <a:r>
              <a:rPr lang="en-US"/>
              <a:t>Width of bump is inversely proportional to cutoff</a:t>
            </a:r>
          </a:p>
          <a:p>
            <a:pPr lvl="1"/>
            <a:r>
              <a:rPr lang="en-US"/>
              <a:t>Shape of bump says how closely approximates LPF</a:t>
            </a:r>
          </a:p>
          <a:p>
            <a:pPr lvl="1"/>
            <a:r>
              <a:rPr lang="en-US"/>
              <a:t>Normalize width to sampling rate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5029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898525" y="5222875"/>
            <a:ext cx="351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Sinc = sin(x)/x = ideal LPF</a:t>
            </a: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28051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934200" y="5257800"/>
            <a:ext cx="74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Tent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wide a bump?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Wide enough to cover between original samples</a:t>
            </a:r>
          </a:p>
          <a:p>
            <a:pPr lvl="1">
              <a:lnSpc>
                <a:spcPct val="90000"/>
              </a:lnSpc>
            </a:pPr>
            <a:r>
              <a:rPr lang="en-US"/>
              <a:t>Otherwise, won’t have enough to interpolate</a:t>
            </a:r>
          </a:p>
          <a:p>
            <a:pPr>
              <a:lnSpc>
                <a:spcPct val="90000"/>
              </a:lnSpc>
            </a:pPr>
            <a:r>
              <a:rPr lang="en-US"/>
              <a:t>Equivalent to the reconstruction filter cutoff frequency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9800" y="6096000"/>
            <a:ext cx="5791200" cy="304800"/>
            <a:chOff x="1200" y="1920"/>
            <a:chExt cx="3648" cy="192"/>
          </a:xfrm>
        </p:grpSpPr>
        <p:sp>
          <p:nvSpPr>
            <p:cNvPr id="55302" name="Oval 6"/>
            <p:cNvSpPr>
              <a:spLocks noChangeArrowheads="1"/>
            </p:cNvSpPr>
            <p:nvPr/>
          </p:nvSpPr>
          <p:spPr bwMode="auto">
            <a:xfrm>
              <a:off x="1200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5303" name="Oval 7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5304" name="Oval 8"/>
            <p:cNvSpPr>
              <a:spLocks noChangeArrowheads="1"/>
            </p:cNvSpPr>
            <p:nvPr/>
          </p:nvSpPr>
          <p:spPr bwMode="auto">
            <a:xfrm>
              <a:off x="2064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2928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3360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3792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4656" y="1920"/>
              <a:ext cx="192" cy="192"/>
            </a:xfrm>
            <a:prstGeom prst="ellipse">
              <a:avLst/>
            </a:prstGeom>
            <a:solidFill>
              <a:srgbClr val="99CCFF"/>
            </a:solidFill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</p:grp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2133600" y="4648200"/>
            <a:ext cx="3810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3200400" y="4648200"/>
            <a:ext cx="3810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609600" y="4114800"/>
            <a:ext cx="364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Too narrow – you miss stuff</a:t>
            </a:r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>
            <a:off x="4419600" y="46482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6096000" y="46482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362200" y="5410200"/>
            <a:ext cx="5486400" cy="685800"/>
            <a:chOff x="1296" y="2688"/>
            <a:chExt cx="3456" cy="432"/>
          </a:xfrm>
        </p:grpSpPr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 flipV="1">
              <a:off x="1296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 flipV="1">
              <a:off x="2160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V="1">
              <a:off x="2592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21"/>
            <p:cNvSpPr>
              <a:spLocks noChangeShapeType="1"/>
            </p:cNvSpPr>
            <p:nvPr/>
          </p:nvSpPr>
          <p:spPr bwMode="auto">
            <a:xfrm flipV="1">
              <a:off x="3024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22"/>
            <p:cNvSpPr>
              <a:spLocks noChangeShapeType="1"/>
            </p:cNvSpPr>
            <p:nvPr/>
          </p:nvSpPr>
          <p:spPr bwMode="auto">
            <a:xfrm flipV="1">
              <a:off x="3456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 flipV="1">
              <a:off x="3888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 flipV="1">
              <a:off x="4320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5394325" y="4079875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Wide enough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wide for Pre-Filtering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1828800"/>
          </a:xfrm>
        </p:spPr>
        <p:txBody>
          <a:bodyPr/>
          <a:lstStyle/>
          <a:p>
            <a:r>
              <a:rPr lang="en-US"/>
              <a:t>Needs to be wide enough that you don’t miss any original samples when you try the new samples</a:t>
            </a:r>
          </a:p>
          <a:p>
            <a:r>
              <a:rPr lang="en-US"/>
              <a:t>This is the cutoff from the resampling filter</a:t>
            </a: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6764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3622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0480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37338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4196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51054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57912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64770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7162800" y="60960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1143000" y="46482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2514600" y="46482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28800" y="5410200"/>
            <a:ext cx="5486400" cy="685800"/>
            <a:chOff x="1296" y="2688"/>
            <a:chExt cx="3456" cy="432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flipV="1">
              <a:off x="1296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 flipV="1">
              <a:off x="2160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 flipV="1">
              <a:off x="2592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 flipV="1">
              <a:off x="3024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 flipV="1">
              <a:off x="3456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V="1">
              <a:off x="3888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 flipV="1">
              <a:off x="4320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68" name="Oval 48"/>
          <p:cNvSpPr>
            <a:spLocks noChangeArrowheads="1"/>
          </p:cNvSpPr>
          <p:nvPr/>
        </p:nvSpPr>
        <p:spPr bwMode="auto">
          <a:xfrm>
            <a:off x="1676400" y="43434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6369" name="Oval 49"/>
          <p:cNvSpPr>
            <a:spLocks noChangeArrowheads="1"/>
          </p:cNvSpPr>
          <p:nvPr/>
        </p:nvSpPr>
        <p:spPr bwMode="auto">
          <a:xfrm>
            <a:off x="3048000" y="43434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6370" name="Oval 50"/>
          <p:cNvSpPr>
            <a:spLocks noChangeArrowheads="1"/>
          </p:cNvSpPr>
          <p:nvPr/>
        </p:nvSpPr>
        <p:spPr bwMode="auto">
          <a:xfrm>
            <a:off x="4343400" y="43434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6371" name="Oval 51"/>
          <p:cNvSpPr>
            <a:spLocks noChangeArrowheads="1"/>
          </p:cNvSpPr>
          <p:nvPr/>
        </p:nvSpPr>
        <p:spPr bwMode="auto">
          <a:xfrm>
            <a:off x="5791200" y="43434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6372" name="Oval 52"/>
          <p:cNvSpPr>
            <a:spLocks noChangeArrowheads="1"/>
          </p:cNvSpPr>
          <p:nvPr/>
        </p:nvSpPr>
        <p:spPr bwMode="auto">
          <a:xfrm>
            <a:off x="7162800" y="4343400"/>
            <a:ext cx="304800" cy="304800"/>
          </a:xfrm>
          <a:prstGeom prst="ellipse">
            <a:avLst/>
          </a:prstGeom>
          <a:solidFill>
            <a:srgbClr val="99CCFF"/>
          </a:solidFill>
          <a:ln w="31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6373" name="Text Box 53"/>
          <p:cNvSpPr txBox="1">
            <a:spLocks noChangeArrowheads="1"/>
          </p:cNvSpPr>
          <p:nvPr/>
        </p:nvSpPr>
        <p:spPr bwMode="auto">
          <a:xfrm>
            <a:off x="593725" y="3317875"/>
            <a:ext cx="3113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Too narrow – miss stuff</a:t>
            </a:r>
          </a:p>
          <a:p>
            <a:r>
              <a:rPr lang="en-US"/>
              <a:t>ALIASING!</a:t>
            </a:r>
          </a:p>
        </p:txBody>
      </p:sp>
      <p:sp>
        <p:nvSpPr>
          <p:cNvPr id="56374" name="AutoShape 54"/>
          <p:cNvSpPr>
            <a:spLocks noChangeArrowheads="1"/>
          </p:cNvSpPr>
          <p:nvPr/>
        </p:nvSpPr>
        <p:spPr bwMode="auto">
          <a:xfrm>
            <a:off x="3200400" y="5105400"/>
            <a:ext cx="27432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5" name="AutoShape 55"/>
          <p:cNvSpPr>
            <a:spLocks noChangeArrowheads="1"/>
          </p:cNvSpPr>
          <p:nvPr/>
        </p:nvSpPr>
        <p:spPr bwMode="auto">
          <a:xfrm>
            <a:off x="4572000" y="5105400"/>
            <a:ext cx="27432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6" name="AutoShape 56"/>
          <p:cNvSpPr>
            <a:spLocks noChangeArrowheads="1"/>
          </p:cNvSpPr>
          <p:nvPr/>
        </p:nvSpPr>
        <p:spPr bwMode="auto">
          <a:xfrm>
            <a:off x="5943600" y="5105400"/>
            <a:ext cx="27432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7" name="Text Box 57"/>
          <p:cNvSpPr txBox="1">
            <a:spLocks noChangeArrowheads="1"/>
          </p:cNvSpPr>
          <p:nvPr/>
        </p:nvSpPr>
        <p:spPr bwMode="auto">
          <a:xfrm>
            <a:off x="4953000" y="3276600"/>
            <a:ext cx="407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Wide enough – nothing missed!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filter for resampling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one of the limits will be the lowest – use that one</a:t>
            </a:r>
          </a:p>
          <a:p>
            <a:endParaRPr lang="en-US"/>
          </a:p>
          <a:p>
            <a:r>
              <a:rPr lang="en-US"/>
              <a:t>Why not be conservative (use an extra big filter)?</a:t>
            </a:r>
          </a:p>
          <a:p>
            <a:pPr lvl="1"/>
            <a:r>
              <a:rPr lang="en-US"/>
              <a:t>Cuts out too much stuff</a:t>
            </a:r>
          </a:p>
          <a:p>
            <a:pPr lvl="1"/>
            <a:r>
              <a:rPr lang="en-US"/>
              <a:t>Removes too much details</a:t>
            </a:r>
          </a:p>
          <a:p>
            <a:pPr lvl="1"/>
            <a:r>
              <a:rPr lang="en-US"/>
              <a:t>Looks blurry</a:t>
            </a:r>
          </a:p>
          <a:p>
            <a:pPr lvl="1"/>
            <a:endParaRPr lang="en-US"/>
          </a:p>
          <a:p>
            <a:r>
              <a:rPr lang="en-US"/>
              <a:t>Things are easier if your samples are aligned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sampling is bad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Miss small things between samples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4953000" y="1752600"/>
            <a:ext cx="3276600" cy="259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1905000"/>
            <a:ext cx="2743200" cy="2209800"/>
            <a:chOff x="3312" y="1200"/>
            <a:chExt cx="1728" cy="1392"/>
          </a:xfrm>
        </p:grpSpPr>
        <p:sp>
          <p:nvSpPr>
            <p:cNvPr id="466950" name="Rectangle 6"/>
            <p:cNvSpPr>
              <a:spLocks noChangeArrowheads="1"/>
            </p:cNvSpPr>
            <p:nvPr/>
          </p:nvSpPr>
          <p:spPr bwMode="auto">
            <a:xfrm>
              <a:off x="331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1" name="Rectangle 7"/>
            <p:cNvSpPr>
              <a:spLocks noChangeArrowheads="1"/>
            </p:cNvSpPr>
            <p:nvPr/>
          </p:nvSpPr>
          <p:spPr bwMode="auto">
            <a:xfrm>
              <a:off x="355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2" name="Rectangle 8"/>
            <p:cNvSpPr>
              <a:spLocks noChangeArrowheads="1"/>
            </p:cNvSpPr>
            <p:nvPr/>
          </p:nvSpPr>
          <p:spPr bwMode="auto">
            <a:xfrm>
              <a:off x="379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3" name="Rectangle 9"/>
            <p:cNvSpPr>
              <a:spLocks noChangeArrowheads="1"/>
            </p:cNvSpPr>
            <p:nvPr/>
          </p:nvSpPr>
          <p:spPr bwMode="auto">
            <a:xfrm>
              <a:off x="403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4" name="Rectangle 10"/>
            <p:cNvSpPr>
              <a:spLocks noChangeArrowheads="1"/>
            </p:cNvSpPr>
            <p:nvPr/>
          </p:nvSpPr>
          <p:spPr bwMode="auto">
            <a:xfrm>
              <a:off x="331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5" name="Rectangle 11"/>
            <p:cNvSpPr>
              <a:spLocks noChangeArrowheads="1"/>
            </p:cNvSpPr>
            <p:nvPr/>
          </p:nvSpPr>
          <p:spPr bwMode="auto">
            <a:xfrm>
              <a:off x="355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6" name="Rectangle 12"/>
            <p:cNvSpPr>
              <a:spLocks noChangeArrowheads="1"/>
            </p:cNvSpPr>
            <p:nvPr/>
          </p:nvSpPr>
          <p:spPr bwMode="auto">
            <a:xfrm>
              <a:off x="379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7" name="Rectangle 13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8" name="Rectangle 14"/>
            <p:cNvSpPr>
              <a:spLocks noChangeArrowheads="1"/>
            </p:cNvSpPr>
            <p:nvPr/>
          </p:nvSpPr>
          <p:spPr bwMode="auto">
            <a:xfrm>
              <a:off x="331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59" name="Rectangle 15"/>
            <p:cNvSpPr>
              <a:spLocks noChangeArrowheads="1"/>
            </p:cNvSpPr>
            <p:nvPr/>
          </p:nvSpPr>
          <p:spPr bwMode="auto">
            <a:xfrm>
              <a:off x="355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0" name="Rectangle 16"/>
            <p:cNvSpPr>
              <a:spLocks noChangeArrowheads="1"/>
            </p:cNvSpPr>
            <p:nvPr/>
          </p:nvSpPr>
          <p:spPr bwMode="auto">
            <a:xfrm>
              <a:off x="379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1" name="Rectangle 17"/>
            <p:cNvSpPr>
              <a:spLocks noChangeArrowheads="1"/>
            </p:cNvSpPr>
            <p:nvPr/>
          </p:nvSpPr>
          <p:spPr bwMode="auto">
            <a:xfrm>
              <a:off x="403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2" name="Rectangle 18"/>
            <p:cNvSpPr>
              <a:spLocks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3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4" name="Rectangle 20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5" name="Rectangle 21"/>
            <p:cNvSpPr>
              <a:spLocks noChangeArrowheads="1"/>
            </p:cNvSpPr>
            <p:nvPr/>
          </p:nvSpPr>
          <p:spPr bwMode="auto">
            <a:xfrm>
              <a:off x="403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6" name="Rectangle 22"/>
            <p:cNvSpPr>
              <a:spLocks noChangeArrowheads="1"/>
            </p:cNvSpPr>
            <p:nvPr/>
          </p:nvSpPr>
          <p:spPr bwMode="auto">
            <a:xfrm>
              <a:off x="427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7" name="Rectangle 23"/>
            <p:cNvSpPr>
              <a:spLocks noChangeArrowheads="1"/>
            </p:cNvSpPr>
            <p:nvPr/>
          </p:nvSpPr>
          <p:spPr bwMode="auto">
            <a:xfrm>
              <a:off x="451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8" name="Rectangle 24"/>
            <p:cNvSpPr>
              <a:spLocks noChangeArrowheads="1"/>
            </p:cNvSpPr>
            <p:nvPr/>
          </p:nvSpPr>
          <p:spPr bwMode="auto">
            <a:xfrm>
              <a:off x="475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69" name="Rectangle 25"/>
            <p:cNvSpPr>
              <a:spLocks noChangeArrowheads="1"/>
            </p:cNvSpPr>
            <p:nvPr/>
          </p:nvSpPr>
          <p:spPr bwMode="auto">
            <a:xfrm>
              <a:off x="4992" y="120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0" name="Rectangle 26"/>
            <p:cNvSpPr>
              <a:spLocks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1" name="Rectangle 27"/>
            <p:cNvSpPr>
              <a:spLocks noChangeArrowheads="1"/>
            </p:cNvSpPr>
            <p:nvPr/>
          </p:nvSpPr>
          <p:spPr bwMode="auto">
            <a:xfrm>
              <a:off x="451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2" name="Rectangle 28"/>
            <p:cNvSpPr>
              <a:spLocks noChangeArrowheads="1"/>
            </p:cNvSpPr>
            <p:nvPr/>
          </p:nvSpPr>
          <p:spPr bwMode="auto">
            <a:xfrm>
              <a:off x="475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3" name="Rectangle 29"/>
            <p:cNvSpPr>
              <a:spLocks noChangeArrowheads="1"/>
            </p:cNvSpPr>
            <p:nvPr/>
          </p:nvSpPr>
          <p:spPr bwMode="auto">
            <a:xfrm>
              <a:off x="4992" y="139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4" name="Rectangle 30"/>
            <p:cNvSpPr>
              <a:spLocks noChangeArrowheads="1"/>
            </p:cNvSpPr>
            <p:nvPr/>
          </p:nvSpPr>
          <p:spPr bwMode="auto">
            <a:xfrm>
              <a:off x="427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5" name="Rectangle 31"/>
            <p:cNvSpPr>
              <a:spLocks noChangeArrowheads="1"/>
            </p:cNvSpPr>
            <p:nvPr/>
          </p:nvSpPr>
          <p:spPr bwMode="auto">
            <a:xfrm>
              <a:off x="451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6" name="Rectangle 32"/>
            <p:cNvSpPr>
              <a:spLocks noChangeArrowheads="1"/>
            </p:cNvSpPr>
            <p:nvPr/>
          </p:nvSpPr>
          <p:spPr bwMode="auto">
            <a:xfrm>
              <a:off x="475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7" name="Rectangle 33"/>
            <p:cNvSpPr>
              <a:spLocks noChangeArrowheads="1"/>
            </p:cNvSpPr>
            <p:nvPr/>
          </p:nvSpPr>
          <p:spPr bwMode="auto">
            <a:xfrm>
              <a:off x="4992" y="158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8" name="Rectangle 34"/>
            <p:cNvSpPr>
              <a:spLocks noChangeArrowheads="1"/>
            </p:cNvSpPr>
            <p:nvPr/>
          </p:nvSpPr>
          <p:spPr bwMode="auto">
            <a:xfrm>
              <a:off x="427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9" name="Rectangle 35"/>
            <p:cNvSpPr>
              <a:spLocks noChangeArrowheads="1"/>
            </p:cNvSpPr>
            <p:nvPr/>
          </p:nvSpPr>
          <p:spPr bwMode="auto">
            <a:xfrm>
              <a:off x="451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0" name="Rectangle 36"/>
            <p:cNvSpPr>
              <a:spLocks noChangeArrowheads="1"/>
            </p:cNvSpPr>
            <p:nvPr/>
          </p:nvSpPr>
          <p:spPr bwMode="auto">
            <a:xfrm>
              <a:off x="475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1" name="Rectangle 37"/>
            <p:cNvSpPr>
              <a:spLocks noChangeArrowheads="1"/>
            </p:cNvSpPr>
            <p:nvPr/>
          </p:nvSpPr>
          <p:spPr bwMode="auto">
            <a:xfrm>
              <a:off x="4992" y="177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2" name="Rectangle 38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3" name="Rectangle 39"/>
            <p:cNvSpPr>
              <a:spLocks noChangeArrowheads="1"/>
            </p:cNvSpPr>
            <p:nvPr/>
          </p:nvSpPr>
          <p:spPr bwMode="auto">
            <a:xfrm>
              <a:off x="355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4" name="Rectangle 40"/>
            <p:cNvSpPr>
              <a:spLocks noChangeArrowheads="1"/>
            </p:cNvSpPr>
            <p:nvPr/>
          </p:nvSpPr>
          <p:spPr bwMode="auto">
            <a:xfrm>
              <a:off x="379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5" name="Rectangle 41"/>
            <p:cNvSpPr>
              <a:spLocks noChangeArrowheads="1"/>
            </p:cNvSpPr>
            <p:nvPr/>
          </p:nvSpPr>
          <p:spPr bwMode="auto">
            <a:xfrm>
              <a:off x="403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6" name="Rectangle 42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7" name="Rectangle 43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8" name="Rectangle 44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9" name="Rectangle 45"/>
            <p:cNvSpPr>
              <a:spLocks noChangeArrowheads="1"/>
            </p:cNvSpPr>
            <p:nvPr/>
          </p:nvSpPr>
          <p:spPr bwMode="auto">
            <a:xfrm>
              <a:off x="403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0" name="Rectangle 46"/>
            <p:cNvSpPr>
              <a:spLocks noChangeArrowheads="1"/>
            </p:cNvSpPr>
            <p:nvPr/>
          </p:nvSpPr>
          <p:spPr bwMode="auto">
            <a:xfrm>
              <a:off x="331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1" name="Rectangle 47"/>
            <p:cNvSpPr>
              <a:spLocks noChangeArrowheads="1"/>
            </p:cNvSpPr>
            <p:nvPr/>
          </p:nvSpPr>
          <p:spPr bwMode="auto">
            <a:xfrm>
              <a:off x="355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2" name="Rectangle 48"/>
            <p:cNvSpPr>
              <a:spLocks noChangeArrowheads="1"/>
            </p:cNvSpPr>
            <p:nvPr/>
          </p:nvSpPr>
          <p:spPr bwMode="auto">
            <a:xfrm>
              <a:off x="379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3" name="Rectangle 49"/>
            <p:cNvSpPr>
              <a:spLocks noChangeArrowheads="1"/>
            </p:cNvSpPr>
            <p:nvPr/>
          </p:nvSpPr>
          <p:spPr bwMode="auto">
            <a:xfrm>
              <a:off x="403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4" name="Rectangle 50"/>
            <p:cNvSpPr>
              <a:spLocks noChangeArrowheads="1"/>
            </p:cNvSpPr>
            <p:nvPr/>
          </p:nvSpPr>
          <p:spPr bwMode="auto">
            <a:xfrm>
              <a:off x="331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5" name="Rectangle 51"/>
            <p:cNvSpPr>
              <a:spLocks noChangeArrowheads="1"/>
            </p:cNvSpPr>
            <p:nvPr/>
          </p:nvSpPr>
          <p:spPr bwMode="auto">
            <a:xfrm>
              <a:off x="355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6" name="Rectangle 52"/>
            <p:cNvSpPr>
              <a:spLocks noChangeArrowheads="1"/>
            </p:cNvSpPr>
            <p:nvPr/>
          </p:nvSpPr>
          <p:spPr bwMode="auto">
            <a:xfrm>
              <a:off x="379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7" name="Rectangle 53"/>
            <p:cNvSpPr>
              <a:spLocks noChangeArrowheads="1"/>
            </p:cNvSpPr>
            <p:nvPr/>
          </p:nvSpPr>
          <p:spPr bwMode="auto">
            <a:xfrm>
              <a:off x="403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8" name="Rectangle 54"/>
            <p:cNvSpPr>
              <a:spLocks noChangeArrowheads="1"/>
            </p:cNvSpPr>
            <p:nvPr/>
          </p:nvSpPr>
          <p:spPr bwMode="auto">
            <a:xfrm>
              <a:off x="427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99" name="Rectangle 55"/>
            <p:cNvSpPr>
              <a:spLocks noChangeArrowheads="1"/>
            </p:cNvSpPr>
            <p:nvPr/>
          </p:nvSpPr>
          <p:spPr bwMode="auto">
            <a:xfrm>
              <a:off x="451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0" name="Rectangle 56"/>
            <p:cNvSpPr>
              <a:spLocks noChangeArrowheads="1"/>
            </p:cNvSpPr>
            <p:nvPr/>
          </p:nvSpPr>
          <p:spPr bwMode="auto">
            <a:xfrm>
              <a:off x="475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2" name="Rectangle 58"/>
            <p:cNvSpPr>
              <a:spLocks noChangeArrowheads="1"/>
            </p:cNvSpPr>
            <p:nvPr/>
          </p:nvSpPr>
          <p:spPr bwMode="auto">
            <a:xfrm>
              <a:off x="427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3" name="Rectangle 59"/>
            <p:cNvSpPr>
              <a:spLocks noChangeArrowheads="1"/>
            </p:cNvSpPr>
            <p:nvPr/>
          </p:nvSpPr>
          <p:spPr bwMode="auto">
            <a:xfrm>
              <a:off x="451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4" name="Rectangle 60"/>
            <p:cNvSpPr>
              <a:spLocks noChangeArrowheads="1"/>
            </p:cNvSpPr>
            <p:nvPr/>
          </p:nvSpPr>
          <p:spPr bwMode="auto">
            <a:xfrm>
              <a:off x="475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5" name="Rectangle 61"/>
            <p:cNvSpPr>
              <a:spLocks noChangeArrowheads="1"/>
            </p:cNvSpPr>
            <p:nvPr/>
          </p:nvSpPr>
          <p:spPr bwMode="auto">
            <a:xfrm>
              <a:off x="4992" y="2160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6" name="Rectangle 62"/>
            <p:cNvSpPr>
              <a:spLocks noChangeArrowheads="1"/>
            </p:cNvSpPr>
            <p:nvPr/>
          </p:nvSpPr>
          <p:spPr bwMode="auto">
            <a:xfrm>
              <a:off x="427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7" name="Rectangle 63"/>
            <p:cNvSpPr>
              <a:spLocks noChangeArrowheads="1"/>
            </p:cNvSpPr>
            <p:nvPr/>
          </p:nvSpPr>
          <p:spPr bwMode="auto">
            <a:xfrm>
              <a:off x="451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8" name="Rectangle 64"/>
            <p:cNvSpPr>
              <a:spLocks noChangeArrowheads="1"/>
            </p:cNvSpPr>
            <p:nvPr/>
          </p:nvSpPr>
          <p:spPr bwMode="auto">
            <a:xfrm>
              <a:off x="475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09" name="Rectangle 65"/>
            <p:cNvSpPr>
              <a:spLocks noChangeArrowheads="1"/>
            </p:cNvSpPr>
            <p:nvPr/>
          </p:nvSpPr>
          <p:spPr bwMode="auto">
            <a:xfrm>
              <a:off x="4992" y="2352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10" name="Rectangle 66"/>
            <p:cNvSpPr>
              <a:spLocks noChangeArrowheads="1"/>
            </p:cNvSpPr>
            <p:nvPr/>
          </p:nvSpPr>
          <p:spPr bwMode="auto">
            <a:xfrm>
              <a:off x="427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11" name="Rectangle 67"/>
            <p:cNvSpPr>
              <a:spLocks noChangeArrowheads="1"/>
            </p:cNvSpPr>
            <p:nvPr/>
          </p:nvSpPr>
          <p:spPr bwMode="auto">
            <a:xfrm>
              <a:off x="451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12" name="Rectangle 68"/>
            <p:cNvSpPr>
              <a:spLocks noChangeArrowheads="1"/>
            </p:cNvSpPr>
            <p:nvPr/>
          </p:nvSpPr>
          <p:spPr bwMode="auto">
            <a:xfrm>
              <a:off x="475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013" name="Rectangle 69"/>
            <p:cNvSpPr>
              <a:spLocks noChangeArrowheads="1"/>
            </p:cNvSpPr>
            <p:nvPr/>
          </p:nvSpPr>
          <p:spPr bwMode="auto">
            <a:xfrm>
              <a:off x="4992" y="2544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7014" name="Rectangle 70"/>
          <p:cNvSpPr>
            <a:spLocks noChangeArrowheads="1"/>
          </p:cNvSpPr>
          <p:nvPr/>
        </p:nvSpPr>
        <p:spPr bwMode="auto">
          <a:xfrm>
            <a:off x="5410200" y="2057400"/>
            <a:ext cx="1524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filters?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Filters need to be normalized (so they sum to 1)</a:t>
            </a:r>
          </a:p>
          <a:p>
            <a:pPr>
              <a:lnSpc>
                <a:spcPct val="90000"/>
              </a:lnSpc>
            </a:pPr>
            <a:r>
              <a:rPr lang="en-US"/>
              <a:t>Since we’re sampling them, renormalize AFTER sampling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Interpolating – must be one at the sample</a:t>
            </a:r>
          </a:p>
          <a:p>
            <a:pPr lvl="1">
              <a:lnSpc>
                <a:spcPct val="90000"/>
              </a:lnSpc>
            </a:pPr>
            <a:r>
              <a:rPr lang="en-US"/>
              <a:t>Must be zero at the other samples</a:t>
            </a:r>
          </a:p>
          <a:p>
            <a:pPr lvl="1">
              <a:lnSpc>
                <a:spcPct val="90000"/>
              </a:lnSpc>
            </a:pPr>
            <a:r>
              <a:rPr lang="en-US"/>
              <a:t>Must sum to zero at the other samples</a:t>
            </a:r>
          </a:p>
          <a:p>
            <a:pPr lvl="1">
              <a:lnSpc>
                <a:spcPct val="90000"/>
              </a:lnSpc>
            </a:pPr>
            <a:r>
              <a:rPr lang="en-US"/>
              <a:t>Generally, have negative lobes (ringing)</a:t>
            </a:r>
          </a:p>
          <a:p>
            <a:pPr lvl="2">
              <a:lnSpc>
                <a:spcPct val="90000"/>
              </a:lnSpc>
            </a:pPr>
            <a:r>
              <a:rPr lang="en-US"/>
              <a:t>But a real LPF will ring</a:t>
            </a:r>
          </a:p>
          <a:p>
            <a:pPr>
              <a:lnSpc>
                <a:spcPct val="90000"/>
              </a:lnSpc>
            </a:pPr>
            <a:r>
              <a:rPr lang="en-US"/>
              <a:t>Reconstruction filters – generally use interpolants</a:t>
            </a:r>
          </a:p>
          <a:p>
            <a:pPr>
              <a:lnSpc>
                <a:spcPct val="90000"/>
              </a:lnSpc>
            </a:pPr>
            <a:r>
              <a:rPr lang="en-US"/>
              <a:t>Pre-Filters (blurs) – generally use non-interpolating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“support”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Bump width is not the same as support!</a:t>
            </a:r>
          </a:p>
          <a:p>
            <a:r>
              <a:rPr lang="en-US"/>
              <a:t>Ideal LPF has infinite support</a:t>
            </a:r>
          </a:p>
          <a:p>
            <a:r>
              <a:rPr lang="en-US"/>
              <a:t>Wider the support, more info to use</a:t>
            </a:r>
          </a:p>
          <a:p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876800"/>
            <a:ext cx="5029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Gallery of filters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Box</a:t>
            </a:r>
          </a:p>
          <a:p>
            <a:r>
              <a:rPr lang="en-US"/>
              <a:t>Tent</a:t>
            </a:r>
          </a:p>
          <a:p>
            <a:r>
              <a:rPr lang="en-US"/>
              <a:t>B-Spline</a:t>
            </a:r>
          </a:p>
          <a:p>
            <a:r>
              <a:rPr lang="en-US"/>
              <a:t>Gaussian</a:t>
            </a:r>
          </a:p>
          <a:p>
            <a:r>
              <a:rPr lang="en-US"/>
              <a:t>Lanczos</a:t>
            </a:r>
          </a:p>
          <a:p>
            <a:endParaRPr lang="en-US"/>
          </a:p>
          <a:p>
            <a:r>
              <a:rPr lang="en-US"/>
              <a:t>Differ in how closely they approximate LPF</a:t>
            </a:r>
          </a:p>
          <a:p>
            <a:pPr lvl="1"/>
            <a:r>
              <a:rPr lang="en-US"/>
              <a:t>Get rid of lower frequencies accidentally</a:t>
            </a:r>
          </a:p>
          <a:p>
            <a:pPr lvl="1"/>
            <a:r>
              <a:rPr lang="en-US"/>
              <a:t>Let in high frequencies accidentally</a:t>
            </a:r>
          </a:p>
          <a:p>
            <a:pPr lvl="1"/>
            <a:r>
              <a:rPr lang="en-US"/>
              <a:t>Phase shifts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752600"/>
            <a:ext cx="57832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good filters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B-Splines</a:t>
            </a:r>
          </a:p>
          <a:p>
            <a:pPr lvl="1"/>
            <a:r>
              <a:rPr lang="en-US"/>
              <a:t>Repeated convolution of the unit box</a:t>
            </a:r>
          </a:p>
          <a:p>
            <a:pPr lvl="1"/>
            <a:r>
              <a:rPr lang="en-US"/>
              <a:t>½ [1 1] (keep convolving with this)</a:t>
            </a:r>
          </a:p>
          <a:p>
            <a:pPr lvl="1"/>
            <a:r>
              <a:rPr lang="en-US"/>
              <a:t>¼ [1 2 1]</a:t>
            </a:r>
          </a:p>
          <a:p>
            <a:pPr lvl="1"/>
            <a:r>
              <a:rPr lang="en-US"/>
              <a:t>1/8 [1 3 3 1]</a:t>
            </a:r>
          </a:p>
          <a:p>
            <a:pPr lvl="1"/>
            <a:r>
              <a:rPr lang="en-US"/>
              <a:t>1/16 [1 4 5 6 1]</a:t>
            </a:r>
          </a:p>
          <a:p>
            <a:r>
              <a:rPr lang="en-US"/>
              <a:t>Wider (bigger) filter = lower frequency limit</a:t>
            </a:r>
          </a:p>
          <a:p>
            <a:r>
              <a:rPr lang="en-US"/>
              <a:t>Pick something so overlap at new samples</a:t>
            </a:r>
          </a:p>
          <a:p>
            <a:pPr lvl="1"/>
            <a:r>
              <a:rPr lang="en-US"/>
              <a:t>(e.g. the 3 wide one is good for downsample by 2)</a:t>
            </a:r>
          </a:p>
          <a:p>
            <a:r>
              <a:rPr lang="en-US"/>
              <a:t>Seperable (use this in both directions)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Filter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Attenuates high frequencies even further</a:t>
            </a:r>
          </a:p>
          <a:p>
            <a:r>
              <a:rPr lang="en-US"/>
              <a:t>In 2d, rotationally symmetric, so fewer artifacts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373188" y="2819400"/>
          <a:ext cx="2667000" cy="2227263"/>
        </p:xfrm>
        <a:graphic>
          <a:graphicData uri="http://schemas.openxmlformats.org/presentationml/2006/ole">
            <p:oleObj spid="_x0000_s5122" name="Chart" r:id="rId4" imgW="3914821" imgH="1619188" progId="Excel.Chart.8">
              <p:embed followColorScheme="full"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953000" y="2819400"/>
          <a:ext cx="2668588" cy="2227263"/>
        </p:xfrm>
        <a:graphic>
          <a:graphicData uri="http://schemas.openxmlformats.org/presentationml/2006/ole">
            <p:oleObj spid="_x0000_s5123" name="Chart" r:id="rId5" imgW="3914821" imgH="1619188" progId="Excel.Chart.8">
              <p:embed followColorScheme="full"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164013" y="3484563"/>
          <a:ext cx="900112" cy="808037"/>
        </p:xfrm>
        <a:graphic>
          <a:graphicData uri="http://schemas.openxmlformats.org/presentationml/2006/ole">
            <p:oleObj spid="_x0000_s5124" name="Equation" r:id="rId6" imgW="495000" imgH="44424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581400" y="5105400"/>
          <a:ext cx="2082800" cy="1465263"/>
        </p:xfrm>
        <a:graphic>
          <a:graphicData uri="http://schemas.openxmlformats.org/presentationml/2006/ole">
            <p:oleObj spid="_x0000_s5125" name="Equation" r:id="rId7" imgW="1625400" imgH="1143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Lanczos (windowed sinc)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Chop off far away lobes</a:t>
            </a:r>
          </a:p>
          <a:p>
            <a:r>
              <a:rPr lang="en-US"/>
              <a:t>Renormalize</a:t>
            </a:r>
          </a:p>
          <a:p>
            <a:r>
              <a:rPr lang="en-US"/>
              <a:t>Chop to preserve derivatives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167063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5562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Have signal [1 2 1 3 1 2 1]</a:t>
            </a:r>
          </a:p>
          <a:p>
            <a:r>
              <a:rPr lang="en-US" sz="2400"/>
              <a:t>Resample @ a rate 2.5 times the original</a:t>
            </a:r>
          </a:p>
          <a:p>
            <a:endParaRPr lang="en-US" sz="2400"/>
          </a:p>
          <a:p>
            <a:r>
              <a:rPr lang="en-US" sz="2400"/>
              <a:t>Pick the filters? </a:t>
            </a:r>
          </a:p>
          <a:p>
            <a:pPr lvl="1"/>
            <a:r>
              <a:rPr lang="en-US" sz="2000"/>
              <a:t>Bartlett (tent) filter = linear interpolation</a:t>
            </a:r>
          </a:p>
          <a:p>
            <a:pPr lvl="1"/>
            <a:r>
              <a:rPr lang="en-US" sz="2000"/>
              <a:t>B-Spline ¼ [1 2 1] = common choice (probably not “big” enough)</a:t>
            </a:r>
          </a:p>
          <a:p>
            <a:r>
              <a:rPr lang="en-US" sz="2400"/>
              <a:t>Implement?</a:t>
            </a:r>
          </a:p>
          <a:p>
            <a:pPr lvl="1"/>
            <a:r>
              <a:rPr lang="en-US" sz="2000"/>
              <a:t>First do the pre-filter, then use the tent at the samples</a:t>
            </a:r>
          </a:p>
          <a:p>
            <a:pPr lvl="1"/>
            <a:r>
              <a:rPr lang="en-US" sz="2000"/>
              <a:t>Figure out which samples you need for Bartlet, compute those using B-Spline</a:t>
            </a:r>
          </a:p>
          <a:p>
            <a:pPr lvl="1"/>
            <a:r>
              <a:rPr lang="en-US" sz="2000"/>
              <a:t>Use the continuous B-Spline and sample</a:t>
            </a:r>
          </a:p>
          <a:p>
            <a:pPr lvl="1"/>
            <a:r>
              <a:rPr lang="en-US" sz="2000"/>
              <a:t>Only need a small set of phases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2D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Everything in 1D extends to ND – just hard to draw</a:t>
            </a:r>
          </a:p>
          <a:p>
            <a:r>
              <a:rPr lang="en-US" sz="2800" dirty="0"/>
              <a:t>2D convolution</a:t>
            </a:r>
          </a:p>
          <a:p>
            <a:pPr lvl="1"/>
            <a:r>
              <a:rPr lang="en-US" sz="2400" dirty="0"/>
              <a:t>Kernel is a 2D function, or a matrix in the discrete case</a:t>
            </a:r>
          </a:p>
          <a:p>
            <a:pPr lvl="1"/>
            <a:r>
              <a:rPr lang="en-US" sz="2400" dirty="0"/>
              <a:t>Slide around in 2D</a:t>
            </a:r>
          </a:p>
          <a:p>
            <a:pPr lvl="1"/>
            <a:r>
              <a:rPr lang="en-US" sz="2400" dirty="0"/>
              <a:t>Centered, Boundaries</a:t>
            </a:r>
          </a:p>
          <a:p>
            <a:r>
              <a:rPr lang="en-US" sz="2800" dirty="0" err="1"/>
              <a:t>Seperability</a:t>
            </a:r>
            <a:endParaRPr lang="en-US" sz="2800" dirty="0"/>
          </a:p>
          <a:p>
            <a:pPr lvl="1"/>
            <a:r>
              <a:rPr lang="en-US" sz="2400" dirty="0"/>
              <a:t>Some operations can be done in 1 dimension, then the other</a:t>
            </a:r>
          </a:p>
          <a:p>
            <a:pPr lvl="1"/>
            <a:r>
              <a:rPr lang="en-US" sz="2400" dirty="0"/>
              <a:t>Sampling can be</a:t>
            </a:r>
          </a:p>
          <a:p>
            <a:pPr lvl="1"/>
            <a:r>
              <a:rPr lang="en-US" sz="2400" dirty="0"/>
              <a:t>Filtering can be – if the kernel is </a:t>
            </a:r>
            <a:r>
              <a:rPr lang="en-US" sz="2400" dirty="0" err="1"/>
              <a:t>seperable</a:t>
            </a:r>
            <a:endParaRPr lang="en-US" sz="2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If there’s time…</a:t>
            </a:r>
            <a:br>
              <a:rPr lang="en-US" sz="3200"/>
            </a:br>
            <a:r>
              <a:rPr lang="en-US" sz="3200"/>
              <a:t>(or things to try at home)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the need for a fixed set of phases for reconstruction kernels</a:t>
            </a:r>
          </a:p>
          <a:p>
            <a:endParaRPr lang="en-US"/>
          </a:p>
          <a:p>
            <a:r>
              <a:rPr lang="en-US"/>
              <a:t>Show 2D B-Splines</a:t>
            </a:r>
          </a:p>
          <a:p>
            <a:r>
              <a:rPr lang="en-US"/>
              <a:t>Do a 2D resampling example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Images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in the discrete spatial domain</a:t>
            </a:r>
          </a:p>
          <a:p>
            <a:r>
              <a:rPr lang="en-US"/>
              <a:t>Convert the filter into a matrix, the </a:t>
            </a:r>
            <a:r>
              <a:rPr lang="en-US" i="1"/>
              <a:t>filter mask</a:t>
            </a:r>
          </a:p>
          <a:p>
            <a:r>
              <a:rPr lang="en-US"/>
              <a:t>Move the matrix over each point in the image, multiply the entries by the pixels below, then sum</a:t>
            </a:r>
          </a:p>
          <a:p>
            <a:pPr lvl="1"/>
            <a:r>
              <a:rPr lang="en-US"/>
              <a:t>eg 3x3 box filter</a:t>
            </a:r>
          </a:p>
          <a:p>
            <a:pPr lvl="1"/>
            <a:r>
              <a:rPr lang="en-US"/>
              <a:t>Effect is averaging</a:t>
            </a:r>
          </a:p>
        </p:txBody>
      </p:sp>
      <p:graphicFrame>
        <p:nvGraphicFramePr>
          <p:cNvPr id="423940" name="Object 4"/>
          <p:cNvGraphicFramePr>
            <a:graphicFrameLocks noChangeAspect="1"/>
          </p:cNvGraphicFramePr>
          <p:nvPr/>
        </p:nvGraphicFramePr>
        <p:xfrm>
          <a:off x="4572000" y="4264025"/>
          <a:ext cx="1435100" cy="1385888"/>
        </p:xfrm>
        <a:graphic>
          <a:graphicData uri="http://schemas.openxmlformats.org/presentationml/2006/ole">
            <p:oleObj spid="_x0000_s15362" name="Equation" r:id="rId4" imgW="73656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Ugly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Imagine line drawing</a:t>
            </a:r>
          </a:p>
          <a:p>
            <a:endParaRPr lang="en-US" sz="2400"/>
          </a:p>
          <a:p>
            <a:r>
              <a:rPr lang="en-US" sz="2400"/>
              <a:t>Jaggies</a:t>
            </a:r>
          </a:p>
          <a:p>
            <a:r>
              <a:rPr lang="en-US" sz="2400"/>
              <a:t>Crawlies</a:t>
            </a:r>
          </a:p>
          <a:p>
            <a:pPr lvl="1"/>
            <a:r>
              <a:rPr lang="en-US" sz="2000"/>
              <a:t>Small change causes jump</a:t>
            </a:r>
          </a:p>
          <a:p>
            <a:pPr lvl="1"/>
            <a:r>
              <a:rPr lang="en-US" sz="2000"/>
              <a:t>Smooth motion becomes jumpy</a:t>
            </a:r>
          </a:p>
          <a:p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828800"/>
            <a:ext cx="2743200" cy="1828800"/>
            <a:chOff x="3072" y="1152"/>
            <a:chExt cx="1728" cy="1152"/>
          </a:xfrm>
        </p:grpSpPr>
        <p:sp>
          <p:nvSpPr>
            <p:cNvPr id="471045" name="Rectangle 5"/>
            <p:cNvSpPr>
              <a:spLocks noChangeArrowheads="1"/>
            </p:cNvSpPr>
            <p:nvPr/>
          </p:nvSpPr>
          <p:spPr bwMode="auto">
            <a:xfrm>
              <a:off x="3072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46" name="Rectangle 6"/>
            <p:cNvSpPr>
              <a:spLocks noChangeArrowheads="1"/>
            </p:cNvSpPr>
            <p:nvPr/>
          </p:nvSpPr>
          <p:spPr bwMode="auto">
            <a:xfrm>
              <a:off x="3360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47" name="Rectangle 7"/>
            <p:cNvSpPr>
              <a:spLocks noChangeArrowheads="1"/>
            </p:cNvSpPr>
            <p:nvPr/>
          </p:nvSpPr>
          <p:spPr bwMode="auto">
            <a:xfrm>
              <a:off x="3648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48" name="Rectangle 8"/>
            <p:cNvSpPr>
              <a:spLocks noChangeArrowheads="1"/>
            </p:cNvSpPr>
            <p:nvPr/>
          </p:nvSpPr>
          <p:spPr bwMode="auto">
            <a:xfrm>
              <a:off x="3936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49" name="Rectangle 9"/>
            <p:cNvSpPr>
              <a:spLocks noChangeArrowheads="1"/>
            </p:cNvSpPr>
            <p:nvPr/>
          </p:nvSpPr>
          <p:spPr bwMode="auto">
            <a:xfrm>
              <a:off x="422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0" name="Rectangle 10"/>
            <p:cNvSpPr>
              <a:spLocks noChangeArrowheads="1"/>
            </p:cNvSpPr>
            <p:nvPr/>
          </p:nvSpPr>
          <p:spPr bwMode="auto">
            <a:xfrm>
              <a:off x="4512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1" name="Rectangle 11"/>
            <p:cNvSpPr>
              <a:spLocks noChangeArrowheads="1"/>
            </p:cNvSpPr>
            <p:nvPr/>
          </p:nvSpPr>
          <p:spPr bwMode="auto">
            <a:xfrm>
              <a:off x="3360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2" name="Rectangle 12"/>
            <p:cNvSpPr>
              <a:spLocks noChangeArrowheads="1"/>
            </p:cNvSpPr>
            <p:nvPr/>
          </p:nvSpPr>
          <p:spPr bwMode="auto">
            <a:xfrm>
              <a:off x="3648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3" name="Rectangle 13"/>
            <p:cNvSpPr>
              <a:spLocks noChangeArrowheads="1"/>
            </p:cNvSpPr>
            <p:nvPr/>
          </p:nvSpPr>
          <p:spPr bwMode="auto">
            <a:xfrm>
              <a:off x="3936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4" name="Rectangle 14"/>
            <p:cNvSpPr>
              <a:spLocks noChangeArrowheads="1"/>
            </p:cNvSpPr>
            <p:nvPr/>
          </p:nvSpPr>
          <p:spPr bwMode="auto">
            <a:xfrm>
              <a:off x="4224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5" name="Rectangle 15"/>
            <p:cNvSpPr>
              <a:spLocks noChangeArrowheads="1"/>
            </p:cNvSpPr>
            <p:nvPr/>
          </p:nvSpPr>
          <p:spPr bwMode="auto">
            <a:xfrm>
              <a:off x="4512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6" name="Rectangle 16"/>
            <p:cNvSpPr>
              <a:spLocks noChangeArrowheads="1"/>
            </p:cNvSpPr>
            <p:nvPr/>
          </p:nvSpPr>
          <p:spPr bwMode="auto">
            <a:xfrm>
              <a:off x="3072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7" name="Rectangle 17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8" name="Rectangle 18"/>
            <p:cNvSpPr>
              <a:spLocks noChangeArrowheads="1"/>
            </p:cNvSpPr>
            <p:nvPr/>
          </p:nvSpPr>
          <p:spPr bwMode="auto">
            <a:xfrm>
              <a:off x="3360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9" name="Rectangle 19"/>
            <p:cNvSpPr>
              <a:spLocks noChangeArrowheads="1"/>
            </p:cNvSpPr>
            <p:nvPr/>
          </p:nvSpPr>
          <p:spPr bwMode="auto">
            <a:xfrm>
              <a:off x="3648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0" name="Rectangle 20"/>
            <p:cNvSpPr>
              <a:spLocks noChangeArrowheads="1"/>
            </p:cNvSpPr>
            <p:nvPr/>
          </p:nvSpPr>
          <p:spPr bwMode="auto">
            <a:xfrm>
              <a:off x="3936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1" name="Rectangle 21"/>
            <p:cNvSpPr>
              <a:spLocks noChangeArrowheads="1"/>
            </p:cNvSpPr>
            <p:nvPr/>
          </p:nvSpPr>
          <p:spPr bwMode="auto">
            <a:xfrm>
              <a:off x="4224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2" name="Rectangle 22"/>
            <p:cNvSpPr>
              <a:spLocks noChangeArrowheads="1"/>
            </p:cNvSpPr>
            <p:nvPr/>
          </p:nvSpPr>
          <p:spPr bwMode="auto">
            <a:xfrm>
              <a:off x="4512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3" name="Rectangle 23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4" name="Rectangle 24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5" name="Rectangle 25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6" name="Rectangle 26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7" name="Rectangle 27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68" name="Rectangle 28"/>
            <p:cNvSpPr>
              <a:spLocks noChangeArrowheads="1"/>
            </p:cNvSpPr>
            <p:nvPr/>
          </p:nvSpPr>
          <p:spPr bwMode="auto">
            <a:xfrm>
              <a:off x="3072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69" name="Rectangle 29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0" name="Rectangle 30"/>
          <p:cNvSpPr>
            <a:spLocks noChangeArrowheads="1"/>
          </p:cNvSpPr>
          <p:nvPr/>
        </p:nvSpPr>
        <p:spPr bwMode="auto">
          <a:xfrm>
            <a:off x="4876800" y="27432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1" name="Rectangle 31"/>
          <p:cNvSpPr>
            <a:spLocks noChangeArrowheads="1"/>
          </p:cNvSpPr>
          <p:nvPr/>
        </p:nvSpPr>
        <p:spPr bwMode="auto">
          <a:xfrm>
            <a:off x="5791200" y="27432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2" name="Rectangle 32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3" name="Rectangle 33"/>
          <p:cNvSpPr>
            <a:spLocks noChangeArrowheads="1"/>
          </p:cNvSpPr>
          <p:nvPr/>
        </p:nvSpPr>
        <p:spPr bwMode="auto">
          <a:xfrm>
            <a:off x="6248400" y="2286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4" name="Rectangle 34"/>
          <p:cNvSpPr>
            <a:spLocks noChangeArrowheads="1"/>
          </p:cNvSpPr>
          <p:nvPr/>
        </p:nvSpPr>
        <p:spPr bwMode="auto">
          <a:xfrm>
            <a:off x="6705600" y="2286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5" name="Rectangle 35"/>
          <p:cNvSpPr>
            <a:spLocks noChangeArrowheads="1"/>
          </p:cNvSpPr>
          <p:nvPr/>
        </p:nvSpPr>
        <p:spPr bwMode="auto">
          <a:xfrm>
            <a:off x="7162800" y="2286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6" name="Line 36"/>
          <p:cNvSpPr>
            <a:spLocks noChangeShapeType="1"/>
          </p:cNvSpPr>
          <p:nvPr/>
        </p:nvSpPr>
        <p:spPr bwMode="auto">
          <a:xfrm flipV="1">
            <a:off x="4953000" y="2590800"/>
            <a:ext cx="2667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876800" y="3962400"/>
            <a:ext cx="2743200" cy="1828800"/>
            <a:chOff x="3072" y="1152"/>
            <a:chExt cx="1728" cy="1152"/>
          </a:xfrm>
        </p:grpSpPr>
        <p:sp>
          <p:nvSpPr>
            <p:cNvPr id="471078" name="Rectangle 38"/>
            <p:cNvSpPr>
              <a:spLocks noChangeArrowheads="1"/>
            </p:cNvSpPr>
            <p:nvPr/>
          </p:nvSpPr>
          <p:spPr bwMode="auto">
            <a:xfrm>
              <a:off x="3072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79" name="Rectangle 39"/>
            <p:cNvSpPr>
              <a:spLocks noChangeArrowheads="1"/>
            </p:cNvSpPr>
            <p:nvPr/>
          </p:nvSpPr>
          <p:spPr bwMode="auto">
            <a:xfrm>
              <a:off x="3360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0" name="Rectangle 40"/>
            <p:cNvSpPr>
              <a:spLocks noChangeArrowheads="1"/>
            </p:cNvSpPr>
            <p:nvPr/>
          </p:nvSpPr>
          <p:spPr bwMode="auto">
            <a:xfrm>
              <a:off x="3648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1" name="Rectangle 41"/>
            <p:cNvSpPr>
              <a:spLocks noChangeArrowheads="1"/>
            </p:cNvSpPr>
            <p:nvPr/>
          </p:nvSpPr>
          <p:spPr bwMode="auto">
            <a:xfrm>
              <a:off x="3936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2" name="Rectangle 42"/>
            <p:cNvSpPr>
              <a:spLocks noChangeArrowheads="1"/>
            </p:cNvSpPr>
            <p:nvPr/>
          </p:nvSpPr>
          <p:spPr bwMode="auto">
            <a:xfrm>
              <a:off x="422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3" name="Rectangle 43"/>
            <p:cNvSpPr>
              <a:spLocks noChangeArrowheads="1"/>
            </p:cNvSpPr>
            <p:nvPr/>
          </p:nvSpPr>
          <p:spPr bwMode="auto">
            <a:xfrm>
              <a:off x="4512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4" name="Rectangle 44"/>
            <p:cNvSpPr>
              <a:spLocks noChangeArrowheads="1"/>
            </p:cNvSpPr>
            <p:nvPr/>
          </p:nvSpPr>
          <p:spPr bwMode="auto">
            <a:xfrm>
              <a:off x="3360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5" name="Rectangle 45"/>
            <p:cNvSpPr>
              <a:spLocks noChangeArrowheads="1"/>
            </p:cNvSpPr>
            <p:nvPr/>
          </p:nvSpPr>
          <p:spPr bwMode="auto">
            <a:xfrm>
              <a:off x="3648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6" name="Rectangle 46"/>
            <p:cNvSpPr>
              <a:spLocks noChangeArrowheads="1"/>
            </p:cNvSpPr>
            <p:nvPr/>
          </p:nvSpPr>
          <p:spPr bwMode="auto">
            <a:xfrm>
              <a:off x="3936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7" name="Rectangle 47"/>
            <p:cNvSpPr>
              <a:spLocks noChangeArrowheads="1"/>
            </p:cNvSpPr>
            <p:nvPr/>
          </p:nvSpPr>
          <p:spPr bwMode="auto">
            <a:xfrm>
              <a:off x="4224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8" name="Rectangle 48"/>
            <p:cNvSpPr>
              <a:spLocks noChangeArrowheads="1"/>
            </p:cNvSpPr>
            <p:nvPr/>
          </p:nvSpPr>
          <p:spPr bwMode="auto">
            <a:xfrm>
              <a:off x="4512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9" name="Rectangle 49"/>
            <p:cNvSpPr>
              <a:spLocks noChangeArrowheads="1"/>
            </p:cNvSpPr>
            <p:nvPr/>
          </p:nvSpPr>
          <p:spPr bwMode="auto">
            <a:xfrm>
              <a:off x="3072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0" name="Rectangle 50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1" name="Rectangle 51"/>
            <p:cNvSpPr>
              <a:spLocks noChangeArrowheads="1"/>
            </p:cNvSpPr>
            <p:nvPr/>
          </p:nvSpPr>
          <p:spPr bwMode="auto">
            <a:xfrm>
              <a:off x="3360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2" name="Rectangle 52"/>
            <p:cNvSpPr>
              <a:spLocks noChangeArrowheads="1"/>
            </p:cNvSpPr>
            <p:nvPr/>
          </p:nvSpPr>
          <p:spPr bwMode="auto">
            <a:xfrm>
              <a:off x="3648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3" name="Rectangle 53"/>
            <p:cNvSpPr>
              <a:spLocks noChangeArrowheads="1"/>
            </p:cNvSpPr>
            <p:nvPr/>
          </p:nvSpPr>
          <p:spPr bwMode="auto">
            <a:xfrm>
              <a:off x="3936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4" name="Rectangle 54"/>
            <p:cNvSpPr>
              <a:spLocks noChangeArrowheads="1"/>
            </p:cNvSpPr>
            <p:nvPr/>
          </p:nvSpPr>
          <p:spPr bwMode="auto">
            <a:xfrm>
              <a:off x="4224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5" name="Rectangle 55"/>
            <p:cNvSpPr>
              <a:spLocks noChangeArrowheads="1"/>
            </p:cNvSpPr>
            <p:nvPr/>
          </p:nvSpPr>
          <p:spPr bwMode="auto">
            <a:xfrm>
              <a:off x="4512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6" name="Rectangle 56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7" name="Rectangle 57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8" name="Rectangle 58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9" name="Rectangle 59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0" name="Rectangle 60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1" name="Rectangle 61"/>
            <p:cNvSpPr>
              <a:spLocks noChangeArrowheads="1"/>
            </p:cNvSpPr>
            <p:nvPr/>
          </p:nvSpPr>
          <p:spPr bwMode="auto">
            <a:xfrm>
              <a:off x="3072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2" name="Rectangle 62"/>
          <p:cNvSpPr>
            <a:spLocks noChangeArrowheads="1"/>
          </p:cNvSpPr>
          <p:nvPr/>
        </p:nvSpPr>
        <p:spPr bwMode="auto">
          <a:xfrm>
            <a:off x="5334000" y="4876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3" name="Rectangle 63"/>
          <p:cNvSpPr>
            <a:spLocks noChangeArrowheads="1"/>
          </p:cNvSpPr>
          <p:nvPr/>
        </p:nvSpPr>
        <p:spPr bwMode="auto">
          <a:xfrm>
            <a:off x="4876800" y="48768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4" name="Rectangle 64"/>
          <p:cNvSpPr>
            <a:spLocks noChangeArrowheads="1"/>
          </p:cNvSpPr>
          <p:nvPr/>
        </p:nvSpPr>
        <p:spPr bwMode="auto">
          <a:xfrm>
            <a:off x="5791200" y="4419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5" name="Rectangle 65"/>
          <p:cNvSpPr>
            <a:spLocks noChangeArrowheads="1"/>
          </p:cNvSpPr>
          <p:nvPr/>
        </p:nvSpPr>
        <p:spPr bwMode="auto">
          <a:xfrm>
            <a:off x="5334000" y="48768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6" name="Rectangle 66"/>
          <p:cNvSpPr>
            <a:spLocks noChangeArrowheads="1"/>
          </p:cNvSpPr>
          <p:nvPr/>
        </p:nvSpPr>
        <p:spPr bwMode="auto">
          <a:xfrm>
            <a:off x="6248400" y="4419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7" name="Rectangle 67"/>
          <p:cNvSpPr>
            <a:spLocks noChangeArrowheads="1"/>
          </p:cNvSpPr>
          <p:nvPr/>
        </p:nvSpPr>
        <p:spPr bwMode="auto">
          <a:xfrm>
            <a:off x="6705600" y="4419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8" name="Rectangle 68"/>
          <p:cNvSpPr>
            <a:spLocks noChangeArrowheads="1"/>
          </p:cNvSpPr>
          <p:nvPr/>
        </p:nvSpPr>
        <p:spPr bwMode="auto">
          <a:xfrm>
            <a:off x="7162800" y="4419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9" name="Line 69"/>
          <p:cNvSpPr>
            <a:spLocks noChangeShapeType="1"/>
          </p:cNvSpPr>
          <p:nvPr/>
        </p:nvSpPr>
        <p:spPr bwMode="auto">
          <a:xfrm flipV="1">
            <a:off x="4953000" y="4572000"/>
            <a:ext cx="2667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Filter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1606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Box filters smooth by averaging neighbors</a:t>
            </a:r>
          </a:p>
          <a:p>
            <a:pPr>
              <a:lnSpc>
                <a:spcPct val="90000"/>
              </a:lnSpc>
            </a:pPr>
            <a:r>
              <a:rPr lang="en-US" sz="2400"/>
              <a:t>In frequency domain, keeps low frequencies and attenuates (reduces) high frequencies, so clearly a low-pass filter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 </a:t>
            </a:r>
          </a:p>
        </p:txBody>
      </p:sp>
      <p:graphicFrame>
        <p:nvGraphicFramePr>
          <p:cNvPr id="425988" name="Object 4"/>
          <p:cNvGraphicFramePr>
            <a:graphicFrameLocks noChangeAspect="1"/>
          </p:cNvGraphicFramePr>
          <p:nvPr/>
        </p:nvGraphicFramePr>
        <p:xfrm>
          <a:off x="5181600" y="2895600"/>
          <a:ext cx="2608263" cy="2178050"/>
        </p:xfrm>
        <a:graphic>
          <a:graphicData uri="http://schemas.openxmlformats.org/presentationml/2006/ole">
            <p:oleObj spid="_x0000_s16386" name="Chart" r:id="rId4" imgW="3581400" imgH="2371632" progId="Excel.Chart.8">
              <p:embed followColorScheme="full"/>
            </p:oleObj>
          </a:graphicData>
        </a:graphic>
      </p:graphicFrame>
      <p:sp>
        <p:nvSpPr>
          <p:cNvPr id="425989" name="Line 5"/>
          <p:cNvSpPr>
            <a:spLocks noChangeShapeType="1"/>
          </p:cNvSpPr>
          <p:nvPr/>
        </p:nvSpPr>
        <p:spPr bwMode="auto">
          <a:xfrm flipH="1">
            <a:off x="1219200" y="457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90" name="Line 6"/>
          <p:cNvSpPr>
            <a:spLocks noChangeShapeType="1"/>
          </p:cNvSpPr>
          <p:nvPr/>
        </p:nvSpPr>
        <p:spPr bwMode="auto">
          <a:xfrm flipV="1">
            <a:off x="25146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91" name="Line 7"/>
          <p:cNvSpPr>
            <a:spLocks noChangeShapeType="1"/>
          </p:cNvSpPr>
          <p:nvPr/>
        </p:nvSpPr>
        <p:spPr bwMode="auto">
          <a:xfrm>
            <a:off x="1219200" y="4572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92" name="Line 8"/>
          <p:cNvSpPr>
            <a:spLocks noChangeShapeType="1"/>
          </p:cNvSpPr>
          <p:nvPr/>
        </p:nvSpPr>
        <p:spPr bwMode="auto">
          <a:xfrm flipV="1">
            <a:off x="2057400" y="3581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93" name="Line 9"/>
          <p:cNvSpPr>
            <a:spLocks noChangeShapeType="1"/>
          </p:cNvSpPr>
          <p:nvPr/>
        </p:nvSpPr>
        <p:spPr bwMode="auto">
          <a:xfrm>
            <a:off x="2057400" y="3581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94" name="Line 10"/>
          <p:cNvSpPr>
            <a:spLocks noChangeShapeType="1"/>
          </p:cNvSpPr>
          <p:nvPr/>
        </p:nvSpPr>
        <p:spPr bwMode="auto">
          <a:xfrm flipV="1">
            <a:off x="2895600" y="3581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95" name="Line 11"/>
          <p:cNvSpPr>
            <a:spLocks noChangeShapeType="1"/>
          </p:cNvSpPr>
          <p:nvPr/>
        </p:nvSpPr>
        <p:spPr bwMode="auto">
          <a:xfrm>
            <a:off x="2895600" y="45720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25996" name="Object 12"/>
          <p:cNvGraphicFramePr>
            <a:graphicFrameLocks noChangeAspect="1"/>
          </p:cNvGraphicFramePr>
          <p:nvPr/>
        </p:nvGraphicFramePr>
        <p:xfrm>
          <a:off x="3813175" y="5249863"/>
          <a:ext cx="1130300" cy="1092200"/>
        </p:xfrm>
        <a:graphic>
          <a:graphicData uri="http://schemas.openxmlformats.org/presentationml/2006/ole">
            <p:oleObj spid="_x0000_s16387" name="Equation" r:id="rId5" imgW="736560" imgH="711000" progId="Equation.3">
              <p:embed/>
            </p:oleObj>
          </a:graphicData>
        </a:graphic>
      </p:graphicFrame>
      <p:sp>
        <p:nvSpPr>
          <p:cNvPr id="425997" name="Text Box 13"/>
          <p:cNvSpPr txBox="1">
            <a:spLocks noChangeArrowheads="1"/>
          </p:cNvSpPr>
          <p:nvPr/>
        </p:nvSpPr>
        <p:spPr bwMode="auto">
          <a:xfrm>
            <a:off x="1600200" y="510540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Spatial: Box</a:t>
            </a:r>
          </a:p>
        </p:txBody>
      </p:sp>
      <p:sp>
        <p:nvSpPr>
          <p:cNvPr id="425998" name="Text Box 14"/>
          <p:cNvSpPr txBox="1">
            <a:spLocks noChangeArrowheads="1"/>
          </p:cNvSpPr>
          <p:nvPr/>
        </p:nvSpPr>
        <p:spPr bwMode="auto">
          <a:xfrm>
            <a:off x="5257800" y="5105400"/>
            <a:ext cx="212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Frequency: sinc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Widths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Fourier Transform of a Time scaling:</a:t>
            </a:r>
          </a:p>
          <a:p>
            <a:pPr lvl="1"/>
            <a:r>
              <a:rPr lang="en-US"/>
              <a:t> f(k t) -&gt; F( 1/k omega)</a:t>
            </a:r>
          </a:p>
          <a:p>
            <a:pPr lvl="1"/>
            <a:r>
              <a:rPr lang="en-US"/>
              <a:t>As time gets scaled, frequency gets scaled by the inverse</a:t>
            </a:r>
          </a:p>
          <a:p>
            <a:r>
              <a:rPr lang="en-US"/>
              <a:t>Box filter: wider box in frequency domain = narrower filter in time domain</a:t>
            </a:r>
          </a:p>
          <a:p>
            <a:pPr lvl="1"/>
            <a:endParaRPr lang="en-US"/>
          </a:p>
          <a:p>
            <a:r>
              <a:rPr lang="en-US"/>
              <a:t>To filter higher frequencies use a narrow (in time/space) filter</a:t>
            </a:r>
          </a:p>
          <a:p>
            <a:r>
              <a:rPr lang="en-US"/>
              <a:t>Lower Frequency cutoff (in a High-pass filter), you use a bigger (in time/space) filter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Boundaries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06650"/>
            <a:ext cx="8610600" cy="4298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 (0,0) for instance, you might need pixel data for (-1,-1), which doesn’t exist</a:t>
            </a:r>
          </a:p>
          <a:p>
            <a:pPr>
              <a:lnSpc>
                <a:spcPct val="90000"/>
              </a:lnSpc>
            </a:pPr>
            <a:r>
              <a:rPr lang="en-US"/>
              <a:t>Option 1: Make the output image smaller – don’t evaluate pixels you don’t have all the input for</a:t>
            </a:r>
          </a:p>
          <a:p>
            <a:pPr>
              <a:lnSpc>
                <a:spcPct val="90000"/>
              </a:lnSpc>
            </a:pPr>
            <a:r>
              <a:rPr lang="en-US"/>
              <a:t>Option 2: Replicate the edge pixels</a:t>
            </a:r>
          </a:p>
          <a:p>
            <a:pPr lvl="1">
              <a:lnSpc>
                <a:spcPct val="90000"/>
              </a:lnSpc>
            </a:pPr>
            <a:r>
              <a:rPr lang="en-US"/>
              <a:t>Equivalent to: posn = x + i; if ( posn &lt; 0 ) posn = 0; and so on for other indices</a:t>
            </a:r>
          </a:p>
          <a:p>
            <a:pPr>
              <a:lnSpc>
                <a:spcPct val="90000"/>
              </a:lnSpc>
            </a:pPr>
            <a:r>
              <a:rPr lang="en-US"/>
              <a:t>Option 3: Reflect image about edge</a:t>
            </a:r>
          </a:p>
          <a:p>
            <a:pPr lvl="1">
              <a:lnSpc>
                <a:spcPct val="90000"/>
              </a:lnSpc>
            </a:pPr>
            <a:r>
              <a:rPr lang="en-US"/>
              <a:t>Equivalent to: posn = x + i; if ( posn &lt; 0 ) posn = -posn; and similar for others</a:t>
            </a:r>
          </a:p>
        </p:txBody>
      </p:sp>
      <p:graphicFrame>
        <p:nvGraphicFramePr>
          <p:cNvPr id="430084" name="Object 4"/>
          <p:cNvGraphicFramePr>
            <a:graphicFrameLocks noChangeAspect="1"/>
          </p:cNvGraphicFramePr>
          <p:nvPr/>
        </p:nvGraphicFramePr>
        <p:xfrm>
          <a:off x="1219200" y="1524000"/>
          <a:ext cx="6553200" cy="788988"/>
        </p:xfrm>
        <a:graphic>
          <a:graphicData uri="http://schemas.openxmlformats.org/presentationml/2006/ole">
            <p:oleObj spid="_x0000_s17410" name="Equation" r:id="rId4" imgW="36954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Seperable Filters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2D filters can be implemented as 2 1D filters</a:t>
            </a:r>
          </a:p>
          <a:p>
            <a:endParaRPr lang="en-US"/>
          </a:p>
          <a:p>
            <a:r>
              <a:rPr lang="en-US"/>
              <a:t>Each dimension at a time</a:t>
            </a:r>
          </a:p>
          <a:p>
            <a:endParaRPr lang="en-US"/>
          </a:p>
          <a:p>
            <a:r>
              <a:rPr lang="en-US"/>
              <a:t>Much easier</a:t>
            </a:r>
          </a:p>
          <a:p>
            <a:pPr lvl="1"/>
            <a:r>
              <a:rPr lang="en-US"/>
              <a:t>Don’t need to build 2D filter kernel</a:t>
            </a:r>
          </a:p>
          <a:p>
            <a:pPr lvl="1"/>
            <a:r>
              <a:rPr lang="en-US"/>
              <a:t>Much faster (O(mn) not O(m^2 n))</a:t>
            </a:r>
          </a:p>
          <a:p>
            <a:pPr lvl="1"/>
            <a:endParaRPr lang="en-US"/>
          </a:p>
          <a:p>
            <a:r>
              <a:rPr lang="en-US"/>
              <a:t>Box filters are seperable</a:t>
            </a:r>
          </a:p>
          <a:p>
            <a:r>
              <a:rPr lang="en-US"/>
              <a:t>Other 2D filters are designed by seperated pieces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Masks: 2D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Multiply 2 1D masks together using </a:t>
            </a:r>
            <a:r>
              <a:rPr lang="en-US" i="1"/>
              <a:t>outer product</a:t>
            </a:r>
          </a:p>
          <a:p>
            <a:endParaRPr lang="en-US" i="1"/>
          </a:p>
          <a:p>
            <a:endParaRPr lang="en-US" i="1"/>
          </a:p>
          <a:p>
            <a:r>
              <a:rPr lang="en-US" i="1"/>
              <a:t>M</a:t>
            </a:r>
            <a:r>
              <a:rPr lang="en-US"/>
              <a:t> is 2D mask, </a:t>
            </a:r>
            <a:r>
              <a:rPr lang="en-US" i="1"/>
              <a:t>m</a:t>
            </a:r>
            <a:r>
              <a:rPr lang="en-US"/>
              <a:t> is 1D mask</a:t>
            </a:r>
          </a:p>
        </p:txBody>
      </p:sp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2895600" y="2209800"/>
          <a:ext cx="3416300" cy="581025"/>
        </p:xfrm>
        <a:graphic>
          <a:graphicData uri="http://schemas.openxmlformats.org/presentationml/2006/ole">
            <p:oleObj spid="_x0000_s18434" name="Equation" r:id="rId4" imgW="1193760" imgH="203040" progId="Equation.3">
              <p:embed/>
            </p:oleObj>
          </a:graphicData>
        </a:graphic>
      </p:graphicFrame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6477000" y="2819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6477000" y="2895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7086600" y="2819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7696200" y="2819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Text Box 9"/>
          <p:cNvSpPr txBox="1">
            <a:spLocks noChangeArrowheads="1"/>
          </p:cNvSpPr>
          <p:nvPr/>
        </p:nvSpPr>
        <p:spPr bwMode="auto">
          <a:xfrm>
            <a:off x="7086600" y="2895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7696200" y="2895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5791200" y="3505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8" name="Text Box 12"/>
          <p:cNvSpPr txBox="1">
            <a:spLocks noChangeArrowheads="1"/>
          </p:cNvSpPr>
          <p:nvPr/>
        </p:nvSpPr>
        <p:spPr bwMode="auto">
          <a:xfrm>
            <a:off x="5791200" y="3581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434189" name="Rectangle 13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0" name="Rectangle 14"/>
          <p:cNvSpPr>
            <a:spLocks noChangeArrowheads="1"/>
          </p:cNvSpPr>
          <p:nvPr/>
        </p:nvSpPr>
        <p:spPr bwMode="auto">
          <a:xfrm>
            <a:off x="5791200" y="4724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1" name="Text Box 15"/>
          <p:cNvSpPr txBox="1">
            <a:spLocks noChangeArrowheads="1"/>
          </p:cNvSpPr>
          <p:nvPr/>
        </p:nvSpPr>
        <p:spPr bwMode="auto">
          <a:xfrm>
            <a:off x="5791200" y="41910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434192" name="Text Box 16"/>
          <p:cNvSpPr txBox="1">
            <a:spLocks noChangeArrowheads="1"/>
          </p:cNvSpPr>
          <p:nvPr/>
        </p:nvSpPr>
        <p:spPr bwMode="auto">
          <a:xfrm>
            <a:off x="5791200" y="4800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434193" name="Rectangle 17"/>
          <p:cNvSpPr>
            <a:spLocks noChangeArrowheads="1"/>
          </p:cNvSpPr>
          <p:nvPr/>
        </p:nvSpPr>
        <p:spPr bwMode="auto">
          <a:xfrm>
            <a:off x="6477000" y="3505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4" name="Rectangle 18"/>
          <p:cNvSpPr>
            <a:spLocks noChangeArrowheads="1"/>
          </p:cNvSpPr>
          <p:nvPr/>
        </p:nvSpPr>
        <p:spPr bwMode="auto">
          <a:xfrm>
            <a:off x="7086600" y="3505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5" name="Rectangle 19"/>
          <p:cNvSpPr>
            <a:spLocks noChangeArrowheads="1"/>
          </p:cNvSpPr>
          <p:nvPr/>
        </p:nvSpPr>
        <p:spPr bwMode="auto">
          <a:xfrm>
            <a:off x="7696200" y="3505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6" name="Rectangle 20"/>
          <p:cNvSpPr>
            <a:spLocks noChangeArrowheads="1"/>
          </p:cNvSpPr>
          <p:nvPr/>
        </p:nvSpPr>
        <p:spPr bwMode="auto">
          <a:xfrm>
            <a:off x="6477000" y="4114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7" name="Rectangle 21"/>
          <p:cNvSpPr>
            <a:spLocks noChangeArrowheads="1"/>
          </p:cNvSpPr>
          <p:nvPr/>
        </p:nvSpPr>
        <p:spPr bwMode="auto">
          <a:xfrm>
            <a:off x="7086600" y="4114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8" name="Rectangle 22"/>
          <p:cNvSpPr>
            <a:spLocks noChangeArrowheads="1"/>
          </p:cNvSpPr>
          <p:nvPr/>
        </p:nvSpPr>
        <p:spPr bwMode="auto">
          <a:xfrm>
            <a:off x="7696200" y="4114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99" name="Rectangle 23"/>
          <p:cNvSpPr>
            <a:spLocks noChangeArrowheads="1"/>
          </p:cNvSpPr>
          <p:nvPr/>
        </p:nvSpPr>
        <p:spPr bwMode="auto">
          <a:xfrm>
            <a:off x="7696200" y="4724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200" name="Rectangle 24"/>
          <p:cNvSpPr>
            <a:spLocks noChangeArrowheads="1"/>
          </p:cNvSpPr>
          <p:nvPr/>
        </p:nvSpPr>
        <p:spPr bwMode="auto">
          <a:xfrm>
            <a:off x="7086600" y="4724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201" name="Rectangle 25"/>
          <p:cNvSpPr>
            <a:spLocks noChangeArrowheads="1"/>
          </p:cNvSpPr>
          <p:nvPr/>
        </p:nvSpPr>
        <p:spPr bwMode="auto">
          <a:xfrm>
            <a:off x="6477000" y="4724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202" name="Text Box 26"/>
          <p:cNvSpPr txBox="1">
            <a:spLocks noChangeArrowheads="1"/>
          </p:cNvSpPr>
          <p:nvPr/>
        </p:nvSpPr>
        <p:spPr bwMode="auto">
          <a:xfrm>
            <a:off x="6400800" y="35814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0.04</a:t>
            </a:r>
          </a:p>
        </p:txBody>
      </p:sp>
      <p:sp>
        <p:nvSpPr>
          <p:cNvPr id="434203" name="Text Box 27"/>
          <p:cNvSpPr txBox="1">
            <a:spLocks noChangeArrowheads="1"/>
          </p:cNvSpPr>
          <p:nvPr/>
        </p:nvSpPr>
        <p:spPr bwMode="auto">
          <a:xfrm>
            <a:off x="7010400" y="35814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0.12</a:t>
            </a:r>
          </a:p>
        </p:txBody>
      </p:sp>
      <p:sp>
        <p:nvSpPr>
          <p:cNvPr id="434204" name="Text Box 28"/>
          <p:cNvSpPr txBox="1">
            <a:spLocks noChangeArrowheads="1"/>
          </p:cNvSpPr>
          <p:nvPr/>
        </p:nvSpPr>
        <p:spPr bwMode="auto">
          <a:xfrm>
            <a:off x="7620000" y="35814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0.04</a:t>
            </a:r>
          </a:p>
        </p:txBody>
      </p:sp>
      <p:sp>
        <p:nvSpPr>
          <p:cNvPr id="434205" name="Text Box 29"/>
          <p:cNvSpPr txBox="1">
            <a:spLocks noChangeArrowheads="1"/>
          </p:cNvSpPr>
          <p:nvPr/>
        </p:nvSpPr>
        <p:spPr bwMode="auto">
          <a:xfrm>
            <a:off x="7620000" y="41910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0.12</a:t>
            </a:r>
          </a:p>
        </p:txBody>
      </p:sp>
      <p:sp>
        <p:nvSpPr>
          <p:cNvPr id="434206" name="Text Box 30"/>
          <p:cNvSpPr txBox="1">
            <a:spLocks noChangeArrowheads="1"/>
          </p:cNvSpPr>
          <p:nvPr/>
        </p:nvSpPr>
        <p:spPr bwMode="auto">
          <a:xfrm>
            <a:off x="7010400" y="41910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0.36</a:t>
            </a:r>
          </a:p>
        </p:txBody>
      </p:sp>
      <p:sp>
        <p:nvSpPr>
          <p:cNvPr id="434207" name="Text Box 31"/>
          <p:cNvSpPr txBox="1">
            <a:spLocks noChangeArrowheads="1"/>
          </p:cNvSpPr>
          <p:nvPr/>
        </p:nvSpPr>
        <p:spPr bwMode="auto">
          <a:xfrm>
            <a:off x="6400800" y="41910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0.12</a:t>
            </a:r>
          </a:p>
        </p:txBody>
      </p:sp>
      <p:sp>
        <p:nvSpPr>
          <p:cNvPr id="434208" name="Text Box 32"/>
          <p:cNvSpPr txBox="1">
            <a:spLocks noChangeArrowheads="1"/>
          </p:cNvSpPr>
          <p:nvPr/>
        </p:nvSpPr>
        <p:spPr bwMode="auto">
          <a:xfrm>
            <a:off x="6400800" y="48006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0.04</a:t>
            </a:r>
          </a:p>
        </p:txBody>
      </p:sp>
      <p:sp>
        <p:nvSpPr>
          <p:cNvPr id="434209" name="Text Box 33"/>
          <p:cNvSpPr txBox="1">
            <a:spLocks noChangeArrowheads="1"/>
          </p:cNvSpPr>
          <p:nvPr/>
        </p:nvSpPr>
        <p:spPr bwMode="auto">
          <a:xfrm>
            <a:off x="7010400" y="48006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0.12</a:t>
            </a:r>
          </a:p>
        </p:txBody>
      </p:sp>
      <p:sp>
        <p:nvSpPr>
          <p:cNvPr id="434210" name="Text Box 34"/>
          <p:cNvSpPr txBox="1">
            <a:spLocks noChangeArrowheads="1"/>
          </p:cNvSpPr>
          <p:nvPr/>
        </p:nvSpPr>
        <p:spPr bwMode="auto">
          <a:xfrm>
            <a:off x="7620000" y="48006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Bartlett Filter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Triangle shaped filter in spatial domain</a:t>
            </a:r>
          </a:p>
          <a:p>
            <a:r>
              <a:rPr lang="en-US"/>
              <a:t>In frequency domain, product of two box filters, so attenuates high frequencies more than a box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3736975" y="3276600"/>
          <a:ext cx="1873250" cy="1636713"/>
        </p:xfrm>
        <a:graphic>
          <a:graphicData uri="http://schemas.openxmlformats.org/presentationml/2006/ole">
            <p:oleObj spid="_x0000_s19458" name="Equation" r:id="rId4" imgW="1307880" imgH="11430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7875" y="3884613"/>
            <a:ext cx="7027863" cy="2514600"/>
            <a:chOff x="480" y="1824"/>
            <a:chExt cx="4427" cy="1584"/>
          </a:xfrm>
        </p:grpSpPr>
        <p:graphicFrame>
          <p:nvGraphicFramePr>
            <p:cNvPr id="436230" name="Object 6"/>
            <p:cNvGraphicFramePr>
              <a:graphicFrameLocks noChangeAspect="1"/>
            </p:cNvGraphicFramePr>
            <p:nvPr/>
          </p:nvGraphicFramePr>
          <p:xfrm>
            <a:off x="3264" y="1824"/>
            <a:ext cx="1643" cy="1372"/>
          </p:xfrm>
          <a:graphic>
            <a:graphicData uri="http://schemas.openxmlformats.org/presentationml/2006/ole">
              <p:oleObj spid="_x0000_s19459" name="Chart" r:id="rId5" imgW="3724136" imgH="2286000" progId="Excel.Chart.8">
                <p:embed followColorScheme="full"/>
              </p:oleObj>
            </a:graphicData>
          </a:graphic>
        </p:graphicFrame>
        <p:sp>
          <p:nvSpPr>
            <p:cNvPr id="436231" name="Line 7"/>
            <p:cNvSpPr>
              <a:spLocks noChangeShapeType="1"/>
            </p:cNvSpPr>
            <p:nvPr/>
          </p:nvSpPr>
          <p:spPr bwMode="auto">
            <a:xfrm flipH="1">
              <a:off x="768" y="2880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32" name="Line 8"/>
            <p:cNvSpPr>
              <a:spLocks noChangeShapeType="1"/>
            </p:cNvSpPr>
            <p:nvPr/>
          </p:nvSpPr>
          <p:spPr bwMode="auto">
            <a:xfrm flipV="1">
              <a:off x="1584" y="196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33" name="Line 9"/>
            <p:cNvSpPr>
              <a:spLocks noChangeShapeType="1"/>
            </p:cNvSpPr>
            <p:nvPr/>
          </p:nvSpPr>
          <p:spPr bwMode="auto">
            <a:xfrm>
              <a:off x="768" y="2880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34" name="Line 10"/>
            <p:cNvSpPr>
              <a:spLocks noChangeShapeType="1"/>
            </p:cNvSpPr>
            <p:nvPr/>
          </p:nvSpPr>
          <p:spPr bwMode="auto">
            <a:xfrm flipV="1">
              <a:off x="1296" y="2256"/>
              <a:ext cx="288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35" name="Line 11"/>
            <p:cNvSpPr>
              <a:spLocks noChangeShapeType="1"/>
            </p:cNvSpPr>
            <p:nvPr/>
          </p:nvSpPr>
          <p:spPr bwMode="auto">
            <a:xfrm flipH="1" flipV="1">
              <a:off x="1584" y="2256"/>
              <a:ext cx="24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36" name="Line 12"/>
            <p:cNvSpPr>
              <a:spLocks noChangeShapeType="1"/>
            </p:cNvSpPr>
            <p:nvPr/>
          </p:nvSpPr>
          <p:spPr bwMode="auto">
            <a:xfrm>
              <a:off x="1824" y="2880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37" name="Text Box 13"/>
            <p:cNvSpPr txBox="1">
              <a:spLocks noChangeArrowheads="1"/>
            </p:cNvSpPr>
            <p:nvPr/>
          </p:nvSpPr>
          <p:spPr bwMode="auto">
            <a:xfrm>
              <a:off x="480" y="3116"/>
              <a:ext cx="2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Spatial: Triangle (Box</a:t>
              </a:r>
              <a:r>
                <a:rPr lang="en-US">
                  <a:sym typeface="Symbol" pitchFamily="18" charset="2"/>
                </a:rPr>
                <a:t></a:t>
              </a:r>
              <a:r>
                <a:rPr lang="en-US">
                  <a:sym typeface="Math B" pitchFamily="2" charset="2"/>
                </a:rPr>
                <a:t>Box)</a:t>
              </a:r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3264" y="3120"/>
              <a:ext cx="1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Frequency: sinc</a:t>
              </a:r>
              <a:r>
                <a:rPr lang="en-US" baseline="300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Masks: 1D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3403600"/>
          </a:xfrm>
        </p:spPr>
        <p:txBody>
          <a:bodyPr/>
          <a:lstStyle/>
          <a:p>
            <a:r>
              <a:rPr lang="en-US" sz="2400"/>
              <a:t>Sample the filter function at matrix “pixels”, then normalize</a:t>
            </a:r>
          </a:p>
          <a:p>
            <a:r>
              <a:rPr lang="en-US" sz="2400"/>
              <a:t>eg 2D Bartlett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Can go to edge of pixel or middle of next: results are slightly different</a:t>
            </a:r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1143000" y="3429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>
            <a:off x="2895600" y="2209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 flipV="1">
            <a:off x="1600200" y="2362200"/>
            <a:ext cx="1295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9" name="Line 7"/>
          <p:cNvSpPr>
            <a:spLocks noChangeShapeType="1"/>
          </p:cNvSpPr>
          <p:nvPr/>
        </p:nvSpPr>
        <p:spPr bwMode="auto">
          <a:xfrm flipH="1" flipV="1">
            <a:off x="2895600" y="2362200"/>
            <a:ext cx="1295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>
            <a:off x="16002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514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>
            <a:off x="3276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41910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057400" y="3048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V="1">
            <a:off x="3733800" y="3048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 flipV="1">
            <a:off x="2895600" y="2362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19050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27432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35814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>
            <a:off x="46482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91" name="Rectangle 19"/>
          <p:cNvSpPr>
            <a:spLocks noChangeArrowheads="1"/>
          </p:cNvSpPr>
          <p:nvPr/>
        </p:nvSpPr>
        <p:spPr bwMode="auto">
          <a:xfrm>
            <a:off x="6477000" y="2743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2" name="Text Box 20"/>
          <p:cNvSpPr txBox="1">
            <a:spLocks noChangeArrowheads="1"/>
          </p:cNvSpPr>
          <p:nvPr/>
        </p:nvSpPr>
        <p:spPr bwMode="auto">
          <a:xfrm>
            <a:off x="66294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293" name="Rectangle 21"/>
          <p:cNvSpPr>
            <a:spLocks noChangeArrowheads="1"/>
          </p:cNvSpPr>
          <p:nvPr/>
        </p:nvSpPr>
        <p:spPr bwMode="auto">
          <a:xfrm>
            <a:off x="7086600" y="2743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4" name="Rectangle 22"/>
          <p:cNvSpPr>
            <a:spLocks noChangeArrowheads="1"/>
          </p:cNvSpPr>
          <p:nvPr/>
        </p:nvSpPr>
        <p:spPr bwMode="auto">
          <a:xfrm>
            <a:off x="7696200" y="2743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5" name="Text Box 23"/>
          <p:cNvSpPr txBox="1">
            <a:spLocks noChangeArrowheads="1"/>
          </p:cNvSpPr>
          <p:nvPr/>
        </p:nvSpPr>
        <p:spPr bwMode="auto">
          <a:xfrm>
            <a:off x="72390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38296" name="Text Box 24"/>
          <p:cNvSpPr txBox="1">
            <a:spLocks noChangeArrowheads="1"/>
          </p:cNvSpPr>
          <p:nvPr/>
        </p:nvSpPr>
        <p:spPr bwMode="auto">
          <a:xfrm>
            <a:off x="78486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>
            <a:off x="60198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60198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0198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438300" name="Rectangle 28"/>
          <p:cNvSpPr>
            <a:spLocks noChangeArrowheads="1"/>
          </p:cNvSpPr>
          <p:nvPr/>
        </p:nvSpPr>
        <p:spPr bwMode="auto">
          <a:xfrm>
            <a:off x="6477000" y="4876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66294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302" name="Rectangle 30"/>
          <p:cNvSpPr>
            <a:spLocks noChangeArrowheads="1"/>
          </p:cNvSpPr>
          <p:nvPr/>
        </p:nvSpPr>
        <p:spPr bwMode="auto">
          <a:xfrm>
            <a:off x="7086600" y="4876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3" name="Rectangle 31"/>
          <p:cNvSpPr>
            <a:spLocks noChangeArrowheads="1"/>
          </p:cNvSpPr>
          <p:nvPr/>
        </p:nvSpPr>
        <p:spPr bwMode="auto">
          <a:xfrm>
            <a:off x="7696200" y="4876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4" name="Text Box 32"/>
          <p:cNvSpPr txBox="1">
            <a:spLocks noChangeArrowheads="1"/>
          </p:cNvSpPr>
          <p:nvPr/>
        </p:nvSpPr>
        <p:spPr bwMode="auto">
          <a:xfrm>
            <a:off x="72390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38305" name="Text Box 33"/>
          <p:cNvSpPr txBox="1">
            <a:spLocks noChangeArrowheads="1"/>
          </p:cNvSpPr>
          <p:nvPr/>
        </p:nvSpPr>
        <p:spPr bwMode="auto">
          <a:xfrm>
            <a:off x="7848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306" name="Line 34"/>
          <p:cNvSpPr>
            <a:spLocks noChangeShapeType="1"/>
          </p:cNvSpPr>
          <p:nvPr/>
        </p:nvSpPr>
        <p:spPr bwMode="auto">
          <a:xfrm>
            <a:off x="60198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07" name="Text Box 35"/>
          <p:cNvSpPr txBox="1">
            <a:spLocks noChangeArrowheads="1"/>
          </p:cNvSpPr>
          <p:nvPr/>
        </p:nvSpPr>
        <p:spPr bwMode="auto">
          <a:xfrm>
            <a:off x="6019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60198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>
            <a:off x="1295400" y="5486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>
            <a:off x="3048000" y="4267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 flipV="1">
            <a:off x="1295400" y="4419600"/>
            <a:ext cx="1752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 flipH="1" flipV="1">
            <a:off x="3048000" y="4419600"/>
            <a:ext cx="1752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>
            <a:off x="17526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>
            <a:off x="26670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>
            <a:off x="34290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6" name="Line 44"/>
          <p:cNvSpPr>
            <a:spLocks noChangeShapeType="1"/>
          </p:cNvSpPr>
          <p:nvPr/>
        </p:nvSpPr>
        <p:spPr bwMode="auto">
          <a:xfrm>
            <a:off x="43434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7" name="Line 45"/>
          <p:cNvSpPr>
            <a:spLocks noChangeShapeType="1"/>
          </p:cNvSpPr>
          <p:nvPr/>
        </p:nvSpPr>
        <p:spPr bwMode="auto">
          <a:xfrm flipV="1">
            <a:off x="2209800" y="4953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8" name="Line 46"/>
          <p:cNvSpPr>
            <a:spLocks noChangeShapeType="1"/>
          </p:cNvSpPr>
          <p:nvPr/>
        </p:nvSpPr>
        <p:spPr bwMode="auto">
          <a:xfrm flipV="1">
            <a:off x="3886200" y="4953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9" name="Line 47"/>
          <p:cNvSpPr>
            <a:spLocks noChangeShapeType="1"/>
          </p:cNvSpPr>
          <p:nvPr/>
        </p:nvSpPr>
        <p:spPr bwMode="auto">
          <a:xfrm flipV="1">
            <a:off x="3048000" y="4419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20" name="Text Box 48"/>
          <p:cNvSpPr txBox="1">
            <a:spLocks noChangeArrowheads="1"/>
          </p:cNvSpPr>
          <p:nvPr/>
        </p:nvSpPr>
        <p:spPr bwMode="auto">
          <a:xfrm>
            <a:off x="20574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38321" name="Text Box 49"/>
          <p:cNvSpPr txBox="1">
            <a:spLocks noChangeArrowheads="1"/>
          </p:cNvSpPr>
          <p:nvPr/>
        </p:nvSpPr>
        <p:spPr bwMode="auto">
          <a:xfrm>
            <a:off x="28956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38322" name="Text Box 50"/>
          <p:cNvSpPr txBox="1">
            <a:spLocks noChangeArrowheads="1"/>
          </p:cNvSpPr>
          <p:nvPr/>
        </p:nvSpPr>
        <p:spPr bwMode="auto">
          <a:xfrm>
            <a:off x="37338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38323" name="Line 51"/>
          <p:cNvSpPr>
            <a:spLocks noChangeShapeType="1"/>
          </p:cNvSpPr>
          <p:nvPr/>
        </p:nvSpPr>
        <p:spPr bwMode="auto">
          <a:xfrm>
            <a:off x="480060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Filter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Attenuates high frequencies even further</a:t>
            </a:r>
          </a:p>
          <a:p>
            <a:r>
              <a:rPr lang="en-US"/>
              <a:t>In 2d, rotationally symmetric, so fewer artifacts</a:t>
            </a:r>
          </a:p>
        </p:txBody>
      </p:sp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1373188" y="2819400"/>
          <a:ext cx="2667000" cy="2227263"/>
        </p:xfrm>
        <a:graphic>
          <a:graphicData uri="http://schemas.openxmlformats.org/presentationml/2006/ole">
            <p:oleObj spid="_x0000_s20482" name="Chart" r:id="rId4" imgW="3914821" imgH="1619188" progId="Excel.Chart.8">
              <p:embed followColorScheme="full"/>
            </p:oleObj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4953000" y="2819400"/>
          <a:ext cx="2668588" cy="2227263"/>
        </p:xfrm>
        <a:graphic>
          <a:graphicData uri="http://schemas.openxmlformats.org/presentationml/2006/ole">
            <p:oleObj spid="_x0000_s20483" name="Chart" r:id="rId5" imgW="3914821" imgH="1619188" progId="Excel.Chart.8">
              <p:embed followColorScheme="full"/>
            </p:oleObj>
          </a:graphicData>
        </a:graphic>
      </p:graphicFrame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4164013" y="3484563"/>
          <a:ext cx="900112" cy="808037"/>
        </p:xfrm>
        <a:graphic>
          <a:graphicData uri="http://schemas.openxmlformats.org/presentationml/2006/ole">
            <p:oleObj spid="_x0000_s20484" name="Equation" r:id="rId6" imgW="495000" imgH="444240" progId="Equation.3">
              <p:embed/>
            </p:oleObj>
          </a:graphicData>
        </a:graphic>
      </p:graphicFrame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6781800" y="304800"/>
          <a:ext cx="2082800" cy="1465263"/>
        </p:xfrm>
        <a:graphic>
          <a:graphicData uri="http://schemas.openxmlformats.org/presentationml/2006/ole">
            <p:oleObj spid="_x0000_s20485" name="Equation" r:id="rId7" imgW="1625400" imgH="1143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Gaussian Mask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the binomial coefficients</a:t>
            </a:r>
          </a:p>
          <a:p>
            <a:pPr lvl="1"/>
            <a:r>
              <a:rPr lang="en-US"/>
              <a:t>Central Limit Theorem (probability) says that with more samples, binomial converges to Gaussian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2438400" y="2819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2590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3048000" y="2819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3657600" y="2819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2004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42377" name="Text Box 9"/>
          <p:cNvSpPr txBox="1">
            <a:spLocks noChangeArrowheads="1"/>
          </p:cNvSpPr>
          <p:nvPr/>
        </p:nvSpPr>
        <p:spPr bwMode="auto">
          <a:xfrm>
            <a:off x="38100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78" name="Line 10"/>
          <p:cNvSpPr>
            <a:spLocks noChangeShapeType="1"/>
          </p:cNvSpPr>
          <p:nvPr/>
        </p:nvSpPr>
        <p:spPr bwMode="auto">
          <a:xfrm>
            <a:off x="19812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1981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1981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1828800" y="3657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1981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83" name="Rectangle 15"/>
          <p:cNvSpPr>
            <a:spLocks noChangeArrowheads="1"/>
          </p:cNvSpPr>
          <p:nvPr/>
        </p:nvSpPr>
        <p:spPr bwMode="auto">
          <a:xfrm>
            <a:off x="2438400" y="3657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84" name="Rectangle 16"/>
          <p:cNvSpPr>
            <a:spLocks noChangeArrowheads="1"/>
          </p:cNvSpPr>
          <p:nvPr/>
        </p:nvSpPr>
        <p:spPr bwMode="auto">
          <a:xfrm>
            <a:off x="3048000" y="3657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85" name="Text Box 17"/>
          <p:cNvSpPr txBox="1">
            <a:spLocks noChangeArrowheads="1"/>
          </p:cNvSpPr>
          <p:nvPr/>
        </p:nvSpPr>
        <p:spPr bwMode="auto">
          <a:xfrm>
            <a:off x="25908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2386" name="Text Box 18"/>
          <p:cNvSpPr txBox="1">
            <a:spLocks noChangeArrowheads="1"/>
          </p:cNvSpPr>
          <p:nvPr/>
        </p:nvSpPr>
        <p:spPr bwMode="auto">
          <a:xfrm>
            <a:off x="32004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442387" name="Line 19"/>
          <p:cNvSpPr>
            <a:spLocks noChangeShapeType="1"/>
          </p:cNvSpPr>
          <p:nvPr/>
        </p:nvSpPr>
        <p:spPr bwMode="auto">
          <a:xfrm>
            <a:off x="13716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388" name="Text Box 20"/>
          <p:cNvSpPr txBox="1">
            <a:spLocks noChangeArrowheads="1"/>
          </p:cNvSpPr>
          <p:nvPr/>
        </p:nvSpPr>
        <p:spPr bwMode="auto">
          <a:xfrm>
            <a:off x="1295400" y="3962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</a:t>
            </a:r>
          </a:p>
        </p:txBody>
      </p:sp>
      <p:sp>
        <p:nvSpPr>
          <p:cNvPr id="442389" name="Line 21"/>
          <p:cNvSpPr>
            <a:spLocks noChangeShapeType="1"/>
          </p:cNvSpPr>
          <p:nvPr/>
        </p:nvSpPr>
        <p:spPr bwMode="auto">
          <a:xfrm>
            <a:off x="13716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390" name="Text Box 22"/>
          <p:cNvSpPr txBox="1">
            <a:spLocks noChangeArrowheads="1"/>
          </p:cNvSpPr>
          <p:nvPr/>
        </p:nvSpPr>
        <p:spPr bwMode="auto">
          <a:xfrm>
            <a:off x="13716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91" name="Rectangle 23"/>
          <p:cNvSpPr>
            <a:spLocks noChangeArrowheads="1"/>
          </p:cNvSpPr>
          <p:nvPr/>
        </p:nvSpPr>
        <p:spPr bwMode="auto">
          <a:xfrm>
            <a:off x="3657600" y="3657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92" name="Rectangle 24"/>
          <p:cNvSpPr>
            <a:spLocks noChangeArrowheads="1"/>
          </p:cNvSpPr>
          <p:nvPr/>
        </p:nvSpPr>
        <p:spPr bwMode="auto">
          <a:xfrm>
            <a:off x="4267200" y="3657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93" name="Text Box 25"/>
          <p:cNvSpPr txBox="1">
            <a:spLocks noChangeArrowheads="1"/>
          </p:cNvSpPr>
          <p:nvPr/>
        </p:nvSpPr>
        <p:spPr bwMode="auto">
          <a:xfrm>
            <a:off x="38100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2394" name="Text Box 26"/>
          <p:cNvSpPr txBox="1">
            <a:spLocks noChangeArrowheads="1"/>
          </p:cNvSpPr>
          <p:nvPr/>
        </p:nvSpPr>
        <p:spPr bwMode="auto">
          <a:xfrm>
            <a:off x="44196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95" name="Rectangle 27"/>
          <p:cNvSpPr>
            <a:spLocks noChangeArrowheads="1"/>
          </p:cNvSpPr>
          <p:nvPr/>
        </p:nvSpPr>
        <p:spPr bwMode="auto">
          <a:xfrm>
            <a:off x="12192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96" name="Text Box 28"/>
          <p:cNvSpPr txBox="1">
            <a:spLocks noChangeArrowheads="1"/>
          </p:cNvSpPr>
          <p:nvPr/>
        </p:nvSpPr>
        <p:spPr bwMode="auto">
          <a:xfrm>
            <a:off x="13716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397" name="Rectangle 29"/>
          <p:cNvSpPr>
            <a:spLocks noChangeArrowheads="1"/>
          </p:cNvSpPr>
          <p:nvPr/>
        </p:nvSpPr>
        <p:spPr bwMode="auto">
          <a:xfrm>
            <a:off x="18288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98" name="Rectangle 30"/>
          <p:cNvSpPr>
            <a:spLocks noChangeArrowheads="1"/>
          </p:cNvSpPr>
          <p:nvPr/>
        </p:nvSpPr>
        <p:spPr bwMode="auto">
          <a:xfrm>
            <a:off x="24384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99" name="Text Box 31"/>
          <p:cNvSpPr txBox="1">
            <a:spLocks noChangeArrowheads="1"/>
          </p:cNvSpPr>
          <p:nvPr/>
        </p:nvSpPr>
        <p:spPr bwMode="auto">
          <a:xfrm>
            <a:off x="1981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442400" name="Text Box 32"/>
          <p:cNvSpPr txBox="1">
            <a:spLocks noChangeArrowheads="1"/>
          </p:cNvSpPr>
          <p:nvPr/>
        </p:nvSpPr>
        <p:spPr bwMode="auto">
          <a:xfrm>
            <a:off x="25146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442401" name="Line 33"/>
          <p:cNvSpPr>
            <a:spLocks noChangeShapeType="1"/>
          </p:cNvSpPr>
          <p:nvPr/>
        </p:nvSpPr>
        <p:spPr bwMode="auto">
          <a:xfrm>
            <a:off x="7620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402" name="Text Box 34"/>
          <p:cNvSpPr txBox="1">
            <a:spLocks noChangeArrowheads="1"/>
          </p:cNvSpPr>
          <p:nvPr/>
        </p:nvSpPr>
        <p:spPr bwMode="auto">
          <a:xfrm>
            <a:off x="685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64</a:t>
            </a:r>
          </a:p>
        </p:txBody>
      </p:sp>
      <p:sp>
        <p:nvSpPr>
          <p:cNvPr id="442403" name="Line 35"/>
          <p:cNvSpPr>
            <a:spLocks noChangeShapeType="1"/>
          </p:cNvSpPr>
          <p:nvPr/>
        </p:nvSpPr>
        <p:spPr bwMode="auto">
          <a:xfrm>
            <a:off x="7620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404" name="Text Box 36"/>
          <p:cNvSpPr txBox="1">
            <a:spLocks noChangeArrowheads="1"/>
          </p:cNvSpPr>
          <p:nvPr/>
        </p:nvSpPr>
        <p:spPr bwMode="auto">
          <a:xfrm>
            <a:off x="7620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405" name="Rectangle 37"/>
          <p:cNvSpPr>
            <a:spLocks noChangeArrowheads="1"/>
          </p:cNvSpPr>
          <p:nvPr/>
        </p:nvSpPr>
        <p:spPr bwMode="auto">
          <a:xfrm>
            <a:off x="30480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406" name="Rectangle 38"/>
          <p:cNvSpPr>
            <a:spLocks noChangeArrowheads="1"/>
          </p:cNvSpPr>
          <p:nvPr/>
        </p:nvSpPr>
        <p:spPr bwMode="auto">
          <a:xfrm>
            <a:off x="36576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407" name="Text Box 39"/>
          <p:cNvSpPr txBox="1">
            <a:spLocks noChangeArrowheads="1"/>
          </p:cNvSpPr>
          <p:nvPr/>
        </p:nvSpPr>
        <p:spPr bwMode="auto">
          <a:xfrm>
            <a:off x="31242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442408" name="Text Box 40"/>
          <p:cNvSpPr txBox="1">
            <a:spLocks noChangeArrowheads="1"/>
          </p:cNvSpPr>
          <p:nvPr/>
        </p:nvSpPr>
        <p:spPr bwMode="auto">
          <a:xfrm>
            <a:off x="37338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442409" name="Rectangle 41"/>
          <p:cNvSpPr>
            <a:spLocks noChangeArrowheads="1"/>
          </p:cNvSpPr>
          <p:nvPr/>
        </p:nvSpPr>
        <p:spPr bwMode="auto">
          <a:xfrm>
            <a:off x="42672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410" name="Rectangle 42"/>
          <p:cNvSpPr>
            <a:spLocks noChangeArrowheads="1"/>
          </p:cNvSpPr>
          <p:nvPr/>
        </p:nvSpPr>
        <p:spPr bwMode="auto">
          <a:xfrm>
            <a:off x="4876800" y="4572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411" name="Text Box 43"/>
          <p:cNvSpPr txBox="1">
            <a:spLocks noChangeArrowheads="1"/>
          </p:cNvSpPr>
          <p:nvPr/>
        </p:nvSpPr>
        <p:spPr bwMode="auto">
          <a:xfrm>
            <a:off x="44196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442412" name="Text Box 44"/>
          <p:cNvSpPr txBox="1">
            <a:spLocks noChangeArrowheads="1"/>
          </p:cNvSpPr>
          <p:nvPr/>
        </p:nvSpPr>
        <p:spPr bwMode="auto">
          <a:xfrm>
            <a:off x="5029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2413" name="Text Box 45"/>
          <p:cNvSpPr txBox="1">
            <a:spLocks noChangeArrowheads="1"/>
          </p:cNvSpPr>
          <p:nvPr/>
        </p:nvSpPr>
        <p:spPr bwMode="auto">
          <a:xfrm>
            <a:off x="7315200" y="32766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1 1</a:t>
            </a:r>
          </a:p>
        </p:txBody>
      </p:sp>
      <p:sp>
        <p:nvSpPr>
          <p:cNvPr id="442414" name="Text Box 46"/>
          <p:cNvSpPr txBox="1">
            <a:spLocks noChangeArrowheads="1"/>
          </p:cNvSpPr>
          <p:nvPr/>
        </p:nvSpPr>
        <p:spPr bwMode="auto">
          <a:xfrm>
            <a:off x="7086600" y="35814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1 2 1</a:t>
            </a:r>
          </a:p>
        </p:txBody>
      </p:sp>
      <p:sp>
        <p:nvSpPr>
          <p:cNvPr id="442415" name="Text Box 47"/>
          <p:cNvSpPr txBox="1">
            <a:spLocks noChangeArrowheads="1"/>
          </p:cNvSpPr>
          <p:nvPr/>
        </p:nvSpPr>
        <p:spPr bwMode="auto">
          <a:xfrm>
            <a:off x="6934200" y="3886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1 3 3 1</a:t>
            </a:r>
          </a:p>
        </p:txBody>
      </p:sp>
      <p:sp>
        <p:nvSpPr>
          <p:cNvPr id="442416" name="Text Box 48"/>
          <p:cNvSpPr txBox="1">
            <a:spLocks noChangeArrowheads="1"/>
          </p:cNvSpPr>
          <p:nvPr/>
        </p:nvSpPr>
        <p:spPr bwMode="auto">
          <a:xfrm>
            <a:off x="6705600" y="419100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1 4 6 4 1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Sampling is multiply by spike chain in time domain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Fourier transform of spike chain is spike chain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Fourier transform of multiply is convolution</a:t>
            </a:r>
          </a:p>
          <a:p>
            <a:pPr>
              <a:lnSpc>
                <a:spcPct val="90000"/>
              </a:lnSpc>
            </a:pPr>
            <a:r>
              <a:rPr lang="en-US" sz="2400"/>
              <a:t>Sampling is convolution by spike chain in frequency</a:t>
            </a:r>
          </a:p>
          <a:p>
            <a:pPr>
              <a:lnSpc>
                <a:spcPct val="90000"/>
              </a:lnSpc>
            </a:pPr>
            <a:r>
              <a:rPr lang="en-US" sz="2400"/>
              <a:t>Makes infinite copies of signal</a:t>
            </a:r>
          </a:p>
          <a:p>
            <a:pPr>
              <a:lnSpc>
                <a:spcPct val="90000"/>
              </a:lnSpc>
            </a:pPr>
            <a:r>
              <a:rPr lang="en-US" sz="2400"/>
              <a:t>Reconstruction low-pass filters to remove all but one</a:t>
            </a:r>
          </a:p>
          <a:p>
            <a:pPr>
              <a:lnSpc>
                <a:spcPct val="90000"/>
              </a:lnSpc>
            </a:pPr>
            <a:r>
              <a:rPr lang="en-US" sz="2400"/>
              <a:t>Non-band limited, things “spill”</a:t>
            </a:r>
          </a:p>
        </p:txBody>
      </p:sp>
      <p:graphicFrame>
        <p:nvGraphicFramePr>
          <p:cNvPr id="4444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1608138"/>
          <a:ext cx="4229100" cy="1082675"/>
        </p:xfrm>
        <a:graphic>
          <a:graphicData uri="http://schemas.openxmlformats.org/presentationml/2006/ole">
            <p:oleObj spid="_x0000_s21506" name="Image" r:id="rId4" imgW="6400000" imgH="1638095" progId="Photoshop.Image.9">
              <p:embed/>
            </p:oleObj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318250" y="2973388"/>
          <a:ext cx="2465388" cy="1246187"/>
        </p:xfrm>
        <a:graphic>
          <a:graphicData uri="http://schemas.openxmlformats.org/presentationml/2006/ole">
            <p:oleObj spid="_x0000_s21507" name="Image" r:id="rId5" imgW="4571429" imgH="2311111" progId="Photoshop.Image.9">
              <p:embed/>
            </p:oleObj>
          </a:graphicData>
        </a:graphic>
      </p:graphicFrame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4572000" y="4967288"/>
          <a:ext cx="4338638" cy="1493837"/>
        </p:xfrm>
        <a:graphic>
          <a:graphicData uri="http://schemas.openxmlformats.org/presentationml/2006/ole">
            <p:oleObj spid="_x0000_s21508" name="Image" r:id="rId6" imgW="6158730" imgH="2120635" progId="Photoshop.Image.9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really weird results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Sample a checkerboard</a:t>
            </a:r>
          </a:p>
          <a:p>
            <a:pPr lvl="1"/>
            <a:r>
              <a:rPr lang="en-US" sz="1800"/>
              <a:t>Look at a sampled picture</a:t>
            </a:r>
          </a:p>
          <a:p>
            <a:r>
              <a:rPr lang="en-US" sz="2000"/>
              <a:t>Too few samples</a:t>
            </a:r>
          </a:p>
          <a:p>
            <a:pPr lvl="1"/>
            <a:r>
              <a:rPr lang="en-US" sz="1800"/>
              <a:t>Get all black</a:t>
            </a:r>
          </a:p>
          <a:p>
            <a:pPr lvl="1"/>
            <a:r>
              <a:rPr lang="en-US" sz="1800"/>
              <a:t>Get all white</a:t>
            </a:r>
          </a:p>
          <a:p>
            <a:pPr lvl="1"/>
            <a:r>
              <a:rPr lang="en-US" sz="1800"/>
              <a:t>Get weird patterns</a:t>
            </a:r>
          </a:p>
          <a:p>
            <a:pPr lvl="2"/>
            <a:r>
              <a:rPr lang="en-US" sz="1600"/>
              <a:t>Aliasing</a:t>
            </a:r>
          </a:p>
          <a:p>
            <a:pPr lvl="2"/>
            <a:r>
              <a:rPr lang="en-US" sz="1600"/>
              <a:t>Moire’</a:t>
            </a:r>
          </a:p>
          <a:p>
            <a:pPr lvl="1"/>
            <a:r>
              <a:rPr lang="en-US" sz="1800"/>
              <a:t>Arbitrary algorithm decision gives very different answers!</a:t>
            </a:r>
          </a:p>
          <a:p>
            <a:r>
              <a:rPr lang="en-US" sz="2000"/>
              <a:t>Imagine resampling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876800" y="2286000"/>
            <a:ext cx="4572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4876800" y="3200400"/>
            <a:ext cx="4572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76800" y="1828800"/>
            <a:ext cx="2743200" cy="1828800"/>
            <a:chOff x="3072" y="1152"/>
            <a:chExt cx="1728" cy="1152"/>
          </a:xfrm>
        </p:grpSpPr>
        <p:sp>
          <p:nvSpPr>
            <p:cNvPr id="468999" name="Rectangle 7"/>
            <p:cNvSpPr>
              <a:spLocks noChangeArrowheads="1"/>
            </p:cNvSpPr>
            <p:nvPr/>
          </p:nvSpPr>
          <p:spPr bwMode="auto">
            <a:xfrm>
              <a:off x="3072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0" name="Rectangle 8"/>
            <p:cNvSpPr>
              <a:spLocks noChangeArrowheads="1"/>
            </p:cNvSpPr>
            <p:nvPr/>
          </p:nvSpPr>
          <p:spPr bwMode="auto">
            <a:xfrm>
              <a:off x="3360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1" name="Rectangle 9"/>
            <p:cNvSpPr>
              <a:spLocks noChangeArrowheads="1"/>
            </p:cNvSpPr>
            <p:nvPr/>
          </p:nvSpPr>
          <p:spPr bwMode="auto">
            <a:xfrm>
              <a:off x="3648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2" name="Rectangle 10"/>
            <p:cNvSpPr>
              <a:spLocks noChangeArrowheads="1"/>
            </p:cNvSpPr>
            <p:nvPr/>
          </p:nvSpPr>
          <p:spPr bwMode="auto">
            <a:xfrm>
              <a:off x="3936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3" name="Rectangle 11"/>
            <p:cNvSpPr>
              <a:spLocks noChangeArrowheads="1"/>
            </p:cNvSpPr>
            <p:nvPr/>
          </p:nvSpPr>
          <p:spPr bwMode="auto">
            <a:xfrm>
              <a:off x="422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4" name="Rectangle 12"/>
            <p:cNvSpPr>
              <a:spLocks noChangeArrowheads="1"/>
            </p:cNvSpPr>
            <p:nvPr/>
          </p:nvSpPr>
          <p:spPr bwMode="auto">
            <a:xfrm>
              <a:off x="4512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5" name="Rectangle 13"/>
            <p:cNvSpPr>
              <a:spLocks noChangeArrowheads="1"/>
            </p:cNvSpPr>
            <p:nvPr/>
          </p:nvSpPr>
          <p:spPr bwMode="auto">
            <a:xfrm>
              <a:off x="3360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6" name="Rectangle 14"/>
            <p:cNvSpPr>
              <a:spLocks noChangeArrowheads="1"/>
            </p:cNvSpPr>
            <p:nvPr/>
          </p:nvSpPr>
          <p:spPr bwMode="auto">
            <a:xfrm>
              <a:off x="3648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7" name="Rectangle 15"/>
            <p:cNvSpPr>
              <a:spLocks noChangeArrowheads="1"/>
            </p:cNvSpPr>
            <p:nvPr/>
          </p:nvSpPr>
          <p:spPr bwMode="auto">
            <a:xfrm>
              <a:off x="3936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8" name="Rectangle 16"/>
            <p:cNvSpPr>
              <a:spLocks noChangeArrowheads="1"/>
            </p:cNvSpPr>
            <p:nvPr/>
          </p:nvSpPr>
          <p:spPr bwMode="auto">
            <a:xfrm>
              <a:off x="4224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9" name="Rectangle 17"/>
            <p:cNvSpPr>
              <a:spLocks noChangeArrowheads="1"/>
            </p:cNvSpPr>
            <p:nvPr/>
          </p:nvSpPr>
          <p:spPr bwMode="auto">
            <a:xfrm>
              <a:off x="4512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0" name="Rectangle 18"/>
            <p:cNvSpPr>
              <a:spLocks noChangeArrowheads="1"/>
            </p:cNvSpPr>
            <p:nvPr/>
          </p:nvSpPr>
          <p:spPr bwMode="auto">
            <a:xfrm>
              <a:off x="3072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1" name="Rectangle 19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2" name="Rectangle 20"/>
            <p:cNvSpPr>
              <a:spLocks noChangeArrowheads="1"/>
            </p:cNvSpPr>
            <p:nvPr/>
          </p:nvSpPr>
          <p:spPr bwMode="auto">
            <a:xfrm>
              <a:off x="3360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3" name="Rectangle 21"/>
            <p:cNvSpPr>
              <a:spLocks noChangeArrowheads="1"/>
            </p:cNvSpPr>
            <p:nvPr/>
          </p:nvSpPr>
          <p:spPr bwMode="auto">
            <a:xfrm>
              <a:off x="3648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4" name="Rectangle 22"/>
            <p:cNvSpPr>
              <a:spLocks noChangeArrowheads="1"/>
            </p:cNvSpPr>
            <p:nvPr/>
          </p:nvSpPr>
          <p:spPr bwMode="auto">
            <a:xfrm>
              <a:off x="3936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5" name="Rectangle 23"/>
            <p:cNvSpPr>
              <a:spLocks noChangeArrowheads="1"/>
            </p:cNvSpPr>
            <p:nvPr/>
          </p:nvSpPr>
          <p:spPr bwMode="auto">
            <a:xfrm>
              <a:off x="4224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6" name="Rectangle 24"/>
            <p:cNvSpPr>
              <a:spLocks noChangeArrowheads="1"/>
            </p:cNvSpPr>
            <p:nvPr/>
          </p:nvSpPr>
          <p:spPr bwMode="auto">
            <a:xfrm>
              <a:off x="4512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7" name="Rectangle 25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8" name="Rectangle 26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19" name="Rectangle 27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20" name="Rectangle 28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21" name="Rectangle 29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22" name="Rectangle 30"/>
            <p:cNvSpPr>
              <a:spLocks noChangeArrowheads="1"/>
            </p:cNvSpPr>
            <p:nvPr/>
          </p:nvSpPr>
          <p:spPr bwMode="auto">
            <a:xfrm>
              <a:off x="3072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9023" name="Rectangle 31"/>
          <p:cNvSpPr>
            <a:spLocks noChangeArrowheads="1"/>
          </p:cNvSpPr>
          <p:nvPr/>
        </p:nvSpPr>
        <p:spPr bwMode="auto">
          <a:xfrm>
            <a:off x="5867400" y="19050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24" name="Rectangle 32"/>
          <p:cNvSpPr>
            <a:spLocks noChangeArrowheads="1"/>
          </p:cNvSpPr>
          <p:nvPr/>
        </p:nvSpPr>
        <p:spPr bwMode="auto">
          <a:xfrm>
            <a:off x="4953000" y="19050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25" name="Rectangle 33"/>
          <p:cNvSpPr>
            <a:spLocks noChangeArrowheads="1"/>
          </p:cNvSpPr>
          <p:nvPr/>
        </p:nvSpPr>
        <p:spPr bwMode="auto">
          <a:xfrm>
            <a:off x="6781800" y="19050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26" name="Rectangle 34"/>
          <p:cNvSpPr>
            <a:spLocks noChangeArrowheads="1"/>
          </p:cNvSpPr>
          <p:nvPr/>
        </p:nvSpPr>
        <p:spPr bwMode="auto">
          <a:xfrm>
            <a:off x="5867400" y="28194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27" name="Rectangle 35"/>
          <p:cNvSpPr>
            <a:spLocks noChangeArrowheads="1"/>
          </p:cNvSpPr>
          <p:nvPr/>
        </p:nvSpPr>
        <p:spPr bwMode="auto">
          <a:xfrm>
            <a:off x="4953000" y="28194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28" name="Rectangle 36"/>
          <p:cNvSpPr>
            <a:spLocks noChangeArrowheads="1"/>
          </p:cNvSpPr>
          <p:nvPr/>
        </p:nvSpPr>
        <p:spPr bwMode="auto">
          <a:xfrm>
            <a:off x="6781800" y="28194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29" name="Rectangle 37"/>
          <p:cNvSpPr>
            <a:spLocks noChangeArrowheads="1"/>
          </p:cNvSpPr>
          <p:nvPr/>
        </p:nvSpPr>
        <p:spPr bwMode="auto">
          <a:xfrm>
            <a:off x="5410200" y="19050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6324600" y="19050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31" name="Rectangle 39"/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32" name="Rectangle 40"/>
          <p:cNvSpPr>
            <a:spLocks noChangeArrowheads="1"/>
          </p:cNvSpPr>
          <p:nvPr/>
        </p:nvSpPr>
        <p:spPr bwMode="auto">
          <a:xfrm>
            <a:off x="5410200" y="28194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33" name="Rectangle 41"/>
          <p:cNvSpPr>
            <a:spLocks noChangeArrowheads="1"/>
          </p:cNvSpPr>
          <p:nvPr/>
        </p:nvSpPr>
        <p:spPr bwMode="auto">
          <a:xfrm>
            <a:off x="6324600" y="28194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34" name="Rectangle 42"/>
          <p:cNvSpPr>
            <a:spLocks noChangeArrowheads="1"/>
          </p:cNvSpPr>
          <p:nvPr/>
        </p:nvSpPr>
        <p:spPr bwMode="auto">
          <a:xfrm>
            <a:off x="7239000" y="28194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876800" y="4114800"/>
            <a:ext cx="2743200" cy="1828800"/>
            <a:chOff x="3072" y="1152"/>
            <a:chExt cx="1728" cy="1152"/>
          </a:xfrm>
        </p:grpSpPr>
        <p:sp>
          <p:nvSpPr>
            <p:cNvPr id="469036" name="Rectangle 44"/>
            <p:cNvSpPr>
              <a:spLocks noChangeArrowheads="1"/>
            </p:cNvSpPr>
            <p:nvPr/>
          </p:nvSpPr>
          <p:spPr bwMode="auto">
            <a:xfrm>
              <a:off x="3072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37" name="Rectangle 45"/>
            <p:cNvSpPr>
              <a:spLocks noChangeArrowheads="1"/>
            </p:cNvSpPr>
            <p:nvPr/>
          </p:nvSpPr>
          <p:spPr bwMode="auto">
            <a:xfrm>
              <a:off x="3360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38" name="Rectangle 46"/>
            <p:cNvSpPr>
              <a:spLocks noChangeArrowheads="1"/>
            </p:cNvSpPr>
            <p:nvPr/>
          </p:nvSpPr>
          <p:spPr bwMode="auto">
            <a:xfrm>
              <a:off x="3648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39" name="Rectangle 47"/>
            <p:cNvSpPr>
              <a:spLocks noChangeArrowheads="1"/>
            </p:cNvSpPr>
            <p:nvPr/>
          </p:nvSpPr>
          <p:spPr bwMode="auto">
            <a:xfrm>
              <a:off x="3936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0" name="Rectangle 48"/>
            <p:cNvSpPr>
              <a:spLocks noChangeArrowheads="1"/>
            </p:cNvSpPr>
            <p:nvPr/>
          </p:nvSpPr>
          <p:spPr bwMode="auto">
            <a:xfrm>
              <a:off x="422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1" name="Rectangle 49"/>
            <p:cNvSpPr>
              <a:spLocks noChangeArrowheads="1"/>
            </p:cNvSpPr>
            <p:nvPr/>
          </p:nvSpPr>
          <p:spPr bwMode="auto">
            <a:xfrm>
              <a:off x="4512" y="115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2" name="Rectangle 50"/>
            <p:cNvSpPr>
              <a:spLocks noChangeArrowheads="1"/>
            </p:cNvSpPr>
            <p:nvPr/>
          </p:nvSpPr>
          <p:spPr bwMode="auto">
            <a:xfrm>
              <a:off x="3360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3" name="Rectangle 51"/>
            <p:cNvSpPr>
              <a:spLocks noChangeArrowheads="1"/>
            </p:cNvSpPr>
            <p:nvPr/>
          </p:nvSpPr>
          <p:spPr bwMode="auto">
            <a:xfrm>
              <a:off x="3648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4" name="Rectangle 52"/>
            <p:cNvSpPr>
              <a:spLocks noChangeArrowheads="1"/>
            </p:cNvSpPr>
            <p:nvPr/>
          </p:nvSpPr>
          <p:spPr bwMode="auto">
            <a:xfrm>
              <a:off x="3936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5" name="Rectangle 53"/>
            <p:cNvSpPr>
              <a:spLocks noChangeArrowheads="1"/>
            </p:cNvSpPr>
            <p:nvPr/>
          </p:nvSpPr>
          <p:spPr bwMode="auto">
            <a:xfrm>
              <a:off x="4224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6" name="Rectangle 54"/>
            <p:cNvSpPr>
              <a:spLocks noChangeArrowheads="1"/>
            </p:cNvSpPr>
            <p:nvPr/>
          </p:nvSpPr>
          <p:spPr bwMode="auto">
            <a:xfrm>
              <a:off x="4512" y="14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7" name="Rectangle 55"/>
            <p:cNvSpPr>
              <a:spLocks noChangeArrowheads="1"/>
            </p:cNvSpPr>
            <p:nvPr/>
          </p:nvSpPr>
          <p:spPr bwMode="auto">
            <a:xfrm>
              <a:off x="3072" y="1440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8" name="Rectangle 56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49" name="Rectangle 57"/>
            <p:cNvSpPr>
              <a:spLocks noChangeArrowheads="1"/>
            </p:cNvSpPr>
            <p:nvPr/>
          </p:nvSpPr>
          <p:spPr bwMode="auto">
            <a:xfrm>
              <a:off x="3360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0" name="Rectangle 58"/>
            <p:cNvSpPr>
              <a:spLocks noChangeArrowheads="1"/>
            </p:cNvSpPr>
            <p:nvPr/>
          </p:nvSpPr>
          <p:spPr bwMode="auto">
            <a:xfrm>
              <a:off x="3648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1" name="Rectangle 59"/>
            <p:cNvSpPr>
              <a:spLocks noChangeArrowheads="1"/>
            </p:cNvSpPr>
            <p:nvPr/>
          </p:nvSpPr>
          <p:spPr bwMode="auto">
            <a:xfrm>
              <a:off x="3936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2" name="Rectangle 60"/>
            <p:cNvSpPr>
              <a:spLocks noChangeArrowheads="1"/>
            </p:cNvSpPr>
            <p:nvPr/>
          </p:nvSpPr>
          <p:spPr bwMode="auto">
            <a:xfrm>
              <a:off x="4224" y="17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3" name="Rectangle 61"/>
            <p:cNvSpPr>
              <a:spLocks noChangeArrowheads="1"/>
            </p:cNvSpPr>
            <p:nvPr/>
          </p:nvSpPr>
          <p:spPr bwMode="auto">
            <a:xfrm>
              <a:off x="4512" y="1728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4" name="Rectangle 62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5" name="Rectangle 63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6" name="Rectangle 64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7" name="Rectangle 65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8" name="Rectangle 66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59" name="Rectangle 67"/>
            <p:cNvSpPr>
              <a:spLocks noChangeArrowheads="1"/>
            </p:cNvSpPr>
            <p:nvPr/>
          </p:nvSpPr>
          <p:spPr bwMode="auto">
            <a:xfrm>
              <a:off x="3072" y="2016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9060" name="Rectangle 68"/>
          <p:cNvSpPr>
            <a:spLocks noChangeArrowheads="1"/>
          </p:cNvSpPr>
          <p:nvPr/>
        </p:nvSpPr>
        <p:spPr bwMode="auto">
          <a:xfrm>
            <a:off x="50292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1" name="Rectangle 69"/>
          <p:cNvSpPr>
            <a:spLocks noChangeArrowheads="1"/>
          </p:cNvSpPr>
          <p:nvPr/>
        </p:nvSpPr>
        <p:spPr bwMode="auto">
          <a:xfrm>
            <a:off x="53340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2" name="Rectangle 70"/>
          <p:cNvSpPr>
            <a:spLocks noChangeArrowheads="1"/>
          </p:cNvSpPr>
          <p:nvPr/>
        </p:nvSpPr>
        <p:spPr bwMode="auto">
          <a:xfrm>
            <a:off x="56388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3" name="Rectangle 71"/>
          <p:cNvSpPr>
            <a:spLocks noChangeArrowheads="1"/>
          </p:cNvSpPr>
          <p:nvPr/>
        </p:nvSpPr>
        <p:spPr bwMode="auto">
          <a:xfrm>
            <a:off x="59436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4" name="Rectangle 72"/>
          <p:cNvSpPr>
            <a:spLocks noChangeArrowheads="1"/>
          </p:cNvSpPr>
          <p:nvPr/>
        </p:nvSpPr>
        <p:spPr bwMode="auto">
          <a:xfrm>
            <a:off x="62484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5" name="Rectangle 73"/>
          <p:cNvSpPr>
            <a:spLocks noChangeArrowheads="1"/>
          </p:cNvSpPr>
          <p:nvPr/>
        </p:nvSpPr>
        <p:spPr bwMode="auto">
          <a:xfrm>
            <a:off x="65532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6" name="Rectangle 74"/>
          <p:cNvSpPr>
            <a:spLocks noChangeArrowheads="1"/>
          </p:cNvSpPr>
          <p:nvPr/>
        </p:nvSpPr>
        <p:spPr bwMode="auto">
          <a:xfrm>
            <a:off x="68580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7" name="Rectangle 75"/>
          <p:cNvSpPr>
            <a:spLocks noChangeArrowheads="1"/>
          </p:cNvSpPr>
          <p:nvPr/>
        </p:nvSpPr>
        <p:spPr bwMode="auto">
          <a:xfrm>
            <a:off x="71628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9068" name="Rectangle 76"/>
          <p:cNvSpPr>
            <a:spLocks noChangeArrowheads="1"/>
          </p:cNvSpPr>
          <p:nvPr/>
        </p:nvSpPr>
        <p:spPr bwMode="auto">
          <a:xfrm>
            <a:off x="7467600" y="4267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5029200" y="4572000"/>
            <a:ext cx="2514600" cy="76200"/>
            <a:chOff x="3168" y="2928"/>
            <a:chExt cx="1584" cy="48"/>
          </a:xfrm>
        </p:grpSpPr>
        <p:sp>
          <p:nvSpPr>
            <p:cNvPr id="469070" name="Rectangle 78"/>
            <p:cNvSpPr>
              <a:spLocks noChangeArrowheads="1"/>
            </p:cNvSpPr>
            <p:nvPr/>
          </p:nvSpPr>
          <p:spPr bwMode="auto">
            <a:xfrm>
              <a:off x="316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1" name="Rectangle 79"/>
            <p:cNvSpPr>
              <a:spLocks noChangeArrowheads="1"/>
            </p:cNvSpPr>
            <p:nvPr/>
          </p:nvSpPr>
          <p:spPr bwMode="auto">
            <a:xfrm>
              <a:off x="336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2" name="Rectangle 80"/>
            <p:cNvSpPr>
              <a:spLocks noChangeArrowheads="1"/>
            </p:cNvSpPr>
            <p:nvPr/>
          </p:nvSpPr>
          <p:spPr bwMode="auto">
            <a:xfrm>
              <a:off x="355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3" name="Rectangle 81"/>
            <p:cNvSpPr>
              <a:spLocks noChangeArrowheads="1"/>
            </p:cNvSpPr>
            <p:nvPr/>
          </p:nvSpPr>
          <p:spPr bwMode="auto">
            <a:xfrm>
              <a:off x="374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4" name="Rectangle 82"/>
            <p:cNvSpPr>
              <a:spLocks noChangeArrowheads="1"/>
            </p:cNvSpPr>
            <p:nvPr/>
          </p:nvSpPr>
          <p:spPr bwMode="auto">
            <a:xfrm>
              <a:off x="3936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5" name="Rectangle 83"/>
            <p:cNvSpPr>
              <a:spLocks noChangeArrowheads="1"/>
            </p:cNvSpPr>
            <p:nvPr/>
          </p:nvSpPr>
          <p:spPr bwMode="auto">
            <a:xfrm>
              <a:off x="412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6" name="Rectangle 84"/>
            <p:cNvSpPr>
              <a:spLocks noChangeArrowheads="1"/>
            </p:cNvSpPr>
            <p:nvPr/>
          </p:nvSpPr>
          <p:spPr bwMode="auto">
            <a:xfrm>
              <a:off x="432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7" name="Rectangle 85"/>
            <p:cNvSpPr>
              <a:spLocks noChangeArrowheads="1"/>
            </p:cNvSpPr>
            <p:nvPr/>
          </p:nvSpPr>
          <p:spPr bwMode="auto">
            <a:xfrm>
              <a:off x="451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78" name="Rectangle 86"/>
            <p:cNvSpPr>
              <a:spLocks noChangeArrowheads="1"/>
            </p:cNvSpPr>
            <p:nvPr/>
          </p:nvSpPr>
          <p:spPr bwMode="auto">
            <a:xfrm>
              <a:off x="470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5029200" y="4876800"/>
            <a:ext cx="2514600" cy="76200"/>
            <a:chOff x="3168" y="2928"/>
            <a:chExt cx="1584" cy="48"/>
          </a:xfrm>
        </p:grpSpPr>
        <p:sp>
          <p:nvSpPr>
            <p:cNvPr id="469080" name="Rectangle 88"/>
            <p:cNvSpPr>
              <a:spLocks noChangeArrowheads="1"/>
            </p:cNvSpPr>
            <p:nvPr/>
          </p:nvSpPr>
          <p:spPr bwMode="auto">
            <a:xfrm>
              <a:off x="316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1" name="Rectangle 89"/>
            <p:cNvSpPr>
              <a:spLocks noChangeArrowheads="1"/>
            </p:cNvSpPr>
            <p:nvPr/>
          </p:nvSpPr>
          <p:spPr bwMode="auto">
            <a:xfrm>
              <a:off x="336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2" name="Rectangle 90"/>
            <p:cNvSpPr>
              <a:spLocks noChangeArrowheads="1"/>
            </p:cNvSpPr>
            <p:nvPr/>
          </p:nvSpPr>
          <p:spPr bwMode="auto">
            <a:xfrm>
              <a:off x="355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3" name="Rectangle 91"/>
            <p:cNvSpPr>
              <a:spLocks noChangeArrowheads="1"/>
            </p:cNvSpPr>
            <p:nvPr/>
          </p:nvSpPr>
          <p:spPr bwMode="auto">
            <a:xfrm>
              <a:off x="374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4" name="Rectangle 92"/>
            <p:cNvSpPr>
              <a:spLocks noChangeArrowheads="1"/>
            </p:cNvSpPr>
            <p:nvPr/>
          </p:nvSpPr>
          <p:spPr bwMode="auto">
            <a:xfrm>
              <a:off x="3936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5" name="Rectangle 93"/>
            <p:cNvSpPr>
              <a:spLocks noChangeArrowheads="1"/>
            </p:cNvSpPr>
            <p:nvPr/>
          </p:nvSpPr>
          <p:spPr bwMode="auto">
            <a:xfrm>
              <a:off x="412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6" name="Rectangle 94"/>
            <p:cNvSpPr>
              <a:spLocks noChangeArrowheads="1"/>
            </p:cNvSpPr>
            <p:nvPr/>
          </p:nvSpPr>
          <p:spPr bwMode="auto">
            <a:xfrm>
              <a:off x="432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7" name="Rectangle 95"/>
            <p:cNvSpPr>
              <a:spLocks noChangeArrowheads="1"/>
            </p:cNvSpPr>
            <p:nvPr/>
          </p:nvSpPr>
          <p:spPr bwMode="auto">
            <a:xfrm>
              <a:off x="451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88" name="Rectangle 96"/>
            <p:cNvSpPr>
              <a:spLocks noChangeArrowheads="1"/>
            </p:cNvSpPr>
            <p:nvPr/>
          </p:nvSpPr>
          <p:spPr bwMode="auto">
            <a:xfrm>
              <a:off x="470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5029200" y="5181600"/>
            <a:ext cx="2514600" cy="76200"/>
            <a:chOff x="3168" y="2928"/>
            <a:chExt cx="1584" cy="48"/>
          </a:xfrm>
        </p:grpSpPr>
        <p:sp>
          <p:nvSpPr>
            <p:cNvPr id="469090" name="Rectangle 98"/>
            <p:cNvSpPr>
              <a:spLocks noChangeArrowheads="1"/>
            </p:cNvSpPr>
            <p:nvPr/>
          </p:nvSpPr>
          <p:spPr bwMode="auto">
            <a:xfrm>
              <a:off x="316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1" name="Rectangle 99"/>
            <p:cNvSpPr>
              <a:spLocks noChangeArrowheads="1"/>
            </p:cNvSpPr>
            <p:nvPr/>
          </p:nvSpPr>
          <p:spPr bwMode="auto">
            <a:xfrm>
              <a:off x="336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2" name="Rectangle 100"/>
            <p:cNvSpPr>
              <a:spLocks noChangeArrowheads="1"/>
            </p:cNvSpPr>
            <p:nvPr/>
          </p:nvSpPr>
          <p:spPr bwMode="auto">
            <a:xfrm>
              <a:off x="355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3" name="Rectangle 101"/>
            <p:cNvSpPr>
              <a:spLocks noChangeArrowheads="1"/>
            </p:cNvSpPr>
            <p:nvPr/>
          </p:nvSpPr>
          <p:spPr bwMode="auto">
            <a:xfrm>
              <a:off x="374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4" name="Rectangle 102"/>
            <p:cNvSpPr>
              <a:spLocks noChangeArrowheads="1"/>
            </p:cNvSpPr>
            <p:nvPr/>
          </p:nvSpPr>
          <p:spPr bwMode="auto">
            <a:xfrm>
              <a:off x="3936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5" name="Rectangle 103"/>
            <p:cNvSpPr>
              <a:spLocks noChangeArrowheads="1"/>
            </p:cNvSpPr>
            <p:nvPr/>
          </p:nvSpPr>
          <p:spPr bwMode="auto">
            <a:xfrm>
              <a:off x="412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6" name="Rectangle 104"/>
            <p:cNvSpPr>
              <a:spLocks noChangeArrowheads="1"/>
            </p:cNvSpPr>
            <p:nvPr/>
          </p:nvSpPr>
          <p:spPr bwMode="auto">
            <a:xfrm>
              <a:off x="432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7" name="Rectangle 105"/>
            <p:cNvSpPr>
              <a:spLocks noChangeArrowheads="1"/>
            </p:cNvSpPr>
            <p:nvPr/>
          </p:nvSpPr>
          <p:spPr bwMode="auto">
            <a:xfrm>
              <a:off x="451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98" name="Rectangle 106"/>
            <p:cNvSpPr>
              <a:spLocks noChangeArrowheads="1"/>
            </p:cNvSpPr>
            <p:nvPr/>
          </p:nvSpPr>
          <p:spPr bwMode="auto">
            <a:xfrm>
              <a:off x="470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5029200" y="5486400"/>
            <a:ext cx="2514600" cy="76200"/>
            <a:chOff x="3168" y="2928"/>
            <a:chExt cx="1584" cy="48"/>
          </a:xfrm>
        </p:grpSpPr>
        <p:sp>
          <p:nvSpPr>
            <p:cNvPr id="469100" name="Rectangle 108"/>
            <p:cNvSpPr>
              <a:spLocks noChangeArrowheads="1"/>
            </p:cNvSpPr>
            <p:nvPr/>
          </p:nvSpPr>
          <p:spPr bwMode="auto">
            <a:xfrm>
              <a:off x="316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1" name="Rectangle 109"/>
            <p:cNvSpPr>
              <a:spLocks noChangeArrowheads="1"/>
            </p:cNvSpPr>
            <p:nvPr/>
          </p:nvSpPr>
          <p:spPr bwMode="auto">
            <a:xfrm>
              <a:off x="336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2" name="Rectangle 110"/>
            <p:cNvSpPr>
              <a:spLocks noChangeArrowheads="1"/>
            </p:cNvSpPr>
            <p:nvPr/>
          </p:nvSpPr>
          <p:spPr bwMode="auto">
            <a:xfrm>
              <a:off x="355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3" name="Rectangle 111"/>
            <p:cNvSpPr>
              <a:spLocks noChangeArrowheads="1"/>
            </p:cNvSpPr>
            <p:nvPr/>
          </p:nvSpPr>
          <p:spPr bwMode="auto">
            <a:xfrm>
              <a:off x="374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4" name="Rectangle 112"/>
            <p:cNvSpPr>
              <a:spLocks noChangeArrowheads="1"/>
            </p:cNvSpPr>
            <p:nvPr/>
          </p:nvSpPr>
          <p:spPr bwMode="auto">
            <a:xfrm>
              <a:off x="3936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5" name="Rectangle 113"/>
            <p:cNvSpPr>
              <a:spLocks noChangeArrowheads="1"/>
            </p:cNvSpPr>
            <p:nvPr/>
          </p:nvSpPr>
          <p:spPr bwMode="auto">
            <a:xfrm>
              <a:off x="412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6" name="Rectangle 114"/>
            <p:cNvSpPr>
              <a:spLocks noChangeArrowheads="1"/>
            </p:cNvSpPr>
            <p:nvPr/>
          </p:nvSpPr>
          <p:spPr bwMode="auto">
            <a:xfrm>
              <a:off x="432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7" name="Rectangle 115"/>
            <p:cNvSpPr>
              <a:spLocks noChangeArrowheads="1"/>
            </p:cNvSpPr>
            <p:nvPr/>
          </p:nvSpPr>
          <p:spPr bwMode="auto">
            <a:xfrm>
              <a:off x="451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08" name="Rectangle 116"/>
            <p:cNvSpPr>
              <a:spLocks noChangeArrowheads="1"/>
            </p:cNvSpPr>
            <p:nvPr/>
          </p:nvSpPr>
          <p:spPr bwMode="auto">
            <a:xfrm>
              <a:off x="470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5029200" y="5791200"/>
            <a:ext cx="2514600" cy="76200"/>
            <a:chOff x="3168" y="2928"/>
            <a:chExt cx="1584" cy="48"/>
          </a:xfrm>
        </p:grpSpPr>
        <p:sp>
          <p:nvSpPr>
            <p:cNvPr id="469110" name="Rectangle 118"/>
            <p:cNvSpPr>
              <a:spLocks noChangeArrowheads="1"/>
            </p:cNvSpPr>
            <p:nvPr/>
          </p:nvSpPr>
          <p:spPr bwMode="auto">
            <a:xfrm>
              <a:off x="316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1" name="Rectangle 119"/>
            <p:cNvSpPr>
              <a:spLocks noChangeArrowheads="1"/>
            </p:cNvSpPr>
            <p:nvPr/>
          </p:nvSpPr>
          <p:spPr bwMode="auto">
            <a:xfrm>
              <a:off x="336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2" name="Rectangle 120"/>
            <p:cNvSpPr>
              <a:spLocks noChangeArrowheads="1"/>
            </p:cNvSpPr>
            <p:nvPr/>
          </p:nvSpPr>
          <p:spPr bwMode="auto">
            <a:xfrm>
              <a:off x="355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3" name="Rectangle 121"/>
            <p:cNvSpPr>
              <a:spLocks noChangeArrowheads="1"/>
            </p:cNvSpPr>
            <p:nvPr/>
          </p:nvSpPr>
          <p:spPr bwMode="auto">
            <a:xfrm>
              <a:off x="374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4" name="Rectangle 122"/>
            <p:cNvSpPr>
              <a:spLocks noChangeArrowheads="1"/>
            </p:cNvSpPr>
            <p:nvPr/>
          </p:nvSpPr>
          <p:spPr bwMode="auto">
            <a:xfrm>
              <a:off x="3936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5" name="Rectangle 123"/>
            <p:cNvSpPr>
              <a:spLocks noChangeArrowheads="1"/>
            </p:cNvSpPr>
            <p:nvPr/>
          </p:nvSpPr>
          <p:spPr bwMode="auto">
            <a:xfrm>
              <a:off x="4128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6" name="Rectangle 124"/>
            <p:cNvSpPr>
              <a:spLocks noChangeArrowheads="1"/>
            </p:cNvSpPr>
            <p:nvPr/>
          </p:nvSpPr>
          <p:spPr bwMode="auto">
            <a:xfrm>
              <a:off x="4320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7" name="Rectangle 125"/>
            <p:cNvSpPr>
              <a:spLocks noChangeArrowheads="1"/>
            </p:cNvSpPr>
            <p:nvPr/>
          </p:nvSpPr>
          <p:spPr bwMode="auto">
            <a:xfrm>
              <a:off x="4512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118" name="Rectangle 126"/>
            <p:cNvSpPr>
              <a:spLocks noChangeArrowheads="1"/>
            </p:cNvSpPr>
            <p:nvPr/>
          </p:nvSpPr>
          <p:spPr bwMode="auto">
            <a:xfrm>
              <a:off x="4704" y="2928"/>
              <a:ext cx="48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9119" name="Text Box 127"/>
          <p:cNvSpPr txBox="1">
            <a:spLocks noChangeArrowheads="1"/>
          </p:cNvSpPr>
          <p:nvPr/>
        </p:nvSpPr>
        <p:spPr bwMode="auto">
          <a:xfrm>
            <a:off x="4267200" y="60960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Demonstration ratios: 4/6 (here) = 2/3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/ Reconstruction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sampling and reconstruction require</a:t>
            </a:r>
          </a:p>
          <a:p>
            <a:pPr>
              <a:buFontTx/>
              <a:buNone/>
            </a:pPr>
            <a:r>
              <a:rPr lang="en-US"/>
              <a:t>		Low Pass Filtering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Sampling: </a:t>
            </a:r>
          </a:p>
          <a:p>
            <a:pPr lvl="1"/>
            <a:r>
              <a:rPr lang="en-US"/>
              <a:t>Low pass filter signal to make sure is band-limited</a:t>
            </a:r>
          </a:p>
          <a:p>
            <a:r>
              <a:rPr lang="en-US"/>
              <a:t>Reconstruction:</a:t>
            </a:r>
          </a:p>
          <a:p>
            <a:pPr lvl="1"/>
            <a:r>
              <a:rPr lang="en-US"/>
              <a:t>Low pass filter spike chain to figure out what happens between samples</a:t>
            </a:r>
          </a:p>
          <a:p>
            <a:r>
              <a:rPr lang="en-US"/>
              <a:t>Resampling:</a:t>
            </a:r>
          </a:p>
          <a:p>
            <a:pPr lvl="1"/>
            <a:r>
              <a:rPr lang="en-US"/>
              <a:t>Reconstruction followed by sampling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Resizing = Resampling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image – different number of samples</a:t>
            </a:r>
          </a:p>
          <a:p>
            <a:endParaRPr lang="en-US"/>
          </a:p>
          <a:p>
            <a:r>
              <a:rPr lang="en-US"/>
              <a:t>Issues: </a:t>
            </a:r>
          </a:p>
          <a:p>
            <a:pPr lvl="1"/>
            <a:r>
              <a:rPr lang="en-US"/>
              <a:t>New samples are in between old samples</a:t>
            </a:r>
          </a:p>
          <a:p>
            <a:pPr lvl="1"/>
            <a:r>
              <a:rPr lang="en-US"/>
              <a:t>Too few new samples to capture all the frequency</a:t>
            </a:r>
          </a:p>
          <a:p>
            <a:pPr lvl="1"/>
            <a:endParaRPr lang="en-US"/>
          </a:p>
          <a:p>
            <a:r>
              <a:rPr lang="en-US"/>
              <a:t>Basic idea (in theory)</a:t>
            </a:r>
          </a:p>
          <a:p>
            <a:pPr lvl="1"/>
            <a:r>
              <a:rPr lang="en-US"/>
              <a:t>Reconstruct original signal (LPF the samples)</a:t>
            </a:r>
          </a:p>
          <a:p>
            <a:pPr lvl="1"/>
            <a:r>
              <a:rPr lang="en-US"/>
              <a:t>Low-pass filter (so sampling works)</a:t>
            </a:r>
          </a:p>
          <a:p>
            <a:pPr lvl="1"/>
            <a:r>
              <a:rPr lang="en-US"/>
              <a:t>Sample at new sampling rate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Resampling – Little Square Model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 of source = Region of Dst</a:t>
            </a:r>
          </a:p>
          <a:p>
            <a:endParaRPr lang="en-US"/>
          </a:p>
          <a:p>
            <a:r>
              <a:rPr lang="en-US"/>
              <a:t>Pixel is a region</a:t>
            </a:r>
          </a:p>
          <a:p>
            <a:pPr lvl="1"/>
            <a:r>
              <a:rPr lang="en-US"/>
              <a:t>Dest region might be bigger than pixel in source</a:t>
            </a:r>
          </a:p>
          <a:p>
            <a:pPr lvl="1"/>
            <a:r>
              <a:rPr lang="en-US"/>
              <a:t>Average over the region (convolution gives us the weights)</a:t>
            </a:r>
          </a:p>
          <a:p>
            <a:r>
              <a:rPr lang="en-US"/>
              <a:t>In-between pixels is piecewise constant</a:t>
            </a:r>
          </a:p>
          <a:p>
            <a:pPr lvl="1"/>
            <a:r>
              <a:rPr lang="en-US"/>
              <a:t>Chunky look is what the model says is right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Pre-Filtering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If SRC is bigger than DST it may have HF</a:t>
            </a:r>
          </a:p>
          <a:p>
            <a:pPr lvl="1">
              <a:lnSpc>
                <a:spcPct val="90000"/>
              </a:lnSpc>
            </a:pPr>
            <a:r>
              <a:rPr lang="en-US"/>
              <a:t>If its close, might need it anyway because of imperfect reconstruction</a:t>
            </a:r>
          </a:p>
          <a:p>
            <a:pPr>
              <a:lnSpc>
                <a:spcPct val="90000"/>
              </a:lnSpc>
            </a:pPr>
            <a:r>
              <a:rPr lang="en-US"/>
              <a:t>Need to LPF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LPF before sampling?</a:t>
            </a:r>
          </a:p>
          <a:p>
            <a:pPr lvl="1">
              <a:lnSpc>
                <a:spcPct val="90000"/>
              </a:lnSpc>
            </a:pPr>
            <a:r>
              <a:rPr lang="en-US"/>
              <a:t>Requires you to do a complete reconstruction</a:t>
            </a:r>
          </a:p>
          <a:p>
            <a:pPr lvl="1">
              <a:lnSpc>
                <a:spcPct val="90000"/>
              </a:lnSpc>
            </a:pPr>
            <a:r>
              <a:rPr lang="en-US"/>
              <a:t>Only really need to do it at points you will sample</a:t>
            </a:r>
          </a:p>
          <a:p>
            <a:pPr>
              <a:lnSpc>
                <a:spcPct val="90000"/>
              </a:lnSpc>
            </a:pPr>
            <a:r>
              <a:rPr lang="en-US"/>
              <a:t>Pre-Filtering</a:t>
            </a:r>
          </a:p>
          <a:p>
            <a:pPr lvl="1">
              <a:lnSpc>
                <a:spcPct val="90000"/>
              </a:lnSpc>
            </a:pPr>
            <a:r>
              <a:rPr lang="en-US"/>
              <a:t>Do LPF before reconstruction / as part of reconstruction</a:t>
            </a:r>
          </a:p>
          <a:p>
            <a:pPr lvl="1">
              <a:lnSpc>
                <a:spcPct val="90000"/>
              </a:lnSpc>
            </a:pPr>
            <a:r>
              <a:rPr lang="en-US"/>
              <a:t>Order is OK (convolutions commute)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 in Practice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sample – no problem!</a:t>
            </a:r>
          </a:p>
          <a:p>
            <a:r>
              <a:rPr lang="en-US"/>
              <a:t>Issue is samples between samples</a:t>
            </a:r>
          </a:p>
          <a:p>
            <a:endParaRPr lang="en-US"/>
          </a:p>
          <a:p>
            <a:r>
              <a:rPr lang="en-US"/>
              <a:t>Theory: LPF a spike chain</a:t>
            </a:r>
          </a:p>
          <a:p>
            <a:pPr lvl="1"/>
            <a:r>
              <a:rPr lang="en-US"/>
              <a:t>Convolve “resonstruction kernel” with samples</a:t>
            </a:r>
          </a:p>
          <a:p>
            <a:pPr lvl="1"/>
            <a:r>
              <a:rPr lang="en-US"/>
              <a:t>Only really need to evaluate at places where you’ll sample</a:t>
            </a:r>
          </a:p>
          <a:p>
            <a:endParaRPr lang="en-US"/>
          </a:p>
          <a:p>
            <a:r>
              <a:rPr lang="en-US"/>
              <a:t>Another view: interpolation</a:t>
            </a:r>
          </a:p>
          <a:p>
            <a:pPr lvl="1"/>
            <a:r>
              <a:rPr lang="en-US"/>
              <a:t>Different interpolations are different filters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reconstruction kernels</a:t>
            </a:r>
          </a:p>
        </p:txBody>
      </p:sp>
      <p:graphicFrame>
        <p:nvGraphicFramePr>
          <p:cNvPr id="45670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081088" y="1758950"/>
          <a:ext cx="1700212" cy="1581150"/>
        </p:xfrm>
        <a:graphic>
          <a:graphicData uri="http://schemas.openxmlformats.org/presentationml/2006/ole">
            <p:oleObj spid="_x0000_s22530" name="Image" r:id="rId4" imgW="1700787" imgH="1581915" progId="Photoshop.Image.9">
              <p:embed/>
            </p:oleObj>
          </a:graphicData>
        </a:graphic>
      </p:graphicFrame>
      <p:graphicFrame>
        <p:nvGraphicFramePr>
          <p:cNvPr id="4567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736975" y="1835150"/>
          <a:ext cx="1819275" cy="1617663"/>
        </p:xfrm>
        <a:graphic>
          <a:graphicData uri="http://schemas.openxmlformats.org/presentationml/2006/ole">
            <p:oleObj spid="_x0000_s22531" name="Image" r:id="rId5" imgW="1819660" imgH="1618080" progId="Photoshop.Image.9">
              <p:embed/>
            </p:oleObj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013450" y="1911350"/>
          <a:ext cx="2670175" cy="1454150"/>
        </p:xfrm>
        <a:graphic>
          <a:graphicData uri="http://schemas.openxmlformats.org/presentationml/2006/ole">
            <p:oleObj spid="_x0000_s22532" name="Image" r:id="rId6" imgW="2670053" imgH="1453530" progId="Photoshop.Image.9">
              <p:embed/>
            </p:oleObj>
          </a:graphicData>
        </a:graphic>
      </p:graphicFrame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989013" y="3316288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Constant</a:t>
            </a: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3965575" y="3352800"/>
            <a:ext cx="121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Triangle</a:t>
            </a:r>
          </a:p>
          <a:p>
            <a:r>
              <a:rPr lang="en-US"/>
              <a:t>(Bartlet)</a:t>
            </a: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6469063" y="3352800"/>
            <a:ext cx="2060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Interpolating</a:t>
            </a:r>
          </a:p>
          <a:p>
            <a:r>
              <a:rPr lang="en-US"/>
              <a:t>Cubic</a:t>
            </a:r>
          </a:p>
          <a:p>
            <a:r>
              <a:rPr lang="en-US"/>
              <a:t>(Catmull-Rom)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549275" y="4567238"/>
            <a:ext cx="82724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Spacing (1 unit = sample distance)</a:t>
            </a:r>
          </a:p>
          <a:p>
            <a:pPr>
              <a:spcBef>
                <a:spcPct val="50000"/>
              </a:spcBef>
            </a:pPr>
            <a:r>
              <a:rPr lang="en-US"/>
              <a:t>Scaling issues</a:t>
            </a:r>
          </a:p>
          <a:p>
            <a:pPr>
              <a:spcBef>
                <a:spcPct val="50000"/>
              </a:spcBef>
            </a:pPr>
            <a:r>
              <a:rPr lang="en-US"/>
              <a:t>Interpolating (non-interpolating kernels exist as well)</a:t>
            </a:r>
          </a:p>
          <a:p>
            <a:pPr>
              <a:spcBef>
                <a:spcPct val="50000"/>
              </a:spcBef>
            </a:pPr>
            <a:r>
              <a:rPr lang="en-US"/>
              <a:t>Approx to Ideal LPF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 Example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5788"/>
            <a:ext cx="4229100" cy="3579812"/>
          </a:xfrm>
        </p:spPr>
        <p:txBody>
          <a:bodyPr/>
          <a:lstStyle/>
          <a:p>
            <a:r>
              <a:rPr lang="en-US" sz="2400"/>
              <a:t>Sample at sample</a:t>
            </a:r>
          </a:p>
          <a:p>
            <a:r>
              <a:rPr lang="en-US" sz="2400"/>
              <a:t>Sample between samples</a:t>
            </a:r>
          </a:p>
          <a:p>
            <a:endParaRPr lang="en-US" sz="2400"/>
          </a:p>
          <a:p>
            <a:r>
              <a:rPr lang="en-US" sz="2400"/>
              <a:t>Bartlett filter</a:t>
            </a:r>
          </a:p>
          <a:p>
            <a:pPr lvl="1"/>
            <a:r>
              <a:rPr lang="en-US" sz="2000"/>
              <a:t>Width correct for sample spacing</a:t>
            </a:r>
          </a:p>
          <a:p>
            <a:r>
              <a:rPr lang="en-US" sz="2400"/>
              <a:t>See how we get linear interpolation</a:t>
            </a:r>
          </a:p>
          <a:p>
            <a:endParaRPr lang="en-US" sz="2400"/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758950"/>
            <a:ext cx="4229100" cy="4946650"/>
          </a:xfrm>
        </p:spPr>
        <p:txBody>
          <a:bodyPr/>
          <a:lstStyle/>
          <a:p>
            <a:r>
              <a:rPr lang="en-US" sz="2400"/>
              <a:t>Could do this as linear interpolation</a:t>
            </a:r>
          </a:p>
          <a:p>
            <a:pPr lvl="1"/>
            <a:r>
              <a:rPr lang="en-US" sz="2000"/>
              <a:t>Generalizes nicely this way</a:t>
            </a:r>
          </a:p>
          <a:p>
            <a:r>
              <a:rPr lang="en-US" sz="2400"/>
              <a:t>Need to evaluate filter for various values</a:t>
            </a:r>
          </a:p>
          <a:p>
            <a:pPr lvl="1"/>
            <a:endParaRPr lang="en-US" sz="2000"/>
          </a:p>
          <a:p>
            <a:r>
              <a:rPr lang="en-US" sz="2400"/>
              <a:t>Convolve reconstruction kernel with sampling kernel (LPF for frequency limit)</a:t>
            </a:r>
          </a:p>
          <a:p>
            <a:endParaRPr lang="en-US" sz="2400"/>
          </a:p>
          <a:p>
            <a:r>
              <a:rPr lang="en-US" sz="2400"/>
              <a:t>Easier ways to implement nearest neighbor</a:t>
            </a:r>
          </a:p>
        </p:txBody>
      </p:sp>
      <p:pic>
        <p:nvPicPr>
          <p:cNvPr id="458757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608138"/>
            <a:ext cx="3848100" cy="82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Form for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0498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Consider the Bartlett in 1D: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To apply it at a point </a:t>
            </a:r>
            <a:r>
              <a:rPr lang="en-US" sz="2000" i="1"/>
              <a:t>x</a:t>
            </a:r>
            <a:r>
              <a:rPr lang="en-US" sz="2000" i="1" baseline="-25000"/>
              <a:t>orig</a:t>
            </a:r>
            <a:r>
              <a:rPr lang="en-US" sz="2000" i="1"/>
              <a:t> </a:t>
            </a:r>
            <a:r>
              <a:rPr lang="en-US" sz="2000"/>
              <a:t>and find the contribution from point </a:t>
            </a:r>
            <a:r>
              <a:rPr lang="en-US" sz="2000" i="1"/>
              <a:t>x </a:t>
            </a:r>
            <a:r>
              <a:rPr lang="en-US" sz="2000"/>
              <a:t>where the image has value</a:t>
            </a:r>
            <a:r>
              <a:rPr lang="en-US" sz="2000" i="1"/>
              <a:t> </a:t>
            </a:r>
            <a:r>
              <a:rPr lang="en-US" sz="2000"/>
              <a:t>I</a:t>
            </a:r>
            <a:r>
              <a:rPr lang="en-US" sz="2000" i="1"/>
              <a:t>(x)</a:t>
            </a:r>
          </a:p>
          <a:p>
            <a:pPr>
              <a:lnSpc>
                <a:spcPct val="90000"/>
              </a:lnSpc>
            </a:pPr>
            <a:endParaRPr lang="en-US" sz="2000" i="1"/>
          </a:p>
          <a:p>
            <a:pPr>
              <a:lnSpc>
                <a:spcPct val="90000"/>
              </a:lnSpc>
            </a:pPr>
            <a:endParaRPr lang="en-US" sz="2000" i="1"/>
          </a:p>
          <a:p>
            <a:pPr>
              <a:lnSpc>
                <a:spcPct val="90000"/>
              </a:lnSpc>
            </a:pPr>
            <a:endParaRPr lang="en-US" sz="2000" i="1"/>
          </a:p>
          <a:p>
            <a:pPr>
              <a:lnSpc>
                <a:spcPct val="90000"/>
              </a:lnSpc>
            </a:pPr>
            <a:r>
              <a:rPr lang="en-US" sz="2000"/>
              <a:t>Extends naturally to 2D:</a:t>
            </a:r>
          </a:p>
        </p:txBody>
      </p:sp>
      <p:sp>
        <p:nvSpPr>
          <p:cNvPr id="460804" name="Line 4"/>
          <p:cNvSpPr>
            <a:spLocks noChangeShapeType="1"/>
          </p:cNvSpPr>
          <p:nvPr/>
        </p:nvSpPr>
        <p:spPr bwMode="auto">
          <a:xfrm>
            <a:off x="5257800" y="289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5" name="Line 5"/>
          <p:cNvSpPr>
            <a:spLocks noChangeShapeType="1"/>
          </p:cNvSpPr>
          <p:nvPr/>
        </p:nvSpPr>
        <p:spPr bwMode="auto">
          <a:xfrm flipV="1">
            <a:off x="5867400" y="2057400"/>
            <a:ext cx="1066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6" name="Line 6"/>
          <p:cNvSpPr>
            <a:spLocks noChangeShapeType="1"/>
          </p:cNvSpPr>
          <p:nvPr/>
        </p:nvSpPr>
        <p:spPr bwMode="auto">
          <a:xfrm flipH="1" flipV="1">
            <a:off x="6934200" y="2057400"/>
            <a:ext cx="1066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>
            <a:off x="6934200" y="1828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77724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w/2</a:t>
            </a:r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5410200" y="2895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-w/2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6781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graphicFrame>
        <p:nvGraphicFramePr>
          <p:cNvPr id="46081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1795463" y="2014538"/>
          <a:ext cx="2449512" cy="1017587"/>
        </p:xfrm>
        <a:graphic>
          <a:graphicData uri="http://schemas.openxmlformats.org/presentationml/2006/ole">
            <p:oleObj spid="_x0000_s23554" name="Equation" r:id="rId4" imgW="1257120" imgH="482400" progId="Equation.3">
              <p:embed/>
            </p:oleObj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1687513" y="3884613"/>
          <a:ext cx="3236912" cy="911225"/>
        </p:xfrm>
        <a:graphic>
          <a:graphicData uri="http://schemas.openxmlformats.org/presentationml/2006/ole">
            <p:oleObj spid="_x0000_s23555" name="Equation" r:id="rId5" imgW="1714320" imgH="482400" progId="Equation.3">
              <p:embed/>
            </p:oleObj>
          </a:graphicData>
        </a:graphic>
      </p:graphicFrame>
      <p:graphicFrame>
        <p:nvGraphicFramePr>
          <p:cNvPr id="460813" name="Object 13"/>
          <p:cNvGraphicFramePr>
            <a:graphicFrameLocks noChangeAspect="1"/>
          </p:cNvGraphicFramePr>
          <p:nvPr/>
        </p:nvGraphicFramePr>
        <p:xfrm>
          <a:off x="1612900" y="5402263"/>
          <a:ext cx="5491163" cy="911225"/>
        </p:xfrm>
        <a:graphic>
          <a:graphicData uri="http://schemas.openxmlformats.org/presentationml/2006/ole">
            <p:oleObj spid="_x0000_s23556" name="Equation" r:id="rId6" imgW="2908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Resampling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any transformation on x,y</a:t>
            </a:r>
          </a:p>
          <a:p>
            <a:r>
              <a:rPr lang="en-US"/>
              <a:t>X’,y’ = f(x,y)</a:t>
            </a:r>
          </a:p>
          <a:p>
            <a:endParaRPr lang="en-US"/>
          </a:p>
          <a:p>
            <a:r>
              <a:rPr lang="en-US"/>
              <a:t>Scale, translate, rotate, something weird</a:t>
            </a:r>
          </a:p>
          <a:p>
            <a:endParaRPr lang="en-US"/>
          </a:p>
          <a:p>
            <a:r>
              <a:rPr lang="en-US"/>
              <a:t>Kernel should get warped too</a:t>
            </a:r>
          </a:p>
          <a:p>
            <a:pPr lvl="1"/>
            <a:r>
              <a:rPr lang="en-US"/>
              <a:t>Little square -&gt; some weird shape</a:t>
            </a:r>
          </a:p>
          <a:p>
            <a:pPr lvl="1"/>
            <a:r>
              <a:rPr lang="en-US"/>
              <a:t>Little circle/square (of kernel) -&gt; some weird shape</a:t>
            </a:r>
          </a:p>
          <a:p>
            <a:pPr lvl="1"/>
            <a:r>
              <a:rPr lang="en-US"/>
              <a:t>In practice, stick with squares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Warping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we generally need the INVERSE: </a:t>
            </a:r>
          </a:p>
          <a:p>
            <a:pPr lvl="1"/>
            <a:r>
              <a:rPr lang="en-US"/>
              <a:t>X’, y’ = f(x,y)  (x’ = dst, x = src)</a:t>
            </a:r>
          </a:p>
          <a:p>
            <a:pPr lvl="1"/>
            <a:r>
              <a:rPr lang="en-US"/>
              <a:t>Know x’, need to find x is inverse</a:t>
            </a:r>
          </a:p>
          <a:p>
            <a:r>
              <a:rPr lang="en-US"/>
              <a:t>Reverse warping is easier (scan over each pixel in the dst, figure out where it comes from)</a:t>
            </a:r>
          </a:p>
          <a:p>
            <a:r>
              <a:rPr lang="en-US"/>
              <a:t>Forward warping is tricker</a:t>
            </a:r>
          </a:p>
          <a:p>
            <a:pPr lvl="1"/>
            <a:r>
              <a:rPr lang="en-US"/>
              <a:t>Usually can invert function, but if you can’t</a:t>
            </a:r>
          </a:p>
          <a:p>
            <a:pPr lvl="1"/>
            <a:r>
              <a:rPr lang="en-US"/>
              <a:t>Need to worry about holes</a:t>
            </a:r>
          </a:p>
          <a:p>
            <a:r>
              <a:rPr lang="en-US"/>
              <a:t>Lots of fun warps to do!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5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wisc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sc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c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sc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c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c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c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c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559</Template>
  <TotalTime>16</TotalTime>
  <Words>4331</Words>
  <Application>Microsoft PowerPoint</Application>
  <PresentationFormat>On-screen Show (4:3)</PresentationFormat>
  <Paragraphs>942</Paragraphs>
  <Slides>99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559</vt:lpstr>
      <vt:lpstr>Microsoft Office Excel Chart</vt:lpstr>
      <vt:lpstr>Microsoft Equation 3.0</vt:lpstr>
      <vt:lpstr>Adobe Photoshop Image</vt:lpstr>
      <vt:lpstr>Microsoft Excel Chart</vt:lpstr>
      <vt:lpstr>Notes on Sampling (L3-…)</vt:lpstr>
      <vt:lpstr>What is a pixel</vt:lpstr>
      <vt:lpstr>A pixel is not a little square!</vt:lpstr>
      <vt:lpstr>Point Sampling Has Problems</vt:lpstr>
      <vt:lpstr>Aliasing</vt:lpstr>
      <vt:lpstr>Why do we care?</vt:lpstr>
      <vt:lpstr>Bad sampling is bad</vt:lpstr>
      <vt:lpstr>Ugly</vt:lpstr>
      <vt:lpstr>Get really weird results</vt:lpstr>
      <vt:lpstr>Dealing with discretization</vt:lpstr>
      <vt:lpstr>Intuition</vt:lpstr>
      <vt:lpstr>A different intuition</vt:lpstr>
      <vt:lpstr>Point sampling in 1D</vt:lpstr>
      <vt:lpstr>Reconstruction from Sampling</vt:lpstr>
      <vt:lpstr>Sampling Intuitions</vt:lpstr>
      <vt:lpstr>Point sampling in 1D</vt:lpstr>
      <vt:lpstr>Reconstruction from Sampling</vt:lpstr>
      <vt:lpstr>Sampling Intuitions</vt:lpstr>
      <vt:lpstr>Signal processing</vt:lpstr>
      <vt:lpstr>Frequency Domain</vt:lpstr>
      <vt:lpstr>Example: Box (Square Wave)</vt:lpstr>
      <vt:lpstr>Intuitions</vt:lpstr>
      <vt:lpstr>General Functions</vt:lpstr>
      <vt:lpstr>Fourier Transform</vt:lpstr>
      <vt:lpstr>Cosine and Its Transform</vt:lpstr>
      <vt:lpstr>Sine and Its Transform</vt:lpstr>
      <vt:lpstr>Constant Function and Its Transform</vt:lpstr>
      <vt:lpstr>Box Function and Its Transform</vt:lpstr>
      <vt:lpstr>Delta Function and Its Transform</vt:lpstr>
      <vt:lpstr>Shah (Spikes) and Its Transform</vt:lpstr>
      <vt:lpstr>Gaussian and Its Transform</vt:lpstr>
      <vt:lpstr>Qualitative Properties</vt:lpstr>
      <vt:lpstr>Sampling Theorem (intuition)</vt:lpstr>
      <vt:lpstr>Sampling Theorem</vt:lpstr>
      <vt:lpstr>Sampling theory in practice</vt:lpstr>
      <vt:lpstr>Sampling Theory</vt:lpstr>
      <vt:lpstr>Sampling Theory (2)</vt:lpstr>
      <vt:lpstr>Sampling Theory (3)</vt:lpstr>
      <vt:lpstr>Filtering: Convolutions</vt:lpstr>
      <vt:lpstr>Theory vs. Practice</vt:lpstr>
      <vt:lpstr>What is a filter anyway?</vt:lpstr>
      <vt:lpstr>Filters</vt:lpstr>
      <vt:lpstr>Qualitative Filters</vt:lpstr>
      <vt:lpstr>Can you transform an operator?</vt:lpstr>
      <vt:lpstr>Filtering in the Spatial Domain</vt:lpstr>
      <vt:lpstr>Convolution Example</vt:lpstr>
      <vt:lpstr>Convolution Theorem</vt:lpstr>
      <vt:lpstr>What’s a filter?</vt:lpstr>
      <vt:lpstr>Need to know about convolutions</vt:lpstr>
      <vt:lpstr>Convolution</vt:lpstr>
      <vt:lpstr>Convolution</vt:lpstr>
      <vt:lpstr>Filtering in the Spatial Domain</vt:lpstr>
      <vt:lpstr>Discrete Convolution</vt:lpstr>
      <vt:lpstr>Dealing with boundaries</vt:lpstr>
      <vt:lpstr>Convolution in 2D</vt:lpstr>
      <vt:lpstr>Reconstruction in Practice</vt:lpstr>
      <vt:lpstr>Some reconstruction kernels Crude approximations to LPF</vt:lpstr>
      <vt:lpstr>Reconstruction Example</vt:lpstr>
      <vt:lpstr>Re-Sampling</vt:lpstr>
      <vt:lpstr>The obvious problems</vt:lpstr>
      <vt:lpstr>Re-Sampling in Theory</vt:lpstr>
      <vt:lpstr>Re-Sampling </vt:lpstr>
      <vt:lpstr>Re-Sampling in Practice</vt:lpstr>
      <vt:lpstr>Why pre-filter?</vt:lpstr>
      <vt:lpstr>Downsampling the triangle</vt:lpstr>
      <vt:lpstr>What kernel to use?</vt:lpstr>
      <vt:lpstr>How wide a bump?</vt:lpstr>
      <vt:lpstr>How wide for Pre-Filtering</vt:lpstr>
      <vt:lpstr>One filter for resampling</vt:lpstr>
      <vt:lpstr>What filters?</vt:lpstr>
      <vt:lpstr>A note on “support”</vt:lpstr>
      <vt:lpstr>Gallery of filters</vt:lpstr>
      <vt:lpstr>Some good filters</vt:lpstr>
      <vt:lpstr>Gaussian Filter</vt:lpstr>
      <vt:lpstr>Lanczos (windowed sinc)</vt:lpstr>
      <vt:lpstr>Simple example</vt:lpstr>
      <vt:lpstr>In 2D</vt:lpstr>
      <vt:lpstr>If there’s time… (or things to try at home)</vt:lpstr>
      <vt:lpstr>Filtering Images</vt:lpstr>
      <vt:lpstr>Box Filter</vt:lpstr>
      <vt:lpstr>Filter Widths</vt:lpstr>
      <vt:lpstr>Handling Boundaries</vt:lpstr>
      <vt:lpstr>Seperable Filters</vt:lpstr>
      <vt:lpstr>Constructing Masks: 2D</vt:lpstr>
      <vt:lpstr>Bartlett Filter</vt:lpstr>
      <vt:lpstr>Constructing Masks: 1D</vt:lpstr>
      <vt:lpstr>Gaussian Filter</vt:lpstr>
      <vt:lpstr>Constructing Gaussian Mask</vt:lpstr>
      <vt:lpstr>Sampling Theory</vt:lpstr>
      <vt:lpstr>Sampling / Reconstruction</vt:lpstr>
      <vt:lpstr>Resizing = Resampling</vt:lpstr>
      <vt:lpstr>Resampling – Little Square Model</vt:lpstr>
      <vt:lpstr>Pre-Filtering</vt:lpstr>
      <vt:lpstr>Reconstruction in Practice</vt:lpstr>
      <vt:lpstr>Some reconstruction kernels</vt:lpstr>
      <vt:lpstr>Reconstruction Example</vt:lpstr>
      <vt:lpstr>Functional Form for Filters</vt:lpstr>
      <vt:lpstr>General Resampling</vt:lpstr>
      <vt:lpstr>Reverse Warping</vt:lpstr>
    </vt:vector>
  </TitlesOfParts>
  <Company>University of Wisconsin - 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Sampling (L3-…)</dc:title>
  <dc:subject>CS 559 Computer Graphics</dc:subject>
  <dc:creator>mike gleicher</dc:creator>
  <cp:lastModifiedBy>mike gleicher</cp:lastModifiedBy>
  <cp:revision>5</cp:revision>
  <dcterms:created xsi:type="dcterms:W3CDTF">2008-09-08T15:10:24Z</dcterms:created>
  <dcterms:modified xsi:type="dcterms:W3CDTF">2008-09-08T15:26:49Z</dcterms:modified>
</cp:coreProperties>
</file>