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29"/>
  </p:notesMasterIdLst>
  <p:handoutMasterIdLst>
    <p:handoutMasterId r:id="rId30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5" r:id="rId18"/>
    <p:sldId id="271" r:id="rId19"/>
    <p:sldId id="272" r:id="rId20"/>
    <p:sldId id="273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0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AA3898B-CBFF-4F66-B2CC-9ABC4E0641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1B7B307-1168-4695-9B13-5E81D9CFE0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D261CF-47E2-49F1-AD7C-F4CAC1697E14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EA112F-340B-4317-BBB1-3C65A33F97C0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61960-3ED2-43E9-92ED-DFF1330EC3CF}" type="slidenum">
              <a:rPr lang="en-US"/>
              <a:pPr/>
              <a:t>14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B96DC-F198-40BE-B579-83E55B0B94AF}" type="slidenum">
              <a:rPr lang="en-US"/>
              <a:pPr/>
              <a:t>15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F63C6-9287-4153-B928-DBCFAA76E649}" type="slidenum">
              <a:rPr lang="en-US"/>
              <a:pPr/>
              <a:t>16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1ABBD-12AE-4B6D-8386-207A7CA70050}" type="slidenum">
              <a:rPr lang="en-US"/>
              <a:pPr/>
              <a:t>17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5CEE1A-9515-48AF-BDF2-55932627BDB5}" type="slidenum">
              <a:rPr lang="en-US"/>
              <a:pPr/>
              <a:t>18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936014-8FAF-47D8-994F-B36909E720EF}" type="slidenum">
              <a:rPr lang="en-US"/>
              <a:pPr/>
              <a:t>19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3EF70-523B-40E4-A4D5-825A74A3341A}" type="slidenum">
              <a:rPr lang="en-US"/>
              <a:pPr/>
              <a:t>20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8A93A6-31B0-45D5-B9B1-34D0BD36933E}" type="slidenum">
              <a:rPr lang="en-US"/>
              <a:pPr/>
              <a:t>21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C13CB-FA1F-4BB1-AB5B-8B172DE1A521}" type="slidenum">
              <a:rPr lang="en-US"/>
              <a:pPr/>
              <a:t>22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24623F-2B8C-4815-8945-3203D9CE66C1}" type="slidenum">
              <a:rPr lang="en-US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3EC8B-03F3-436E-A747-31FC9CC8B51A}" type="slidenum">
              <a:rPr lang="en-US"/>
              <a:pPr/>
              <a:t>23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1849F-9CA2-4290-8B97-9A4904A6DC27}" type="slidenum">
              <a:rPr lang="en-US"/>
              <a:pPr/>
              <a:t>24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4F3A79-B7FE-434D-9F89-263114443221}" type="slidenum">
              <a:rPr lang="en-US"/>
              <a:pPr/>
              <a:t>25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9BD7D-05C3-444E-854F-05D282424423}" type="slidenum">
              <a:rPr lang="en-US"/>
              <a:pPr/>
              <a:t>26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A58F57-7C30-40F3-A8CC-C43DD4B942A4}" type="slidenum">
              <a:rPr lang="en-US"/>
              <a:pPr/>
              <a:t>5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7A7ED-3382-454A-8842-7D2F65981B5E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0494B1-D7C3-4F26-B2D8-8396FFAD5D3F}" type="slidenum">
              <a:rPr lang="en-US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1AFE6-8101-4F31-9703-C62C9DD78617}" type="slidenum">
              <a:rPr lang="en-US"/>
              <a:pPr/>
              <a:t>8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CE08C-C918-4F72-9622-1B526BE3FB25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1140D-FEBF-4CD8-8734-4A9BD5F88649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5A947C-0EB4-43E7-A891-CDC2B9F161CC}" type="slidenum">
              <a:rPr lang="en-US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0" name="Picture 4" descr="mediumWiscHandSketche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01000" y="304800"/>
            <a:ext cx="990600" cy="990600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04800" y="1447800"/>
            <a:ext cx="8686800" cy="74613"/>
          </a:xfrm>
          <a:prstGeom prst="rect">
            <a:avLst/>
          </a:prstGeom>
          <a:gradFill rotWithShape="0">
            <a:gsLst>
              <a:gs pos="0">
                <a:srgbClr val="DF140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6388" name="Picture 4" descr="mediumWiscHandSketche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01000" y="304800"/>
            <a:ext cx="990600" cy="990600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04800" y="1447800"/>
            <a:ext cx="8686800" cy="74613"/>
          </a:xfrm>
          <a:prstGeom prst="rect">
            <a:avLst/>
          </a:prstGeom>
          <a:gradFill rotWithShape="0">
            <a:gsLst>
              <a:gs pos="0">
                <a:srgbClr val="DF140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559 Course Notes – 2007</a:t>
            </a:r>
            <a:br>
              <a:rPr lang="en-US"/>
            </a:br>
            <a:r>
              <a:rPr lang="en-US"/>
              <a:t>Transforms (lectures 13-14)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/>
              <a:t>Mike Gleicher</a:t>
            </a:r>
          </a:p>
          <a:p>
            <a:r>
              <a:rPr lang="en-US" sz="2800"/>
              <a:t>October 2007</a:t>
            </a:r>
          </a:p>
          <a:p>
            <a:r>
              <a:rPr lang="en-US" sz="2800"/>
              <a:t>Notes for lectures, not shown in class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Linear Operators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3963988" cy="5105400"/>
          </a:xfrm>
        </p:spPr>
        <p:txBody>
          <a:bodyPr/>
          <a:lstStyle/>
          <a:p>
            <a:r>
              <a:rPr lang="en-US"/>
              <a:t>Uniform Scale</a:t>
            </a:r>
          </a:p>
          <a:p>
            <a:endParaRPr lang="en-US"/>
          </a:p>
          <a:p>
            <a:r>
              <a:rPr lang="en-US"/>
              <a:t>Non-Uniform Scale</a:t>
            </a:r>
          </a:p>
          <a:p>
            <a:endParaRPr lang="en-US"/>
          </a:p>
          <a:p>
            <a:r>
              <a:rPr lang="en-US"/>
              <a:t>Reflect</a:t>
            </a:r>
          </a:p>
          <a:p>
            <a:endParaRPr lang="en-US"/>
          </a:p>
          <a:p>
            <a:r>
              <a:rPr lang="en-US"/>
              <a:t>Skew</a:t>
            </a:r>
          </a:p>
        </p:txBody>
      </p:sp>
      <p:pic>
        <p:nvPicPr>
          <p:cNvPr id="31748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5027613" y="1531938"/>
            <a:ext cx="33051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9" name="Picture 5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419600" y="2670175"/>
            <a:ext cx="39147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0" name="Picture 6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5103813" y="4795838"/>
            <a:ext cx="32035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1" name="Picture 7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4321175" y="3654425"/>
            <a:ext cx="411003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linear operators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40738" cy="5105400"/>
          </a:xfrm>
        </p:spPr>
        <p:txBody>
          <a:bodyPr/>
          <a:lstStyle/>
          <a:p>
            <a:r>
              <a:rPr lang="en-US"/>
              <a:t>Rotate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Note: all of this keeps zero</a:t>
            </a:r>
          </a:p>
          <a:p>
            <a:r>
              <a:rPr lang="en-US"/>
              <a:t>All linear operations are around the origin (?)</a:t>
            </a:r>
          </a:p>
        </p:txBody>
      </p:sp>
      <p:pic>
        <p:nvPicPr>
          <p:cNvPr id="33796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130550" y="1758950"/>
            <a:ext cx="5570538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Understanding linear operators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125788"/>
            <a:ext cx="8669338" cy="3579812"/>
          </a:xfrm>
        </p:spPr>
        <p:txBody>
          <a:bodyPr/>
          <a:lstStyle/>
          <a:p>
            <a:r>
              <a:rPr lang="en-US"/>
              <a:t>This is POST-Multiply (vector on the right)</a:t>
            </a:r>
          </a:p>
          <a:p>
            <a:pPr lvl="1"/>
            <a:r>
              <a:rPr lang="en-US"/>
              <a:t>Pre-multiply convention works too</a:t>
            </a:r>
          </a:p>
          <a:p>
            <a:pPr lvl="1"/>
            <a:r>
              <a:rPr lang="en-US"/>
              <a:t>All the matrices get transposed</a:t>
            </a:r>
          </a:p>
          <a:p>
            <a:r>
              <a:rPr lang="en-US"/>
              <a:t>What does each element do?</a:t>
            </a:r>
          </a:p>
          <a:p>
            <a:pPr lvl="1"/>
            <a:r>
              <a:rPr lang="en-US"/>
              <a:t>Left column – where does X axis go (put in unit X vector)</a:t>
            </a:r>
          </a:p>
          <a:p>
            <a:pPr lvl="1"/>
            <a:r>
              <a:rPr lang="en-US"/>
              <a:t>Right column – where does Y axis go</a:t>
            </a:r>
          </a:p>
          <a:p>
            <a:r>
              <a:rPr lang="en-US"/>
              <a:t>Can’t do anything about origin!</a:t>
            </a:r>
          </a:p>
        </p:txBody>
      </p:sp>
      <p:pic>
        <p:nvPicPr>
          <p:cNvPr id="35844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839913" y="1682750"/>
            <a:ext cx="50292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Post-Multiply vs. Pre-Multiply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Post multiply – column vector on the left</a:t>
            </a:r>
          </a:p>
          <a:p>
            <a:pPr>
              <a:buFontTx/>
              <a:buNone/>
            </a:pPr>
            <a:r>
              <a:rPr lang="en-US"/>
              <a:t>		</a:t>
            </a:r>
            <a:r>
              <a:rPr lang="en-US" b="1"/>
              <a:t>F G H x</a:t>
            </a:r>
          </a:p>
          <a:p>
            <a:endParaRPr lang="en-US" b="1"/>
          </a:p>
          <a:p>
            <a:r>
              <a:rPr lang="en-US"/>
              <a:t>Pre-multiply – row vector on the right</a:t>
            </a:r>
          </a:p>
          <a:p>
            <a:pPr lvl="1"/>
            <a:r>
              <a:rPr lang="en-US"/>
              <a:t>Older convention, not used as often</a:t>
            </a:r>
          </a:p>
          <a:p>
            <a:pPr>
              <a:buFontTx/>
              <a:buNone/>
            </a:pPr>
            <a:r>
              <a:rPr lang="en-US" b="1"/>
              <a:t>		x</a:t>
            </a:r>
            <a:r>
              <a:rPr lang="en-US" baseline="30000"/>
              <a:t>T</a:t>
            </a:r>
            <a:r>
              <a:rPr lang="en-US"/>
              <a:t> </a:t>
            </a:r>
            <a:r>
              <a:rPr lang="en-US" b="1"/>
              <a:t>H</a:t>
            </a:r>
            <a:r>
              <a:rPr lang="en-US" baseline="30000"/>
              <a:t>T</a:t>
            </a:r>
            <a:r>
              <a:rPr lang="en-US"/>
              <a:t> </a:t>
            </a:r>
            <a:r>
              <a:rPr lang="en-US" b="1"/>
              <a:t>G</a:t>
            </a:r>
            <a:r>
              <a:rPr lang="en-US" baseline="30000"/>
              <a:t>T</a:t>
            </a:r>
            <a:r>
              <a:rPr lang="en-US"/>
              <a:t> </a:t>
            </a:r>
            <a:r>
              <a:rPr lang="en-US" b="1"/>
              <a:t>F</a:t>
            </a:r>
            <a:r>
              <a:rPr lang="en-US" baseline="30000"/>
              <a:t>T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I will (almost always) use the post-multiply convention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Affine Transformations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Translation = move all points the same (vector +)</a:t>
            </a:r>
          </a:p>
          <a:p>
            <a:r>
              <a:rPr lang="en-US"/>
              <a:t>Affine = Linear operations plus translation</a:t>
            </a:r>
          </a:p>
          <a:p>
            <a:r>
              <a:rPr lang="en-US"/>
              <a:t>Cannot be encoded in a 2x2 matrix (for 2d)</a:t>
            </a:r>
          </a:p>
          <a:p>
            <a:pPr lvl="1"/>
            <a:r>
              <a:rPr lang="en-US"/>
              <a:t>Need six numbers for 2d</a:t>
            </a:r>
          </a:p>
          <a:p>
            <a:pPr lvl="1"/>
            <a:r>
              <a:rPr lang="en-US"/>
              <a:t>Could be a 3x2 matrix – but then no more multiplies</a:t>
            </a:r>
          </a:p>
          <a:p>
            <a:pPr lvl="1"/>
            <a:endParaRPr lang="en-US"/>
          </a:p>
          <a:p>
            <a:r>
              <a:rPr lang="en-US"/>
              <a:t>Rather than treat as a special case, improve our coordinates a bit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Homogeneous Coordinates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Big idea for graphics – really important</a:t>
            </a:r>
          </a:p>
          <a:p>
            <a:pPr lvl="1"/>
            <a:r>
              <a:rPr lang="en-US" sz="2000"/>
              <a:t>Will be used for several things – translation is just 1</a:t>
            </a:r>
          </a:p>
          <a:p>
            <a:r>
              <a:rPr lang="en-US" sz="2400"/>
              <a:t>Basic idea: add an extra coordinate</a:t>
            </a:r>
          </a:p>
          <a:p>
            <a:pPr lvl="1"/>
            <a:r>
              <a:rPr lang="en-US" sz="2000"/>
              <a:t>2D becomes 3D (3x3 matrices)</a:t>
            </a:r>
          </a:p>
          <a:p>
            <a:pPr lvl="1"/>
            <a:r>
              <a:rPr lang="en-US" sz="2000"/>
              <a:t>3D becomes 4D (4x4 matrices)</a:t>
            </a:r>
          </a:p>
          <a:p>
            <a:r>
              <a:rPr lang="en-US" sz="2400"/>
              <a:t>Convert “back” from homogeneous coordinates by division</a:t>
            </a:r>
          </a:p>
          <a:p>
            <a:pPr lvl="1"/>
            <a:r>
              <a:rPr lang="en-US" sz="2000"/>
              <a:t>(x,y) -&gt; (x,y,1)</a:t>
            </a:r>
          </a:p>
          <a:p>
            <a:pPr lvl="1"/>
            <a:r>
              <a:rPr lang="en-US" sz="2000"/>
              <a:t>(x,y,w) -&gt; (x/w, y/w)</a:t>
            </a:r>
          </a:p>
          <a:p>
            <a:r>
              <a:rPr lang="en-US" sz="2400"/>
              <a:t>Projection</a:t>
            </a:r>
          </a:p>
          <a:p>
            <a:pPr lvl="1"/>
            <a:r>
              <a:rPr lang="en-US" sz="2000"/>
              <a:t>Many points in higher dim space = 1 point in lower dim space</a:t>
            </a:r>
          </a:p>
          <a:p>
            <a:r>
              <a:rPr lang="en-US" sz="2400"/>
              <a:t>For now, just make w=1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Homogeneous Coordinates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2208213"/>
          </a:xfrm>
        </p:spPr>
        <p:txBody>
          <a:bodyPr/>
          <a:lstStyle/>
          <a:p>
            <a:r>
              <a:rPr lang="en-US"/>
              <a:t>“Normal” space is a subspace</a:t>
            </a:r>
          </a:p>
          <a:p>
            <a:pPr lvl="1"/>
            <a:r>
              <a:rPr lang="en-US"/>
              <a:t>W = 1</a:t>
            </a:r>
          </a:p>
          <a:p>
            <a:r>
              <a:rPr lang="en-US"/>
              <a:t>Think about 1D case (so embed into 2D x,w)</a:t>
            </a:r>
          </a:p>
          <a:p>
            <a:r>
              <a:rPr lang="en-US"/>
              <a:t>Many equivalent points (projection)</a:t>
            </a:r>
          </a:p>
          <a:p>
            <a:endParaRPr lang="en-US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V="1">
            <a:off x="1839913" y="4113213"/>
            <a:ext cx="0" cy="174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1839913" y="5857875"/>
            <a:ext cx="2124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1763713" y="4872038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2143125" y="4872038"/>
            <a:ext cx="227013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2522538" y="4872038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2901950" y="4872038"/>
            <a:ext cx="227013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157288" y="5022850"/>
            <a:ext cx="311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644900" y="4530725"/>
            <a:ext cx="79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W=1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330825" y="3960813"/>
            <a:ext cx="318770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Only 1D Linear operation is scale</a:t>
            </a:r>
          </a:p>
          <a:p>
            <a:pPr>
              <a:spcBef>
                <a:spcPct val="50000"/>
              </a:spcBef>
            </a:pPr>
            <a:r>
              <a:rPr lang="en-US"/>
              <a:t>(about origin)</a:t>
            </a:r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V="1">
            <a:off x="1460500" y="3960813"/>
            <a:ext cx="1290638" cy="273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Translation in Homogeneous Coords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40738" cy="1146175"/>
          </a:xfrm>
        </p:spPr>
        <p:txBody>
          <a:bodyPr/>
          <a:lstStyle/>
          <a:p>
            <a:r>
              <a:rPr lang="en-US"/>
              <a:t>Translate in 2D = Skew in 3D</a:t>
            </a:r>
          </a:p>
          <a:p>
            <a:pPr lvl="1"/>
            <a:r>
              <a:rPr lang="en-US"/>
              <a:t>Deck of cards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1612900" y="2670175"/>
            <a:ext cx="0" cy="174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1612900" y="4414838"/>
            <a:ext cx="2124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1536700" y="3429000"/>
            <a:ext cx="227013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1916113" y="3429000"/>
            <a:ext cx="227012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2295525" y="3429000"/>
            <a:ext cx="227013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2674938" y="3429000"/>
            <a:ext cx="227012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1384300" y="3352800"/>
            <a:ext cx="1746250" cy="3794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3130550" y="3429000"/>
            <a:ext cx="530225" cy="303213"/>
          </a:xfrm>
          <a:prstGeom prst="rightArrow">
            <a:avLst>
              <a:gd name="adj1" fmla="val 50000"/>
              <a:gd name="adj2" fmla="val 4371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 flipV="1">
            <a:off x="4951413" y="2670175"/>
            <a:ext cx="0" cy="174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4951413" y="4414838"/>
            <a:ext cx="2124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auto">
          <a:xfrm>
            <a:off x="5938838" y="3429000"/>
            <a:ext cx="227012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6318250" y="3429000"/>
            <a:ext cx="227013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Oval 16"/>
          <p:cNvSpPr>
            <a:spLocks noChangeArrowheads="1"/>
          </p:cNvSpPr>
          <p:nvPr/>
        </p:nvSpPr>
        <p:spPr bwMode="auto">
          <a:xfrm>
            <a:off x="6697663" y="3429000"/>
            <a:ext cx="227012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Oval 17"/>
          <p:cNvSpPr>
            <a:spLocks noChangeArrowheads="1"/>
          </p:cNvSpPr>
          <p:nvPr/>
        </p:nvSpPr>
        <p:spPr bwMode="auto">
          <a:xfrm>
            <a:off x="7077075" y="3429000"/>
            <a:ext cx="227013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Oval 18"/>
          <p:cNvSpPr>
            <a:spLocks noChangeArrowheads="1"/>
          </p:cNvSpPr>
          <p:nvPr/>
        </p:nvSpPr>
        <p:spPr bwMode="auto">
          <a:xfrm>
            <a:off x="5786438" y="3352800"/>
            <a:ext cx="1746250" cy="3794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4951413" y="3505200"/>
            <a:ext cx="2276475" cy="909638"/>
          </a:xfrm>
          <a:custGeom>
            <a:avLst/>
            <a:gdLst/>
            <a:ahLst/>
            <a:cxnLst>
              <a:cxn ang="0">
                <a:pos x="0" y="573"/>
              </a:cxn>
              <a:cxn ang="0">
                <a:pos x="717" y="0"/>
              </a:cxn>
              <a:cxn ang="0">
                <a:pos x="1434" y="0"/>
              </a:cxn>
              <a:cxn ang="0">
                <a:pos x="813" y="573"/>
              </a:cxn>
            </a:cxnLst>
            <a:rect l="0" t="0" r="r" b="b"/>
            <a:pathLst>
              <a:path w="1434" h="573">
                <a:moveTo>
                  <a:pt x="0" y="573"/>
                </a:moveTo>
                <a:lnTo>
                  <a:pt x="717" y="0"/>
                </a:lnTo>
                <a:lnTo>
                  <a:pt x="1434" y="0"/>
                </a:lnTo>
                <a:lnTo>
                  <a:pt x="813" y="573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3028" name="Picture 2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916113" y="4643438"/>
            <a:ext cx="60198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about other linear ops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1601788"/>
          </a:xfrm>
        </p:spPr>
        <p:txBody>
          <a:bodyPr/>
          <a:lstStyle/>
          <a:p>
            <a:r>
              <a:rPr lang="en-US"/>
              <a:t>Just add an extra coordinate</a:t>
            </a:r>
          </a:p>
          <a:p>
            <a:r>
              <a:rPr lang="en-US"/>
              <a:t>Don’t change w (unless you know what you’re doing)</a:t>
            </a:r>
          </a:p>
          <a:p>
            <a:endParaRPr lang="en-US"/>
          </a:p>
        </p:txBody>
      </p:sp>
      <p:pic>
        <p:nvPicPr>
          <p:cNvPr id="45060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992313" y="2973388"/>
            <a:ext cx="3881437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61" name="Picture 5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763713" y="4643438"/>
            <a:ext cx="61468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Matrices as Coordinate Systems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Where does X axis go?</a:t>
            </a:r>
          </a:p>
          <a:p>
            <a:r>
              <a:rPr lang="en-US"/>
              <a:t>Where does Y axis go?</a:t>
            </a:r>
          </a:p>
          <a:p>
            <a:r>
              <a:rPr lang="en-US"/>
              <a:t>Where does origin go?</a:t>
            </a:r>
          </a:p>
          <a:p>
            <a:endParaRPr lang="en-US"/>
          </a:p>
          <a:p>
            <a:r>
              <a:rPr lang="en-US"/>
              <a:t>Assumes that bottom row is [0 0 1]</a:t>
            </a:r>
          </a:p>
          <a:p>
            <a:endParaRPr lang="en-US"/>
          </a:p>
          <a:p>
            <a:r>
              <a:rPr lang="en-US"/>
              <a:t>Can you scale by changing w?</a:t>
            </a:r>
          </a:p>
          <a:p>
            <a:pPr lvl="1"/>
            <a:r>
              <a:rPr lang="en-US"/>
              <a:t>Yes, but often we prefer to renormalize so bottom right number is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Geometric graphics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Primitives</a:t>
            </a:r>
          </a:p>
          <a:p>
            <a:pPr lvl="1"/>
            <a:r>
              <a:rPr lang="en-US"/>
              <a:t>Points</a:t>
            </a:r>
          </a:p>
          <a:p>
            <a:pPr lvl="1"/>
            <a:r>
              <a:rPr lang="en-US"/>
              <a:t>Lines</a:t>
            </a:r>
          </a:p>
          <a:p>
            <a:pPr lvl="1"/>
            <a:r>
              <a:rPr lang="en-US"/>
              <a:t>Polygons</a:t>
            </a:r>
          </a:p>
          <a:p>
            <a:pPr lvl="1"/>
            <a:r>
              <a:rPr lang="en-US"/>
              <a:t>Shapes</a:t>
            </a:r>
          </a:p>
          <a:p>
            <a:r>
              <a:rPr lang="en-US"/>
              <a:t>0d vs. 1d vs 2d vs. space embedded into</a:t>
            </a:r>
          </a:p>
          <a:p>
            <a:endParaRPr lang="en-US"/>
          </a:p>
          <a:p>
            <a:r>
              <a:rPr lang="en-US"/>
              <a:t>What do positions mean? </a:t>
            </a:r>
          </a:p>
          <a:p>
            <a:pPr lvl="1"/>
            <a:r>
              <a:rPr lang="en-US"/>
              <a:t>Need coordinate systems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Homogeneous Coordinates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Makes translation (affine transforms) linear</a:t>
            </a:r>
          </a:p>
          <a:p>
            <a:r>
              <a:rPr lang="en-US"/>
              <a:t>Need to work in higher dimensional space</a:t>
            </a:r>
          </a:p>
          <a:p>
            <a:endParaRPr lang="en-US"/>
          </a:p>
          <a:p>
            <a:r>
              <a:rPr lang="en-US"/>
              <a:t>Useful for lots of other things</a:t>
            </a:r>
          </a:p>
          <a:p>
            <a:pPr lvl="1"/>
            <a:r>
              <a:rPr lang="en-US"/>
              <a:t>Viewing (perspective)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Matrices as Coordinate Systems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Where does X axis go?</a:t>
            </a:r>
          </a:p>
          <a:p>
            <a:r>
              <a:rPr lang="en-US"/>
              <a:t>Where does Y axis go?</a:t>
            </a:r>
          </a:p>
          <a:p>
            <a:r>
              <a:rPr lang="en-US"/>
              <a:t>Where does origin go?</a:t>
            </a:r>
          </a:p>
          <a:p>
            <a:endParaRPr lang="en-US"/>
          </a:p>
          <a:p>
            <a:r>
              <a:rPr lang="en-US"/>
              <a:t>Assumes that bottom row is [0 0 1]</a:t>
            </a:r>
          </a:p>
          <a:p>
            <a:endParaRPr lang="en-US"/>
          </a:p>
          <a:p>
            <a:r>
              <a:rPr lang="en-US"/>
              <a:t>Can you scale by changing w?</a:t>
            </a:r>
          </a:p>
          <a:p>
            <a:pPr lvl="1"/>
            <a:r>
              <a:rPr lang="en-US"/>
              <a:t>Yes, but often we prefer to renormalize so bottom right number is 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Composing Transformations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Order matters!</a:t>
            </a:r>
          </a:p>
          <a:p>
            <a:pPr lvl="1"/>
            <a:r>
              <a:rPr lang="en-US"/>
              <a:t>Scale / rotate vs. rotate/scale</a:t>
            </a:r>
          </a:p>
          <a:p>
            <a:pPr lvl="1"/>
            <a:endParaRPr lang="en-US"/>
          </a:p>
          <a:p>
            <a:r>
              <a:rPr lang="en-US"/>
              <a:t>Can implement by multiplying matrices</a:t>
            </a:r>
          </a:p>
          <a:p>
            <a:pPr lvl="1"/>
            <a:r>
              <a:rPr lang="en-US"/>
              <a:t>T</a:t>
            </a:r>
            <a:r>
              <a:rPr lang="en-US" baseline="-25000"/>
              <a:t>1</a:t>
            </a:r>
            <a:r>
              <a:rPr lang="en-US"/>
              <a:t> T</a:t>
            </a:r>
            <a:r>
              <a:rPr lang="en-US" baseline="-25000"/>
              <a:t>2</a:t>
            </a:r>
            <a:r>
              <a:rPr lang="en-US"/>
              <a:t> T</a:t>
            </a:r>
            <a:r>
              <a:rPr lang="en-US" baseline="-25000"/>
              <a:t>3</a:t>
            </a:r>
            <a:r>
              <a:rPr lang="en-US"/>
              <a:t> </a:t>
            </a:r>
            <a:r>
              <a:rPr lang="en-US" b="1"/>
              <a:t>x</a:t>
            </a:r>
            <a:r>
              <a:rPr lang="en-US"/>
              <a:t>  = (T</a:t>
            </a:r>
            <a:r>
              <a:rPr lang="en-US" baseline="-25000"/>
              <a:t>1</a:t>
            </a:r>
            <a:r>
              <a:rPr lang="en-US"/>
              <a:t> T</a:t>
            </a:r>
            <a:r>
              <a:rPr lang="en-US" baseline="-25000"/>
              <a:t>2</a:t>
            </a:r>
            <a:r>
              <a:rPr lang="en-US"/>
              <a:t> T</a:t>
            </a:r>
            <a:r>
              <a:rPr lang="en-US" baseline="-25000"/>
              <a:t>3</a:t>
            </a:r>
            <a:r>
              <a:rPr lang="en-US"/>
              <a:t>) </a:t>
            </a:r>
            <a:r>
              <a:rPr lang="en-US" b="1"/>
              <a:t>x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Compose?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Rotate about a point</a:t>
            </a:r>
          </a:p>
          <a:p>
            <a:pPr lvl="1"/>
            <a:r>
              <a:rPr lang="en-US"/>
              <a:t>T</a:t>
            </a:r>
            <a:r>
              <a:rPr lang="en-US" baseline="-25000"/>
              <a:t>c</a:t>
            </a:r>
            <a:r>
              <a:rPr lang="en-US"/>
              <a:t> R T</a:t>
            </a:r>
            <a:r>
              <a:rPr lang="en-US" baseline="-25000"/>
              <a:t>-c</a:t>
            </a:r>
            <a:r>
              <a:rPr lang="en-US"/>
              <a:t> x</a:t>
            </a:r>
          </a:p>
          <a:p>
            <a:r>
              <a:rPr lang="en-US"/>
              <a:t>Scale along an axis</a:t>
            </a:r>
          </a:p>
          <a:p>
            <a:pPr lvl="1"/>
            <a:r>
              <a:rPr lang="en-US"/>
              <a:t>Move point to origin</a:t>
            </a:r>
          </a:p>
          <a:p>
            <a:pPr lvl="1"/>
            <a:r>
              <a:rPr lang="en-US"/>
              <a:t>Align axis w/major axis</a:t>
            </a:r>
          </a:p>
          <a:p>
            <a:pPr lvl="1"/>
            <a:r>
              <a:rPr lang="en-US"/>
              <a:t>Scale</a:t>
            </a:r>
          </a:p>
          <a:p>
            <a:pPr lvl="1"/>
            <a:r>
              <a:rPr lang="en-US"/>
              <a:t>Put things back</a:t>
            </a:r>
          </a:p>
          <a:p>
            <a:pPr lvl="1"/>
            <a:r>
              <a:rPr lang="en-US"/>
              <a:t>T</a:t>
            </a:r>
            <a:r>
              <a:rPr lang="en-US" baseline="-25000"/>
              <a:t>c</a:t>
            </a:r>
            <a:r>
              <a:rPr lang="en-US"/>
              <a:t> R</a:t>
            </a:r>
            <a:r>
              <a:rPr lang="en-US" baseline="-25000">
                <a:latin typeface="Symbol" pitchFamily="18" charset="2"/>
                <a:sym typeface="Symbol" pitchFamily="18" charset="2"/>
              </a:rPr>
              <a:t></a:t>
            </a:r>
            <a:r>
              <a:rPr lang="en-US"/>
              <a:t> S R</a:t>
            </a:r>
            <a:r>
              <a:rPr lang="en-US" baseline="-25000"/>
              <a:t>-</a:t>
            </a:r>
            <a:r>
              <a:rPr lang="en-US" baseline="-25000">
                <a:latin typeface="Symbol" pitchFamily="18" charset="2"/>
                <a:sym typeface="Symbol" pitchFamily="18" charset="2"/>
              </a:rPr>
              <a:t></a:t>
            </a:r>
            <a:r>
              <a:rPr lang="en-US"/>
              <a:t> T</a:t>
            </a:r>
            <a:r>
              <a:rPr lang="en-US" baseline="-25000"/>
              <a:t>-c</a:t>
            </a:r>
            <a:r>
              <a:rPr lang="en-US"/>
              <a:t> x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coordinate Systems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3887788" cy="5105400"/>
          </a:xfrm>
        </p:spPr>
        <p:txBody>
          <a:bodyPr/>
          <a:lstStyle/>
          <a:p>
            <a:r>
              <a:rPr lang="en-US"/>
              <a:t>Car</a:t>
            </a:r>
          </a:p>
          <a:p>
            <a:pPr lvl="1"/>
            <a:r>
              <a:rPr lang="en-US"/>
              <a:t>Wheel</a:t>
            </a:r>
          </a:p>
          <a:p>
            <a:pPr lvl="1"/>
            <a:r>
              <a:rPr lang="en-US"/>
              <a:t>Wheel</a:t>
            </a:r>
          </a:p>
          <a:p>
            <a:pPr lvl="1"/>
            <a:endParaRPr lang="en-US"/>
          </a:p>
          <a:p>
            <a:r>
              <a:rPr lang="en-US"/>
              <a:t>Person</a:t>
            </a:r>
          </a:p>
          <a:p>
            <a:pPr lvl="1"/>
            <a:r>
              <a:rPr lang="en-US"/>
              <a:t>Head / Neck</a:t>
            </a:r>
          </a:p>
          <a:p>
            <a:pPr lvl="1"/>
            <a:r>
              <a:rPr lang="en-US"/>
              <a:t>Arm / forearm / hand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4344988" y="1608138"/>
            <a:ext cx="1138237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Car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3509963" y="2517775"/>
            <a:ext cx="1214437" cy="6080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Wheel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5178425" y="2517775"/>
            <a:ext cx="1214438" cy="6080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Wheel</a:t>
            </a: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 flipV="1">
            <a:off x="4116388" y="2214563"/>
            <a:ext cx="608012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 flipH="1" flipV="1">
            <a:off x="5178425" y="2214563"/>
            <a:ext cx="684213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7835900" y="1608138"/>
            <a:ext cx="606425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7000875" y="2517775"/>
            <a:ext cx="758825" cy="5318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body</a:t>
            </a: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7835900" y="2443163"/>
            <a:ext cx="606425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8537575" y="2443163"/>
            <a:ext cx="606425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V="1">
            <a:off x="7380288" y="2214563"/>
            <a:ext cx="758825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 flipV="1">
            <a:off x="8139113" y="22145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 flipH="1" flipV="1">
            <a:off x="8366125" y="2214563"/>
            <a:ext cx="455613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0" name="Rectangle 16"/>
          <p:cNvSpPr>
            <a:spLocks noChangeArrowheads="1"/>
          </p:cNvSpPr>
          <p:nvPr/>
        </p:nvSpPr>
        <p:spPr bwMode="auto">
          <a:xfrm>
            <a:off x="7835900" y="3201988"/>
            <a:ext cx="606425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8537575" y="2443163"/>
            <a:ext cx="606425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67602" name="Rectangle 18"/>
          <p:cNvSpPr>
            <a:spLocks noChangeArrowheads="1"/>
          </p:cNvSpPr>
          <p:nvPr/>
        </p:nvSpPr>
        <p:spPr bwMode="auto">
          <a:xfrm>
            <a:off x="7835900" y="3201988"/>
            <a:ext cx="606425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8537575" y="3201988"/>
            <a:ext cx="606425" cy="606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V="1">
            <a:off x="8139113" y="30495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 flipV="1">
            <a:off x="8897938" y="30495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6" name="Rectangle 22"/>
          <p:cNvSpPr>
            <a:spLocks noChangeArrowheads="1"/>
          </p:cNvSpPr>
          <p:nvPr/>
        </p:nvSpPr>
        <p:spPr bwMode="auto">
          <a:xfrm>
            <a:off x="7227888" y="4035425"/>
            <a:ext cx="606425" cy="6080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wheel</a:t>
            </a:r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8291513" y="4035425"/>
            <a:ext cx="606425" cy="6080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wheel</a:t>
            </a:r>
          </a:p>
        </p:txBody>
      </p:sp>
      <p:sp>
        <p:nvSpPr>
          <p:cNvPr id="67608" name="Line 24"/>
          <p:cNvSpPr>
            <a:spLocks noChangeShapeType="1"/>
          </p:cNvSpPr>
          <p:nvPr/>
        </p:nvSpPr>
        <p:spPr bwMode="auto">
          <a:xfrm flipV="1">
            <a:off x="7531100" y="3808413"/>
            <a:ext cx="608013" cy="227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8670925" y="3808413"/>
            <a:ext cx="227013" cy="227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Stack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Multiply things onto the top</a:t>
            </a:r>
          </a:p>
          <a:p>
            <a:r>
              <a:rPr lang="en-US"/>
              <a:t>Top is “current” coordinate system</a:t>
            </a:r>
          </a:p>
          <a:p>
            <a:r>
              <a:rPr lang="en-US"/>
              <a:t>Push (copy the top) if you’ll come back</a:t>
            </a:r>
          </a:p>
          <a:p>
            <a:r>
              <a:rPr lang="en-US"/>
              <a:t>Pop to go back</a:t>
            </a:r>
          </a:p>
          <a:p>
            <a:endParaRPr lang="en-US"/>
          </a:p>
          <a:p>
            <a:r>
              <a:rPr lang="en-US"/>
              <a:t>Think about it as moving the coordinate system</a:t>
            </a:r>
          </a:p>
          <a:p>
            <a:r>
              <a:rPr lang="en-US"/>
              <a:t>Top of stack is “current coordinate system”</a:t>
            </a:r>
          </a:p>
          <a:p>
            <a:pPr lvl="1"/>
            <a:r>
              <a:rPr lang="en-US"/>
              <a:t>Where we will draw</a:t>
            </a:r>
          </a:p>
          <a:p>
            <a:r>
              <a:rPr lang="en-US"/>
              <a:t>Transformations change current coord system</a:t>
            </a:r>
          </a:p>
          <a:p>
            <a:pPr lvl="1"/>
            <a:r>
              <a:rPr lang="en-US"/>
              <a:t>Or change the objects that we are going to draw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Stack Example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Draw Car = …. Push trans wheel pop …</a:t>
            </a:r>
          </a:p>
          <a:p>
            <a:endParaRPr lang="en-US"/>
          </a:p>
          <a:p>
            <a:r>
              <a:rPr lang="en-US"/>
              <a:t>Push trans – draw car – pop push trans – draw car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Coordinate Systems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Tells us how to interpret positions (coordinates)</a:t>
            </a:r>
          </a:p>
          <a:p>
            <a:endParaRPr lang="en-US"/>
          </a:p>
          <a:p>
            <a:r>
              <a:rPr lang="en-US"/>
              <a:t>In graphics we deal with many coordinate systems and move between them</a:t>
            </a:r>
          </a:p>
          <a:p>
            <a:pPr lvl="1"/>
            <a:r>
              <a:rPr lang="en-US"/>
              <a:t>Use what is convenient for what we’re doing</a:t>
            </a:r>
          </a:p>
          <a:p>
            <a:pPr lvl="1"/>
            <a:endParaRPr lang="en-US"/>
          </a:p>
          <a:p>
            <a:r>
              <a:rPr lang="en-US"/>
              <a:t>Examples</a:t>
            </a:r>
          </a:p>
          <a:p>
            <a:pPr lvl="1"/>
            <a:r>
              <a:rPr lang="en-US"/>
              <a:t>Chalkboard as coordinate system</a:t>
            </a:r>
          </a:p>
          <a:p>
            <a:pPr lvl="1"/>
            <a:r>
              <a:rPr lang="en-US"/>
              <a:t>One panel of chalkboard as coordinate system</a:t>
            </a:r>
          </a:p>
          <a:p>
            <a:pPr lvl="1"/>
            <a:r>
              <a:rPr lang="en-US"/>
              <a:t>Monitor as coordinate system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coordinate system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Position of the zero point</a:t>
            </a:r>
          </a:p>
          <a:p>
            <a:r>
              <a:rPr lang="en-US"/>
              <a:t>Directions for each axis</a:t>
            </a:r>
          </a:p>
          <a:p>
            <a:pPr lvl="1"/>
            <a:r>
              <a:rPr lang="en-US"/>
              <a:t>Represent points as a linear combination of vectors</a:t>
            </a:r>
          </a:p>
          <a:p>
            <a:pPr lvl="1"/>
            <a:r>
              <a:rPr lang="en-US"/>
              <a:t>Vectors (basis) are axes</a:t>
            </a:r>
          </a:p>
          <a:p>
            <a:pPr lvl="1"/>
            <a:r>
              <a:rPr lang="en-US"/>
              <a:t>Scale of vectors matter (what is “1 unit”)</a:t>
            </a:r>
          </a:p>
          <a:p>
            <a:pPr lvl="1"/>
            <a:r>
              <a:rPr lang="en-US"/>
              <a:t>Directions matter (which way is up)</a:t>
            </a:r>
          </a:p>
          <a:p>
            <a:pPr lvl="1"/>
            <a:r>
              <a:rPr lang="en-US"/>
              <a:t>Doesn’t need to be perpindicular (just can’t be parallel)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Describing Coordinate systems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 to have some “reference”</a:t>
            </a:r>
          </a:p>
          <a:p>
            <a:pPr lvl="1"/>
            <a:r>
              <a:rPr lang="en-US"/>
              <a:t>Where we will measure from</a:t>
            </a:r>
          </a:p>
          <a:p>
            <a:r>
              <a:rPr lang="en-US"/>
              <a:t>Give origin, vectors</a:t>
            </a:r>
          </a:p>
          <a:p>
            <a:r>
              <a:rPr lang="en-US"/>
              <a:t>Once we have 1 system, can define others</a:t>
            </a:r>
          </a:p>
          <a:p>
            <a:endParaRPr lang="en-US"/>
          </a:p>
          <a:p>
            <a:r>
              <a:rPr lang="en-US"/>
              <a:t>Can move points by changing their coordinate system</a:t>
            </a:r>
          </a:p>
          <a:p>
            <a:pPr lvl="1"/>
            <a:r>
              <a:rPr lang="en-US"/>
              <a:t>Piece of paper is a coordinate system</a:t>
            </a:r>
          </a:p>
          <a:p>
            <a:pPr lvl="1"/>
            <a:r>
              <a:rPr lang="en-US"/>
              <a:t>Move piece of paper around</a:t>
            </a:r>
          </a:p>
          <a:p>
            <a:pPr lvl="1"/>
            <a:r>
              <a:rPr lang="en-US"/>
              <a:t>If it were a rubber sheet could stretch it as well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Coordinate Systems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Changing coordinate systems allows us to change large numbers of points all at once</a:t>
            </a:r>
          </a:p>
          <a:p>
            <a:endParaRPr lang="en-US"/>
          </a:p>
          <a:p>
            <a:r>
              <a:rPr lang="en-US"/>
              <a:t>Need to move points between coordinate systems</a:t>
            </a:r>
          </a:p>
          <a:p>
            <a:pPr lvl="1"/>
            <a:r>
              <a:rPr lang="en-US"/>
              <a:t>A coordinate system </a:t>
            </a:r>
            <a:r>
              <a:rPr lang="en-US" i="1"/>
              <a:t>transforms</a:t>
            </a:r>
            <a:r>
              <a:rPr lang="en-US"/>
              <a:t> points to a more canonical coordinate system</a:t>
            </a:r>
          </a:p>
          <a:p>
            <a:pPr lvl="1"/>
            <a:r>
              <a:rPr lang="en-US"/>
              <a:t>Can define coordinate systems by transformations between coordinate systems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Transformations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Something that changes points</a:t>
            </a:r>
          </a:p>
          <a:p>
            <a:pPr lvl="1"/>
            <a:r>
              <a:rPr lang="en-US"/>
              <a:t>y’,y’ = f(x,y)   f </a:t>
            </a:r>
            <a:r>
              <a:rPr lang="en-US">
                <a:latin typeface="cmsy10" pitchFamily="34" charset="0"/>
              </a:rPr>
              <a:t>2</a:t>
            </a:r>
            <a:r>
              <a:rPr lang="en-US"/>
              <a:t> R</a:t>
            </a:r>
            <a:r>
              <a:rPr lang="en-US" baseline="30000"/>
              <a:t>2</a:t>
            </a:r>
            <a:r>
              <a:rPr lang="en-US"/>
              <a:t> </a:t>
            </a:r>
            <a:r>
              <a:rPr lang="en-US">
                <a:latin typeface="cmsy10" pitchFamily="34" charset="0"/>
              </a:rPr>
              <a:t>!</a:t>
            </a:r>
            <a:r>
              <a:rPr lang="en-US"/>
              <a:t> R</a:t>
            </a:r>
            <a:r>
              <a:rPr lang="en-US" baseline="30000"/>
              <a:t>2</a:t>
            </a:r>
          </a:p>
          <a:p>
            <a:pPr lvl="1"/>
            <a:endParaRPr lang="en-US" baseline="30000"/>
          </a:p>
          <a:p>
            <a:r>
              <a:rPr lang="en-US"/>
              <a:t>Coordinate systems are a special case</a:t>
            </a:r>
          </a:p>
          <a:p>
            <a:endParaRPr lang="en-US"/>
          </a:p>
          <a:p>
            <a:r>
              <a:rPr lang="en-US"/>
              <a:t>Other examples</a:t>
            </a:r>
          </a:p>
          <a:p>
            <a:pPr lvl="1"/>
            <a:r>
              <a:rPr lang="en-US"/>
              <a:t>F(x,y) = x+2, y+3</a:t>
            </a:r>
          </a:p>
          <a:p>
            <a:pPr lvl="1"/>
            <a:r>
              <a:rPr lang="en-US"/>
              <a:t>F(x,y) = -y, x</a:t>
            </a:r>
          </a:p>
          <a:p>
            <a:pPr lvl="1"/>
            <a:r>
              <a:rPr lang="en-US"/>
              <a:t>F(x,y) = x^2, y</a:t>
            </a:r>
          </a:p>
          <a:p>
            <a:r>
              <a:rPr lang="en-US"/>
              <a:t>Easy way to effect large numbers of points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Interpreting Transformations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3498850"/>
          </a:xfrm>
        </p:spPr>
        <p:txBody>
          <a:bodyPr/>
          <a:lstStyle/>
          <a:p>
            <a:r>
              <a:rPr lang="en-US"/>
              <a:t>Can be viewed as a change of coordinates</a:t>
            </a:r>
          </a:p>
          <a:p>
            <a:pPr lvl="1"/>
            <a:r>
              <a:rPr lang="en-US"/>
              <a:t>What happens to a piece of graph paper?</a:t>
            </a:r>
          </a:p>
          <a:p>
            <a:pPr lvl="1"/>
            <a:r>
              <a:rPr lang="en-US"/>
              <a:t>Just sometimes to a stretchy piece of paper</a:t>
            </a:r>
          </a:p>
          <a:p>
            <a:r>
              <a:rPr lang="en-US"/>
              <a:t>View as a function applied to points</a:t>
            </a:r>
          </a:p>
          <a:p>
            <a:endParaRPr lang="en-US"/>
          </a:p>
          <a:p>
            <a:r>
              <a:rPr lang="en-US"/>
              <a:t>Function composition</a:t>
            </a:r>
          </a:p>
          <a:p>
            <a:pPr lvl="1"/>
            <a:r>
              <a:rPr lang="en-US"/>
              <a:t>F(g(h(x)))  (note order)</a:t>
            </a:r>
          </a:p>
          <a:p>
            <a:pPr lvl="1"/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139825" y="559435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1687513" y="5705475"/>
            <a:ext cx="455612" cy="228600"/>
          </a:xfrm>
          <a:prstGeom prst="rightArrow">
            <a:avLst>
              <a:gd name="adj1" fmla="val 50000"/>
              <a:gd name="adj2" fmla="val 4982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19325" y="5478463"/>
            <a:ext cx="987425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813175" y="5478463"/>
            <a:ext cx="987425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07025" y="5478463"/>
            <a:ext cx="987425" cy="682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3281363" y="5705475"/>
            <a:ext cx="455612" cy="228600"/>
          </a:xfrm>
          <a:prstGeom prst="rightArrow">
            <a:avLst>
              <a:gd name="adj1" fmla="val 50000"/>
              <a:gd name="adj2" fmla="val 4982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4875213" y="5705475"/>
            <a:ext cx="455612" cy="228600"/>
          </a:xfrm>
          <a:prstGeom prst="rightArrow">
            <a:avLst>
              <a:gd name="adj1" fmla="val 50000"/>
              <a:gd name="adj2" fmla="val 4982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6469063" y="5705475"/>
            <a:ext cx="455612" cy="228600"/>
          </a:xfrm>
          <a:prstGeom prst="rightArrow">
            <a:avLst>
              <a:gd name="adj1" fmla="val 50000"/>
              <a:gd name="adj2" fmla="val 4982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7077075" y="5554663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X’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Transformations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Important special case – linear functions</a:t>
            </a:r>
          </a:p>
          <a:p>
            <a:r>
              <a:rPr lang="en-US"/>
              <a:t>Can be written as a matrix  x’ = M x (x is a vector)</a:t>
            </a:r>
          </a:p>
          <a:p>
            <a:endParaRPr lang="en-US"/>
          </a:p>
          <a:p>
            <a:r>
              <a:rPr lang="en-US"/>
              <a:t>Good points</a:t>
            </a:r>
          </a:p>
          <a:p>
            <a:pPr lvl="1"/>
            <a:r>
              <a:rPr lang="en-US"/>
              <a:t>Many useful transformations are of this form</a:t>
            </a:r>
          </a:p>
          <a:p>
            <a:pPr lvl="1"/>
            <a:r>
              <a:rPr lang="en-US"/>
              <a:t>Composition by matrix multiply</a:t>
            </a:r>
          </a:p>
          <a:p>
            <a:pPr lvl="1"/>
            <a:r>
              <a:rPr lang="en-US"/>
              <a:t>Easy analysis</a:t>
            </a:r>
          </a:p>
          <a:p>
            <a:pPr lvl="1"/>
            <a:r>
              <a:rPr lang="en-US"/>
              <a:t>Straight lines stay straight lines</a:t>
            </a:r>
          </a:p>
          <a:p>
            <a:pPr lvl="1"/>
            <a:r>
              <a:rPr lang="en-US"/>
              <a:t>Inverses by inverting the matrix</a:t>
            </a:r>
          </a:p>
          <a:p>
            <a:r>
              <a:rPr lang="en-US"/>
              <a:t>Note: linear operators preserve zero!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scale(s) = \left[&#10;\begin{array}{ll}&#10;s &amp; 0 \\&#10;0 &amp; s&#10;\end{array}&#10;\right]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48"/>
  <p:tag name="BOXHEIGHT" val="350"/>
  <p:tag name="BOXFONT" val="10"/>
  <p:tag name="BOXWRAP" val="False"/>
  <p:tag name="WORKAROUNDTRANSPARENCYBUG" val="False"/>
  <p:tag name="ALLOWFONTSUBSTITUTION" val="False"/>
  <p:tag name="BITMAPFORMAT" val="pngmono"/>
  <p:tag name="ORIGWIDTH" val="178"/>
  <p:tag name="PICTUREFILESIZE" val="1083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nuscale(s,t) = \left[&#10;\begin{array}{ll}&#10;s &amp; 0 \\&#10;0 &amp; t&#10;\end{array}&#10;\right]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48"/>
  <p:tag name="BOXHEIGHT" val="350"/>
  <p:tag name="BOXFONT" val="10"/>
  <p:tag name="BOXWRAP" val="False"/>
  <p:tag name="WORKAROUNDTRANSPARENCYBUG" val="False"/>
  <p:tag name="ALLOWFONTSUBSTITUTION" val="False"/>
  <p:tag name="BITMAPFORMAT" val="pngmono"/>
  <p:tag name="ORIGWIDTH" val="220"/>
  <p:tag name="PICTUREFILESIZE" val="1333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skew(a) = \left[&#10;\begin{array}{ll}&#10;1 &amp; a \\&#10;0 &amp; 1&#10;\end{array}&#10;\right]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48"/>
  <p:tag name="BOXHEIGHT" val="350"/>
  <p:tag name="BOXFONT" val="10"/>
  <p:tag name="BOXWRAP" val="False"/>
  <p:tag name="WORKAROUNDTRANSPARENCYBUG" val="False"/>
  <p:tag name="ALLOWFONTSUBSTITUTION" val="False"/>
  <p:tag name="BITMAPFORMAT" val="pngmono"/>
  <p:tag name="ORIGWIDTH" val="180"/>
  <p:tag name="PICTUREFILESIZE" val="1004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reflect(s,t) = \left[&#10;\begin{array}{ll}&#10;-1 &amp; 0 \\&#10;0 &amp; 1&#10;\end{array}&#10;\right]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48"/>
  <p:tag name="BOXHEIGHT" val="350"/>
  <p:tag name="BOXFONT" val="10"/>
  <p:tag name="BOXWRAP" val="False"/>
  <p:tag name="WORKAROUNDTRANSPARENCYBUG" val="False"/>
  <p:tag name="ALLOWFONTSUBSTITUTION" val="False"/>
  <p:tag name="BITMAPFORMAT" val="pngmono"/>
  <p:tag name="ORIGWIDTH" val="231"/>
  <p:tag name="PICTUREFILESIZE" val="1197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rotate(\theta) = \left[&#10;\begin{array}{ll}&#10;cos(\theta) &amp; -sin(\theta) \\&#10;sin(\theta) &amp; cos(\theta)&#10;\end{array}&#10;\right]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48"/>
  <p:tag name="BOXHEIGHT" val="350"/>
  <p:tag name="BOXFONT" val="10"/>
  <p:tag name="BOXWRAP" val="False"/>
  <p:tag name="WORKAROUNDTRANSPARENCYBUG" val="False"/>
  <p:tag name="ALLOWFONTSUBSTITUTION" val="False"/>
  <p:tag name="BITMAPFORMAT" val="pngmono"/>
  <p:tag name="ORIGWIDTH" val="300"/>
  <p:tag name="PICTUREFILESIZE" val="2559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\mathbf{M x} = \left[&#10;\begin{array}{cc} a &amp; b \\ c &amp; d \end{array}&#10;\right]&#10;\hspace{.5em}&#10;\left[&#10;\begin{array}{c} x \\ y \end{array}&#10;\right]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48"/>
  <p:tag name="BOXHEIGHT" val="350"/>
  <p:tag name="BOXFONT" val="10"/>
  <p:tag name="BOXWRAP" val="False"/>
  <p:tag name="WORKAROUNDTRANSPARENCYBUG" val="False"/>
  <p:tag name="ALLOWFONTSUBSTITUTION" val="False"/>
  <p:tag name="BITMAPFORMAT" val="pngmono"/>
  <p:tag name="ORIGWIDTH" val="198"/>
  <p:tag name="PICTUREFILESIZE" val="997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trans(x,y) =&#10;\left[&#10;\begin{array}{lll}&#10;1 &amp; 0 &amp; x \\&#10;0 &amp; 1 &amp; y \\&#10;0 &amp; 0 &amp; 1 \\&#10;\end{array}&#10;\right]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48"/>
  <p:tag name="BOXHEIGHT" val="350"/>
  <p:tag name="BOXFONT" val="10"/>
  <p:tag name="BOXWRAP" val="False"/>
  <p:tag name="WORKAROUNDTRANSPARENCYBUG" val="False"/>
  <p:tag name="ALLOWFONTSUBSTITUTION" val="False"/>
  <p:tag name="BITMAPFORMAT" val="pngmono"/>
  <p:tag name="ORIGWIDTH" val="237"/>
  <p:tag name="PICTUREFILESIZE" val="1639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scale(s) = \left[&#10;\begin{array}{lll}&#10;s &amp; 0 &amp; 0\\&#10;0 &amp; s &amp; 0\\&#10;0 &amp; 0 &amp; 1\\&#10;\end{array}&#10;\right]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48"/>
  <p:tag name="BOXHEIGHT" val="350"/>
  <p:tag name="BOXFONT" val="10"/>
  <p:tag name="BOXWRAP" val="False"/>
  <p:tag name="WORKAROUNDTRANSPARENCYBUG" val="False"/>
  <p:tag name="ALLOWFONTSUBSTITUTION" val="False"/>
  <p:tag name="BITMAPFORMAT" val="pngmono"/>
  <p:tag name="ORIGWIDTH" val="209"/>
  <p:tag name="PICTUREFILESIZE" val="1416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rotate(\theta) = \left[&#10;\begin{array}{ccc}&#10;cos(\theta) &amp; -sin(\theta) &amp; 0\\&#10;sin(\theta) &amp; cos(\theta) &amp; 0\\&#10;0 &amp; 0 &amp; 1&#10;\end{array}&#10;\right]&#10;\]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48"/>
  <p:tag name="BOXHEIGHT" val="350"/>
  <p:tag name="BOXFONT" val="10"/>
  <p:tag name="BOXWRAP" val="False"/>
  <p:tag name="WORKAROUNDTRANSPARENCYBUG" val="False"/>
  <p:tag name="ALLOWFONTSUBSTITUTION" val="False"/>
  <p:tag name="BITMAPFORMAT" val="pngmono"/>
  <p:tag name="ORIGWIDTH" val="331"/>
  <p:tag name="PICTUREFILESIZE" val="30294"/>
</p:tagLst>
</file>

<file path=ppt/theme/theme1.xml><?xml version="1.0" encoding="utf-8"?>
<a:theme xmlns:a="http://schemas.openxmlformats.org/drawingml/2006/main" name="wisc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wisc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sc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wisc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1_wisc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wisc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isc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559-template</Template>
  <TotalTime>85</TotalTime>
  <Words>1054</Words>
  <Application>Microsoft PowerPoint</Application>
  <PresentationFormat>On-screen Show (4:3)</PresentationFormat>
  <Paragraphs>248</Paragraphs>
  <Slides>26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wiscslide</vt:lpstr>
      <vt:lpstr>1_wiscslide</vt:lpstr>
      <vt:lpstr>559 Course Notes – 2007 Transforms (lectures 13-14)</vt:lpstr>
      <vt:lpstr>Geometric graphics</vt:lpstr>
      <vt:lpstr>Coordinate Systems</vt:lpstr>
      <vt:lpstr>What is a coordinate system</vt:lpstr>
      <vt:lpstr>Describing Coordinate systems</vt:lpstr>
      <vt:lpstr>Changing Coordinate Systems</vt:lpstr>
      <vt:lpstr>Transformations</vt:lpstr>
      <vt:lpstr>Interpreting Transformations</vt:lpstr>
      <vt:lpstr>Linear Transformations</vt:lpstr>
      <vt:lpstr>Example Linear Operators</vt:lpstr>
      <vt:lpstr>More linear operators</vt:lpstr>
      <vt:lpstr>Understanding linear operators</vt:lpstr>
      <vt:lpstr>Post-Multiply vs. Pre-Multiply</vt:lpstr>
      <vt:lpstr>Affine Transformations</vt:lpstr>
      <vt:lpstr>Homogeneous Coordinates</vt:lpstr>
      <vt:lpstr>Homogeneous Coordinates</vt:lpstr>
      <vt:lpstr>Translation in Homogeneous Coords</vt:lpstr>
      <vt:lpstr>What about other linear ops</vt:lpstr>
      <vt:lpstr>Matrices as Coordinate Systems</vt:lpstr>
      <vt:lpstr>Homogeneous Coordinates</vt:lpstr>
      <vt:lpstr>Matrices as Coordinate Systems</vt:lpstr>
      <vt:lpstr>Composing Transformations</vt:lpstr>
      <vt:lpstr>Why Compose?</vt:lpstr>
      <vt:lpstr>Hierarchical coordinate Systems</vt:lpstr>
      <vt:lpstr>Matrix Stack</vt:lpstr>
      <vt:lpstr>Matrix Stack Example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559 Course Notes – 2007 Transforms (lectures 13-14)</dc:title>
  <dc:creator>gleicher</dc:creator>
  <cp:lastModifiedBy>Mike Gleicher</cp:lastModifiedBy>
  <cp:revision>5</cp:revision>
  <dcterms:created xsi:type="dcterms:W3CDTF">2007-10-02T15:29:15Z</dcterms:created>
  <dcterms:modified xsi:type="dcterms:W3CDTF">2008-09-28T22:44:18Z</dcterms:modified>
</cp:coreProperties>
</file>