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9"/>
  </p:notesMasterIdLst>
  <p:handoutMasterIdLst>
    <p:handoutMasterId r:id="rId30"/>
  </p:handoutMasterIdLst>
  <p:sldIdLst>
    <p:sldId id="256" r:id="rId2"/>
    <p:sldId id="288" r:id="rId3"/>
    <p:sldId id="289" r:id="rId4"/>
    <p:sldId id="290" r:id="rId5"/>
    <p:sldId id="291" r:id="rId6"/>
    <p:sldId id="262" r:id="rId7"/>
    <p:sldId id="270" r:id="rId8"/>
    <p:sldId id="268" r:id="rId9"/>
    <p:sldId id="271" r:id="rId10"/>
    <p:sldId id="272" r:id="rId11"/>
    <p:sldId id="292" r:id="rId12"/>
    <p:sldId id="293" r:id="rId13"/>
    <p:sldId id="294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73" r:id="rId24"/>
    <p:sldId id="274" r:id="rId25"/>
    <p:sldId id="275" r:id="rId26"/>
    <p:sldId id="276" r:id="rId27"/>
    <p:sldId id="277" r:id="rId2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EA"/>
    <a:srgbClr val="DDDDDD"/>
    <a:srgbClr val="C0C0C0"/>
    <a:srgbClr val="EAEAEA"/>
    <a:srgbClr val="FF0000"/>
    <a:srgbClr val="7D7D7D"/>
    <a:srgbClr val="F8F8F8"/>
    <a:srgbClr val="0000D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1253" autoAdjust="0"/>
    <p:restoredTop sz="94607" autoAdjust="0"/>
  </p:normalViewPr>
  <p:slideViewPr>
    <p:cSldViewPr>
      <p:cViewPr varScale="1">
        <p:scale>
          <a:sx n="93" d="100"/>
          <a:sy n="93" d="100"/>
        </p:scale>
        <p:origin x="-102" y="-20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3D583C7-6710-4395-BFF2-6FA000D86F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fld id="{3F2FD888-CEEF-4D6A-87CC-48CF844AD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092F19-8F40-4FF6-8C94-0A6B23ADF259}" type="slidenum">
              <a:rPr lang="en-US"/>
              <a:pPr/>
              <a:t>6</a:t>
            </a:fld>
            <a:endParaRPr lang="en-US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3B4FEF-70EE-4F5B-9037-C782068A2804}" type="slidenum">
              <a:rPr lang="en-US"/>
              <a:pPr/>
              <a:t>14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0023" y="697230"/>
            <a:ext cx="4673600" cy="3486150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25FCA1-2BAD-40AE-9092-913EAC03CDCB}" type="slidenum">
              <a:rPr lang="en-US"/>
              <a:pPr/>
              <a:t>15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0023" y="697230"/>
            <a:ext cx="4673600" cy="3486150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0CF3BB-5A24-4E0C-83D4-A5B5B3CB2685}" type="slidenum">
              <a:rPr lang="en-US"/>
              <a:pPr/>
              <a:t>16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0023" y="697230"/>
            <a:ext cx="4673600" cy="348615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02E1A1-2E9D-4069-A005-AB15CD617D2F}" type="slidenum">
              <a:rPr lang="en-US"/>
              <a:pPr/>
              <a:t>17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0023" y="697230"/>
            <a:ext cx="4673600" cy="34861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5B89AB-B102-487E-B809-5D9E052C065A}" type="slidenum">
              <a:rPr lang="en-US"/>
              <a:pPr/>
              <a:t>18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0023" y="697230"/>
            <a:ext cx="4673600" cy="3486150"/>
          </a:xfrm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56EC4C-D3FF-424F-9990-B76C0B204DA6}" type="slidenum">
              <a:rPr lang="en-US"/>
              <a:pPr/>
              <a:t>19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0023" y="697230"/>
            <a:ext cx="4673600" cy="3486150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627ECE-CDCB-498A-8AF0-A303984EE318}" type="slidenum">
              <a:rPr lang="en-US"/>
              <a:pPr/>
              <a:t>20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0023" y="697230"/>
            <a:ext cx="4673600" cy="3486150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976D8E-7A12-4C64-9B16-9C179E29F387}" type="slidenum">
              <a:rPr lang="en-US"/>
              <a:pPr/>
              <a:t>21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0023" y="697230"/>
            <a:ext cx="4673600" cy="348615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04800"/>
            <a:ext cx="215265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30555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2291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600200"/>
            <a:ext cx="42291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762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00200"/>
            <a:ext cx="8610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7" descr="mediumWiscHandSketched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001000" y="3048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304800" y="1447800"/>
            <a:ext cx="8686800" cy="74613"/>
          </a:xfrm>
          <a:prstGeom prst="rect">
            <a:avLst/>
          </a:prstGeom>
          <a:gradFill rotWithShape="0">
            <a:gsLst>
              <a:gs pos="0">
                <a:srgbClr val="DF140F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Quick scan through:</a:t>
            </a:r>
          </a:p>
          <a:p>
            <a:r>
              <a:rPr lang="en-US" dirty="0" smtClean="0"/>
              <a:t>Basics of an image</a:t>
            </a:r>
          </a:p>
          <a:p>
            <a:r>
              <a:rPr lang="en-US" dirty="0" smtClean="0"/>
              <a:t>Mechanics of drawing (for practice assignment)</a:t>
            </a:r>
          </a:p>
          <a:p>
            <a:r>
              <a:rPr lang="en-US" dirty="0" smtClean="0"/>
              <a:t>Basic ideas of images/drawing (a scan through Chapter 3)</a:t>
            </a:r>
          </a:p>
          <a:p>
            <a:endParaRPr lang="en-US" dirty="0" smtClean="0"/>
          </a:p>
          <a:p>
            <a:r>
              <a:rPr lang="en-US" dirty="0" smtClean="0"/>
              <a:t>A brief touch on a bunch of topics we’ll come back to later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Lots of them</a:t>
            </a:r>
          </a:p>
          <a:p>
            <a:r>
              <a:rPr lang="en-US" dirty="0" smtClean="0"/>
              <a:t>Often compressed</a:t>
            </a:r>
          </a:p>
          <a:p>
            <a:pPr>
              <a:buNone/>
            </a:pPr>
            <a:r>
              <a:rPr lang="en-US" dirty="0" smtClean="0"/>
              <a:t>Practice assignment</a:t>
            </a:r>
            <a:endParaRPr lang="en-US" dirty="0" smtClean="0"/>
          </a:p>
          <a:p>
            <a:r>
              <a:rPr lang="en-US" dirty="0" smtClean="0"/>
              <a:t>Simple format: TARGA (.</a:t>
            </a:r>
            <a:r>
              <a:rPr lang="en-US" dirty="0" err="1" smtClean="0"/>
              <a:t>tga</a:t>
            </a:r>
            <a:r>
              <a:rPr lang="en-US" dirty="0" smtClean="0"/>
              <a:t>)</a:t>
            </a:r>
          </a:p>
          <a:p>
            <a:r>
              <a:rPr lang="en-US" dirty="0" smtClean="0"/>
              <a:t>We provide a really simple library</a:t>
            </a:r>
          </a:p>
          <a:p>
            <a:r>
              <a:rPr lang="en-US" dirty="0" smtClean="0"/>
              <a:t>No compression</a:t>
            </a:r>
          </a:p>
          <a:p>
            <a:endParaRPr lang="en-US" dirty="0" smtClean="0"/>
          </a:p>
          <a:p>
            <a:r>
              <a:rPr lang="en-US" dirty="0" smtClean="0"/>
              <a:t>JPEG, PNG – built into </a:t>
            </a:r>
            <a:r>
              <a:rPr lang="en-US" dirty="0" err="1" smtClean="0"/>
              <a:t>FlTK</a:t>
            </a:r>
            <a:r>
              <a:rPr lang="en-US" dirty="0" smtClean="0"/>
              <a:t> – but only reading, so use TGA for imaging assigns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Raster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is it called a raster</a:t>
            </a:r>
          </a:p>
          <a:p>
            <a:r>
              <a:rPr lang="en-US" dirty="0" smtClean="0"/>
              <a:t>Pixel order, channels (RGB vs. RRR…GGG)</a:t>
            </a:r>
          </a:p>
          <a:p>
            <a:r>
              <a:rPr lang="en-US" dirty="0" smtClean="0"/>
              <a:t>Row padding</a:t>
            </a:r>
          </a:p>
          <a:p>
            <a:endParaRPr lang="en-US" dirty="0" smtClean="0"/>
          </a:p>
          <a:p>
            <a:r>
              <a:rPr lang="en-US" dirty="0" smtClean="0"/>
              <a:t>What to store</a:t>
            </a:r>
          </a:p>
          <a:p>
            <a:pPr lvl="1"/>
            <a:r>
              <a:rPr lang="en-US" dirty="0" smtClean="0"/>
              <a:t>RGB vs. I vs. RGBA</a:t>
            </a:r>
          </a:p>
          <a:p>
            <a:pPr lvl="1"/>
            <a:r>
              <a:rPr lang="en-US" dirty="0" smtClean="0"/>
              <a:t>Fixed point vs. Floating point</a:t>
            </a:r>
          </a:p>
          <a:p>
            <a:pPr lvl="1"/>
            <a:r>
              <a:rPr lang="en-US" dirty="0" smtClean="0"/>
              <a:t>8 bits vs. more (later)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“A” (alpha)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Kindof</a:t>
            </a:r>
            <a:r>
              <a:rPr lang="en-US" dirty="0" smtClean="0"/>
              <a:t> treating like an extra color</a:t>
            </a:r>
          </a:p>
          <a:p>
            <a:endParaRPr lang="en-US" dirty="0" smtClean="0"/>
          </a:p>
          <a:p>
            <a:r>
              <a:rPr lang="en-US" dirty="0" smtClean="0"/>
              <a:t>“Opacity” of pixel</a:t>
            </a:r>
          </a:p>
          <a:p>
            <a:r>
              <a:rPr lang="en-US" dirty="0" smtClean="0"/>
              <a:t>As if image were painted on glass</a:t>
            </a:r>
          </a:p>
          <a:p>
            <a:r>
              <a:rPr lang="en-US" dirty="0" smtClean="0"/>
              <a:t>Useful for “compositing” one picture over another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numbers to store?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Ideally: </a:t>
            </a:r>
          </a:p>
          <a:p>
            <a:pPr lvl="1"/>
            <a:r>
              <a:rPr lang="en-US" dirty="0" smtClean="0"/>
              <a:t>Continuous amount (nearly, discrete quanta of photons)</a:t>
            </a:r>
          </a:p>
          <a:p>
            <a:pPr lvl="1"/>
            <a:r>
              <a:rPr lang="en-US" dirty="0" smtClean="0"/>
              <a:t>Huge range (surface of sun vs. dark room)</a:t>
            </a:r>
          </a:p>
          <a:p>
            <a:r>
              <a:rPr lang="en-US" dirty="0" smtClean="0"/>
              <a:t>Practically:</a:t>
            </a:r>
          </a:p>
          <a:p>
            <a:pPr lvl="1"/>
            <a:r>
              <a:rPr lang="en-US" dirty="0" smtClean="0"/>
              <a:t>Mainly interested in what we can see</a:t>
            </a:r>
          </a:p>
          <a:p>
            <a:pPr lvl="1"/>
            <a:r>
              <a:rPr lang="en-US" dirty="0" smtClean="0"/>
              <a:t>What differences we can tell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we’re making pictures, not for analysis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019175"/>
            <a:r>
              <a:rPr lang="en-US"/>
              <a:t>How sensitive is the eye?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2588" indent="-382588" defTabSz="1019175">
              <a:lnSpc>
                <a:spcPct val="90000"/>
              </a:lnSpc>
            </a:pPr>
            <a:r>
              <a:rPr lang="en-US" sz="2800"/>
              <a:t>Amazing range!</a:t>
            </a:r>
          </a:p>
          <a:p>
            <a:pPr marL="827088" lvl="1" indent="-317500" defTabSz="1019175">
              <a:lnSpc>
                <a:spcPct val="90000"/>
              </a:lnSpc>
            </a:pPr>
            <a:r>
              <a:rPr lang="en-US" sz="2400"/>
              <a:t>Night vision – when eyes adjusted, camping</a:t>
            </a:r>
          </a:p>
          <a:p>
            <a:pPr marL="827088" lvl="1" indent="-317500" defTabSz="1019175">
              <a:lnSpc>
                <a:spcPct val="90000"/>
              </a:lnSpc>
            </a:pPr>
            <a:r>
              <a:rPr lang="en-US" sz="2400"/>
              <a:t>Bright daylight</a:t>
            </a:r>
          </a:p>
          <a:p>
            <a:pPr marL="1273175" lvl="2" indent="-254000" defTabSz="1019175">
              <a:lnSpc>
                <a:spcPct val="90000"/>
              </a:lnSpc>
            </a:pPr>
            <a:r>
              <a:rPr lang="en-US" sz="2000">
                <a:latin typeface="Courier New" pitchFamily="49" charset="0"/>
              </a:rPr>
              <a:t>Sunlight 10000.</a:t>
            </a:r>
          </a:p>
          <a:p>
            <a:pPr marL="1273175" lvl="2" indent="-254000" defTabSz="1019175">
              <a:lnSpc>
                <a:spcPct val="90000"/>
              </a:lnSpc>
            </a:pPr>
            <a:r>
              <a:rPr lang="en-US" sz="2000">
                <a:latin typeface="Courier New" pitchFamily="49" charset="0"/>
              </a:rPr>
              <a:t>Twilight    10.</a:t>
            </a:r>
          </a:p>
          <a:p>
            <a:pPr marL="1273175" lvl="2" indent="-254000" defTabSz="1019175">
              <a:lnSpc>
                <a:spcPct val="90000"/>
              </a:lnSpc>
            </a:pPr>
            <a:r>
              <a:rPr lang="en-US" sz="2000">
                <a:latin typeface="Courier New" pitchFamily="49" charset="0"/>
              </a:rPr>
              <a:t>Starlight    0.001</a:t>
            </a:r>
          </a:p>
          <a:p>
            <a:pPr marL="382588" indent="-382588" defTabSz="1019175">
              <a:lnSpc>
                <a:spcPct val="90000"/>
              </a:lnSpc>
            </a:pPr>
            <a:r>
              <a:rPr lang="en-US" sz="2800"/>
              <a:t>Catch: at any given time, can’t see this range</a:t>
            </a:r>
          </a:p>
          <a:p>
            <a:pPr marL="827088" lvl="1" indent="-317500" defTabSz="1019175">
              <a:lnSpc>
                <a:spcPct val="90000"/>
              </a:lnSpc>
            </a:pPr>
            <a:r>
              <a:rPr lang="en-US" sz="2400"/>
              <a:t>Adaptation – bright light, iris closes, lets in less light, …</a:t>
            </a:r>
          </a:p>
          <a:p>
            <a:pPr marL="382588" indent="-382588" defTabSz="1019175">
              <a:lnSpc>
                <a:spcPct val="90000"/>
              </a:lnSpc>
            </a:pPr>
            <a:r>
              <a:rPr lang="en-US" sz="2800"/>
              <a:t>At any given time, about 100:1 contrast ratio</a:t>
            </a:r>
          </a:p>
          <a:p>
            <a:pPr marL="827088" lvl="1" indent="-317500" defTabSz="1019175">
              <a:lnSpc>
                <a:spcPct val="90000"/>
              </a:lnSpc>
            </a:pPr>
            <a:r>
              <a:rPr lang="en-US" sz="2400"/>
              <a:t>This is a lot more than most displays</a:t>
            </a:r>
          </a:p>
          <a:p>
            <a:pPr marL="827088" lvl="1" indent="-317500" defTabSz="1019175">
              <a:lnSpc>
                <a:spcPct val="90000"/>
              </a:lnSpc>
            </a:pPr>
            <a:r>
              <a:rPr lang="en-US" sz="2400"/>
              <a:t>Better displays = more constrast</a:t>
            </a:r>
          </a:p>
          <a:p>
            <a:pPr marL="1273175" lvl="2" indent="-254000" defTabSz="1019175">
              <a:lnSpc>
                <a:spcPct val="90000"/>
              </a:lnSpc>
            </a:pPr>
            <a:r>
              <a:rPr lang="en-US" sz="2000"/>
              <a:t>Often by blacker blacks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019175"/>
            <a:r>
              <a:rPr lang="en-US"/>
              <a:t>High Dynamic Range Imagery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2588" indent="-382588" defTabSz="1019175"/>
            <a:r>
              <a:rPr lang="en-US" sz="2800"/>
              <a:t>Most sensors/displays have less range than eye</a:t>
            </a:r>
          </a:p>
          <a:p>
            <a:pPr marL="827088" lvl="1" indent="-317500" defTabSz="1019175"/>
            <a:r>
              <a:rPr lang="en-US" sz="2400"/>
              <a:t>Certainly less range than scenes do</a:t>
            </a:r>
          </a:p>
          <a:p>
            <a:pPr marL="382588" indent="-382588" defTabSz="1019175"/>
            <a:r>
              <a:rPr lang="en-US" sz="2800"/>
              <a:t>What happens?</a:t>
            </a:r>
          </a:p>
          <a:p>
            <a:pPr marL="827088" lvl="1" indent="-317500" defTabSz="1019175"/>
            <a:r>
              <a:rPr lang="en-US" sz="2400"/>
              <a:t>Bright areas – all white (no details)</a:t>
            </a:r>
          </a:p>
          <a:p>
            <a:pPr marL="827088" lvl="1" indent="-317500" defTabSz="1019175"/>
            <a:r>
              <a:rPr lang="en-US" sz="2400"/>
              <a:t>Dark (shadow) areas – all black (no details)</a:t>
            </a:r>
          </a:p>
          <a:p>
            <a:pPr marL="382588" indent="-382588" defTabSz="1019175"/>
            <a:r>
              <a:rPr lang="en-US" sz="2800"/>
              <a:t>What to do?</a:t>
            </a:r>
          </a:p>
          <a:p>
            <a:pPr marL="827088" lvl="1" indent="-317500" defTabSz="1019175"/>
            <a:r>
              <a:rPr lang="en-US" sz="2400"/>
              <a:t>Adjust exposure (time, aperature, sensitivity) to get the most important stuff</a:t>
            </a:r>
          </a:p>
          <a:p>
            <a:pPr marL="827088" lvl="1" indent="-317500" defTabSz="1019175"/>
            <a:r>
              <a:rPr lang="en-US" sz="2400"/>
              <a:t>Acquire “High Dynamic Range” Imagery</a:t>
            </a:r>
          </a:p>
          <a:p>
            <a:pPr marL="1273175" lvl="2" indent="-254000" defTabSz="1019175"/>
            <a:r>
              <a:rPr lang="en-US" sz="2000"/>
              <a:t>Special sensors</a:t>
            </a:r>
          </a:p>
          <a:p>
            <a:pPr marL="1273175" lvl="2" indent="-254000" defTabSz="1019175"/>
            <a:r>
              <a:rPr lang="en-US" sz="2000"/>
              <a:t>Multiple exposures (at different settings) – cool thing to do</a:t>
            </a:r>
          </a:p>
          <a:p>
            <a:pPr marL="827088" lvl="1" indent="-317500" defTabSz="1019175"/>
            <a:r>
              <a:rPr lang="en-US" sz="2400"/>
              <a:t>HDR later in the course</a:t>
            </a:r>
            <a:endParaRPr lang="en-US" sz="25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019175"/>
            <a:r>
              <a:rPr lang="en-US"/>
              <a:t>Perception of intensity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2588" indent="-382588" defTabSz="1019175">
              <a:lnSpc>
                <a:spcPct val="90000"/>
              </a:lnSpc>
            </a:pPr>
            <a:r>
              <a:rPr lang="en-US" sz="2800"/>
              <a:t>Eye senses relative differences</a:t>
            </a:r>
          </a:p>
          <a:p>
            <a:pPr marL="827088" lvl="1" indent="-317500" defTabSz="1019175">
              <a:lnSpc>
                <a:spcPct val="90000"/>
              </a:lnSpc>
            </a:pPr>
            <a:r>
              <a:rPr lang="en-US" sz="2400"/>
              <a:t>Equivalent differences 50:100  20:40</a:t>
            </a:r>
          </a:p>
          <a:p>
            <a:pPr marL="827088" lvl="1" indent="-317500" defTabSz="1019175">
              <a:lnSpc>
                <a:spcPct val="90000"/>
              </a:lnSpc>
            </a:pPr>
            <a:r>
              <a:rPr lang="en-US" sz="2400"/>
              <a:t>Hard to tell absolute differences directly</a:t>
            </a:r>
          </a:p>
          <a:p>
            <a:pPr marL="1273175" lvl="2" indent="-254000" defTabSz="1019175">
              <a:lnSpc>
                <a:spcPct val="90000"/>
              </a:lnSpc>
            </a:pPr>
            <a:r>
              <a:rPr lang="en-US" sz="2000"/>
              <a:t>Adaptation to current setting</a:t>
            </a:r>
          </a:p>
          <a:p>
            <a:pPr marL="382588" indent="-382588" defTabSz="1019175">
              <a:lnSpc>
                <a:spcPct val="90000"/>
              </a:lnSpc>
            </a:pPr>
            <a:r>
              <a:rPr lang="en-US" sz="2800"/>
              <a:t>Can sense 1% differences</a:t>
            </a:r>
          </a:p>
          <a:p>
            <a:pPr marL="382588" indent="-382588" defTabSz="1019175">
              <a:lnSpc>
                <a:spcPct val="90000"/>
              </a:lnSpc>
            </a:pPr>
            <a:r>
              <a:rPr lang="en-US" sz="2800"/>
              <a:t>At any given time 100:1 contrast ratio</a:t>
            </a:r>
          </a:p>
          <a:p>
            <a:pPr marL="382588" indent="-382588" defTabSz="1019175">
              <a:lnSpc>
                <a:spcPct val="90000"/>
              </a:lnSpc>
            </a:pPr>
            <a:endParaRPr lang="en-US" sz="2800"/>
          </a:p>
          <a:p>
            <a:pPr marL="382588" indent="-382588" defTabSz="1019175">
              <a:lnSpc>
                <a:spcPct val="90000"/>
              </a:lnSpc>
            </a:pPr>
            <a:r>
              <a:rPr lang="en-US" sz="2800"/>
              <a:t>How many levels can you see in an image?</a:t>
            </a:r>
          </a:p>
          <a:p>
            <a:pPr marL="827088" lvl="1" indent="-317500" defTabSz="1019175">
              <a:lnSpc>
                <a:spcPct val="90000"/>
              </a:lnSpc>
            </a:pPr>
            <a:r>
              <a:rPr lang="en-US" sz="2400"/>
              <a:t>1.01 ^ 463 = 100.2  (e.g. 463 1% differences = 100:1)</a:t>
            </a:r>
          </a:p>
          <a:p>
            <a:pPr marL="827088" lvl="1" indent="-317500" defTabSz="1019175">
              <a:lnSpc>
                <a:spcPct val="90000"/>
              </a:lnSpc>
            </a:pPr>
            <a:r>
              <a:rPr lang="en-US" sz="2400"/>
              <a:t>This is about 8 bits of precision (less than 9)</a:t>
            </a:r>
          </a:p>
          <a:p>
            <a:pPr marL="827088" lvl="1" indent="-317500" defTabSz="1019175">
              <a:lnSpc>
                <a:spcPct val="90000"/>
              </a:lnSpc>
            </a:pPr>
            <a:r>
              <a:rPr lang="en-US" sz="2400"/>
              <a:t>But its VERY non linear 1, 1.01, …. , 99.2, 100.2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Non-linearity of intensity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Non-linear mapping from “amount of light” to perceived brightness</a:t>
            </a:r>
          </a:p>
          <a:p>
            <a:pPr>
              <a:lnSpc>
                <a:spcPct val="90000"/>
              </a:lnSpc>
            </a:pPr>
            <a:r>
              <a:rPr lang="en-US" sz="2800"/>
              <a:t>Want uniform mapping of intensities -&gt; perception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Level 1, 2, 3, …. 255 -&gt;  1, 1.01, 1.02, … 99, 100</a:t>
            </a:r>
          </a:p>
          <a:p>
            <a:pPr lvl="1"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Worse: displays are non-linear too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Voltage -&gt; amount of light is non-linear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Different displays are different</a:t>
            </a:r>
          </a:p>
          <a:p>
            <a:pPr lvl="1"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Want to linearize the system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Intensity levels map nicely to perceived levels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Gamma correction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Idea: put a non-linear function between intensity and output</a:t>
            </a:r>
          </a:p>
          <a:p>
            <a:pPr lvl="1"/>
            <a:r>
              <a:rPr lang="en-US"/>
              <a:t>Done as the last step (usually) – after all computations</a:t>
            </a:r>
          </a:p>
          <a:p>
            <a:r>
              <a:rPr lang="en-US"/>
              <a:t>Could create arbitrary functions for mapping</a:t>
            </a:r>
          </a:p>
          <a:p>
            <a:pPr lvl="1"/>
            <a:r>
              <a:rPr lang="en-US"/>
              <a:t>Too cumbersome</a:t>
            </a:r>
          </a:p>
          <a:p>
            <a:r>
              <a:rPr lang="en-US"/>
              <a:t>Exponential is a good approximate model</a:t>
            </a:r>
          </a:p>
          <a:p>
            <a:pPr lvl="1"/>
            <a:r>
              <a:rPr lang="en-US"/>
              <a:t>Exponential non-linearity of perception</a:t>
            </a:r>
          </a:p>
          <a:p>
            <a:pPr lvl="1"/>
            <a:r>
              <a:rPr lang="en-US"/>
              <a:t>Exponential power laws in CRTs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Modeling a display device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5/2 power law (five-halves)</a:t>
            </a:r>
          </a:p>
          <a:p>
            <a:pPr lvl="1"/>
            <a:r>
              <a:rPr lang="en-US"/>
              <a:t>Models physics of a CRT</a:t>
            </a:r>
          </a:p>
          <a:p>
            <a:pPr lvl="1"/>
            <a:r>
              <a:rPr lang="en-US"/>
              <a:t>Real CRTs are close, LCDs designed to be similar</a:t>
            </a:r>
          </a:p>
          <a:p>
            <a:r>
              <a:rPr lang="en-US"/>
              <a:t>L = M (i+</a:t>
            </a:r>
            <a:r>
              <a:rPr lang="en-US">
                <a:sym typeface="Symbol" pitchFamily="18" charset="2"/>
              </a:rPr>
              <a:t></a:t>
            </a:r>
            <a:r>
              <a:rPr lang="en-US"/>
              <a:t>)^</a:t>
            </a:r>
            <a:r>
              <a:rPr lang="en-US">
                <a:sym typeface="Symbol" pitchFamily="18" charset="2"/>
              </a:rPr>
              <a:t></a:t>
            </a:r>
          </a:p>
          <a:p>
            <a:pPr lvl="1"/>
            <a:r>
              <a:rPr lang="en-US">
                <a:sym typeface="Symbol" pitchFamily="18" charset="2"/>
              </a:rPr>
              <a:t>i = input intensity value</a:t>
            </a:r>
          </a:p>
          <a:p>
            <a:pPr lvl="1"/>
            <a:r>
              <a:rPr lang="en-US">
                <a:sym typeface="Symbol" pitchFamily="18" charset="2"/>
              </a:rPr>
              <a:t>L = amount of light</a:t>
            </a:r>
          </a:p>
          <a:p>
            <a:pPr lvl="1"/>
            <a:r>
              <a:rPr lang="en-US">
                <a:sym typeface="Symbol" pitchFamily="18" charset="2"/>
              </a:rPr>
              <a:t> = since zero isn’t really black</a:t>
            </a:r>
          </a:p>
          <a:p>
            <a:pPr lvl="1"/>
            <a:r>
              <a:rPr lang="en-US">
                <a:sym typeface="Symbol" pitchFamily="18" charset="2"/>
              </a:rPr>
              <a:t>M = maximum intensity</a:t>
            </a:r>
          </a:p>
          <a:p>
            <a:pPr lvl="1"/>
            <a:r>
              <a:rPr lang="en-US">
                <a:sym typeface="Symbol" pitchFamily="18" charset="2"/>
              </a:rPr>
              <a:t> = specific property of display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window on the screen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2D picture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Aside #1</a:t>
            </a:r>
            <a:endParaRPr lang="en-US" dirty="0" smtClean="0"/>
          </a:p>
          <a:p>
            <a:r>
              <a:rPr lang="en-US" dirty="0" smtClean="0"/>
              <a:t>How did we get a window on the screen in the first place?</a:t>
            </a:r>
          </a:p>
          <a:p>
            <a:endParaRPr lang="en-US" dirty="0" smtClean="0"/>
          </a:p>
          <a:p>
            <a:r>
              <a:rPr lang="en-US" dirty="0" smtClean="0"/>
              <a:t>Operating system, window system, toolkit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Linearizing the display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Define a function </a:t>
            </a:r>
            <a:r>
              <a:rPr lang="en-US" b="1"/>
              <a:t>g</a:t>
            </a:r>
            <a:r>
              <a:rPr lang="en-US"/>
              <a:t> that corrects for non-linearity</a:t>
            </a:r>
          </a:p>
          <a:p>
            <a:r>
              <a:rPr lang="en-US"/>
              <a:t>L = M ( g(i) )^</a:t>
            </a:r>
            <a:r>
              <a:rPr lang="en-US">
                <a:sym typeface="Symbol" pitchFamily="18" charset="2"/>
              </a:rPr>
              <a:t>     (ignoring </a:t>
            </a:r>
            <a:r>
              <a:rPr lang="en-US"/>
              <a:t>)</a:t>
            </a:r>
          </a:p>
          <a:p>
            <a:pPr lvl="1"/>
            <a:r>
              <a:rPr lang="en-US">
                <a:sym typeface="Symbol" pitchFamily="18" charset="2"/>
              </a:rPr>
              <a:t>G = 1/ </a:t>
            </a:r>
          </a:p>
          <a:p>
            <a:r>
              <a:rPr lang="en-US">
                <a:sym typeface="Symbol" pitchFamily="18" charset="2"/>
              </a:rPr>
              <a:t>Where do we get  from?</a:t>
            </a:r>
          </a:p>
          <a:p>
            <a:pPr lvl="1"/>
            <a:r>
              <a:rPr lang="en-US">
                <a:sym typeface="Symbol" pitchFamily="18" charset="2"/>
              </a:rPr>
              <a:t>Pick it so things look right</a:t>
            </a:r>
          </a:p>
          <a:p>
            <a:r>
              <a:rPr lang="en-US">
                <a:sym typeface="Symbol" pitchFamily="18" charset="2"/>
              </a:rPr>
              <a:t>Note: 1</a:t>
            </a:r>
            <a:r>
              <a:rPr lang="en-US" baseline="30000">
                <a:sym typeface="Symbol" pitchFamily="18" charset="2"/>
              </a:rPr>
              <a:t>st</a:t>
            </a:r>
            <a:r>
              <a:rPr lang="en-US">
                <a:sym typeface="Symbol" pitchFamily="18" charset="2"/>
              </a:rPr>
              <a:t> order approximation (very simple)</a:t>
            </a:r>
          </a:p>
          <a:p>
            <a:pPr lvl="1"/>
            <a:r>
              <a:rPr lang="en-US">
                <a:sym typeface="Symbol" pitchFamily="18" charset="2"/>
              </a:rPr>
              <a:t>Only 1 parameter to specify (), many factors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Gamma correction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Want value 0 = minimum intensity</a:t>
            </a:r>
          </a:p>
          <a:p>
            <a:r>
              <a:rPr lang="en-US" sz="2800"/>
              <a:t>Want value max (1 or 255) = maximum intensity</a:t>
            </a:r>
          </a:p>
          <a:p>
            <a:pPr>
              <a:buFontTx/>
              <a:buNone/>
            </a:pPr>
            <a:r>
              <a:rPr lang="en-US" sz="2800"/>
              <a:t>	--- those 2 are easy to get</a:t>
            </a:r>
          </a:p>
          <a:p>
            <a:r>
              <a:rPr lang="en-US" sz="2800"/>
              <a:t>Pick one more point</a:t>
            </a:r>
          </a:p>
          <a:p>
            <a:pPr lvl="1"/>
            <a:r>
              <a:rPr lang="en-US" sz="2400"/>
              <a:t>Midpoint should be 50%</a:t>
            </a:r>
          </a:p>
          <a:p>
            <a:pPr lvl="1"/>
            <a:r>
              <a:rPr lang="en-US" sz="2400"/>
              <a:t>Easy – show 50% black white + 50% gray</a:t>
            </a:r>
          </a:p>
          <a:p>
            <a:pPr lvl="1"/>
            <a:r>
              <a:rPr lang="en-US" sz="2400"/>
              <a:t>Adjust gamma until it looks the same</a:t>
            </a:r>
          </a:p>
          <a:p>
            <a:pPr lvl="1"/>
            <a:endParaRPr lang="en-US" sz="2400"/>
          </a:p>
          <a:p>
            <a:r>
              <a:rPr lang="en-US" sz="2800"/>
              <a:t>All this happens “behind the scenes”</a:t>
            </a:r>
          </a:p>
          <a:p>
            <a:r>
              <a:rPr lang="en-US" sz="2800"/>
              <a:t>Everything gets harder when we deal with color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to store in the frame buffer?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Frame Buffer = rectangular chunk of memory</a:t>
            </a:r>
          </a:p>
          <a:p>
            <a:pPr>
              <a:lnSpc>
                <a:spcPct val="90000"/>
              </a:lnSpc>
            </a:pPr>
            <a:r>
              <a:rPr lang="en-US" sz="2800"/>
              <a:t>Intensity measurements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Deal with color later, basically store multiple monochrome</a:t>
            </a:r>
          </a:p>
          <a:p>
            <a:pPr>
              <a:lnSpc>
                <a:spcPct val="90000"/>
              </a:lnSpc>
            </a:pPr>
            <a:r>
              <a:rPr lang="en-US" sz="2800"/>
              <a:t>Continuous range of intensities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8-9 bits of precision ideally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More since can’t get exactly right (10-12 bits)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More since want more dynamic range (12-14 bits)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More since want linear space to make math easy (16-32 bits)</a:t>
            </a:r>
          </a:p>
          <a:p>
            <a:pPr>
              <a:lnSpc>
                <a:spcPct val="90000"/>
              </a:lnSpc>
            </a:pPr>
            <a:r>
              <a:rPr lang="en-US" sz="2800"/>
              <a:t>Discrete set of choices – </a:t>
            </a:r>
            <a:r>
              <a:rPr lang="en-US" sz="2800" b="1"/>
              <a:t>QUANTIZATION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Inks, palettes, color tables, …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Less storage cost + Color table animation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Geometry to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draw?</a:t>
            </a:r>
          </a:p>
          <a:p>
            <a:pPr lvl="1"/>
            <a:r>
              <a:rPr lang="en-US" dirty="0" smtClean="0"/>
              <a:t>Set pixels / alter existing values</a:t>
            </a:r>
          </a:p>
          <a:p>
            <a:pPr lvl="1"/>
            <a:r>
              <a:rPr lang="en-US" dirty="0" smtClean="0"/>
              <a:t>Convert geometry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Rasterization: convert geometry to pixel values</a:t>
            </a:r>
          </a:p>
          <a:p>
            <a:pPr lvl="1"/>
            <a:r>
              <a:rPr lang="en-US" dirty="0" smtClean="0"/>
              <a:t>Line drawing, Triangle drawing</a:t>
            </a:r>
          </a:p>
          <a:p>
            <a:r>
              <a:rPr lang="en-US" dirty="0" smtClean="0"/>
              <a:t>Taken care of in hardware nowadays</a:t>
            </a:r>
          </a:p>
          <a:p>
            <a:pPr lvl="1"/>
            <a:r>
              <a:rPr lang="en-US" dirty="0" smtClean="0"/>
              <a:t>Hardware uses different algorithms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Line-Drawing algorithm</a:t>
            </a:r>
            <a:br>
              <a:rPr lang="en-US" dirty="0" smtClean="0"/>
            </a:br>
            <a:r>
              <a:rPr lang="en-US" dirty="0" err="1" smtClean="0"/>
              <a:t>Brezenham’s</a:t>
            </a:r>
            <a:r>
              <a:rPr lang="en-US" dirty="0" smtClean="0"/>
              <a:t> or Midpoint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</a:p>
          <a:p>
            <a:pPr lvl="1"/>
            <a:r>
              <a:rPr lang="en-US" dirty="0" smtClean="0"/>
              <a:t>No skipped pixels</a:t>
            </a:r>
          </a:p>
          <a:p>
            <a:pPr lvl="1"/>
            <a:r>
              <a:rPr lang="en-US" dirty="0" smtClean="0"/>
              <a:t>No floating point</a:t>
            </a:r>
          </a:p>
          <a:p>
            <a:r>
              <a:rPr lang="en-US" dirty="0" smtClean="0"/>
              <a:t>Key Ideas:</a:t>
            </a:r>
          </a:p>
          <a:p>
            <a:pPr lvl="1"/>
            <a:r>
              <a:rPr lang="en-US" dirty="0" smtClean="0"/>
              <a:t>Limit to 1 octant (0-&gt;45 degrees)</a:t>
            </a:r>
          </a:p>
          <a:p>
            <a:pPr lvl="1"/>
            <a:r>
              <a:rPr lang="en-US" dirty="0" smtClean="0"/>
              <a:t>Get others by symmetry</a:t>
            </a:r>
          </a:p>
          <a:p>
            <a:pPr lvl="1"/>
            <a:r>
              <a:rPr lang="en-US" dirty="0" smtClean="0"/>
              <a:t>1 pixel per column</a:t>
            </a:r>
          </a:p>
          <a:p>
            <a:pPr lvl="1"/>
            <a:r>
              <a:rPr lang="en-US" dirty="0" smtClean="0"/>
              <a:t>Each step – either horizontal, or up one</a:t>
            </a:r>
          </a:p>
          <a:p>
            <a:pPr lvl="1"/>
            <a:r>
              <a:rPr lang="en-US" dirty="0" smtClean="0"/>
              <a:t>Decision rule: if pixel is above “midpoint”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 is a continuous thing</a:t>
            </a:r>
          </a:p>
          <a:p>
            <a:r>
              <a:rPr lang="en-US" dirty="0" smtClean="0"/>
              <a:t>Pixels are discrete </a:t>
            </a:r>
            <a:r>
              <a:rPr lang="en-US" dirty="0" err="1" smtClean="0"/>
              <a:t>measurments</a:t>
            </a:r>
            <a:endParaRPr lang="en-US" dirty="0" smtClean="0"/>
          </a:p>
          <a:p>
            <a:pPr lvl="1"/>
            <a:r>
              <a:rPr lang="en-US" dirty="0" smtClean="0"/>
              <a:t>Imperfect representation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Jaggies</a:t>
            </a:r>
            <a:r>
              <a:rPr lang="en-US" dirty="0" smtClean="0"/>
              <a:t>, Crawlies</a:t>
            </a:r>
          </a:p>
          <a:p>
            <a:r>
              <a:rPr lang="en-US" dirty="0" smtClean="0"/>
              <a:t>Line-weights</a:t>
            </a:r>
          </a:p>
          <a:p>
            <a:r>
              <a:rPr lang="en-US" dirty="0" smtClean="0"/>
              <a:t>Sub-pixel positions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Lost information because using a continuous representation</a:t>
            </a:r>
          </a:p>
          <a:p>
            <a:endParaRPr lang="en-US" dirty="0" smtClean="0"/>
          </a:p>
          <a:p>
            <a:r>
              <a:rPr lang="en-US" dirty="0" smtClean="0"/>
              <a:t>Many “continuous” things = 1 discrete thing</a:t>
            </a:r>
          </a:p>
          <a:p>
            <a:pPr lvl="1"/>
            <a:r>
              <a:rPr lang="en-US" dirty="0" smtClean="0"/>
              <a:t>They are “aliases” of each other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Lots of theory (later)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Anti-Aliasing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you’ve aliased you’ve lost</a:t>
            </a:r>
          </a:p>
          <a:p>
            <a:endParaRPr lang="en-US" dirty="0" smtClean="0"/>
          </a:p>
          <a:p>
            <a:r>
              <a:rPr lang="en-US" dirty="0" smtClean="0"/>
              <a:t>Can do drawing to try to minimize the visual artifacts</a:t>
            </a:r>
          </a:p>
          <a:p>
            <a:pPr lvl="1"/>
            <a:r>
              <a:rPr lang="en-US" dirty="0" smtClean="0"/>
              <a:t>Simplistic: soften hard edges</a:t>
            </a:r>
          </a:p>
          <a:p>
            <a:pPr lvl="1"/>
            <a:r>
              <a:rPr lang="en-US" dirty="0" smtClean="0"/>
              <a:t>Not “all in 1 bucket” – spread it out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We’ll look at this a lot – mainly in context of photo processing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toolkit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class: </a:t>
            </a:r>
            <a:r>
              <a:rPr lang="en-US" dirty="0" err="1" smtClean="0"/>
              <a:t>FlTk</a:t>
            </a:r>
            <a:r>
              <a:rPr lang="en-US" dirty="0" smtClean="0"/>
              <a:t>, GLUT</a:t>
            </a:r>
          </a:p>
          <a:p>
            <a:pPr lvl="1"/>
            <a:r>
              <a:rPr lang="en-US" dirty="0" smtClean="0"/>
              <a:t>Why?  (why not)</a:t>
            </a:r>
          </a:p>
          <a:p>
            <a:endParaRPr lang="en-US" dirty="0" smtClean="0"/>
          </a:p>
          <a:p>
            <a:r>
              <a:rPr lang="en-US" dirty="0" smtClean="0"/>
              <a:t>When do I draw	(redraw, idle, damage)</a:t>
            </a:r>
          </a:p>
          <a:p>
            <a:pPr lvl="1"/>
            <a:r>
              <a:rPr lang="en-US" dirty="0" smtClean="0"/>
              <a:t>Event models</a:t>
            </a:r>
          </a:p>
          <a:p>
            <a:r>
              <a:rPr lang="en-US" dirty="0" smtClean="0"/>
              <a:t>Where do I draw</a:t>
            </a:r>
          </a:p>
          <a:p>
            <a:r>
              <a:rPr lang="en-US" dirty="0" smtClean="0"/>
              <a:t>How do I draw  (double buffering)</a:t>
            </a:r>
          </a:p>
          <a:p>
            <a:r>
              <a:rPr lang="en-US" dirty="0" smtClean="0"/>
              <a:t>What happens when I draw</a:t>
            </a:r>
          </a:p>
          <a:p>
            <a:r>
              <a:rPr lang="en-US" dirty="0" smtClean="0"/>
              <a:t>What about user interaction?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will I draw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Directly access pixels</a:t>
            </a:r>
          </a:p>
          <a:p>
            <a:pPr lvl="1"/>
            <a:r>
              <a:rPr lang="en-US" dirty="0" smtClean="0"/>
              <a:t>In image data structures, let toolkit display</a:t>
            </a:r>
          </a:p>
          <a:p>
            <a:pPr lvl="1"/>
            <a:r>
              <a:rPr lang="en-US" dirty="0" smtClean="0"/>
              <a:t>Or just read/write to files</a:t>
            </a:r>
          </a:p>
          <a:p>
            <a:r>
              <a:rPr lang="en-US" dirty="0" smtClean="0"/>
              <a:t>Use toolkit (and therefore hardware)</a:t>
            </a:r>
          </a:p>
          <a:p>
            <a:pPr lvl="1"/>
            <a:r>
              <a:rPr lang="en-US" dirty="0" smtClean="0"/>
              <a:t>Primitives (geometry)</a:t>
            </a:r>
          </a:p>
          <a:p>
            <a:r>
              <a:rPr lang="en-US" dirty="0" smtClean="0"/>
              <a:t>OpenGL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Practice assignment – draw something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know about OpenGL</a:t>
            </a:r>
            <a:br>
              <a:rPr lang="en-US" dirty="0" smtClean="0"/>
            </a:br>
            <a:r>
              <a:rPr lang="en-US" dirty="0" smtClean="0"/>
              <a:t>(for practice assignment)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What </a:t>
            </a:r>
            <a:r>
              <a:rPr lang="en-US" sz="2800" dirty="0" smtClean="0"/>
              <a:t>is X,Y (coordinate system, NDC)</a:t>
            </a:r>
          </a:p>
          <a:p>
            <a:r>
              <a:rPr lang="en-US" sz="2800" dirty="0" smtClean="0"/>
              <a:t>State model </a:t>
            </a:r>
          </a:p>
          <a:p>
            <a:r>
              <a:rPr lang="en-US" sz="2800" dirty="0" smtClean="0"/>
              <a:t>Primitives</a:t>
            </a:r>
          </a:p>
          <a:p>
            <a:r>
              <a:rPr lang="en-US" sz="2800" dirty="0" smtClean="0"/>
              <a:t>Basic Commands</a:t>
            </a:r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Kinds of things</a:t>
            </a:r>
          </a:p>
          <a:p>
            <a:r>
              <a:rPr lang="en-US" sz="2800" dirty="0" smtClean="0"/>
              <a:t>Set up coordinate systems</a:t>
            </a:r>
          </a:p>
          <a:p>
            <a:r>
              <a:rPr lang="en-US" sz="2800" dirty="0" smtClean="0"/>
              <a:t>Draw primitives</a:t>
            </a:r>
          </a:p>
          <a:p>
            <a:r>
              <a:rPr lang="en-US" sz="2800" dirty="0" smtClean="0"/>
              <a:t>Control appearance of primitives</a:t>
            </a:r>
          </a:p>
          <a:p>
            <a:r>
              <a:rPr lang="en-US" sz="2800" dirty="0" smtClean="0"/>
              <a:t>Other drawing control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(back to images)</a:t>
            </a:r>
            <a:br>
              <a:rPr lang="en-US" dirty="0" smtClean="0"/>
            </a:br>
            <a:r>
              <a:rPr lang="en-US" dirty="0" smtClean="0"/>
              <a:t>Measuring </a:t>
            </a:r>
            <a:r>
              <a:rPr lang="en-US" dirty="0"/>
              <a:t>on the image plane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Want to measure / record the light that hits the image plane</a:t>
            </a:r>
          </a:p>
          <a:p>
            <a:pPr>
              <a:lnSpc>
                <a:spcPct val="90000"/>
              </a:lnSpc>
            </a:pPr>
            <a:r>
              <a:rPr lang="en-US"/>
              <a:t>At every position on the image plane (in the image) we can measure the amount of light</a:t>
            </a:r>
          </a:p>
          <a:p>
            <a:pPr lvl="1">
              <a:lnSpc>
                <a:spcPct val="90000"/>
              </a:lnSpc>
            </a:pPr>
            <a:r>
              <a:rPr lang="en-US"/>
              <a:t>Continuous phenomenon (move a little bit, and it can be different)</a:t>
            </a:r>
          </a:p>
          <a:p>
            <a:pPr lvl="1">
              <a:lnSpc>
                <a:spcPct val="90000"/>
              </a:lnSpc>
            </a:pPr>
            <a:r>
              <a:rPr lang="en-US"/>
              <a:t>Can think of an image as a function that given a position (x,y) tells “amount” of light at position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		i = f(x,y)</a:t>
            </a:r>
          </a:p>
          <a:p>
            <a:pPr lvl="1">
              <a:lnSpc>
                <a:spcPct val="90000"/>
              </a:lnSpc>
            </a:pPr>
            <a:r>
              <a:rPr lang="en-US"/>
              <a:t>For now, simplify “amount” as just a quantity, ignoring that light can be different colors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think about </a:t>
            </a:r>
            <a:r>
              <a:rPr lang="en-US" dirty="0" smtClean="0"/>
              <a:t>sampled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Little squares?</a:t>
            </a:r>
          </a:p>
          <a:p>
            <a:pPr lvl="1"/>
            <a:r>
              <a:rPr lang="en-US" dirty="0" smtClean="0"/>
              <a:t>Little regions of the image?</a:t>
            </a:r>
          </a:p>
          <a:p>
            <a:r>
              <a:rPr lang="en-US" dirty="0" smtClean="0"/>
              <a:t>Sometimes useful for thinking about</a:t>
            </a:r>
          </a:p>
          <a:p>
            <a:pPr>
              <a:buNone/>
            </a:pPr>
            <a:r>
              <a:rPr lang="en-US" i="1" dirty="0" smtClean="0"/>
              <a:t>A pixel is not a little square…</a:t>
            </a:r>
          </a:p>
          <a:p>
            <a:endParaRPr lang="en-US" dirty="0" smtClean="0"/>
          </a:p>
          <a:p>
            <a:r>
              <a:rPr lang="en-US" dirty="0" smtClean="0"/>
              <a:t>Piecewise linear approximation of an image</a:t>
            </a:r>
            <a:endParaRPr lang="en-US" dirty="0" smtClean="0"/>
          </a:p>
          <a:p>
            <a:r>
              <a:rPr lang="en-US" dirty="0" smtClean="0"/>
              <a:t>Discrete</a:t>
            </a:r>
            <a:r>
              <a:rPr lang="en-US" dirty="0" smtClean="0"/>
              <a:t> measurements of continuous thing</a:t>
            </a:r>
            <a:endParaRPr lang="en-US" dirty="0" smtClean="0"/>
          </a:p>
          <a:p>
            <a:pPr lvl="1"/>
            <a:r>
              <a:rPr lang="en-US" dirty="0" smtClean="0"/>
              <a:t>Individual measurements or samples</a:t>
            </a:r>
          </a:p>
          <a:p>
            <a:pPr lvl="1"/>
            <a:r>
              <a:rPr lang="en-US" dirty="0" smtClean="0"/>
              <a:t>Usually regular grids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Continuous vs. Discrete</a:t>
            </a:r>
          </a:p>
          <a:p>
            <a:endParaRPr lang="en-US" dirty="0" smtClean="0"/>
          </a:p>
          <a:p>
            <a:r>
              <a:rPr lang="en-US" dirty="0" smtClean="0"/>
              <a:t>Flicker rate</a:t>
            </a:r>
          </a:p>
          <a:p>
            <a:r>
              <a:rPr lang="en-US" dirty="0" smtClean="0"/>
              <a:t>Real world vs. Movies vs. TV</a:t>
            </a:r>
          </a:p>
          <a:p>
            <a:endParaRPr lang="en-US" dirty="0" smtClean="0"/>
          </a:p>
          <a:p>
            <a:r>
              <a:rPr lang="en-US" dirty="0" smtClean="0"/>
              <a:t>Old fashioned TV (CRT)</a:t>
            </a:r>
          </a:p>
          <a:p>
            <a:pPr lvl="1"/>
            <a:r>
              <a:rPr lang="en-US" dirty="0" smtClean="0"/>
              <a:t>Raster scan / retrace (discrete lines)</a:t>
            </a:r>
          </a:p>
          <a:p>
            <a:pPr lvl="1"/>
            <a:r>
              <a:rPr lang="en-US" dirty="0" smtClean="0"/>
              <a:t>Interlace (radio limitations)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Aside</a:t>
            </a:r>
            <a:br>
              <a:rPr lang="en-US" dirty="0" smtClean="0"/>
            </a:br>
            <a:r>
              <a:rPr lang="en-US" dirty="0" smtClean="0"/>
              <a:t>Storing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store a measurement for each pixel</a:t>
            </a:r>
          </a:p>
          <a:p>
            <a:r>
              <a:rPr lang="en-US" dirty="0" smtClean="0"/>
              <a:t>X * Y pixels * (# bits per pixel)</a:t>
            </a:r>
          </a:p>
          <a:p>
            <a:r>
              <a:rPr lang="en-US" dirty="0" smtClean="0"/>
              <a:t>R,G,B</a:t>
            </a:r>
          </a:p>
          <a:p>
            <a:r>
              <a:rPr lang="en-US" dirty="0" smtClean="0"/>
              <a:t>An extra “A” (transparency)</a:t>
            </a:r>
          </a:p>
          <a:p>
            <a:r>
              <a:rPr lang="en-US" dirty="0" smtClean="0"/>
              <a:t>8 bits integer per channel (often </a:t>
            </a:r>
            <a:r>
              <a:rPr lang="en-US" dirty="0" smtClean="0"/>
              <a:t>OK – more in a minute)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Lots of data – lots of redundancy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c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wisc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isc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scslid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1049</TotalTime>
  <Words>1323</Words>
  <Application>Microsoft PowerPoint</Application>
  <PresentationFormat>On-screen Show (4:3)</PresentationFormat>
  <Paragraphs>259</Paragraphs>
  <Slides>27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wiscslide</vt:lpstr>
      <vt:lpstr>Lecture 2</vt:lpstr>
      <vt:lpstr>A window on the screen</vt:lpstr>
      <vt:lpstr>Basic toolkit questions</vt:lpstr>
      <vt:lpstr>How will I draw</vt:lpstr>
      <vt:lpstr>Things to know about OpenGL (for practice assignment)</vt:lpstr>
      <vt:lpstr>(back to images) Measuring on the image plane</vt:lpstr>
      <vt:lpstr>How to think about sampled images</vt:lpstr>
      <vt:lpstr>Displays</vt:lpstr>
      <vt:lpstr>Practical Aside Storing images</vt:lpstr>
      <vt:lpstr>Image formats</vt:lpstr>
      <vt:lpstr>Raster Images</vt:lpstr>
      <vt:lpstr>What is “A” (alpha)</vt:lpstr>
      <vt:lpstr>What numbers to store?</vt:lpstr>
      <vt:lpstr>How sensitive is the eye?</vt:lpstr>
      <vt:lpstr>High Dynamic Range Imagery</vt:lpstr>
      <vt:lpstr>Perception of intensity</vt:lpstr>
      <vt:lpstr>Non-linearity of intensity</vt:lpstr>
      <vt:lpstr>Gamma correction</vt:lpstr>
      <vt:lpstr>Modeling a display device</vt:lpstr>
      <vt:lpstr>Linearizing the display</vt:lpstr>
      <vt:lpstr>Gamma correction</vt:lpstr>
      <vt:lpstr>What to store in the frame buffer?</vt:lpstr>
      <vt:lpstr>Geometry to Images</vt:lpstr>
      <vt:lpstr>Line-Drawing algorithm Brezenham’s or Midpoint</vt:lpstr>
      <vt:lpstr>Aliasing</vt:lpstr>
      <vt:lpstr>Aliasing</vt:lpstr>
      <vt:lpstr>Anti-Aliasing</vt:lpstr>
    </vt:vector>
  </TitlesOfParts>
  <Company>University of Wisconsin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Opening Lecture</dc:title>
  <dc:subject>CS 559 Computer Graphics</dc:subject>
  <dc:creator>Michael Gleicher</dc:creator>
  <cp:lastModifiedBy>mike gleicher</cp:lastModifiedBy>
  <cp:revision>156</cp:revision>
  <dcterms:created xsi:type="dcterms:W3CDTF">2001-01-25T03:21:26Z</dcterms:created>
  <dcterms:modified xsi:type="dcterms:W3CDTF">2008-09-03T19:34:23Z</dcterms:modified>
</cp:coreProperties>
</file>