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305" r:id="rId3"/>
    <p:sldId id="261" r:id="rId4"/>
    <p:sldId id="262" r:id="rId5"/>
    <p:sldId id="259" r:id="rId6"/>
    <p:sldId id="264" r:id="rId7"/>
    <p:sldId id="298" r:id="rId8"/>
    <p:sldId id="288" r:id="rId9"/>
    <p:sldId id="295" r:id="rId10"/>
    <p:sldId id="257" r:id="rId11"/>
    <p:sldId id="301" r:id="rId12"/>
    <p:sldId id="276" r:id="rId13"/>
    <p:sldId id="281" r:id="rId14"/>
    <p:sldId id="282" r:id="rId15"/>
    <p:sldId id="283" r:id="rId16"/>
    <p:sldId id="284" r:id="rId17"/>
    <p:sldId id="294" r:id="rId18"/>
    <p:sldId id="290" r:id="rId19"/>
    <p:sldId id="291" r:id="rId20"/>
    <p:sldId id="292" r:id="rId21"/>
    <p:sldId id="293" r:id="rId22"/>
    <p:sldId id="275" r:id="rId23"/>
    <p:sldId id="277" r:id="rId24"/>
    <p:sldId id="278" r:id="rId25"/>
    <p:sldId id="300" r:id="rId26"/>
    <p:sldId id="279" r:id="rId27"/>
    <p:sldId id="280" r:id="rId28"/>
    <p:sldId id="273" r:id="rId29"/>
    <p:sldId id="285" r:id="rId30"/>
    <p:sldId id="286" r:id="rId31"/>
    <p:sldId id="304" r:id="rId32"/>
    <p:sldId id="303" r:id="rId33"/>
    <p:sldId id="289" r:id="rId34"/>
    <p:sldId id="299" r:id="rId35"/>
    <p:sldId id="296" r:id="rId36"/>
    <p:sldId id="30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6DE4A5A7-98B5-4BC5-9F27-01CAF4A220B3}" type="datetimeFigureOut">
              <a:rPr lang="en-US" smtClean="0"/>
              <a:t>12/2/2007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8E4C761C-CD36-4DF2-88EA-C2AC4BA11C8C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A5A7-98B5-4BC5-9F27-01CAF4A220B3}" type="datetimeFigureOut">
              <a:rPr lang="en-US" smtClean="0"/>
              <a:t>12/2/2007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761C-CD36-4DF2-88EA-C2AC4BA11C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A5A7-98B5-4BC5-9F27-01CAF4A220B3}" type="datetimeFigureOut">
              <a:rPr lang="en-US" smtClean="0"/>
              <a:t>12/2/2007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761C-CD36-4DF2-88EA-C2AC4BA11C8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A5A7-98B5-4BC5-9F27-01CAF4A220B3}" type="datetimeFigureOut">
              <a:rPr lang="en-US" smtClean="0"/>
              <a:t>12/2/2007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761C-CD36-4DF2-88EA-C2AC4BA11C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6DE4A5A7-98B5-4BC5-9F27-01CAF4A220B3}" type="datetimeFigureOut">
              <a:rPr lang="en-US" smtClean="0"/>
              <a:t>12/2/2007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8E4C761C-CD36-4DF2-88EA-C2AC4BA11C8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A5A7-98B5-4BC5-9F27-01CAF4A220B3}" type="datetimeFigureOut">
              <a:rPr lang="en-US" smtClean="0"/>
              <a:t>12/2/2007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761C-CD36-4DF2-88EA-C2AC4BA11C8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A5A7-98B5-4BC5-9F27-01CAF4A220B3}" type="datetimeFigureOut">
              <a:rPr lang="en-US" smtClean="0"/>
              <a:t>12/2/2007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761C-CD36-4DF2-88EA-C2AC4BA11C8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A5A7-98B5-4BC5-9F27-01CAF4A220B3}" type="datetimeFigureOut">
              <a:rPr lang="en-US" smtClean="0"/>
              <a:t>12/2/2007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761C-CD36-4DF2-88EA-C2AC4BA11C8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A5A7-98B5-4BC5-9F27-01CAF4A220B3}" type="datetimeFigureOut">
              <a:rPr lang="en-US" smtClean="0"/>
              <a:t>12/2/2007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761C-CD36-4DF2-88EA-C2AC4BA11C8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A5A7-98B5-4BC5-9F27-01CAF4A220B3}" type="datetimeFigureOut">
              <a:rPr lang="en-US" smtClean="0"/>
              <a:t>12/2/2007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761C-CD36-4DF2-88EA-C2AC4BA11C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A5A7-98B5-4BC5-9F27-01CAF4A220B3}" type="datetimeFigureOut">
              <a:rPr lang="en-US" smtClean="0"/>
              <a:t>12/2/2007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761C-CD36-4DF2-88EA-C2AC4BA11C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DE4A5A7-98B5-4BC5-9F27-01CAF4A220B3}" type="datetimeFigureOut">
              <a:rPr lang="en-US" smtClean="0"/>
              <a:t>12/2/2007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E4C761C-CD36-4DF2-88EA-C2AC4BA11C8C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Non-photorealistic rendering (NPR)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CS559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render Non-</a:t>
            </a:r>
            <a:r>
              <a:rPr lang="en-US" dirty="0" err="1" smtClean="0"/>
              <a:t>Photorealistically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229600" cy="4861560"/>
          </a:xfrm>
        </p:spPr>
        <p:txBody>
          <a:bodyPr/>
          <a:lstStyle/>
          <a:p>
            <a:pPr lvl="0"/>
            <a:r>
              <a:rPr lang="en-US" dirty="0" smtClean="0"/>
              <a:t>Emphasize </a:t>
            </a:r>
            <a:r>
              <a:rPr lang="en-US" dirty="0" smtClean="0"/>
              <a:t>important </a:t>
            </a:r>
            <a:r>
              <a:rPr lang="en-US" dirty="0" smtClean="0"/>
              <a:t>information</a:t>
            </a:r>
          </a:p>
          <a:p>
            <a:r>
              <a:rPr lang="en-US" dirty="0" smtClean="0"/>
              <a:t>Convey ambiguity of uncertain </a:t>
            </a:r>
            <a:r>
              <a:rPr lang="en-US" dirty="0" smtClean="0"/>
              <a:t>information</a:t>
            </a:r>
            <a:endParaRPr lang="en-US" dirty="0" smtClean="0"/>
          </a:p>
          <a:p>
            <a:pPr lvl="0"/>
            <a:r>
              <a:rPr lang="en-US" dirty="0" smtClean="0"/>
              <a:t>Guide focus</a:t>
            </a:r>
          </a:p>
          <a:p>
            <a:pPr lvl="0"/>
            <a:r>
              <a:rPr lang="en-US" dirty="0" smtClean="0"/>
              <a:t>Establish a ‘mood’</a:t>
            </a:r>
            <a:endParaRPr lang="en-US" dirty="0" smtClean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2667000"/>
            <a:ext cx="4257907" cy="336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render Non-</a:t>
            </a:r>
            <a:r>
              <a:rPr lang="en-US" dirty="0" err="1" smtClean="0"/>
              <a:t>Photorealistically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229600" cy="4861560"/>
          </a:xfrm>
        </p:spPr>
        <p:txBody>
          <a:bodyPr/>
          <a:lstStyle/>
          <a:p>
            <a:r>
              <a:rPr lang="en-US" dirty="0" smtClean="0"/>
              <a:t>Convey </a:t>
            </a:r>
            <a:r>
              <a:rPr lang="en-US" dirty="0" smtClean="0"/>
              <a:t>ambiguity of uncertain </a:t>
            </a:r>
            <a:r>
              <a:rPr lang="en-US" dirty="0" smtClean="0"/>
              <a:t>information</a:t>
            </a:r>
          </a:p>
          <a:p>
            <a:pPr lvl="1"/>
            <a:r>
              <a:rPr lang="en-US" sz="2000" dirty="0" smtClean="0"/>
              <a:t>specific </a:t>
            </a:r>
            <a:r>
              <a:rPr lang="en-US" sz="2000" dirty="0" smtClean="0"/>
              <a:t>➙ universal (one person </a:t>
            </a:r>
            <a:r>
              <a:rPr lang="en-US" sz="2000" dirty="0" smtClean="0"/>
              <a:t>vs. everyone)</a:t>
            </a:r>
          </a:p>
          <a:p>
            <a:pPr lvl="1"/>
            <a:r>
              <a:rPr lang="en-US" sz="2000" dirty="0" smtClean="0"/>
              <a:t>complex </a:t>
            </a:r>
            <a:r>
              <a:rPr lang="en-US" sz="2000" dirty="0" smtClean="0"/>
              <a:t>➙</a:t>
            </a:r>
            <a:r>
              <a:rPr lang="en-US" sz="2000" dirty="0" smtClean="0"/>
              <a:t> </a:t>
            </a:r>
            <a:r>
              <a:rPr lang="en-US" sz="2000" dirty="0" smtClean="0"/>
              <a:t>simple (progressive reduction of </a:t>
            </a:r>
            <a:r>
              <a:rPr lang="en-US" sz="2000" dirty="0" smtClean="0"/>
              <a:t>detail)</a:t>
            </a:r>
          </a:p>
          <a:p>
            <a:pPr lvl="1"/>
            <a:r>
              <a:rPr lang="en-US" sz="2000" dirty="0" smtClean="0"/>
              <a:t>realistic </a:t>
            </a:r>
            <a:r>
              <a:rPr lang="en-US" sz="2000" dirty="0" smtClean="0"/>
              <a:t>➙</a:t>
            </a:r>
            <a:r>
              <a:rPr lang="en-US" sz="2000" dirty="0" smtClean="0"/>
              <a:t> </a:t>
            </a:r>
            <a:r>
              <a:rPr lang="en-US" sz="2000" dirty="0" smtClean="0"/>
              <a:t>iconic (requiring more translation</a:t>
            </a:r>
            <a:r>
              <a:rPr lang="en-US" sz="2000" dirty="0" smtClean="0"/>
              <a:t>)</a:t>
            </a:r>
          </a:p>
          <a:p>
            <a:r>
              <a:rPr lang="en-US" dirty="0" smtClean="0"/>
              <a:t>Illustrations interpret physical reality; </a:t>
            </a:r>
            <a:r>
              <a:rPr lang="en-US" dirty="0" smtClean="0"/>
              <a:t>distill the </a:t>
            </a:r>
            <a:r>
              <a:rPr lang="en-US" dirty="0" smtClean="0"/>
              <a:t>essential components of the scene</a:t>
            </a:r>
          </a:p>
          <a:p>
            <a:r>
              <a:rPr lang="en-US" dirty="0" smtClean="0"/>
              <a:t>We </a:t>
            </a:r>
            <a:r>
              <a:rPr lang="en-US" dirty="0" smtClean="0"/>
              <a:t>seek algorithms that can make </a:t>
            </a:r>
            <a:r>
              <a:rPr lang="en-US" dirty="0" smtClean="0"/>
              <a:t>explicit some </a:t>
            </a:r>
            <a:r>
              <a:rPr lang="en-US" dirty="0" smtClean="0"/>
              <a:t>of the intuition that artists rely </a:t>
            </a:r>
            <a:r>
              <a:rPr lang="en-US" dirty="0" smtClean="0"/>
              <a:t>upon to </a:t>
            </a:r>
            <a:r>
              <a:rPr lang="en-US" dirty="0" smtClean="0"/>
              <a:t>create an effective visual representation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things we do with NPR: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229600" cy="4861560"/>
          </a:xfrm>
        </p:spPr>
        <p:txBody>
          <a:bodyPr/>
          <a:lstStyle/>
          <a:p>
            <a:r>
              <a:rPr lang="en-US" dirty="0" smtClean="0"/>
              <a:t>In 2D:</a:t>
            </a:r>
          </a:p>
          <a:p>
            <a:pPr lvl="1"/>
            <a:r>
              <a:rPr lang="en-US" dirty="0" smtClean="0"/>
              <a:t>Use a painterly style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 3D:</a:t>
            </a:r>
          </a:p>
          <a:p>
            <a:pPr lvl="1"/>
            <a:r>
              <a:rPr lang="en-US" dirty="0" smtClean="0"/>
              <a:t>Stylize lights, surface texture</a:t>
            </a:r>
          </a:p>
          <a:p>
            <a:pPr lvl="1"/>
            <a:r>
              <a:rPr lang="en-US" dirty="0" smtClean="0"/>
              <a:t>Add outlines, halos</a:t>
            </a:r>
          </a:p>
          <a:p>
            <a:endParaRPr lang="en-US" dirty="0" smtClean="0"/>
          </a:p>
          <a:p>
            <a:r>
              <a:rPr lang="en-US" dirty="0" smtClean="0"/>
              <a:t>Common theme: start with reference image/model, tweak to achieve goals (whether artistic, or informational)</a:t>
            </a:r>
          </a:p>
          <a:p>
            <a:r>
              <a:rPr lang="en-US" dirty="0" smtClean="0"/>
              <a:t>Underlying model is usually left unchanged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Painterly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Start with a reference image: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3991" y="2133600"/>
            <a:ext cx="5681209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Painterly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Produce an image that looks like a painting.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743200"/>
            <a:ext cx="387960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743200"/>
            <a:ext cx="3877056" cy="244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810000" y="5562600"/>
            <a:ext cx="1243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Layer 1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Painterly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Produce an image that looks like a painting.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352" y="2743200"/>
            <a:ext cx="3884453" cy="244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7448" y="2743200"/>
            <a:ext cx="3884453" cy="244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810000" y="5562600"/>
            <a:ext cx="1243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Layer 2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Painterly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Produce an image that looks like a painting.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1" y="2743200"/>
            <a:ext cx="3872893" cy="244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743200"/>
            <a:ext cx="3893120" cy="244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810000" y="5562600"/>
            <a:ext cx="1243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Layer 3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painterly rendering in 3D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lang="en-US" sz="2600" dirty="0" smtClean="0"/>
              <a:t>What could go wrong when animating strokes?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Frame-to-frame coherency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a problem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Can’t just sample strokes randomly on each frame</a:t>
            </a:r>
          </a:p>
          <a:p>
            <a:pPr marL="1188720" lvl="2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sz="2600" baseline="0" dirty="0" smtClean="0"/>
              <a:t>They’d</a:t>
            </a:r>
            <a:r>
              <a:rPr lang="en-US" sz="2600" dirty="0" smtClean="0"/>
              <a:t> skitter around. It’d look terrible.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Can’t just attach strokes to the screen</a:t>
            </a:r>
          </a:p>
          <a:p>
            <a:pPr marL="1188720" lvl="2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sz="2600" dirty="0" smtClean="0"/>
              <a:t>Why not?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Techniques aren’t limited to still images</a:t>
            </a:r>
            <a:endParaRPr 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64854" y="1449888"/>
            <a:ext cx="6002746" cy="4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29785" y="5867400"/>
            <a:ext cx="3266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Dreams May Come (1998)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Techniques aren’t limited to still images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711881"/>
            <a:ext cx="6705600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05200" y="5726668"/>
            <a:ext cx="1955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Waking Life (2001)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</a:t>
            </a:r>
            <a:r>
              <a:rPr lang="en-US" dirty="0" smtClean="0"/>
              <a:t>P</a:t>
            </a:r>
            <a:r>
              <a:rPr lang="en-US" dirty="0" smtClean="0"/>
              <a:t>hotorealistic Rendering (NPR)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aka. Stylized rendering, artistic rendering, expressive graphics…</a:t>
            </a:r>
          </a:p>
          <a:p>
            <a:pPr lvl="1"/>
            <a:r>
              <a:rPr lang="en-US" dirty="0" smtClean="0"/>
              <a:t>Covers any area of graphics where the point is to consciously </a:t>
            </a:r>
            <a:r>
              <a:rPr lang="en-US" i="1" dirty="0" smtClean="0"/>
              <a:t>not </a:t>
            </a:r>
            <a:r>
              <a:rPr lang="en-US" dirty="0" smtClean="0"/>
              <a:t>produce an image that is as photorealistic as possible.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painterly rendering in 3D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lang="en-US" sz="2600" dirty="0" smtClean="0"/>
              <a:t>These are all generated from the same models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4" descr="C:\LOCALDATA\4stilllif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905000"/>
            <a:ext cx="6172200" cy="394751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0" y="5943600"/>
            <a:ext cx="5478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Barbara Meier, “Painterly Rendering for Animation”, 1996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painterly rendering in 3D</a:t>
            </a:r>
            <a:endParaRPr lang="en-US" dirty="0"/>
          </a:p>
        </p:txBody>
      </p:sp>
      <p:pic>
        <p:nvPicPr>
          <p:cNvPr id="4" name="Picture 4" descr="C:\LOCALDATA\pipeli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0587" y="1371600"/>
            <a:ext cx="7166613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Toon</a:t>
            </a:r>
            <a:r>
              <a:rPr lang="en-US" dirty="0" smtClean="0"/>
              <a:t> (or </a:t>
            </a:r>
            <a:r>
              <a:rPr lang="en-US" dirty="0" err="1" smtClean="0"/>
              <a:t>cel</a:t>
            </a:r>
            <a:r>
              <a:rPr lang="en-US" dirty="0" smtClean="0"/>
              <a:t>) Shading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057400"/>
            <a:ext cx="35052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lang="en-US" sz="2600" dirty="0" smtClean="0"/>
              <a:t>Essentially quantized </a:t>
            </a:r>
            <a:r>
              <a:rPr lang="en-US" sz="2600" dirty="0" err="1" smtClean="0"/>
              <a:t>Gouraud</a:t>
            </a:r>
            <a:r>
              <a:rPr lang="en-US" sz="2600" dirty="0" smtClean="0"/>
              <a:t> (or </a:t>
            </a:r>
            <a:r>
              <a:rPr lang="en-US" sz="2600" dirty="0" err="1" smtClean="0"/>
              <a:t>Phong</a:t>
            </a:r>
            <a:r>
              <a:rPr lang="en-US" sz="2600" dirty="0" smtClean="0"/>
              <a:t>) shading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Gooch Shading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9542" y="1905000"/>
            <a:ext cx="4904658" cy="3831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lang="en-US" sz="2600" dirty="0" smtClean="0"/>
              <a:t>Warm color where surface faces light, fading to cool.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5678269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Gooch, et al. “A Non-Photorealistic Lighting Model For Automatic Technical Illustration”,  1998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Inconsistent Lighting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0425" y="3424238"/>
            <a:ext cx="23431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1447800"/>
            <a:ext cx="597386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676400"/>
            <a:ext cx="120650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810000" y="5105400"/>
            <a:ext cx="4688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George Washington Crossing the Delaware</a:t>
            </a:r>
          </a:p>
          <a:p>
            <a:pPr algn="ctr"/>
            <a:r>
              <a:rPr lang="en-US" sz="2000" dirty="0" smtClean="0"/>
              <a:t>By Emanuel Gottlieb Leutze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685800" y="1676400"/>
            <a:ext cx="12192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Inconsistent Lighting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0425" y="3424238"/>
            <a:ext cx="23431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806" y="1219200"/>
            <a:ext cx="825475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828800"/>
            <a:ext cx="97108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810000" y="5105400"/>
            <a:ext cx="4688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George Washington Crossing the Delaware</a:t>
            </a:r>
          </a:p>
          <a:p>
            <a:pPr algn="ctr"/>
            <a:r>
              <a:rPr lang="en-US" sz="2000" dirty="0" smtClean="0"/>
              <a:t>By Emanuel Gottlieb Leutze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Collages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Apply this idea on a input mesh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152650"/>
            <a:ext cx="77724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057400" y="5678269"/>
            <a:ext cx="472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Lee, et al. “Light Collages: lighting design for effective visualization”,  2004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Collages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554655"/>
            <a:ext cx="7772400" cy="392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057400" y="5678269"/>
            <a:ext cx="472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Lee, et al. “Light Collages: lighting design for effective visualization”,  2004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Contour Lines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lang="en-US" sz="2600" dirty="0" smtClean="0"/>
              <a:t>Put lines where there are depth discontinuities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View dependent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5682" y="2057400"/>
            <a:ext cx="556111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Suggestive Contours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Adds lines in regions with nearby contours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248" y="2057400"/>
            <a:ext cx="556111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7200" y="52578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DeCarlo</a:t>
            </a:r>
            <a:r>
              <a:rPr lang="en-US" dirty="0" smtClean="0"/>
              <a:t>,  et. al.  “Suggestive Contours for Conveying Shape”,  2003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NPR exactly?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Covers a wide range of styles and techniques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3774" y="2133600"/>
            <a:ext cx="4365626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2209800"/>
            <a:ext cx="533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Ridges and Valleys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Put lines where there are </a:t>
            </a:r>
            <a:r>
              <a:rPr lang="en-US" i="1" dirty="0" smtClean="0"/>
              <a:t>curvature</a:t>
            </a:r>
            <a:r>
              <a:rPr lang="en-US" dirty="0" smtClean="0"/>
              <a:t> discontinuities</a:t>
            </a:r>
          </a:p>
          <a:p>
            <a:r>
              <a:rPr lang="en-US" dirty="0" smtClean="0"/>
              <a:t>NOT view dependent</a:t>
            </a:r>
          </a:p>
          <a:p>
            <a:r>
              <a:rPr lang="en-US" dirty="0" smtClean="0"/>
              <a:t>Often combined with contours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Stippling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Convey tone using dots</a:t>
            </a:r>
          </a:p>
          <a:p>
            <a:pPr lvl="1"/>
            <a:r>
              <a:rPr lang="en-US" dirty="0" smtClean="0"/>
              <a:t>Of either varying size</a:t>
            </a:r>
          </a:p>
          <a:p>
            <a:pPr lvl="1"/>
            <a:r>
              <a:rPr lang="en-US" dirty="0" smtClean="0"/>
              <a:t>Or varying density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26670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2743200"/>
            <a:ext cx="2468183" cy="3523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81000" y="5562600"/>
            <a:ext cx="30457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Adrian </a:t>
            </a:r>
            <a:r>
              <a:rPr lang="en-US" dirty="0" smtClean="0"/>
              <a:t>Secord, “Weighted </a:t>
            </a:r>
            <a:r>
              <a:rPr lang="en-US" dirty="0" err="1"/>
              <a:t>Voronoi</a:t>
            </a:r>
            <a:r>
              <a:rPr lang="en-US" dirty="0"/>
              <a:t> </a:t>
            </a:r>
            <a:r>
              <a:rPr lang="en-US" dirty="0" smtClean="0"/>
              <a:t>Stippling”, 2002.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Pen-and-ink illustration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Renders 3D model using hatched textures according to user-specified intent.</a:t>
            </a:r>
          </a:p>
          <a:p>
            <a:pPr lvl="1"/>
            <a:r>
              <a:rPr lang="en-US" dirty="0" smtClean="0"/>
              <a:t>Uses texture to convey both surface type and tone.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276600"/>
            <a:ext cx="7620000" cy="2089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47800" y="54102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Georges </a:t>
            </a:r>
            <a:r>
              <a:rPr lang="en-US" dirty="0" err="1" smtClean="0"/>
              <a:t>Winkenbach</a:t>
            </a:r>
            <a:r>
              <a:rPr lang="en-US" dirty="0" smtClean="0"/>
              <a:t> and David H. </a:t>
            </a:r>
            <a:r>
              <a:rPr lang="en-US" dirty="0" err="1" smtClean="0"/>
              <a:t>Salesin</a:t>
            </a:r>
            <a:r>
              <a:rPr lang="en-US" dirty="0" smtClean="0"/>
              <a:t>. “Computer–Generated Pen–And–Ink Illustration”,  1994.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Non-photorealistic Texture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91000" cy="4937760"/>
          </a:xfrm>
        </p:spPr>
        <p:txBody>
          <a:bodyPr/>
          <a:lstStyle/>
          <a:p>
            <a:r>
              <a:rPr lang="en-US" dirty="0" smtClean="0"/>
              <a:t>Tonal Art Maps</a:t>
            </a:r>
          </a:p>
          <a:p>
            <a:r>
              <a:rPr lang="en-US" dirty="0" smtClean="0"/>
              <a:t>Orient textures</a:t>
            </a:r>
            <a:r>
              <a:rPr lang="en-US" dirty="0" smtClean="0"/>
              <a:t> </a:t>
            </a:r>
            <a:r>
              <a:rPr lang="en-US" dirty="0" smtClean="0"/>
              <a:t>along</a:t>
            </a:r>
            <a:r>
              <a:rPr lang="en-US" dirty="0" smtClean="0"/>
              <a:t> </a:t>
            </a:r>
            <a:r>
              <a:rPr lang="en-US" dirty="0" smtClean="0"/>
              <a:t>curvature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1555102"/>
            <a:ext cx="4800600" cy="446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457200" y="5334000"/>
            <a:ext cx="3290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Webb, et al. “Fine Tone Control in Hardware Hatching”,  2002.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Non-photorealistic Texture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91000" cy="4937760"/>
          </a:xfrm>
        </p:spPr>
        <p:txBody>
          <a:bodyPr/>
          <a:lstStyle/>
          <a:p>
            <a:r>
              <a:rPr lang="en-US" dirty="0" smtClean="0"/>
              <a:t>Tonal Art Maps</a:t>
            </a:r>
          </a:p>
          <a:p>
            <a:r>
              <a:rPr lang="en-US" dirty="0" smtClean="0"/>
              <a:t>Orient textures</a:t>
            </a:r>
            <a:r>
              <a:rPr lang="en-US" dirty="0" smtClean="0"/>
              <a:t> </a:t>
            </a:r>
            <a:r>
              <a:rPr lang="en-US" dirty="0" smtClean="0"/>
              <a:t>along</a:t>
            </a:r>
            <a:r>
              <a:rPr lang="en-US" dirty="0" smtClean="0"/>
              <a:t> </a:t>
            </a:r>
            <a:r>
              <a:rPr lang="en-US" dirty="0" smtClean="0"/>
              <a:t>curvature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17526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57200" y="5334000"/>
            <a:ext cx="3290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Webb, et al. “Fine Tone Control in Hardware Hatching”,  2002.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5638800" cy="4861560"/>
          </a:xfrm>
        </p:spPr>
        <p:txBody>
          <a:bodyPr/>
          <a:lstStyle/>
          <a:p>
            <a:r>
              <a:rPr lang="en-US" dirty="0" smtClean="0"/>
              <a:t>Add a glow around objects</a:t>
            </a:r>
          </a:p>
          <a:p>
            <a:pPr lvl="1"/>
            <a:r>
              <a:rPr lang="en-US" dirty="0" smtClean="0"/>
              <a:t>Highlights depth-discontinuities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667000"/>
            <a:ext cx="7924801" cy="308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Halos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228600"/>
            <a:ext cx="2438400" cy="640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2743200"/>
            <a:ext cx="290349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5638800" cy="4861560"/>
          </a:xfrm>
        </p:spPr>
        <p:txBody>
          <a:bodyPr/>
          <a:lstStyle/>
          <a:p>
            <a:r>
              <a:rPr lang="en-US" dirty="0" smtClean="0"/>
              <a:t>Add a glow around objects</a:t>
            </a:r>
          </a:p>
          <a:p>
            <a:pPr lvl="1"/>
            <a:r>
              <a:rPr lang="en-US" dirty="0" smtClean="0"/>
              <a:t>Highlights depth-discontinuities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NPR exactly?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Covers a wide range of styles and techniques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3325" y="2057400"/>
            <a:ext cx="374127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NPR exactly?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Covers a wide range of styles and techniques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93792" y="2119557"/>
            <a:ext cx="4688008" cy="382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NPR exactly?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Covers a wide range of styles and techniques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2594" y="2057400"/>
            <a:ext cx="6373606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NPR exactly?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Covers a wide range of styles and techniques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3639" y="1828800"/>
            <a:ext cx="4613361" cy="449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NPR exactly?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Covers a wide range of styles and techniques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6950" y="1828800"/>
            <a:ext cx="42862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these all have in common?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57400" y="2910840"/>
            <a:ext cx="5029200" cy="348996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They’re not trying to look like what we see in the world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1292</TotalTime>
  <Words>708</Words>
  <Application>Microsoft Office PowerPoint</Application>
  <PresentationFormat>On-screen Show (4:3)</PresentationFormat>
  <Paragraphs>116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Origin</vt:lpstr>
      <vt:lpstr>Non-photorealistic rendering (NPR)</vt:lpstr>
      <vt:lpstr>Non-Photorealistic Rendering (NPR)</vt:lpstr>
      <vt:lpstr>What is NPR exactly?</vt:lpstr>
      <vt:lpstr>What is NPR exactly?</vt:lpstr>
      <vt:lpstr>What is NPR exactly?</vt:lpstr>
      <vt:lpstr>What is NPR exactly?</vt:lpstr>
      <vt:lpstr>What is NPR exactly?</vt:lpstr>
      <vt:lpstr>What is NPR exactly?</vt:lpstr>
      <vt:lpstr>What do these all have in common?</vt:lpstr>
      <vt:lpstr>Why render Non-Photorealistically?</vt:lpstr>
      <vt:lpstr>Why render Non-Photorealistically?</vt:lpstr>
      <vt:lpstr>Types of things we do with NPR:</vt:lpstr>
      <vt:lpstr>Painterly Rendering</vt:lpstr>
      <vt:lpstr>Painterly Rendering</vt:lpstr>
      <vt:lpstr>Painterly Rendering</vt:lpstr>
      <vt:lpstr>Painterly Rendering</vt:lpstr>
      <vt:lpstr>Applying painterly rendering in 3D</vt:lpstr>
      <vt:lpstr>Techniques aren’t limited to still images</vt:lpstr>
      <vt:lpstr>Techniques aren’t limited to still images</vt:lpstr>
      <vt:lpstr>Applying painterly rendering in 3D</vt:lpstr>
      <vt:lpstr>Applying painterly rendering in 3D</vt:lpstr>
      <vt:lpstr>Toon (or cel) Shading</vt:lpstr>
      <vt:lpstr>Gooch Shading</vt:lpstr>
      <vt:lpstr>Inconsistent Lighting</vt:lpstr>
      <vt:lpstr>Inconsistent Lighting</vt:lpstr>
      <vt:lpstr>Light Collages</vt:lpstr>
      <vt:lpstr>Light Collages</vt:lpstr>
      <vt:lpstr>Contour Lines</vt:lpstr>
      <vt:lpstr>Suggestive Contours</vt:lpstr>
      <vt:lpstr>Ridges and Valleys</vt:lpstr>
      <vt:lpstr>Stippling</vt:lpstr>
      <vt:lpstr>Pen-and-ink illustration</vt:lpstr>
      <vt:lpstr>Non-photorealistic Texture</vt:lpstr>
      <vt:lpstr>Non-photorealistic Texture</vt:lpstr>
      <vt:lpstr>Halos</vt:lpstr>
      <vt:lpstr>Halos</vt:lpstr>
    </vt:vector>
  </TitlesOfParts>
  <Company>University of Wisconsin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Non-photorealistic rendering (NPR)</dc:title>
  <dc:creator>Greg Cipriano</dc:creator>
  <cp:lastModifiedBy>Greg Cipriano</cp:lastModifiedBy>
  <cp:revision>75</cp:revision>
  <dcterms:created xsi:type="dcterms:W3CDTF">2007-12-02T19:12:06Z</dcterms:created>
  <dcterms:modified xsi:type="dcterms:W3CDTF">2007-12-03T16:44:10Z</dcterms:modified>
</cp:coreProperties>
</file>