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7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97" r:id="rId1"/>
    <p:sldMasterId id="2147483909" r:id="rId2"/>
    <p:sldMasterId id="2147483921" r:id="rId3"/>
    <p:sldMasterId id="2147483933" r:id="rId4"/>
    <p:sldMasterId id="2147483945" r:id="rId5"/>
    <p:sldMasterId id="2147483957" r:id="rId6"/>
    <p:sldMasterId id="2147483969" r:id="rId7"/>
    <p:sldMasterId id="2147483981" r:id="rId8"/>
    <p:sldMasterId id="2147483993" r:id="rId9"/>
    <p:sldMasterId id="2147484005" r:id="rId10"/>
    <p:sldMasterId id="2147484017" r:id="rId11"/>
    <p:sldMasterId id="2147484029" r:id="rId12"/>
    <p:sldMasterId id="2147484041" r:id="rId13"/>
    <p:sldMasterId id="2147484053" r:id="rId14"/>
    <p:sldMasterId id="2147484065" r:id="rId15"/>
  </p:sldMasterIdLst>
  <p:notesMasterIdLst>
    <p:notesMasterId r:id="rId80"/>
  </p:notesMasterIdLst>
  <p:handoutMasterIdLst>
    <p:handoutMasterId r:id="rId81"/>
  </p:handoutMasterIdLst>
  <p:sldIdLst>
    <p:sldId id="384" r:id="rId16"/>
    <p:sldId id="262" r:id="rId17"/>
    <p:sldId id="520" r:id="rId18"/>
    <p:sldId id="268" r:id="rId19"/>
    <p:sldId id="518" r:id="rId20"/>
    <p:sldId id="272" r:id="rId21"/>
    <p:sldId id="553" r:id="rId22"/>
    <p:sldId id="547" r:id="rId23"/>
    <p:sldId id="311" r:id="rId24"/>
    <p:sldId id="521" r:id="rId25"/>
    <p:sldId id="538" r:id="rId26"/>
    <p:sldId id="539" r:id="rId27"/>
    <p:sldId id="540" r:id="rId28"/>
    <p:sldId id="460" r:id="rId29"/>
    <p:sldId id="550" r:id="rId30"/>
    <p:sldId id="464" r:id="rId31"/>
    <p:sldId id="317" r:id="rId32"/>
    <p:sldId id="406" r:id="rId33"/>
    <p:sldId id="303" r:id="rId34"/>
    <p:sldId id="278" r:id="rId35"/>
    <p:sldId id="279" r:id="rId36"/>
    <p:sldId id="381" r:id="rId37"/>
    <p:sldId id="551" r:id="rId38"/>
    <p:sldId id="522" r:id="rId39"/>
    <p:sldId id="523" r:id="rId40"/>
    <p:sldId id="524" r:id="rId41"/>
    <p:sldId id="525" r:id="rId42"/>
    <p:sldId id="526" r:id="rId43"/>
    <p:sldId id="527" r:id="rId44"/>
    <p:sldId id="558" r:id="rId45"/>
    <p:sldId id="528" r:id="rId46"/>
    <p:sldId id="568" r:id="rId47"/>
    <p:sldId id="559" r:id="rId48"/>
    <p:sldId id="529" r:id="rId49"/>
    <p:sldId id="552" r:id="rId50"/>
    <p:sldId id="418" r:id="rId51"/>
    <p:sldId id="420" r:id="rId52"/>
    <p:sldId id="472" r:id="rId53"/>
    <p:sldId id="498" r:id="rId54"/>
    <p:sldId id="481" r:id="rId55"/>
    <p:sldId id="483" r:id="rId56"/>
    <p:sldId id="484" r:id="rId57"/>
    <p:sldId id="485" r:id="rId58"/>
    <p:sldId id="486" r:id="rId59"/>
    <p:sldId id="500" r:id="rId60"/>
    <p:sldId id="501" r:id="rId61"/>
    <p:sldId id="502" r:id="rId62"/>
    <p:sldId id="515" r:id="rId63"/>
    <p:sldId id="516" r:id="rId64"/>
    <p:sldId id="507" r:id="rId65"/>
    <p:sldId id="557" r:id="rId66"/>
    <p:sldId id="424" r:id="rId67"/>
    <p:sldId id="425" r:id="rId68"/>
    <p:sldId id="514" r:id="rId69"/>
    <p:sldId id="560" r:id="rId70"/>
    <p:sldId id="561" r:id="rId71"/>
    <p:sldId id="530" r:id="rId72"/>
    <p:sldId id="564" r:id="rId73"/>
    <p:sldId id="565" r:id="rId74"/>
    <p:sldId id="531" r:id="rId75"/>
    <p:sldId id="532" r:id="rId76"/>
    <p:sldId id="567" r:id="rId77"/>
    <p:sldId id="566" r:id="rId78"/>
    <p:sldId id="534" r:id="rId79"/>
  </p:sldIdLst>
  <p:sldSz cx="9144000" cy="6858000" type="screen4x3"/>
  <p:notesSz cx="9144000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505050"/>
    <a:srgbClr val="7F7F7F"/>
    <a:srgbClr val="4C4C4C"/>
    <a:srgbClr val="36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71695" autoAdjust="0"/>
  </p:normalViewPr>
  <p:slideViewPr>
    <p:cSldViewPr>
      <p:cViewPr varScale="1">
        <p:scale>
          <a:sx n="69" d="100"/>
          <a:sy n="69" d="100"/>
        </p:scale>
        <p:origin x="-19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70" Type="http://schemas.openxmlformats.org/officeDocument/2006/relationships/slide" Target="slides/slide55.xml"/><Relationship Id="rId71" Type="http://schemas.openxmlformats.org/officeDocument/2006/relationships/slide" Target="slides/slide56.xml"/><Relationship Id="rId72" Type="http://schemas.openxmlformats.org/officeDocument/2006/relationships/slide" Target="slides/slide57.xml"/><Relationship Id="rId73" Type="http://schemas.openxmlformats.org/officeDocument/2006/relationships/slide" Target="slides/slide58.xml"/><Relationship Id="rId74" Type="http://schemas.openxmlformats.org/officeDocument/2006/relationships/slide" Target="slides/slide59.xml"/><Relationship Id="rId75" Type="http://schemas.openxmlformats.org/officeDocument/2006/relationships/slide" Target="slides/slide60.xml"/><Relationship Id="rId76" Type="http://schemas.openxmlformats.org/officeDocument/2006/relationships/slide" Target="slides/slide61.xml"/><Relationship Id="rId77" Type="http://schemas.openxmlformats.org/officeDocument/2006/relationships/slide" Target="slides/slide62.xml"/><Relationship Id="rId78" Type="http://schemas.openxmlformats.org/officeDocument/2006/relationships/slide" Target="slides/slide63.xml"/><Relationship Id="rId79" Type="http://schemas.openxmlformats.org/officeDocument/2006/relationships/slide" Target="slides/slide6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60" Type="http://schemas.openxmlformats.org/officeDocument/2006/relationships/slide" Target="slides/slide45.xml"/><Relationship Id="rId61" Type="http://schemas.openxmlformats.org/officeDocument/2006/relationships/slide" Target="slides/slide46.xml"/><Relationship Id="rId62" Type="http://schemas.openxmlformats.org/officeDocument/2006/relationships/slide" Target="slides/slide47.xml"/><Relationship Id="rId63" Type="http://schemas.openxmlformats.org/officeDocument/2006/relationships/slide" Target="slides/slide48.xml"/><Relationship Id="rId64" Type="http://schemas.openxmlformats.org/officeDocument/2006/relationships/slide" Target="slides/slide49.xml"/><Relationship Id="rId65" Type="http://schemas.openxmlformats.org/officeDocument/2006/relationships/slide" Target="slides/slide50.xml"/><Relationship Id="rId66" Type="http://schemas.openxmlformats.org/officeDocument/2006/relationships/slide" Target="slides/slide51.xml"/><Relationship Id="rId67" Type="http://schemas.openxmlformats.org/officeDocument/2006/relationships/slide" Target="slides/slide52.xml"/><Relationship Id="rId68" Type="http://schemas.openxmlformats.org/officeDocument/2006/relationships/slide" Target="slides/slide53.xml"/><Relationship Id="rId69" Type="http://schemas.openxmlformats.org/officeDocument/2006/relationships/slide" Target="slides/slide54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41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PDB Current Holdings</c:v>
          </c:tx>
          <c:dPt>
            <c:idx val="0"/>
            <c:bubble3D val="0"/>
            <c:spPr>
              <a:solidFill>
                <a:srgbClr val="3366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0168283594180357"/>
                  <c:y val="-0.01844087197433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51069006999125"/>
                  <c:y val="0.027272727272727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418115704287"/>
                  <c:y val="-0.01401026008112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Sheet1!$A$1:$A$3</c:f>
              <c:strCache>
                <c:ptCount val="3"/>
                <c:pt idx="0">
                  <c:v>X-ray</c:v>
                </c:pt>
                <c:pt idx="1">
                  <c:v>NMR</c:v>
                </c:pt>
                <c:pt idx="2">
                  <c:v>Other</c:v>
                </c:pt>
              </c:strCache>
            </c:strRef>
          </c:cat>
          <c:val>
            <c:numRef>
              <c:f>Sheet1!$C$1:$C$3</c:f>
              <c:numCache>
                <c:formatCode>0.0%</c:formatCode>
                <c:ptCount val="3"/>
                <c:pt idx="0">
                  <c:v>0.880553112338327</c:v>
                </c:pt>
                <c:pt idx="1">
                  <c:v>0.11330439923291</c:v>
                </c:pt>
                <c:pt idx="2">
                  <c:v>0.00614248842876299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0DF9-0FBD-EC42-AB8D-8CFB1B9C56CA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137F5-E81B-304D-BF99-98219416C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348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22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4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sz="1800" dirty="0"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BP not guaranteed to converge</a:t>
            </a:r>
          </a:p>
          <a:p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Marginal is posterior probability of a single variable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31 is sequence position</a:t>
            </a:r>
          </a:p>
          <a:p>
            <a:r>
              <a:rPr lang="en-US" sz="18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Node is</a:t>
            </a:r>
            <a:r>
              <a:rPr lang="en-US" sz="1800" baseline="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 passing info</a:t>
            </a:r>
          </a:p>
          <a:p>
            <a:endParaRPr lang="en-US" sz="18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60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dirty="0" smtClean="0">
                <a:latin typeface="Times New Roman" charset="0"/>
                <a:cs typeface="Times New Roman" charset="0"/>
                <a:sym typeface="Times New Roman" charset="0"/>
              </a:rPr>
              <a:t>Why does</a:t>
            </a:r>
            <a:r>
              <a:rPr lang="en-US" sz="1800" baseline="0" dirty="0" smtClean="0">
                <a:latin typeface="Times New Roman" charset="0"/>
                <a:cs typeface="Times New Roman" charset="0"/>
                <a:sym typeface="Times New Roman" charset="0"/>
              </a:rPr>
              <a:t> ordering affect results?</a:t>
            </a:r>
          </a:p>
          <a:p>
            <a:pPr eaLnBrk="1" hangingPunct="1"/>
            <a:endParaRPr lang="en-US" sz="1800" dirty="0" smtClean="0"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***Our contribution***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Crystallographers use this knowledge for guidance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Expert can decide ordering of messages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should have more more reliable phase 1 probabilities</a:t>
            </a: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More ordered residues should have better info --&gt; quicker convergence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General method</a:t>
            </a:r>
          </a:p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p_ord should capture importance of variable</a:t>
            </a:r>
          </a:p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ACMI concentrates early iterations on more likely to be ordered residues</a:t>
            </a:r>
          </a:p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Disordered residues get more refined messages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General BP algo</a:t>
            </a:r>
          </a:p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New information is important</a:t>
            </a:r>
          </a:p>
          <a:p>
            <a:r>
              <a:rPr lang="en-US" sz="1800">
                <a:latin typeface="Times New Roman" charset="0"/>
                <a:cs typeface="Times New Roman" charset="0"/>
                <a:sym typeface="Times New Roman" charset="0"/>
              </a:rPr>
              <a:t>pushes information faster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DisEMBL trained on “hot loops”, no secondary structure, high temperature factors, 60-70% for disorder and 80% for ordered</a:t>
            </a:r>
          </a:p>
          <a:p>
            <a:endParaRPr lang="en-US" sz="180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**SAME a priori probabilities</a:t>
            </a:r>
          </a:p>
          <a:p>
            <a:endParaRPr lang="en-US" sz="180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r>
              <a:rPr lang="en-US" sz="1800">
                <a:latin typeface="Tw Cen MT" charset="0"/>
                <a:ea typeface="Tw Cen MT" charset="0"/>
                <a:cs typeface="Tw Cen MT" charset="0"/>
                <a:sym typeface="Tw Cen MT" charset="0"/>
              </a:rPr>
              <a:t>Previously solved, deemed to require significant human effort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Log likelihood of true </a:t>
            </a:r>
            <a:r>
              <a:rPr lang="en-US" sz="18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solution</a:t>
            </a:r>
            <a:r>
              <a:rPr lang="en-US" sz="1800" baseline="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 – 2.5 orders of magnitude</a:t>
            </a:r>
          </a:p>
          <a:p>
            <a:r>
              <a:rPr lang="en-US" sz="18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GUIDE: 10%-point,</a:t>
            </a:r>
            <a:r>
              <a:rPr lang="en-US" sz="1800" baseline="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 RESID:18%-point</a:t>
            </a:r>
            <a:endParaRPr lang="en-US" sz="18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endParaRPr lang="en-US" sz="18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 smtClean="0">
                <a:latin typeface="Times New Roman" charset="0"/>
                <a:cs typeface="Times New Roman" charset="0"/>
                <a:sym typeface="Times New Roman" charset="0"/>
              </a:rPr>
              <a:t>Entropy:</a:t>
            </a:r>
          </a:p>
          <a:p>
            <a:r>
              <a:rPr lang="en-US" sz="1800" dirty="0" smtClean="0">
                <a:latin typeface="Times New Roman" charset="0"/>
                <a:cs typeface="Times New Roman" charset="0"/>
                <a:sym typeface="Times New Roman" charset="0"/>
              </a:rPr>
              <a:t>RESID 28.5, GUIDED 5.16, ORIG 5.31</a:t>
            </a:r>
          </a:p>
          <a:p>
            <a:endParaRPr lang="en-US" sz="1800" dirty="0" smtClean="0">
              <a:latin typeface="Times New Roman" charset="0"/>
              <a:cs typeface="Times New Roman" charset="0"/>
              <a:sym typeface="Times New Roman" charset="0"/>
            </a:endParaRPr>
          </a:p>
          <a:p>
            <a:r>
              <a:rPr lang="en-US" sz="1800" dirty="0" smtClean="0">
                <a:latin typeface="Times New Roman" charset="0"/>
                <a:cs typeface="Times New Roman" charset="0"/>
                <a:sym typeface="Times New Roman" charset="0"/>
              </a:rPr>
              <a:t>Non-convergent oscillations – small group of nodes choked</a:t>
            </a:r>
            <a:r>
              <a:rPr lang="en-US" sz="1800" baseline="0" dirty="0" smtClean="0">
                <a:latin typeface="Times New Roman" charset="0"/>
                <a:cs typeface="Times New Roman" charset="0"/>
                <a:sym typeface="Times New Roman" charset="0"/>
              </a:rPr>
              <a:t> resources (median 5 </a:t>
            </a:r>
            <a:r>
              <a:rPr lang="en-US" sz="1800" baseline="0" dirty="0" err="1" smtClean="0">
                <a:latin typeface="Times New Roman" charset="0"/>
                <a:cs typeface="Times New Roman" charset="0"/>
                <a:sym typeface="Times New Roman" charset="0"/>
              </a:rPr>
              <a:t>vs</a:t>
            </a:r>
            <a:r>
              <a:rPr lang="en-US" sz="1800" baseline="0" dirty="0" smtClean="0">
                <a:latin typeface="Times New Roman" charset="0"/>
                <a:cs typeface="Times New Roman" charset="0"/>
                <a:sym typeface="Times New Roman" charset="0"/>
              </a:rPr>
              <a:t> 40)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65125" lvl="1" indent="0" algn="l">
              <a:spcBef>
                <a:spcPts val="500"/>
              </a:spcBef>
              <a:buClr>
                <a:srgbClr val="94B6D2"/>
              </a:buClr>
              <a:buSzPct val="69000"/>
              <a:buFont typeface="Wingdings 2" charset="2"/>
              <a:buNone/>
            </a:pPr>
            <a:r>
              <a:rPr lang="en-US" sz="26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PRECISION </a:t>
            </a:r>
            <a:r>
              <a:rPr lang="en-US" sz="2600" dirty="0" err="1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vs</a:t>
            </a:r>
            <a:r>
              <a:rPr lang="en-US" sz="26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RECALL</a:t>
            </a:r>
          </a:p>
          <a:p>
            <a:pPr marL="365125" lvl="1" indent="0" algn="l">
              <a:spcBef>
                <a:spcPts val="500"/>
              </a:spcBef>
              <a:buClr>
                <a:srgbClr val="94B6D2"/>
              </a:buClr>
              <a:buSzPct val="69000"/>
              <a:buFont typeface="Wingdings 2" charset="2"/>
              <a:buNone/>
            </a:pPr>
            <a:endParaRPr lang="en-US" sz="2600" dirty="0" smtClean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pPr marL="365125" lvl="1" indent="0" algn="l">
              <a:spcBef>
                <a:spcPts val="500"/>
              </a:spcBef>
              <a:buClr>
                <a:srgbClr val="94B6D2"/>
              </a:buClr>
              <a:buSzPct val="69000"/>
              <a:buFont typeface="Wingdings 2" charset="2"/>
              <a:buNone/>
            </a:pPr>
            <a:r>
              <a:rPr lang="en-US" sz="26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Most the same or</a:t>
            </a:r>
            <a:r>
              <a:rPr lang="en-US" sz="2600" baseline="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better, dramatic improvement in the worst cases</a:t>
            </a:r>
            <a:endParaRPr lang="en-US" sz="2600" dirty="0" smtClean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5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219" y="6514421"/>
            <a:ext cx="3962797" cy="342446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A546F4D1-8EDC-4632-AB6F-B4AE3D72EFBC}" type="slidenum">
              <a:rPr lang="en-US"/>
              <a:pPr/>
              <a:t>42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219" y="6514421"/>
            <a:ext cx="3962797" cy="342446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A546F4D1-8EDC-4632-AB6F-B4AE3D72EFBC}" type="slidenum">
              <a:rPr lang="en-US"/>
              <a:pPr/>
              <a:t>43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219" y="6514421"/>
            <a:ext cx="3962797" cy="342446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A546F4D1-8EDC-4632-AB6F-B4AE3D72EFBC}" type="slidenum">
              <a:rPr lang="en-US"/>
              <a:pPr/>
              <a:t>44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219" y="6514421"/>
            <a:ext cx="3962797" cy="342446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A546F4D1-8EDC-4632-AB6F-B4AE3D72EFBC}" type="slidenum">
              <a:rPr lang="en-US"/>
              <a:pPr/>
              <a:t>45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219" y="6514421"/>
            <a:ext cx="3962797" cy="342446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A546F4D1-8EDC-4632-AB6F-B4AE3D72EFBC}" type="slidenum">
              <a:rPr lang="en-US"/>
              <a:pPr/>
              <a:t>46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Same as </a:t>
            </a:r>
            <a:r>
              <a:rPr lang="en-US" sz="1800" dirty="0" err="1">
                <a:latin typeface="Helvetica" charset="0"/>
                <a:cs typeface="Helvetica" charset="0"/>
                <a:sym typeface="Helvetica" charset="0"/>
              </a:rPr>
              <a:t>ab</a:t>
            </a:r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 initio prediction, plus map</a:t>
            </a:r>
          </a:p>
          <a:p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this is simple </a:t>
            </a:r>
            <a:r>
              <a:rPr lang="en-US" sz="1800" dirty="0" smtClean="0">
                <a:latin typeface="Helvetica" charset="0"/>
                <a:cs typeface="Helvetica" charset="0"/>
                <a:sym typeface="Helvetica" charset="0"/>
              </a:rPr>
              <a:t>case</a:t>
            </a:r>
          </a:p>
          <a:p>
            <a:r>
              <a:rPr lang="en-US" sz="1800" dirty="0" smtClean="0">
                <a:latin typeface="Helvetica" charset="0"/>
                <a:cs typeface="Helvetica" charset="0"/>
                <a:sym typeface="Helvetica" charset="0"/>
              </a:rPr>
              <a:t>Prompt video</a:t>
            </a:r>
            <a:endParaRPr lang="en-US" sz="1800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219" y="6514421"/>
            <a:ext cx="3962797" cy="342446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A546F4D1-8EDC-4632-AB6F-B4AE3D72EFBC}" type="slidenum">
              <a:rPr lang="en-US"/>
              <a:pPr/>
              <a:t>47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proteins</a:t>
            </a:r>
          </a:p>
          <a:p>
            <a:r>
              <a:rPr lang="en-US" dirty="0" smtClean="0"/>
              <a:t>50 </a:t>
            </a:r>
            <a:r>
              <a:rPr lang="en-US" dirty="0" err="1" smtClean="0"/>
              <a:t>prots</a:t>
            </a:r>
            <a:endParaRPr lang="en-US" dirty="0" smtClean="0"/>
          </a:p>
          <a:p>
            <a:r>
              <a:rPr lang="en-US" dirty="0" smtClean="0"/>
              <a:t>Average model</a:t>
            </a:r>
          </a:p>
          <a:p>
            <a:r>
              <a:rPr lang="en-US" dirty="0" smtClean="0"/>
              <a:t>Larges leap to 10, no more growth after 20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942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 doesn’t apply yet</a:t>
            </a:r>
          </a:p>
          <a:p>
            <a:endParaRPr lang="en-US" dirty="0" smtClean="0"/>
          </a:p>
          <a:p>
            <a:r>
              <a:rPr lang="en-US" dirty="0" smtClean="0"/>
              <a:t>89</a:t>
            </a:r>
            <a:r>
              <a:rPr lang="en-US" baseline="30000" dirty="0" smtClean="0"/>
              <a:t>th</a:t>
            </a:r>
            <a:r>
              <a:rPr lang="en-US" dirty="0" smtClean="0"/>
              <a:t> percentile </a:t>
            </a:r>
            <a:r>
              <a:rPr lang="en-US" dirty="0" err="1" smtClean="0"/>
              <a:t>vs</a:t>
            </a:r>
            <a:r>
              <a:rPr lang="en-US" dirty="0" smtClean="0"/>
              <a:t> 66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EXT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not just resources</a:t>
            </a:r>
          </a:p>
          <a:p>
            <a:r>
              <a:rPr lang="en-US" baseline="0" dirty="0" smtClean="0"/>
              <a:t>BEST </a:t>
            </a:r>
            <a:r>
              <a:rPr lang="en-US" baseline="0" dirty="0" smtClean="0">
                <a:sym typeface="Wingdings"/>
              </a:rPr>
              <a:t> not just luck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2 orders of magnitude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436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10% extra correctness, 6% completeness</a:t>
            </a:r>
          </a:p>
          <a:p>
            <a:r>
              <a:rPr lang="en-US" dirty="0" smtClean="0"/>
              <a:t>6 </a:t>
            </a:r>
            <a:r>
              <a:rPr lang="en-US" dirty="0" err="1" smtClean="0"/>
              <a:t>structs</a:t>
            </a:r>
            <a:r>
              <a:rPr lang="en-US" dirty="0" smtClean="0"/>
              <a:t> do better, 4 the same, 0</a:t>
            </a:r>
            <a:r>
              <a:rPr lang="en-US" baseline="0" dirty="0" smtClean="0"/>
              <a:t> worse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74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10% extra correctness, 6% completeness</a:t>
            </a:r>
          </a:p>
          <a:p>
            <a:r>
              <a:rPr lang="en-US" dirty="0" smtClean="0"/>
              <a:t>6 </a:t>
            </a:r>
            <a:r>
              <a:rPr lang="en-US" dirty="0" err="1" smtClean="0"/>
              <a:t>structs</a:t>
            </a:r>
            <a:r>
              <a:rPr lang="en-US" dirty="0" smtClean="0"/>
              <a:t> do better, 4 the same, 0</a:t>
            </a:r>
            <a:r>
              <a:rPr lang="en-US" baseline="0" dirty="0" smtClean="0"/>
              <a:t> worse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AVERAGE?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740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Future directions</a:t>
            </a:r>
            <a:r>
              <a:rPr lang="en-US" sz="18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:</a:t>
            </a:r>
            <a:endParaRPr lang="en-US" sz="18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ACMI developed a preliminary model</a:t>
            </a:r>
          </a:p>
          <a:p>
            <a:r>
              <a:rPr lang="en-US" dirty="0" smtClean="0"/>
              <a:t>Low resolution,</a:t>
            </a:r>
            <a:r>
              <a:rPr lang="en-US" baseline="0" dirty="0" smtClean="0"/>
              <a:t> making difficult to solve (2.95)</a:t>
            </a:r>
            <a:endParaRPr lang="en-US" dirty="0" smtClean="0"/>
          </a:p>
          <a:p>
            <a:r>
              <a:rPr lang="en-US" dirty="0" smtClean="0"/>
              <a:t>ARP failed, ACMI built</a:t>
            </a:r>
            <a:r>
              <a:rPr lang="en-US" baseline="0" dirty="0" smtClean="0"/>
              <a:t> a good initial model of key domain</a:t>
            </a:r>
            <a:endParaRPr lang="en-US" dirty="0" smtClean="0"/>
          </a:p>
          <a:p>
            <a:r>
              <a:rPr lang="en-US" dirty="0" smtClean="0"/>
              <a:t>de-</a:t>
            </a:r>
            <a:r>
              <a:rPr lang="en-US" dirty="0" err="1" smtClean="0"/>
              <a:t>ubiquitylating</a:t>
            </a:r>
            <a:r>
              <a:rPr lang="en-US" dirty="0" smtClean="0"/>
              <a:t> enzyme</a:t>
            </a:r>
          </a:p>
          <a:p>
            <a:endParaRPr lang="en-US" dirty="0" smtClean="0"/>
          </a:p>
          <a:p>
            <a:r>
              <a:rPr lang="en-US" dirty="0" smtClean="0"/>
              <a:t>Others obtained portions,</a:t>
            </a:r>
            <a:r>
              <a:rPr lang="en-US" baseline="0" dirty="0" smtClean="0"/>
              <a:t> but first time relationship between structural domains and </a:t>
            </a:r>
            <a:r>
              <a:rPr lang="en-US" baseline="0" dirty="0" err="1" smtClean="0"/>
              <a:t>oligomeric</a:t>
            </a:r>
            <a:r>
              <a:rPr lang="en-US" baseline="0" dirty="0" smtClean="0"/>
              <a:t> state was revealed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33298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Future directions</a:t>
            </a:r>
            <a:r>
              <a:rPr lang="en-US" sz="18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:</a:t>
            </a:r>
            <a:endParaRPr lang="en-US" sz="18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SLOOOOWWWWWWW!</a:t>
            </a:r>
          </a:p>
          <a:p>
            <a:pPr defTabSz="8649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SLOOOOWWWWWWW!</a:t>
            </a:r>
          </a:p>
          <a:p>
            <a:endParaRPr lang="en-US" dirty="0" smtClean="0"/>
          </a:p>
          <a:p>
            <a:pPr defTabSz="8649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SLOOOOWWWWWWW!</a:t>
            </a:r>
          </a:p>
          <a:p>
            <a:endParaRPr lang="en-US" dirty="0" smtClean="0"/>
          </a:p>
          <a:p>
            <a:pPr defTabSz="8649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SLOOOOWWWWWWW!</a:t>
            </a:r>
          </a:p>
          <a:p>
            <a:endParaRPr lang="en-US" dirty="0" smtClean="0"/>
          </a:p>
          <a:p>
            <a:pPr defTabSz="8649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SLOOOOWWWWWWW!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219" y="6514421"/>
            <a:ext cx="3962797" cy="342446"/>
          </a:xfrm>
          <a:prstGeom prst="rect">
            <a:avLst/>
          </a:prstGeom>
        </p:spPr>
        <p:txBody>
          <a:bodyPr lIns="86493" tIns="43247" rIns="86493" bIns="43247"/>
          <a:lstStyle/>
          <a:p>
            <a:fld id="{643907C0-F6FB-4EC5-AC86-F13B81A2BF8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 smtClean="0">
                <a:latin typeface="Helvetica" charset="0"/>
                <a:cs typeface="Helvetica" charset="0"/>
                <a:sym typeface="Helvetica" charset="0"/>
              </a:rPr>
              <a:t>Define Angstroms</a:t>
            </a:r>
            <a:endParaRPr lang="en-US" sz="1800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Automated Crystallographic Map Interpretation</a:t>
            </a:r>
          </a:p>
          <a:p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Probabilistic model</a:t>
            </a:r>
          </a:p>
          <a:p>
            <a:r>
              <a:rPr lang="en-US" sz="1800" dirty="0">
                <a:latin typeface="Helvetica" charset="0"/>
                <a:cs typeface="Helvetica" charset="0"/>
                <a:sym typeface="Helvetica" charset="0"/>
              </a:rPr>
              <a:t>3 phase</a:t>
            </a:r>
          </a:p>
          <a:p>
            <a:endParaRPr lang="en-US" dirty="0" smtClean="0">
              <a:latin typeface="Helvetica" charset="0"/>
              <a:cs typeface="Helvetica" charset="0"/>
              <a:sym typeface="Helvetica" charset="0"/>
            </a:endParaRPr>
          </a:p>
          <a:p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Phase 1:</a:t>
            </a:r>
            <a:r>
              <a:rPr lang="en-US" baseline="0" dirty="0" smtClean="0">
                <a:latin typeface="Helvetica" charset="0"/>
                <a:cs typeface="Helvetica" charset="0"/>
                <a:sym typeface="Helvetica" charset="0"/>
              </a:rPr>
              <a:t> Independent search PARALLEL</a:t>
            </a:r>
          </a:p>
          <a:p>
            <a:r>
              <a:rPr lang="en-US" baseline="0" dirty="0" smtClean="0">
                <a:latin typeface="Helvetica" charset="0"/>
                <a:cs typeface="Helvetica" charset="0"/>
                <a:sym typeface="Helvetica" charset="0"/>
              </a:rPr>
              <a:t>Phase 2: Add in biochemical constraints, combine info INCONSISTENCIES</a:t>
            </a:r>
          </a:p>
          <a:p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Phase</a:t>
            </a:r>
            <a:r>
              <a:rPr lang="en-US" baseline="0" dirty="0" smtClean="0">
                <a:latin typeface="Helvetica" charset="0"/>
                <a:cs typeface="Helvetica" charset="0"/>
                <a:sym typeface="Helvetica" charset="0"/>
              </a:rPr>
              <a:t> 3: Sample structure BIOLOGISTS WANT</a:t>
            </a:r>
            <a:endParaRPr lang="en-US" dirty="0">
              <a:latin typeface="Helvetica" charset="0"/>
              <a:cs typeface="Helvetica" charset="0"/>
              <a:sym typeface="Helvetica" charset="0"/>
            </a:endParaRPr>
          </a:p>
          <a:p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*PURPOSE: ACMI is the leader, my results build on ACMI no further comparison</a:t>
            </a:r>
          </a:p>
          <a:p>
            <a:pPr lvl="0"/>
            <a:r>
              <a:rPr lang="en-US" dirty="0" smtClean="0"/>
              <a:t>ARP/</a:t>
            </a:r>
            <a:r>
              <a:rPr lang="en-US" dirty="0" err="1" smtClean="0"/>
              <a:t>wARP</a:t>
            </a:r>
            <a:r>
              <a:rPr lang="en-US" dirty="0" smtClean="0"/>
              <a:t> </a:t>
            </a:r>
          </a:p>
          <a:p>
            <a:pPr lvl="0"/>
            <a:r>
              <a:rPr lang="en-US" baseline="0" dirty="0" smtClean="0"/>
              <a:t>          </a:t>
            </a:r>
            <a:r>
              <a:rPr lang="en-US" dirty="0" smtClean="0"/>
              <a:t>Bottom-up approach - add free atoms then constraints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TEXTAL: </a:t>
            </a:r>
            <a:endParaRPr lang="en-US" sz="1800" dirty="0" smtClean="0"/>
          </a:p>
          <a:p>
            <a:pPr lvl="1"/>
            <a:r>
              <a:rPr lang="en-US" dirty="0" smtClean="0"/>
              <a:t>Pattern-recognition based method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RESOLVE:</a:t>
            </a:r>
          </a:p>
          <a:p>
            <a:pPr lvl="1"/>
            <a:r>
              <a:rPr lang="en-US" dirty="0" smtClean="0"/>
              <a:t>Top-down approach</a:t>
            </a:r>
          </a:p>
          <a:p>
            <a:pPr lvl="1"/>
            <a:r>
              <a:rPr lang="en-US" dirty="0" smtClean="0"/>
              <a:t>Recognize secondary structure elements first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28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Times New Roman" charset="0"/>
                <a:cs typeface="Times New Roman" charset="0"/>
                <a:sym typeface="Times New Roman" charset="0"/>
              </a:rPr>
              <a:t>MRF is undirected graphical model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charset="0"/>
                <a:cs typeface="Times New Roman" charset="0"/>
                <a:sym typeface="Times New Roman" charset="0"/>
              </a:rPr>
              <a:t>Compact representation of full-joint probability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charset="0"/>
                <a:cs typeface="Times New Roman" charset="0"/>
                <a:sym typeface="Times New Roman" charset="0"/>
              </a:rPr>
              <a:t>U is trace, M is map, A vertex represents an amino acid’s location, </a:t>
            </a:r>
            <a:r>
              <a:rPr lang="en-US" sz="1800" dirty="0" err="1">
                <a:latin typeface="Times New Roman" charset="0"/>
                <a:cs typeface="Times New Roman" charset="0"/>
                <a:sym typeface="Times New Roman" charset="0"/>
              </a:rPr>
              <a:t>u</a:t>
            </a:r>
            <a:r>
              <a:rPr lang="en-US" sz="1800" baseline="-6000" dirty="0" err="1">
                <a:latin typeface="Times New Roman" charset="0"/>
                <a:cs typeface="Times New Roman" charset="0"/>
                <a:sym typeface="Times New Roman" charset="0"/>
              </a:rPr>
              <a:t>i</a:t>
            </a:r>
            <a:endParaRPr lang="en-US" sz="1800" dirty="0">
              <a:latin typeface="Times New Roman" charset="0"/>
              <a:cs typeface="Times" charset="0"/>
              <a:sym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charset="0"/>
                <a:cs typeface="Times" charset="0"/>
                <a:sym typeface="Times New Roman" charset="0"/>
              </a:rPr>
              <a:t>An edge enforces a pairwise constraint between two amino acids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808A0B-E675-5D4E-A8DB-61E50D8A0A21}" type="datetime1">
              <a:rPr lang="en-US" smtClean="0"/>
              <a:pPr/>
              <a:t>10/13/11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7A9F-9B6D-5F44-8768-C9B004E92447}" type="datetime1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CE00AA6-96FA-A340-9A4D-80844F6B8F3C}" type="datetime1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FF41400-5E50-E24C-B5AF-4221315229C4}" type="datetime1">
              <a:rPr lang="en-US" smtClean="0"/>
              <a:t>10/13/11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CB4-98DF-214B-808E-56FE1CD45749}" type="datetime1">
              <a:rPr lang="en-US" smtClean="0"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A769-874C-D249-920C-CB88AF3C453E}" type="datetime1">
              <a:rPr lang="en-US" smtClean="0"/>
              <a:t>10/13/11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9CD47A-B490-4B4E-A2EE-09450D2E4BD6}" type="datetime1">
              <a:rPr lang="en-US" smtClean="0"/>
              <a:t>10/13/11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7D0CE6-6CAD-AF43-B230-67A0BFCD97C9}" type="datetime1">
              <a:rPr lang="en-US" smtClean="0"/>
              <a:t>10/13/11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7763-63E6-A949-9A24-0EDA92C97948}" type="datetime1">
              <a:rPr lang="en-US" smtClean="0"/>
              <a:t>10/13/11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D515-A33E-DF45-A7D8-C6C83CC31804}" type="datetime1">
              <a:rPr lang="en-US" smtClean="0"/>
              <a:t>10/13/11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ECB7-0640-1F40-B7B9-0033BD531ADF}" type="datetime1">
              <a:rPr lang="en-US" smtClean="0"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87AD36D-3C6F-9545-9932-DD6DF764EAAA}" type="datetime1">
              <a:rPr lang="en-US" smtClean="0"/>
              <a:t>10/13/11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6BC5-EC8E-F441-8DA4-32951CE4EEEA}" type="datetime1">
              <a:rPr lang="en-US" smtClean="0"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9550C17-7980-A24E-893A-4D1BC9A75EAE}" type="datetime1">
              <a:rPr lang="en-US" smtClean="0"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3183-2078-284C-B555-F0DD115C6100}" type="datetime1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2pPr marL="640080" indent="-274320">
              <a:buSzPct val="60000"/>
              <a:buFont typeface="Wingdings" charset="2"/>
              <a:buChar char=""/>
              <a:defRPr/>
            </a:lvl2pPr>
            <a:lvl3pPr marL="914400" indent="-228600">
              <a:buClr>
                <a:schemeClr val="accent3">
                  <a:lumMod val="75000"/>
                </a:schemeClr>
              </a:buClr>
              <a:buSzPct val="60000"/>
              <a:buFont typeface="Wingdings" charset="2"/>
              <a:buChar char=""/>
              <a:defRPr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566A-4574-6B41-8026-B5C0C585656F}" type="datetime1">
              <a:rPr lang="en-US" smtClean="0"/>
              <a:pPr/>
              <a:t>10/13/11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710484-93C0-DA4C-A002-36058015EED3}" type="datetime1">
              <a:rPr lang="en-US" smtClean="0"/>
              <a:pPr/>
              <a:t>10/13/11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4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4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2797C2-5BE3-D248-AA06-8349C59FDC74}" type="datetime1">
              <a:rPr lang="en-US" smtClean="0"/>
              <a:pPr/>
              <a:t>10/13/11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8B05-5F96-4443-A86D-FD808554D289}" type="datetime1">
              <a:rPr lang="en-US" smtClean="0"/>
              <a:pPr/>
              <a:t>10/13/11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7AAF-FD4C-A24D-B9FD-6FBFD17C8987}" type="datetime1">
              <a:rPr lang="en-US" smtClean="0"/>
              <a:pPr/>
              <a:t>10/13/11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4544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4544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1079500"/>
            <a:ext cx="1031875" cy="469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079500"/>
            <a:ext cx="2943225" cy="469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A862-0FDB-0A4E-AA91-CBBB19A8B6F8}" type="datetime1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4544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4544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1079500"/>
            <a:ext cx="1031875" cy="469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079500"/>
            <a:ext cx="2943225" cy="469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D3A476A-D313-2044-B91C-F1B085D18BD2}" type="datetime1">
              <a:rPr lang="en-US" smtClean="0"/>
              <a:pPr/>
              <a:t>10/13/11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E95C41-70E7-CF4F-BD2C-D17536F4AC56}" type="datetime1">
              <a:rPr lang="en-US" sz="1400" smtClean="0">
                <a:solidFill>
                  <a:schemeClr val="tx2"/>
                </a:solidFill>
              </a:rPr>
              <a:pPr/>
              <a:t>10/13/11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E87353-E822-43CD-9851-D43078372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ransition xmlns:p14="http://schemas.microsoft.com/office/powerpoint/2010/main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 xmlns:p14="http://schemas.microsoft.com/office/powerpoint/2010/main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ransition xmlns:p14="http://schemas.microsoft.com/office/powerpoint/2010/main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0" y="1943100"/>
            <a:ext cx="2794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 xmlns:p14="http://schemas.microsoft.com/office/powerpoint/2010/main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ransition xmlns:p14="http://schemas.microsoft.com/office/powerpoint/2010/main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eaLnBrk="1" fontAlgn="base" hangingPunct="1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A0DD91-6831-1E47-B968-D44B2AA34B1C}" type="datetime1">
              <a:rPr lang="en-US" sz="1400" smtClean="0">
                <a:solidFill>
                  <a:schemeClr val="tx2"/>
                </a:solidFill>
              </a:rPr>
              <a:t>10/13/11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E87353-E822-43CD-9851-D43078372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095500"/>
            <a:ext cx="7366000" cy="267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ransition xmlns:p14="http://schemas.microsoft.com/office/powerpoint/2010/main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889000"/>
            <a:ext cx="7366000" cy="508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 xmlns:p14="http://schemas.microsoft.com/office/powerpoint/2010/main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eaLnBrk="1" fontAlgn="base" hangingPunct="1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eaLnBrk="1" fontAlgn="base" hangingPunct="1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eaLnBrk="1" fontAlgn="base" hangingPunct="1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eaLnBrk="1" fontAlgn="base" hangingPunct="1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eaLnBrk="1" fontAlgn="base" hangingPunct="1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eaLnBrk="1" fontAlgn="base" hangingPunct="1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eaLnBrk="1" fontAlgn="base" hangingPunct="1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eaLnBrk="1" fontAlgn="base" hangingPunct="1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eaLnBrk="1" fontAlgn="base" hangingPunct="1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ransition xmlns:p14="http://schemas.microsoft.com/office/powerpoint/2010/main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ransition xmlns:p14="http://schemas.microsoft.com/office/powerpoint/2010/main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4544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0795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xmlns:p14="http://schemas.microsoft.com/office/powerpoint/2010/main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4544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0795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ransition xmlns:p14="http://schemas.microsoft.com/office/powerpoint/2010/main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 xmlns:p14="http://schemas.microsoft.com/office/powerpoint/2010/main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eaLnBrk="1" fontAlgn="base" hangingPunct="1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chart" Target="../charts/chart1.xm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3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3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3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3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3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6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7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57200"/>
            <a:ext cx="8001000" cy="2590800"/>
          </a:xfrm>
          <a:ln/>
        </p:spPr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cs typeface="Tw Cen MT"/>
              </a:rPr>
              <a:t>Techniques for </a:t>
            </a:r>
            <a:br>
              <a:rPr lang="en-US" sz="3600" b="1" dirty="0" smtClean="0">
                <a:solidFill>
                  <a:schemeClr val="tx1"/>
                </a:solidFill>
                <a:cs typeface="Tw Cen MT"/>
              </a:rPr>
            </a:br>
            <a:r>
              <a:rPr lang="en-US" sz="3600" b="1" dirty="0" smtClean="0">
                <a:solidFill>
                  <a:schemeClr val="tx1"/>
                </a:solidFill>
                <a:cs typeface="Tw Cen MT"/>
              </a:rPr>
              <a:t>Improved Probabilistic Inference </a:t>
            </a:r>
            <a:br>
              <a:rPr lang="en-US" sz="3600" b="1" dirty="0" smtClean="0">
                <a:solidFill>
                  <a:schemeClr val="tx1"/>
                </a:solidFill>
                <a:cs typeface="Tw Cen MT"/>
              </a:rPr>
            </a:br>
            <a:r>
              <a:rPr lang="en-US" sz="3600" b="1" dirty="0" smtClean="0">
                <a:solidFill>
                  <a:schemeClr val="tx1"/>
                </a:solidFill>
                <a:cs typeface="Tw Cen MT"/>
              </a:rPr>
              <a:t>in Protein-Structure Determination </a:t>
            </a:r>
            <a:br>
              <a:rPr lang="en-US" sz="3600" b="1" dirty="0" smtClean="0">
                <a:solidFill>
                  <a:schemeClr val="tx1"/>
                </a:solidFill>
                <a:cs typeface="Tw Cen MT"/>
              </a:rPr>
            </a:br>
            <a:r>
              <a:rPr lang="en-US" sz="3600" b="1" dirty="0" smtClean="0">
                <a:solidFill>
                  <a:schemeClr val="tx1"/>
                </a:solidFill>
                <a:cs typeface="Tw Cen MT"/>
              </a:rPr>
              <a:t>via X-Ray Crystallography</a:t>
            </a:r>
            <a:endParaRPr lang="en-US" sz="3600" b="1" dirty="0">
              <a:solidFill>
                <a:schemeClr val="tx1"/>
              </a:solidFill>
              <a:latin typeface="Tw Cen MT" charset="0"/>
              <a:sym typeface="Tw Cen MT" charset="0"/>
            </a:endParaRPr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3276600"/>
            <a:ext cx="7772400" cy="2057400"/>
          </a:xfrm>
          <a:ln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3200" dirty="0" smtClean="0">
                <a:solidFill>
                  <a:srgbClr val="EBDDC3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Ameet Soni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400" dirty="0" smtClean="0">
                <a:solidFill>
                  <a:srgbClr val="EBDDC3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Department of Computer Sciences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400" dirty="0" smtClean="0">
                <a:solidFill>
                  <a:srgbClr val="EBDDC3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Doctoral Defense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400" dirty="0" smtClean="0">
                <a:solidFill>
                  <a:srgbClr val="EBDDC3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August 10, 2011</a:t>
            </a:r>
            <a:endParaRPr lang="en-US" sz="18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pPr marL="601663" lvl="1" indent="-274638" algn="ctr">
              <a:lnSpc>
                <a:spcPct val="90000"/>
              </a:lnSpc>
              <a:spcBef>
                <a:spcPts val="500"/>
              </a:spcBef>
              <a:buNone/>
            </a:pPr>
            <a:endParaRPr lang="en-US" sz="1800" dirty="0" smtClean="0">
              <a:latin typeface="Tw Cen MT" charset="0"/>
              <a:sym typeface="Tw Cen MT" charset="0"/>
            </a:endParaRPr>
          </a:p>
          <a:p>
            <a:pPr marL="601663" lvl="1" indent="-274638" algn="ctr">
              <a:lnSpc>
                <a:spcPct val="90000"/>
              </a:lnSpc>
              <a:spcBef>
                <a:spcPts val="500"/>
              </a:spcBef>
              <a:buNone/>
            </a:pPr>
            <a:endParaRPr lang="en-US" sz="1400" dirty="0" smtClean="0">
              <a:latin typeface="Tw Cen MT" charset="0"/>
              <a:sym typeface="Tw Cen MT" charset="0"/>
            </a:endParaRPr>
          </a:p>
          <a:p>
            <a:pPr marL="601663" lvl="1" indent="-274638" algn="ctr">
              <a:lnSpc>
                <a:spcPct val="90000"/>
              </a:lnSpc>
              <a:spcBef>
                <a:spcPts val="500"/>
              </a:spcBef>
              <a:buNone/>
            </a:pPr>
            <a:endParaRPr lang="en-US" sz="1400" dirty="0">
              <a:latin typeface="Tw Cen MT" charset="0"/>
              <a:sym typeface="Tw Cen MT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181600"/>
            <a:ext cx="1590601" cy="15515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788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Analogy: Face Detection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52600"/>
            <a:ext cx="5257800" cy="34671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00" y="3352800"/>
            <a:ext cx="457200" cy="381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000000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5791200" y="3352800"/>
            <a:ext cx="457200" cy="381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000000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8229600" y="3200400"/>
            <a:ext cx="457200" cy="381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000000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5486400" y="3352800"/>
            <a:ext cx="457200" cy="60960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000000"/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5257800" y="3886200"/>
            <a:ext cx="838200" cy="381000"/>
          </a:xfrm>
          <a:prstGeom prst="ellipse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00000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600200"/>
            <a:ext cx="32004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Phase 1</a:t>
            </a:r>
          </a:p>
          <a:p>
            <a:pPr algn="l">
              <a:buClr>
                <a:schemeClr val="accent2"/>
              </a:buClr>
            </a:pP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   Find Nose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  Find Eyes</a:t>
            </a:r>
          </a:p>
          <a:p>
            <a:pPr algn="l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Find Mouth</a:t>
            </a:r>
          </a:p>
          <a:p>
            <a:pPr algn="l"/>
            <a:endParaRPr lang="en-US" sz="2800" dirty="0">
              <a:solidFill>
                <a:srgbClr val="FFFFFF"/>
              </a:solidFill>
              <a:latin typeface="+mn-lt"/>
            </a:endParaRPr>
          </a:p>
          <a:p>
            <a:pPr algn="l"/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Phase 2 </a:t>
            </a:r>
          </a:p>
          <a:p>
            <a:pPr algn="l"/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   Combine and </a:t>
            </a:r>
          </a:p>
          <a:p>
            <a:pPr algn="l"/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   Apply Constraints</a:t>
            </a:r>
          </a:p>
          <a:p>
            <a:pPr algn="l"/>
            <a:endParaRPr lang="en-US" sz="2800" dirty="0">
              <a:solidFill>
                <a:srgbClr val="FFFFFF"/>
              </a:solidFill>
              <a:latin typeface="+mn-lt"/>
            </a:endParaRPr>
          </a:p>
          <a:p>
            <a:pPr algn="l"/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Phase 3</a:t>
            </a:r>
          </a:p>
          <a:p>
            <a:pPr algn="l"/>
            <a:r>
              <a:rPr lang="en-US" sz="2800" dirty="0">
                <a:ln>
                  <a:solidFill>
                    <a:srgbClr val="008000"/>
                  </a:solidFill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dirty="0" smtClean="0">
                <a:ln>
                  <a:solidFill>
                    <a:srgbClr val="008000"/>
                  </a:solidFill>
                </a:ln>
                <a:solidFill>
                  <a:srgbClr val="FFFFFF"/>
                </a:solidFill>
                <a:latin typeface="+mn-lt"/>
              </a:rPr>
              <a:t>  Infer Face </a:t>
            </a:r>
            <a:endParaRPr lang="en-US" sz="2800" dirty="0">
              <a:ln>
                <a:solidFill>
                  <a:srgbClr val="008000"/>
                </a:solidFill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57800" y="4800600"/>
            <a:ext cx="457200" cy="38100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000000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48200" y="2286000"/>
            <a:ext cx="457200" cy="381000"/>
          </a:xfrm>
          <a:prstGeom prst="ellipse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000000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72000" y="2667000"/>
            <a:ext cx="1905000" cy="19812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000000"/>
                </a:solidFill>
              </a:ln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8000" y="2971800"/>
            <a:ext cx="457200" cy="381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74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build="allAtOnce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Local Match Scores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General CS area: 3D shape matching/object recognition</a:t>
            </a:r>
          </a:p>
          <a:p>
            <a:pPr marL="0" indent="0">
              <a:buNone/>
              <a:tabLst>
                <a:tab pos="1143000" algn="l"/>
              </a:tabLst>
            </a:pPr>
            <a:endParaRPr lang="en-US" sz="1400" dirty="0" smtClean="0"/>
          </a:p>
          <a:p>
            <a:pPr marL="0" indent="0">
              <a:buNone/>
              <a:tabLst>
                <a:tab pos="1143000" algn="l"/>
              </a:tabLst>
            </a:pPr>
            <a:r>
              <a:rPr lang="en-US" dirty="0" smtClean="0"/>
              <a:t>Given:</a:t>
            </a:r>
            <a:r>
              <a:rPr lang="en-US" dirty="0"/>
              <a:t> </a:t>
            </a:r>
            <a:r>
              <a:rPr lang="en-US" dirty="0" smtClean="0"/>
              <a:t>	EDM, sequence</a:t>
            </a:r>
          </a:p>
          <a:p>
            <a:pPr marL="0" indent="0">
              <a:buNone/>
              <a:tabLst>
                <a:tab pos="1143000" algn="l"/>
              </a:tabLst>
            </a:pPr>
            <a:r>
              <a:rPr lang="en-US" dirty="0" smtClean="0"/>
              <a:t>Do: </a:t>
            </a:r>
            <a:r>
              <a:rPr lang="en-US" dirty="0"/>
              <a:t>	</a:t>
            </a:r>
            <a:r>
              <a:rPr lang="en-US" dirty="0" smtClean="0"/>
              <a:t>For each amino acid in the sequence, score its 	match to every location in the EDM</a:t>
            </a:r>
          </a:p>
          <a:p>
            <a:pPr marL="0" indent="0">
              <a:buNone/>
              <a:tabLst>
                <a:tab pos="1143000" algn="l"/>
              </a:tabLst>
            </a:pPr>
            <a:endParaRPr lang="en-US" sz="1400" dirty="0"/>
          </a:p>
          <a:p>
            <a:pPr marL="0" indent="0">
              <a:buNone/>
              <a:tabLst>
                <a:tab pos="1143000" algn="l"/>
              </a:tabLst>
            </a:pPr>
            <a:r>
              <a:rPr lang="en-US" u="sng" dirty="0" smtClean="0"/>
              <a:t>My Contributions</a:t>
            </a:r>
            <a:endParaRPr lang="en-US" dirty="0" smtClean="0"/>
          </a:p>
          <a:p>
            <a:pPr>
              <a:tabLst>
                <a:tab pos="1143000" algn="l"/>
              </a:tabLst>
            </a:pPr>
            <a:r>
              <a:rPr lang="en-US" dirty="0" smtClean="0"/>
              <a:t>Spherical-harmonic decompositions for local match </a:t>
            </a:r>
            <a:r>
              <a:rPr lang="en-US" sz="2000" dirty="0" smtClean="0">
                <a:solidFill>
                  <a:schemeClr val="accent4"/>
                </a:solidFill>
              </a:rPr>
              <a:t>[</a:t>
            </a:r>
            <a:r>
              <a:rPr lang="en-US" sz="2000" dirty="0" err="1">
                <a:solidFill>
                  <a:schemeClr val="accent4"/>
                </a:solidFill>
              </a:rPr>
              <a:t>DiMaio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b="1" u="sng" dirty="0">
                <a:solidFill>
                  <a:schemeClr val="accent4"/>
                </a:solidFill>
              </a:rPr>
              <a:t>Soni</a:t>
            </a:r>
            <a:r>
              <a:rPr lang="en-US" sz="2000" dirty="0">
                <a:solidFill>
                  <a:schemeClr val="accent4"/>
                </a:solidFill>
              </a:rPr>
              <a:t>, Phillips, and </a:t>
            </a:r>
            <a:r>
              <a:rPr lang="en-US" sz="2000" dirty="0" err="1">
                <a:solidFill>
                  <a:schemeClr val="accent4"/>
                </a:solidFill>
              </a:rPr>
              <a:t>Shavlik</a:t>
            </a:r>
            <a:r>
              <a:rPr lang="en-US" sz="2000" dirty="0">
                <a:solidFill>
                  <a:schemeClr val="accent4"/>
                </a:solidFill>
              </a:rPr>
              <a:t>, BIBM 2007] </a:t>
            </a:r>
            <a:r>
              <a:rPr lang="en-US" sz="2000" dirty="0" smtClean="0">
                <a:solidFill>
                  <a:schemeClr val="accent4"/>
                </a:solidFill>
              </a:rPr>
              <a:t>{Ch. 7}</a:t>
            </a:r>
            <a:endParaRPr lang="en-US" sz="1800" dirty="0">
              <a:solidFill>
                <a:schemeClr val="accent4"/>
              </a:solidFill>
            </a:endParaRPr>
          </a:p>
          <a:p>
            <a:pPr>
              <a:tabLst>
                <a:tab pos="1143000" algn="l"/>
              </a:tabLst>
            </a:pPr>
            <a:r>
              <a:rPr lang="en-US" dirty="0" smtClean="0"/>
              <a:t>Filtering methods using machine learning 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4"/>
                </a:solidFill>
              </a:rPr>
              <a:t>[</a:t>
            </a:r>
            <a:r>
              <a:rPr lang="en-US" sz="2000" dirty="0" err="1">
                <a:solidFill>
                  <a:schemeClr val="accent4"/>
                </a:solidFill>
              </a:rPr>
              <a:t>DiMaio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b="1" u="sng" dirty="0">
                <a:solidFill>
                  <a:schemeClr val="accent4"/>
                </a:solidFill>
              </a:rPr>
              <a:t>Soni</a:t>
            </a:r>
            <a:r>
              <a:rPr lang="en-US" sz="2000" dirty="0">
                <a:solidFill>
                  <a:schemeClr val="accent4"/>
                </a:solidFill>
              </a:rPr>
              <a:t>, Phillips, and </a:t>
            </a:r>
            <a:r>
              <a:rPr lang="en-US" sz="2000" dirty="0" err="1">
                <a:solidFill>
                  <a:schemeClr val="accent4"/>
                </a:solidFill>
              </a:rPr>
              <a:t>Shavlik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 smtClean="0">
                <a:solidFill>
                  <a:schemeClr val="accent4"/>
                </a:solidFill>
              </a:rPr>
              <a:t>IJDMB 2009] {Ch. 7}</a:t>
            </a:r>
            <a:endParaRPr lang="en-US" sz="2800" dirty="0" smtClean="0"/>
          </a:p>
          <a:p>
            <a:pPr>
              <a:tabLst>
                <a:tab pos="1143000" algn="l"/>
              </a:tabLst>
            </a:pPr>
            <a:r>
              <a:rPr lang="en-US" dirty="0" smtClean="0"/>
              <a:t>Structural homology using electron density </a:t>
            </a:r>
            <a:r>
              <a:rPr lang="en-US" sz="2000" dirty="0" smtClean="0">
                <a:solidFill>
                  <a:schemeClr val="accent4"/>
                </a:solidFill>
              </a:rPr>
              <a:t>[</a:t>
            </a:r>
            <a:r>
              <a:rPr lang="en-US" sz="2000" i="1" dirty="0" smtClean="0">
                <a:solidFill>
                  <a:schemeClr val="accent4"/>
                </a:solidFill>
              </a:rPr>
              <a:t>Ibid.</a:t>
            </a:r>
            <a:r>
              <a:rPr lang="en-US" sz="2000" dirty="0" smtClean="0">
                <a:solidFill>
                  <a:schemeClr val="accent4"/>
                </a:solidFill>
              </a:rPr>
              <a:t>] {Ch. 7}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5855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4572000"/>
            <a:ext cx="8229600" cy="19812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Apply Global Constraints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General CS area: Approximate probabilistic inference</a:t>
            </a:r>
          </a:p>
          <a:p>
            <a:pPr marL="0" indent="0">
              <a:buNone/>
              <a:tabLst>
                <a:tab pos="1143000" algn="l"/>
              </a:tabLst>
            </a:pPr>
            <a:endParaRPr lang="en-US" sz="1400" dirty="0" smtClean="0"/>
          </a:p>
          <a:p>
            <a:pPr marL="0" indent="0">
              <a:buNone/>
              <a:tabLst>
                <a:tab pos="1143000" algn="l"/>
              </a:tabLst>
            </a:pPr>
            <a:r>
              <a:rPr lang="en-US" dirty="0" smtClean="0"/>
              <a:t>Given:</a:t>
            </a:r>
            <a:r>
              <a:rPr lang="en-US" dirty="0"/>
              <a:t> </a:t>
            </a:r>
            <a:r>
              <a:rPr lang="en-US" dirty="0" smtClean="0"/>
              <a:t>	Sequence, Phase 1 scores, constraints</a:t>
            </a:r>
          </a:p>
          <a:p>
            <a:pPr marL="1136650" indent="-1136650">
              <a:buNone/>
              <a:tabLst>
                <a:tab pos="1143000" algn="l"/>
              </a:tabLst>
            </a:pPr>
            <a:r>
              <a:rPr lang="en-US" dirty="0" smtClean="0"/>
              <a:t>Do: </a:t>
            </a:r>
            <a:r>
              <a:rPr lang="en-US" dirty="0"/>
              <a:t>	</a:t>
            </a:r>
            <a:r>
              <a:rPr lang="en-US" dirty="0" smtClean="0"/>
              <a:t>Posterior probability </a:t>
            </a:r>
            <a:r>
              <a:rPr lang="en-US" dirty="0"/>
              <a:t>f</a:t>
            </a:r>
            <a:r>
              <a:rPr lang="en-US" dirty="0" smtClean="0"/>
              <a:t>or each amino acid’s </a:t>
            </a:r>
            <a:br>
              <a:rPr lang="en-US" dirty="0" smtClean="0"/>
            </a:br>
            <a:r>
              <a:rPr lang="en-US" dirty="0" smtClean="0"/>
              <a:t>3D location given all evidence</a:t>
            </a:r>
          </a:p>
          <a:p>
            <a:pPr marL="0" indent="0">
              <a:buNone/>
              <a:tabLst>
                <a:tab pos="1143000" algn="l"/>
              </a:tabLst>
            </a:pPr>
            <a:endParaRPr lang="en-US" sz="1400" dirty="0"/>
          </a:p>
          <a:p>
            <a:pPr marL="0" indent="0">
              <a:buNone/>
              <a:tabLst>
                <a:tab pos="1143000" algn="l"/>
              </a:tabLst>
            </a:pPr>
            <a:r>
              <a:rPr lang="en-US" u="sng" dirty="0" smtClean="0"/>
              <a:t>My Contributions</a:t>
            </a:r>
            <a:endParaRPr lang="en-US" dirty="0" smtClean="0"/>
          </a:p>
          <a:p>
            <a:pPr>
              <a:tabLst>
                <a:tab pos="1143000" algn="l"/>
              </a:tabLst>
            </a:pPr>
            <a:r>
              <a:rPr lang="en-US" dirty="0" smtClean="0"/>
              <a:t>Guided belief propagation using domain knowledge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4"/>
                </a:solidFill>
              </a:rPr>
              <a:t>[</a:t>
            </a:r>
            <a:r>
              <a:rPr lang="en-US" sz="2000" b="1" u="sng" dirty="0" smtClean="0">
                <a:solidFill>
                  <a:schemeClr val="accent4"/>
                </a:solidFill>
              </a:rPr>
              <a:t>Soni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 err="1" smtClean="0">
                <a:solidFill>
                  <a:schemeClr val="accent4"/>
                </a:solidFill>
              </a:rPr>
              <a:t>Bingman</a:t>
            </a:r>
            <a:r>
              <a:rPr lang="en-US" sz="2000" dirty="0" smtClean="0">
                <a:solidFill>
                  <a:schemeClr val="accent4"/>
                </a:solidFill>
              </a:rPr>
              <a:t>, </a:t>
            </a:r>
            <a:r>
              <a:rPr lang="en-US" sz="2000" dirty="0">
                <a:solidFill>
                  <a:schemeClr val="accent4"/>
                </a:solidFill>
              </a:rPr>
              <a:t>and </a:t>
            </a:r>
            <a:r>
              <a:rPr lang="en-US" sz="2000" dirty="0" err="1">
                <a:solidFill>
                  <a:schemeClr val="accent4"/>
                </a:solidFill>
              </a:rPr>
              <a:t>Shavlik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 smtClean="0">
                <a:solidFill>
                  <a:schemeClr val="accent4"/>
                </a:solidFill>
              </a:rPr>
              <a:t>ACM BCB 2010] {Ch. 5}</a:t>
            </a:r>
            <a:endParaRPr lang="en-US" sz="1800" dirty="0">
              <a:solidFill>
                <a:schemeClr val="accent4"/>
              </a:solidFill>
            </a:endParaRPr>
          </a:p>
          <a:p>
            <a:pPr>
              <a:tabLst>
                <a:tab pos="1143000" algn="l"/>
              </a:tabLst>
            </a:pPr>
            <a:r>
              <a:rPr lang="en-US" dirty="0"/>
              <a:t>Residual belief propagation in ACMI </a:t>
            </a:r>
            <a:r>
              <a:rPr lang="en-US" sz="2000" dirty="0" smtClean="0">
                <a:solidFill>
                  <a:schemeClr val="accent4"/>
                </a:solidFill>
              </a:rPr>
              <a:t>[</a:t>
            </a:r>
            <a:r>
              <a:rPr lang="en-US" sz="2000" i="1" dirty="0" smtClean="0">
                <a:solidFill>
                  <a:schemeClr val="accent4"/>
                </a:solidFill>
              </a:rPr>
              <a:t>Ibid.</a:t>
            </a:r>
            <a:r>
              <a:rPr lang="en-US" sz="2000" dirty="0" smtClean="0">
                <a:solidFill>
                  <a:schemeClr val="accent4"/>
                </a:solidFill>
              </a:rPr>
              <a:t>]  {Ch. 5}</a:t>
            </a:r>
            <a:endParaRPr lang="en-US" sz="1800" dirty="0"/>
          </a:p>
          <a:p>
            <a:pPr>
              <a:tabLst>
                <a:tab pos="1143000" algn="l"/>
              </a:tabLst>
            </a:pPr>
            <a:r>
              <a:rPr lang="en-US" dirty="0" smtClean="0"/>
              <a:t>Probabilistic ensembles for improved inference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4"/>
                </a:solidFill>
              </a:rPr>
              <a:t>[</a:t>
            </a:r>
            <a:r>
              <a:rPr lang="en-US" sz="2000" b="1" u="sng" dirty="0" smtClean="0">
                <a:solidFill>
                  <a:schemeClr val="accent4"/>
                </a:solidFill>
              </a:rPr>
              <a:t>Soni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accent4"/>
                </a:solidFill>
              </a:rPr>
              <a:t>and </a:t>
            </a:r>
            <a:r>
              <a:rPr lang="en-US" sz="2000" dirty="0" err="1">
                <a:solidFill>
                  <a:schemeClr val="accent4"/>
                </a:solidFill>
              </a:rPr>
              <a:t>Shavlik</a:t>
            </a:r>
            <a:r>
              <a:rPr lang="en-US" sz="2000" dirty="0">
                <a:solidFill>
                  <a:schemeClr val="accent4"/>
                </a:solidFill>
              </a:rPr>
              <a:t>, ACM BCB </a:t>
            </a:r>
            <a:r>
              <a:rPr lang="en-US" sz="2000" dirty="0" smtClean="0">
                <a:solidFill>
                  <a:schemeClr val="accent4"/>
                </a:solidFill>
              </a:rPr>
              <a:t>2011] {Ch. 6}</a:t>
            </a:r>
            <a:endParaRPr lang="en-US" sz="1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0" y="5715000"/>
            <a:ext cx="8229600" cy="6858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</a:t>
            </a:r>
            <a:r>
              <a:rPr lang="en-US" dirty="0"/>
              <a:t>3</a:t>
            </a:r>
            <a:r>
              <a:rPr lang="en-US" dirty="0" smtClean="0"/>
              <a:t>: Sample Protein 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General CS area: Statistical sampling</a:t>
            </a:r>
          </a:p>
          <a:p>
            <a:pPr marL="0" indent="0">
              <a:buNone/>
              <a:tabLst>
                <a:tab pos="1143000" algn="l"/>
              </a:tabLst>
            </a:pPr>
            <a:endParaRPr lang="en-US" sz="1400" dirty="0" smtClean="0"/>
          </a:p>
          <a:p>
            <a:pPr marL="0" indent="0">
              <a:buNone/>
              <a:tabLst>
                <a:tab pos="1143000" algn="l"/>
              </a:tabLst>
            </a:pPr>
            <a:r>
              <a:rPr lang="en-US" dirty="0" smtClean="0"/>
              <a:t>Given:</a:t>
            </a:r>
            <a:r>
              <a:rPr lang="en-US" dirty="0"/>
              <a:t> </a:t>
            </a:r>
            <a:r>
              <a:rPr lang="en-US" dirty="0" smtClean="0"/>
              <a:t>	Sequence, EDM, Phase 2 posteriors</a:t>
            </a:r>
          </a:p>
          <a:p>
            <a:pPr marL="0" indent="0">
              <a:buNone/>
              <a:tabLst>
                <a:tab pos="1143000" algn="l"/>
              </a:tabLst>
            </a:pPr>
            <a:r>
              <a:rPr lang="en-US" dirty="0" smtClean="0"/>
              <a:t>Do: </a:t>
            </a:r>
            <a:r>
              <a:rPr lang="en-US" dirty="0"/>
              <a:t>	</a:t>
            </a:r>
            <a:r>
              <a:rPr lang="en-US" dirty="0" smtClean="0"/>
              <a:t>Sample all-atom protein structure(s)</a:t>
            </a:r>
          </a:p>
          <a:p>
            <a:pPr marL="0" indent="0">
              <a:buNone/>
              <a:tabLst>
                <a:tab pos="1143000" algn="l"/>
              </a:tabLst>
            </a:pPr>
            <a:endParaRPr lang="en-US" sz="1400" dirty="0"/>
          </a:p>
          <a:p>
            <a:pPr marL="0" indent="0">
              <a:buNone/>
              <a:tabLst>
                <a:tab pos="1143000" algn="l"/>
              </a:tabLst>
            </a:pPr>
            <a:r>
              <a:rPr lang="en-US" u="sng" dirty="0" smtClean="0"/>
              <a:t>My Contributions</a:t>
            </a:r>
            <a:endParaRPr lang="en-US" dirty="0" smtClean="0"/>
          </a:p>
          <a:p>
            <a:pPr>
              <a:tabLst>
                <a:tab pos="1143000" algn="l"/>
              </a:tabLst>
            </a:pPr>
            <a:r>
              <a:rPr lang="en-US" dirty="0"/>
              <a:t>Sample </a:t>
            </a:r>
            <a:r>
              <a:rPr lang="en-US" dirty="0" smtClean="0"/>
              <a:t>protein </a:t>
            </a:r>
            <a:r>
              <a:rPr lang="en-US" dirty="0"/>
              <a:t>structures </a:t>
            </a:r>
            <a:r>
              <a:rPr lang="en-US" dirty="0" smtClean="0"/>
              <a:t>using </a:t>
            </a:r>
            <a:r>
              <a:rPr lang="en-US" dirty="0"/>
              <a:t>particle filters </a:t>
            </a:r>
            <a:r>
              <a:rPr lang="en-US" sz="2000" dirty="0" smtClean="0">
                <a:solidFill>
                  <a:schemeClr val="accent4"/>
                </a:solidFill>
              </a:rPr>
              <a:t>[</a:t>
            </a:r>
            <a:r>
              <a:rPr lang="en-US" sz="2000" dirty="0" err="1">
                <a:solidFill>
                  <a:schemeClr val="accent4"/>
                </a:solidFill>
              </a:rPr>
              <a:t>DiMaio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 err="1">
                <a:solidFill>
                  <a:schemeClr val="accent4"/>
                </a:solidFill>
              </a:rPr>
              <a:t>Kondrashov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 err="1">
                <a:solidFill>
                  <a:schemeClr val="accent4"/>
                </a:solidFill>
              </a:rPr>
              <a:t>Bitto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b="1" u="sng" dirty="0" smtClean="0">
                <a:solidFill>
                  <a:schemeClr val="accent4"/>
                </a:solidFill>
              </a:rPr>
              <a:t>Soni</a:t>
            </a:r>
            <a:r>
              <a:rPr lang="en-US" sz="2000" dirty="0" smtClean="0">
                <a:solidFill>
                  <a:schemeClr val="accent4"/>
                </a:solidFill>
              </a:rPr>
              <a:t>, </a:t>
            </a:r>
            <a:r>
              <a:rPr lang="en-US" sz="2000" dirty="0" err="1">
                <a:solidFill>
                  <a:schemeClr val="accent4"/>
                </a:solidFill>
              </a:rPr>
              <a:t>Bingman</a:t>
            </a:r>
            <a:r>
              <a:rPr lang="en-US" sz="2000" dirty="0">
                <a:solidFill>
                  <a:schemeClr val="accent4"/>
                </a:solidFill>
              </a:rPr>
              <a:t>, Phillips, </a:t>
            </a:r>
            <a:r>
              <a:rPr lang="en-US" sz="2000" dirty="0" err="1" smtClean="0">
                <a:solidFill>
                  <a:schemeClr val="accent4"/>
                </a:solidFill>
              </a:rPr>
              <a:t>Shavlik</a:t>
            </a:r>
            <a:r>
              <a:rPr lang="en-US" sz="2000" dirty="0">
                <a:solidFill>
                  <a:schemeClr val="accent4"/>
                </a:solidFill>
              </a:rPr>
              <a:t>, Bioinformatics 2007</a:t>
            </a:r>
            <a:r>
              <a:rPr lang="en-US" sz="2000" dirty="0" smtClean="0">
                <a:solidFill>
                  <a:schemeClr val="accent4"/>
                </a:solidFill>
              </a:rPr>
              <a:t>]</a:t>
            </a:r>
            <a:r>
              <a:rPr lang="en-US" sz="1800" dirty="0" smtClean="0">
                <a:solidFill>
                  <a:schemeClr val="accent4"/>
                </a:solidFill>
              </a:rPr>
              <a:t> {Ch. 8}</a:t>
            </a:r>
            <a:endParaRPr lang="en-US" sz="1800" dirty="0">
              <a:solidFill>
                <a:schemeClr val="accent4"/>
              </a:solidFill>
            </a:endParaRPr>
          </a:p>
          <a:p>
            <a:pPr>
              <a:tabLst>
                <a:tab pos="1143000" algn="l"/>
              </a:tabLst>
            </a:pPr>
            <a:r>
              <a:rPr lang="en-US" dirty="0" smtClean="0"/>
              <a:t>Informed sampling using domain knowledge 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4"/>
                </a:solidFill>
              </a:rPr>
              <a:t>[Unpublished elsewhere]  {Ch. 8}</a:t>
            </a:r>
          </a:p>
          <a:p>
            <a:pPr>
              <a:tabLst>
                <a:tab pos="1143000" algn="l"/>
              </a:tabLst>
            </a:pPr>
            <a:r>
              <a:rPr lang="en-US" dirty="0" smtClean="0"/>
              <a:t>Aggregation of probabilistic ensembles in sampling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4"/>
                </a:solidFill>
              </a:rPr>
              <a:t>[</a:t>
            </a:r>
            <a:r>
              <a:rPr lang="en-US" sz="2000" i="1" dirty="0" smtClean="0">
                <a:solidFill>
                  <a:schemeClr val="accent4"/>
                </a:solidFill>
              </a:rPr>
              <a:t>Ibid. </a:t>
            </a:r>
            <a:r>
              <a:rPr lang="en-US" sz="2000" dirty="0" smtClean="0">
                <a:solidFill>
                  <a:schemeClr val="accent4"/>
                </a:solidFill>
              </a:rPr>
              <a:t>ACM BCB 2011] {Ch. 6}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26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990600"/>
          </a:xfrm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Comparison to Related Work</a:t>
            </a:r>
            <a:br>
              <a:rPr lang="en-US" dirty="0" smtClean="0"/>
            </a:br>
            <a:r>
              <a:rPr lang="en-US" sz="2200" dirty="0" smtClean="0"/>
              <a:t>[</a:t>
            </a:r>
            <a:r>
              <a:rPr lang="en-US" sz="2200" dirty="0" err="1" smtClean="0"/>
              <a:t>DiMaio</a:t>
            </a:r>
            <a:r>
              <a:rPr lang="en-US" sz="2200" dirty="0" smtClean="0"/>
              <a:t>, </a:t>
            </a:r>
            <a:r>
              <a:rPr lang="en-US" sz="2200" dirty="0" err="1" smtClean="0"/>
              <a:t>Kondrashov</a:t>
            </a:r>
            <a:r>
              <a:rPr lang="en-US" sz="2200" dirty="0" smtClean="0"/>
              <a:t>, </a:t>
            </a:r>
            <a:r>
              <a:rPr lang="en-US" sz="2200" dirty="0" err="1" smtClean="0"/>
              <a:t>Bitto</a:t>
            </a:r>
            <a:r>
              <a:rPr lang="en-US" sz="2200" dirty="0" smtClean="0"/>
              <a:t>, Soni, </a:t>
            </a:r>
            <a:r>
              <a:rPr lang="en-US" sz="2200" dirty="0" err="1" smtClean="0"/>
              <a:t>Bingman</a:t>
            </a:r>
            <a:r>
              <a:rPr lang="en-US" sz="2200" dirty="0" smtClean="0"/>
              <a:t>, Phillips, and </a:t>
            </a:r>
            <a:r>
              <a:rPr lang="en-US" sz="2200" dirty="0" err="1" smtClean="0"/>
              <a:t>Shavlik</a:t>
            </a:r>
            <a:r>
              <a:rPr lang="en-US" sz="2200" dirty="0" smtClean="0"/>
              <a:t>, Bioinformatics 2007]</a:t>
            </a:r>
            <a:endParaRPr lang="en-US" sz="2200" dirty="0">
              <a:solidFill>
                <a:srgbClr val="F3EB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45057" name="Rectangle 1"/>
          <p:cNvSpPr>
            <a:spLocks/>
          </p:cNvSpPr>
          <p:nvPr/>
        </p:nvSpPr>
        <p:spPr bwMode="auto">
          <a:xfrm>
            <a:off x="1562100" y="1981200"/>
            <a:ext cx="6032500" cy="3733800"/>
          </a:xfrm>
          <a:prstGeom prst="rect">
            <a:avLst/>
          </a:prstGeom>
          <a:solidFill>
            <a:schemeClr val="tx1"/>
          </a:solidFill>
          <a:ln w="50800" cap="flat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" name="Picture 3" descr="plot_all_ba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463" y="2110564"/>
            <a:ext cx="5709137" cy="3452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61722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[Ch. 8 of dissertation]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Background and Motivation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ACMI Roadmap and My Contributions</a:t>
            </a:r>
          </a:p>
          <a:p>
            <a:r>
              <a:rPr lang="en-US" dirty="0" smtClean="0"/>
              <a:t>Inference in ACMI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Guided Belief Propagation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Probabilistic Ensembles in ACMI (PEA)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Conclusions and Future Directions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08" t="26181" r="31999" b="12726"/>
          <a:stretch>
            <a:fillRect/>
          </a:stretch>
        </p:blipFill>
        <p:spPr bwMode="auto">
          <a:xfrm>
            <a:off x="7010400" y="2057400"/>
            <a:ext cx="1828800" cy="247773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79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ACMI Roadmap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38913" name="AutoShape 1"/>
          <p:cNvSpPr>
            <a:spLocks/>
          </p:cNvSpPr>
          <p:nvPr/>
        </p:nvSpPr>
        <p:spPr bwMode="auto">
          <a:xfrm>
            <a:off x="32004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4" name="AutoShape 2"/>
          <p:cNvSpPr>
            <a:spLocks/>
          </p:cNvSpPr>
          <p:nvPr/>
        </p:nvSpPr>
        <p:spPr bwMode="auto">
          <a:xfrm>
            <a:off x="60452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8" name="AutoShape 6"/>
          <p:cNvSpPr>
            <a:spLocks/>
          </p:cNvSpPr>
          <p:nvPr/>
        </p:nvSpPr>
        <p:spPr bwMode="auto">
          <a:xfrm>
            <a:off x="3810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3198813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6019800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3810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Perform Local Match</a:t>
            </a:r>
          </a:p>
        </p:txBody>
      </p:sp>
      <p:sp>
        <p:nvSpPr>
          <p:cNvPr id="38923" name="Rectangle 11"/>
          <p:cNvSpPr>
            <a:spLocks/>
          </p:cNvSpPr>
          <p:nvPr/>
        </p:nvSpPr>
        <p:spPr bwMode="auto">
          <a:xfrm>
            <a:off x="32004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Apply Global Constraints</a:t>
            </a:r>
          </a:p>
        </p:txBody>
      </p:sp>
      <p:sp>
        <p:nvSpPr>
          <p:cNvPr id="38924" name="Rectangle 12"/>
          <p:cNvSpPr>
            <a:spLocks/>
          </p:cNvSpPr>
          <p:nvPr/>
        </p:nvSpPr>
        <p:spPr bwMode="auto">
          <a:xfrm>
            <a:off x="60198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Sample Structure</a:t>
            </a:r>
          </a:p>
        </p:txBody>
      </p:sp>
      <p:sp>
        <p:nvSpPr>
          <p:cNvPr id="38925" name="Rectangle 13"/>
          <p:cNvSpPr>
            <a:spLocks/>
          </p:cNvSpPr>
          <p:nvPr/>
        </p:nvSpPr>
        <p:spPr bwMode="auto">
          <a:xfrm>
            <a:off x="381000" y="2209800"/>
            <a:ext cx="27559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1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6" name="Rectangle 14"/>
          <p:cNvSpPr>
            <a:spLocks/>
          </p:cNvSpPr>
          <p:nvPr/>
        </p:nvSpPr>
        <p:spPr bwMode="auto">
          <a:xfrm>
            <a:off x="3200400" y="2209800"/>
            <a:ext cx="27559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2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7" name="Rectangle 15"/>
          <p:cNvSpPr>
            <a:spLocks/>
          </p:cNvSpPr>
          <p:nvPr/>
        </p:nvSpPr>
        <p:spPr bwMode="auto">
          <a:xfrm>
            <a:off x="6096000" y="2209800"/>
            <a:ext cx="26797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3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1677988" y="3886200"/>
            <a:ext cx="1587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8929" name="Group 17"/>
          <p:cNvGrpSpPr>
            <a:grpSpLocks/>
          </p:cNvGrpSpPr>
          <p:nvPr/>
        </p:nvGrpSpPr>
        <p:grpSpPr bwMode="auto">
          <a:xfrm rot="-5400000">
            <a:off x="2355850" y="2397125"/>
            <a:ext cx="622300" cy="762000"/>
            <a:chOff x="0" y="0"/>
            <a:chExt cx="392" cy="480"/>
          </a:xfrm>
        </p:grpSpPr>
        <p:pic>
          <p:nvPicPr>
            <p:cNvPr id="38930" name="Picture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17"/>
              <a:ext cx="367" cy="437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grpSp>
          <p:nvGrpSpPr>
            <p:cNvPr id="38931" name="Group 19"/>
            <p:cNvGrpSpPr>
              <a:grpSpLocks/>
            </p:cNvGrpSpPr>
            <p:nvPr/>
          </p:nvGrpSpPr>
          <p:grpSpPr bwMode="auto">
            <a:xfrm>
              <a:off x="0" y="0"/>
              <a:ext cx="392" cy="480"/>
              <a:chOff x="0" y="0"/>
              <a:chExt cx="392" cy="480"/>
            </a:xfrm>
          </p:grpSpPr>
          <p:sp>
            <p:nvSpPr>
              <p:cNvPr id="38932" name="AutoShape 20"/>
              <p:cNvSpPr>
                <a:spLocks/>
              </p:cNvSpPr>
              <p:nvPr/>
            </p:nvSpPr>
            <p:spPr bwMode="auto">
              <a:xfrm rot="5400000" flipH="1">
                <a:off x="-12" y="141"/>
                <a:ext cx="350" cy="32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3" name="AutoShape 21"/>
              <p:cNvSpPr>
                <a:spLocks/>
              </p:cNvSpPr>
              <p:nvPr/>
            </p:nvSpPr>
            <p:spPr bwMode="auto">
              <a:xfrm rot="5400000" flipH="1">
                <a:off x="53" y="14"/>
                <a:ext cx="351" cy="325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4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0" y="4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5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327" y="0"/>
                <a:ext cx="64" cy="127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6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327" y="345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7" name="Line 25"/>
              <p:cNvSpPr>
                <a:spLocks noChangeShapeType="1"/>
              </p:cNvSpPr>
              <p:nvPr/>
            </p:nvSpPr>
            <p:spPr bwMode="auto">
              <a:xfrm rot="10800000" flipH="1">
                <a:off x="0" y="351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38938" name="Picture 2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191000" y="46736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39" name="Picture 2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5" t="5190" r="11716" b="20491"/>
          <a:stretch>
            <a:fillRect/>
          </a:stretch>
        </p:blipFill>
        <p:spPr bwMode="auto">
          <a:xfrm>
            <a:off x="504825" y="2466975"/>
            <a:ext cx="546100" cy="584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</p:pic>
      <p:pic>
        <p:nvPicPr>
          <p:cNvPr id="38940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743200"/>
            <a:ext cx="1143000" cy="10477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8941" name="Picture 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295400" y="4714875"/>
            <a:ext cx="939800" cy="69532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38942" name="Line 30"/>
          <p:cNvSpPr>
            <a:spLocks noChangeShapeType="1"/>
          </p:cNvSpPr>
          <p:nvPr/>
        </p:nvSpPr>
        <p:spPr bwMode="auto">
          <a:xfrm flipH="1">
            <a:off x="4572000" y="3886200"/>
            <a:ext cx="1588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rot="10800000" flipH="1">
            <a:off x="2209800" y="3505200"/>
            <a:ext cx="1676400" cy="1752600"/>
          </a:xfrm>
          <a:prstGeom prst="line">
            <a:avLst/>
          </a:prstGeom>
          <a:noFill/>
          <a:ln w="57150" cap="flat">
            <a:solidFill>
              <a:srgbClr val="D4E1ED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H="1">
            <a:off x="7391400" y="3810000"/>
            <a:ext cx="1588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45" name="Picture 3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219200" y="4648200"/>
            <a:ext cx="939800" cy="6937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6" name="Picture 3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143000" y="4572000"/>
            <a:ext cx="939800" cy="6937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7" name="Picture 3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114800" y="45974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8" name="Picture 3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038600" y="45212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9" name="Picture 3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50" t="14574" r="26839" b="20734"/>
          <a:stretch>
            <a:fillRect/>
          </a:stretch>
        </p:blipFill>
        <p:spPr bwMode="auto">
          <a:xfrm>
            <a:off x="1752600" y="3213100"/>
            <a:ext cx="431800" cy="457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8950" name="Picture 3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20" t="16164" r="26183" b="17010"/>
          <a:stretch>
            <a:fillRect/>
          </a:stretch>
        </p:blipFill>
        <p:spPr bwMode="auto">
          <a:xfrm>
            <a:off x="1143000" y="3213100"/>
            <a:ext cx="457200" cy="444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990600" y="3124200"/>
            <a:ext cx="149225" cy="18415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 flipH="1">
            <a:off x="2209800" y="3124200"/>
            <a:ext cx="152400" cy="22860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4" name="Rectangle 42"/>
          <p:cNvSpPr>
            <a:spLocks/>
          </p:cNvSpPr>
          <p:nvPr/>
        </p:nvSpPr>
        <p:spPr bwMode="auto">
          <a:xfrm>
            <a:off x="6324600" y="2667000"/>
            <a:ext cx="2374900" cy="1143000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97" name="Line 85"/>
          <p:cNvSpPr>
            <a:spLocks noChangeShapeType="1"/>
          </p:cNvSpPr>
          <p:nvPr/>
        </p:nvSpPr>
        <p:spPr bwMode="auto">
          <a:xfrm rot="10800000" flipH="1">
            <a:off x="5029200" y="3657600"/>
            <a:ext cx="1524000" cy="1600200"/>
          </a:xfrm>
          <a:prstGeom prst="line">
            <a:avLst/>
          </a:prstGeom>
          <a:noFill/>
          <a:ln w="57150" cap="flat">
            <a:solidFill>
              <a:srgbClr val="D4E1ED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98" name="Picture 8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6899275" y="4375150"/>
            <a:ext cx="1003300" cy="1155700"/>
          </a:xfrm>
          <a:prstGeom prst="rect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38999" name="Rectangle 87"/>
          <p:cNvSpPr>
            <a:spLocks/>
          </p:cNvSpPr>
          <p:nvPr/>
        </p:nvSpPr>
        <p:spPr bwMode="auto">
          <a:xfrm>
            <a:off x="414337" y="5448300"/>
            <a:ext cx="2633663" cy="71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prior</a:t>
            </a:r>
            <a:r>
              <a:rPr lang="en-US" sz="23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</a:t>
            </a: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probability of</a:t>
            </a:r>
          </a:p>
          <a:p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each AA’s location</a:t>
            </a:r>
          </a:p>
        </p:txBody>
      </p:sp>
      <p:sp>
        <p:nvSpPr>
          <p:cNvPr id="39000" name="Rectangle 88"/>
          <p:cNvSpPr>
            <a:spLocks/>
          </p:cNvSpPr>
          <p:nvPr/>
        </p:nvSpPr>
        <p:spPr bwMode="auto">
          <a:xfrm>
            <a:off x="3338008" y="5435600"/>
            <a:ext cx="2461635" cy="70788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posterior probability</a:t>
            </a: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/>
            </a:r>
            <a:b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</a:b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of each AA’s location</a:t>
            </a:r>
          </a:p>
        </p:txBody>
      </p:sp>
      <p:sp>
        <p:nvSpPr>
          <p:cNvPr id="39001" name="Rectangle 89"/>
          <p:cNvSpPr>
            <a:spLocks/>
          </p:cNvSpPr>
          <p:nvPr/>
        </p:nvSpPr>
        <p:spPr bwMode="auto">
          <a:xfrm>
            <a:off x="6026150" y="5448300"/>
            <a:ext cx="2743200" cy="71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3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all-atom protein structures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2971800" cy="48768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943600" y="1600200"/>
            <a:ext cx="2971800" cy="48768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6705600" y="2667000"/>
            <a:ext cx="1644650" cy="1036544"/>
            <a:chOff x="6400800" y="2667000"/>
            <a:chExt cx="1644650" cy="1036544"/>
          </a:xfrm>
        </p:grpSpPr>
        <p:grpSp>
          <p:nvGrpSpPr>
            <p:cNvPr id="91" name="Group 57"/>
            <p:cNvGrpSpPr>
              <a:grpSpLocks/>
            </p:cNvGrpSpPr>
            <p:nvPr/>
          </p:nvGrpSpPr>
          <p:grpSpPr bwMode="auto">
            <a:xfrm>
              <a:off x="7137400" y="3083446"/>
              <a:ext cx="622300" cy="114479"/>
              <a:chOff x="0" y="0"/>
              <a:chExt cx="392" cy="72"/>
            </a:xfrm>
          </p:grpSpPr>
          <p:sp>
            <p:nvSpPr>
              <p:cNvPr id="117" name="Line 58"/>
              <p:cNvSpPr>
                <a:spLocks noChangeShapeType="1"/>
              </p:cNvSpPr>
              <p:nvPr/>
            </p:nvSpPr>
            <p:spPr bwMode="auto">
              <a:xfrm>
                <a:off x="0" y="0"/>
                <a:ext cx="376" cy="50"/>
              </a:xfrm>
              <a:prstGeom prst="line">
                <a:avLst/>
              </a:prstGeom>
              <a:noFill/>
              <a:ln w="57150" cap="flat">
                <a:solidFill>
                  <a:srgbClr val="F7B61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8" name="Oval 59"/>
              <p:cNvSpPr>
                <a:spLocks/>
              </p:cNvSpPr>
              <p:nvPr/>
            </p:nvSpPr>
            <p:spPr bwMode="auto">
              <a:xfrm>
                <a:off x="351" y="31"/>
                <a:ext cx="41" cy="41"/>
              </a:xfrm>
              <a:prstGeom prst="ellipse">
                <a:avLst/>
              </a:prstGeom>
              <a:solidFill>
                <a:srgbClr val="F7B615"/>
              </a:solidFill>
              <a:ln w="38100" cap="flat">
                <a:solidFill>
                  <a:srgbClr val="F7B61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2" name="Group 60"/>
            <p:cNvGrpSpPr>
              <a:grpSpLocks/>
            </p:cNvGrpSpPr>
            <p:nvPr/>
          </p:nvGrpSpPr>
          <p:grpSpPr bwMode="auto">
            <a:xfrm rot="2460000">
              <a:off x="7024688" y="3013487"/>
              <a:ext cx="623888" cy="604197"/>
              <a:chOff x="0" y="0"/>
              <a:chExt cx="392" cy="380"/>
            </a:xfrm>
          </p:grpSpPr>
          <p:sp>
            <p:nvSpPr>
              <p:cNvPr id="115" name="Line 61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6" name="Oval 62"/>
              <p:cNvSpPr>
                <a:spLocks/>
              </p:cNvSpPr>
              <p:nvPr/>
            </p:nvSpPr>
            <p:spPr bwMode="auto">
              <a:xfrm>
                <a:off x="351" y="196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3" name="Group 63"/>
            <p:cNvGrpSpPr>
              <a:grpSpLocks/>
            </p:cNvGrpSpPr>
            <p:nvPr/>
          </p:nvGrpSpPr>
          <p:grpSpPr bwMode="auto">
            <a:xfrm rot="20640000">
              <a:off x="7137400" y="2899007"/>
              <a:ext cx="623888" cy="248039"/>
              <a:chOff x="0" y="0"/>
              <a:chExt cx="392" cy="156"/>
            </a:xfrm>
          </p:grpSpPr>
          <p:sp>
            <p:nvSpPr>
              <p:cNvPr id="113" name="Line 64"/>
              <p:cNvSpPr>
                <a:spLocks noChangeShapeType="1"/>
              </p:cNvSpPr>
              <p:nvPr/>
            </p:nvSpPr>
            <p:spPr bwMode="auto">
              <a:xfrm>
                <a:off x="0" y="52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4" name="Oval 65"/>
              <p:cNvSpPr>
                <a:spLocks/>
              </p:cNvSpPr>
              <p:nvPr/>
            </p:nvSpPr>
            <p:spPr bwMode="auto">
              <a:xfrm>
                <a:off x="351" y="84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4" name="Group 66"/>
            <p:cNvGrpSpPr>
              <a:grpSpLocks/>
            </p:cNvGrpSpPr>
            <p:nvPr/>
          </p:nvGrpSpPr>
          <p:grpSpPr bwMode="auto">
            <a:xfrm rot="599999">
              <a:off x="7124700" y="3038927"/>
              <a:ext cx="623888" cy="281429"/>
              <a:chOff x="0" y="0"/>
              <a:chExt cx="392" cy="176"/>
            </a:xfrm>
          </p:grpSpPr>
          <p:sp>
            <p:nvSpPr>
              <p:cNvPr id="111" name="Line 67"/>
              <p:cNvSpPr>
                <a:spLocks noChangeShapeType="1"/>
              </p:cNvSpPr>
              <p:nvPr/>
            </p:nvSpPr>
            <p:spPr bwMode="auto">
              <a:xfrm>
                <a:off x="0" y="62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" name="Oval 68"/>
              <p:cNvSpPr>
                <a:spLocks/>
              </p:cNvSpPr>
              <p:nvPr/>
            </p:nvSpPr>
            <p:spPr bwMode="auto">
              <a:xfrm>
                <a:off x="351" y="91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5" name="Group 69"/>
            <p:cNvGrpSpPr>
              <a:grpSpLocks/>
            </p:cNvGrpSpPr>
            <p:nvPr/>
          </p:nvGrpSpPr>
          <p:grpSpPr bwMode="auto">
            <a:xfrm rot="1020000">
              <a:off x="7108825" y="3016667"/>
              <a:ext cx="623888" cy="402268"/>
              <a:chOff x="0" y="0"/>
              <a:chExt cx="392" cy="252"/>
            </a:xfrm>
          </p:grpSpPr>
          <p:sp>
            <p:nvSpPr>
              <p:cNvPr id="109" name="Line 70"/>
              <p:cNvSpPr>
                <a:spLocks noChangeShapeType="1"/>
              </p:cNvSpPr>
              <p:nvPr/>
            </p:nvSpPr>
            <p:spPr bwMode="auto">
              <a:xfrm>
                <a:off x="0" y="101"/>
                <a:ext cx="376" cy="50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0" name="Oval 71"/>
              <p:cNvSpPr>
                <a:spLocks/>
              </p:cNvSpPr>
              <p:nvPr/>
            </p:nvSpPr>
            <p:spPr bwMode="auto">
              <a:xfrm>
                <a:off x="351" y="129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6" name="Oval 72"/>
            <p:cNvSpPr>
              <a:spLocks/>
            </p:cNvSpPr>
            <p:nvPr/>
          </p:nvSpPr>
          <p:spPr bwMode="auto">
            <a:xfrm>
              <a:off x="7086600" y="3038927"/>
              <a:ext cx="77788" cy="77910"/>
            </a:xfrm>
            <a:prstGeom prst="ellipse">
              <a:avLst/>
            </a:prstGeom>
            <a:solidFill>
              <a:schemeClr val="accent1"/>
            </a:solidFill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97" name="Group 73"/>
            <p:cNvGrpSpPr>
              <a:grpSpLocks/>
            </p:cNvGrpSpPr>
            <p:nvPr/>
          </p:nvGrpSpPr>
          <p:grpSpPr bwMode="auto">
            <a:xfrm>
              <a:off x="6938963" y="2743200"/>
              <a:ext cx="217488" cy="270299"/>
              <a:chOff x="0" y="0"/>
              <a:chExt cx="136" cy="170"/>
            </a:xfrm>
          </p:grpSpPr>
          <p:sp>
            <p:nvSpPr>
              <p:cNvPr id="107" name="Rectangle 74"/>
              <p:cNvSpPr>
                <a:spLocks/>
              </p:cNvSpPr>
              <p:nvPr/>
            </p:nvSpPr>
            <p:spPr bwMode="auto">
              <a:xfrm>
                <a:off x="0" y="0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108" name="Rectangle 75"/>
              <p:cNvSpPr>
                <a:spLocks/>
              </p:cNvSpPr>
              <p:nvPr/>
            </p:nvSpPr>
            <p:spPr bwMode="auto">
              <a:xfrm>
                <a:off x="45" y="34"/>
                <a:ext cx="91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</a:t>
                </a:r>
              </a:p>
            </p:txBody>
          </p:sp>
        </p:grpSp>
        <p:sp>
          <p:nvSpPr>
            <p:cNvPr id="98" name="Line 76"/>
            <p:cNvSpPr>
              <a:spLocks noChangeShapeType="1"/>
            </p:cNvSpPr>
            <p:nvPr/>
          </p:nvSpPr>
          <p:spPr bwMode="auto">
            <a:xfrm rot="10800000" flipH="1">
              <a:off x="6654800" y="3088216"/>
              <a:ext cx="460375" cy="33707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" name="Oval 77"/>
            <p:cNvSpPr>
              <a:spLocks/>
            </p:cNvSpPr>
            <p:nvPr/>
          </p:nvSpPr>
          <p:spPr bwMode="auto">
            <a:xfrm>
              <a:off x="6611938" y="3364875"/>
              <a:ext cx="109538" cy="108119"/>
            </a:xfrm>
            <a:prstGeom prst="ellipse">
              <a:avLst/>
            </a:prstGeom>
            <a:solidFill>
              <a:srgbClr val="000000"/>
            </a:solidFill>
            <a:ln w="381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00" name="Group 78"/>
            <p:cNvGrpSpPr>
              <a:grpSpLocks/>
            </p:cNvGrpSpPr>
            <p:nvPr/>
          </p:nvGrpSpPr>
          <p:grpSpPr bwMode="auto">
            <a:xfrm>
              <a:off x="6400800" y="3431655"/>
              <a:ext cx="328613" cy="271889"/>
              <a:chOff x="0" y="0"/>
              <a:chExt cx="207" cy="170"/>
            </a:xfrm>
          </p:grpSpPr>
          <p:sp>
            <p:nvSpPr>
              <p:cNvPr id="105" name="Rectangle 79"/>
              <p:cNvSpPr>
                <a:spLocks/>
              </p:cNvSpPr>
              <p:nvPr/>
            </p:nvSpPr>
            <p:spPr bwMode="auto">
              <a:xfrm>
                <a:off x="0" y="0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106" name="Rectangle 80"/>
              <p:cNvSpPr>
                <a:spLocks/>
              </p:cNvSpPr>
              <p:nvPr/>
            </p:nvSpPr>
            <p:spPr bwMode="auto">
              <a:xfrm>
                <a:off x="45" y="34"/>
                <a:ext cx="162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k-1</a:t>
                </a:r>
              </a:p>
            </p:txBody>
          </p:sp>
        </p:grpSp>
        <p:grpSp>
          <p:nvGrpSpPr>
            <p:cNvPr id="101" name="Group 81"/>
            <p:cNvGrpSpPr>
              <a:grpSpLocks/>
            </p:cNvGrpSpPr>
            <p:nvPr/>
          </p:nvGrpSpPr>
          <p:grpSpPr bwMode="auto">
            <a:xfrm>
              <a:off x="7543800" y="2667000"/>
              <a:ext cx="501650" cy="308458"/>
              <a:chOff x="0" y="0"/>
              <a:chExt cx="316" cy="194"/>
            </a:xfrm>
          </p:grpSpPr>
          <p:sp>
            <p:nvSpPr>
              <p:cNvPr id="102" name="Rectangle 82"/>
              <p:cNvSpPr>
                <a:spLocks/>
              </p:cNvSpPr>
              <p:nvPr/>
            </p:nvSpPr>
            <p:spPr bwMode="auto">
              <a:xfrm>
                <a:off x="0" y="16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103" name="Rectangle 83"/>
              <p:cNvSpPr>
                <a:spLocks/>
              </p:cNvSpPr>
              <p:nvPr/>
            </p:nvSpPr>
            <p:spPr bwMode="auto">
              <a:xfrm>
                <a:off x="45" y="58"/>
                <a:ext cx="189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k+1</a:t>
                </a:r>
              </a:p>
            </p:txBody>
          </p:sp>
          <p:sp>
            <p:nvSpPr>
              <p:cNvPr id="104" name="Rectangle 84"/>
              <p:cNvSpPr>
                <a:spLocks/>
              </p:cNvSpPr>
              <p:nvPr/>
            </p:nvSpPr>
            <p:spPr bwMode="auto">
              <a:xfrm>
                <a:off x="39" y="0"/>
                <a:ext cx="277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*1…M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823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Phase 2 – Probabilistic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1588" y="1828800"/>
            <a:ext cx="8153400" cy="1130300"/>
          </a:xfrm>
          <a:ln/>
        </p:spPr>
        <p:txBody>
          <a:bodyPr/>
          <a:lstStyle/>
          <a:p>
            <a:r>
              <a:rPr lang="en-US"/>
              <a:t>ACMI models the probability of all possible traces using a pairwise Markov Random Field (MRF)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5943600" y="5732463"/>
            <a:ext cx="990600" cy="29210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Freeform 9"/>
          <p:cNvSpPr>
            <a:spLocks/>
          </p:cNvSpPr>
          <p:nvPr/>
        </p:nvSpPr>
        <p:spPr bwMode="auto">
          <a:xfrm>
            <a:off x="5248275" y="4143375"/>
            <a:ext cx="1790700" cy="363538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8000" y="17984"/>
                  <a:pt x="4495" y="4496"/>
                  <a:pt x="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6" name="Freeform 10"/>
          <p:cNvSpPr>
            <a:spLocks/>
          </p:cNvSpPr>
          <p:nvPr/>
        </p:nvSpPr>
        <p:spPr bwMode="auto">
          <a:xfrm>
            <a:off x="2636838" y="4121150"/>
            <a:ext cx="2632075" cy="95250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7" name="Freeform 11"/>
          <p:cNvSpPr>
            <a:spLocks/>
          </p:cNvSpPr>
          <p:nvPr/>
        </p:nvSpPr>
        <p:spPr bwMode="auto">
          <a:xfrm flipH="1">
            <a:off x="3938588" y="4135438"/>
            <a:ext cx="2632075" cy="95250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8" name="Freeform 12"/>
          <p:cNvSpPr>
            <a:spLocks/>
          </p:cNvSpPr>
          <p:nvPr/>
        </p:nvSpPr>
        <p:spPr bwMode="auto">
          <a:xfrm>
            <a:off x="1328738" y="4129088"/>
            <a:ext cx="2630487" cy="950912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rot="10800000">
            <a:off x="2632075" y="4702175"/>
            <a:ext cx="1104900" cy="4746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rot="10800000">
            <a:off x="3927475" y="4695825"/>
            <a:ext cx="1104900" cy="4746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rot="10800000">
            <a:off x="5270500" y="4695825"/>
            <a:ext cx="1104900" cy="47466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rot="10800000">
            <a:off x="6516688" y="4708525"/>
            <a:ext cx="485775" cy="20955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4156075" y="5513388"/>
            <a:ext cx="1706563" cy="50482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rot="10800000" flipH="1">
            <a:off x="1435100" y="4708525"/>
            <a:ext cx="1104900" cy="47625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rot="10800000" flipH="1">
            <a:off x="2743200" y="4687888"/>
            <a:ext cx="1104900" cy="47307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 rot="10800000" flipH="1">
            <a:off x="4100513" y="4687888"/>
            <a:ext cx="1104900" cy="47307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rot="10800000" flipH="1">
            <a:off x="5375275" y="4687888"/>
            <a:ext cx="1104900" cy="47307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 flipH="1">
            <a:off x="3298825" y="5507038"/>
            <a:ext cx="1704975" cy="503237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1498600" y="5513388"/>
            <a:ext cx="1706563" cy="50482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1258888" y="5332413"/>
            <a:ext cx="5065712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7234238" y="5354638"/>
            <a:ext cx="817562" cy="3175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02" name="Rectangle 26"/>
          <p:cNvSpPr>
            <a:spLocks/>
          </p:cNvSpPr>
          <p:nvPr/>
        </p:nvSpPr>
        <p:spPr bwMode="auto">
          <a:xfrm>
            <a:off x="1801813" y="5249863"/>
            <a:ext cx="179387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3" name="Rectangle 27"/>
          <p:cNvSpPr>
            <a:spLocks/>
          </p:cNvSpPr>
          <p:nvPr/>
        </p:nvSpPr>
        <p:spPr bwMode="auto">
          <a:xfrm>
            <a:off x="3148013" y="5249863"/>
            <a:ext cx="180975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4" name="Rectangle 28"/>
          <p:cNvSpPr>
            <a:spLocks/>
          </p:cNvSpPr>
          <p:nvPr/>
        </p:nvSpPr>
        <p:spPr bwMode="auto">
          <a:xfrm>
            <a:off x="4494213" y="5249863"/>
            <a:ext cx="180975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5" name="Rectangle 29"/>
          <p:cNvSpPr>
            <a:spLocks/>
          </p:cNvSpPr>
          <p:nvPr/>
        </p:nvSpPr>
        <p:spPr bwMode="auto">
          <a:xfrm>
            <a:off x="5842000" y="5249863"/>
            <a:ext cx="180975" cy="166687"/>
          </a:xfrm>
          <a:prstGeom prst="rect">
            <a:avLst/>
          </a:prstGeom>
          <a:solidFill>
            <a:srgbClr val="FFFF00"/>
          </a:solidFill>
          <a:ln w="28575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6" name="Rectangle 30"/>
          <p:cNvSpPr>
            <a:spLocks/>
          </p:cNvSpPr>
          <p:nvPr/>
        </p:nvSpPr>
        <p:spPr bwMode="auto">
          <a:xfrm>
            <a:off x="2506663" y="4610100"/>
            <a:ext cx="180975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7" name="Rectangle 31"/>
          <p:cNvSpPr>
            <a:spLocks/>
          </p:cNvSpPr>
          <p:nvPr/>
        </p:nvSpPr>
        <p:spPr bwMode="auto">
          <a:xfrm>
            <a:off x="3810000" y="4610100"/>
            <a:ext cx="180975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8" name="Rectangle 32"/>
          <p:cNvSpPr>
            <a:spLocks/>
          </p:cNvSpPr>
          <p:nvPr/>
        </p:nvSpPr>
        <p:spPr bwMode="auto">
          <a:xfrm>
            <a:off x="5113338" y="4610100"/>
            <a:ext cx="180975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09" name="Rectangle 33"/>
          <p:cNvSpPr>
            <a:spLocks/>
          </p:cNvSpPr>
          <p:nvPr/>
        </p:nvSpPr>
        <p:spPr bwMode="auto">
          <a:xfrm>
            <a:off x="3136900" y="5915025"/>
            <a:ext cx="180975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 flipH="1">
            <a:off x="4648200" y="5499100"/>
            <a:ext cx="1706563" cy="504825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2849563" y="5507038"/>
            <a:ext cx="1704975" cy="503237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2" name="Rectangle 36"/>
          <p:cNvSpPr>
            <a:spLocks/>
          </p:cNvSpPr>
          <p:nvPr/>
        </p:nvSpPr>
        <p:spPr bwMode="auto">
          <a:xfrm>
            <a:off x="4487863" y="5908675"/>
            <a:ext cx="179387" cy="166688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3" name="Rectangle 37"/>
          <p:cNvSpPr>
            <a:spLocks/>
          </p:cNvSpPr>
          <p:nvPr/>
        </p:nvSpPr>
        <p:spPr bwMode="auto">
          <a:xfrm>
            <a:off x="6418263" y="4608513"/>
            <a:ext cx="179387" cy="166687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4" name="Rectangle 38"/>
          <p:cNvSpPr>
            <a:spLocks/>
          </p:cNvSpPr>
          <p:nvPr/>
        </p:nvSpPr>
        <p:spPr bwMode="auto">
          <a:xfrm>
            <a:off x="5837238" y="5915025"/>
            <a:ext cx="180975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5" name="Rectangle 39"/>
          <p:cNvSpPr>
            <a:spLocks/>
          </p:cNvSpPr>
          <p:nvPr/>
        </p:nvSpPr>
        <p:spPr bwMode="auto">
          <a:xfrm>
            <a:off x="3830638" y="4029075"/>
            <a:ext cx="139700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6" name="Rectangle 40"/>
          <p:cNvSpPr>
            <a:spLocks/>
          </p:cNvSpPr>
          <p:nvPr/>
        </p:nvSpPr>
        <p:spPr bwMode="auto">
          <a:xfrm>
            <a:off x="5119688" y="4029075"/>
            <a:ext cx="179387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50217" name="Freeform 41"/>
          <p:cNvSpPr>
            <a:spLocks/>
          </p:cNvSpPr>
          <p:nvPr/>
        </p:nvSpPr>
        <p:spPr bwMode="auto">
          <a:xfrm rot="10800000" flipH="1">
            <a:off x="1384300" y="5532438"/>
            <a:ext cx="3146425" cy="874712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8163" y="6946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8" name="Freeform 42"/>
          <p:cNvSpPr>
            <a:spLocks/>
          </p:cNvSpPr>
          <p:nvPr/>
        </p:nvSpPr>
        <p:spPr bwMode="auto">
          <a:xfrm>
            <a:off x="4578350" y="5957888"/>
            <a:ext cx="2384425" cy="454025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13668" y="12286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20282" y="2048"/>
                  <a:pt x="17270" y="8719"/>
                  <a:pt x="13668" y="12286"/>
                </a:cubicBezTo>
                <a:cubicBezTo>
                  <a:pt x="10066" y="15853"/>
                  <a:pt x="2849" y="19684"/>
                  <a:pt x="0" y="2160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9" name="Rectangle 43"/>
          <p:cNvSpPr>
            <a:spLocks/>
          </p:cNvSpPr>
          <p:nvPr/>
        </p:nvSpPr>
        <p:spPr bwMode="auto">
          <a:xfrm rot="10800000">
            <a:off x="4483100" y="6313488"/>
            <a:ext cx="180975" cy="168275"/>
          </a:xfrm>
          <a:prstGeom prst="rect">
            <a:avLst/>
          </a:prstGeom>
          <a:solidFill>
            <a:srgbClr val="009900"/>
          </a:solidFill>
          <a:ln w="28575" cap="flat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grpSp>
        <p:nvGrpSpPr>
          <p:cNvPr id="50220" name="Group 44"/>
          <p:cNvGrpSpPr>
            <a:grpSpLocks/>
          </p:cNvGrpSpPr>
          <p:nvPr/>
        </p:nvGrpSpPr>
        <p:grpSpPr bwMode="auto">
          <a:xfrm>
            <a:off x="4892675" y="4973638"/>
            <a:ext cx="719138" cy="717550"/>
            <a:chOff x="0" y="0"/>
            <a:chExt cx="453" cy="452"/>
          </a:xfrm>
        </p:grpSpPr>
        <p:sp>
          <p:nvSpPr>
            <p:cNvPr id="50221" name="Oval 45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2" name="Rectangle 46"/>
            <p:cNvSpPr>
              <a:spLocks/>
            </p:cNvSpPr>
            <p:nvPr/>
          </p:nvSpPr>
          <p:spPr bwMode="auto">
            <a:xfrm>
              <a:off x="52" y="109"/>
              <a:ext cx="348" cy="23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LEU</a:t>
              </a:r>
              <a:r>
                <a:rPr lang="en-US" sz="2400" baseline="-250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4</a:t>
              </a:r>
              <a:endParaRPr lang="en-US" sz="2400" dirty="0">
                <a:latin typeface="Tw Cen MT" charset="0"/>
                <a:ea typeface="Tw Cen MT" charset="0"/>
                <a:cs typeface="Tw Cen MT" charset="0"/>
                <a:sym typeface="Tw Cen MT" charset="0"/>
              </a:endParaRPr>
            </a:p>
          </p:txBody>
        </p:sp>
      </p:grpSp>
      <p:grpSp>
        <p:nvGrpSpPr>
          <p:cNvPr id="50223" name="Group 47"/>
          <p:cNvGrpSpPr>
            <a:grpSpLocks/>
          </p:cNvGrpSpPr>
          <p:nvPr/>
        </p:nvGrpSpPr>
        <p:grpSpPr bwMode="auto">
          <a:xfrm>
            <a:off x="6238875" y="4973638"/>
            <a:ext cx="720725" cy="717550"/>
            <a:chOff x="0" y="0"/>
            <a:chExt cx="454" cy="452"/>
          </a:xfrm>
        </p:grpSpPr>
        <p:sp>
          <p:nvSpPr>
            <p:cNvPr id="50224" name="Oval 48"/>
            <p:cNvSpPr>
              <a:spLocks/>
            </p:cNvSpPr>
            <p:nvPr/>
          </p:nvSpPr>
          <p:spPr bwMode="auto">
            <a:xfrm>
              <a:off x="0" y="0"/>
              <a:ext cx="454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5" name="Rectangle 49"/>
            <p:cNvSpPr>
              <a:spLocks/>
            </p:cNvSpPr>
            <p:nvPr/>
          </p:nvSpPr>
          <p:spPr bwMode="auto">
            <a:xfrm>
              <a:off x="51" y="109"/>
              <a:ext cx="350" cy="23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SER</a:t>
              </a:r>
              <a:r>
                <a:rPr lang="en-US" sz="2400" baseline="-250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5</a:t>
              </a:r>
              <a:endParaRPr lang="en-US" sz="2400" dirty="0">
                <a:latin typeface="Tw Cen MT" charset="0"/>
                <a:ea typeface="Tw Cen MT" charset="0"/>
                <a:cs typeface="Tw Cen MT" charset="0"/>
                <a:sym typeface="Tw Cen MT" charset="0"/>
              </a:endParaRPr>
            </a:p>
          </p:txBody>
        </p:sp>
      </p:grpSp>
      <p:grpSp>
        <p:nvGrpSpPr>
          <p:cNvPr id="50226" name="Group 50"/>
          <p:cNvGrpSpPr>
            <a:grpSpLocks/>
          </p:cNvGrpSpPr>
          <p:nvPr/>
        </p:nvGrpSpPr>
        <p:grpSpPr bwMode="auto">
          <a:xfrm>
            <a:off x="2198688" y="4973638"/>
            <a:ext cx="719137" cy="717550"/>
            <a:chOff x="0" y="0"/>
            <a:chExt cx="453" cy="452"/>
          </a:xfrm>
        </p:grpSpPr>
        <p:sp>
          <p:nvSpPr>
            <p:cNvPr id="50227" name="Oval 51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28" name="Rectangle 52"/>
            <p:cNvSpPr>
              <a:spLocks/>
            </p:cNvSpPr>
            <p:nvPr/>
          </p:nvSpPr>
          <p:spPr bwMode="auto">
            <a:xfrm>
              <a:off x="30" y="109"/>
              <a:ext cx="393" cy="23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GLY</a:t>
              </a:r>
              <a:r>
                <a:rPr lang="en-US" sz="2400" baseline="-250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2</a:t>
              </a:r>
              <a:endParaRPr lang="en-US" sz="2400" dirty="0">
                <a:latin typeface="Tw Cen MT" charset="0"/>
                <a:ea typeface="Tw Cen MT" charset="0"/>
                <a:cs typeface="Tw Cen MT" charset="0"/>
                <a:sym typeface="Tw Cen MT" charset="0"/>
              </a:endParaRPr>
            </a:p>
          </p:txBody>
        </p:sp>
      </p:grpSp>
      <p:grpSp>
        <p:nvGrpSpPr>
          <p:cNvPr id="50229" name="Group 53"/>
          <p:cNvGrpSpPr>
            <a:grpSpLocks/>
          </p:cNvGrpSpPr>
          <p:nvPr/>
        </p:nvGrpSpPr>
        <p:grpSpPr bwMode="auto">
          <a:xfrm>
            <a:off x="3546475" y="4973638"/>
            <a:ext cx="719138" cy="717550"/>
            <a:chOff x="0" y="0"/>
            <a:chExt cx="453" cy="452"/>
          </a:xfrm>
        </p:grpSpPr>
        <p:sp>
          <p:nvSpPr>
            <p:cNvPr id="50230" name="Oval 54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31" name="Rectangle 55"/>
            <p:cNvSpPr>
              <a:spLocks/>
            </p:cNvSpPr>
            <p:nvPr/>
          </p:nvSpPr>
          <p:spPr bwMode="auto">
            <a:xfrm>
              <a:off x="57" y="109"/>
              <a:ext cx="338" cy="23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LYS</a:t>
              </a:r>
              <a:r>
                <a:rPr lang="en-US" sz="2400" baseline="-250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</a:t>
              </a:r>
              <a:endParaRPr lang="en-US" sz="2400" dirty="0">
                <a:latin typeface="Tw Cen MT" charset="0"/>
                <a:ea typeface="Tw Cen MT" charset="0"/>
                <a:cs typeface="Tw Cen MT" charset="0"/>
                <a:sym typeface="Tw Cen MT" charset="0"/>
              </a:endParaRPr>
            </a:p>
          </p:txBody>
        </p:sp>
      </p:grpSp>
      <p:grpSp>
        <p:nvGrpSpPr>
          <p:cNvPr id="50232" name="Group 56"/>
          <p:cNvGrpSpPr>
            <a:grpSpLocks/>
          </p:cNvGrpSpPr>
          <p:nvPr/>
        </p:nvGrpSpPr>
        <p:grpSpPr bwMode="auto">
          <a:xfrm>
            <a:off x="852488" y="4973638"/>
            <a:ext cx="720725" cy="717550"/>
            <a:chOff x="0" y="0"/>
            <a:chExt cx="454" cy="452"/>
          </a:xfrm>
        </p:grpSpPr>
        <p:sp>
          <p:nvSpPr>
            <p:cNvPr id="50233" name="Oval 57"/>
            <p:cNvSpPr>
              <a:spLocks/>
            </p:cNvSpPr>
            <p:nvPr/>
          </p:nvSpPr>
          <p:spPr bwMode="auto">
            <a:xfrm>
              <a:off x="0" y="0"/>
              <a:ext cx="454" cy="452"/>
            </a:xfrm>
            <a:prstGeom prst="ellipse">
              <a:avLst/>
            </a:prstGeom>
            <a:solidFill>
              <a:srgbClr val="775F55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234" name="Rectangle 58"/>
            <p:cNvSpPr>
              <a:spLocks/>
            </p:cNvSpPr>
            <p:nvPr/>
          </p:nvSpPr>
          <p:spPr bwMode="auto">
            <a:xfrm>
              <a:off x="36" y="109"/>
              <a:ext cx="380" cy="23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ALA</a:t>
              </a:r>
              <a:r>
                <a:rPr lang="en-US" sz="2400" baseline="-25000" dirty="0" smtClean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1</a:t>
              </a:r>
              <a:endParaRPr lang="en-US" sz="2400" dirty="0">
                <a:latin typeface="Tw Cen MT" charset="0"/>
                <a:ea typeface="Tw Cen MT" charset="0"/>
                <a:cs typeface="Tw Cen MT" charset="0"/>
                <a:sym typeface="Tw Cen MT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8000"/>
            <a:ext cx="7696200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Size of Probabilistic Model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50201" name="Line 25"/>
          <p:cNvSpPr>
            <a:spLocks noChangeAspect="1" noChangeShapeType="1"/>
          </p:cNvSpPr>
          <p:nvPr/>
        </p:nvSpPr>
        <p:spPr bwMode="auto">
          <a:xfrm>
            <a:off x="4343400" y="3124200"/>
            <a:ext cx="609600" cy="0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324600" y="2590799"/>
            <a:ext cx="2520739" cy="988169"/>
            <a:chOff x="3124200" y="2209800"/>
            <a:chExt cx="3561042" cy="1395984"/>
          </a:xfrm>
        </p:grpSpPr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 flipH="1">
              <a:off x="3124200" y="2209800"/>
              <a:ext cx="3561042" cy="1371600"/>
              <a:chOff x="852488" y="4029075"/>
              <a:chExt cx="6186487" cy="2382838"/>
            </a:xfrm>
          </p:grpSpPr>
          <p:sp>
            <p:nvSpPr>
              <p:cNvPr id="60" name="Line 8"/>
              <p:cNvSpPr>
                <a:spLocks noChangeShapeType="1"/>
              </p:cNvSpPr>
              <p:nvPr/>
            </p:nvSpPr>
            <p:spPr bwMode="auto">
              <a:xfrm flipH="1">
                <a:off x="5943600" y="5732463"/>
                <a:ext cx="990600" cy="29210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1" name="Freeform 9"/>
              <p:cNvSpPr>
                <a:spLocks/>
              </p:cNvSpPr>
              <p:nvPr/>
            </p:nvSpPr>
            <p:spPr bwMode="auto">
              <a:xfrm>
                <a:off x="5248275" y="4143375"/>
                <a:ext cx="1790700" cy="363538"/>
              </a:xfrm>
              <a:custGeom>
                <a:avLst/>
                <a:gdLst/>
                <a:ahLst/>
                <a:cxnLst>
                  <a:cxn ang="0">
                    <a:pos x="21600" y="21600"/>
                  </a:cxn>
                  <a:cxn ang="0">
                    <a:pos x="0" y="0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8000" y="17984"/>
                      <a:pt x="4495" y="4496"/>
                      <a:pt x="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>
                <a:off x="2636838" y="4121150"/>
                <a:ext cx="2632075" cy="95250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auto">
              <a:xfrm flipH="1">
                <a:off x="3938588" y="4135438"/>
                <a:ext cx="2632075" cy="95250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auto">
              <a:xfrm>
                <a:off x="1328738" y="4129088"/>
                <a:ext cx="2630487" cy="950912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" name="Line 13"/>
              <p:cNvSpPr>
                <a:spLocks noChangeShapeType="1"/>
              </p:cNvSpPr>
              <p:nvPr/>
            </p:nvSpPr>
            <p:spPr bwMode="auto">
              <a:xfrm rot="10800000">
                <a:off x="2632075" y="470217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 rot="10800000">
                <a:off x="3927475" y="469582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" name="Line 15"/>
              <p:cNvSpPr>
                <a:spLocks noChangeShapeType="1"/>
              </p:cNvSpPr>
              <p:nvPr/>
            </p:nvSpPr>
            <p:spPr bwMode="auto">
              <a:xfrm rot="10800000">
                <a:off x="5270500" y="469582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" name="Line 16"/>
              <p:cNvSpPr>
                <a:spLocks noChangeShapeType="1"/>
              </p:cNvSpPr>
              <p:nvPr/>
            </p:nvSpPr>
            <p:spPr bwMode="auto">
              <a:xfrm rot="10800000">
                <a:off x="6516688" y="4708525"/>
                <a:ext cx="485775" cy="20955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" name="Line 17"/>
              <p:cNvSpPr>
                <a:spLocks noChangeShapeType="1"/>
              </p:cNvSpPr>
              <p:nvPr/>
            </p:nvSpPr>
            <p:spPr bwMode="auto">
              <a:xfrm>
                <a:off x="4156075" y="5513388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435100" y="4708525"/>
                <a:ext cx="1104900" cy="47625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2743200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4100513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3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375275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4" name="Line 22"/>
              <p:cNvSpPr>
                <a:spLocks noChangeShapeType="1"/>
              </p:cNvSpPr>
              <p:nvPr/>
            </p:nvSpPr>
            <p:spPr bwMode="auto">
              <a:xfrm flipH="1">
                <a:off x="3298825" y="5507038"/>
                <a:ext cx="1704975" cy="503237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5" name="Line 23"/>
              <p:cNvSpPr>
                <a:spLocks noChangeShapeType="1"/>
              </p:cNvSpPr>
              <p:nvPr/>
            </p:nvSpPr>
            <p:spPr bwMode="auto">
              <a:xfrm>
                <a:off x="1498600" y="5513388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" name="Line 24"/>
              <p:cNvSpPr>
                <a:spLocks noChangeShapeType="1"/>
              </p:cNvSpPr>
              <p:nvPr/>
            </p:nvSpPr>
            <p:spPr bwMode="auto">
              <a:xfrm>
                <a:off x="1258888" y="5332413"/>
                <a:ext cx="5065712" cy="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7" name="Rectangle 26"/>
              <p:cNvSpPr>
                <a:spLocks/>
              </p:cNvSpPr>
              <p:nvPr/>
            </p:nvSpPr>
            <p:spPr bwMode="auto">
              <a:xfrm>
                <a:off x="1801813" y="5249863"/>
                <a:ext cx="179387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78" name="Rectangle 27"/>
              <p:cNvSpPr>
                <a:spLocks/>
              </p:cNvSpPr>
              <p:nvPr/>
            </p:nvSpPr>
            <p:spPr bwMode="auto">
              <a:xfrm>
                <a:off x="3148013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79" name="Rectangle 28"/>
              <p:cNvSpPr>
                <a:spLocks/>
              </p:cNvSpPr>
              <p:nvPr/>
            </p:nvSpPr>
            <p:spPr bwMode="auto">
              <a:xfrm>
                <a:off x="4494213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80" name="Rectangle 29"/>
              <p:cNvSpPr>
                <a:spLocks/>
              </p:cNvSpPr>
              <p:nvPr/>
            </p:nvSpPr>
            <p:spPr bwMode="auto">
              <a:xfrm>
                <a:off x="5842000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81" name="Rectangle 30"/>
              <p:cNvSpPr>
                <a:spLocks/>
              </p:cNvSpPr>
              <p:nvPr/>
            </p:nvSpPr>
            <p:spPr bwMode="auto">
              <a:xfrm>
                <a:off x="2506663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82" name="Rectangle 31"/>
              <p:cNvSpPr>
                <a:spLocks/>
              </p:cNvSpPr>
              <p:nvPr/>
            </p:nvSpPr>
            <p:spPr bwMode="auto">
              <a:xfrm>
                <a:off x="3810000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83" name="Rectangle 32"/>
              <p:cNvSpPr>
                <a:spLocks/>
              </p:cNvSpPr>
              <p:nvPr/>
            </p:nvSpPr>
            <p:spPr bwMode="auto">
              <a:xfrm>
                <a:off x="5113338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84" name="Rectangle 33"/>
              <p:cNvSpPr>
                <a:spLocks/>
              </p:cNvSpPr>
              <p:nvPr/>
            </p:nvSpPr>
            <p:spPr bwMode="auto">
              <a:xfrm>
                <a:off x="3136900" y="5915025"/>
                <a:ext cx="180975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85" name="Line 34"/>
              <p:cNvSpPr>
                <a:spLocks noChangeShapeType="1"/>
              </p:cNvSpPr>
              <p:nvPr/>
            </p:nvSpPr>
            <p:spPr bwMode="auto">
              <a:xfrm flipH="1">
                <a:off x="4648200" y="5499100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" name="Line 35"/>
              <p:cNvSpPr>
                <a:spLocks noChangeShapeType="1"/>
              </p:cNvSpPr>
              <p:nvPr/>
            </p:nvSpPr>
            <p:spPr bwMode="auto">
              <a:xfrm>
                <a:off x="2849563" y="5507038"/>
                <a:ext cx="1704975" cy="503237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Rectangle 36"/>
              <p:cNvSpPr>
                <a:spLocks/>
              </p:cNvSpPr>
              <p:nvPr/>
            </p:nvSpPr>
            <p:spPr bwMode="auto">
              <a:xfrm>
                <a:off x="4487863" y="5908675"/>
                <a:ext cx="179387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88" name="Rectangle 37"/>
              <p:cNvSpPr>
                <a:spLocks/>
              </p:cNvSpPr>
              <p:nvPr/>
            </p:nvSpPr>
            <p:spPr bwMode="auto">
              <a:xfrm>
                <a:off x="6418263" y="4608513"/>
                <a:ext cx="179387" cy="166687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89" name="Rectangle 38"/>
              <p:cNvSpPr>
                <a:spLocks/>
              </p:cNvSpPr>
              <p:nvPr/>
            </p:nvSpPr>
            <p:spPr bwMode="auto">
              <a:xfrm>
                <a:off x="5837238" y="5915025"/>
                <a:ext cx="180975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90" name="Rectangle 39"/>
              <p:cNvSpPr>
                <a:spLocks/>
              </p:cNvSpPr>
              <p:nvPr/>
            </p:nvSpPr>
            <p:spPr bwMode="auto">
              <a:xfrm>
                <a:off x="3830638" y="4029075"/>
                <a:ext cx="139700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91" name="Rectangle 40"/>
              <p:cNvSpPr>
                <a:spLocks/>
              </p:cNvSpPr>
              <p:nvPr/>
            </p:nvSpPr>
            <p:spPr bwMode="auto">
              <a:xfrm>
                <a:off x="5119688" y="4029075"/>
                <a:ext cx="179387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92" name="Freeform 41"/>
              <p:cNvSpPr>
                <a:spLocks/>
              </p:cNvSpPr>
              <p:nvPr/>
            </p:nvSpPr>
            <p:spPr bwMode="auto">
              <a:xfrm rot="10800000" flipH="1">
                <a:off x="1384300" y="5532438"/>
                <a:ext cx="3146425" cy="874712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" name="Freeform 42"/>
              <p:cNvSpPr>
                <a:spLocks/>
              </p:cNvSpPr>
              <p:nvPr/>
            </p:nvSpPr>
            <p:spPr bwMode="auto">
              <a:xfrm>
                <a:off x="4578350" y="5957888"/>
                <a:ext cx="2384425" cy="454025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13668" y="12286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0282" y="2048"/>
                      <a:pt x="17270" y="8719"/>
                      <a:pt x="13668" y="12286"/>
                    </a:cubicBezTo>
                    <a:cubicBezTo>
                      <a:pt x="10066" y="15853"/>
                      <a:pt x="2849" y="19684"/>
                      <a:pt x="0" y="2160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7" name="Oval 45"/>
              <p:cNvSpPr>
                <a:spLocks/>
              </p:cNvSpPr>
              <p:nvPr/>
            </p:nvSpPr>
            <p:spPr bwMode="auto">
              <a:xfrm>
                <a:off x="4892675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" name="Oval 48"/>
              <p:cNvSpPr>
                <a:spLocks/>
              </p:cNvSpPr>
              <p:nvPr/>
            </p:nvSpPr>
            <p:spPr bwMode="auto">
              <a:xfrm>
                <a:off x="6238875" y="4973638"/>
                <a:ext cx="720725" cy="717550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" name="Oval 51"/>
              <p:cNvSpPr>
                <a:spLocks/>
              </p:cNvSpPr>
              <p:nvPr/>
            </p:nvSpPr>
            <p:spPr bwMode="auto">
              <a:xfrm>
                <a:off x="2198687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1" name="Oval 54"/>
              <p:cNvSpPr>
                <a:spLocks/>
              </p:cNvSpPr>
              <p:nvPr/>
            </p:nvSpPr>
            <p:spPr bwMode="auto">
              <a:xfrm>
                <a:off x="3546476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9" name="Oval 57"/>
              <p:cNvSpPr>
                <a:spLocks/>
              </p:cNvSpPr>
              <p:nvPr/>
            </p:nvSpPr>
            <p:spPr bwMode="auto">
              <a:xfrm>
                <a:off x="852488" y="4973639"/>
                <a:ext cx="720725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0219" name="Rectangle 43"/>
            <p:cNvSpPr>
              <a:spLocks noChangeAspect="1"/>
            </p:cNvSpPr>
            <p:nvPr/>
          </p:nvSpPr>
          <p:spPr bwMode="auto">
            <a:xfrm rot="10800000">
              <a:off x="4495800" y="3505200"/>
              <a:ext cx="108175" cy="100584"/>
            </a:xfrm>
            <a:prstGeom prst="rect">
              <a:avLst/>
            </a:prstGeom>
            <a:solidFill>
              <a:srgbClr val="009900"/>
            </a:solidFill>
            <a:ln w="28575" cap="flat">
              <a:solidFill>
                <a:srgbClr val="0099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28600" y="2590799"/>
            <a:ext cx="2580099" cy="988169"/>
            <a:chOff x="-381000" y="2590800"/>
            <a:chExt cx="3644900" cy="1395984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-381000" y="2590800"/>
              <a:ext cx="3644900" cy="1371600"/>
              <a:chOff x="852488" y="4029075"/>
              <a:chExt cx="6234974" cy="2382838"/>
            </a:xfrm>
          </p:grpSpPr>
          <p:sp>
            <p:nvSpPr>
              <p:cNvPr id="50184" name="Line 8"/>
              <p:cNvSpPr>
                <a:spLocks noChangeShapeType="1"/>
              </p:cNvSpPr>
              <p:nvPr/>
            </p:nvSpPr>
            <p:spPr bwMode="auto">
              <a:xfrm flipH="1">
                <a:off x="5943599" y="5750014"/>
                <a:ext cx="1143863" cy="274549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85" name="Freeform 9"/>
              <p:cNvSpPr>
                <a:spLocks/>
              </p:cNvSpPr>
              <p:nvPr/>
            </p:nvSpPr>
            <p:spPr bwMode="auto">
              <a:xfrm>
                <a:off x="5248275" y="4143375"/>
                <a:ext cx="1790700" cy="363538"/>
              </a:xfrm>
              <a:custGeom>
                <a:avLst/>
                <a:gdLst/>
                <a:ahLst/>
                <a:cxnLst>
                  <a:cxn ang="0">
                    <a:pos x="21600" y="21600"/>
                  </a:cxn>
                  <a:cxn ang="0">
                    <a:pos x="0" y="0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8000" y="17984"/>
                      <a:pt x="4495" y="4496"/>
                      <a:pt x="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86" name="Freeform 10"/>
              <p:cNvSpPr>
                <a:spLocks/>
              </p:cNvSpPr>
              <p:nvPr/>
            </p:nvSpPr>
            <p:spPr bwMode="auto">
              <a:xfrm>
                <a:off x="2636838" y="4121150"/>
                <a:ext cx="2632075" cy="95250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87" name="Freeform 11"/>
              <p:cNvSpPr>
                <a:spLocks/>
              </p:cNvSpPr>
              <p:nvPr/>
            </p:nvSpPr>
            <p:spPr bwMode="auto">
              <a:xfrm flipH="1">
                <a:off x="3938588" y="4135438"/>
                <a:ext cx="2632075" cy="95250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88" name="Freeform 12"/>
              <p:cNvSpPr>
                <a:spLocks/>
              </p:cNvSpPr>
              <p:nvPr/>
            </p:nvSpPr>
            <p:spPr bwMode="auto">
              <a:xfrm>
                <a:off x="1328738" y="4129088"/>
                <a:ext cx="2630487" cy="950912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89" name="Line 13"/>
              <p:cNvSpPr>
                <a:spLocks noChangeShapeType="1"/>
              </p:cNvSpPr>
              <p:nvPr/>
            </p:nvSpPr>
            <p:spPr bwMode="auto">
              <a:xfrm rot="10800000">
                <a:off x="2632075" y="470217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0" name="Line 14"/>
              <p:cNvSpPr>
                <a:spLocks noChangeShapeType="1"/>
              </p:cNvSpPr>
              <p:nvPr/>
            </p:nvSpPr>
            <p:spPr bwMode="auto">
              <a:xfrm rot="10800000">
                <a:off x="3927475" y="469582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1" name="Line 15"/>
              <p:cNvSpPr>
                <a:spLocks noChangeShapeType="1"/>
              </p:cNvSpPr>
              <p:nvPr/>
            </p:nvSpPr>
            <p:spPr bwMode="auto">
              <a:xfrm rot="10800000">
                <a:off x="5270500" y="469582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2" name="Line 16"/>
              <p:cNvSpPr>
                <a:spLocks noChangeShapeType="1"/>
              </p:cNvSpPr>
              <p:nvPr/>
            </p:nvSpPr>
            <p:spPr bwMode="auto">
              <a:xfrm rot="10800000">
                <a:off x="6516688" y="4708525"/>
                <a:ext cx="485775" cy="20955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3" name="Line 17"/>
              <p:cNvSpPr>
                <a:spLocks noChangeShapeType="1"/>
              </p:cNvSpPr>
              <p:nvPr/>
            </p:nvSpPr>
            <p:spPr bwMode="auto">
              <a:xfrm>
                <a:off x="4156075" y="5513388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4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435100" y="4708525"/>
                <a:ext cx="1104900" cy="47625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5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2743200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6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4100513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7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375275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8" name="Line 22"/>
              <p:cNvSpPr>
                <a:spLocks noChangeShapeType="1"/>
              </p:cNvSpPr>
              <p:nvPr/>
            </p:nvSpPr>
            <p:spPr bwMode="auto">
              <a:xfrm flipH="1">
                <a:off x="3298825" y="5507038"/>
                <a:ext cx="1704975" cy="503237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199" name="Line 23"/>
              <p:cNvSpPr>
                <a:spLocks noChangeShapeType="1"/>
              </p:cNvSpPr>
              <p:nvPr/>
            </p:nvSpPr>
            <p:spPr bwMode="auto">
              <a:xfrm>
                <a:off x="1498600" y="5513388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00" name="Line 24"/>
              <p:cNvSpPr>
                <a:spLocks noChangeShapeType="1"/>
              </p:cNvSpPr>
              <p:nvPr/>
            </p:nvSpPr>
            <p:spPr bwMode="auto">
              <a:xfrm>
                <a:off x="1258888" y="5332413"/>
                <a:ext cx="5065712" cy="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02" name="Rectangle 26"/>
              <p:cNvSpPr>
                <a:spLocks/>
              </p:cNvSpPr>
              <p:nvPr/>
            </p:nvSpPr>
            <p:spPr bwMode="auto">
              <a:xfrm>
                <a:off x="1801813" y="5249863"/>
                <a:ext cx="179387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03" name="Rectangle 27"/>
              <p:cNvSpPr>
                <a:spLocks/>
              </p:cNvSpPr>
              <p:nvPr/>
            </p:nvSpPr>
            <p:spPr bwMode="auto">
              <a:xfrm>
                <a:off x="3148013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04" name="Rectangle 28"/>
              <p:cNvSpPr>
                <a:spLocks/>
              </p:cNvSpPr>
              <p:nvPr/>
            </p:nvSpPr>
            <p:spPr bwMode="auto">
              <a:xfrm>
                <a:off x="4494213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05" name="Rectangle 29"/>
              <p:cNvSpPr>
                <a:spLocks/>
              </p:cNvSpPr>
              <p:nvPr/>
            </p:nvSpPr>
            <p:spPr bwMode="auto">
              <a:xfrm>
                <a:off x="5842000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06" name="Rectangle 30"/>
              <p:cNvSpPr>
                <a:spLocks/>
              </p:cNvSpPr>
              <p:nvPr/>
            </p:nvSpPr>
            <p:spPr bwMode="auto">
              <a:xfrm>
                <a:off x="2506663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07" name="Rectangle 31"/>
              <p:cNvSpPr>
                <a:spLocks/>
              </p:cNvSpPr>
              <p:nvPr/>
            </p:nvSpPr>
            <p:spPr bwMode="auto">
              <a:xfrm>
                <a:off x="3810000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08" name="Rectangle 32"/>
              <p:cNvSpPr>
                <a:spLocks/>
              </p:cNvSpPr>
              <p:nvPr/>
            </p:nvSpPr>
            <p:spPr bwMode="auto">
              <a:xfrm>
                <a:off x="5113338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09" name="Rectangle 33"/>
              <p:cNvSpPr>
                <a:spLocks/>
              </p:cNvSpPr>
              <p:nvPr/>
            </p:nvSpPr>
            <p:spPr bwMode="auto">
              <a:xfrm>
                <a:off x="3136900" y="5915025"/>
                <a:ext cx="180975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10" name="Line 34"/>
              <p:cNvSpPr>
                <a:spLocks noChangeShapeType="1"/>
              </p:cNvSpPr>
              <p:nvPr/>
            </p:nvSpPr>
            <p:spPr bwMode="auto">
              <a:xfrm flipH="1">
                <a:off x="4648200" y="5499100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11" name="Line 35"/>
              <p:cNvSpPr>
                <a:spLocks noChangeShapeType="1"/>
              </p:cNvSpPr>
              <p:nvPr/>
            </p:nvSpPr>
            <p:spPr bwMode="auto">
              <a:xfrm>
                <a:off x="2849563" y="5507038"/>
                <a:ext cx="1704975" cy="503237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12" name="Rectangle 36"/>
              <p:cNvSpPr>
                <a:spLocks/>
              </p:cNvSpPr>
              <p:nvPr/>
            </p:nvSpPr>
            <p:spPr bwMode="auto">
              <a:xfrm>
                <a:off x="4487863" y="5908675"/>
                <a:ext cx="179387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13" name="Rectangle 37"/>
              <p:cNvSpPr>
                <a:spLocks/>
              </p:cNvSpPr>
              <p:nvPr/>
            </p:nvSpPr>
            <p:spPr bwMode="auto">
              <a:xfrm>
                <a:off x="6418263" y="4608513"/>
                <a:ext cx="179387" cy="166687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14" name="Rectangle 38"/>
              <p:cNvSpPr>
                <a:spLocks/>
              </p:cNvSpPr>
              <p:nvPr/>
            </p:nvSpPr>
            <p:spPr bwMode="auto">
              <a:xfrm>
                <a:off x="5837238" y="5915025"/>
                <a:ext cx="180975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15" name="Rectangle 39"/>
              <p:cNvSpPr>
                <a:spLocks/>
              </p:cNvSpPr>
              <p:nvPr/>
            </p:nvSpPr>
            <p:spPr bwMode="auto">
              <a:xfrm>
                <a:off x="3830638" y="4029075"/>
                <a:ext cx="139700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16" name="Rectangle 40"/>
              <p:cNvSpPr>
                <a:spLocks/>
              </p:cNvSpPr>
              <p:nvPr/>
            </p:nvSpPr>
            <p:spPr bwMode="auto">
              <a:xfrm>
                <a:off x="5119688" y="4029075"/>
                <a:ext cx="179387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50217" name="Freeform 41"/>
              <p:cNvSpPr>
                <a:spLocks/>
              </p:cNvSpPr>
              <p:nvPr/>
            </p:nvSpPr>
            <p:spPr bwMode="auto">
              <a:xfrm rot="10800000" flipH="1">
                <a:off x="1384300" y="5532438"/>
                <a:ext cx="3146425" cy="874712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18" name="Freeform 42"/>
              <p:cNvSpPr>
                <a:spLocks/>
              </p:cNvSpPr>
              <p:nvPr/>
            </p:nvSpPr>
            <p:spPr bwMode="auto">
              <a:xfrm>
                <a:off x="4578351" y="6014773"/>
                <a:ext cx="2509111" cy="397140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13668" y="12286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0282" y="2048"/>
                      <a:pt x="17270" y="8719"/>
                      <a:pt x="13668" y="12286"/>
                    </a:cubicBezTo>
                    <a:cubicBezTo>
                      <a:pt x="10066" y="15853"/>
                      <a:pt x="2849" y="19684"/>
                      <a:pt x="0" y="2160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21" name="Oval 45"/>
              <p:cNvSpPr>
                <a:spLocks/>
              </p:cNvSpPr>
              <p:nvPr/>
            </p:nvSpPr>
            <p:spPr bwMode="auto">
              <a:xfrm>
                <a:off x="4892676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24" name="Oval 48"/>
              <p:cNvSpPr>
                <a:spLocks/>
              </p:cNvSpPr>
              <p:nvPr/>
            </p:nvSpPr>
            <p:spPr bwMode="auto">
              <a:xfrm>
                <a:off x="6238875" y="4973639"/>
                <a:ext cx="720725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27" name="Oval 51"/>
              <p:cNvSpPr>
                <a:spLocks/>
              </p:cNvSpPr>
              <p:nvPr/>
            </p:nvSpPr>
            <p:spPr bwMode="auto">
              <a:xfrm>
                <a:off x="2198687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30" name="Oval 54"/>
              <p:cNvSpPr>
                <a:spLocks/>
              </p:cNvSpPr>
              <p:nvPr/>
            </p:nvSpPr>
            <p:spPr bwMode="auto">
              <a:xfrm>
                <a:off x="3546474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233" name="Oval 57"/>
              <p:cNvSpPr>
                <a:spLocks/>
              </p:cNvSpPr>
              <p:nvPr/>
            </p:nvSpPr>
            <p:spPr bwMode="auto">
              <a:xfrm>
                <a:off x="852488" y="4973639"/>
                <a:ext cx="720725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10" name="Rectangle 43"/>
            <p:cNvSpPr>
              <a:spLocks noChangeAspect="1"/>
            </p:cNvSpPr>
            <p:nvPr/>
          </p:nvSpPr>
          <p:spPr bwMode="auto">
            <a:xfrm rot="10800000">
              <a:off x="1720625" y="3886200"/>
              <a:ext cx="108175" cy="100584"/>
            </a:xfrm>
            <a:prstGeom prst="rect">
              <a:avLst/>
            </a:prstGeom>
            <a:solidFill>
              <a:srgbClr val="009900"/>
            </a:solidFill>
            <a:ln w="28575" cap="flat">
              <a:solidFill>
                <a:srgbClr val="0099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35" name="Freeform 9"/>
          <p:cNvSpPr>
            <a:spLocks/>
          </p:cNvSpPr>
          <p:nvPr/>
        </p:nvSpPr>
        <p:spPr bwMode="auto">
          <a:xfrm>
            <a:off x="2200024" y="2789772"/>
            <a:ext cx="741011" cy="148127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8000" y="17984"/>
                  <a:pt x="4495" y="4496"/>
                  <a:pt x="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36" name="Group 135"/>
          <p:cNvGrpSpPr>
            <a:grpSpLocks noChangeAspect="1"/>
          </p:cNvGrpSpPr>
          <p:nvPr/>
        </p:nvGrpSpPr>
        <p:grpSpPr>
          <a:xfrm>
            <a:off x="2438400" y="2590799"/>
            <a:ext cx="2520739" cy="988169"/>
            <a:chOff x="3124200" y="2209800"/>
            <a:chExt cx="3561042" cy="1395984"/>
          </a:xfrm>
        </p:grpSpPr>
        <p:grpSp>
          <p:nvGrpSpPr>
            <p:cNvPr id="137" name="Group 136"/>
            <p:cNvGrpSpPr>
              <a:grpSpLocks noChangeAspect="1"/>
            </p:cNvGrpSpPr>
            <p:nvPr/>
          </p:nvGrpSpPr>
          <p:grpSpPr>
            <a:xfrm flipH="1">
              <a:off x="3124200" y="2209800"/>
              <a:ext cx="3561042" cy="1371600"/>
              <a:chOff x="852488" y="4029075"/>
              <a:chExt cx="6186487" cy="2382838"/>
            </a:xfrm>
          </p:grpSpPr>
          <p:sp>
            <p:nvSpPr>
              <p:cNvPr id="139" name="Line 8"/>
              <p:cNvSpPr>
                <a:spLocks noChangeShapeType="1"/>
              </p:cNvSpPr>
              <p:nvPr/>
            </p:nvSpPr>
            <p:spPr bwMode="auto">
              <a:xfrm flipH="1">
                <a:off x="5943600" y="5732463"/>
                <a:ext cx="990600" cy="29210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0" name="Freeform 9"/>
              <p:cNvSpPr>
                <a:spLocks/>
              </p:cNvSpPr>
              <p:nvPr/>
            </p:nvSpPr>
            <p:spPr bwMode="auto">
              <a:xfrm>
                <a:off x="5248275" y="4143375"/>
                <a:ext cx="1790700" cy="363538"/>
              </a:xfrm>
              <a:custGeom>
                <a:avLst/>
                <a:gdLst/>
                <a:ahLst/>
                <a:cxnLst>
                  <a:cxn ang="0">
                    <a:pos x="21600" y="21600"/>
                  </a:cxn>
                  <a:cxn ang="0">
                    <a:pos x="0" y="0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8000" y="17984"/>
                      <a:pt x="4495" y="4496"/>
                      <a:pt x="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1" name="Freeform 10"/>
              <p:cNvSpPr>
                <a:spLocks/>
              </p:cNvSpPr>
              <p:nvPr/>
            </p:nvSpPr>
            <p:spPr bwMode="auto">
              <a:xfrm>
                <a:off x="2636838" y="4121150"/>
                <a:ext cx="2632075" cy="95250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2" name="Freeform 11"/>
              <p:cNvSpPr>
                <a:spLocks/>
              </p:cNvSpPr>
              <p:nvPr/>
            </p:nvSpPr>
            <p:spPr bwMode="auto">
              <a:xfrm flipH="1">
                <a:off x="3938588" y="4135438"/>
                <a:ext cx="2632075" cy="95250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3" name="Freeform 12"/>
              <p:cNvSpPr>
                <a:spLocks/>
              </p:cNvSpPr>
              <p:nvPr/>
            </p:nvSpPr>
            <p:spPr bwMode="auto">
              <a:xfrm>
                <a:off x="1328738" y="4129088"/>
                <a:ext cx="2630487" cy="950912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4" name="Line 13"/>
              <p:cNvSpPr>
                <a:spLocks noChangeShapeType="1"/>
              </p:cNvSpPr>
              <p:nvPr/>
            </p:nvSpPr>
            <p:spPr bwMode="auto">
              <a:xfrm rot="10800000">
                <a:off x="2632075" y="470217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5" name="Line 14"/>
              <p:cNvSpPr>
                <a:spLocks noChangeShapeType="1"/>
              </p:cNvSpPr>
              <p:nvPr/>
            </p:nvSpPr>
            <p:spPr bwMode="auto">
              <a:xfrm rot="10800000">
                <a:off x="3927475" y="469582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6" name="Line 15"/>
              <p:cNvSpPr>
                <a:spLocks noChangeShapeType="1"/>
              </p:cNvSpPr>
              <p:nvPr/>
            </p:nvSpPr>
            <p:spPr bwMode="auto">
              <a:xfrm rot="10800000">
                <a:off x="5270500" y="469582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7" name="Line 16"/>
              <p:cNvSpPr>
                <a:spLocks noChangeShapeType="1"/>
              </p:cNvSpPr>
              <p:nvPr/>
            </p:nvSpPr>
            <p:spPr bwMode="auto">
              <a:xfrm rot="10800000">
                <a:off x="6516688" y="4708525"/>
                <a:ext cx="485775" cy="20955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8" name="Line 17"/>
              <p:cNvSpPr>
                <a:spLocks noChangeShapeType="1"/>
              </p:cNvSpPr>
              <p:nvPr/>
            </p:nvSpPr>
            <p:spPr bwMode="auto">
              <a:xfrm>
                <a:off x="4156075" y="5513388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9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435100" y="4708525"/>
                <a:ext cx="1104900" cy="47625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0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2743200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1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4100513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2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375275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" name="Line 22"/>
              <p:cNvSpPr>
                <a:spLocks noChangeShapeType="1"/>
              </p:cNvSpPr>
              <p:nvPr/>
            </p:nvSpPr>
            <p:spPr bwMode="auto">
              <a:xfrm flipH="1">
                <a:off x="3298825" y="5507038"/>
                <a:ext cx="1704975" cy="503237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4" name="Line 23"/>
              <p:cNvSpPr>
                <a:spLocks noChangeShapeType="1"/>
              </p:cNvSpPr>
              <p:nvPr/>
            </p:nvSpPr>
            <p:spPr bwMode="auto">
              <a:xfrm>
                <a:off x="1498600" y="5513388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5" name="Line 24"/>
              <p:cNvSpPr>
                <a:spLocks noChangeShapeType="1"/>
              </p:cNvSpPr>
              <p:nvPr/>
            </p:nvSpPr>
            <p:spPr bwMode="auto">
              <a:xfrm>
                <a:off x="1258888" y="5332413"/>
                <a:ext cx="5065712" cy="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6" name="Rectangle 26"/>
              <p:cNvSpPr>
                <a:spLocks/>
              </p:cNvSpPr>
              <p:nvPr/>
            </p:nvSpPr>
            <p:spPr bwMode="auto">
              <a:xfrm>
                <a:off x="1801813" y="5249863"/>
                <a:ext cx="179387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57" name="Rectangle 27"/>
              <p:cNvSpPr>
                <a:spLocks/>
              </p:cNvSpPr>
              <p:nvPr/>
            </p:nvSpPr>
            <p:spPr bwMode="auto">
              <a:xfrm>
                <a:off x="3148013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58" name="Rectangle 28"/>
              <p:cNvSpPr>
                <a:spLocks/>
              </p:cNvSpPr>
              <p:nvPr/>
            </p:nvSpPr>
            <p:spPr bwMode="auto">
              <a:xfrm>
                <a:off x="4494213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59" name="Rectangle 29"/>
              <p:cNvSpPr>
                <a:spLocks/>
              </p:cNvSpPr>
              <p:nvPr/>
            </p:nvSpPr>
            <p:spPr bwMode="auto">
              <a:xfrm>
                <a:off x="5842000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60" name="Rectangle 30"/>
              <p:cNvSpPr>
                <a:spLocks/>
              </p:cNvSpPr>
              <p:nvPr/>
            </p:nvSpPr>
            <p:spPr bwMode="auto">
              <a:xfrm>
                <a:off x="2506663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61" name="Rectangle 31"/>
              <p:cNvSpPr>
                <a:spLocks/>
              </p:cNvSpPr>
              <p:nvPr/>
            </p:nvSpPr>
            <p:spPr bwMode="auto">
              <a:xfrm>
                <a:off x="3810000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62" name="Rectangle 32"/>
              <p:cNvSpPr>
                <a:spLocks/>
              </p:cNvSpPr>
              <p:nvPr/>
            </p:nvSpPr>
            <p:spPr bwMode="auto">
              <a:xfrm>
                <a:off x="5113338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63" name="Rectangle 33"/>
              <p:cNvSpPr>
                <a:spLocks/>
              </p:cNvSpPr>
              <p:nvPr/>
            </p:nvSpPr>
            <p:spPr bwMode="auto">
              <a:xfrm>
                <a:off x="3136900" y="5915025"/>
                <a:ext cx="180975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64" name="Line 34"/>
              <p:cNvSpPr>
                <a:spLocks noChangeShapeType="1"/>
              </p:cNvSpPr>
              <p:nvPr/>
            </p:nvSpPr>
            <p:spPr bwMode="auto">
              <a:xfrm flipH="1">
                <a:off x="4648200" y="5499100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5" name="Line 35"/>
              <p:cNvSpPr>
                <a:spLocks noChangeShapeType="1"/>
              </p:cNvSpPr>
              <p:nvPr/>
            </p:nvSpPr>
            <p:spPr bwMode="auto">
              <a:xfrm>
                <a:off x="2849563" y="5507038"/>
                <a:ext cx="1704975" cy="503237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6" name="Rectangle 36"/>
              <p:cNvSpPr>
                <a:spLocks/>
              </p:cNvSpPr>
              <p:nvPr/>
            </p:nvSpPr>
            <p:spPr bwMode="auto">
              <a:xfrm>
                <a:off x="4487863" y="5908675"/>
                <a:ext cx="179387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67" name="Rectangle 37"/>
              <p:cNvSpPr>
                <a:spLocks/>
              </p:cNvSpPr>
              <p:nvPr/>
            </p:nvSpPr>
            <p:spPr bwMode="auto">
              <a:xfrm>
                <a:off x="6418263" y="4608513"/>
                <a:ext cx="179387" cy="166687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68" name="Rectangle 38"/>
              <p:cNvSpPr>
                <a:spLocks/>
              </p:cNvSpPr>
              <p:nvPr/>
            </p:nvSpPr>
            <p:spPr bwMode="auto">
              <a:xfrm>
                <a:off x="5837238" y="5915025"/>
                <a:ext cx="180975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69" name="Rectangle 39"/>
              <p:cNvSpPr>
                <a:spLocks/>
              </p:cNvSpPr>
              <p:nvPr/>
            </p:nvSpPr>
            <p:spPr bwMode="auto">
              <a:xfrm>
                <a:off x="3830638" y="4029075"/>
                <a:ext cx="139700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70" name="Rectangle 40"/>
              <p:cNvSpPr>
                <a:spLocks/>
              </p:cNvSpPr>
              <p:nvPr/>
            </p:nvSpPr>
            <p:spPr bwMode="auto">
              <a:xfrm>
                <a:off x="5119688" y="4029075"/>
                <a:ext cx="179387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71" name="Freeform 41"/>
              <p:cNvSpPr>
                <a:spLocks/>
              </p:cNvSpPr>
              <p:nvPr/>
            </p:nvSpPr>
            <p:spPr bwMode="auto">
              <a:xfrm rot="10800000" flipH="1">
                <a:off x="1384300" y="5532438"/>
                <a:ext cx="3146425" cy="874712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578350" y="5957888"/>
                <a:ext cx="2384425" cy="454025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13668" y="12286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0282" y="2048"/>
                      <a:pt x="17270" y="8719"/>
                      <a:pt x="13668" y="12286"/>
                    </a:cubicBezTo>
                    <a:cubicBezTo>
                      <a:pt x="10066" y="15853"/>
                      <a:pt x="2849" y="19684"/>
                      <a:pt x="0" y="2160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3" name="Oval 45"/>
              <p:cNvSpPr>
                <a:spLocks/>
              </p:cNvSpPr>
              <p:nvPr/>
            </p:nvSpPr>
            <p:spPr bwMode="auto">
              <a:xfrm>
                <a:off x="4892675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" name="Oval 48"/>
              <p:cNvSpPr>
                <a:spLocks/>
              </p:cNvSpPr>
              <p:nvPr/>
            </p:nvSpPr>
            <p:spPr bwMode="auto">
              <a:xfrm>
                <a:off x="6238875" y="4973638"/>
                <a:ext cx="720725" cy="717550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5" name="Oval 51"/>
              <p:cNvSpPr>
                <a:spLocks/>
              </p:cNvSpPr>
              <p:nvPr/>
            </p:nvSpPr>
            <p:spPr bwMode="auto">
              <a:xfrm>
                <a:off x="2198687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6" name="Oval 54"/>
              <p:cNvSpPr>
                <a:spLocks/>
              </p:cNvSpPr>
              <p:nvPr/>
            </p:nvSpPr>
            <p:spPr bwMode="auto">
              <a:xfrm>
                <a:off x="3546476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7" name="Oval 57"/>
              <p:cNvSpPr>
                <a:spLocks/>
              </p:cNvSpPr>
              <p:nvPr/>
            </p:nvSpPr>
            <p:spPr bwMode="auto">
              <a:xfrm>
                <a:off x="852488" y="4973639"/>
                <a:ext cx="720725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38" name="Rectangle 43"/>
            <p:cNvSpPr>
              <a:spLocks noChangeAspect="1"/>
            </p:cNvSpPr>
            <p:nvPr/>
          </p:nvSpPr>
          <p:spPr bwMode="auto">
            <a:xfrm rot="10800000">
              <a:off x="4495800" y="3505200"/>
              <a:ext cx="108175" cy="100584"/>
            </a:xfrm>
            <a:prstGeom prst="rect">
              <a:avLst/>
            </a:prstGeom>
            <a:solidFill>
              <a:srgbClr val="009900"/>
            </a:solidFill>
            <a:ln w="28575" cap="flat">
              <a:solidFill>
                <a:srgbClr val="0099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grpSp>
        <p:nvGrpSpPr>
          <p:cNvPr id="178" name="Group 177"/>
          <p:cNvGrpSpPr>
            <a:grpSpLocks noChangeAspect="1"/>
          </p:cNvGrpSpPr>
          <p:nvPr/>
        </p:nvGrpSpPr>
        <p:grpSpPr>
          <a:xfrm>
            <a:off x="4114800" y="2590799"/>
            <a:ext cx="2580099" cy="988169"/>
            <a:chOff x="-381000" y="2590800"/>
            <a:chExt cx="3644900" cy="1395984"/>
          </a:xfrm>
        </p:grpSpPr>
        <p:grpSp>
          <p:nvGrpSpPr>
            <p:cNvPr id="179" name="Group 178"/>
            <p:cNvGrpSpPr>
              <a:grpSpLocks noChangeAspect="1"/>
            </p:cNvGrpSpPr>
            <p:nvPr/>
          </p:nvGrpSpPr>
          <p:grpSpPr>
            <a:xfrm>
              <a:off x="-381000" y="2590800"/>
              <a:ext cx="3644900" cy="1371600"/>
              <a:chOff x="852488" y="4029075"/>
              <a:chExt cx="6234974" cy="2382838"/>
            </a:xfrm>
          </p:grpSpPr>
          <p:sp>
            <p:nvSpPr>
              <p:cNvPr id="181" name="Line 8"/>
              <p:cNvSpPr>
                <a:spLocks noChangeShapeType="1"/>
              </p:cNvSpPr>
              <p:nvPr/>
            </p:nvSpPr>
            <p:spPr bwMode="auto">
              <a:xfrm flipH="1">
                <a:off x="5943599" y="5750014"/>
                <a:ext cx="1143863" cy="274549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2" name="Freeform 9"/>
              <p:cNvSpPr>
                <a:spLocks/>
              </p:cNvSpPr>
              <p:nvPr/>
            </p:nvSpPr>
            <p:spPr bwMode="auto">
              <a:xfrm>
                <a:off x="5248275" y="4143375"/>
                <a:ext cx="1790700" cy="363538"/>
              </a:xfrm>
              <a:custGeom>
                <a:avLst/>
                <a:gdLst/>
                <a:ahLst/>
                <a:cxnLst>
                  <a:cxn ang="0">
                    <a:pos x="21600" y="21600"/>
                  </a:cxn>
                  <a:cxn ang="0">
                    <a:pos x="0" y="0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8000" y="17984"/>
                      <a:pt x="4495" y="4496"/>
                      <a:pt x="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3" name="Freeform 10"/>
              <p:cNvSpPr>
                <a:spLocks/>
              </p:cNvSpPr>
              <p:nvPr/>
            </p:nvSpPr>
            <p:spPr bwMode="auto">
              <a:xfrm>
                <a:off x="2636838" y="4121150"/>
                <a:ext cx="2632075" cy="95250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" name="Freeform 11"/>
              <p:cNvSpPr>
                <a:spLocks/>
              </p:cNvSpPr>
              <p:nvPr/>
            </p:nvSpPr>
            <p:spPr bwMode="auto">
              <a:xfrm flipH="1">
                <a:off x="3938588" y="4135438"/>
                <a:ext cx="2632075" cy="95250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5" name="Freeform 12"/>
              <p:cNvSpPr>
                <a:spLocks/>
              </p:cNvSpPr>
              <p:nvPr/>
            </p:nvSpPr>
            <p:spPr bwMode="auto">
              <a:xfrm>
                <a:off x="1328738" y="4129088"/>
                <a:ext cx="2630487" cy="950912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6" name="Line 13"/>
              <p:cNvSpPr>
                <a:spLocks noChangeShapeType="1"/>
              </p:cNvSpPr>
              <p:nvPr/>
            </p:nvSpPr>
            <p:spPr bwMode="auto">
              <a:xfrm rot="10800000">
                <a:off x="2632075" y="470217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7" name="Line 14"/>
              <p:cNvSpPr>
                <a:spLocks noChangeShapeType="1"/>
              </p:cNvSpPr>
              <p:nvPr/>
            </p:nvSpPr>
            <p:spPr bwMode="auto">
              <a:xfrm rot="10800000">
                <a:off x="3927475" y="469582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8" name="Line 15"/>
              <p:cNvSpPr>
                <a:spLocks noChangeShapeType="1"/>
              </p:cNvSpPr>
              <p:nvPr/>
            </p:nvSpPr>
            <p:spPr bwMode="auto">
              <a:xfrm rot="10800000">
                <a:off x="5270500" y="4695825"/>
                <a:ext cx="1104900" cy="474663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9" name="Line 16"/>
              <p:cNvSpPr>
                <a:spLocks noChangeShapeType="1"/>
              </p:cNvSpPr>
              <p:nvPr/>
            </p:nvSpPr>
            <p:spPr bwMode="auto">
              <a:xfrm rot="10800000">
                <a:off x="6516688" y="4708525"/>
                <a:ext cx="485775" cy="20955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0" name="Line 17"/>
              <p:cNvSpPr>
                <a:spLocks noChangeShapeType="1"/>
              </p:cNvSpPr>
              <p:nvPr/>
            </p:nvSpPr>
            <p:spPr bwMode="auto">
              <a:xfrm>
                <a:off x="4156075" y="5513388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1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435100" y="4708525"/>
                <a:ext cx="1104900" cy="47625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2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2743200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3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4100513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5375275" y="4687888"/>
                <a:ext cx="1104900" cy="47307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" name="Line 22"/>
              <p:cNvSpPr>
                <a:spLocks noChangeShapeType="1"/>
              </p:cNvSpPr>
              <p:nvPr/>
            </p:nvSpPr>
            <p:spPr bwMode="auto">
              <a:xfrm flipH="1">
                <a:off x="3298825" y="5507038"/>
                <a:ext cx="1704975" cy="503237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6" name="Line 23"/>
              <p:cNvSpPr>
                <a:spLocks noChangeShapeType="1"/>
              </p:cNvSpPr>
              <p:nvPr/>
            </p:nvSpPr>
            <p:spPr bwMode="auto">
              <a:xfrm>
                <a:off x="1498600" y="5513388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7" name="Line 24"/>
              <p:cNvSpPr>
                <a:spLocks noChangeShapeType="1"/>
              </p:cNvSpPr>
              <p:nvPr/>
            </p:nvSpPr>
            <p:spPr bwMode="auto">
              <a:xfrm>
                <a:off x="1258888" y="5332413"/>
                <a:ext cx="5065712" cy="0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8" name="Rectangle 26"/>
              <p:cNvSpPr>
                <a:spLocks/>
              </p:cNvSpPr>
              <p:nvPr/>
            </p:nvSpPr>
            <p:spPr bwMode="auto">
              <a:xfrm>
                <a:off x="1801813" y="5249863"/>
                <a:ext cx="179387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199" name="Rectangle 27"/>
              <p:cNvSpPr>
                <a:spLocks/>
              </p:cNvSpPr>
              <p:nvPr/>
            </p:nvSpPr>
            <p:spPr bwMode="auto">
              <a:xfrm>
                <a:off x="3148013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00" name="Rectangle 28"/>
              <p:cNvSpPr>
                <a:spLocks/>
              </p:cNvSpPr>
              <p:nvPr/>
            </p:nvSpPr>
            <p:spPr bwMode="auto">
              <a:xfrm>
                <a:off x="4494213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01" name="Rectangle 29"/>
              <p:cNvSpPr>
                <a:spLocks/>
              </p:cNvSpPr>
              <p:nvPr/>
            </p:nvSpPr>
            <p:spPr bwMode="auto">
              <a:xfrm>
                <a:off x="5842000" y="5249863"/>
                <a:ext cx="180975" cy="166687"/>
              </a:xfrm>
              <a:prstGeom prst="rect">
                <a:avLst/>
              </a:prstGeom>
              <a:solidFill>
                <a:srgbClr val="FFFF00"/>
              </a:solidFill>
              <a:ln w="28575" cap="flat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02" name="Rectangle 30"/>
              <p:cNvSpPr>
                <a:spLocks/>
              </p:cNvSpPr>
              <p:nvPr/>
            </p:nvSpPr>
            <p:spPr bwMode="auto">
              <a:xfrm>
                <a:off x="2506663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03" name="Rectangle 31"/>
              <p:cNvSpPr>
                <a:spLocks/>
              </p:cNvSpPr>
              <p:nvPr/>
            </p:nvSpPr>
            <p:spPr bwMode="auto">
              <a:xfrm>
                <a:off x="3810000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04" name="Rectangle 32"/>
              <p:cNvSpPr>
                <a:spLocks/>
              </p:cNvSpPr>
              <p:nvPr/>
            </p:nvSpPr>
            <p:spPr bwMode="auto">
              <a:xfrm>
                <a:off x="5113338" y="4610100"/>
                <a:ext cx="180975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05" name="Rectangle 33"/>
              <p:cNvSpPr>
                <a:spLocks/>
              </p:cNvSpPr>
              <p:nvPr/>
            </p:nvSpPr>
            <p:spPr bwMode="auto">
              <a:xfrm>
                <a:off x="3136900" y="5915025"/>
                <a:ext cx="180975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06" name="Line 34"/>
              <p:cNvSpPr>
                <a:spLocks noChangeShapeType="1"/>
              </p:cNvSpPr>
              <p:nvPr/>
            </p:nvSpPr>
            <p:spPr bwMode="auto">
              <a:xfrm flipH="1">
                <a:off x="4648200" y="5499100"/>
                <a:ext cx="1706563" cy="504825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7" name="Line 35"/>
              <p:cNvSpPr>
                <a:spLocks noChangeShapeType="1"/>
              </p:cNvSpPr>
              <p:nvPr/>
            </p:nvSpPr>
            <p:spPr bwMode="auto">
              <a:xfrm>
                <a:off x="2849563" y="5507038"/>
                <a:ext cx="1704975" cy="503237"/>
              </a:xfrm>
              <a:prstGeom prst="line">
                <a:avLst/>
              </a:pr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8" name="Rectangle 36"/>
              <p:cNvSpPr>
                <a:spLocks/>
              </p:cNvSpPr>
              <p:nvPr/>
            </p:nvSpPr>
            <p:spPr bwMode="auto">
              <a:xfrm>
                <a:off x="4487863" y="5908675"/>
                <a:ext cx="179387" cy="166688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09" name="Rectangle 37"/>
              <p:cNvSpPr>
                <a:spLocks/>
              </p:cNvSpPr>
              <p:nvPr/>
            </p:nvSpPr>
            <p:spPr bwMode="auto">
              <a:xfrm>
                <a:off x="6418263" y="4608513"/>
                <a:ext cx="179387" cy="166687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10" name="Rectangle 38"/>
              <p:cNvSpPr>
                <a:spLocks/>
              </p:cNvSpPr>
              <p:nvPr/>
            </p:nvSpPr>
            <p:spPr bwMode="auto">
              <a:xfrm>
                <a:off x="5837238" y="5915025"/>
                <a:ext cx="180975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11" name="Rectangle 39"/>
              <p:cNvSpPr>
                <a:spLocks/>
              </p:cNvSpPr>
              <p:nvPr/>
            </p:nvSpPr>
            <p:spPr bwMode="auto">
              <a:xfrm>
                <a:off x="3830638" y="4029075"/>
                <a:ext cx="139700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12" name="Rectangle 40"/>
              <p:cNvSpPr>
                <a:spLocks/>
              </p:cNvSpPr>
              <p:nvPr/>
            </p:nvSpPr>
            <p:spPr bwMode="auto">
              <a:xfrm>
                <a:off x="5119688" y="4029075"/>
                <a:ext cx="179387" cy="168275"/>
              </a:xfrm>
              <a:prstGeom prst="rect">
                <a:avLst/>
              </a:prstGeom>
              <a:solidFill>
                <a:srgbClr val="009900"/>
              </a:solidFill>
              <a:ln w="28575" cap="flat">
                <a:solidFill>
                  <a:srgbClr val="0099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/>
              <a:lstStyle/>
              <a:p>
                <a:endParaRPr lang="en-US"/>
              </a:p>
            </p:txBody>
          </p:sp>
          <p:sp>
            <p:nvSpPr>
              <p:cNvPr id="213" name="Freeform 41"/>
              <p:cNvSpPr>
                <a:spLocks/>
              </p:cNvSpPr>
              <p:nvPr/>
            </p:nvSpPr>
            <p:spPr bwMode="auto">
              <a:xfrm rot="10800000" flipH="1">
                <a:off x="1384300" y="5532438"/>
                <a:ext cx="3146425" cy="874712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8163" y="6946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364" y="19158"/>
                      <a:pt x="4559" y="10533"/>
                      <a:pt x="8163" y="6946"/>
                    </a:cubicBezTo>
                    <a:cubicBezTo>
                      <a:pt x="11766" y="3358"/>
                      <a:pt x="18803" y="1450"/>
                      <a:pt x="21600" y="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4" name="Freeform 42"/>
              <p:cNvSpPr>
                <a:spLocks/>
              </p:cNvSpPr>
              <p:nvPr/>
            </p:nvSpPr>
            <p:spPr bwMode="auto">
              <a:xfrm>
                <a:off x="4578351" y="6014773"/>
                <a:ext cx="2509111" cy="397140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13668" y="12286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0282" y="2048"/>
                      <a:pt x="17270" y="8719"/>
                      <a:pt x="13668" y="12286"/>
                    </a:cubicBezTo>
                    <a:cubicBezTo>
                      <a:pt x="10066" y="15853"/>
                      <a:pt x="2849" y="19684"/>
                      <a:pt x="0" y="21600"/>
                    </a:cubicBezTo>
                  </a:path>
                </a:pathLst>
              </a:custGeom>
              <a:noFill/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5" name="Oval 45"/>
              <p:cNvSpPr>
                <a:spLocks/>
              </p:cNvSpPr>
              <p:nvPr/>
            </p:nvSpPr>
            <p:spPr bwMode="auto">
              <a:xfrm>
                <a:off x="4892676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6" name="Oval 48"/>
              <p:cNvSpPr>
                <a:spLocks/>
              </p:cNvSpPr>
              <p:nvPr/>
            </p:nvSpPr>
            <p:spPr bwMode="auto">
              <a:xfrm>
                <a:off x="6238875" y="4973639"/>
                <a:ext cx="720725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7" name="Oval 51"/>
              <p:cNvSpPr>
                <a:spLocks/>
              </p:cNvSpPr>
              <p:nvPr/>
            </p:nvSpPr>
            <p:spPr bwMode="auto">
              <a:xfrm>
                <a:off x="2198687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8" name="Oval 54"/>
              <p:cNvSpPr>
                <a:spLocks/>
              </p:cNvSpPr>
              <p:nvPr/>
            </p:nvSpPr>
            <p:spPr bwMode="auto">
              <a:xfrm>
                <a:off x="3546474" y="4973639"/>
                <a:ext cx="719137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" name="Oval 57"/>
              <p:cNvSpPr>
                <a:spLocks/>
              </p:cNvSpPr>
              <p:nvPr/>
            </p:nvSpPr>
            <p:spPr bwMode="auto">
              <a:xfrm>
                <a:off x="852488" y="4973639"/>
                <a:ext cx="720725" cy="717549"/>
              </a:xfrm>
              <a:prstGeom prst="ellipse">
                <a:avLst/>
              </a:prstGeom>
              <a:solidFill>
                <a:srgbClr val="775F55"/>
              </a:solidFill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80" name="Rectangle 43"/>
            <p:cNvSpPr>
              <a:spLocks noChangeAspect="1"/>
            </p:cNvSpPr>
            <p:nvPr/>
          </p:nvSpPr>
          <p:spPr bwMode="auto">
            <a:xfrm rot="10800000">
              <a:off x="1720625" y="3886200"/>
              <a:ext cx="108175" cy="100584"/>
            </a:xfrm>
            <a:prstGeom prst="rect">
              <a:avLst/>
            </a:prstGeom>
            <a:solidFill>
              <a:srgbClr val="009900"/>
            </a:solidFill>
            <a:ln w="28575" cap="flat">
              <a:solidFill>
                <a:srgbClr val="0099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/>
            <a:lstStyle/>
            <a:p>
              <a:endParaRPr lang="en-US"/>
            </a:p>
          </p:txBody>
        </p:sp>
      </p:grpSp>
      <p:sp>
        <p:nvSpPr>
          <p:cNvPr id="11" name="Left Brace 10"/>
          <p:cNvSpPr/>
          <p:nvPr/>
        </p:nvSpPr>
        <p:spPr>
          <a:xfrm rot="16200000">
            <a:off x="4267200" y="152400"/>
            <a:ext cx="457200" cy="8077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00200" y="44958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# nodes:  ~1,000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# edges:  ~1,000,000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Approximate Inference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11188" y="1600200"/>
            <a:ext cx="8153400" cy="5181600"/>
          </a:xfrm>
          <a:ln/>
        </p:spPr>
        <p:txBody>
          <a:bodyPr>
            <a:normAutofit/>
          </a:bodyPr>
          <a:lstStyle/>
          <a:p>
            <a:pPr marL="280988" indent="-280988"/>
            <a:r>
              <a:rPr lang="en-US" dirty="0" smtClean="0"/>
              <a:t>Best structure intractable </a:t>
            </a:r>
            <a:r>
              <a:rPr lang="en-US" dirty="0"/>
              <a:t>to </a:t>
            </a:r>
            <a:r>
              <a:rPr lang="en-US" dirty="0" smtClean="0"/>
              <a:t>calculate</a:t>
            </a:r>
          </a:p>
          <a:p>
            <a:pPr marL="320040" lvl="1" indent="0">
              <a:buNone/>
            </a:pPr>
            <a:r>
              <a:rPr lang="en-US" dirty="0" err="1" smtClean="0"/>
              <a:t>ie</a:t>
            </a:r>
            <a:r>
              <a:rPr lang="en-US" dirty="0" smtClean="0"/>
              <a:t>, we cannot infer the underlying structure analytically</a:t>
            </a:r>
            <a:endParaRPr lang="en-US" dirty="0"/>
          </a:p>
          <a:p>
            <a:pPr lvl="1"/>
            <a:endParaRPr lang="en-US" sz="1800" dirty="0"/>
          </a:p>
          <a:p>
            <a:pPr marL="280988" indent="-280988">
              <a:lnSpc>
                <a:spcPct val="80000"/>
              </a:lnSpc>
            </a:pPr>
            <a:r>
              <a:rPr lang="en-US" dirty="0" smtClean="0"/>
              <a:t>Phase 2 uses </a:t>
            </a:r>
            <a:r>
              <a:rPr lang="en-US" dirty="0"/>
              <a:t>Loopy Belief Propagation (BP</a:t>
            </a:r>
            <a:r>
              <a:rPr lang="en-US" dirty="0" smtClean="0"/>
              <a:t>) to approximate solution</a:t>
            </a:r>
            <a:endParaRPr lang="en-US" dirty="0"/>
          </a:p>
          <a:p>
            <a:pPr lvl="1"/>
            <a:r>
              <a:rPr lang="en-US" dirty="0"/>
              <a:t>Local, message-passing scheme </a:t>
            </a:r>
          </a:p>
          <a:p>
            <a:pPr lvl="1"/>
            <a:r>
              <a:rPr lang="en-US" dirty="0"/>
              <a:t>Distributes evidence </a:t>
            </a:r>
            <a:r>
              <a:rPr lang="en-US" dirty="0" smtClean="0"/>
              <a:t>among nodes</a:t>
            </a:r>
          </a:p>
          <a:p>
            <a:endParaRPr lang="en-US" dirty="0"/>
          </a:p>
          <a:p>
            <a:r>
              <a:rPr lang="en-US" dirty="0" smtClean="0"/>
              <a:t>Convergence not guaranteed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Documents and Settings\Ameet Soni\My Documents\XXX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99" t="13532" r="24607"/>
          <a:stretch>
            <a:fillRect/>
          </a:stretch>
        </p:blipFill>
        <p:spPr bwMode="auto">
          <a:xfrm>
            <a:off x="6117766" y="1752600"/>
            <a:ext cx="2950034" cy="399855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Protein-Structure </a:t>
            </a:r>
            <a:r>
              <a:rPr lang="en-US" dirty="0"/>
              <a:t>Determination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84188" y="1587500"/>
            <a:ext cx="6426200" cy="4953000"/>
          </a:xfrm>
          <a:ln/>
        </p:spPr>
        <p:txBody>
          <a:bodyPr/>
          <a:lstStyle/>
          <a:p>
            <a:pPr marL="280988" indent="-280988"/>
            <a:r>
              <a:rPr lang="en-US" dirty="0"/>
              <a:t>Proteins essential to </a:t>
            </a:r>
            <a:r>
              <a:rPr lang="en-US" dirty="0" smtClean="0"/>
              <a:t>cellular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Structural support</a:t>
            </a:r>
          </a:p>
          <a:p>
            <a:pPr lvl="1"/>
            <a:r>
              <a:rPr lang="en-US" dirty="0"/>
              <a:t>Catalysis/enzymatic activity</a:t>
            </a:r>
          </a:p>
          <a:p>
            <a:pPr lvl="1"/>
            <a:r>
              <a:rPr lang="en-US" dirty="0"/>
              <a:t>Cell signaling</a:t>
            </a:r>
          </a:p>
          <a:p>
            <a:pPr lvl="1"/>
            <a:endParaRPr lang="en-US" dirty="0"/>
          </a:p>
          <a:p>
            <a:pPr marL="280988" indent="-280988"/>
            <a:r>
              <a:rPr lang="en-US" dirty="0"/>
              <a:t>Protein</a:t>
            </a:r>
            <a:r>
              <a:rPr lang="en-US" i="1" dirty="0"/>
              <a:t> </a:t>
            </a:r>
            <a:r>
              <a:rPr lang="en-US" i="1" dirty="0">
                <a:ea typeface="Tw Cen MT Italic" charset="0"/>
                <a:cs typeface="Tw Cen MT Italic" charset="0"/>
                <a:sym typeface="Tw Cen MT Italic" charset="0"/>
              </a:rPr>
              <a:t>structures</a:t>
            </a:r>
            <a:r>
              <a:rPr lang="en-US" i="1" dirty="0"/>
              <a:t> </a:t>
            </a:r>
            <a:r>
              <a:rPr lang="en-US" dirty="0"/>
              <a:t>determine </a:t>
            </a:r>
            <a:r>
              <a:rPr lang="en-US" dirty="0" smtClean="0"/>
              <a:t>function</a:t>
            </a:r>
          </a:p>
          <a:p>
            <a:pPr marL="280988" indent="-280988">
              <a:buNone/>
            </a:pPr>
            <a:endParaRPr lang="en-US" dirty="0" smtClean="0"/>
          </a:p>
          <a:p>
            <a:pPr marL="280988" indent="-280988"/>
            <a:r>
              <a:rPr lang="en-US" dirty="0"/>
              <a:t>X-ray crystallography </a:t>
            </a:r>
            <a:r>
              <a:rPr lang="en-US" dirty="0" smtClean="0"/>
              <a:t>main </a:t>
            </a:r>
            <a:r>
              <a:rPr lang="en-US" dirty="0"/>
              <a:t>technique for determining structures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862874"/>
              </p:ext>
            </p:extLst>
          </p:nvPr>
        </p:nvGraphicFramePr>
        <p:xfrm>
          <a:off x="5638800" y="1600200"/>
          <a:ext cx="3886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uiExpand="1" build="p" autoUpdateAnimBg="0"/>
      <p:bldGraphic spid="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Belief Propagation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3605213" y="2486025"/>
            <a:ext cx="1409700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198938" y="2351088"/>
            <a:ext cx="250825" cy="238125"/>
          </a:xfrm>
          <a:prstGeom prst="rect">
            <a:avLst/>
          </a:prstGeom>
          <a:solidFill>
            <a:srgbClr val="EBDDC3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grpSp>
        <p:nvGrpSpPr>
          <p:cNvPr id="59399" name="Group 7"/>
          <p:cNvGrpSpPr>
            <a:grpSpLocks/>
          </p:cNvGrpSpPr>
          <p:nvPr/>
        </p:nvGrpSpPr>
        <p:grpSpPr bwMode="auto">
          <a:xfrm>
            <a:off x="3135313" y="2074863"/>
            <a:ext cx="825500" cy="822325"/>
            <a:chOff x="0" y="0"/>
            <a:chExt cx="519" cy="518"/>
          </a:xfrm>
        </p:grpSpPr>
        <p:sp>
          <p:nvSpPr>
            <p:cNvPr id="59400" name="Oval 8"/>
            <p:cNvSpPr>
              <a:spLocks/>
            </p:cNvSpPr>
            <p:nvPr/>
          </p:nvSpPr>
          <p:spPr bwMode="auto">
            <a:xfrm>
              <a:off x="0" y="0"/>
              <a:ext cx="519" cy="518"/>
            </a:xfrm>
            <a:prstGeom prst="ellipse">
              <a:avLst/>
            </a:prstGeom>
            <a:solidFill>
              <a:srgbClr val="704404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01" name="Rectangle 9"/>
            <p:cNvSpPr>
              <a:spLocks/>
            </p:cNvSpPr>
            <p:nvPr/>
          </p:nvSpPr>
          <p:spPr bwMode="auto">
            <a:xfrm>
              <a:off x="51" y="107"/>
              <a:ext cx="417" cy="3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LYS</a:t>
              </a:r>
              <a:r>
                <a:rPr lang="en-US" sz="2400" baseline="-25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31</a:t>
              </a:r>
            </a:p>
          </p:txBody>
        </p:sp>
      </p:grp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4678363" y="2074863"/>
            <a:ext cx="825500" cy="822325"/>
            <a:chOff x="0" y="0"/>
            <a:chExt cx="519" cy="518"/>
          </a:xfrm>
        </p:grpSpPr>
        <p:sp>
          <p:nvSpPr>
            <p:cNvPr id="59403" name="Oval 11"/>
            <p:cNvSpPr>
              <a:spLocks/>
            </p:cNvSpPr>
            <p:nvPr/>
          </p:nvSpPr>
          <p:spPr bwMode="auto">
            <a:xfrm>
              <a:off x="0" y="0"/>
              <a:ext cx="519" cy="518"/>
            </a:xfrm>
            <a:prstGeom prst="ellipse">
              <a:avLst/>
            </a:prstGeom>
            <a:solidFill>
              <a:srgbClr val="704404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04" name="Rectangle 12"/>
            <p:cNvSpPr>
              <a:spLocks/>
            </p:cNvSpPr>
            <p:nvPr/>
          </p:nvSpPr>
          <p:spPr bwMode="auto">
            <a:xfrm>
              <a:off x="47" y="107"/>
              <a:ext cx="425" cy="3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LEU</a:t>
              </a:r>
              <a:r>
                <a:rPr lang="en-US" sz="2400" baseline="-25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32</a:t>
              </a:r>
            </a:p>
          </p:txBody>
        </p:sp>
      </p:grpSp>
      <p:sp>
        <p:nvSpPr>
          <p:cNvPr id="59405" name="Line 13"/>
          <p:cNvSpPr>
            <a:spLocks noChangeShapeType="1"/>
          </p:cNvSpPr>
          <p:nvPr/>
        </p:nvSpPr>
        <p:spPr bwMode="auto">
          <a:xfrm rot="10800000" flipH="1">
            <a:off x="5588000" y="2481263"/>
            <a:ext cx="776288" cy="0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rot="10800000" flipH="1">
            <a:off x="2286000" y="2478088"/>
            <a:ext cx="749300" cy="0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7" name="Freeform 15"/>
          <p:cNvSpPr>
            <a:spLocks/>
          </p:cNvSpPr>
          <p:nvPr/>
        </p:nvSpPr>
        <p:spPr bwMode="auto">
          <a:xfrm>
            <a:off x="5013325" y="5299075"/>
            <a:ext cx="587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21600"/>
              </a:cxn>
              <a:cxn ang="0">
                <a:pos x="3503" y="350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3503" y="3503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940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69" t="29218" r="9195" b="14963"/>
          <a:stretch>
            <a:fillRect/>
          </a:stretch>
        </p:blipFill>
        <p:spPr bwMode="auto">
          <a:xfrm>
            <a:off x="631825" y="4946650"/>
            <a:ext cx="3151188" cy="16224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35" t="27689" r="8130" b="16437"/>
          <a:stretch>
            <a:fillRect/>
          </a:stretch>
        </p:blipFill>
        <p:spPr bwMode="auto">
          <a:xfrm>
            <a:off x="5702300" y="4879975"/>
            <a:ext cx="3151188" cy="16240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grpSp>
        <p:nvGrpSpPr>
          <p:cNvPr id="59410" name="Group 18"/>
          <p:cNvGrpSpPr>
            <a:grpSpLocks/>
          </p:cNvGrpSpPr>
          <p:nvPr/>
        </p:nvGrpSpPr>
        <p:grpSpPr bwMode="auto">
          <a:xfrm>
            <a:off x="3157538" y="3124200"/>
            <a:ext cx="3173412" cy="2400300"/>
            <a:chOff x="0" y="0"/>
            <a:chExt cx="1998" cy="1511"/>
          </a:xfrm>
        </p:grpSpPr>
        <p:pic>
          <p:nvPicPr>
            <p:cNvPr id="59411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022" t="29218" r="8089" b="17203"/>
            <a:stretch>
              <a:fillRect/>
            </a:stretch>
          </p:blipFill>
          <p:spPr bwMode="auto">
            <a:xfrm>
              <a:off x="0" y="0"/>
              <a:ext cx="1998" cy="981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507" y="1191"/>
              <a:ext cx="984" cy="320"/>
            </a:xfrm>
            <a:custGeom>
              <a:avLst/>
              <a:gdLst/>
              <a:ahLst/>
              <a:cxnLst>
                <a:cxn ang="0">
                  <a:pos x="15986" y="7898"/>
                </a:cxn>
                <a:cxn ang="0">
                  <a:pos x="16162" y="0"/>
                </a:cxn>
                <a:cxn ang="0">
                  <a:pos x="21600" y="10665"/>
                </a:cxn>
                <a:cxn ang="0">
                  <a:pos x="15789" y="21600"/>
                </a:cxn>
                <a:cxn ang="0">
                  <a:pos x="15898" y="13703"/>
                </a:cxn>
                <a:cxn ang="0">
                  <a:pos x="439" y="19035"/>
                </a:cxn>
                <a:cxn ang="0">
                  <a:pos x="0" y="5603"/>
                </a:cxn>
                <a:cxn ang="0">
                  <a:pos x="0" y="5603"/>
                </a:cxn>
                <a:cxn ang="0">
                  <a:pos x="15986" y="7898"/>
                </a:cxn>
                <a:cxn ang="0">
                  <a:pos x="15986" y="7898"/>
                </a:cxn>
              </a:cxnLst>
              <a:rect l="0" t="0" r="r" b="b"/>
              <a:pathLst>
                <a:path w="21600" h="21600">
                  <a:moveTo>
                    <a:pt x="15986" y="7898"/>
                  </a:moveTo>
                  <a:lnTo>
                    <a:pt x="16162" y="0"/>
                  </a:lnTo>
                  <a:lnTo>
                    <a:pt x="21600" y="10665"/>
                  </a:lnTo>
                  <a:lnTo>
                    <a:pt x="15789" y="21600"/>
                  </a:lnTo>
                  <a:lnTo>
                    <a:pt x="15898" y="13703"/>
                  </a:lnTo>
                  <a:lnTo>
                    <a:pt x="439" y="19035"/>
                  </a:lnTo>
                  <a:lnTo>
                    <a:pt x="0" y="5603"/>
                  </a:lnTo>
                  <a:lnTo>
                    <a:pt x="15986" y="7898"/>
                  </a:lnTo>
                  <a:close/>
                  <a:moveTo>
                    <a:pt x="15986" y="7898"/>
                  </a:moveTo>
                </a:path>
              </a:pathLst>
            </a:custGeom>
            <a:noFill/>
            <a:ln w="38100" cap="flat">
              <a:solidFill>
                <a:srgbClr val="BED3E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13" name="Rectangle 21"/>
          <p:cNvSpPr>
            <a:spLocks/>
          </p:cNvSpPr>
          <p:nvPr/>
        </p:nvSpPr>
        <p:spPr bwMode="auto">
          <a:xfrm>
            <a:off x="6324600" y="3276600"/>
            <a:ext cx="2138363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m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LYS31→LEU32</a:t>
            </a:r>
          </a:p>
        </p:txBody>
      </p:sp>
      <p:pic>
        <p:nvPicPr>
          <p:cNvPr id="59414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84" t="27689" r="9195" b="16492"/>
          <a:stretch>
            <a:fillRect/>
          </a:stretch>
        </p:blipFill>
        <p:spPr bwMode="auto">
          <a:xfrm>
            <a:off x="5681663" y="4878388"/>
            <a:ext cx="3130550" cy="16224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9415" name="AutoShape 23"/>
          <p:cNvSpPr>
            <a:spLocks/>
          </p:cNvSpPr>
          <p:nvPr/>
        </p:nvSpPr>
        <p:spPr bwMode="auto">
          <a:xfrm>
            <a:off x="5659438" y="4419600"/>
            <a:ext cx="3267075" cy="2274888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6" name="Rectangle 24"/>
          <p:cNvSpPr>
            <a:spLocks/>
          </p:cNvSpPr>
          <p:nvPr/>
        </p:nvSpPr>
        <p:spPr bwMode="auto">
          <a:xfrm>
            <a:off x="6781800" y="4267200"/>
            <a:ext cx="1074738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LEU32</a:t>
            </a:r>
          </a:p>
        </p:txBody>
      </p:sp>
      <p:sp>
        <p:nvSpPr>
          <p:cNvPr id="59417" name="Rectangle 25"/>
          <p:cNvSpPr>
            <a:spLocks/>
          </p:cNvSpPr>
          <p:nvPr/>
        </p:nvSpPr>
        <p:spPr bwMode="auto">
          <a:xfrm>
            <a:off x="1676400" y="4343400"/>
            <a:ext cx="993775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LYS31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3" grpId="0" autoUpdateAnimBg="0"/>
      <p:bldP spid="594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Belief Propagation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3605213" y="2486025"/>
            <a:ext cx="1409700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4198938" y="2351088"/>
            <a:ext cx="250825" cy="238125"/>
          </a:xfrm>
          <a:prstGeom prst="rect">
            <a:avLst/>
          </a:prstGeom>
          <a:solidFill>
            <a:srgbClr val="EBDDC3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grpSp>
        <p:nvGrpSpPr>
          <p:cNvPr id="61447" name="Group 7"/>
          <p:cNvGrpSpPr>
            <a:grpSpLocks/>
          </p:cNvGrpSpPr>
          <p:nvPr/>
        </p:nvGrpSpPr>
        <p:grpSpPr bwMode="auto">
          <a:xfrm>
            <a:off x="3135313" y="2074863"/>
            <a:ext cx="825500" cy="822325"/>
            <a:chOff x="0" y="0"/>
            <a:chExt cx="519" cy="518"/>
          </a:xfrm>
        </p:grpSpPr>
        <p:sp>
          <p:nvSpPr>
            <p:cNvPr id="61448" name="Oval 8"/>
            <p:cNvSpPr>
              <a:spLocks/>
            </p:cNvSpPr>
            <p:nvPr/>
          </p:nvSpPr>
          <p:spPr bwMode="auto">
            <a:xfrm>
              <a:off x="0" y="0"/>
              <a:ext cx="519" cy="518"/>
            </a:xfrm>
            <a:prstGeom prst="ellipse">
              <a:avLst/>
            </a:prstGeom>
            <a:solidFill>
              <a:srgbClr val="704404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49" name="Rectangle 9"/>
            <p:cNvSpPr>
              <a:spLocks/>
            </p:cNvSpPr>
            <p:nvPr/>
          </p:nvSpPr>
          <p:spPr bwMode="auto">
            <a:xfrm>
              <a:off x="51" y="107"/>
              <a:ext cx="417" cy="3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LYS</a:t>
              </a:r>
              <a:r>
                <a:rPr lang="en-US" sz="2400" baseline="-25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31</a:t>
              </a:r>
            </a:p>
          </p:txBody>
        </p:sp>
      </p:grpSp>
      <p:grpSp>
        <p:nvGrpSpPr>
          <p:cNvPr id="61450" name="Group 10"/>
          <p:cNvGrpSpPr>
            <a:grpSpLocks/>
          </p:cNvGrpSpPr>
          <p:nvPr/>
        </p:nvGrpSpPr>
        <p:grpSpPr bwMode="auto">
          <a:xfrm>
            <a:off x="4678363" y="2074863"/>
            <a:ext cx="825500" cy="822325"/>
            <a:chOff x="0" y="0"/>
            <a:chExt cx="519" cy="518"/>
          </a:xfrm>
        </p:grpSpPr>
        <p:sp>
          <p:nvSpPr>
            <p:cNvPr id="61451" name="Oval 11"/>
            <p:cNvSpPr>
              <a:spLocks/>
            </p:cNvSpPr>
            <p:nvPr/>
          </p:nvSpPr>
          <p:spPr bwMode="auto">
            <a:xfrm>
              <a:off x="0" y="0"/>
              <a:ext cx="519" cy="518"/>
            </a:xfrm>
            <a:prstGeom prst="ellipse">
              <a:avLst/>
            </a:prstGeom>
            <a:solidFill>
              <a:srgbClr val="704404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52" name="Rectangle 12"/>
            <p:cNvSpPr>
              <a:spLocks/>
            </p:cNvSpPr>
            <p:nvPr/>
          </p:nvSpPr>
          <p:spPr bwMode="auto">
            <a:xfrm>
              <a:off x="47" y="107"/>
              <a:ext cx="425" cy="3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LEU</a:t>
              </a:r>
              <a:r>
                <a:rPr lang="en-US" sz="2400" baseline="-25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32</a:t>
              </a:r>
            </a:p>
          </p:txBody>
        </p:sp>
      </p:grp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5588000" y="2476500"/>
            <a:ext cx="777875" cy="0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2286000" y="2476500"/>
            <a:ext cx="749300" cy="4763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5" name="Freeform 15"/>
          <p:cNvSpPr>
            <a:spLocks/>
          </p:cNvSpPr>
          <p:nvPr/>
        </p:nvSpPr>
        <p:spPr bwMode="auto">
          <a:xfrm>
            <a:off x="5013325" y="5299075"/>
            <a:ext cx="587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21600"/>
              </a:cxn>
              <a:cxn ang="0">
                <a:pos x="3503" y="350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3503" y="3503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6323013" y="3276600"/>
            <a:ext cx="2219325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m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LEU32→LEU31</a:t>
            </a:r>
          </a:p>
        </p:txBody>
      </p:sp>
      <p:sp>
        <p:nvSpPr>
          <p:cNvPr id="61457" name="Rectangle 17"/>
          <p:cNvSpPr>
            <a:spLocks/>
          </p:cNvSpPr>
          <p:nvPr/>
        </p:nvSpPr>
        <p:spPr bwMode="auto">
          <a:xfrm>
            <a:off x="6781800" y="4267200"/>
            <a:ext cx="1074738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LEU32</a:t>
            </a:r>
          </a:p>
        </p:txBody>
      </p:sp>
      <p:sp>
        <p:nvSpPr>
          <p:cNvPr id="61458" name="Rectangle 18"/>
          <p:cNvSpPr>
            <a:spLocks/>
          </p:cNvSpPr>
          <p:nvPr/>
        </p:nvSpPr>
        <p:spPr bwMode="auto">
          <a:xfrm>
            <a:off x="1676400" y="4343400"/>
            <a:ext cx="993775" cy="6223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200" i="1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</a:t>
            </a:r>
            <a:r>
              <a:rPr lang="en-US" sz="3200" i="1" baseline="-25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LYS31</a:t>
            </a:r>
          </a:p>
        </p:txBody>
      </p:sp>
      <p:sp>
        <p:nvSpPr>
          <p:cNvPr id="61459" name="Freeform 19"/>
          <p:cNvSpPr>
            <a:spLocks/>
          </p:cNvSpPr>
          <p:nvPr/>
        </p:nvSpPr>
        <p:spPr bwMode="auto">
          <a:xfrm>
            <a:off x="5013325" y="5299075"/>
            <a:ext cx="587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21600"/>
              </a:cxn>
              <a:cxn ang="0">
                <a:pos x="3503" y="350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3503" y="3503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1460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69" t="29218" r="9195" b="14963"/>
          <a:stretch>
            <a:fillRect/>
          </a:stretch>
        </p:blipFill>
        <p:spPr bwMode="auto">
          <a:xfrm>
            <a:off x="631825" y="4946650"/>
            <a:ext cx="3151188" cy="16224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61461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35" t="27689" r="8130" b="16437"/>
          <a:stretch>
            <a:fillRect/>
          </a:stretch>
        </p:blipFill>
        <p:spPr bwMode="auto">
          <a:xfrm>
            <a:off x="5702300" y="4879975"/>
            <a:ext cx="3151188" cy="16240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3140075" y="3200400"/>
            <a:ext cx="3175000" cy="2333625"/>
            <a:chOff x="0" y="0"/>
            <a:chExt cx="2000" cy="1470"/>
          </a:xfrm>
        </p:grpSpPr>
        <p:pic>
          <p:nvPicPr>
            <p:cNvPr id="61463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879" t="38176" r="9195" b="12726"/>
            <a:stretch>
              <a:fillRect/>
            </a:stretch>
          </p:blipFill>
          <p:spPr bwMode="auto">
            <a:xfrm>
              <a:off x="0" y="0"/>
              <a:ext cx="2000" cy="899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61464" name="Freeform 24"/>
            <p:cNvSpPr>
              <a:spLocks/>
            </p:cNvSpPr>
            <p:nvPr/>
          </p:nvSpPr>
          <p:spPr bwMode="auto">
            <a:xfrm flipH="1">
              <a:off x="507" y="1150"/>
              <a:ext cx="985" cy="320"/>
            </a:xfrm>
            <a:custGeom>
              <a:avLst/>
              <a:gdLst/>
              <a:ahLst/>
              <a:cxnLst>
                <a:cxn ang="0">
                  <a:pos x="15986" y="7898"/>
                </a:cxn>
                <a:cxn ang="0">
                  <a:pos x="16162" y="0"/>
                </a:cxn>
                <a:cxn ang="0">
                  <a:pos x="21600" y="10665"/>
                </a:cxn>
                <a:cxn ang="0">
                  <a:pos x="15789" y="21600"/>
                </a:cxn>
                <a:cxn ang="0">
                  <a:pos x="15898" y="13703"/>
                </a:cxn>
                <a:cxn ang="0">
                  <a:pos x="439" y="19035"/>
                </a:cxn>
                <a:cxn ang="0">
                  <a:pos x="0" y="5603"/>
                </a:cxn>
                <a:cxn ang="0">
                  <a:pos x="0" y="5603"/>
                </a:cxn>
                <a:cxn ang="0">
                  <a:pos x="15986" y="7898"/>
                </a:cxn>
                <a:cxn ang="0">
                  <a:pos x="15986" y="7898"/>
                </a:cxn>
              </a:cxnLst>
              <a:rect l="0" t="0" r="r" b="b"/>
              <a:pathLst>
                <a:path w="21600" h="21600">
                  <a:moveTo>
                    <a:pt x="15986" y="7898"/>
                  </a:moveTo>
                  <a:lnTo>
                    <a:pt x="16162" y="0"/>
                  </a:lnTo>
                  <a:lnTo>
                    <a:pt x="21600" y="10665"/>
                  </a:lnTo>
                  <a:lnTo>
                    <a:pt x="15789" y="21600"/>
                  </a:lnTo>
                  <a:lnTo>
                    <a:pt x="15898" y="13703"/>
                  </a:lnTo>
                  <a:lnTo>
                    <a:pt x="439" y="19035"/>
                  </a:lnTo>
                  <a:lnTo>
                    <a:pt x="0" y="5603"/>
                  </a:lnTo>
                  <a:lnTo>
                    <a:pt x="15986" y="7898"/>
                  </a:lnTo>
                  <a:close/>
                  <a:moveTo>
                    <a:pt x="15986" y="7898"/>
                  </a:moveTo>
                </a:path>
              </a:pathLst>
            </a:custGeom>
            <a:noFill/>
            <a:ln w="38100" cap="flat">
              <a:solidFill>
                <a:srgbClr val="BED3E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1465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84" t="27689" r="9195" b="16492"/>
          <a:stretch>
            <a:fillRect/>
          </a:stretch>
        </p:blipFill>
        <p:spPr bwMode="auto">
          <a:xfrm>
            <a:off x="5681663" y="4878388"/>
            <a:ext cx="3130550" cy="16224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61466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74" t="29686" r="8698" b="15569"/>
          <a:stretch>
            <a:fillRect/>
          </a:stretch>
        </p:blipFill>
        <p:spPr bwMode="auto">
          <a:xfrm>
            <a:off x="652463" y="4967288"/>
            <a:ext cx="3135312" cy="1587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1467" name="AutoShape 27"/>
          <p:cNvSpPr>
            <a:spLocks/>
          </p:cNvSpPr>
          <p:nvPr/>
        </p:nvSpPr>
        <p:spPr bwMode="auto">
          <a:xfrm>
            <a:off x="533400" y="4505325"/>
            <a:ext cx="3352800" cy="2276475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6" grpId="0" autoUpdateAnimBg="0"/>
      <p:bldP spid="614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 of Phase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Inference is very difficult</a:t>
            </a:r>
          </a:p>
          <a:p>
            <a:pPr lvl="1"/>
            <a:r>
              <a:rPr lang="en-US" dirty="0" smtClean="0"/>
              <a:t>~10</a:t>
            </a:r>
            <a:r>
              <a:rPr lang="en-US" baseline="30000" dirty="0" smtClean="0"/>
              <a:t>6</a:t>
            </a:r>
            <a:r>
              <a:rPr lang="en-US" dirty="0" smtClean="0"/>
              <a:t> possible locations for each amino acid</a:t>
            </a:r>
          </a:p>
          <a:p>
            <a:pPr lvl="1"/>
            <a:r>
              <a:rPr lang="en-US" dirty="0" smtClean="0"/>
              <a:t>~100-1000s of amino acids in one protein</a:t>
            </a:r>
          </a:p>
          <a:p>
            <a:pPr lvl="1"/>
            <a:r>
              <a:rPr lang="en-US" dirty="0" smtClean="0"/>
              <a:t>Evidence is noisy</a:t>
            </a:r>
          </a:p>
          <a:p>
            <a:pPr lvl="1"/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) constraints</a:t>
            </a:r>
          </a:p>
          <a:p>
            <a:endParaRPr lang="en-US" dirty="0" smtClean="0"/>
          </a:p>
          <a:p>
            <a:r>
              <a:rPr lang="en-US" dirty="0" smtClean="0"/>
              <a:t>Solutions are approximate,</a:t>
            </a:r>
            <a:br>
              <a:rPr lang="en-US" dirty="0" smtClean="0"/>
            </a:br>
            <a:r>
              <a:rPr lang="en-US" dirty="0" smtClean="0"/>
              <a:t>room for improvement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Background and Motivation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ACMI Roadmap and My Contributions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Inference in ACMI</a:t>
            </a:r>
          </a:p>
          <a:p>
            <a:r>
              <a:rPr lang="en-US" dirty="0" smtClean="0"/>
              <a:t>Guided Belief Propagation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Probabilistic Ensembles in ACMI (PEA)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Conclusions and Future Directions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08" t="26181" r="31999" b="12726"/>
          <a:stretch>
            <a:fillRect/>
          </a:stretch>
        </p:blipFill>
        <p:spPr bwMode="auto">
          <a:xfrm>
            <a:off x="7010400" y="2057400"/>
            <a:ext cx="1828800" cy="247773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12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/>
          </p:cNvSpPr>
          <p:nvPr/>
        </p:nvSpPr>
        <p:spPr bwMode="auto">
          <a:xfrm>
            <a:off x="609600" y="3797300"/>
            <a:ext cx="6937797" cy="8643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639763" lvl="1" indent="-274638" algn="l">
              <a:spcBef>
                <a:spcPts val="500"/>
              </a:spcBef>
              <a:buClr>
                <a:srgbClr val="94B6D2"/>
              </a:buClr>
              <a:buSzPct val="69000"/>
              <a:buFont typeface="Wingdings 2" charset="2"/>
              <a:buChar char="¤"/>
            </a:pPr>
            <a:r>
              <a:rPr lang="en-US" sz="26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Best case: wasted resources</a:t>
            </a:r>
            <a:endParaRPr lang="en-US" sz="2600" dirty="0">
              <a:solidFill>
                <a:schemeClr val="tx1"/>
              </a:solidFill>
              <a:latin typeface="Tw Cen MT" charset="0"/>
              <a:ea typeface="Lucida Grande" charset="0"/>
              <a:cs typeface="Lucida Grande" charset="0"/>
              <a:sym typeface="Tw Cen MT" charset="0"/>
            </a:endParaRPr>
          </a:p>
          <a:p>
            <a:pPr marL="639763" lvl="1" indent="-274638" algn="l">
              <a:spcBef>
                <a:spcPts val="500"/>
              </a:spcBef>
              <a:buClr>
                <a:srgbClr val="94B6D2"/>
              </a:buClr>
              <a:buSzPct val="69000"/>
              <a:buFont typeface="Wingdings 2" charset="2"/>
              <a:buChar char="¤"/>
            </a:pPr>
            <a:r>
              <a:rPr lang="en-US" sz="26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Worst case: poor information </a:t>
            </a:r>
            <a:r>
              <a:rPr lang="en-US" sz="26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is excessive </a:t>
            </a:r>
            <a:r>
              <a:rPr lang="en-US" sz="26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influence</a:t>
            </a:r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 rot="10800000" flipH="1">
            <a:off x="3276600" y="5562600"/>
            <a:ext cx="8382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05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Message Scheduling </a:t>
            </a:r>
            <a:r>
              <a:rPr lang="en-US" sz="2000" dirty="0" smtClean="0"/>
              <a:t>[ACM-BCB 2010]{Ch. 5}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7134225" y="5387975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4467225" y="5387975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4378325" y="6226175"/>
            <a:ext cx="177800" cy="166688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1800225" y="5387975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01" name="Freeform 13"/>
          <p:cNvSpPr>
            <a:spLocks/>
          </p:cNvSpPr>
          <p:nvPr/>
        </p:nvSpPr>
        <p:spPr bwMode="auto">
          <a:xfrm flipH="1">
            <a:off x="4495800" y="4191000"/>
            <a:ext cx="2632075" cy="952500"/>
          </a:xfrm>
          <a:custGeom>
            <a:avLst/>
            <a:gdLst>
              <a:gd name="T0" fmla="*/ 0 w 21600"/>
              <a:gd name="T1" fmla="*/ 952500 h 21600"/>
              <a:gd name="T2" fmla="*/ 994705 w 21600"/>
              <a:gd name="T3" fmla="*/ 306299 h 21600"/>
              <a:gd name="T4" fmla="*/ 263207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02" name="Freeform 14"/>
          <p:cNvSpPr>
            <a:spLocks/>
          </p:cNvSpPr>
          <p:nvPr/>
        </p:nvSpPr>
        <p:spPr bwMode="auto">
          <a:xfrm>
            <a:off x="1884363" y="4184650"/>
            <a:ext cx="2630487" cy="949325"/>
          </a:xfrm>
          <a:custGeom>
            <a:avLst/>
            <a:gdLst>
              <a:gd name="T0" fmla="*/ 0 w 21600"/>
              <a:gd name="T1" fmla="*/ 949325 h 21600"/>
              <a:gd name="T2" fmla="*/ 994105 w 21600"/>
              <a:gd name="T3" fmla="*/ 305278 h 21600"/>
              <a:gd name="T4" fmla="*/ 263048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cubicBezTo>
                  <a:pt x="1364" y="19158"/>
                  <a:pt x="4559" y="10533"/>
                  <a:pt x="8163" y="6946"/>
                </a:cubicBezTo>
                <a:cubicBezTo>
                  <a:pt x="11766" y="3358"/>
                  <a:pt x="18803" y="1450"/>
                  <a:pt x="21600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1816100" y="5387975"/>
            <a:ext cx="50657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rot="10800000" flipH="1">
            <a:off x="7594600" y="5402263"/>
            <a:ext cx="711200" cy="6350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05" name="Rectangle 17"/>
          <p:cNvSpPr>
            <a:spLocks/>
          </p:cNvSpPr>
          <p:nvPr/>
        </p:nvSpPr>
        <p:spPr bwMode="auto">
          <a:xfrm>
            <a:off x="3019425" y="5305425"/>
            <a:ext cx="179388" cy="165100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63506" name="Rectangle 18"/>
          <p:cNvSpPr>
            <a:spLocks/>
          </p:cNvSpPr>
          <p:nvPr/>
        </p:nvSpPr>
        <p:spPr bwMode="auto">
          <a:xfrm>
            <a:off x="5686425" y="5305425"/>
            <a:ext cx="180975" cy="165100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63507" name="Rectangle 19"/>
          <p:cNvSpPr>
            <a:spLocks/>
          </p:cNvSpPr>
          <p:nvPr/>
        </p:nvSpPr>
        <p:spPr bwMode="auto">
          <a:xfrm>
            <a:off x="4365625" y="4083050"/>
            <a:ext cx="180975" cy="168275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794500" y="5029200"/>
            <a:ext cx="722313" cy="717550"/>
            <a:chOff x="0" y="0"/>
            <a:chExt cx="454" cy="452"/>
          </a:xfrm>
        </p:grpSpPr>
        <p:sp>
          <p:nvSpPr>
            <p:cNvPr id="32819" name="Oval 21"/>
            <p:cNvSpPr>
              <a:spLocks/>
            </p:cNvSpPr>
            <p:nvPr/>
          </p:nvSpPr>
          <p:spPr bwMode="auto">
            <a:xfrm>
              <a:off x="0" y="0"/>
              <a:ext cx="454" cy="452"/>
            </a:xfrm>
            <a:prstGeom prst="ellipse">
              <a:avLst/>
            </a:prstGeom>
            <a:solidFill>
              <a:srgbClr val="775F5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20" name="Rectangle 22"/>
            <p:cNvSpPr>
              <a:spLocks/>
            </p:cNvSpPr>
            <p:nvPr/>
          </p:nvSpPr>
          <p:spPr bwMode="auto">
            <a:xfrm>
              <a:off x="60" y="94"/>
              <a:ext cx="333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SER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102100" y="5029200"/>
            <a:ext cx="720725" cy="717550"/>
            <a:chOff x="0" y="0"/>
            <a:chExt cx="453" cy="452"/>
          </a:xfrm>
        </p:grpSpPr>
        <p:sp>
          <p:nvSpPr>
            <p:cNvPr id="32817" name="Oval 24"/>
            <p:cNvSpPr>
              <a:spLocks/>
            </p:cNvSpPr>
            <p:nvPr/>
          </p:nvSpPr>
          <p:spPr bwMode="auto">
            <a:xfrm>
              <a:off x="0" y="0"/>
              <a:ext cx="453" cy="452"/>
            </a:xfrm>
            <a:prstGeom prst="ellipse">
              <a:avLst/>
            </a:prstGeom>
            <a:solidFill>
              <a:srgbClr val="775F5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8" name="Rectangle 25"/>
            <p:cNvSpPr>
              <a:spLocks/>
            </p:cNvSpPr>
            <p:nvPr/>
          </p:nvSpPr>
          <p:spPr bwMode="auto">
            <a:xfrm>
              <a:off x="66" y="94"/>
              <a:ext cx="320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LYS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09700" y="5029200"/>
            <a:ext cx="720725" cy="717550"/>
            <a:chOff x="0" y="0"/>
            <a:chExt cx="454" cy="452"/>
          </a:xfrm>
        </p:grpSpPr>
        <p:sp>
          <p:nvSpPr>
            <p:cNvPr id="32815" name="Oval 27"/>
            <p:cNvSpPr>
              <a:spLocks/>
            </p:cNvSpPr>
            <p:nvPr/>
          </p:nvSpPr>
          <p:spPr bwMode="auto">
            <a:xfrm>
              <a:off x="0" y="0"/>
              <a:ext cx="454" cy="452"/>
            </a:xfrm>
            <a:prstGeom prst="ellipse">
              <a:avLst/>
            </a:prstGeom>
            <a:solidFill>
              <a:srgbClr val="775F5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6" name="Rectangle 28"/>
            <p:cNvSpPr>
              <a:spLocks/>
            </p:cNvSpPr>
            <p:nvPr/>
          </p:nvSpPr>
          <p:spPr bwMode="auto">
            <a:xfrm>
              <a:off x="46" y="94"/>
              <a:ext cx="361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4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ALA</a:t>
              </a:r>
            </a:p>
          </p:txBody>
        </p:sp>
      </p:grpSp>
      <p:sp>
        <p:nvSpPr>
          <p:cNvPr id="63517" name="Line 29"/>
          <p:cNvSpPr>
            <a:spLocks noChangeShapeType="1"/>
          </p:cNvSpPr>
          <p:nvPr/>
        </p:nvSpPr>
        <p:spPr bwMode="auto">
          <a:xfrm rot="10800000" flipH="1">
            <a:off x="469900" y="5389563"/>
            <a:ext cx="703263" cy="7937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18" name="Rectangle 30"/>
          <p:cNvSpPr>
            <a:spLocks/>
          </p:cNvSpPr>
          <p:nvPr/>
        </p:nvSpPr>
        <p:spPr bwMode="auto">
          <a:xfrm>
            <a:off x="1724025" y="6226175"/>
            <a:ext cx="179388" cy="166688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63519" name="Rectangle 31"/>
          <p:cNvSpPr>
            <a:spLocks/>
          </p:cNvSpPr>
          <p:nvPr/>
        </p:nvSpPr>
        <p:spPr bwMode="auto">
          <a:xfrm>
            <a:off x="7058025" y="6226175"/>
            <a:ext cx="179388" cy="166688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63520" name="Line 32"/>
          <p:cNvSpPr>
            <a:spLocks noChangeShapeType="1"/>
          </p:cNvSpPr>
          <p:nvPr/>
        </p:nvSpPr>
        <p:spPr bwMode="auto">
          <a:xfrm rot="10800000">
            <a:off x="2181225" y="5541963"/>
            <a:ext cx="9144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1" name="Line 33"/>
          <p:cNvSpPr>
            <a:spLocks noChangeShapeType="1"/>
          </p:cNvSpPr>
          <p:nvPr/>
        </p:nvSpPr>
        <p:spPr bwMode="auto">
          <a:xfrm flipH="1">
            <a:off x="2257425" y="4322763"/>
            <a:ext cx="19812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2" name="Line 34"/>
          <p:cNvSpPr>
            <a:spLocks noChangeShapeType="1"/>
          </p:cNvSpPr>
          <p:nvPr/>
        </p:nvSpPr>
        <p:spPr bwMode="auto">
          <a:xfrm rot="10800000" flipH="1">
            <a:off x="1571625" y="5768975"/>
            <a:ext cx="1588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3" name="Line 35"/>
          <p:cNvSpPr>
            <a:spLocks noChangeShapeType="1"/>
          </p:cNvSpPr>
          <p:nvPr/>
        </p:nvSpPr>
        <p:spPr bwMode="auto">
          <a:xfrm rot="10800000" flipH="1">
            <a:off x="2257425" y="5541963"/>
            <a:ext cx="838200" cy="1587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4" name="Line 36"/>
          <p:cNvSpPr>
            <a:spLocks noChangeShapeType="1"/>
          </p:cNvSpPr>
          <p:nvPr/>
        </p:nvSpPr>
        <p:spPr bwMode="auto">
          <a:xfrm rot="10800000" flipH="1">
            <a:off x="2257425" y="4321175"/>
            <a:ext cx="2057400" cy="6096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5" name="Line 37"/>
          <p:cNvSpPr>
            <a:spLocks noChangeShapeType="1"/>
          </p:cNvSpPr>
          <p:nvPr/>
        </p:nvSpPr>
        <p:spPr bwMode="auto">
          <a:xfrm flipH="1">
            <a:off x="1571625" y="5768975"/>
            <a:ext cx="1588" cy="5334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6" name="Line 38"/>
          <p:cNvSpPr>
            <a:spLocks noChangeShapeType="1"/>
          </p:cNvSpPr>
          <p:nvPr/>
        </p:nvSpPr>
        <p:spPr bwMode="auto">
          <a:xfrm rot="10800000">
            <a:off x="4800600" y="5562600"/>
            <a:ext cx="9144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7" name="Line 39"/>
          <p:cNvSpPr>
            <a:spLocks noChangeShapeType="1"/>
          </p:cNvSpPr>
          <p:nvPr/>
        </p:nvSpPr>
        <p:spPr bwMode="auto">
          <a:xfrm rot="10800000" flipH="1">
            <a:off x="4267200" y="5715000"/>
            <a:ext cx="1588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8" name="Line 40"/>
          <p:cNvSpPr>
            <a:spLocks noChangeShapeType="1"/>
          </p:cNvSpPr>
          <p:nvPr/>
        </p:nvSpPr>
        <p:spPr bwMode="auto">
          <a:xfrm rot="10800000" flipH="1">
            <a:off x="4876800" y="5562600"/>
            <a:ext cx="838200" cy="158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29" name="Line 41"/>
          <p:cNvSpPr>
            <a:spLocks noChangeShapeType="1"/>
          </p:cNvSpPr>
          <p:nvPr/>
        </p:nvSpPr>
        <p:spPr bwMode="auto">
          <a:xfrm flipH="1">
            <a:off x="4267200" y="5715000"/>
            <a:ext cx="1588" cy="5334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0" name="Line 42"/>
          <p:cNvSpPr>
            <a:spLocks noChangeShapeType="1"/>
          </p:cNvSpPr>
          <p:nvPr/>
        </p:nvSpPr>
        <p:spPr bwMode="auto">
          <a:xfrm rot="10800000">
            <a:off x="3200400" y="5562600"/>
            <a:ext cx="914400" cy="158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 rot="10800000">
            <a:off x="7467600" y="5562600"/>
            <a:ext cx="9144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2" name="Line 44"/>
          <p:cNvSpPr>
            <a:spLocks noChangeShapeType="1"/>
          </p:cNvSpPr>
          <p:nvPr/>
        </p:nvSpPr>
        <p:spPr bwMode="auto">
          <a:xfrm rot="10800000" flipH="1">
            <a:off x="6934200" y="5715000"/>
            <a:ext cx="1588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rot="10800000" flipH="1">
            <a:off x="7543800" y="5562600"/>
            <a:ext cx="838200" cy="158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4" name="Line 46"/>
          <p:cNvSpPr>
            <a:spLocks noChangeShapeType="1"/>
          </p:cNvSpPr>
          <p:nvPr/>
        </p:nvSpPr>
        <p:spPr bwMode="auto">
          <a:xfrm flipH="1">
            <a:off x="6934200" y="5715000"/>
            <a:ext cx="1588" cy="5334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 rot="10800000">
            <a:off x="5867400" y="5562600"/>
            <a:ext cx="914400" cy="158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536" name="Line 48"/>
          <p:cNvSpPr>
            <a:spLocks noChangeShapeType="1"/>
          </p:cNvSpPr>
          <p:nvPr/>
        </p:nvSpPr>
        <p:spPr bwMode="auto">
          <a:xfrm rot="10800000" flipH="1">
            <a:off x="5943600" y="5562600"/>
            <a:ext cx="8382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" name="Line 50"/>
          <p:cNvSpPr>
            <a:spLocks noChangeShapeType="1"/>
          </p:cNvSpPr>
          <p:nvPr/>
        </p:nvSpPr>
        <p:spPr bwMode="auto">
          <a:xfrm>
            <a:off x="4622800" y="4343400"/>
            <a:ext cx="2057400" cy="6096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arrow" w="med" len="med"/>
            <a:tailEnd type="none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/>
        </p:nvSpPr>
        <p:spPr bwMode="auto">
          <a:xfrm rot="10800000">
            <a:off x="4622800" y="4343400"/>
            <a:ext cx="19812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none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7"/>
          <p:cNvSpPr txBox="1">
            <a:spLocks noChangeArrowheads="1"/>
          </p:cNvSpPr>
          <p:nvPr/>
        </p:nvSpPr>
        <p:spPr bwMode="auto">
          <a:xfrm>
            <a:off x="611188" y="1600200"/>
            <a:ext cx="81534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charset="2"/>
              <a:buChar char="¨"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Tw Cen MT" charset="0"/>
              </a:rPr>
              <a:t>Key design choice: message-passing schedule</a:t>
            </a:r>
          </a:p>
          <a:p>
            <a:pPr marL="601663" marR="0" lvl="1" indent="-274638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94B6D2"/>
              </a:buClr>
              <a:buSzPct val="69000"/>
              <a:buFont typeface="Wingdings 2" charset="2"/>
              <a:buChar char="¤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Tw Cen MT" charset="0"/>
              </a:rPr>
              <a:t>When BP is approximate, ordering affects solution</a:t>
            </a:r>
            <a:b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Tw Cen MT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B7B1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Tw Cen MT" charset="0"/>
              </a:rPr>
              <a:t>[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B7B1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Tw Cen MT" charset="0"/>
              </a:rPr>
              <a:t>Elidan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B7B1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Tw Cen MT" charset="0"/>
              </a:rPr>
              <a:t> et al, 2006]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B7B100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Tw Cen MT" charset="0"/>
              </a:rPr>
            </a:b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  <a:sym typeface="Tw Cen MT" charset="0"/>
            </a:endParaRPr>
          </a:p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charset="2"/>
              <a:buChar char="¨"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  <a:sym typeface="Tw Cen MT" charset="0"/>
              </a:rPr>
              <a:t>Phase 2 uses a naïve, round-robin schedule</a:t>
            </a:r>
          </a:p>
        </p:txBody>
      </p:sp>
    </p:spTree>
    <p:extLst>
      <p:ext uri="{BB962C8B-B14F-4D97-AF65-F5344CB8AC3E}">
        <p14:creationId xmlns:p14="http://schemas.microsoft.com/office/powerpoint/2010/main" val="1272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 autoUpdateAnimBg="0"/>
      <p:bldP spid="63493" grpId="0" animBg="1"/>
      <p:bldP spid="63493" grpId="1" animBg="1"/>
      <p:bldP spid="63497" grpId="0" animBg="1"/>
      <p:bldP spid="63497" grpId="1" animBg="1"/>
      <p:bldP spid="63498" grpId="0" animBg="1"/>
      <p:bldP spid="63498" grpId="1" animBg="1"/>
      <p:bldP spid="63499" grpId="0" animBg="1"/>
      <p:bldP spid="63499" grpId="1" animBg="1"/>
      <p:bldP spid="63500" grpId="0" animBg="1"/>
      <p:bldP spid="63500" grpId="1" animBg="1"/>
      <p:bldP spid="63501" grpId="0" animBg="1"/>
      <p:bldP spid="63501" grpId="1" animBg="1"/>
      <p:bldP spid="63502" grpId="0" animBg="1"/>
      <p:bldP spid="63502" grpId="1" animBg="1"/>
      <p:bldP spid="63503" grpId="0" animBg="1"/>
      <p:bldP spid="63503" grpId="1" animBg="1"/>
      <p:bldP spid="63504" grpId="0" animBg="1"/>
      <p:bldP spid="63504" grpId="1" animBg="1"/>
      <p:bldP spid="63505" grpId="0" animBg="1"/>
      <p:bldP spid="63505" grpId="1" animBg="1"/>
      <p:bldP spid="63506" grpId="0" animBg="1"/>
      <p:bldP spid="63506" grpId="1" animBg="1"/>
      <p:bldP spid="63507" grpId="0" animBg="1"/>
      <p:bldP spid="63507" grpId="1" animBg="1"/>
      <p:bldP spid="63517" grpId="0" animBg="1"/>
      <p:bldP spid="63517" grpId="1" animBg="1"/>
      <p:bldP spid="63518" grpId="0" animBg="1"/>
      <p:bldP spid="63518" grpId="1" animBg="1"/>
      <p:bldP spid="63519" grpId="0" animBg="1"/>
      <p:bldP spid="63519" grpId="1" animBg="1"/>
      <p:bldP spid="63520" grpId="0" animBg="1"/>
      <p:bldP spid="63520" grpId="1" animBg="1"/>
      <p:bldP spid="63521" grpId="0" animBg="1"/>
      <p:bldP spid="63521" grpId="1" animBg="1"/>
      <p:bldP spid="63522" grpId="0" animBg="1"/>
      <p:bldP spid="63522" grpId="1" animBg="1"/>
      <p:bldP spid="63523" grpId="0" animBg="1"/>
      <p:bldP spid="63523" grpId="1" animBg="1"/>
      <p:bldP spid="63524" grpId="0" animBg="1"/>
      <p:bldP spid="63524" grpId="1" animBg="1"/>
      <p:bldP spid="63525" grpId="0" animBg="1"/>
      <p:bldP spid="63525" grpId="1" animBg="1"/>
      <p:bldP spid="63526" grpId="0" animBg="1"/>
      <p:bldP spid="63526" grpId="1" animBg="1"/>
      <p:bldP spid="63527" grpId="0" animBg="1"/>
      <p:bldP spid="63527" grpId="1" animBg="1"/>
      <p:bldP spid="63528" grpId="0" animBg="1"/>
      <p:bldP spid="63528" grpId="1" animBg="1"/>
      <p:bldP spid="63529" grpId="0" animBg="1"/>
      <p:bldP spid="63529" grpId="1" animBg="1"/>
      <p:bldP spid="63530" grpId="0" animBg="1"/>
      <p:bldP spid="63530" grpId="1" animBg="1"/>
      <p:bldP spid="63531" grpId="0" animBg="1"/>
      <p:bldP spid="63531" grpId="1" animBg="1"/>
      <p:bldP spid="63532" grpId="0" animBg="1"/>
      <p:bldP spid="63532" grpId="1" animBg="1"/>
      <p:bldP spid="63533" grpId="0" animBg="1"/>
      <p:bldP spid="63533" grpId="1" animBg="1"/>
      <p:bldP spid="63534" grpId="0" animBg="1"/>
      <p:bldP spid="63534" grpId="1" animBg="1"/>
      <p:bldP spid="63535" grpId="0" animBg="1"/>
      <p:bldP spid="63535" grpId="1" animBg="1"/>
      <p:bldP spid="63536" grpId="0" animBg="1"/>
      <p:bldP spid="63536" grpId="1" animBg="1"/>
      <p:bldP spid="53" grpId="0" animBg="1"/>
      <p:bldP spid="53" grpId="1" animBg="1"/>
      <p:bldP spid="54" grpId="0" animBg="1"/>
      <p:bldP spid="54" grpId="1" animBg="1"/>
      <p:bldP spid="57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or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191000"/>
            <a:ext cx="6858000" cy="2362200"/>
          </a:xfrm>
          <a:prstGeom prst="rect">
            <a:avLst/>
          </a:prstGeom>
        </p:spPr>
      </p:pic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Using Domain Knowledge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25</a:t>
            </a:fld>
            <a:endParaRPr kumimoji="0" lang="en-US"/>
          </a:p>
        </p:txBody>
      </p:sp>
      <p:pic>
        <p:nvPicPr>
          <p:cNvPr id="68609" name="Picture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6858000" cy="235235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8615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611188" y="1600200"/>
            <a:ext cx="8532812" cy="4724400"/>
          </a:xfrm>
          <a:ln/>
        </p:spPr>
        <p:txBody>
          <a:bodyPr>
            <a:normAutofit/>
          </a:bodyPr>
          <a:lstStyle/>
          <a:p>
            <a:pPr marL="280988" indent="-280988"/>
            <a:r>
              <a:rPr lang="en-US" dirty="0" smtClean="0"/>
              <a:t>Biochemist </a:t>
            </a:r>
            <a:r>
              <a:rPr lang="en-US" dirty="0"/>
              <a:t>insight: well-structured regions of protein correlate with strong features in density map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/>
              <a:t>,  helices/strands have stable </a:t>
            </a:r>
            <a:r>
              <a:rPr lang="en-US" dirty="0" smtClean="0"/>
              <a:t>conformations</a:t>
            </a:r>
          </a:p>
          <a:p>
            <a:pPr marL="280988" indent="-280988"/>
            <a:endParaRPr lang="en-US" i="1" dirty="0" smtClean="0"/>
          </a:p>
          <a:p>
            <a:pPr marL="280988" indent="-280988"/>
            <a:r>
              <a:rPr lang="en-US" i="1" dirty="0" smtClean="0"/>
              <a:t>Disordered </a:t>
            </a:r>
            <a:r>
              <a:rPr lang="en-US" dirty="0" smtClean="0"/>
              <a:t>regions are more difficult to detect</a:t>
            </a:r>
            <a:endParaRPr lang="en-US" i="1" dirty="0" smtClean="0"/>
          </a:p>
          <a:p>
            <a:pPr marL="601028" lvl="1" indent="-280988"/>
            <a:endParaRPr lang="en-US" dirty="0" smtClean="0"/>
          </a:p>
          <a:p>
            <a:pPr marL="280988" indent="-280988"/>
            <a:r>
              <a:rPr lang="en-US" dirty="0" smtClean="0"/>
              <a:t>General idea</a:t>
            </a:r>
            <a:r>
              <a:rPr lang="en-US" dirty="0"/>
              <a:t>: </a:t>
            </a:r>
            <a:r>
              <a:rPr lang="en-US" dirty="0" smtClean="0"/>
              <a:t>prioritize what order messages are sent using expert knowledge</a:t>
            </a:r>
          </a:p>
          <a:p>
            <a:pPr marL="601028" lvl="1" indent="-280988"/>
            <a:r>
              <a:rPr lang="en-US" dirty="0" err="1" smtClean="0"/>
              <a:t>eg</a:t>
            </a:r>
            <a:r>
              <a:rPr lang="en-US" dirty="0" smtClean="0"/>
              <a:t>, disordered amino acids receive less 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7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Guided </a:t>
            </a:r>
            <a:r>
              <a:rPr lang="en-US" dirty="0" smtClean="0"/>
              <a:t>Belief Propagation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72708" name="AutoShape 4"/>
          <p:cNvSpPr>
            <a:spLocks/>
          </p:cNvSpPr>
          <p:nvPr/>
        </p:nvSpPr>
        <p:spPr bwMode="auto">
          <a:xfrm>
            <a:off x="152400" y="1676400"/>
            <a:ext cx="8470900" cy="4787900"/>
          </a:xfrm>
          <a:prstGeom prst="roundRect">
            <a:avLst>
              <a:gd name="adj" fmla="val 17241"/>
            </a:avLst>
          </a:prstGeom>
          <a:solidFill>
            <a:srgbClr val="D4E1ED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09" name="AutoShape 5"/>
          <p:cNvSpPr>
            <a:spLocks/>
          </p:cNvSpPr>
          <p:nvPr/>
        </p:nvSpPr>
        <p:spPr bwMode="auto">
          <a:xfrm>
            <a:off x="990600" y="3429000"/>
            <a:ext cx="3822700" cy="406400"/>
          </a:xfrm>
          <a:prstGeom prst="roundRect">
            <a:avLst>
              <a:gd name="adj" fmla="val 12500"/>
            </a:avLst>
          </a:prstGeom>
          <a:solidFill>
            <a:srgbClr val="FFFF00"/>
          </a:soli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2" name="AutoShape 8"/>
          <p:cNvSpPr>
            <a:spLocks/>
          </p:cNvSpPr>
          <p:nvPr/>
        </p:nvSpPr>
        <p:spPr bwMode="auto">
          <a:xfrm>
            <a:off x="965200" y="2197100"/>
            <a:ext cx="4013200" cy="419100"/>
          </a:xfrm>
          <a:prstGeom prst="roundRect">
            <a:avLst>
              <a:gd name="adj" fmla="val 12120"/>
            </a:avLst>
          </a:prstGeom>
          <a:solidFill>
            <a:srgbClr val="FFFF00"/>
          </a:soli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3" name="AutoShape 9"/>
          <p:cNvSpPr>
            <a:spLocks/>
          </p:cNvSpPr>
          <p:nvPr/>
        </p:nvSpPr>
        <p:spPr bwMode="auto">
          <a:xfrm>
            <a:off x="1003300" y="5651500"/>
            <a:ext cx="4127500" cy="444500"/>
          </a:xfrm>
          <a:prstGeom prst="roundRect">
            <a:avLst>
              <a:gd name="adj" fmla="val 11426"/>
            </a:avLst>
          </a:prstGeom>
          <a:solidFill>
            <a:srgbClr val="FFFF00"/>
          </a:soli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" y="1917700"/>
            <a:ext cx="6500813" cy="4394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1" name="AutoShape 4"/>
          <p:cNvSpPr>
            <a:spLocks/>
          </p:cNvSpPr>
          <p:nvPr/>
        </p:nvSpPr>
        <p:spPr bwMode="auto">
          <a:xfrm>
            <a:off x="533400" y="3124200"/>
            <a:ext cx="4572000" cy="347472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134532"/>
            <a:ext cx="4343400" cy="2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Related 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11188" y="1600200"/>
            <a:ext cx="8153400" cy="5257800"/>
          </a:xfrm>
          <a:ln/>
        </p:spPr>
        <p:txBody>
          <a:bodyPr/>
          <a:lstStyle/>
          <a:p>
            <a:pPr marL="280988" indent="-280988"/>
            <a:r>
              <a:rPr lang="en-US" dirty="0"/>
              <a:t>Assumption: messages with largest change in value are more useful</a:t>
            </a:r>
          </a:p>
          <a:p>
            <a:pPr lvl="1"/>
            <a:endParaRPr lang="en-US" dirty="0"/>
          </a:p>
          <a:p>
            <a:pPr marL="280988" indent="-280988"/>
            <a:r>
              <a:rPr lang="en-US" dirty="0"/>
              <a:t>Residual Belief Propagation </a:t>
            </a:r>
            <a:r>
              <a:rPr lang="en-US" sz="2000" dirty="0">
                <a:solidFill>
                  <a:srgbClr val="B7B100"/>
                </a:solidFill>
              </a:rPr>
              <a:t>[</a:t>
            </a:r>
            <a:r>
              <a:rPr lang="en-US" sz="2000" dirty="0" err="1">
                <a:solidFill>
                  <a:srgbClr val="B7B100"/>
                </a:solidFill>
              </a:rPr>
              <a:t>Elidan</a:t>
            </a:r>
            <a:r>
              <a:rPr lang="en-US" sz="2000" dirty="0">
                <a:solidFill>
                  <a:srgbClr val="B7B100"/>
                </a:solidFill>
              </a:rPr>
              <a:t> et al, UAI 2006]</a:t>
            </a:r>
            <a:endParaRPr lang="en-US" dirty="0"/>
          </a:p>
          <a:p>
            <a:pPr lvl="1"/>
            <a:r>
              <a:rPr lang="en-US" dirty="0"/>
              <a:t>Calculates </a:t>
            </a:r>
            <a:r>
              <a:rPr lang="en-US" i="1" dirty="0">
                <a:ea typeface="Tw Cen MT Italic" charset="0"/>
                <a:cs typeface="Tw Cen MT Italic" charset="0"/>
                <a:sym typeface="Tw Cen MT Italic" charset="0"/>
              </a:rPr>
              <a:t>residual factor</a:t>
            </a:r>
            <a:r>
              <a:rPr lang="en-US" i="1" dirty="0"/>
              <a:t> </a:t>
            </a:r>
            <a:r>
              <a:rPr lang="en-US" dirty="0"/>
              <a:t>for each node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Each iteration, </a:t>
            </a:r>
            <a:r>
              <a:rPr lang="en-US" dirty="0" smtClean="0"/>
              <a:t>highest-residual </a:t>
            </a:r>
            <a:r>
              <a:rPr lang="en-US" dirty="0"/>
              <a:t>node passes messages</a:t>
            </a:r>
          </a:p>
          <a:p>
            <a:pPr lvl="1"/>
            <a:r>
              <a:rPr lang="en-US" dirty="0"/>
              <a:t>General BP technique</a:t>
            </a:r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4203700"/>
            <a:ext cx="4508500" cy="444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49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Experimental</a:t>
            </a:r>
            <a:r>
              <a:rPr lang="en-US" sz="4000" dirty="0" smtClean="0"/>
              <a:t> Methodology</a:t>
            </a:r>
            <a:endParaRPr lang="en-US" sz="3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28</a:t>
            </a:fld>
            <a:endParaRPr kumimoji="0"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611188" y="1524000"/>
            <a:ext cx="8153400" cy="5257800"/>
          </a:xfrm>
          <a:ln/>
        </p:spPr>
        <p:txBody>
          <a:bodyPr/>
          <a:lstStyle/>
          <a:p>
            <a:pPr marL="280988" indent="-280988"/>
            <a:r>
              <a:rPr lang="en-US" dirty="0"/>
              <a:t>Our previous technique: naive, round robin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D9A00"/>
                </a:solidFill>
              </a:rPr>
              <a:t>ORIG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  <a:p>
            <a:pPr marL="280988" indent="-280988"/>
            <a:r>
              <a:rPr lang="en-US" dirty="0" smtClean="0"/>
              <a:t>My new technique: </a:t>
            </a:r>
            <a:br>
              <a:rPr lang="en-US" dirty="0" smtClean="0"/>
            </a:br>
            <a:r>
              <a:rPr lang="en-US" dirty="0" smtClean="0"/>
              <a:t>Guidance using disorder prediction (</a:t>
            </a:r>
            <a:r>
              <a:rPr lang="en-US" dirty="0" smtClean="0">
                <a:solidFill>
                  <a:srgbClr val="FD9A00"/>
                </a:solidFill>
              </a:rPr>
              <a:t>GUIDED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Disorder prediction using </a:t>
            </a:r>
            <a:r>
              <a:rPr lang="en-US" dirty="0" err="1"/>
              <a:t>DisEMBL</a:t>
            </a:r>
            <a:r>
              <a:rPr lang="en-US" dirty="0"/>
              <a:t> </a:t>
            </a:r>
            <a:r>
              <a:rPr lang="en-US" sz="1800" dirty="0">
                <a:solidFill>
                  <a:srgbClr val="B7B100"/>
                </a:solidFill>
              </a:rPr>
              <a:t>[</a:t>
            </a:r>
            <a:r>
              <a:rPr lang="en-US" sz="1800" dirty="0" err="1">
                <a:solidFill>
                  <a:srgbClr val="B7B100"/>
                </a:solidFill>
              </a:rPr>
              <a:t>Linding</a:t>
            </a:r>
            <a:r>
              <a:rPr lang="en-US" sz="1800" dirty="0">
                <a:solidFill>
                  <a:srgbClr val="B7B100"/>
                </a:solidFill>
              </a:rPr>
              <a:t> et al, 2003]</a:t>
            </a:r>
            <a:endParaRPr lang="en-US" dirty="0"/>
          </a:p>
          <a:p>
            <a:pPr lvl="1"/>
            <a:r>
              <a:rPr lang="en-US" dirty="0"/>
              <a:t>Prioritize residues with high stability (</a:t>
            </a:r>
            <a:r>
              <a:rPr lang="en-US" dirty="0" err="1"/>
              <a:t>ie</a:t>
            </a:r>
            <a:r>
              <a:rPr lang="en-US" dirty="0"/>
              <a:t>, low disorder)</a:t>
            </a:r>
            <a:br>
              <a:rPr lang="en-US" dirty="0"/>
            </a:br>
            <a:endParaRPr lang="en-US" dirty="0"/>
          </a:p>
          <a:p>
            <a:pPr marL="280988" indent="-280988"/>
            <a:r>
              <a:rPr lang="en-US" dirty="0"/>
              <a:t>Residual factor (</a:t>
            </a:r>
            <a:r>
              <a:rPr lang="en-US" dirty="0" smtClean="0">
                <a:solidFill>
                  <a:srgbClr val="FD9A00"/>
                </a:solidFill>
              </a:rPr>
              <a:t>RESID</a:t>
            </a:r>
            <a:r>
              <a:rPr lang="en-US" dirty="0" smtClean="0"/>
              <a:t>) </a:t>
            </a:r>
            <a:r>
              <a:rPr lang="en-US" sz="2000" dirty="0">
                <a:solidFill>
                  <a:srgbClr val="B7B100"/>
                </a:solidFill>
              </a:rPr>
              <a:t>[</a:t>
            </a:r>
            <a:r>
              <a:rPr lang="en-US" sz="2000" dirty="0" err="1">
                <a:solidFill>
                  <a:srgbClr val="B7B100"/>
                </a:solidFill>
              </a:rPr>
              <a:t>Elidan</a:t>
            </a:r>
            <a:r>
              <a:rPr lang="en-US" sz="2000" dirty="0">
                <a:solidFill>
                  <a:srgbClr val="B7B100"/>
                </a:solidFill>
              </a:rPr>
              <a:t> et al, 2006]</a:t>
            </a:r>
          </a:p>
          <a:p>
            <a:pPr marL="280988" indent="-28098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02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Experimental Methodology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29</a:t>
            </a:fld>
            <a:endParaRPr kumimoji="0"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r>
              <a:rPr lang="en-US" dirty="0"/>
              <a:t>Run whole ACMI pipeline</a:t>
            </a:r>
          </a:p>
          <a:p>
            <a:pPr marL="639763" lvl="1"/>
            <a:r>
              <a:rPr lang="en-US" dirty="0"/>
              <a:t>Phase 1: Local amino-acid finder (prior probabilities)</a:t>
            </a:r>
          </a:p>
          <a:p>
            <a:pPr marL="639763" lvl="1"/>
            <a:r>
              <a:rPr lang="en-US" dirty="0">
                <a:solidFill>
                  <a:srgbClr val="F3EB00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Phase 2: Either </a:t>
            </a:r>
            <a:r>
              <a:rPr lang="en-US" dirty="0" smtClean="0">
                <a:solidFill>
                  <a:srgbClr val="F3EB00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ORIG, GUIDED, RESID</a:t>
            </a:r>
            <a:endParaRPr lang="en-US" dirty="0">
              <a:solidFill>
                <a:srgbClr val="F3EB00"/>
              </a:solidFill>
              <a:latin typeface="Tw Cen MT Italic" charset="0"/>
              <a:sym typeface="Tw Cen MT Italic" charset="0"/>
            </a:endParaRPr>
          </a:p>
          <a:p>
            <a:pPr marL="639763" lvl="1">
              <a:tabLst>
                <a:tab pos="1827213" algn="l"/>
              </a:tabLst>
            </a:pPr>
            <a:r>
              <a:rPr lang="en-US" dirty="0"/>
              <a:t>Phase 3: Sample all-atom structures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Phase </a:t>
            </a:r>
            <a:r>
              <a:rPr lang="en-US" dirty="0"/>
              <a:t>2 results</a:t>
            </a:r>
          </a:p>
          <a:p>
            <a:pPr marL="639763" lvl="1"/>
            <a:endParaRPr lang="en-US" dirty="0"/>
          </a:p>
          <a:p>
            <a:r>
              <a:rPr lang="en-US" dirty="0"/>
              <a:t>Test set of 10 poor-resolution electron-density maps</a:t>
            </a:r>
          </a:p>
          <a:p>
            <a:pPr marL="639763" lvl="1"/>
            <a:r>
              <a:rPr lang="en-US" dirty="0"/>
              <a:t>From UW Center for Eukaryotic Structural Genomics</a:t>
            </a:r>
          </a:p>
          <a:p>
            <a:pPr marL="639763" lvl="1"/>
            <a:r>
              <a:rPr lang="en-US" dirty="0"/>
              <a:t>Deemed the most difficult of a large set of proteins</a:t>
            </a:r>
          </a:p>
        </p:txBody>
      </p:sp>
    </p:spTree>
    <p:extLst>
      <p:ext uri="{BB962C8B-B14F-4D97-AF65-F5344CB8AC3E}">
        <p14:creationId xmlns:p14="http://schemas.microsoft.com/office/powerpoint/2010/main" val="9870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 </a:t>
            </a:r>
            <a:r>
              <a:rPr lang="en-US" dirty="0" err="1" smtClean="0"/>
              <a:t>vs</a:t>
            </a:r>
            <a:r>
              <a:rPr lang="en-US" dirty="0" smtClean="0"/>
              <a:t> Structure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</a:t>
            </a:fld>
            <a:endParaRPr kumimoji="0" lang="en-US"/>
          </a:p>
        </p:txBody>
      </p:sp>
      <p:pic>
        <p:nvPicPr>
          <p:cNvPr id="6" name="Picture 5" descr="grow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19200"/>
            <a:ext cx="8077200" cy="549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0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2 Accuracy: Percentile Rank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30</a:t>
            </a:fld>
            <a:endParaRPr kumimoji="0"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432946"/>
              </p:ext>
            </p:extLst>
          </p:nvPr>
        </p:nvGraphicFramePr>
        <p:xfrm>
          <a:off x="612775" y="1600200"/>
          <a:ext cx="3197226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8613"/>
                <a:gridCol w="1598613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Times"/>
                          <a:cs typeface="Times"/>
                        </a:rPr>
                        <a:t>x</a:t>
                      </a:r>
                      <a:endParaRPr lang="en-US" sz="2800" b="1" i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Times"/>
                          <a:cs typeface="Times"/>
                        </a:rPr>
                        <a:t>P(x)</a:t>
                      </a:r>
                      <a:endParaRPr lang="en-US" sz="2800" b="1" i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  <a:cs typeface="Times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  <a:cs typeface="Times"/>
                        </a:rPr>
                        <a:t>0.10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  <a:cs typeface="Times"/>
                        </a:rPr>
                        <a:t>B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  <a:cs typeface="Times"/>
                        </a:rPr>
                        <a:t>0.30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  <a:cs typeface="Times"/>
                        </a:rPr>
                        <a:t>C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  <a:cs typeface="Times"/>
                        </a:rPr>
                        <a:t>0.35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  <a:cs typeface="Times"/>
                        </a:rPr>
                        <a:t>D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  <a:cs typeface="Times"/>
                        </a:rPr>
                        <a:t>0.20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  <a:cs typeface="Times"/>
                        </a:rPr>
                        <a:t>E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/>
                          <a:cs typeface="Times"/>
                        </a:rPr>
                        <a:t>0.05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362200"/>
            <a:ext cx="4648200" cy="952445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3429000" y="4114800"/>
            <a:ext cx="978408" cy="609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Truth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3962400"/>
            <a:ext cx="13565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100%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9491" y="4823936"/>
            <a:ext cx="1087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6</a:t>
            </a:r>
            <a:r>
              <a:rPr lang="en-US" dirty="0" smtClean="0">
                <a:solidFill>
                  <a:srgbClr val="FFFFFF"/>
                </a:solidFill>
              </a:rPr>
              <a:t>0%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429000" y="4953000"/>
            <a:ext cx="978408" cy="609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Truth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  <p:bldP spid="12" grpId="1"/>
      <p:bldP spid="13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Phase 2 Marginal Accuracy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31</a:t>
            </a:fld>
            <a:endParaRPr kumimoji="0"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7500" y="1905000"/>
            <a:ext cx="4102100" cy="4250940"/>
            <a:chOff x="2635779" y="1905000"/>
            <a:chExt cx="4102100" cy="4250940"/>
          </a:xfrm>
        </p:grpSpPr>
        <p:sp>
          <p:nvSpPr>
            <p:cNvPr id="81922" name="AutoShape 2"/>
            <p:cNvSpPr>
              <a:spLocks/>
            </p:cNvSpPr>
            <p:nvPr/>
          </p:nvSpPr>
          <p:spPr bwMode="auto">
            <a:xfrm>
              <a:off x="2635779" y="2149375"/>
              <a:ext cx="4102100" cy="3988153"/>
            </a:xfrm>
            <a:prstGeom prst="roundRect">
              <a:avLst>
                <a:gd name="adj" fmla="val 5356"/>
              </a:avLst>
            </a:prstGeom>
            <a:solidFill>
              <a:schemeClr val="tx1"/>
            </a:solidFill>
            <a:ln w="50800" cap="flat">
              <a:solidFill>
                <a:srgbClr val="99663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4" descr="BP_percentile_talk_graph.pd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43" r="66816"/>
            <a:stretch/>
          </p:blipFill>
          <p:spPr>
            <a:xfrm>
              <a:off x="2743200" y="1905000"/>
              <a:ext cx="3931179" cy="425094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660900" y="1905000"/>
            <a:ext cx="4102100" cy="4267200"/>
            <a:chOff x="4660900" y="1905000"/>
            <a:chExt cx="4102100" cy="4267200"/>
          </a:xfrm>
        </p:grpSpPr>
        <p:sp>
          <p:nvSpPr>
            <p:cNvPr id="10" name="AutoShape 2"/>
            <p:cNvSpPr>
              <a:spLocks/>
            </p:cNvSpPr>
            <p:nvPr/>
          </p:nvSpPr>
          <p:spPr bwMode="auto">
            <a:xfrm>
              <a:off x="4660900" y="2149375"/>
              <a:ext cx="4102100" cy="3988153"/>
            </a:xfrm>
            <a:prstGeom prst="roundRect">
              <a:avLst>
                <a:gd name="adj" fmla="val 5356"/>
              </a:avLst>
            </a:prstGeom>
            <a:solidFill>
              <a:schemeClr val="tx1"/>
            </a:solidFill>
            <a:ln w="50800" cap="flat">
              <a:solidFill>
                <a:srgbClr val="99663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pic>
          <p:nvPicPr>
            <p:cNvPr id="7" name="Picture 6" descr="BP_percentile_talk_graph.pd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839" r="33886"/>
            <a:stretch/>
          </p:blipFill>
          <p:spPr>
            <a:xfrm>
              <a:off x="4736225" y="1905000"/>
              <a:ext cx="3950575" cy="4267200"/>
            </a:xfrm>
            <a:prstGeom prst="rect">
              <a:avLst/>
            </a:prstGeom>
          </p:spPr>
        </p:pic>
      </p:grpSp>
      <p:sp>
        <p:nvSpPr>
          <p:cNvPr id="17" name="Oval 12"/>
          <p:cNvSpPr>
            <a:spLocks/>
          </p:cNvSpPr>
          <p:nvPr/>
        </p:nvSpPr>
        <p:spPr bwMode="auto">
          <a:xfrm rot="21360001">
            <a:off x="711732" y="5048651"/>
            <a:ext cx="786338" cy="770914"/>
          </a:xfrm>
          <a:prstGeom prst="ellipse">
            <a:avLst/>
          </a:prstGeom>
          <a:noFill/>
          <a:ln w="254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Protein-Structure </a:t>
            </a:r>
            <a:r>
              <a:rPr lang="en-US" dirty="0"/>
              <a:t>Results</a:t>
            </a:r>
          </a:p>
        </p:txBody>
      </p:sp>
      <p:sp>
        <p:nvSpPr>
          <p:cNvPr id="88070" name="Rectangle 6"/>
          <p:cNvSpPr>
            <a:spLocks/>
          </p:cNvSpPr>
          <p:nvPr/>
        </p:nvSpPr>
        <p:spPr bwMode="auto">
          <a:xfrm>
            <a:off x="228600" y="1714500"/>
            <a:ext cx="7950200" cy="88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19088" indent="-319088" algn="l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¨"/>
            </a:pPr>
            <a:r>
              <a:rPr lang="en-US" sz="29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Do these better </a:t>
            </a:r>
            <a:r>
              <a:rPr lang="en-US" sz="2900" dirty="0" err="1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marginals</a:t>
            </a:r>
            <a:r>
              <a:rPr lang="en-US" sz="29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produce more accurate protein structures?</a:t>
            </a:r>
          </a:p>
        </p:txBody>
      </p:sp>
      <p:sp>
        <p:nvSpPr>
          <p:cNvPr id="88071" name="Rectangle 7"/>
          <p:cNvSpPr>
            <a:spLocks/>
          </p:cNvSpPr>
          <p:nvPr/>
        </p:nvSpPr>
        <p:spPr bwMode="auto">
          <a:xfrm>
            <a:off x="228600" y="3197265"/>
            <a:ext cx="6716582" cy="137473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marL="319088" indent="-319088" algn="l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¨"/>
            </a:pPr>
            <a:r>
              <a:rPr lang="en-US" sz="29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RESID </a:t>
            </a:r>
            <a:r>
              <a:rPr lang="en-US" sz="29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fails to produce structures in </a:t>
            </a:r>
            <a:r>
              <a:rPr lang="en-US" sz="2900" dirty="0" smtClean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3</a:t>
            </a:r>
            <a:endParaRPr lang="en-US" sz="2900" dirty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pPr marL="639763" lvl="1" indent="-274638" algn="l">
              <a:spcBef>
                <a:spcPts val="500"/>
              </a:spcBef>
              <a:buClr>
                <a:srgbClr val="94B6D2"/>
              </a:buClr>
              <a:buSzPct val="69000"/>
              <a:buFont typeface="Wingdings 2" charset="2"/>
              <a:buChar char="¤"/>
            </a:pPr>
            <a:r>
              <a:rPr lang="en-US" sz="2600" dirty="0" err="1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Marginals</a:t>
            </a:r>
            <a:r>
              <a:rPr lang="en-US" sz="26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are high in entropy (28.48 </a:t>
            </a:r>
            <a:r>
              <a:rPr lang="en-US" sz="2600" dirty="0" err="1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vs</a:t>
            </a:r>
            <a:r>
              <a:rPr lang="en-US" sz="26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5.31)</a:t>
            </a:r>
          </a:p>
          <a:p>
            <a:pPr marL="639763" lvl="1" indent="-274638" algn="l">
              <a:spcBef>
                <a:spcPts val="500"/>
              </a:spcBef>
              <a:buClr>
                <a:srgbClr val="94B6D2"/>
              </a:buClr>
              <a:buSzPct val="69000"/>
              <a:buFont typeface="Wingdings 2" charset="2"/>
              <a:buChar char="¤"/>
            </a:pPr>
            <a:r>
              <a:rPr lang="en-US" sz="26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Insufficient sampling of correct locations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13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3715738" y="4478981"/>
            <a:ext cx="1694462" cy="1693219"/>
          </a:xfrm>
          <a:custGeom>
            <a:avLst/>
            <a:gdLst>
              <a:gd name="connsiteX0" fmla="*/ 1013379 w 1694462"/>
              <a:gd name="connsiteY0" fmla="*/ 73618 h 1693219"/>
              <a:gd name="connsiteX1" fmla="*/ 902933 w 1694462"/>
              <a:gd name="connsiteY1" fmla="*/ 18404 h 1693219"/>
              <a:gd name="connsiteX2" fmla="*/ 847710 w 1694462"/>
              <a:gd name="connsiteY2" fmla="*/ 0 h 1693219"/>
              <a:gd name="connsiteX3" fmla="*/ 203442 w 1694462"/>
              <a:gd name="connsiteY3" fmla="*/ 18404 h 1693219"/>
              <a:gd name="connsiteX4" fmla="*/ 148219 w 1694462"/>
              <a:gd name="connsiteY4" fmla="*/ 36809 h 1693219"/>
              <a:gd name="connsiteX5" fmla="*/ 74589 w 1694462"/>
              <a:gd name="connsiteY5" fmla="*/ 55213 h 1693219"/>
              <a:gd name="connsiteX6" fmla="*/ 37773 w 1694462"/>
              <a:gd name="connsiteY6" fmla="*/ 110427 h 1693219"/>
              <a:gd name="connsiteX7" fmla="*/ 19366 w 1694462"/>
              <a:gd name="connsiteY7" fmla="*/ 184045 h 1693219"/>
              <a:gd name="connsiteX8" fmla="*/ 958 w 1694462"/>
              <a:gd name="connsiteY8" fmla="*/ 239259 h 1693219"/>
              <a:gd name="connsiteX9" fmla="*/ 56181 w 1694462"/>
              <a:gd name="connsiteY9" fmla="*/ 312877 h 1693219"/>
              <a:gd name="connsiteX10" fmla="*/ 185035 w 1694462"/>
              <a:gd name="connsiteY10" fmla="*/ 386495 h 1693219"/>
              <a:gd name="connsiteX11" fmla="*/ 240257 w 1694462"/>
              <a:gd name="connsiteY11" fmla="*/ 404900 h 1693219"/>
              <a:gd name="connsiteX12" fmla="*/ 295480 w 1694462"/>
              <a:gd name="connsiteY12" fmla="*/ 441709 h 1693219"/>
              <a:gd name="connsiteX13" fmla="*/ 442742 w 1694462"/>
              <a:gd name="connsiteY13" fmla="*/ 478518 h 1693219"/>
              <a:gd name="connsiteX14" fmla="*/ 497965 w 1694462"/>
              <a:gd name="connsiteY14" fmla="*/ 515327 h 1693219"/>
              <a:gd name="connsiteX15" fmla="*/ 608410 w 1694462"/>
              <a:gd name="connsiteY15" fmla="*/ 552136 h 1693219"/>
              <a:gd name="connsiteX16" fmla="*/ 682041 w 1694462"/>
              <a:gd name="connsiteY16" fmla="*/ 644159 h 1693219"/>
              <a:gd name="connsiteX17" fmla="*/ 663633 w 1694462"/>
              <a:gd name="connsiteY17" fmla="*/ 699373 h 1693219"/>
              <a:gd name="connsiteX18" fmla="*/ 571595 w 1694462"/>
              <a:gd name="connsiteY18" fmla="*/ 901823 h 1693219"/>
              <a:gd name="connsiteX19" fmla="*/ 516372 w 1694462"/>
              <a:gd name="connsiteY19" fmla="*/ 938632 h 1693219"/>
              <a:gd name="connsiteX20" fmla="*/ 497965 w 1694462"/>
              <a:gd name="connsiteY20" fmla="*/ 993846 h 1693219"/>
              <a:gd name="connsiteX21" fmla="*/ 608410 w 1694462"/>
              <a:gd name="connsiteY21" fmla="*/ 1049060 h 1693219"/>
              <a:gd name="connsiteX22" fmla="*/ 847710 w 1694462"/>
              <a:gd name="connsiteY22" fmla="*/ 1067464 h 1693219"/>
              <a:gd name="connsiteX23" fmla="*/ 994971 w 1694462"/>
              <a:gd name="connsiteY23" fmla="*/ 1085869 h 1693219"/>
              <a:gd name="connsiteX24" fmla="*/ 1031786 w 1694462"/>
              <a:gd name="connsiteY24" fmla="*/ 1141082 h 1693219"/>
              <a:gd name="connsiteX25" fmla="*/ 958156 w 1694462"/>
              <a:gd name="connsiteY25" fmla="*/ 1288319 h 1693219"/>
              <a:gd name="connsiteX26" fmla="*/ 829302 w 1694462"/>
              <a:gd name="connsiteY26" fmla="*/ 1398746 h 1693219"/>
              <a:gd name="connsiteX27" fmla="*/ 847710 w 1694462"/>
              <a:gd name="connsiteY27" fmla="*/ 1527578 h 1693219"/>
              <a:gd name="connsiteX28" fmla="*/ 902933 w 1694462"/>
              <a:gd name="connsiteY28" fmla="*/ 1564387 h 1693219"/>
              <a:gd name="connsiteX29" fmla="*/ 1050194 w 1694462"/>
              <a:gd name="connsiteY29" fmla="*/ 1638006 h 1693219"/>
              <a:gd name="connsiteX30" fmla="*/ 1105417 w 1694462"/>
              <a:gd name="connsiteY30" fmla="*/ 1656410 h 1693219"/>
              <a:gd name="connsiteX31" fmla="*/ 1252678 w 1694462"/>
              <a:gd name="connsiteY31" fmla="*/ 1693219 h 1693219"/>
              <a:gd name="connsiteX32" fmla="*/ 1436755 w 1694462"/>
              <a:gd name="connsiteY32" fmla="*/ 1674815 h 1693219"/>
              <a:gd name="connsiteX33" fmla="*/ 1473570 w 1694462"/>
              <a:gd name="connsiteY33" fmla="*/ 1601196 h 1693219"/>
              <a:gd name="connsiteX34" fmla="*/ 1547201 w 1694462"/>
              <a:gd name="connsiteY34" fmla="*/ 1545983 h 1693219"/>
              <a:gd name="connsiteX35" fmla="*/ 1584016 w 1694462"/>
              <a:gd name="connsiteY35" fmla="*/ 1453960 h 1693219"/>
              <a:gd name="connsiteX36" fmla="*/ 1676054 w 1694462"/>
              <a:gd name="connsiteY36" fmla="*/ 1343533 h 1693219"/>
              <a:gd name="connsiteX37" fmla="*/ 1694462 w 1694462"/>
              <a:gd name="connsiteY37" fmla="*/ 1288319 h 1693219"/>
              <a:gd name="connsiteX38" fmla="*/ 1657646 w 1694462"/>
              <a:gd name="connsiteY38" fmla="*/ 1122678 h 1693219"/>
              <a:gd name="connsiteX39" fmla="*/ 1639239 w 1694462"/>
              <a:gd name="connsiteY39" fmla="*/ 1030655 h 1693219"/>
              <a:gd name="connsiteX40" fmla="*/ 1620831 w 1694462"/>
              <a:gd name="connsiteY40" fmla="*/ 975441 h 1693219"/>
              <a:gd name="connsiteX41" fmla="*/ 1565608 w 1694462"/>
              <a:gd name="connsiteY41" fmla="*/ 957037 h 1693219"/>
              <a:gd name="connsiteX42" fmla="*/ 1510385 w 1694462"/>
              <a:gd name="connsiteY42" fmla="*/ 901823 h 1693219"/>
              <a:gd name="connsiteX43" fmla="*/ 1399939 w 1694462"/>
              <a:gd name="connsiteY43" fmla="*/ 717777 h 1693219"/>
              <a:gd name="connsiteX44" fmla="*/ 1363124 w 1694462"/>
              <a:gd name="connsiteY44" fmla="*/ 662564 h 1693219"/>
              <a:gd name="connsiteX45" fmla="*/ 1252678 w 1694462"/>
              <a:gd name="connsiteY45" fmla="*/ 680968 h 1693219"/>
              <a:gd name="connsiteX46" fmla="*/ 1197455 w 1694462"/>
              <a:gd name="connsiteY46" fmla="*/ 717777 h 1693219"/>
              <a:gd name="connsiteX47" fmla="*/ 994971 w 1694462"/>
              <a:gd name="connsiteY47" fmla="*/ 699373 h 1693219"/>
              <a:gd name="connsiteX48" fmla="*/ 976563 w 1694462"/>
              <a:gd name="connsiteY48" fmla="*/ 607350 h 169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94462" h="1693219">
                <a:moveTo>
                  <a:pt x="1013379" y="73618"/>
                </a:moveTo>
                <a:cubicBezTo>
                  <a:pt x="976564" y="55213"/>
                  <a:pt x="940546" y="35118"/>
                  <a:pt x="902933" y="18404"/>
                </a:cubicBezTo>
                <a:cubicBezTo>
                  <a:pt x="885202" y="10525"/>
                  <a:pt x="867113" y="0"/>
                  <a:pt x="847710" y="0"/>
                </a:cubicBezTo>
                <a:cubicBezTo>
                  <a:pt x="632866" y="0"/>
                  <a:pt x="418198" y="12269"/>
                  <a:pt x="203442" y="18404"/>
                </a:cubicBezTo>
                <a:cubicBezTo>
                  <a:pt x="185034" y="24539"/>
                  <a:pt x="166876" y="31479"/>
                  <a:pt x="148219" y="36809"/>
                </a:cubicBezTo>
                <a:cubicBezTo>
                  <a:pt x="123894" y="43758"/>
                  <a:pt x="95640" y="41182"/>
                  <a:pt x="74589" y="55213"/>
                </a:cubicBezTo>
                <a:cubicBezTo>
                  <a:pt x="56182" y="67482"/>
                  <a:pt x="50045" y="92022"/>
                  <a:pt x="37773" y="110427"/>
                </a:cubicBezTo>
                <a:cubicBezTo>
                  <a:pt x="31637" y="134966"/>
                  <a:pt x="26316" y="159724"/>
                  <a:pt x="19366" y="184045"/>
                </a:cubicBezTo>
                <a:cubicBezTo>
                  <a:pt x="14035" y="202699"/>
                  <a:pt x="-4373" y="220605"/>
                  <a:pt x="958" y="239259"/>
                </a:cubicBezTo>
                <a:cubicBezTo>
                  <a:pt x="9387" y="268754"/>
                  <a:pt x="34488" y="291188"/>
                  <a:pt x="56181" y="312877"/>
                </a:cubicBezTo>
                <a:cubicBezTo>
                  <a:pt x="79290" y="335982"/>
                  <a:pt x="159770" y="375669"/>
                  <a:pt x="185035" y="386495"/>
                </a:cubicBezTo>
                <a:cubicBezTo>
                  <a:pt x="202869" y="394137"/>
                  <a:pt x="222902" y="396224"/>
                  <a:pt x="240257" y="404900"/>
                </a:cubicBezTo>
                <a:cubicBezTo>
                  <a:pt x="260044" y="414792"/>
                  <a:pt x="274689" y="434150"/>
                  <a:pt x="295480" y="441709"/>
                </a:cubicBezTo>
                <a:cubicBezTo>
                  <a:pt x="343032" y="458998"/>
                  <a:pt x="442742" y="478518"/>
                  <a:pt x="442742" y="478518"/>
                </a:cubicBezTo>
                <a:cubicBezTo>
                  <a:pt x="461150" y="490788"/>
                  <a:pt x="477749" y="506344"/>
                  <a:pt x="497965" y="515327"/>
                </a:cubicBezTo>
                <a:cubicBezTo>
                  <a:pt x="533427" y="531085"/>
                  <a:pt x="608410" y="552136"/>
                  <a:pt x="608410" y="552136"/>
                </a:cubicBezTo>
                <a:cubicBezTo>
                  <a:pt x="650806" y="580396"/>
                  <a:pt x="682041" y="584894"/>
                  <a:pt x="682041" y="644159"/>
                </a:cubicBezTo>
                <a:cubicBezTo>
                  <a:pt x="682041" y="663560"/>
                  <a:pt x="668738" y="680656"/>
                  <a:pt x="663633" y="699373"/>
                </a:cubicBezTo>
                <a:cubicBezTo>
                  <a:pt x="625833" y="837950"/>
                  <a:pt x="659851" y="828288"/>
                  <a:pt x="571595" y="901823"/>
                </a:cubicBezTo>
                <a:cubicBezTo>
                  <a:pt x="554599" y="915984"/>
                  <a:pt x="534780" y="926362"/>
                  <a:pt x="516372" y="938632"/>
                </a:cubicBezTo>
                <a:cubicBezTo>
                  <a:pt x="510236" y="957037"/>
                  <a:pt x="490759" y="975834"/>
                  <a:pt x="497965" y="993846"/>
                </a:cubicBezTo>
                <a:cubicBezTo>
                  <a:pt x="506620" y="1015478"/>
                  <a:pt x="587205" y="1046410"/>
                  <a:pt x="608410" y="1049060"/>
                </a:cubicBezTo>
                <a:cubicBezTo>
                  <a:pt x="687795" y="1058981"/>
                  <a:pt x="768068" y="1059880"/>
                  <a:pt x="847710" y="1067464"/>
                </a:cubicBezTo>
                <a:cubicBezTo>
                  <a:pt x="896956" y="1072153"/>
                  <a:pt x="945884" y="1079734"/>
                  <a:pt x="994971" y="1085869"/>
                </a:cubicBezTo>
                <a:cubicBezTo>
                  <a:pt x="1007243" y="1104273"/>
                  <a:pt x="1029042" y="1119132"/>
                  <a:pt x="1031786" y="1141082"/>
                </a:cubicBezTo>
                <a:cubicBezTo>
                  <a:pt x="1043519" y="1234929"/>
                  <a:pt x="1006172" y="1230709"/>
                  <a:pt x="958156" y="1288319"/>
                </a:cubicBezTo>
                <a:cubicBezTo>
                  <a:pt x="873162" y="1390295"/>
                  <a:pt x="986131" y="1304666"/>
                  <a:pt x="829302" y="1398746"/>
                </a:cubicBezTo>
                <a:cubicBezTo>
                  <a:pt x="835438" y="1441690"/>
                  <a:pt x="830089" y="1487938"/>
                  <a:pt x="847710" y="1527578"/>
                </a:cubicBezTo>
                <a:cubicBezTo>
                  <a:pt x="856696" y="1547793"/>
                  <a:pt x="884931" y="1551530"/>
                  <a:pt x="902933" y="1564387"/>
                </a:cubicBezTo>
                <a:cubicBezTo>
                  <a:pt x="1015073" y="1644474"/>
                  <a:pt x="931735" y="1604166"/>
                  <a:pt x="1050194" y="1638006"/>
                </a:cubicBezTo>
                <a:cubicBezTo>
                  <a:pt x="1068851" y="1643336"/>
                  <a:pt x="1086697" y="1651306"/>
                  <a:pt x="1105417" y="1656410"/>
                </a:cubicBezTo>
                <a:cubicBezTo>
                  <a:pt x="1154232" y="1669721"/>
                  <a:pt x="1252678" y="1693219"/>
                  <a:pt x="1252678" y="1693219"/>
                </a:cubicBezTo>
                <a:cubicBezTo>
                  <a:pt x="1314037" y="1687084"/>
                  <a:pt x="1379832" y="1698529"/>
                  <a:pt x="1436755" y="1674815"/>
                </a:cubicBezTo>
                <a:cubicBezTo>
                  <a:pt x="1462082" y="1664264"/>
                  <a:pt x="1455713" y="1622026"/>
                  <a:pt x="1473570" y="1601196"/>
                </a:cubicBezTo>
                <a:cubicBezTo>
                  <a:pt x="1493537" y="1577906"/>
                  <a:pt x="1522657" y="1564387"/>
                  <a:pt x="1547201" y="1545983"/>
                </a:cubicBezTo>
                <a:cubicBezTo>
                  <a:pt x="1559473" y="1515309"/>
                  <a:pt x="1569239" y="1483509"/>
                  <a:pt x="1584016" y="1453960"/>
                </a:cubicBezTo>
                <a:cubicBezTo>
                  <a:pt x="1609645" y="1402711"/>
                  <a:pt x="1635344" y="1384236"/>
                  <a:pt x="1676054" y="1343533"/>
                </a:cubicBezTo>
                <a:cubicBezTo>
                  <a:pt x="1682190" y="1325128"/>
                  <a:pt x="1694462" y="1307720"/>
                  <a:pt x="1694462" y="1288319"/>
                </a:cubicBezTo>
                <a:cubicBezTo>
                  <a:pt x="1694462" y="1187029"/>
                  <a:pt x="1676628" y="1198594"/>
                  <a:pt x="1657646" y="1122678"/>
                </a:cubicBezTo>
                <a:cubicBezTo>
                  <a:pt x="1650058" y="1092330"/>
                  <a:pt x="1646827" y="1061003"/>
                  <a:pt x="1639239" y="1030655"/>
                </a:cubicBezTo>
                <a:cubicBezTo>
                  <a:pt x="1634533" y="1011834"/>
                  <a:pt x="1634550" y="989158"/>
                  <a:pt x="1620831" y="975441"/>
                </a:cubicBezTo>
                <a:cubicBezTo>
                  <a:pt x="1607110" y="961722"/>
                  <a:pt x="1584016" y="963172"/>
                  <a:pt x="1565608" y="957037"/>
                </a:cubicBezTo>
                <a:cubicBezTo>
                  <a:pt x="1547200" y="938632"/>
                  <a:pt x="1526368" y="922369"/>
                  <a:pt x="1510385" y="901823"/>
                </a:cubicBezTo>
                <a:cubicBezTo>
                  <a:pt x="1413398" y="777146"/>
                  <a:pt x="1461589" y="825645"/>
                  <a:pt x="1399939" y="717777"/>
                </a:cubicBezTo>
                <a:cubicBezTo>
                  <a:pt x="1388963" y="698572"/>
                  <a:pt x="1375396" y="680968"/>
                  <a:pt x="1363124" y="662564"/>
                </a:cubicBezTo>
                <a:cubicBezTo>
                  <a:pt x="1326309" y="668699"/>
                  <a:pt x="1288086" y="669167"/>
                  <a:pt x="1252678" y="680968"/>
                </a:cubicBezTo>
                <a:cubicBezTo>
                  <a:pt x="1231691" y="687962"/>
                  <a:pt x="1219521" y="716201"/>
                  <a:pt x="1197455" y="717777"/>
                </a:cubicBezTo>
                <a:cubicBezTo>
                  <a:pt x="1129854" y="722605"/>
                  <a:pt x="1062466" y="705508"/>
                  <a:pt x="994971" y="699373"/>
                </a:cubicBezTo>
                <a:cubicBezTo>
                  <a:pt x="972682" y="632519"/>
                  <a:pt x="976563" y="663560"/>
                  <a:pt x="976563" y="607350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3 Accuracy:</a:t>
            </a:r>
            <a:br>
              <a:rPr lang="en-US" dirty="0" smtClean="0"/>
            </a:br>
            <a:r>
              <a:rPr lang="en-US" dirty="0" smtClean="0"/>
              <a:t>Correctness and Completeness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33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Correctness </a:t>
            </a:r>
            <a:r>
              <a:rPr lang="en-US" dirty="0" smtClean="0"/>
              <a:t>akin to precision – percent of predicted structure that is accurate</a:t>
            </a:r>
          </a:p>
          <a:p>
            <a:r>
              <a:rPr lang="en-US" b="1" dirty="0" smtClean="0"/>
              <a:t>Completeness</a:t>
            </a:r>
            <a:r>
              <a:rPr lang="en-US" dirty="0" smtClean="0"/>
              <a:t> akin to recall – percent of true structure predicted accurately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03577" y="3810000"/>
            <a:ext cx="1781485" cy="2455219"/>
            <a:chOff x="903577" y="3810000"/>
            <a:chExt cx="1781485" cy="2455219"/>
          </a:xfrm>
        </p:grpSpPr>
        <p:sp>
          <p:nvSpPr>
            <p:cNvPr id="8" name="Freeform 7"/>
            <p:cNvSpPr/>
            <p:nvPr/>
          </p:nvSpPr>
          <p:spPr>
            <a:xfrm>
              <a:off x="990600" y="4572000"/>
              <a:ext cx="1694462" cy="1693219"/>
            </a:xfrm>
            <a:custGeom>
              <a:avLst/>
              <a:gdLst>
                <a:gd name="connsiteX0" fmla="*/ 1013379 w 1694462"/>
                <a:gd name="connsiteY0" fmla="*/ 73618 h 1693219"/>
                <a:gd name="connsiteX1" fmla="*/ 902933 w 1694462"/>
                <a:gd name="connsiteY1" fmla="*/ 18404 h 1693219"/>
                <a:gd name="connsiteX2" fmla="*/ 847710 w 1694462"/>
                <a:gd name="connsiteY2" fmla="*/ 0 h 1693219"/>
                <a:gd name="connsiteX3" fmla="*/ 203442 w 1694462"/>
                <a:gd name="connsiteY3" fmla="*/ 18404 h 1693219"/>
                <a:gd name="connsiteX4" fmla="*/ 148219 w 1694462"/>
                <a:gd name="connsiteY4" fmla="*/ 36809 h 1693219"/>
                <a:gd name="connsiteX5" fmla="*/ 74589 w 1694462"/>
                <a:gd name="connsiteY5" fmla="*/ 55213 h 1693219"/>
                <a:gd name="connsiteX6" fmla="*/ 37773 w 1694462"/>
                <a:gd name="connsiteY6" fmla="*/ 110427 h 1693219"/>
                <a:gd name="connsiteX7" fmla="*/ 19366 w 1694462"/>
                <a:gd name="connsiteY7" fmla="*/ 184045 h 1693219"/>
                <a:gd name="connsiteX8" fmla="*/ 958 w 1694462"/>
                <a:gd name="connsiteY8" fmla="*/ 239259 h 1693219"/>
                <a:gd name="connsiteX9" fmla="*/ 56181 w 1694462"/>
                <a:gd name="connsiteY9" fmla="*/ 312877 h 1693219"/>
                <a:gd name="connsiteX10" fmla="*/ 185035 w 1694462"/>
                <a:gd name="connsiteY10" fmla="*/ 386495 h 1693219"/>
                <a:gd name="connsiteX11" fmla="*/ 240257 w 1694462"/>
                <a:gd name="connsiteY11" fmla="*/ 404900 h 1693219"/>
                <a:gd name="connsiteX12" fmla="*/ 295480 w 1694462"/>
                <a:gd name="connsiteY12" fmla="*/ 441709 h 1693219"/>
                <a:gd name="connsiteX13" fmla="*/ 442742 w 1694462"/>
                <a:gd name="connsiteY13" fmla="*/ 478518 h 1693219"/>
                <a:gd name="connsiteX14" fmla="*/ 497965 w 1694462"/>
                <a:gd name="connsiteY14" fmla="*/ 515327 h 1693219"/>
                <a:gd name="connsiteX15" fmla="*/ 608410 w 1694462"/>
                <a:gd name="connsiteY15" fmla="*/ 552136 h 1693219"/>
                <a:gd name="connsiteX16" fmla="*/ 682041 w 1694462"/>
                <a:gd name="connsiteY16" fmla="*/ 644159 h 1693219"/>
                <a:gd name="connsiteX17" fmla="*/ 663633 w 1694462"/>
                <a:gd name="connsiteY17" fmla="*/ 699373 h 1693219"/>
                <a:gd name="connsiteX18" fmla="*/ 571595 w 1694462"/>
                <a:gd name="connsiteY18" fmla="*/ 901823 h 1693219"/>
                <a:gd name="connsiteX19" fmla="*/ 516372 w 1694462"/>
                <a:gd name="connsiteY19" fmla="*/ 938632 h 1693219"/>
                <a:gd name="connsiteX20" fmla="*/ 497965 w 1694462"/>
                <a:gd name="connsiteY20" fmla="*/ 993846 h 1693219"/>
                <a:gd name="connsiteX21" fmla="*/ 608410 w 1694462"/>
                <a:gd name="connsiteY21" fmla="*/ 1049060 h 1693219"/>
                <a:gd name="connsiteX22" fmla="*/ 847710 w 1694462"/>
                <a:gd name="connsiteY22" fmla="*/ 1067464 h 1693219"/>
                <a:gd name="connsiteX23" fmla="*/ 994971 w 1694462"/>
                <a:gd name="connsiteY23" fmla="*/ 1085869 h 1693219"/>
                <a:gd name="connsiteX24" fmla="*/ 1031786 w 1694462"/>
                <a:gd name="connsiteY24" fmla="*/ 1141082 h 1693219"/>
                <a:gd name="connsiteX25" fmla="*/ 958156 w 1694462"/>
                <a:gd name="connsiteY25" fmla="*/ 1288319 h 1693219"/>
                <a:gd name="connsiteX26" fmla="*/ 829302 w 1694462"/>
                <a:gd name="connsiteY26" fmla="*/ 1398746 h 1693219"/>
                <a:gd name="connsiteX27" fmla="*/ 847710 w 1694462"/>
                <a:gd name="connsiteY27" fmla="*/ 1527578 h 1693219"/>
                <a:gd name="connsiteX28" fmla="*/ 902933 w 1694462"/>
                <a:gd name="connsiteY28" fmla="*/ 1564387 h 1693219"/>
                <a:gd name="connsiteX29" fmla="*/ 1050194 w 1694462"/>
                <a:gd name="connsiteY29" fmla="*/ 1638006 h 1693219"/>
                <a:gd name="connsiteX30" fmla="*/ 1105417 w 1694462"/>
                <a:gd name="connsiteY30" fmla="*/ 1656410 h 1693219"/>
                <a:gd name="connsiteX31" fmla="*/ 1252678 w 1694462"/>
                <a:gd name="connsiteY31" fmla="*/ 1693219 h 1693219"/>
                <a:gd name="connsiteX32" fmla="*/ 1436755 w 1694462"/>
                <a:gd name="connsiteY32" fmla="*/ 1674815 h 1693219"/>
                <a:gd name="connsiteX33" fmla="*/ 1473570 w 1694462"/>
                <a:gd name="connsiteY33" fmla="*/ 1601196 h 1693219"/>
                <a:gd name="connsiteX34" fmla="*/ 1547201 w 1694462"/>
                <a:gd name="connsiteY34" fmla="*/ 1545983 h 1693219"/>
                <a:gd name="connsiteX35" fmla="*/ 1584016 w 1694462"/>
                <a:gd name="connsiteY35" fmla="*/ 1453960 h 1693219"/>
                <a:gd name="connsiteX36" fmla="*/ 1676054 w 1694462"/>
                <a:gd name="connsiteY36" fmla="*/ 1343533 h 1693219"/>
                <a:gd name="connsiteX37" fmla="*/ 1694462 w 1694462"/>
                <a:gd name="connsiteY37" fmla="*/ 1288319 h 1693219"/>
                <a:gd name="connsiteX38" fmla="*/ 1657646 w 1694462"/>
                <a:gd name="connsiteY38" fmla="*/ 1122678 h 1693219"/>
                <a:gd name="connsiteX39" fmla="*/ 1639239 w 1694462"/>
                <a:gd name="connsiteY39" fmla="*/ 1030655 h 1693219"/>
                <a:gd name="connsiteX40" fmla="*/ 1620831 w 1694462"/>
                <a:gd name="connsiteY40" fmla="*/ 975441 h 1693219"/>
                <a:gd name="connsiteX41" fmla="*/ 1565608 w 1694462"/>
                <a:gd name="connsiteY41" fmla="*/ 957037 h 1693219"/>
                <a:gd name="connsiteX42" fmla="*/ 1510385 w 1694462"/>
                <a:gd name="connsiteY42" fmla="*/ 901823 h 1693219"/>
                <a:gd name="connsiteX43" fmla="*/ 1399939 w 1694462"/>
                <a:gd name="connsiteY43" fmla="*/ 717777 h 1693219"/>
                <a:gd name="connsiteX44" fmla="*/ 1363124 w 1694462"/>
                <a:gd name="connsiteY44" fmla="*/ 662564 h 1693219"/>
                <a:gd name="connsiteX45" fmla="*/ 1252678 w 1694462"/>
                <a:gd name="connsiteY45" fmla="*/ 680968 h 1693219"/>
                <a:gd name="connsiteX46" fmla="*/ 1197455 w 1694462"/>
                <a:gd name="connsiteY46" fmla="*/ 717777 h 1693219"/>
                <a:gd name="connsiteX47" fmla="*/ 994971 w 1694462"/>
                <a:gd name="connsiteY47" fmla="*/ 699373 h 1693219"/>
                <a:gd name="connsiteX48" fmla="*/ 976563 w 1694462"/>
                <a:gd name="connsiteY48" fmla="*/ 607350 h 16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94462" h="1693219">
                  <a:moveTo>
                    <a:pt x="1013379" y="73618"/>
                  </a:moveTo>
                  <a:cubicBezTo>
                    <a:pt x="976564" y="55213"/>
                    <a:pt x="940546" y="35118"/>
                    <a:pt x="902933" y="18404"/>
                  </a:cubicBezTo>
                  <a:cubicBezTo>
                    <a:pt x="885202" y="10525"/>
                    <a:pt x="867113" y="0"/>
                    <a:pt x="847710" y="0"/>
                  </a:cubicBezTo>
                  <a:cubicBezTo>
                    <a:pt x="632866" y="0"/>
                    <a:pt x="418198" y="12269"/>
                    <a:pt x="203442" y="18404"/>
                  </a:cubicBezTo>
                  <a:cubicBezTo>
                    <a:pt x="185034" y="24539"/>
                    <a:pt x="166876" y="31479"/>
                    <a:pt x="148219" y="36809"/>
                  </a:cubicBezTo>
                  <a:cubicBezTo>
                    <a:pt x="123894" y="43758"/>
                    <a:pt x="95640" y="41182"/>
                    <a:pt x="74589" y="55213"/>
                  </a:cubicBezTo>
                  <a:cubicBezTo>
                    <a:pt x="56182" y="67482"/>
                    <a:pt x="50045" y="92022"/>
                    <a:pt x="37773" y="110427"/>
                  </a:cubicBezTo>
                  <a:cubicBezTo>
                    <a:pt x="31637" y="134966"/>
                    <a:pt x="26316" y="159724"/>
                    <a:pt x="19366" y="184045"/>
                  </a:cubicBezTo>
                  <a:cubicBezTo>
                    <a:pt x="14035" y="202699"/>
                    <a:pt x="-4373" y="220605"/>
                    <a:pt x="958" y="239259"/>
                  </a:cubicBezTo>
                  <a:cubicBezTo>
                    <a:pt x="9387" y="268754"/>
                    <a:pt x="34488" y="291188"/>
                    <a:pt x="56181" y="312877"/>
                  </a:cubicBezTo>
                  <a:cubicBezTo>
                    <a:pt x="79290" y="335982"/>
                    <a:pt x="159770" y="375669"/>
                    <a:pt x="185035" y="386495"/>
                  </a:cubicBezTo>
                  <a:cubicBezTo>
                    <a:pt x="202869" y="394137"/>
                    <a:pt x="222902" y="396224"/>
                    <a:pt x="240257" y="404900"/>
                  </a:cubicBezTo>
                  <a:cubicBezTo>
                    <a:pt x="260044" y="414792"/>
                    <a:pt x="274689" y="434150"/>
                    <a:pt x="295480" y="441709"/>
                  </a:cubicBezTo>
                  <a:cubicBezTo>
                    <a:pt x="343032" y="458998"/>
                    <a:pt x="442742" y="478518"/>
                    <a:pt x="442742" y="478518"/>
                  </a:cubicBezTo>
                  <a:cubicBezTo>
                    <a:pt x="461150" y="490788"/>
                    <a:pt x="477749" y="506344"/>
                    <a:pt x="497965" y="515327"/>
                  </a:cubicBezTo>
                  <a:cubicBezTo>
                    <a:pt x="533427" y="531085"/>
                    <a:pt x="608410" y="552136"/>
                    <a:pt x="608410" y="552136"/>
                  </a:cubicBezTo>
                  <a:cubicBezTo>
                    <a:pt x="650806" y="580396"/>
                    <a:pt x="682041" y="584894"/>
                    <a:pt x="682041" y="644159"/>
                  </a:cubicBezTo>
                  <a:cubicBezTo>
                    <a:pt x="682041" y="663560"/>
                    <a:pt x="668738" y="680656"/>
                    <a:pt x="663633" y="699373"/>
                  </a:cubicBezTo>
                  <a:cubicBezTo>
                    <a:pt x="625833" y="837950"/>
                    <a:pt x="659851" y="828288"/>
                    <a:pt x="571595" y="901823"/>
                  </a:cubicBezTo>
                  <a:cubicBezTo>
                    <a:pt x="554599" y="915984"/>
                    <a:pt x="534780" y="926362"/>
                    <a:pt x="516372" y="938632"/>
                  </a:cubicBezTo>
                  <a:cubicBezTo>
                    <a:pt x="510236" y="957037"/>
                    <a:pt x="490759" y="975834"/>
                    <a:pt x="497965" y="993846"/>
                  </a:cubicBezTo>
                  <a:cubicBezTo>
                    <a:pt x="506620" y="1015478"/>
                    <a:pt x="587205" y="1046410"/>
                    <a:pt x="608410" y="1049060"/>
                  </a:cubicBezTo>
                  <a:cubicBezTo>
                    <a:pt x="687795" y="1058981"/>
                    <a:pt x="768068" y="1059880"/>
                    <a:pt x="847710" y="1067464"/>
                  </a:cubicBezTo>
                  <a:cubicBezTo>
                    <a:pt x="896956" y="1072153"/>
                    <a:pt x="945884" y="1079734"/>
                    <a:pt x="994971" y="1085869"/>
                  </a:cubicBezTo>
                  <a:cubicBezTo>
                    <a:pt x="1007243" y="1104273"/>
                    <a:pt x="1029042" y="1119132"/>
                    <a:pt x="1031786" y="1141082"/>
                  </a:cubicBezTo>
                  <a:cubicBezTo>
                    <a:pt x="1043519" y="1234929"/>
                    <a:pt x="1006172" y="1230709"/>
                    <a:pt x="958156" y="1288319"/>
                  </a:cubicBezTo>
                  <a:cubicBezTo>
                    <a:pt x="873162" y="1390295"/>
                    <a:pt x="986131" y="1304666"/>
                    <a:pt x="829302" y="1398746"/>
                  </a:cubicBezTo>
                  <a:cubicBezTo>
                    <a:pt x="835438" y="1441690"/>
                    <a:pt x="830089" y="1487938"/>
                    <a:pt x="847710" y="1527578"/>
                  </a:cubicBezTo>
                  <a:cubicBezTo>
                    <a:pt x="856696" y="1547793"/>
                    <a:pt x="884931" y="1551530"/>
                    <a:pt x="902933" y="1564387"/>
                  </a:cubicBezTo>
                  <a:cubicBezTo>
                    <a:pt x="1015073" y="1644474"/>
                    <a:pt x="931735" y="1604166"/>
                    <a:pt x="1050194" y="1638006"/>
                  </a:cubicBezTo>
                  <a:cubicBezTo>
                    <a:pt x="1068851" y="1643336"/>
                    <a:pt x="1086697" y="1651306"/>
                    <a:pt x="1105417" y="1656410"/>
                  </a:cubicBezTo>
                  <a:cubicBezTo>
                    <a:pt x="1154232" y="1669721"/>
                    <a:pt x="1252678" y="1693219"/>
                    <a:pt x="1252678" y="1693219"/>
                  </a:cubicBezTo>
                  <a:cubicBezTo>
                    <a:pt x="1314037" y="1687084"/>
                    <a:pt x="1379832" y="1698529"/>
                    <a:pt x="1436755" y="1674815"/>
                  </a:cubicBezTo>
                  <a:cubicBezTo>
                    <a:pt x="1462082" y="1664264"/>
                    <a:pt x="1455713" y="1622026"/>
                    <a:pt x="1473570" y="1601196"/>
                  </a:cubicBezTo>
                  <a:cubicBezTo>
                    <a:pt x="1493537" y="1577906"/>
                    <a:pt x="1522657" y="1564387"/>
                    <a:pt x="1547201" y="1545983"/>
                  </a:cubicBezTo>
                  <a:cubicBezTo>
                    <a:pt x="1559473" y="1515309"/>
                    <a:pt x="1569239" y="1483509"/>
                    <a:pt x="1584016" y="1453960"/>
                  </a:cubicBezTo>
                  <a:cubicBezTo>
                    <a:pt x="1609645" y="1402711"/>
                    <a:pt x="1635344" y="1384236"/>
                    <a:pt x="1676054" y="1343533"/>
                  </a:cubicBezTo>
                  <a:cubicBezTo>
                    <a:pt x="1682190" y="1325128"/>
                    <a:pt x="1694462" y="1307720"/>
                    <a:pt x="1694462" y="1288319"/>
                  </a:cubicBezTo>
                  <a:cubicBezTo>
                    <a:pt x="1694462" y="1187029"/>
                    <a:pt x="1676628" y="1198594"/>
                    <a:pt x="1657646" y="1122678"/>
                  </a:cubicBezTo>
                  <a:cubicBezTo>
                    <a:pt x="1650058" y="1092330"/>
                    <a:pt x="1646827" y="1061003"/>
                    <a:pt x="1639239" y="1030655"/>
                  </a:cubicBezTo>
                  <a:cubicBezTo>
                    <a:pt x="1634533" y="1011834"/>
                    <a:pt x="1634550" y="989158"/>
                    <a:pt x="1620831" y="975441"/>
                  </a:cubicBezTo>
                  <a:cubicBezTo>
                    <a:pt x="1607110" y="961722"/>
                    <a:pt x="1584016" y="963172"/>
                    <a:pt x="1565608" y="957037"/>
                  </a:cubicBezTo>
                  <a:cubicBezTo>
                    <a:pt x="1547200" y="938632"/>
                    <a:pt x="1526368" y="922369"/>
                    <a:pt x="1510385" y="901823"/>
                  </a:cubicBezTo>
                  <a:cubicBezTo>
                    <a:pt x="1413398" y="777146"/>
                    <a:pt x="1461589" y="825645"/>
                    <a:pt x="1399939" y="717777"/>
                  </a:cubicBezTo>
                  <a:cubicBezTo>
                    <a:pt x="1388963" y="698572"/>
                    <a:pt x="1375396" y="680968"/>
                    <a:pt x="1363124" y="662564"/>
                  </a:cubicBezTo>
                  <a:cubicBezTo>
                    <a:pt x="1326309" y="668699"/>
                    <a:pt x="1288086" y="669167"/>
                    <a:pt x="1252678" y="680968"/>
                  </a:cubicBezTo>
                  <a:cubicBezTo>
                    <a:pt x="1231691" y="687962"/>
                    <a:pt x="1219521" y="716201"/>
                    <a:pt x="1197455" y="717777"/>
                  </a:cubicBezTo>
                  <a:cubicBezTo>
                    <a:pt x="1129854" y="722605"/>
                    <a:pt x="1062466" y="705508"/>
                    <a:pt x="994971" y="699373"/>
                  </a:cubicBezTo>
                  <a:cubicBezTo>
                    <a:pt x="972682" y="632519"/>
                    <a:pt x="976563" y="663560"/>
                    <a:pt x="976563" y="607350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3577" y="3810000"/>
              <a:ext cx="109076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Truth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30507" y="3810000"/>
            <a:ext cx="1835509" cy="2386841"/>
            <a:chOff x="2948026" y="3810000"/>
            <a:chExt cx="1835509" cy="2386841"/>
          </a:xfrm>
        </p:grpSpPr>
        <p:sp>
          <p:nvSpPr>
            <p:cNvPr id="10" name="Freeform 9"/>
            <p:cNvSpPr/>
            <p:nvPr/>
          </p:nvSpPr>
          <p:spPr>
            <a:xfrm>
              <a:off x="3752705" y="4963736"/>
              <a:ext cx="1030830" cy="1233105"/>
            </a:xfrm>
            <a:custGeom>
              <a:avLst/>
              <a:gdLst>
                <a:gd name="connsiteX0" fmla="*/ 0 w 994014"/>
                <a:gd name="connsiteY0" fmla="*/ 0 h 1049060"/>
                <a:gd name="connsiteX1" fmla="*/ 92039 w 994014"/>
                <a:gd name="connsiteY1" fmla="*/ 36809 h 1049060"/>
                <a:gd name="connsiteX2" fmla="*/ 165669 w 994014"/>
                <a:gd name="connsiteY2" fmla="*/ 55214 h 1049060"/>
                <a:gd name="connsiteX3" fmla="*/ 220892 w 994014"/>
                <a:gd name="connsiteY3" fmla="*/ 73618 h 1049060"/>
                <a:gd name="connsiteX4" fmla="*/ 257708 w 994014"/>
                <a:gd name="connsiteY4" fmla="*/ 128832 h 1049060"/>
                <a:gd name="connsiteX5" fmla="*/ 331338 w 994014"/>
                <a:gd name="connsiteY5" fmla="*/ 202450 h 1049060"/>
                <a:gd name="connsiteX6" fmla="*/ 276115 w 994014"/>
                <a:gd name="connsiteY6" fmla="*/ 312878 h 1049060"/>
                <a:gd name="connsiteX7" fmla="*/ 220892 w 994014"/>
                <a:gd name="connsiteY7" fmla="*/ 349687 h 1049060"/>
                <a:gd name="connsiteX8" fmla="*/ 184077 w 994014"/>
                <a:gd name="connsiteY8" fmla="*/ 404900 h 1049060"/>
                <a:gd name="connsiteX9" fmla="*/ 147262 w 994014"/>
                <a:gd name="connsiteY9" fmla="*/ 515328 h 1049060"/>
                <a:gd name="connsiteX10" fmla="*/ 570638 w 994014"/>
                <a:gd name="connsiteY10" fmla="*/ 607351 h 1049060"/>
                <a:gd name="connsiteX11" fmla="*/ 625861 w 994014"/>
                <a:gd name="connsiteY11" fmla="*/ 644160 h 1049060"/>
                <a:gd name="connsiteX12" fmla="*/ 699491 w 994014"/>
                <a:gd name="connsiteY12" fmla="*/ 662564 h 1049060"/>
                <a:gd name="connsiteX13" fmla="*/ 699491 w 994014"/>
                <a:gd name="connsiteY13" fmla="*/ 791396 h 1049060"/>
                <a:gd name="connsiteX14" fmla="*/ 607453 w 994014"/>
                <a:gd name="connsiteY14" fmla="*/ 828205 h 1049060"/>
                <a:gd name="connsiteX15" fmla="*/ 515415 w 994014"/>
                <a:gd name="connsiteY15" fmla="*/ 938633 h 1049060"/>
                <a:gd name="connsiteX16" fmla="*/ 533822 w 994014"/>
                <a:gd name="connsiteY16" fmla="*/ 1012251 h 1049060"/>
                <a:gd name="connsiteX17" fmla="*/ 644268 w 994014"/>
                <a:gd name="connsiteY17" fmla="*/ 1030655 h 1049060"/>
                <a:gd name="connsiteX18" fmla="*/ 717899 w 994014"/>
                <a:gd name="connsiteY18" fmla="*/ 1049060 h 1049060"/>
                <a:gd name="connsiteX19" fmla="*/ 994014 w 994014"/>
                <a:gd name="connsiteY19" fmla="*/ 1030655 h 1049060"/>
                <a:gd name="connsiteX0" fmla="*/ 0 w 1030830"/>
                <a:gd name="connsiteY0" fmla="*/ 0 h 1233105"/>
                <a:gd name="connsiteX1" fmla="*/ 92039 w 1030830"/>
                <a:gd name="connsiteY1" fmla="*/ 36809 h 1233105"/>
                <a:gd name="connsiteX2" fmla="*/ 165669 w 1030830"/>
                <a:gd name="connsiteY2" fmla="*/ 55214 h 1233105"/>
                <a:gd name="connsiteX3" fmla="*/ 220892 w 1030830"/>
                <a:gd name="connsiteY3" fmla="*/ 73618 h 1233105"/>
                <a:gd name="connsiteX4" fmla="*/ 257708 w 1030830"/>
                <a:gd name="connsiteY4" fmla="*/ 128832 h 1233105"/>
                <a:gd name="connsiteX5" fmla="*/ 331338 w 1030830"/>
                <a:gd name="connsiteY5" fmla="*/ 202450 h 1233105"/>
                <a:gd name="connsiteX6" fmla="*/ 276115 w 1030830"/>
                <a:gd name="connsiteY6" fmla="*/ 312878 h 1233105"/>
                <a:gd name="connsiteX7" fmla="*/ 220892 w 1030830"/>
                <a:gd name="connsiteY7" fmla="*/ 349687 h 1233105"/>
                <a:gd name="connsiteX8" fmla="*/ 184077 w 1030830"/>
                <a:gd name="connsiteY8" fmla="*/ 404900 h 1233105"/>
                <a:gd name="connsiteX9" fmla="*/ 147262 w 1030830"/>
                <a:gd name="connsiteY9" fmla="*/ 515328 h 1233105"/>
                <a:gd name="connsiteX10" fmla="*/ 570638 w 1030830"/>
                <a:gd name="connsiteY10" fmla="*/ 607351 h 1233105"/>
                <a:gd name="connsiteX11" fmla="*/ 625861 w 1030830"/>
                <a:gd name="connsiteY11" fmla="*/ 644160 h 1233105"/>
                <a:gd name="connsiteX12" fmla="*/ 699491 w 1030830"/>
                <a:gd name="connsiteY12" fmla="*/ 662564 h 1233105"/>
                <a:gd name="connsiteX13" fmla="*/ 699491 w 1030830"/>
                <a:gd name="connsiteY13" fmla="*/ 791396 h 1233105"/>
                <a:gd name="connsiteX14" fmla="*/ 607453 w 1030830"/>
                <a:gd name="connsiteY14" fmla="*/ 828205 h 1233105"/>
                <a:gd name="connsiteX15" fmla="*/ 515415 w 1030830"/>
                <a:gd name="connsiteY15" fmla="*/ 938633 h 1233105"/>
                <a:gd name="connsiteX16" fmla="*/ 533822 w 1030830"/>
                <a:gd name="connsiteY16" fmla="*/ 1012251 h 1233105"/>
                <a:gd name="connsiteX17" fmla="*/ 644268 w 1030830"/>
                <a:gd name="connsiteY17" fmla="*/ 1030655 h 1233105"/>
                <a:gd name="connsiteX18" fmla="*/ 717899 w 1030830"/>
                <a:gd name="connsiteY18" fmla="*/ 1049060 h 1233105"/>
                <a:gd name="connsiteX19" fmla="*/ 1030830 w 1030830"/>
                <a:gd name="connsiteY19" fmla="*/ 1233105 h 1233105"/>
                <a:gd name="connsiteX0" fmla="*/ 0 w 1030830"/>
                <a:gd name="connsiteY0" fmla="*/ 0 h 1233105"/>
                <a:gd name="connsiteX1" fmla="*/ 92039 w 1030830"/>
                <a:gd name="connsiteY1" fmla="*/ 36809 h 1233105"/>
                <a:gd name="connsiteX2" fmla="*/ 165669 w 1030830"/>
                <a:gd name="connsiteY2" fmla="*/ 55214 h 1233105"/>
                <a:gd name="connsiteX3" fmla="*/ 220892 w 1030830"/>
                <a:gd name="connsiteY3" fmla="*/ 73618 h 1233105"/>
                <a:gd name="connsiteX4" fmla="*/ 257708 w 1030830"/>
                <a:gd name="connsiteY4" fmla="*/ 128832 h 1233105"/>
                <a:gd name="connsiteX5" fmla="*/ 331338 w 1030830"/>
                <a:gd name="connsiteY5" fmla="*/ 202450 h 1233105"/>
                <a:gd name="connsiteX6" fmla="*/ 276115 w 1030830"/>
                <a:gd name="connsiteY6" fmla="*/ 312878 h 1233105"/>
                <a:gd name="connsiteX7" fmla="*/ 220892 w 1030830"/>
                <a:gd name="connsiteY7" fmla="*/ 349687 h 1233105"/>
                <a:gd name="connsiteX8" fmla="*/ 184077 w 1030830"/>
                <a:gd name="connsiteY8" fmla="*/ 404900 h 1233105"/>
                <a:gd name="connsiteX9" fmla="*/ 147262 w 1030830"/>
                <a:gd name="connsiteY9" fmla="*/ 515328 h 1233105"/>
                <a:gd name="connsiteX10" fmla="*/ 570638 w 1030830"/>
                <a:gd name="connsiteY10" fmla="*/ 607351 h 1233105"/>
                <a:gd name="connsiteX11" fmla="*/ 625861 w 1030830"/>
                <a:gd name="connsiteY11" fmla="*/ 644160 h 1233105"/>
                <a:gd name="connsiteX12" fmla="*/ 699491 w 1030830"/>
                <a:gd name="connsiteY12" fmla="*/ 662564 h 1233105"/>
                <a:gd name="connsiteX13" fmla="*/ 699491 w 1030830"/>
                <a:gd name="connsiteY13" fmla="*/ 791396 h 1233105"/>
                <a:gd name="connsiteX14" fmla="*/ 607453 w 1030830"/>
                <a:gd name="connsiteY14" fmla="*/ 828205 h 1233105"/>
                <a:gd name="connsiteX15" fmla="*/ 515415 w 1030830"/>
                <a:gd name="connsiteY15" fmla="*/ 938633 h 1233105"/>
                <a:gd name="connsiteX16" fmla="*/ 533822 w 1030830"/>
                <a:gd name="connsiteY16" fmla="*/ 1012251 h 1233105"/>
                <a:gd name="connsiteX17" fmla="*/ 644268 w 1030830"/>
                <a:gd name="connsiteY17" fmla="*/ 1030655 h 1233105"/>
                <a:gd name="connsiteX18" fmla="*/ 699491 w 1030830"/>
                <a:gd name="connsiteY18" fmla="*/ 1196296 h 1233105"/>
                <a:gd name="connsiteX19" fmla="*/ 1030830 w 1030830"/>
                <a:gd name="connsiteY19" fmla="*/ 1233105 h 123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30830" h="1233105">
                  <a:moveTo>
                    <a:pt x="0" y="0"/>
                  </a:moveTo>
                  <a:cubicBezTo>
                    <a:pt x="30680" y="12270"/>
                    <a:pt x="60692" y="26362"/>
                    <a:pt x="92039" y="36809"/>
                  </a:cubicBezTo>
                  <a:cubicBezTo>
                    <a:pt x="116040" y="44808"/>
                    <a:pt x="141344" y="48265"/>
                    <a:pt x="165669" y="55214"/>
                  </a:cubicBezTo>
                  <a:cubicBezTo>
                    <a:pt x="184326" y="60544"/>
                    <a:pt x="202484" y="67483"/>
                    <a:pt x="220892" y="73618"/>
                  </a:cubicBezTo>
                  <a:cubicBezTo>
                    <a:pt x="233164" y="92023"/>
                    <a:pt x="240433" y="115015"/>
                    <a:pt x="257708" y="128832"/>
                  </a:cubicBezTo>
                  <a:cubicBezTo>
                    <a:pt x="346953" y="200216"/>
                    <a:pt x="291179" y="81989"/>
                    <a:pt x="331338" y="202450"/>
                  </a:cubicBezTo>
                  <a:cubicBezTo>
                    <a:pt x="316366" y="247361"/>
                    <a:pt x="311800" y="277199"/>
                    <a:pt x="276115" y="312878"/>
                  </a:cubicBezTo>
                  <a:cubicBezTo>
                    <a:pt x="260471" y="328519"/>
                    <a:pt x="239300" y="337417"/>
                    <a:pt x="220892" y="349687"/>
                  </a:cubicBezTo>
                  <a:cubicBezTo>
                    <a:pt x="208620" y="368091"/>
                    <a:pt x="193062" y="384687"/>
                    <a:pt x="184077" y="404900"/>
                  </a:cubicBezTo>
                  <a:cubicBezTo>
                    <a:pt x="168316" y="440356"/>
                    <a:pt x="147262" y="515328"/>
                    <a:pt x="147262" y="515328"/>
                  </a:cubicBezTo>
                  <a:cubicBezTo>
                    <a:pt x="199994" y="726228"/>
                    <a:pt x="132135" y="554739"/>
                    <a:pt x="570638" y="607351"/>
                  </a:cubicBezTo>
                  <a:cubicBezTo>
                    <a:pt x="592603" y="609986"/>
                    <a:pt x="605527" y="635447"/>
                    <a:pt x="625861" y="644160"/>
                  </a:cubicBezTo>
                  <a:cubicBezTo>
                    <a:pt x="649115" y="654124"/>
                    <a:pt x="674948" y="656429"/>
                    <a:pt x="699491" y="662564"/>
                  </a:cubicBezTo>
                  <a:cubicBezTo>
                    <a:pt x="712603" y="701894"/>
                    <a:pt x="739941" y="750953"/>
                    <a:pt x="699491" y="791396"/>
                  </a:cubicBezTo>
                  <a:cubicBezTo>
                    <a:pt x="676125" y="814758"/>
                    <a:pt x="638132" y="815935"/>
                    <a:pt x="607453" y="828205"/>
                  </a:cubicBezTo>
                  <a:cubicBezTo>
                    <a:pt x="591875" y="843781"/>
                    <a:pt x="519687" y="908738"/>
                    <a:pt x="515415" y="938633"/>
                  </a:cubicBezTo>
                  <a:cubicBezTo>
                    <a:pt x="511837" y="963673"/>
                    <a:pt x="513238" y="997550"/>
                    <a:pt x="533822" y="1012251"/>
                  </a:cubicBezTo>
                  <a:cubicBezTo>
                    <a:pt x="564195" y="1033942"/>
                    <a:pt x="616657" y="999981"/>
                    <a:pt x="644268" y="1030655"/>
                  </a:cubicBezTo>
                  <a:cubicBezTo>
                    <a:pt x="671879" y="1061329"/>
                    <a:pt x="674947" y="1190161"/>
                    <a:pt x="699491" y="1196296"/>
                  </a:cubicBezTo>
                  <a:cubicBezTo>
                    <a:pt x="963318" y="1177454"/>
                    <a:pt x="926301" y="1233105"/>
                    <a:pt x="1030830" y="1233105"/>
                  </a:cubicBezTo>
                </a:path>
              </a:pathLst>
            </a:cu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8026" y="3810000"/>
              <a:ext cx="157386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Model A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>
            <a:off x="6172200" y="4876800"/>
            <a:ext cx="1694462" cy="1693219"/>
          </a:xfrm>
          <a:custGeom>
            <a:avLst/>
            <a:gdLst>
              <a:gd name="connsiteX0" fmla="*/ 1013379 w 1694462"/>
              <a:gd name="connsiteY0" fmla="*/ 73618 h 1693219"/>
              <a:gd name="connsiteX1" fmla="*/ 902933 w 1694462"/>
              <a:gd name="connsiteY1" fmla="*/ 18404 h 1693219"/>
              <a:gd name="connsiteX2" fmla="*/ 847710 w 1694462"/>
              <a:gd name="connsiteY2" fmla="*/ 0 h 1693219"/>
              <a:gd name="connsiteX3" fmla="*/ 203442 w 1694462"/>
              <a:gd name="connsiteY3" fmla="*/ 18404 h 1693219"/>
              <a:gd name="connsiteX4" fmla="*/ 148219 w 1694462"/>
              <a:gd name="connsiteY4" fmla="*/ 36809 h 1693219"/>
              <a:gd name="connsiteX5" fmla="*/ 74589 w 1694462"/>
              <a:gd name="connsiteY5" fmla="*/ 55213 h 1693219"/>
              <a:gd name="connsiteX6" fmla="*/ 37773 w 1694462"/>
              <a:gd name="connsiteY6" fmla="*/ 110427 h 1693219"/>
              <a:gd name="connsiteX7" fmla="*/ 19366 w 1694462"/>
              <a:gd name="connsiteY7" fmla="*/ 184045 h 1693219"/>
              <a:gd name="connsiteX8" fmla="*/ 958 w 1694462"/>
              <a:gd name="connsiteY8" fmla="*/ 239259 h 1693219"/>
              <a:gd name="connsiteX9" fmla="*/ 56181 w 1694462"/>
              <a:gd name="connsiteY9" fmla="*/ 312877 h 1693219"/>
              <a:gd name="connsiteX10" fmla="*/ 185035 w 1694462"/>
              <a:gd name="connsiteY10" fmla="*/ 386495 h 1693219"/>
              <a:gd name="connsiteX11" fmla="*/ 240257 w 1694462"/>
              <a:gd name="connsiteY11" fmla="*/ 404900 h 1693219"/>
              <a:gd name="connsiteX12" fmla="*/ 295480 w 1694462"/>
              <a:gd name="connsiteY12" fmla="*/ 441709 h 1693219"/>
              <a:gd name="connsiteX13" fmla="*/ 442742 w 1694462"/>
              <a:gd name="connsiteY13" fmla="*/ 478518 h 1693219"/>
              <a:gd name="connsiteX14" fmla="*/ 497965 w 1694462"/>
              <a:gd name="connsiteY14" fmla="*/ 515327 h 1693219"/>
              <a:gd name="connsiteX15" fmla="*/ 608410 w 1694462"/>
              <a:gd name="connsiteY15" fmla="*/ 552136 h 1693219"/>
              <a:gd name="connsiteX16" fmla="*/ 682041 w 1694462"/>
              <a:gd name="connsiteY16" fmla="*/ 644159 h 1693219"/>
              <a:gd name="connsiteX17" fmla="*/ 663633 w 1694462"/>
              <a:gd name="connsiteY17" fmla="*/ 699373 h 1693219"/>
              <a:gd name="connsiteX18" fmla="*/ 571595 w 1694462"/>
              <a:gd name="connsiteY18" fmla="*/ 901823 h 1693219"/>
              <a:gd name="connsiteX19" fmla="*/ 516372 w 1694462"/>
              <a:gd name="connsiteY19" fmla="*/ 938632 h 1693219"/>
              <a:gd name="connsiteX20" fmla="*/ 497965 w 1694462"/>
              <a:gd name="connsiteY20" fmla="*/ 993846 h 1693219"/>
              <a:gd name="connsiteX21" fmla="*/ 608410 w 1694462"/>
              <a:gd name="connsiteY21" fmla="*/ 1049060 h 1693219"/>
              <a:gd name="connsiteX22" fmla="*/ 847710 w 1694462"/>
              <a:gd name="connsiteY22" fmla="*/ 1067464 h 1693219"/>
              <a:gd name="connsiteX23" fmla="*/ 994971 w 1694462"/>
              <a:gd name="connsiteY23" fmla="*/ 1085869 h 1693219"/>
              <a:gd name="connsiteX24" fmla="*/ 1031786 w 1694462"/>
              <a:gd name="connsiteY24" fmla="*/ 1141082 h 1693219"/>
              <a:gd name="connsiteX25" fmla="*/ 958156 w 1694462"/>
              <a:gd name="connsiteY25" fmla="*/ 1288319 h 1693219"/>
              <a:gd name="connsiteX26" fmla="*/ 829302 w 1694462"/>
              <a:gd name="connsiteY26" fmla="*/ 1398746 h 1693219"/>
              <a:gd name="connsiteX27" fmla="*/ 847710 w 1694462"/>
              <a:gd name="connsiteY27" fmla="*/ 1527578 h 1693219"/>
              <a:gd name="connsiteX28" fmla="*/ 902933 w 1694462"/>
              <a:gd name="connsiteY28" fmla="*/ 1564387 h 1693219"/>
              <a:gd name="connsiteX29" fmla="*/ 1050194 w 1694462"/>
              <a:gd name="connsiteY29" fmla="*/ 1638006 h 1693219"/>
              <a:gd name="connsiteX30" fmla="*/ 1105417 w 1694462"/>
              <a:gd name="connsiteY30" fmla="*/ 1656410 h 1693219"/>
              <a:gd name="connsiteX31" fmla="*/ 1252678 w 1694462"/>
              <a:gd name="connsiteY31" fmla="*/ 1693219 h 1693219"/>
              <a:gd name="connsiteX32" fmla="*/ 1436755 w 1694462"/>
              <a:gd name="connsiteY32" fmla="*/ 1674815 h 1693219"/>
              <a:gd name="connsiteX33" fmla="*/ 1473570 w 1694462"/>
              <a:gd name="connsiteY33" fmla="*/ 1601196 h 1693219"/>
              <a:gd name="connsiteX34" fmla="*/ 1547201 w 1694462"/>
              <a:gd name="connsiteY34" fmla="*/ 1545983 h 1693219"/>
              <a:gd name="connsiteX35" fmla="*/ 1584016 w 1694462"/>
              <a:gd name="connsiteY35" fmla="*/ 1453960 h 1693219"/>
              <a:gd name="connsiteX36" fmla="*/ 1676054 w 1694462"/>
              <a:gd name="connsiteY36" fmla="*/ 1343533 h 1693219"/>
              <a:gd name="connsiteX37" fmla="*/ 1694462 w 1694462"/>
              <a:gd name="connsiteY37" fmla="*/ 1288319 h 1693219"/>
              <a:gd name="connsiteX38" fmla="*/ 1657646 w 1694462"/>
              <a:gd name="connsiteY38" fmla="*/ 1122678 h 1693219"/>
              <a:gd name="connsiteX39" fmla="*/ 1639239 w 1694462"/>
              <a:gd name="connsiteY39" fmla="*/ 1030655 h 1693219"/>
              <a:gd name="connsiteX40" fmla="*/ 1620831 w 1694462"/>
              <a:gd name="connsiteY40" fmla="*/ 975441 h 1693219"/>
              <a:gd name="connsiteX41" fmla="*/ 1565608 w 1694462"/>
              <a:gd name="connsiteY41" fmla="*/ 957037 h 1693219"/>
              <a:gd name="connsiteX42" fmla="*/ 1510385 w 1694462"/>
              <a:gd name="connsiteY42" fmla="*/ 901823 h 1693219"/>
              <a:gd name="connsiteX43" fmla="*/ 1399939 w 1694462"/>
              <a:gd name="connsiteY43" fmla="*/ 717777 h 1693219"/>
              <a:gd name="connsiteX44" fmla="*/ 1363124 w 1694462"/>
              <a:gd name="connsiteY44" fmla="*/ 662564 h 1693219"/>
              <a:gd name="connsiteX45" fmla="*/ 1252678 w 1694462"/>
              <a:gd name="connsiteY45" fmla="*/ 680968 h 1693219"/>
              <a:gd name="connsiteX46" fmla="*/ 1197455 w 1694462"/>
              <a:gd name="connsiteY46" fmla="*/ 717777 h 1693219"/>
              <a:gd name="connsiteX47" fmla="*/ 994971 w 1694462"/>
              <a:gd name="connsiteY47" fmla="*/ 699373 h 1693219"/>
              <a:gd name="connsiteX48" fmla="*/ 976563 w 1694462"/>
              <a:gd name="connsiteY48" fmla="*/ 607350 h 169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94462" h="1693219">
                <a:moveTo>
                  <a:pt x="1013379" y="73618"/>
                </a:moveTo>
                <a:cubicBezTo>
                  <a:pt x="976564" y="55213"/>
                  <a:pt x="940546" y="35118"/>
                  <a:pt x="902933" y="18404"/>
                </a:cubicBezTo>
                <a:cubicBezTo>
                  <a:pt x="885202" y="10525"/>
                  <a:pt x="867113" y="0"/>
                  <a:pt x="847710" y="0"/>
                </a:cubicBezTo>
                <a:cubicBezTo>
                  <a:pt x="632866" y="0"/>
                  <a:pt x="418198" y="12269"/>
                  <a:pt x="203442" y="18404"/>
                </a:cubicBezTo>
                <a:cubicBezTo>
                  <a:pt x="185034" y="24539"/>
                  <a:pt x="166876" y="31479"/>
                  <a:pt x="148219" y="36809"/>
                </a:cubicBezTo>
                <a:cubicBezTo>
                  <a:pt x="123894" y="43758"/>
                  <a:pt x="95640" y="41182"/>
                  <a:pt x="74589" y="55213"/>
                </a:cubicBezTo>
                <a:cubicBezTo>
                  <a:pt x="56182" y="67482"/>
                  <a:pt x="50045" y="92022"/>
                  <a:pt x="37773" y="110427"/>
                </a:cubicBezTo>
                <a:cubicBezTo>
                  <a:pt x="31637" y="134966"/>
                  <a:pt x="26316" y="159724"/>
                  <a:pt x="19366" y="184045"/>
                </a:cubicBezTo>
                <a:cubicBezTo>
                  <a:pt x="14035" y="202699"/>
                  <a:pt x="-4373" y="220605"/>
                  <a:pt x="958" y="239259"/>
                </a:cubicBezTo>
                <a:cubicBezTo>
                  <a:pt x="9387" y="268754"/>
                  <a:pt x="34488" y="291188"/>
                  <a:pt x="56181" y="312877"/>
                </a:cubicBezTo>
                <a:cubicBezTo>
                  <a:pt x="79290" y="335982"/>
                  <a:pt x="159770" y="375669"/>
                  <a:pt x="185035" y="386495"/>
                </a:cubicBezTo>
                <a:cubicBezTo>
                  <a:pt x="202869" y="394137"/>
                  <a:pt x="222902" y="396224"/>
                  <a:pt x="240257" y="404900"/>
                </a:cubicBezTo>
                <a:cubicBezTo>
                  <a:pt x="260044" y="414792"/>
                  <a:pt x="274689" y="434150"/>
                  <a:pt x="295480" y="441709"/>
                </a:cubicBezTo>
                <a:cubicBezTo>
                  <a:pt x="343032" y="458998"/>
                  <a:pt x="442742" y="478518"/>
                  <a:pt x="442742" y="478518"/>
                </a:cubicBezTo>
                <a:cubicBezTo>
                  <a:pt x="461150" y="490788"/>
                  <a:pt x="477749" y="506344"/>
                  <a:pt x="497965" y="515327"/>
                </a:cubicBezTo>
                <a:cubicBezTo>
                  <a:pt x="533427" y="531085"/>
                  <a:pt x="608410" y="552136"/>
                  <a:pt x="608410" y="552136"/>
                </a:cubicBezTo>
                <a:cubicBezTo>
                  <a:pt x="650806" y="580396"/>
                  <a:pt x="682041" y="584894"/>
                  <a:pt x="682041" y="644159"/>
                </a:cubicBezTo>
                <a:cubicBezTo>
                  <a:pt x="682041" y="663560"/>
                  <a:pt x="668738" y="680656"/>
                  <a:pt x="663633" y="699373"/>
                </a:cubicBezTo>
                <a:cubicBezTo>
                  <a:pt x="625833" y="837950"/>
                  <a:pt x="659851" y="828288"/>
                  <a:pt x="571595" y="901823"/>
                </a:cubicBezTo>
                <a:cubicBezTo>
                  <a:pt x="554599" y="915984"/>
                  <a:pt x="534780" y="926362"/>
                  <a:pt x="516372" y="938632"/>
                </a:cubicBezTo>
                <a:cubicBezTo>
                  <a:pt x="510236" y="957037"/>
                  <a:pt x="490759" y="975834"/>
                  <a:pt x="497965" y="993846"/>
                </a:cubicBezTo>
                <a:cubicBezTo>
                  <a:pt x="506620" y="1015478"/>
                  <a:pt x="587205" y="1046410"/>
                  <a:pt x="608410" y="1049060"/>
                </a:cubicBezTo>
                <a:cubicBezTo>
                  <a:pt x="687795" y="1058981"/>
                  <a:pt x="768068" y="1059880"/>
                  <a:pt x="847710" y="1067464"/>
                </a:cubicBezTo>
                <a:cubicBezTo>
                  <a:pt x="896956" y="1072153"/>
                  <a:pt x="945884" y="1079734"/>
                  <a:pt x="994971" y="1085869"/>
                </a:cubicBezTo>
                <a:cubicBezTo>
                  <a:pt x="1007243" y="1104273"/>
                  <a:pt x="1029042" y="1119132"/>
                  <a:pt x="1031786" y="1141082"/>
                </a:cubicBezTo>
                <a:cubicBezTo>
                  <a:pt x="1043519" y="1234929"/>
                  <a:pt x="1006172" y="1230709"/>
                  <a:pt x="958156" y="1288319"/>
                </a:cubicBezTo>
                <a:cubicBezTo>
                  <a:pt x="873162" y="1390295"/>
                  <a:pt x="986131" y="1304666"/>
                  <a:pt x="829302" y="1398746"/>
                </a:cubicBezTo>
                <a:cubicBezTo>
                  <a:pt x="835438" y="1441690"/>
                  <a:pt x="830089" y="1487938"/>
                  <a:pt x="847710" y="1527578"/>
                </a:cubicBezTo>
                <a:cubicBezTo>
                  <a:pt x="856696" y="1547793"/>
                  <a:pt x="884931" y="1551530"/>
                  <a:pt x="902933" y="1564387"/>
                </a:cubicBezTo>
                <a:cubicBezTo>
                  <a:pt x="1015073" y="1644474"/>
                  <a:pt x="931735" y="1604166"/>
                  <a:pt x="1050194" y="1638006"/>
                </a:cubicBezTo>
                <a:cubicBezTo>
                  <a:pt x="1068851" y="1643336"/>
                  <a:pt x="1086697" y="1651306"/>
                  <a:pt x="1105417" y="1656410"/>
                </a:cubicBezTo>
                <a:cubicBezTo>
                  <a:pt x="1154232" y="1669721"/>
                  <a:pt x="1252678" y="1693219"/>
                  <a:pt x="1252678" y="1693219"/>
                </a:cubicBezTo>
                <a:cubicBezTo>
                  <a:pt x="1314037" y="1687084"/>
                  <a:pt x="1379832" y="1698529"/>
                  <a:pt x="1436755" y="1674815"/>
                </a:cubicBezTo>
                <a:cubicBezTo>
                  <a:pt x="1462082" y="1664264"/>
                  <a:pt x="1455713" y="1622026"/>
                  <a:pt x="1473570" y="1601196"/>
                </a:cubicBezTo>
                <a:cubicBezTo>
                  <a:pt x="1493537" y="1577906"/>
                  <a:pt x="1522657" y="1564387"/>
                  <a:pt x="1547201" y="1545983"/>
                </a:cubicBezTo>
                <a:cubicBezTo>
                  <a:pt x="1559473" y="1515309"/>
                  <a:pt x="1569239" y="1483509"/>
                  <a:pt x="1584016" y="1453960"/>
                </a:cubicBezTo>
                <a:cubicBezTo>
                  <a:pt x="1609645" y="1402711"/>
                  <a:pt x="1635344" y="1384236"/>
                  <a:pt x="1676054" y="1343533"/>
                </a:cubicBezTo>
                <a:cubicBezTo>
                  <a:pt x="1682190" y="1325128"/>
                  <a:pt x="1694462" y="1307720"/>
                  <a:pt x="1694462" y="1288319"/>
                </a:cubicBezTo>
                <a:cubicBezTo>
                  <a:pt x="1694462" y="1187029"/>
                  <a:pt x="1676628" y="1198594"/>
                  <a:pt x="1657646" y="1122678"/>
                </a:cubicBezTo>
                <a:cubicBezTo>
                  <a:pt x="1650058" y="1092330"/>
                  <a:pt x="1646827" y="1061003"/>
                  <a:pt x="1639239" y="1030655"/>
                </a:cubicBezTo>
                <a:cubicBezTo>
                  <a:pt x="1634533" y="1011834"/>
                  <a:pt x="1634550" y="989158"/>
                  <a:pt x="1620831" y="975441"/>
                </a:cubicBezTo>
                <a:cubicBezTo>
                  <a:pt x="1607110" y="961722"/>
                  <a:pt x="1584016" y="963172"/>
                  <a:pt x="1565608" y="957037"/>
                </a:cubicBezTo>
                <a:cubicBezTo>
                  <a:pt x="1547200" y="938632"/>
                  <a:pt x="1526368" y="922369"/>
                  <a:pt x="1510385" y="901823"/>
                </a:cubicBezTo>
                <a:cubicBezTo>
                  <a:pt x="1413398" y="777146"/>
                  <a:pt x="1461589" y="825645"/>
                  <a:pt x="1399939" y="717777"/>
                </a:cubicBezTo>
                <a:cubicBezTo>
                  <a:pt x="1388963" y="698572"/>
                  <a:pt x="1375396" y="680968"/>
                  <a:pt x="1363124" y="662564"/>
                </a:cubicBezTo>
                <a:cubicBezTo>
                  <a:pt x="1326309" y="668699"/>
                  <a:pt x="1288086" y="669167"/>
                  <a:pt x="1252678" y="680968"/>
                </a:cubicBezTo>
                <a:cubicBezTo>
                  <a:pt x="1231691" y="687962"/>
                  <a:pt x="1219521" y="716201"/>
                  <a:pt x="1197455" y="717777"/>
                </a:cubicBezTo>
                <a:cubicBezTo>
                  <a:pt x="1129854" y="722605"/>
                  <a:pt x="1062466" y="705508"/>
                  <a:pt x="994971" y="699373"/>
                </a:cubicBezTo>
                <a:cubicBezTo>
                  <a:pt x="972682" y="632519"/>
                  <a:pt x="976563" y="663560"/>
                  <a:pt x="976563" y="607350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7" name="Group 16"/>
          <p:cNvGrpSpPr/>
          <p:nvPr/>
        </p:nvGrpSpPr>
        <p:grpSpPr>
          <a:xfrm>
            <a:off x="5449818" y="3810000"/>
            <a:ext cx="2474982" cy="2743200"/>
            <a:chOff x="5145018" y="3810000"/>
            <a:chExt cx="2474982" cy="2743200"/>
          </a:xfrm>
        </p:grpSpPr>
        <p:sp>
          <p:nvSpPr>
            <p:cNvPr id="11" name="Freeform 10"/>
            <p:cNvSpPr/>
            <p:nvPr/>
          </p:nvSpPr>
          <p:spPr>
            <a:xfrm>
              <a:off x="5145018" y="4546987"/>
              <a:ext cx="2474982" cy="2006213"/>
            </a:xfrm>
            <a:custGeom>
              <a:avLst/>
              <a:gdLst>
                <a:gd name="connsiteX0" fmla="*/ 1013379 w 1694462"/>
                <a:gd name="connsiteY0" fmla="*/ 73618 h 1693219"/>
                <a:gd name="connsiteX1" fmla="*/ 902933 w 1694462"/>
                <a:gd name="connsiteY1" fmla="*/ 18404 h 1693219"/>
                <a:gd name="connsiteX2" fmla="*/ 847710 w 1694462"/>
                <a:gd name="connsiteY2" fmla="*/ 0 h 1693219"/>
                <a:gd name="connsiteX3" fmla="*/ 203442 w 1694462"/>
                <a:gd name="connsiteY3" fmla="*/ 18404 h 1693219"/>
                <a:gd name="connsiteX4" fmla="*/ 148219 w 1694462"/>
                <a:gd name="connsiteY4" fmla="*/ 36809 h 1693219"/>
                <a:gd name="connsiteX5" fmla="*/ 74589 w 1694462"/>
                <a:gd name="connsiteY5" fmla="*/ 55213 h 1693219"/>
                <a:gd name="connsiteX6" fmla="*/ 37773 w 1694462"/>
                <a:gd name="connsiteY6" fmla="*/ 110427 h 1693219"/>
                <a:gd name="connsiteX7" fmla="*/ 19366 w 1694462"/>
                <a:gd name="connsiteY7" fmla="*/ 184045 h 1693219"/>
                <a:gd name="connsiteX8" fmla="*/ 958 w 1694462"/>
                <a:gd name="connsiteY8" fmla="*/ 239259 h 1693219"/>
                <a:gd name="connsiteX9" fmla="*/ 56181 w 1694462"/>
                <a:gd name="connsiteY9" fmla="*/ 312877 h 1693219"/>
                <a:gd name="connsiteX10" fmla="*/ 185035 w 1694462"/>
                <a:gd name="connsiteY10" fmla="*/ 386495 h 1693219"/>
                <a:gd name="connsiteX11" fmla="*/ 240257 w 1694462"/>
                <a:gd name="connsiteY11" fmla="*/ 404900 h 1693219"/>
                <a:gd name="connsiteX12" fmla="*/ 295480 w 1694462"/>
                <a:gd name="connsiteY12" fmla="*/ 441709 h 1693219"/>
                <a:gd name="connsiteX13" fmla="*/ 442742 w 1694462"/>
                <a:gd name="connsiteY13" fmla="*/ 478518 h 1693219"/>
                <a:gd name="connsiteX14" fmla="*/ 497965 w 1694462"/>
                <a:gd name="connsiteY14" fmla="*/ 515327 h 1693219"/>
                <a:gd name="connsiteX15" fmla="*/ 608410 w 1694462"/>
                <a:gd name="connsiteY15" fmla="*/ 552136 h 1693219"/>
                <a:gd name="connsiteX16" fmla="*/ 682041 w 1694462"/>
                <a:gd name="connsiteY16" fmla="*/ 644159 h 1693219"/>
                <a:gd name="connsiteX17" fmla="*/ 663633 w 1694462"/>
                <a:gd name="connsiteY17" fmla="*/ 699373 h 1693219"/>
                <a:gd name="connsiteX18" fmla="*/ 571595 w 1694462"/>
                <a:gd name="connsiteY18" fmla="*/ 901823 h 1693219"/>
                <a:gd name="connsiteX19" fmla="*/ 516372 w 1694462"/>
                <a:gd name="connsiteY19" fmla="*/ 938632 h 1693219"/>
                <a:gd name="connsiteX20" fmla="*/ 497965 w 1694462"/>
                <a:gd name="connsiteY20" fmla="*/ 993846 h 1693219"/>
                <a:gd name="connsiteX21" fmla="*/ 608410 w 1694462"/>
                <a:gd name="connsiteY21" fmla="*/ 1049060 h 1693219"/>
                <a:gd name="connsiteX22" fmla="*/ 847710 w 1694462"/>
                <a:gd name="connsiteY22" fmla="*/ 1067464 h 1693219"/>
                <a:gd name="connsiteX23" fmla="*/ 994971 w 1694462"/>
                <a:gd name="connsiteY23" fmla="*/ 1085869 h 1693219"/>
                <a:gd name="connsiteX24" fmla="*/ 1031786 w 1694462"/>
                <a:gd name="connsiteY24" fmla="*/ 1141082 h 1693219"/>
                <a:gd name="connsiteX25" fmla="*/ 958156 w 1694462"/>
                <a:gd name="connsiteY25" fmla="*/ 1288319 h 1693219"/>
                <a:gd name="connsiteX26" fmla="*/ 829302 w 1694462"/>
                <a:gd name="connsiteY26" fmla="*/ 1398746 h 1693219"/>
                <a:gd name="connsiteX27" fmla="*/ 847710 w 1694462"/>
                <a:gd name="connsiteY27" fmla="*/ 1527578 h 1693219"/>
                <a:gd name="connsiteX28" fmla="*/ 902933 w 1694462"/>
                <a:gd name="connsiteY28" fmla="*/ 1564387 h 1693219"/>
                <a:gd name="connsiteX29" fmla="*/ 1050194 w 1694462"/>
                <a:gd name="connsiteY29" fmla="*/ 1638006 h 1693219"/>
                <a:gd name="connsiteX30" fmla="*/ 1105417 w 1694462"/>
                <a:gd name="connsiteY30" fmla="*/ 1656410 h 1693219"/>
                <a:gd name="connsiteX31" fmla="*/ 1252678 w 1694462"/>
                <a:gd name="connsiteY31" fmla="*/ 1693219 h 1693219"/>
                <a:gd name="connsiteX32" fmla="*/ 1436755 w 1694462"/>
                <a:gd name="connsiteY32" fmla="*/ 1674815 h 1693219"/>
                <a:gd name="connsiteX33" fmla="*/ 1473570 w 1694462"/>
                <a:gd name="connsiteY33" fmla="*/ 1601196 h 1693219"/>
                <a:gd name="connsiteX34" fmla="*/ 1547201 w 1694462"/>
                <a:gd name="connsiteY34" fmla="*/ 1545983 h 1693219"/>
                <a:gd name="connsiteX35" fmla="*/ 1584016 w 1694462"/>
                <a:gd name="connsiteY35" fmla="*/ 1453960 h 1693219"/>
                <a:gd name="connsiteX36" fmla="*/ 1676054 w 1694462"/>
                <a:gd name="connsiteY36" fmla="*/ 1343533 h 1693219"/>
                <a:gd name="connsiteX37" fmla="*/ 1694462 w 1694462"/>
                <a:gd name="connsiteY37" fmla="*/ 1288319 h 1693219"/>
                <a:gd name="connsiteX38" fmla="*/ 1657646 w 1694462"/>
                <a:gd name="connsiteY38" fmla="*/ 1122678 h 1693219"/>
                <a:gd name="connsiteX39" fmla="*/ 1639239 w 1694462"/>
                <a:gd name="connsiteY39" fmla="*/ 1030655 h 1693219"/>
                <a:gd name="connsiteX40" fmla="*/ 1620831 w 1694462"/>
                <a:gd name="connsiteY40" fmla="*/ 975441 h 1693219"/>
                <a:gd name="connsiteX41" fmla="*/ 1565608 w 1694462"/>
                <a:gd name="connsiteY41" fmla="*/ 957037 h 1693219"/>
                <a:gd name="connsiteX42" fmla="*/ 1510385 w 1694462"/>
                <a:gd name="connsiteY42" fmla="*/ 901823 h 1693219"/>
                <a:gd name="connsiteX43" fmla="*/ 1399939 w 1694462"/>
                <a:gd name="connsiteY43" fmla="*/ 717777 h 1693219"/>
                <a:gd name="connsiteX44" fmla="*/ 1363124 w 1694462"/>
                <a:gd name="connsiteY44" fmla="*/ 662564 h 1693219"/>
                <a:gd name="connsiteX45" fmla="*/ 1252678 w 1694462"/>
                <a:gd name="connsiteY45" fmla="*/ 680968 h 1693219"/>
                <a:gd name="connsiteX46" fmla="*/ 1197455 w 1694462"/>
                <a:gd name="connsiteY46" fmla="*/ 717777 h 1693219"/>
                <a:gd name="connsiteX47" fmla="*/ 994971 w 1694462"/>
                <a:gd name="connsiteY47" fmla="*/ 699373 h 1693219"/>
                <a:gd name="connsiteX48" fmla="*/ 976563 w 1694462"/>
                <a:gd name="connsiteY48" fmla="*/ 607350 h 1693219"/>
                <a:gd name="connsiteX0" fmla="*/ 1092361 w 1773444"/>
                <a:gd name="connsiteY0" fmla="*/ 386495 h 2006096"/>
                <a:gd name="connsiteX1" fmla="*/ 981915 w 1773444"/>
                <a:gd name="connsiteY1" fmla="*/ 331281 h 2006096"/>
                <a:gd name="connsiteX2" fmla="*/ 43125 w 1773444"/>
                <a:gd name="connsiteY2" fmla="*/ 0 h 2006096"/>
                <a:gd name="connsiteX3" fmla="*/ 282424 w 1773444"/>
                <a:gd name="connsiteY3" fmla="*/ 331281 h 2006096"/>
                <a:gd name="connsiteX4" fmla="*/ 227201 w 1773444"/>
                <a:gd name="connsiteY4" fmla="*/ 349686 h 2006096"/>
                <a:gd name="connsiteX5" fmla="*/ 153571 w 1773444"/>
                <a:gd name="connsiteY5" fmla="*/ 368090 h 2006096"/>
                <a:gd name="connsiteX6" fmla="*/ 116755 w 1773444"/>
                <a:gd name="connsiteY6" fmla="*/ 423304 h 2006096"/>
                <a:gd name="connsiteX7" fmla="*/ 98348 w 1773444"/>
                <a:gd name="connsiteY7" fmla="*/ 496922 h 2006096"/>
                <a:gd name="connsiteX8" fmla="*/ 79940 w 1773444"/>
                <a:gd name="connsiteY8" fmla="*/ 552136 h 2006096"/>
                <a:gd name="connsiteX9" fmla="*/ 135163 w 1773444"/>
                <a:gd name="connsiteY9" fmla="*/ 625754 h 2006096"/>
                <a:gd name="connsiteX10" fmla="*/ 264017 w 1773444"/>
                <a:gd name="connsiteY10" fmla="*/ 699372 h 2006096"/>
                <a:gd name="connsiteX11" fmla="*/ 319239 w 1773444"/>
                <a:gd name="connsiteY11" fmla="*/ 717777 h 2006096"/>
                <a:gd name="connsiteX12" fmla="*/ 374462 w 1773444"/>
                <a:gd name="connsiteY12" fmla="*/ 754586 h 2006096"/>
                <a:gd name="connsiteX13" fmla="*/ 521724 w 1773444"/>
                <a:gd name="connsiteY13" fmla="*/ 791395 h 2006096"/>
                <a:gd name="connsiteX14" fmla="*/ 576947 w 1773444"/>
                <a:gd name="connsiteY14" fmla="*/ 828204 h 2006096"/>
                <a:gd name="connsiteX15" fmla="*/ 687392 w 1773444"/>
                <a:gd name="connsiteY15" fmla="*/ 865013 h 2006096"/>
                <a:gd name="connsiteX16" fmla="*/ 761023 w 1773444"/>
                <a:gd name="connsiteY16" fmla="*/ 957036 h 2006096"/>
                <a:gd name="connsiteX17" fmla="*/ 742615 w 1773444"/>
                <a:gd name="connsiteY17" fmla="*/ 1012250 h 2006096"/>
                <a:gd name="connsiteX18" fmla="*/ 650577 w 1773444"/>
                <a:gd name="connsiteY18" fmla="*/ 1214700 h 2006096"/>
                <a:gd name="connsiteX19" fmla="*/ 595354 w 1773444"/>
                <a:gd name="connsiteY19" fmla="*/ 1251509 h 2006096"/>
                <a:gd name="connsiteX20" fmla="*/ 576947 w 1773444"/>
                <a:gd name="connsiteY20" fmla="*/ 1306723 h 2006096"/>
                <a:gd name="connsiteX21" fmla="*/ 687392 w 1773444"/>
                <a:gd name="connsiteY21" fmla="*/ 1361937 h 2006096"/>
                <a:gd name="connsiteX22" fmla="*/ 926692 w 1773444"/>
                <a:gd name="connsiteY22" fmla="*/ 1380341 h 2006096"/>
                <a:gd name="connsiteX23" fmla="*/ 1073953 w 1773444"/>
                <a:gd name="connsiteY23" fmla="*/ 1398746 h 2006096"/>
                <a:gd name="connsiteX24" fmla="*/ 1110768 w 1773444"/>
                <a:gd name="connsiteY24" fmla="*/ 1453959 h 2006096"/>
                <a:gd name="connsiteX25" fmla="*/ 1037138 w 1773444"/>
                <a:gd name="connsiteY25" fmla="*/ 1601196 h 2006096"/>
                <a:gd name="connsiteX26" fmla="*/ 908284 w 1773444"/>
                <a:gd name="connsiteY26" fmla="*/ 1711623 h 2006096"/>
                <a:gd name="connsiteX27" fmla="*/ 926692 w 1773444"/>
                <a:gd name="connsiteY27" fmla="*/ 1840455 h 2006096"/>
                <a:gd name="connsiteX28" fmla="*/ 981915 w 1773444"/>
                <a:gd name="connsiteY28" fmla="*/ 1877264 h 2006096"/>
                <a:gd name="connsiteX29" fmla="*/ 1129176 w 1773444"/>
                <a:gd name="connsiteY29" fmla="*/ 1950883 h 2006096"/>
                <a:gd name="connsiteX30" fmla="*/ 1184399 w 1773444"/>
                <a:gd name="connsiteY30" fmla="*/ 1969287 h 2006096"/>
                <a:gd name="connsiteX31" fmla="*/ 1331660 w 1773444"/>
                <a:gd name="connsiteY31" fmla="*/ 2006096 h 2006096"/>
                <a:gd name="connsiteX32" fmla="*/ 1515737 w 1773444"/>
                <a:gd name="connsiteY32" fmla="*/ 1987692 h 2006096"/>
                <a:gd name="connsiteX33" fmla="*/ 1552552 w 1773444"/>
                <a:gd name="connsiteY33" fmla="*/ 1914073 h 2006096"/>
                <a:gd name="connsiteX34" fmla="*/ 1626183 w 1773444"/>
                <a:gd name="connsiteY34" fmla="*/ 1858860 h 2006096"/>
                <a:gd name="connsiteX35" fmla="*/ 1662998 w 1773444"/>
                <a:gd name="connsiteY35" fmla="*/ 1766837 h 2006096"/>
                <a:gd name="connsiteX36" fmla="*/ 1755036 w 1773444"/>
                <a:gd name="connsiteY36" fmla="*/ 1656410 h 2006096"/>
                <a:gd name="connsiteX37" fmla="*/ 1773444 w 1773444"/>
                <a:gd name="connsiteY37" fmla="*/ 1601196 h 2006096"/>
                <a:gd name="connsiteX38" fmla="*/ 1736628 w 1773444"/>
                <a:gd name="connsiteY38" fmla="*/ 1435555 h 2006096"/>
                <a:gd name="connsiteX39" fmla="*/ 1718221 w 1773444"/>
                <a:gd name="connsiteY39" fmla="*/ 1343532 h 2006096"/>
                <a:gd name="connsiteX40" fmla="*/ 1699813 w 1773444"/>
                <a:gd name="connsiteY40" fmla="*/ 1288318 h 2006096"/>
                <a:gd name="connsiteX41" fmla="*/ 1644590 w 1773444"/>
                <a:gd name="connsiteY41" fmla="*/ 1269914 h 2006096"/>
                <a:gd name="connsiteX42" fmla="*/ 1589367 w 1773444"/>
                <a:gd name="connsiteY42" fmla="*/ 1214700 h 2006096"/>
                <a:gd name="connsiteX43" fmla="*/ 1478921 w 1773444"/>
                <a:gd name="connsiteY43" fmla="*/ 1030654 h 2006096"/>
                <a:gd name="connsiteX44" fmla="*/ 1442106 w 1773444"/>
                <a:gd name="connsiteY44" fmla="*/ 975441 h 2006096"/>
                <a:gd name="connsiteX45" fmla="*/ 1331660 w 1773444"/>
                <a:gd name="connsiteY45" fmla="*/ 993845 h 2006096"/>
                <a:gd name="connsiteX46" fmla="*/ 1276437 w 1773444"/>
                <a:gd name="connsiteY46" fmla="*/ 1030654 h 2006096"/>
                <a:gd name="connsiteX47" fmla="*/ 1073953 w 1773444"/>
                <a:gd name="connsiteY47" fmla="*/ 1012250 h 2006096"/>
                <a:gd name="connsiteX48" fmla="*/ 1055545 w 1773444"/>
                <a:gd name="connsiteY48" fmla="*/ 920227 h 2006096"/>
                <a:gd name="connsiteX0" fmla="*/ 1793899 w 2474982"/>
                <a:gd name="connsiteY0" fmla="*/ 386612 h 2006213"/>
                <a:gd name="connsiteX1" fmla="*/ 26764 w 2474982"/>
                <a:gd name="connsiteY1" fmla="*/ 294589 h 2006213"/>
                <a:gd name="connsiteX2" fmla="*/ 744663 w 2474982"/>
                <a:gd name="connsiteY2" fmla="*/ 117 h 2006213"/>
                <a:gd name="connsiteX3" fmla="*/ 983962 w 2474982"/>
                <a:gd name="connsiteY3" fmla="*/ 331398 h 2006213"/>
                <a:gd name="connsiteX4" fmla="*/ 928739 w 2474982"/>
                <a:gd name="connsiteY4" fmla="*/ 349803 h 2006213"/>
                <a:gd name="connsiteX5" fmla="*/ 855109 w 2474982"/>
                <a:gd name="connsiteY5" fmla="*/ 368207 h 2006213"/>
                <a:gd name="connsiteX6" fmla="*/ 818293 w 2474982"/>
                <a:gd name="connsiteY6" fmla="*/ 423421 h 2006213"/>
                <a:gd name="connsiteX7" fmla="*/ 799886 w 2474982"/>
                <a:gd name="connsiteY7" fmla="*/ 497039 h 2006213"/>
                <a:gd name="connsiteX8" fmla="*/ 781478 w 2474982"/>
                <a:gd name="connsiteY8" fmla="*/ 552253 h 2006213"/>
                <a:gd name="connsiteX9" fmla="*/ 836701 w 2474982"/>
                <a:gd name="connsiteY9" fmla="*/ 625871 h 2006213"/>
                <a:gd name="connsiteX10" fmla="*/ 965555 w 2474982"/>
                <a:gd name="connsiteY10" fmla="*/ 699489 h 2006213"/>
                <a:gd name="connsiteX11" fmla="*/ 1020777 w 2474982"/>
                <a:gd name="connsiteY11" fmla="*/ 717894 h 2006213"/>
                <a:gd name="connsiteX12" fmla="*/ 1076000 w 2474982"/>
                <a:gd name="connsiteY12" fmla="*/ 754703 h 2006213"/>
                <a:gd name="connsiteX13" fmla="*/ 1223262 w 2474982"/>
                <a:gd name="connsiteY13" fmla="*/ 791512 h 2006213"/>
                <a:gd name="connsiteX14" fmla="*/ 1278485 w 2474982"/>
                <a:gd name="connsiteY14" fmla="*/ 828321 h 2006213"/>
                <a:gd name="connsiteX15" fmla="*/ 1388930 w 2474982"/>
                <a:gd name="connsiteY15" fmla="*/ 865130 h 2006213"/>
                <a:gd name="connsiteX16" fmla="*/ 1462561 w 2474982"/>
                <a:gd name="connsiteY16" fmla="*/ 957153 h 2006213"/>
                <a:gd name="connsiteX17" fmla="*/ 1444153 w 2474982"/>
                <a:gd name="connsiteY17" fmla="*/ 1012367 h 2006213"/>
                <a:gd name="connsiteX18" fmla="*/ 1352115 w 2474982"/>
                <a:gd name="connsiteY18" fmla="*/ 1214817 h 2006213"/>
                <a:gd name="connsiteX19" fmla="*/ 1296892 w 2474982"/>
                <a:gd name="connsiteY19" fmla="*/ 1251626 h 2006213"/>
                <a:gd name="connsiteX20" fmla="*/ 1278485 w 2474982"/>
                <a:gd name="connsiteY20" fmla="*/ 1306840 h 2006213"/>
                <a:gd name="connsiteX21" fmla="*/ 1388930 w 2474982"/>
                <a:gd name="connsiteY21" fmla="*/ 1362054 h 2006213"/>
                <a:gd name="connsiteX22" fmla="*/ 1628230 w 2474982"/>
                <a:gd name="connsiteY22" fmla="*/ 1380458 h 2006213"/>
                <a:gd name="connsiteX23" fmla="*/ 1775491 w 2474982"/>
                <a:gd name="connsiteY23" fmla="*/ 1398863 h 2006213"/>
                <a:gd name="connsiteX24" fmla="*/ 1812306 w 2474982"/>
                <a:gd name="connsiteY24" fmla="*/ 1454076 h 2006213"/>
                <a:gd name="connsiteX25" fmla="*/ 1738676 w 2474982"/>
                <a:gd name="connsiteY25" fmla="*/ 1601313 h 2006213"/>
                <a:gd name="connsiteX26" fmla="*/ 1609822 w 2474982"/>
                <a:gd name="connsiteY26" fmla="*/ 1711740 h 2006213"/>
                <a:gd name="connsiteX27" fmla="*/ 1628230 w 2474982"/>
                <a:gd name="connsiteY27" fmla="*/ 1840572 h 2006213"/>
                <a:gd name="connsiteX28" fmla="*/ 1683453 w 2474982"/>
                <a:gd name="connsiteY28" fmla="*/ 1877381 h 2006213"/>
                <a:gd name="connsiteX29" fmla="*/ 1830714 w 2474982"/>
                <a:gd name="connsiteY29" fmla="*/ 1951000 h 2006213"/>
                <a:gd name="connsiteX30" fmla="*/ 1885937 w 2474982"/>
                <a:gd name="connsiteY30" fmla="*/ 1969404 h 2006213"/>
                <a:gd name="connsiteX31" fmla="*/ 2033198 w 2474982"/>
                <a:gd name="connsiteY31" fmla="*/ 2006213 h 2006213"/>
                <a:gd name="connsiteX32" fmla="*/ 2217275 w 2474982"/>
                <a:gd name="connsiteY32" fmla="*/ 1987809 h 2006213"/>
                <a:gd name="connsiteX33" fmla="*/ 2254090 w 2474982"/>
                <a:gd name="connsiteY33" fmla="*/ 1914190 h 2006213"/>
                <a:gd name="connsiteX34" fmla="*/ 2327721 w 2474982"/>
                <a:gd name="connsiteY34" fmla="*/ 1858977 h 2006213"/>
                <a:gd name="connsiteX35" fmla="*/ 2364536 w 2474982"/>
                <a:gd name="connsiteY35" fmla="*/ 1766954 h 2006213"/>
                <a:gd name="connsiteX36" fmla="*/ 2456574 w 2474982"/>
                <a:gd name="connsiteY36" fmla="*/ 1656527 h 2006213"/>
                <a:gd name="connsiteX37" fmla="*/ 2474982 w 2474982"/>
                <a:gd name="connsiteY37" fmla="*/ 1601313 h 2006213"/>
                <a:gd name="connsiteX38" fmla="*/ 2438166 w 2474982"/>
                <a:gd name="connsiteY38" fmla="*/ 1435672 h 2006213"/>
                <a:gd name="connsiteX39" fmla="*/ 2419759 w 2474982"/>
                <a:gd name="connsiteY39" fmla="*/ 1343649 h 2006213"/>
                <a:gd name="connsiteX40" fmla="*/ 2401351 w 2474982"/>
                <a:gd name="connsiteY40" fmla="*/ 1288435 h 2006213"/>
                <a:gd name="connsiteX41" fmla="*/ 2346128 w 2474982"/>
                <a:gd name="connsiteY41" fmla="*/ 1270031 h 2006213"/>
                <a:gd name="connsiteX42" fmla="*/ 2290905 w 2474982"/>
                <a:gd name="connsiteY42" fmla="*/ 1214817 h 2006213"/>
                <a:gd name="connsiteX43" fmla="*/ 2180459 w 2474982"/>
                <a:gd name="connsiteY43" fmla="*/ 1030771 h 2006213"/>
                <a:gd name="connsiteX44" fmla="*/ 2143644 w 2474982"/>
                <a:gd name="connsiteY44" fmla="*/ 975558 h 2006213"/>
                <a:gd name="connsiteX45" fmla="*/ 2033198 w 2474982"/>
                <a:gd name="connsiteY45" fmla="*/ 993962 h 2006213"/>
                <a:gd name="connsiteX46" fmla="*/ 1977975 w 2474982"/>
                <a:gd name="connsiteY46" fmla="*/ 1030771 h 2006213"/>
                <a:gd name="connsiteX47" fmla="*/ 1775491 w 2474982"/>
                <a:gd name="connsiteY47" fmla="*/ 1012367 h 2006213"/>
                <a:gd name="connsiteX48" fmla="*/ 1757083 w 2474982"/>
                <a:gd name="connsiteY48" fmla="*/ 920344 h 2006213"/>
                <a:gd name="connsiteX0" fmla="*/ 26764 w 2474982"/>
                <a:gd name="connsiteY0" fmla="*/ 294589 h 2006213"/>
                <a:gd name="connsiteX1" fmla="*/ 744663 w 2474982"/>
                <a:gd name="connsiteY1" fmla="*/ 117 h 2006213"/>
                <a:gd name="connsiteX2" fmla="*/ 983962 w 2474982"/>
                <a:gd name="connsiteY2" fmla="*/ 331398 h 2006213"/>
                <a:gd name="connsiteX3" fmla="*/ 928739 w 2474982"/>
                <a:gd name="connsiteY3" fmla="*/ 349803 h 2006213"/>
                <a:gd name="connsiteX4" fmla="*/ 855109 w 2474982"/>
                <a:gd name="connsiteY4" fmla="*/ 368207 h 2006213"/>
                <a:gd name="connsiteX5" fmla="*/ 818293 w 2474982"/>
                <a:gd name="connsiteY5" fmla="*/ 423421 h 2006213"/>
                <a:gd name="connsiteX6" fmla="*/ 799886 w 2474982"/>
                <a:gd name="connsiteY6" fmla="*/ 497039 h 2006213"/>
                <a:gd name="connsiteX7" fmla="*/ 781478 w 2474982"/>
                <a:gd name="connsiteY7" fmla="*/ 552253 h 2006213"/>
                <a:gd name="connsiteX8" fmla="*/ 836701 w 2474982"/>
                <a:gd name="connsiteY8" fmla="*/ 625871 h 2006213"/>
                <a:gd name="connsiteX9" fmla="*/ 965555 w 2474982"/>
                <a:gd name="connsiteY9" fmla="*/ 699489 h 2006213"/>
                <a:gd name="connsiteX10" fmla="*/ 1020777 w 2474982"/>
                <a:gd name="connsiteY10" fmla="*/ 717894 h 2006213"/>
                <a:gd name="connsiteX11" fmla="*/ 1076000 w 2474982"/>
                <a:gd name="connsiteY11" fmla="*/ 754703 h 2006213"/>
                <a:gd name="connsiteX12" fmla="*/ 1223262 w 2474982"/>
                <a:gd name="connsiteY12" fmla="*/ 791512 h 2006213"/>
                <a:gd name="connsiteX13" fmla="*/ 1278485 w 2474982"/>
                <a:gd name="connsiteY13" fmla="*/ 828321 h 2006213"/>
                <a:gd name="connsiteX14" fmla="*/ 1388930 w 2474982"/>
                <a:gd name="connsiteY14" fmla="*/ 865130 h 2006213"/>
                <a:gd name="connsiteX15" fmla="*/ 1462561 w 2474982"/>
                <a:gd name="connsiteY15" fmla="*/ 957153 h 2006213"/>
                <a:gd name="connsiteX16" fmla="*/ 1444153 w 2474982"/>
                <a:gd name="connsiteY16" fmla="*/ 1012367 h 2006213"/>
                <a:gd name="connsiteX17" fmla="*/ 1352115 w 2474982"/>
                <a:gd name="connsiteY17" fmla="*/ 1214817 h 2006213"/>
                <a:gd name="connsiteX18" fmla="*/ 1296892 w 2474982"/>
                <a:gd name="connsiteY18" fmla="*/ 1251626 h 2006213"/>
                <a:gd name="connsiteX19" fmla="*/ 1278485 w 2474982"/>
                <a:gd name="connsiteY19" fmla="*/ 1306840 h 2006213"/>
                <a:gd name="connsiteX20" fmla="*/ 1388930 w 2474982"/>
                <a:gd name="connsiteY20" fmla="*/ 1362054 h 2006213"/>
                <a:gd name="connsiteX21" fmla="*/ 1628230 w 2474982"/>
                <a:gd name="connsiteY21" fmla="*/ 1380458 h 2006213"/>
                <a:gd name="connsiteX22" fmla="*/ 1775491 w 2474982"/>
                <a:gd name="connsiteY22" fmla="*/ 1398863 h 2006213"/>
                <a:gd name="connsiteX23" fmla="*/ 1812306 w 2474982"/>
                <a:gd name="connsiteY23" fmla="*/ 1454076 h 2006213"/>
                <a:gd name="connsiteX24" fmla="*/ 1738676 w 2474982"/>
                <a:gd name="connsiteY24" fmla="*/ 1601313 h 2006213"/>
                <a:gd name="connsiteX25" fmla="*/ 1609822 w 2474982"/>
                <a:gd name="connsiteY25" fmla="*/ 1711740 h 2006213"/>
                <a:gd name="connsiteX26" fmla="*/ 1628230 w 2474982"/>
                <a:gd name="connsiteY26" fmla="*/ 1840572 h 2006213"/>
                <a:gd name="connsiteX27" fmla="*/ 1683453 w 2474982"/>
                <a:gd name="connsiteY27" fmla="*/ 1877381 h 2006213"/>
                <a:gd name="connsiteX28" fmla="*/ 1830714 w 2474982"/>
                <a:gd name="connsiteY28" fmla="*/ 1951000 h 2006213"/>
                <a:gd name="connsiteX29" fmla="*/ 1885937 w 2474982"/>
                <a:gd name="connsiteY29" fmla="*/ 1969404 h 2006213"/>
                <a:gd name="connsiteX30" fmla="*/ 2033198 w 2474982"/>
                <a:gd name="connsiteY30" fmla="*/ 2006213 h 2006213"/>
                <a:gd name="connsiteX31" fmla="*/ 2217275 w 2474982"/>
                <a:gd name="connsiteY31" fmla="*/ 1987809 h 2006213"/>
                <a:gd name="connsiteX32" fmla="*/ 2254090 w 2474982"/>
                <a:gd name="connsiteY32" fmla="*/ 1914190 h 2006213"/>
                <a:gd name="connsiteX33" fmla="*/ 2327721 w 2474982"/>
                <a:gd name="connsiteY33" fmla="*/ 1858977 h 2006213"/>
                <a:gd name="connsiteX34" fmla="*/ 2364536 w 2474982"/>
                <a:gd name="connsiteY34" fmla="*/ 1766954 h 2006213"/>
                <a:gd name="connsiteX35" fmla="*/ 2456574 w 2474982"/>
                <a:gd name="connsiteY35" fmla="*/ 1656527 h 2006213"/>
                <a:gd name="connsiteX36" fmla="*/ 2474982 w 2474982"/>
                <a:gd name="connsiteY36" fmla="*/ 1601313 h 2006213"/>
                <a:gd name="connsiteX37" fmla="*/ 2438166 w 2474982"/>
                <a:gd name="connsiteY37" fmla="*/ 1435672 h 2006213"/>
                <a:gd name="connsiteX38" fmla="*/ 2419759 w 2474982"/>
                <a:gd name="connsiteY38" fmla="*/ 1343649 h 2006213"/>
                <a:gd name="connsiteX39" fmla="*/ 2401351 w 2474982"/>
                <a:gd name="connsiteY39" fmla="*/ 1288435 h 2006213"/>
                <a:gd name="connsiteX40" fmla="*/ 2346128 w 2474982"/>
                <a:gd name="connsiteY40" fmla="*/ 1270031 h 2006213"/>
                <a:gd name="connsiteX41" fmla="*/ 2290905 w 2474982"/>
                <a:gd name="connsiteY41" fmla="*/ 1214817 h 2006213"/>
                <a:gd name="connsiteX42" fmla="*/ 2180459 w 2474982"/>
                <a:gd name="connsiteY42" fmla="*/ 1030771 h 2006213"/>
                <a:gd name="connsiteX43" fmla="*/ 2143644 w 2474982"/>
                <a:gd name="connsiteY43" fmla="*/ 975558 h 2006213"/>
                <a:gd name="connsiteX44" fmla="*/ 2033198 w 2474982"/>
                <a:gd name="connsiteY44" fmla="*/ 993962 h 2006213"/>
                <a:gd name="connsiteX45" fmla="*/ 1977975 w 2474982"/>
                <a:gd name="connsiteY45" fmla="*/ 1030771 h 2006213"/>
                <a:gd name="connsiteX46" fmla="*/ 1775491 w 2474982"/>
                <a:gd name="connsiteY46" fmla="*/ 1012367 h 2006213"/>
                <a:gd name="connsiteX47" fmla="*/ 1757083 w 2474982"/>
                <a:gd name="connsiteY47" fmla="*/ 920344 h 200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74982" h="2006213">
                  <a:moveTo>
                    <a:pt x="26764" y="294589"/>
                  </a:moveTo>
                  <a:cubicBezTo>
                    <a:pt x="-148109" y="230173"/>
                    <a:pt x="585130" y="-6018"/>
                    <a:pt x="744663" y="117"/>
                  </a:cubicBezTo>
                  <a:cubicBezTo>
                    <a:pt x="904196" y="6252"/>
                    <a:pt x="1198718" y="325263"/>
                    <a:pt x="983962" y="331398"/>
                  </a:cubicBezTo>
                  <a:cubicBezTo>
                    <a:pt x="965554" y="337533"/>
                    <a:pt x="947396" y="344473"/>
                    <a:pt x="928739" y="349803"/>
                  </a:cubicBezTo>
                  <a:cubicBezTo>
                    <a:pt x="904414" y="356752"/>
                    <a:pt x="876160" y="354176"/>
                    <a:pt x="855109" y="368207"/>
                  </a:cubicBezTo>
                  <a:cubicBezTo>
                    <a:pt x="836702" y="380476"/>
                    <a:pt x="830565" y="405016"/>
                    <a:pt x="818293" y="423421"/>
                  </a:cubicBezTo>
                  <a:cubicBezTo>
                    <a:pt x="812157" y="447960"/>
                    <a:pt x="806836" y="472718"/>
                    <a:pt x="799886" y="497039"/>
                  </a:cubicBezTo>
                  <a:cubicBezTo>
                    <a:pt x="794555" y="515693"/>
                    <a:pt x="776147" y="533599"/>
                    <a:pt x="781478" y="552253"/>
                  </a:cubicBezTo>
                  <a:cubicBezTo>
                    <a:pt x="789907" y="581748"/>
                    <a:pt x="815008" y="604182"/>
                    <a:pt x="836701" y="625871"/>
                  </a:cubicBezTo>
                  <a:cubicBezTo>
                    <a:pt x="859810" y="648976"/>
                    <a:pt x="940290" y="688663"/>
                    <a:pt x="965555" y="699489"/>
                  </a:cubicBezTo>
                  <a:cubicBezTo>
                    <a:pt x="983389" y="707131"/>
                    <a:pt x="1003422" y="709218"/>
                    <a:pt x="1020777" y="717894"/>
                  </a:cubicBezTo>
                  <a:cubicBezTo>
                    <a:pt x="1040564" y="727786"/>
                    <a:pt x="1055209" y="747144"/>
                    <a:pt x="1076000" y="754703"/>
                  </a:cubicBezTo>
                  <a:cubicBezTo>
                    <a:pt x="1123552" y="771992"/>
                    <a:pt x="1223262" y="791512"/>
                    <a:pt x="1223262" y="791512"/>
                  </a:cubicBezTo>
                  <a:cubicBezTo>
                    <a:pt x="1241670" y="803782"/>
                    <a:pt x="1258269" y="819338"/>
                    <a:pt x="1278485" y="828321"/>
                  </a:cubicBezTo>
                  <a:cubicBezTo>
                    <a:pt x="1313947" y="844079"/>
                    <a:pt x="1388930" y="865130"/>
                    <a:pt x="1388930" y="865130"/>
                  </a:cubicBezTo>
                  <a:cubicBezTo>
                    <a:pt x="1431326" y="893390"/>
                    <a:pt x="1462561" y="897888"/>
                    <a:pt x="1462561" y="957153"/>
                  </a:cubicBezTo>
                  <a:cubicBezTo>
                    <a:pt x="1462561" y="976554"/>
                    <a:pt x="1449258" y="993650"/>
                    <a:pt x="1444153" y="1012367"/>
                  </a:cubicBezTo>
                  <a:cubicBezTo>
                    <a:pt x="1406353" y="1150944"/>
                    <a:pt x="1440371" y="1141282"/>
                    <a:pt x="1352115" y="1214817"/>
                  </a:cubicBezTo>
                  <a:cubicBezTo>
                    <a:pt x="1335119" y="1228978"/>
                    <a:pt x="1315300" y="1239356"/>
                    <a:pt x="1296892" y="1251626"/>
                  </a:cubicBezTo>
                  <a:cubicBezTo>
                    <a:pt x="1290756" y="1270031"/>
                    <a:pt x="1271279" y="1288828"/>
                    <a:pt x="1278485" y="1306840"/>
                  </a:cubicBezTo>
                  <a:cubicBezTo>
                    <a:pt x="1287140" y="1328472"/>
                    <a:pt x="1367725" y="1359404"/>
                    <a:pt x="1388930" y="1362054"/>
                  </a:cubicBezTo>
                  <a:cubicBezTo>
                    <a:pt x="1468315" y="1371975"/>
                    <a:pt x="1548588" y="1372874"/>
                    <a:pt x="1628230" y="1380458"/>
                  </a:cubicBezTo>
                  <a:cubicBezTo>
                    <a:pt x="1677476" y="1385147"/>
                    <a:pt x="1726404" y="1392728"/>
                    <a:pt x="1775491" y="1398863"/>
                  </a:cubicBezTo>
                  <a:cubicBezTo>
                    <a:pt x="1787763" y="1417267"/>
                    <a:pt x="1809562" y="1432126"/>
                    <a:pt x="1812306" y="1454076"/>
                  </a:cubicBezTo>
                  <a:cubicBezTo>
                    <a:pt x="1824039" y="1547923"/>
                    <a:pt x="1786692" y="1543703"/>
                    <a:pt x="1738676" y="1601313"/>
                  </a:cubicBezTo>
                  <a:cubicBezTo>
                    <a:pt x="1653682" y="1703289"/>
                    <a:pt x="1766651" y="1617660"/>
                    <a:pt x="1609822" y="1711740"/>
                  </a:cubicBezTo>
                  <a:cubicBezTo>
                    <a:pt x="1615958" y="1754684"/>
                    <a:pt x="1610609" y="1800932"/>
                    <a:pt x="1628230" y="1840572"/>
                  </a:cubicBezTo>
                  <a:cubicBezTo>
                    <a:pt x="1637216" y="1860787"/>
                    <a:pt x="1665451" y="1864524"/>
                    <a:pt x="1683453" y="1877381"/>
                  </a:cubicBezTo>
                  <a:cubicBezTo>
                    <a:pt x="1795593" y="1957468"/>
                    <a:pt x="1712255" y="1917160"/>
                    <a:pt x="1830714" y="1951000"/>
                  </a:cubicBezTo>
                  <a:cubicBezTo>
                    <a:pt x="1849371" y="1956330"/>
                    <a:pt x="1867217" y="1964300"/>
                    <a:pt x="1885937" y="1969404"/>
                  </a:cubicBezTo>
                  <a:cubicBezTo>
                    <a:pt x="1934752" y="1982715"/>
                    <a:pt x="2033198" y="2006213"/>
                    <a:pt x="2033198" y="2006213"/>
                  </a:cubicBezTo>
                  <a:cubicBezTo>
                    <a:pt x="2094557" y="2000078"/>
                    <a:pt x="2160352" y="2011523"/>
                    <a:pt x="2217275" y="1987809"/>
                  </a:cubicBezTo>
                  <a:cubicBezTo>
                    <a:pt x="2242602" y="1977258"/>
                    <a:pt x="2236233" y="1935020"/>
                    <a:pt x="2254090" y="1914190"/>
                  </a:cubicBezTo>
                  <a:cubicBezTo>
                    <a:pt x="2274057" y="1890900"/>
                    <a:pt x="2303177" y="1877381"/>
                    <a:pt x="2327721" y="1858977"/>
                  </a:cubicBezTo>
                  <a:cubicBezTo>
                    <a:pt x="2339993" y="1828303"/>
                    <a:pt x="2349759" y="1796503"/>
                    <a:pt x="2364536" y="1766954"/>
                  </a:cubicBezTo>
                  <a:cubicBezTo>
                    <a:pt x="2390165" y="1715705"/>
                    <a:pt x="2415864" y="1697230"/>
                    <a:pt x="2456574" y="1656527"/>
                  </a:cubicBezTo>
                  <a:cubicBezTo>
                    <a:pt x="2462710" y="1638122"/>
                    <a:pt x="2474982" y="1620714"/>
                    <a:pt x="2474982" y="1601313"/>
                  </a:cubicBezTo>
                  <a:cubicBezTo>
                    <a:pt x="2474982" y="1500023"/>
                    <a:pt x="2457148" y="1511588"/>
                    <a:pt x="2438166" y="1435672"/>
                  </a:cubicBezTo>
                  <a:cubicBezTo>
                    <a:pt x="2430578" y="1405324"/>
                    <a:pt x="2427347" y="1373997"/>
                    <a:pt x="2419759" y="1343649"/>
                  </a:cubicBezTo>
                  <a:cubicBezTo>
                    <a:pt x="2415053" y="1324828"/>
                    <a:pt x="2415070" y="1302152"/>
                    <a:pt x="2401351" y="1288435"/>
                  </a:cubicBezTo>
                  <a:cubicBezTo>
                    <a:pt x="2387630" y="1274716"/>
                    <a:pt x="2364536" y="1276166"/>
                    <a:pt x="2346128" y="1270031"/>
                  </a:cubicBezTo>
                  <a:cubicBezTo>
                    <a:pt x="2327720" y="1251626"/>
                    <a:pt x="2306888" y="1235363"/>
                    <a:pt x="2290905" y="1214817"/>
                  </a:cubicBezTo>
                  <a:cubicBezTo>
                    <a:pt x="2193918" y="1090140"/>
                    <a:pt x="2242109" y="1138639"/>
                    <a:pt x="2180459" y="1030771"/>
                  </a:cubicBezTo>
                  <a:cubicBezTo>
                    <a:pt x="2169483" y="1011566"/>
                    <a:pt x="2155916" y="993962"/>
                    <a:pt x="2143644" y="975558"/>
                  </a:cubicBezTo>
                  <a:cubicBezTo>
                    <a:pt x="2106829" y="981693"/>
                    <a:pt x="2068606" y="982161"/>
                    <a:pt x="2033198" y="993962"/>
                  </a:cubicBezTo>
                  <a:cubicBezTo>
                    <a:pt x="2012211" y="1000956"/>
                    <a:pt x="2000041" y="1029195"/>
                    <a:pt x="1977975" y="1030771"/>
                  </a:cubicBezTo>
                  <a:cubicBezTo>
                    <a:pt x="1910374" y="1035599"/>
                    <a:pt x="1842986" y="1018502"/>
                    <a:pt x="1775491" y="1012367"/>
                  </a:cubicBezTo>
                  <a:cubicBezTo>
                    <a:pt x="1753202" y="945513"/>
                    <a:pt x="1757083" y="976554"/>
                    <a:pt x="1757083" y="920344"/>
                  </a:cubicBezTo>
                </a:path>
              </a:pathLst>
            </a:cu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27921" y="3810000"/>
              <a:ext cx="15722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Model B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7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3" name="AutoShape 9"/>
          <p:cNvSpPr>
            <a:spLocks/>
          </p:cNvSpPr>
          <p:nvPr/>
        </p:nvSpPr>
        <p:spPr bwMode="auto">
          <a:xfrm>
            <a:off x="457200" y="2294594"/>
            <a:ext cx="4038600" cy="3926417"/>
          </a:xfrm>
          <a:prstGeom prst="roundRect">
            <a:avLst>
              <a:gd name="adj" fmla="val 5356"/>
            </a:avLst>
          </a:prstGeom>
          <a:solidFill>
            <a:srgbClr val="FFFFFF"/>
          </a:solidFill>
          <a:ln w="50800" cap="flat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Protein-Structure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34</a:t>
            </a:fld>
            <a:endParaRPr kumimoji="0" lang="en-US"/>
          </a:p>
        </p:txBody>
      </p:sp>
      <p:pic>
        <p:nvPicPr>
          <p:cNvPr id="5" name="Picture 4" descr="pf_scatter_talk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4" r="56334"/>
          <a:stretch/>
        </p:blipFill>
        <p:spPr>
          <a:xfrm>
            <a:off x="381000" y="2057400"/>
            <a:ext cx="4038600" cy="4266335"/>
          </a:xfrm>
          <a:prstGeom prst="rect">
            <a:avLst/>
          </a:prstGeom>
        </p:spPr>
      </p:pic>
      <p:sp>
        <p:nvSpPr>
          <p:cNvPr id="88076" name="Oval 12"/>
          <p:cNvSpPr>
            <a:spLocks/>
          </p:cNvSpPr>
          <p:nvPr/>
        </p:nvSpPr>
        <p:spPr bwMode="auto">
          <a:xfrm rot="21360001">
            <a:off x="1769689" y="3480353"/>
            <a:ext cx="1244600" cy="533400"/>
          </a:xfrm>
          <a:prstGeom prst="ellipse">
            <a:avLst/>
          </a:prstGeom>
          <a:noFill/>
          <a:ln w="254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AutoShape 9"/>
          <p:cNvSpPr>
            <a:spLocks/>
          </p:cNvSpPr>
          <p:nvPr/>
        </p:nvSpPr>
        <p:spPr bwMode="auto">
          <a:xfrm>
            <a:off x="4724400" y="2295459"/>
            <a:ext cx="4038600" cy="3926417"/>
          </a:xfrm>
          <a:prstGeom prst="roundRect">
            <a:avLst>
              <a:gd name="adj" fmla="val 5356"/>
            </a:avLst>
          </a:prstGeom>
          <a:solidFill>
            <a:srgbClr val="FFFFFF"/>
          </a:solidFill>
          <a:ln w="50800" cap="flat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51" t="4414" r="2299" b="4103"/>
          <a:stretch/>
        </p:blipFill>
        <p:spPr>
          <a:xfrm>
            <a:off x="4724400" y="2280036"/>
            <a:ext cx="3962400" cy="3892164"/>
          </a:xfrm>
          <a:prstGeom prst="rect">
            <a:avLst/>
          </a:prstGeom>
        </p:spPr>
      </p:pic>
      <p:sp>
        <p:nvSpPr>
          <p:cNvPr id="18" name="Oval 13"/>
          <p:cNvSpPr>
            <a:spLocks/>
          </p:cNvSpPr>
          <p:nvPr/>
        </p:nvSpPr>
        <p:spPr bwMode="auto">
          <a:xfrm rot="21240000">
            <a:off x="5382750" y="3976038"/>
            <a:ext cx="2086543" cy="571500"/>
          </a:xfrm>
          <a:prstGeom prst="ellipse">
            <a:avLst/>
          </a:prstGeom>
          <a:noFill/>
          <a:ln w="254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Oval 12"/>
          <p:cNvSpPr>
            <a:spLocks/>
          </p:cNvSpPr>
          <p:nvPr/>
        </p:nvSpPr>
        <p:spPr bwMode="auto">
          <a:xfrm rot="21360001">
            <a:off x="609442" y="5222377"/>
            <a:ext cx="890667" cy="716060"/>
          </a:xfrm>
          <a:prstGeom prst="ellipse">
            <a:avLst/>
          </a:prstGeom>
          <a:noFill/>
          <a:ln w="254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6" grpId="0" animBg="1"/>
      <p:bldP spid="15" grpId="0" animBg="1"/>
      <p:bldP spid="18" grpId="0" animBg="1"/>
      <p:bldP spid="19" grpId="0" animBg="1"/>
      <p:bldP spid="1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35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Background and Motivation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ACMI Roadmap and My Contributions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Inference in ACMI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Guided Belief Propagation</a:t>
            </a:r>
          </a:p>
          <a:p>
            <a:r>
              <a:rPr lang="en-US" dirty="0" smtClean="0"/>
              <a:t>Probabilistic Ensembles in ACMI (PEA)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Conclusions and Future Directions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08" t="26181" r="31999" b="12726"/>
          <a:stretch>
            <a:fillRect/>
          </a:stretch>
        </p:blipFill>
        <p:spPr bwMode="auto">
          <a:xfrm>
            <a:off x="7010400" y="2057400"/>
            <a:ext cx="1828800" cy="247773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4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Ensembles: the use of multiple models to improve predictive performance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Tend to outperform best single model </a:t>
            </a:r>
            <a:r>
              <a:rPr lang="en-US" sz="1800" dirty="0" smtClean="0"/>
              <a:t>[</a:t>
            </a:r>
            <a:r>
              <a:rPr lang="en-US" sz="1800" dirty="0" err="1" smtClean="0"/>
              <a:t>Dietterich</a:t>
            </a:r>
            <a:r>
              <a:rPr lang="en-US" sz="1800" dirty="0" smtClean="0"/>
              <a:t> ‘00]</a:t>
            </a:r>
            <a:endParaRPr lang="en-US" dirty="0" smtClean="0"/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, 2010 Netflix prize	</a:t>
            </a:r>
          </a:p>
        </p:txBody>
      </p:sp>
      <p:pic>
        <p:nvPicPr>
          <p:cNvPr id="3" name="Picture 2" descr="blindmenandelepha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752600"/>
            <a:ext cx="6324600" cy="4411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Ensemble Methods </a:t>
            </a:r>
            <a:r>
              <a:rPr lang="en-US" sz="2000" dirty="0" smtClean="0"/>
              <a:t>[ACM-BCB 2011]{Ch. 6}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209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Standard ACMI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37</a:t>
            </a:fld>
            <a:endParaRPr kumimoji="0" lang="en-US"/>
          </a:p>
        </p:txBody>
      </p:sp>
      <p:pic>
        <p:nvPicPr>
          <p:cNvPr id="7" name="Content Placeholder 6" descr="bpensemble2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2971800"/>
            <a:ext cx="2137295" cy="1981200"/>
          </a:xfrm>
        </p:spPr>
      </p:pic>
      <p:pic>
        <p:nvPicPr>
          <p:cNvPr id="11" name="Picture 3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6705600" y="3200400"/>
            <a:ext cx="1810547" cy="15748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62000" y="3733800"/>
            <a:ext cx="1447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Protocol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62200" y="39624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38800" y="39624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" y="2057400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82432" y="2362200"/>
            <a:ext cx="71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MRF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7999" y="4876800"/>
            <a:ext cx="76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P(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400" baseline="-25000" dirty="0" err="1">
                <a:solidFill>
                  <a:schemeClr val="tx1"/>
                </a:solidFill>
                <a:latin typeface="+mn-lt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066800" y="2209800"/>
            <a:ext cx="4419600" cy="1219200"/>
          </a:xfrm>
          <a:prstGeom prst="wedgeRectCallout">
            <a:avLst>
              <a:gd name="adj1" fmla="val -33363"/>
              <a:gd name="adj2" fmla="val 74505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dirty="0" smtClean="0"/>
              <a:t>message-scheduler: how ACMI sends messages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24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Ensemble ACMI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38</a:t>
            </a:fld>
            <a:endParaRPr kumimoji="0" lang="en-US"/>
          </a:p>
        </p:txBody>
      </p:sp>
      <p:pic>
        <p:nvPicPr>
          <p:cNvPr id="7" name="Content Placeholder 6" descr="bpensemble2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2971800"/>
            <a:ext cx="2137295" cy="1981200"/>
          </a:xfrm>
        </p:spPr>
      </p:pic>
      <p:pic>
        <p:nvPicPr>
          <p:cNvPr id="11" name="Picture 36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4" t="13710" r="13389" b="8871"/>
          <a:stretch/>
        </p:blipFill>
        <p:spPr bwMode="auto">
          <a:xfrm>
            <a:off x="6477000" y="1981200"/>
            <a:ext cx="1625601" cy="1219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62000" y="2971800"/>
            <a:ext cx="15240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Protocol 1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62200" y="32004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562600" y="2590800"/>
            <a:ext cx="914400" cy="68580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" y="2057400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82432" y="2362200"/>
            <a:ext cx="71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MRF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0" y="3733800"/>
            <a:ext cx="15240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Protocol 2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62200" y="39624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62000" y="4648200"/>
            <a:ext cx="15240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Protocol C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62200" y="48768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4" t="13280" r="16280" b="11719"/>
          <a:stretch>
            <a:fillRect/>
          </a:stretch>
        </p:blipFill>
        <p:spPr bwMode="auto">
          <a:xfrm>
            <a:off x="6477000" y="5105400"/>
            <a:ext cx="1600200" cy="121920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0" t="13280" r="14285" b="11719"/>
          <a:stretch>
            <a:fillRect/>
          </a:stretch>
        </p:blipFill>
        <p:spPr bwMode="auto">
          <a:xfrm>
            <a:off x="6477000" y="3276600"/>
            <a:ext cx="1600200" cy="121920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5562600" y="38862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62600" y="4800600"/>
            <a:ext cx="914400" cy="60960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66387" y="2362200"/>
            <a:ext cx="878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66387" y="3733800"/>
            <a:ext cx="878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61027" y="5486400"/>
            <a:ext cx="88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986214" y="4107848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…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6877694" y="45009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…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  <p:bldP spid="24" grpId="0"/>
      <p:bldP spid="25" grpId="0"/>
      <p:bldP spid="26" grpId="0"/>
      <p:bldP spid="4" grpId="0"/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Probabilistic Ensembles in ACMI (PEA)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39</a:t>
            </a:fld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ensemble framework (PEA)</a:t>
            </a:r>
          </a:p>
          <a:p>
            <a:pPr lvl="1"/>
            <a:r>
              <a:rPr lang="en-US" dirty="0" smtClean="0"/>
              <a:t>Run inference multiple times, under different conditions</a:t>
            </a:r>
          </a:p>
          <a:p>
            <a:pPr lvl="1"/>
            <a:r>
              <a:rPr lang="en-US" dirty="0" smtClean="0"/>
              <a:t>Output: multiple, </a:t>
            </a:r>
            <a:r>
              <a:rPr lang="en-US" i="1" dirty="0" smtClean="0"/>
              <a:t>diverse</a:t>
            </a:r>
            <a:r>
              <a:rPr lang="en-US" dirty="0" smtClean="0"/>
              <a:t>, estimates of each </a:t>
            </a:r>
            <a:br>
              <a:rPr lang="en-US" dirty="0" smtClean="0"/>
            </a:br>
            <a:r>
              <a:rPr lang="en-US" dirty="0" smtClean="0"/>
              <a:t>amino acid’s location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Phase 2 now has several probability distributions for each amino acid, so what?</a:t>
            </a:r>
          </a:p>
          <a:p>
            <a:pPr lvl="1"/>
            <a:r>
              <a:rPr lang="en-US" dirty="0" smtClean="0"/>
              <a:t>Need to aggregate distributions in Phase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Task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118100" cy="525780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</a:t>
            </a:r>
            <a:endParaRPr lang="en-US" dirty="0"/>
          </a:p>
          <a:p>
            <a:pPr lvl="1"/>
            <a:r>
              <a:rPr lang="en-US" dirty="0"/>
              <a:t>A protein sequence</a:t>
            </a:r>
          </a:p>
          <a:p>
            <a:pPr lvl="1"/>
            <a:r>
              <a:rPr lang="en-US" dirty="0"/>
              <a:t>Electron-density map (EDM)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protein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Do</a:t>
            </a:r>
            <a:endParaRPr lang="en-US" dirty="0"/>
          </a:p>
          <a:p>
            <a:pPr lvl="1"/>
            <a:r>
              <a:rPr lang="en-US" dirty="0"/>
              <a:t>Automatically produce a protein </a:t>
            </a:r>
            <a:r>
              <a:rPr lang="en-US" dirty="0" smtClean="0"/>
              <a:t>structure </a:t>
            </a:r>
            <a:r>
              <a:rPr lang="en-US" dirty="0"/>
              <a:t>that 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ontains all atoms</a:t>
            </a:r>
            <a:endParaRPr lang="en-US" dirty="0"/>
          </a:p>
          <a:p>
            <a:pPr lvl="2"/>
            <a:r>
              <a:rPr lang="en-US" dirty="0"/>
              <a:t>I</a:t>
            </a:r>
            <a:r>
              <a:rPr lang="en-US" dirty="0" smtClean="0"/>
              <a:t>s physically </a:t>
            </a:r>
            <a:r>
              <a:rPr lang="en-US" dirty="0"/>
              <a:t>feasible</a:t>
            </a:r>
          </a:p>
        </p:txBody>
      </p:sp>
      <p:pic>
        <p:nvPicPr>
          <p:cNvPr id="28679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562600" y="2451100"/>
            <a:ext cx="2590800" cy="1600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8680" name="Rectangle 8"/>
          <p:cNvSpPr>
            <a:spLocks/>
          </p:cNvSpPr>
          <p:nvPr/>
        </p:nvSpPr>
        <p:spPr bwMode="auto">
          <a:xfrm>
            <a:off x="5803900" y="1905000"/>
            <a:ext cx="2095500" cy="393700"/>
          </a:xfrm>
          <a:prstGeom prst="rect">
            <a:avLst/>
          </a:prstGeom>
          <a:noFill/>
          <a:ln w="127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Courier New" charset="0"/>
                <a:cs typeface="Courier New" charset="0"/>
                <a:sym typeface="Courier New" charset="0"/>
              </a:rPr>
              <a:t>SAVRVGLAIM...</a:t>
            </a: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5" cstate="print">
            <a:lum contras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35" t="13332" r="9811" b="20000"/>
          <a:stretch>
            <a:fillRect/>
          </a:stretch>
        </p:blipFill>
        <p:spPr bwMode="auto">
          <a:xfrm rot="10800000">
            <a:off x="5562600" y="4724400"/>
            <a:ext cx="2590800" cy="1727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6858000" y="4064000"/>
            <a:ext cx="0" cy="660400"/>
          </a:xfrm>
          <a:prstGeom prst="line">
            <a:avLst/>
          </a:prstGeom>
          <a:noFill/>
          <a:ln w="57150" cap="flat">
            <a:solidFill>
              <a:srgbClr val="8FB1CE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autoUpdateAnimBg="0"/>
      <p:bldP spid="2868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ACMI Roadmap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40</a:t>
            </a:fld>
            <a:endParaRPr kumimoji="0" lang="en-US"/>
          </a:p>
        </p:txBody>
      </p:sp>
      <p:sp>
        <p:nvSpPr>
          <p:cNvPr id="38913" name="AutoShape 1"/>
          <p:cNvSpPr>
            <a:spLocks/>
          </p:cNvSpPr>
          <p:nvPr/>
        </p:nvSpPr>
        <p:spPr bwMode="auto">
          <a:xfrm>
            <a:off x="32004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4" name="AutoShape 2"/>
          <p:cNvSpPr>
            <a:spLocks/>
          </p:cNvSpPr>
          <p:nvPr/>
        </p:nvSpPr>
        <p:spPr bwMode="auto">
          <a:xfrm>
            <a:off x="60452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8" name="AutoShape 6"/>
          <p:cNvSpPr>
            <a:spLocks/>
          </p:cNvSpPr>
          <p:nvPr/>
        </p:nvSpPr>
        <p:spPr bwMode="auto">
          <a:xfrm>
            <a:off x="3810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3198813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6019800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3810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Perform Local Match</a:t>
            </a:r>
          </a:p>
        </p:txBody>
      </p:sp>
      <p:sp>
        <p:nvSpPr>
          <p:cNvPr id="38923" name="Rectangle 11"/>
          <p:cNvSpPr>
            <a:spLocks/>
          </p:cNvSpPr>
          <p:nvPr/>
        </p:nvSpPr>
        <p:spPr bwMode="auto">
          <a:xfrm>
            <a:off x="32004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Apply Global Constraints</a:t>
            </a:r>
          </a:p>
        </p:txBody>
      </p:sp>
      <p:sp>
        <p:nvSpPr>
          <p:cNvPr id="38924" name="Rectangle 12"/>
          <p:cNvSpPr>
            <a:spLocks/>
          </p:cNvSpPr>
          <p:nvPr/>
        </p:nvSpPr>
        <p:spPr bwMode="auto">
          <a:xfrm>
            <a:off x="60198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Sample Structure</a:t>
            </a:r>
          </a:p>
        </p:txBody>
      </p:sp>
      <p:sp>
        <p:nvSpPr>
          <p:cNvPr id="38925" name="Rectangle 13"/>
          <p:cNvSpPr>
            <a:spLocks/>
          </p:cNvSpPr>
          <p:nvPr/>
        </p:nvSpPr>
        <p:spPr bwMode="auto">
          <a:xfrm>
            <a:off x="381000" y="2209800"/>
            <a:ext cx="27559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1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6" name="Rectangle 14"/>
          <p:cNvSpPr>
            <a:spLocks/>
          </p:cNvSpPr>
          <p:nvPr/>
        </p:nvSpPr>
        <p:spPr bwMode="auto">
          <a:xfrm>
            <a:off x="3200400" y="2209800"/>
            <a:ext cx="27559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2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7" name="Rectangle 15"/>
          <p:cNvSpPr>
            <a:spLocks/>
          </p:cNvSpPr>
          <p:nvPr/>
        </p:nvSpPr>
        <p:spPr bwMode="auto">
          <a:xfrm>
            <a:off x="6096000" y="2209800"/>
            <a:ext cx="26797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3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1677988" y="3886200"/>
            <a:ext cx="1587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8929" name="Group 17"/>
          <p:cNvGrpSpPr>
            <a:grpSpLocks/>
          </p:cNvGrpSpPr>
          <p:nvPr/>
        </p:nvGrpSpPr>
        <p:grpSpPr bwMode="auto">
          <a:xfrm rot="-5400000">
            <a:off x="2355850" y="2397125"/>
            <a:ext cx="622300" cy="762000"/>
            <a:chOff x="0" y="0"/>
            <a:chExt cx="392" cy="480"/>
          </a:xfrm>
        </p:grpSpPr>
        <p:pic>
          <p:nvPicPr>
            <p:cNvPr id="38930" name="Picture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17"/>
              <a:ext cx="367" cy="437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grpSp>
          <p:nvGrpSpPr>
            <p:cNvPr id="38931" name="Group 19"/>
            <p:cNvGrpSpPr>
              <a:grpSpLocks/>
            </p:cNvGrpSpPr>
            <p:nvPr/>
          </p:nvGrpSpPr>
          <p:grpSpPr bwMode="auto">
            <a:xfrm>
              <a:off x="0" y="0"/>
              <a:ext cx="392" cy="480"/>
              <a:chOff x="0" y="0"/>
              <a:chExt cx="392" cy="480"/>
            </a:xfrm>
          </p:grpSpPr>
          <p:sp>
            <p:nvSpPr>
              <p:cNvPr id="38932" name="AutoShape 20"/>
              <p:cNvSpPr>
                <a:spLocks/>
              </p:cNvSpPr>
              <p:nvPr/>
            </p:nvSpPr>
            <p:spPr bwMode="auto">
              <a:xfrm rot="5400000" flipH="1">
                <a:off x="-12" y="141"/>
                <a:ext cx="350" cy="32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3" name="AutoShape 21"/>
              <p:cNvSpPr>
                <a:spLocks/>
              </p:cNvSpPr>
              <p:nvPr/>
            </p:nvSpPr>
            <p:spPr bwMode="auto">
              <a:xfrm rot="5400000" flipH="1">
                <a:off x="53" y="14"/>
                <a:ext cx="351" cy="325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4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0" y="4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5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327" y="0"/>
                <a:ext cx="64" cy="127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6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327" y="345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7" name="Line 25"/>
              <p:cNvSpPr>
                <a:spLocks noChangeShapeType="1"/>
              </p:cNvSpPr>
              <p:nvPr/>
            </p:nvSpPr>
            <p:spPr bwMode="auto">
              <a:xfrm rot="10800000" flipH="1">
                <a:off x="0" y="351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38938" name="Picture 2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191000" y="46736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39" name="Picture 2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5" t="5190" r="11716" b="20491"/>
          <a:stretch>
            <a:fillRect/>
          </a:stretch>
        </p:blipFill>
        <p:spPr bwMode="auto">
          <a:xfrm>
            <a:off x="504825" y="2466975"/>
            <a:ext cx="546100" cy="584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</p:pic>
      <p:pic>
        <p:nvPicPr>
          <p:cNvPr id="38940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743200"/>
            <a:ext cx="1143000" cy="10477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8941" name="Picture 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295400" y="4714875"/>
            <a:ext cx="939800" cy="69532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38942" name="Line 30"/>
          <p:cNvSpPr>
            <a:spLocks noChangeShapeType="1"/>
          </p:cNvSpPr>
          <p:nvPr/>
        </p:nvSpPr>
        <p:spPr bwMode="auto">
          <a:xfrm flipH="1">
            <a:off x="4572000" y="3886200"/>
            <a:ext cx="1588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rot="10800000" flipH="1">
            <a:off x="2209800" y="3505200"/>
            <a:ext cx="1676400" cy="1752600"/>
          </a:xfrm>
          <a:prstGeom prst="line">
            <a:avLst/>
          </a:prstGeom>
          <a:noFill/>
          <a:ln w="57150" cap="flat">
            <a:solidFill>
              <a:srgbClr val="D4E1ED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H="1">
            <a:off x="7391400" y="3810000"/>
            <a:ext cx="1588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45" name="Picture 3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219200" y="4648200"/>
            <a:ext cx="939800" cy="6937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6" name="Picture 3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143000" y="4572000"/>
            <a:ext cx="939800" cy="6937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7" name="Picture 3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114800" y="45974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8" name="Picture 3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038600" y="45212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9" name="Picture 3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50" t="14574" r="26839" b="20734"/>
          <a:stretch>
            <a:fillRect/>
          </a:stretch>
        </p:blipFill>
        <p:spPr bwMode="auto">
          <a:xfrm>
            <a:off x="1752600" y="3213100"/>
            <a:ext cx="431800" cy="457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8950" name="Picture 3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20" t="16164" r="26183" b="17010"/>
          <a:stretch>
            <a:fillRect/>
          </a:stretch>
        </p:blipFill>
        <p:spPr bwMode="auto">
          <a:xfrm>
            <a:off x="1143000" y="3213100"/>
            <a:ext cx="457200" cy="444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990600" y="3124200"/>
            <a:ext cx="149225" cy="18415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 flipH="1">
            <a:off x="2209800" y="3124200"/>
            <a:ext cx="152400" cy="22860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4" name="Rectangle 42"/>
          <p:cNvSpPr>
            <a:spLocks/>
          </p:cNvSpPr>
          <p:nvPr/>
        </p:nvSpPr>
        <p:spPr bwMode="auto">
          <a:xfrm>
            <a:off x="6324600" y="2667000"/>
            <a:ext cx="2374900" cy="1143000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05600" y="2667000"/>
            <a:ext cx="1644650" cy="1036544"/>
            <a:chOff x="6400800" y="2667000"/>
            <a:chExt cx="1644650" cy="1036544"/>
          </a:xfrm>
        </p:grpSpPr>
        <p:grpSp>
          <p:nvGrpSpPr>
            <p:cNvPr id="38969" name="Group 57"/>
            <p:cNvGrpSpPr>
              <a:grpSpLocks/>
            </p:cNvGrpSpPr>
            <p:nvPr/>
          </p:nvGrpSpPr>
          <p:grpSpPr bwMode="auto">
            <a:xfrm>
              <a:off x="7137400" y="3083446"/>
              <a:ext cx="622300" cy="114479"/>
              <a:chOff x="0" y="0"/>
              <a:chExt cx="392" cy="72"/>
            </a:xfrm>
          </p:grpSpPr>
          <p:sp>
            <p:nvSpPr>
              <p:cNvPr id="38970" name="Line 58"/>
              <p:cNvSpPr>
                <a:spLocks noChangeShapeType="1"/>
              </p:cNvSpPr>
              <p:nvPr/>
            </p:nvSpPr>
            <p:spPr bwMode="auto">
              <a:xfrm>
                <a:off x="0" y="0"/>
                <a:ext cx="376" cy="50"/>
              </a:xfrm>
              <a:prstGeom prst="line">
                <a:avLst/>
              </a:prstGeom>
              <a:noFill/>
              <a:ln w="57150" cap="flat">
                <a:solidFill>
                  <a:srgbClr val="F7B61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71" name="Oval 59"/>
              <p:cNvSpPr>
                <a:spLocks/>
              </p:cNvSpPr>
              <p:nvPr/>
            </p:nvSpPr>
            <p:spPr bwMode="auto">
              <a:xfrm>
                <a:off x="351" y="31"/>
                <a:ext cx="41" cy="41"/>
              </a:xfrm>
              <a:prstGeom prst="ellipse">
                <a:avLst/>
              </a:prstGeom>
              <a:solidFill>
                <a:srgbClr val="F7B615"/>
              </a:solidFill>
              <a:ln w="38100" cap="flat">
                <a:solidFill>
                  <a:srgbClr val="F7B61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8972" name="Group 60"/>
            <p:cNvGrpSpPr>
              <a:grpSpLocks/>
            </p:cNvGrpSpPr>
            <p:nvPr/>
          </p:nvGrpSpPr>
          <p:grpSpPr bwMode="auto">
            <a:xfrm rot="2460000">
              <a:off x="7024688" y="3013487"/>
              <a:ext cx="623888" cy="604197"/>
              <a:chOff x="0" y="0"/>
              <a:chExt cx="392" cy="380"/>
            </a:xfrm>
          </p:grpSpPr>
          <p:sp>
            <p:nvSpPr>
              <p:cNvPr id="38973" name="Line 61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74" name="Oval 62"/>
              <p:cNvSpPr>
                <a:spLocks/>
              </p:cNvSpPr>
              <p:nvPr/>
            </p:nvSpPr>
            <p:spPr bwMode="auto">
              <a:xfrm>
                <a:off x="351" y="196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8975" name="Group 63"/>
            <p:cNvGrpSpPr>
              <a:grpSpLocks/>
            </p:cNvGrpSpPr>
            <p:nvPr/>
          </p:nvGrpSpPr>
          <p:grpSpPr bwMode="auto">
            <a:xfrm rot="20640000">
              <a:off x="7137400" y="2899007"/>
              <a:ext cx="623888" cy="248039"/>
              <a:chOff x="0" y="0"/>
              <a:chExt cx="392" cy="156"/>
            </a:xfrm>
          </p:grpSpPr>
          <p:sp>
            <p:nvSpPr>
              <p:cNvPr id="38976" name="Line 64"/>
              <p:cNvSpPr>
                <a:spLocks noChangeShapeType="1"/>
              </p:cNvSpPr>
              <p:nvPr/>
            </p:nvSpPr>
            <p:spPr bwMode="auto">
              <a:xfrm>
                <a:off x="0" y="52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77" name="Oval 65"/>
              <p:cNvSpPr>
                <a:spLocks/>
              </p:cNvSpPr>
              <p:nvPr/>
            </p:nvSpPr>
            <p:spPr bwMode="auto">
              <a:xfrm>
                <a:off x="351" y="84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8978" name="Group 66"/>
            <p:cNvGrpSpPr>
              <a:grpSpLocks/>
            </p:cNvGrpSpPr>
            <p:nvPr/>
          </p:nvGrpSpPr>
          <p:grpSpPr bwMode="auto">
            <a:xfrm rot="599999">
              <a:off x="7124700" y="3038927"/>
              <a:ext cx="623888" cy="281429"/>
              <a:chOff x="0" y="0"/>
              <a:chExt cx="392" cy="176"/>
            </a:xfrm>
          </p:grpSpPr>
          <p:sp>
            <p:nvSpPr>
              <p:cNvPr id="38979" name="Line 67"/>
              <p:cNvSpPr>
                <a:spLocks noChangeShapeType="1"/>
              </p:cNvSpPr>
              <p:nvPr/>
            </p:nvSpPr>
            <p:spPr bwMode="auto">
              <a:xfrm>
                <a:off x="0" y="62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80" name="Oval 68"/>
              <p:cNvSpPr>
                <a:spLocks/>
              </p:cNvSpPr>
              <p:nvPr/>
            </p:nvSpPr>
            <p:spPr bwMode="auto">
              <a:xfrm>
                <a:off x="351" y="91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8981" name="Group 69"/>
            <p:cNvGrpSpPr>
              <a:grpSpLocks/>
            </p:cNvGrpSpPr>
            <p:nvPr/>
          </p:nvGrpSpPr>
          <p:grpSpPr bwMode="auto">
            <a:xfrm rot="1020000">
              <a:off x="7108825" y="3016667"/>
              <a:ext cx="623888" cy="402268"/>
              <a:chOff x="0" y="0"/>
              <a:chExt cx="392" cy="252"/>
            </a:xfrm>
          </p:grpSpPr>
          <p:sp>
            <p:nvSpPr>
              <p:cNvPr id="38982" name="Line 70"/>
              <p:cNvSpPr>
                <a:spLocks noChangeShapeType="1"/>
              </p:cNvSpPr>
              <p:nvPr/>
            </p:nvSpPr>
            <p:spPr bwMode="auto">
              <a:xfrm>
                <a:off x="0" y="101"/>
                <a:ext cx="376" cy="50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83" name="Oval 71"/>
              <p:cNvSpPr>
                <a:spLocks/>
              </p:cNvSpPr>
              <p:nvPr/>
            </p:nvSpPr>
            <p:spPr bwMode="auto">
              <a:xfrm>
                <a:off x="351" y="129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8984" name="Oval 72"/>
            <p:cNvSpPr>
              <a:spLocks/>
            </p:cNvSpPr>
            <p:nvPr/>
          </p:nvSpPr>
          <p:spPr bwMode="auto">
            <a:xfrm>
              <a:off x="7086600" y="3038927"/>
              <a:ext cx="77788" cy="77910"/>
            </a:xfrm>
            <a:prstGeom prst="ellipse">
              <a:avLst/>
            </a:prstGeom>
            <a:solidFill>
              <a:schemeClr val="accent1"/>
            </a:solidFill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85" name="Group 73"/>
            <p:cNvGrpSpPr>
              <a:grpSpLocks/>
            </p:cNvGrpSpPr>
            <p:nvPr/>
          </p:nvGrpSpPr>
          <p:grpSpPr bwMode="auto">
            <a:xfrm>
              <a:off x="6938963" y="2743200"/>
              <a:ext cx="217488" cy="270299"/>
              <a:chOff x="0" y="0"/>
              <a:chExt cx="136" cy="170"/>
            </a:xfrm>
          </p:grpSpPr>
          <p:sp>
            <p:nvSpPr>
              <p:cNvPr id="38986" name="Rectangle 74"/>
              <p:cNvSpPr>
                <a:spLocks/>
              </p:cNvSpPr>
              <p:nvPr/>
            </p:nvSpPr>
            <p:spPr bwMode="auto">
              <a:xfrm>
                <a:off x="0" y="0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38987" name="Rectangle 75"/>
              <p:cNvSpPr>
                <a:spLocks/>
              </p:cNvSpPr>
              <p:nvPr/>
            </p:nvSpPr>
            <p:spPr bwMode="auto">
              <a:xfrm>
                <a:off x="45" y="34"/>
                <a:ext cx="91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</a:t>
                </a:r>
              </a:p>
            </p:txBody>
          </p:sp>
        </p:grpSp>
        <p:sp>
          <p:nvSpPr>
            <p:cNvPr id="38988" name="Line 76"/>
            <p:cNvSpPr>
              <a:spLocks noChangeShapeType="1"/>
            </p:cNvSpPr>
            <p:nvPr/>
          </p:nvSpPr>
          <p:spPr bwMode="auto">
            <a:xfrm rot="10800000" flipH="1">
              <a:off x="6654800" y="3088216"/>
              <a:ext cx="460375" cy="33707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89" name="Oval 77"/>
            <p:cNvSpPr>
              <a:spLocks/>
            </p:cNvSpPr>
            <p:nvPr/>
          </p:nvSpPr>
          <p:spPr bwMode="auto">
            <a:xfrm>
              <a:off x="6611938" y="3364875"/>
              <a:ext cx="109538" cy="108119"/>
            </a:xfrm>
            <a:prstGeom prst="ellipse">
              <a:avLst/>
            </a:prstGeom>
            <a:solidFill>
              <a:srgbClr val="000000"/>
            </a:solidFill>
            <a:ln w="381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90" name="Group 78"/>
            <p:cNvGrpSpPr>
              <a:grpSpLocks/>
            </p:cNvGrpSpPr>
            <p:nvPr/>
          </p:nvGrpSpPr>
          <p:grpSpPr bwMode="auto">
            <a:xfrm>
              <a:off x="6400800" y="3431655"/>
              <a:ext cx="328613" cy="271889"/>
              <a:chOff x="0" y="0"/>
              <a:chExt cx="207" cy="170"/>
            </a:xfrm>
          </p:grpSpPr>
          <p:sp>
            <p:nvSpPr>
              <p:cNvPr id="38991" name="Rectangle 79"/>
              <p:cNvSpPr>
                <a:spLocks/>
              </p:cNvSpPr>
              <p:nvPr/>
            </p:nvSpPr>
            <p:spPr bwMode="auto">
              <a:xfrm>
                <a:off x="0" y="0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38992" name="Rectangle 80"/>
              <p:cNvSpPr>
                <a:spLocks/>
              </p:cNvSpPr>
              <p:nvPr/>
            </p:nvSpPr>
            <p:spPr bwMode="auto">
              <a:xfrm>
                <a:off x="45" y="34"/>
                <a:ext cx="162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k-1</a:t>
                </a:r>
              </a:p>
            </p:txBody>
          </p:sp>
        </p:grpSp>
        <p:grpSp>
          <p:nvGrpSpPr>
            <p:cNvPr id="38993" name="Group 81"/>
            <p:cNvGrpSpPr>
              <a:grpSpLocks/>
            </p:cNvGrpSpPr>
            <p:nvPr/>
          </p:nvGrpSpPr>
          <p:grpSpPr bwMode="auto">
            <a:xfrm>
              <a:off x="7543800" y="2667000"/>
              <a:ext cx="501650" cy="308458"/>
              <a:chOff x="0" y="0"/>
              <a:chExt cx="316" cy="194"/>
            </a:xfrm>
          </p:grpSpPr>
          <p:sp>
            <p:nvSpPr>
              <p:cNvPr id="38994" name="Rectangle 82"/>
              <p:cNvSpPr>
                <a:spLocks/>
              </p:cNvSpPr>
              <p:nvPr/>
            </p:nvSpPr>
            <p:spPr bwMode="auto">
              <a:xfrm>
                <a:off x="0" y="16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38995" name="Rectangle 83"/>
              <p:cNvSpPr>
                <a:spLocks/>
              </p:cNvSpPr>
              <p:nvPr/>
            </p:nvSpPr>
            <p:spPr bwMode="auto">
              <a:xfrm>
                <a:off x="45" y="58"/>
                <a:ext cx="189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k+1</a:t>
                </a:r>
              </a:p>
            </p:txBody>
          </p:sp>
          <p:sp>
            <p:nvSpPr>
              <p:cNvPr id="38996" name="Rectangle 84"/>
              <p:cNvSpPr>
                <a:spLocks/>
              </p:cNvSpPr>
              <p:nvPr/>
            </p:nvSpPr>
            <p:spPr bwMode="auto">
              <a:xfrm>
                <a:off x="39" y="0"/>
                <a:ext cx="277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*1…M</a:t>
                </a:r>
              </a:p>
            </p:txBody>
          </p:sp>
        </p:grpSp>
      </p:grpSp>
      <p:sp>
        <p:nvSpPr>
          <p:cNvPr id="38997" name="Line 85"/>
          <p:cNvSpPr>
            <a:spLocks noChangeShapeType="1"/>
          </p:cNvSpPr>
          <p:nvPr/>
        </p:nvSpPr>
        <p:spPr bwMode="auto">
          <a:xfrm rot="10800000" flipH="1">
            <a:off x="5029200" y="3657600"/>
            <a:ext cx="1524000" cy="1600200"/>
          </a:xfrm>
          <a:prstGeom prst="line">
            <a:avLst/>
          </a:prstGeom>
          <a:noFill/>
          <a:ln w="57150" cap="flat">
            <a:solidFill>
              <a:srgbClr val="D4E1ED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98" name="Picture 8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6899275" y="4375150"/>
            <a:ext cx="1003300" cy="1155700"/>
          </a:xfrm>
          <a:prstGeom prst="rect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38999" name="Rectangle 87"/>
          <p:cNvSpPr>
            <a:spLocks/>
          </p:cNvSpPr>
          <p:nvPr/>
        </p:nvSpPr>
        <p:spPr bwMode="auto">
          <a:xfrm>
            <a:off x="414337" y="5448300"/>
            <a:ext cx="2633663" cy="71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prior</a:t>
            </a:r>
            <a:r>
              <a:rPr lang="en-US" sz="23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</a:t>
            </a: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probability of</a:t>
            </a:r>
          </a:p>
          <a:p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each AA’s location</a:t>
            </a:r>
          </a:p>
        </p:txBody>
      </p:sp>
      <p:sp>
        <p:nvSpPr>
          <p:cNvPr id="39000" name="Rectangle 88"/>
          <p:cNvSpPr>
            <a:spLocks/>
          </p:cNvSpPr>
          <p:nvPr/>
        </p:nvSpPr>
        <p:spPr bwMode="auto">
          <a:xfrm>
            <a:off x="3338008" y="5435600"/>
            <a:ext cx="2461635" cy="70788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posterior probability</a:t>
            </a: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/>
            </a:r>
            <a:b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</a:b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of each AA’s location</a:t>
            </a:r>
          </a:p>
        </p:txBody>
      </p:sp>
      <p:sp>
        <p:nvSpPr>
          <p:cNvPr id="39001" name="Rectangle 89"/>
          <p:cNvSpPr>
            <a:spLocks/>
          </p:cNvSpPr>
          <p:nvPr/>
        </p:nvSpPr>
        <p:spPr bwMode="auto">
          <a:xfrm>
            <a:off x="6026150" y="5448300"/>
            <a:ext cx="2743200" cy="71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3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all-atom protein structures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2971800" cy="48768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00400" y="1600200"/>
            <a:ext cx="2819400" cy="48768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4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52"/>
          <p:cNvSpPr txBox="1">
            <a:spLocks noChangeArrowheads="1"/>
          </p:cNvSpPr>
          <p:nvPr/>
        </p:nvSpPr>
        <p:spPr>
          <a:xfrm>
            <a:off x="838200" y="1600200"/>
            <a:ext cx="7307262" cy="762000"/>
          </a:xfrm>
          <a:prstGeom prst="bevel">
            <a:avLst>
              <a:gd name="adj" fmla="val 6356"/>
            </a:avLst>
          </a:prstGeom>
          <a:solidFill>
            <a:schemeClr val="bg2"/>
          </a:solidFill>
          <a:ln/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 next backbone atom</a:t>
            </a:r>
            <a:endParaRPr kumimoji="0" lang="en-US" sz="29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Backbone </a:t>
            </a:r>
            <a:r>
              <a:rPr lang="en-US" dirty="0" smtClean="0"/>
              <a:t>Step (Prior Work)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41</a:t>
            </a:fld>
            <a:endParaRPr kumimoji="0" lang="en-US"/>
          </a:p>
        </p:txBody>
      </p:sp>
      <p:sp>
        <p:nvSpPr>
          <p:cNvPr id="97283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94B6D2"/>
          </a:solidFill>
          <a:ln w="508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284" name="AutoShape 4"/>
          <p:cNvSpPr>
            <a:spLocks/>
          </p:cNvSpPr>
          <p:nvPr/>
        </p:nvSpPr>
        <p:spPr bwMode="auto">
          <a:xfrm>
            <a:off x="658813" y="2563813"/>
            <a:ext cx="7826375" cy="3506787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7286" name="Group 6"/>
          <p:cNvGrpSpPr>
            <a:grpSpLocks/>
          </p:cNvGrpSpPr>
          <p:nvPr/>
        </p:nvGrpSpPr>
        <p:grpSpPr bwMode="auto">
          <a:xfrm>
            <a:off x="1207008" y="5486400"/>
            <a:ext cx="6729984" cy="960438"/>
            <a:chOff x="0" y="0"/>
            <a:chExt cx="3304" cy="605"/>
          </a:xfrm>
        </p:grpSpPr>
        <p:sp>
          <p:nvSpPr>
            <p:cNvPr id="97287" name="AutoShape 7"/>
            <p:cNvSpPr>
              <a:spLocks/>
            </p:cNvSpPr>
            <p:nvPr/>
          </p:nvSpPr>
          <p:spPr bwMode="auto">
            <a:xfrm>
              <a:off x="0" y="0"/>
              <a:ext cx="3304" cy="605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 cap="flat">
              <a:solidFill>
                <a:srgbClr val="FFCC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288" name="Rectangle 8"/>
            <p:cNvSpPr>
              <a:spLocks/>
            </p:cNvSpPr>
            <p:nvPr/>
          </p:nvSpPr>
          <p:spPr bwMode="auto">
            <a:xfrm>
              <a:off x="28" y="22"/>
              <a:ext cx="3248" cy="5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>
                <a:lnSpc>
                  <a:spcPct val="110000"/>
                </a:lnSpc>
                <a:spcBef>
                  <a:spcPts val="575"/>
                </a:spcBef>
              </a:pPr>
              <a:r>
                <a:rPr lang="en-US" sz="2400" dirty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(1) Sample </a:t>
              </a:r>
              <a:r>
                <a:rPr lang="en-US" sz="2400" dirty="0" err="1" smtClean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b</a:t>
              </a:r>
              <a:r>
                <a:rPr lang="en-US" sz="2400" baseline="-25000" dirty="0" err="1" smtClean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k</a:t>
              </a:r>
              <a:r>
                <a:rPr lang="en-US" sz="2400" dirty="0" smtClean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from empirical </a:t>
              </a:r>
              <a:r>
                <a:rPr lang="en-US" sz="2400" dirty="0" smtClean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/>
              </a:r>
              <a:br>
                <a:rPr lang="en-US" sz="2400" dirty="0" smtClean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</a:br>
              <a:r>
                <a:rPr lang="en-US" sz="2400" dirty="0" smtClean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C</a:t>
              </a:r>
              <a:r>
                <a:rPr lang="en-US" sz="2400" dirty="0" smtClean="0">
                  <a:solidFill>
                    <a:schemeClr val="tx1"/>
                  </a:solidFill>
                  <a:latin typeface="Symbol" charset="2"/>
                  <a:ea typeface="Symbol" charset="2"/>
                  <a:cs typeface="Symbol" charset="2"/>
                  <a:sym typeface="Symbol" charset="2"/>
                </a:rPr>
                <a:t>a</a:t>
              </a:r>
              <a:r>
                <a:rPr lang="en-US" sz="2400" dirty="0" smtClean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- C</a:t>
              </a:r>
              <a:r>
                <a:rPr lang="en-US" sz="2400" dirty="0" smtClean="0">
                  <a:solidFill>
                    <a:schemeClr val="tx1"/>
                  </a:solidFill>
                  <a:latin typeface="Symbol" charset="2"/>
                  <a:ea typeface="Symbol" charset="2"/>
                  <a:cs typeface="Symbol" charset="2"/>
                  <a:sym typeface="Symbol" charset="2"/>
                </a:rPr>
                <a:t>a</a:t>
              </a:r>
              <a:r>
                <a:rPr lang="en-US" sz="2400" dirty="0" smtClean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- C</a:t>
              </a:r>
              <a:r>
                <a:rPr lang="en-US" sz="2400" dirty="0" smtClean="0">
                  <a:solidFill>
                    <a:schemeClr val="tx1"/>
                  </a:solidFill>
                  <a:latin typeface="Symbol" charset="2"/>
                  <a:ea typeface="Symbol" charset="2"/>
                  <a:cs typeface="Symbol" charset="2"/>
                  <a:sym typeface="Symbol" charset="2"/>
                </a:rPr>
                <a:t>a</a:t>
              </a:r>
              <a:r>
                <a:rPr lang="en-US" sz="2400" dirty="0" smtClean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pseudoangle</a:t>
              </a:r>
              <a:r>
                <a:rPr lang="en-US" sz="2400" dirty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 distribution  </a:t>
              </a:r>
            </a:p>
          </p:txBody>
        </p:sp>
      </p:grpSp>
      <p:grpSp>
        <p:nvGrpSpPr>
          <p:cNvPr id="97289" name="Group 9"/>
          <p:cNvGrpSpPr>
            <a:grpSpLocks/>
          </p:cNvGrpSpPr>
          <p:nvPr/>
        </p:nvGrpSpPr>
        <p:grpSpPr bwMode="auto">
          <a:xfrm>
            <a:off x="4252913" y="3603625"/>
            <a:ext cx="1544637" cy="284163"/>
            <a:chOff x="0" y="0"/>
            <a:chExt cx="973" cy="179"/>
          </a:xfrm>
        </p:grpSpPr>
        <p:sp>
          <p:nvSpPr>
            <p:cNvPr id="97290" name="Line 10"/>
            <p:cNvSpPr>
              <a:spLocks noChangeShapeType="1"/>
            </p:cNvSpPr>
            <p:nvPr/>
          </p:nvSpPr>
          <p:spPr bwMode="auto">
            <a:xfrm>
              <a:off x="0" y="0"/>
              <a:ext cx="934" cy="126"/>
            </a:xfrm>
            <a:prstGeom prst="line">
              <a:avLst/>
            </a:prstGeom>
            <a:noFill/>
            <a:ln w="5715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291" name="Oval 11"/>
            <p:cNvSpPr>
              <a:spLocks/>
            </p:cNvSpPr>
            <p:nvPr/>
          </p:nvSpPr>
          <p:spPr bwMode="auto">
            <a:xfrm>
              <a:off x="871" y="77"/>
              <a:ext cx="102" cy="102"/>
            </a:xfrm>
            <a:prstGeom prst="ellipse">
              <a:avLst/>
            </a:prstGeom>
            <a:solidFill>
              <a:srgbClr val="F7B615"/>
            </a:solidFill>
            <a:ln w="3810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7292" name="Group 12"/>
          <p:cNvGrpSpPr>
            <a:grpSpLocks/>
          </p:cNvGrpSpPr>
          <p:nvPr/>
        </p:nvGrpSpPr>
        <p:grpSpPr bwMode="auto">
          <a:xfrm rot="2460000">
            <a:off x="3975100" y="3429000"/>
            <a:ext cx="1546225" cy="1497013"/>
            <a:chOff x="0" y="0"/>
            <a:chExt cx="973" cy="943"/>
          </a:xfrm>
        </p:grpSpPr>
        <p:sp>
          <p:nvSpPr>
            <p:cNvPr id="97293" name="Line 13"/>
            <p:cNvSpPr>
              <a:spLocks noChangeShapeType="1"/>
            </p:cNvSpPr>
            <p:nvPr/>
          </p:nvSpPr>
          <p:spPr bwMode="auto">
            <a:xfrm>
              <a:off x="0" y="408"/>
              <a:ext cx="934" cy="126"/>
            </a:xfrm>
            <a:prstGeom prst="line">
              <a:avLst/>
            </a:prstGeom>
            <a:noFill/>
            <a:ln w="5715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294" name="Oval 14"/>
            <p:cNvSpPr>
              <a:spLocks/>
            </p:cNvSpPr>
            <p:nvPr/>
          </p:nvSpPr>
          <p:spPr bwMode="auto">
            <a:xfrm>
              <a:off x="870" y="487"/>
              <a:ext cx="103" cy="103"/>
            </a:xfrm>
            <a:prstGeom prst="ellipse">
              <a:avLst/>
            </a:prstGeom>
            <a:solidFill>
              <a:srgbClr val="F7B615"/>
            </a:solidFill>
            <a:ln w="3810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7295" name="Group 15"/>
          <p:cNvGrpSpPr>
            <a:grpSpLocks/>
          </p:cNvGrpSpPr>
          <p:nvPr/>
        </p:nvGrpSpPr>
        <p:grpSpPr bwMode="auto">
          <a:xfrm rot="-960000">
            <a:off x="4252913" y="3146425"/>
            <a:ext cx="1546225" cy="617538"/>
            <a:chOff x="0" y="0"/>
            <a:chExt cx="974" cy="388"/>
          </a:xfrm>
        </p:grpSpPr>
        <p:sp>
          <p:nvSpPr>
            <p:cNvPr id="97296" name="Line 16"/>
            <p:cNvSpPr>
              <a:spLocks noChangeShapeType="1"/>
            </p:cNvSpPr>
            <p:nvPr/>
          </p:nvSpPr>
          <p:spPr bwMode="auto">
            <a:xfrm>
              <a:off x="0" y="131"/>
              <a:ext cx="934" cy="126"/>
            </a:xfrm>
            <a:prstGeom prst="line">
              <a:avLst/>
            </a:prstGeom>
            <a:noFill/>
            <a:ln w="5715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297" name="Oval 17"/>
            <p:cNvSpPr>
              <a:spLocks/>
            </p:cNvSpPr>
            <p:nvPr/>
          </p:nvSpPr>
          <p:spPr bwMode="auto">
            <a:xfrm>
              <a:off x="871" y="208"/>
              <a:ext cx="103" cy="103"/>
            </a:xfrm>
            <a:prstGeom prst="ellipse">
              <a:avLst/>
            </a:prstGeom>
            <a:solidFill>
              <a:srgbClr val="F7B615"/>
            </a:solidFill>
            <a:ln w="3810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7298" name="Group 18"/>
          <p:cNvGrpSpPr>
            <a:grpSpLocks/>
          </p:cNvGrpSpPr>
          <p:nvPr/>
        </p:nvGrpSpPr>
        <p:grpSpPr bwMode="auto">
          <a:xfrm rot="599999">
            <a:off x="4221163" y="3494088"/>
            <a:ext cx="1546225" cy="696912"/>
            <a:chOff x="0" y="0"/>
            <a:chExt cx="974" cy="438"/>
          </a:xfrm>
        </p:grpSpPr>
        <p:sp>
          <p:nvSpPr>
            <p:cNvPr id="97299" name="Line 19"/>
            <p:cNvSpPr>
              <a:spLocks noChangeShapeType="1"/>
            </p:cNvSpPr>
            <p:nvPr/>
          </p:nvSpPr>
          <p:spPr bwMode="auto">
            <a:xfrm>
              <a:off x="0" y="156"/>
              <a:ext cx="934" cy="126"/>
            </a:xfrm>
            <a:prstGeom prst="line">
              <a:avLst/>
            </a:prstGeom>
            <a:noFill/>
            <a:ln w="5715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300" name="Oval 20"/>
            <p:cNvSpPr>
              <a:spLocks/>
            </p:cNvSpPr>
            <p:nvPr/>
          </p:nvSpPr>
          <p:spPr bwMode="auto">
            <a:xfrm>
              <a:off x="871" y="226"/>
              <a:ext cx="103" cy="103"/>
            </a:xfrm>
            <a:prstGeom prst="ellipse">
              <a:avLst/>
            </a:prstGeom>
            <a:solidFill>
              <a:srgbClr val="F7B615"/>
            </a:solidFill>
            <a:ln w="3810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7301" name="Group 21"/>
          <p:cNvGrpSpPr>
            <a:grpSpLocks/>
          </p:cNvGrpSpPr>
          <p:nvPr/>
        </p:nvGrpSpPr>
        <p:grpSpPr bwMode="auto">
          <a:xfrm rot="1020000">
            <a:off x="4183063" y="3436938"/>
            <a:ext cx="1546225" cy="996950"/>
            <a:chOff x="0" y="0"/>
            <a:chExt cx="974" cy="627"/>
          </a:xfrm>
        </p:grpSpPr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>
              <a:off x="0" y="250"/>
              <a:ext cx="934" cy="126"/>
            </a:xfrm>
            <a:prstGeom prst="line">
              <a:avLst/>
            </a:prstGeom>
            <a:noFill/>
            <a:ln w="5715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303" name="Oval 23"/>
            <p:cNvSpPr>
              <a:spLocks/>
            </p:cNvSpPr>
            <p:nvPr/>
          </p:nvSpPr>
          <p:spPr bwMode="auto">
            <a:xfrm>
              <a:off x="871" y="321"/>
              <a:ext cx="103" cy="103"/>
            </a:xfrm>
            <a:prstGeom prst="ellipse">
              <a:avLst/>
            </a:prstGeom>
            <a:solidFill>
              <a:srgbClr val="F7B615"/>
            </a:solidFill>
            <a:ln w="38100" cap="flat">
              <a:solidFill>
                <a:srgbClr val="F7B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7304" name="Oval 24"/>
          <p:cNvSpPr>
            <a:spLocks/>
          </p:cNvSpPr>
          <p:nvPr/>
        </p:nvSpPr>
        <p:spPr bwMode="auto">
          <a:xfrm>
            <a:off x="4125913" y="3495675"/>
            <a:ext cx="193675" cy="193675"/>
          </a:xfrm>
          <a:prstGeom prst="ellipse">
            <a:avLst/>
          </a:prstGeom>
          <a:solidFill>
            <a:schemeClr val="tx1"/>
          </a:solidFill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3762375" y="2989263"/>
            <a:ext cx="561975" cy="487485"/>
            <a:chOff x="0" y="0"/>
            <a:chExt cx="354" cy="306"/>
          </a:xfrm>
        </p:grpSpPr>
        <p:sp>
          <p:nvSpPr>
            <p:cNvPr id="97306" name="Rectangle 26"/>
            <p:cNvSpPr>
              <a:spLocks/>
            </p:cNvSpPr>
            <p:nvPr/>
          </p:nvSpPr>
          <p:spPr bwMode="auto">
            <a:xfrm>
              <a:off x="0" y="0"/>
              <a:ext cx="152" cy="26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b</a:t>
              </a:r>
            </a:p>
          </p:txBody>
        </p:sp>
        <p:sp>
          <p:nvSpPr>
            <p:cNvPr id="97307" name="Rectangle 27"/>
            <p:cNvSpPr>
              <a:spLocks/>
            </p:cNvSpPr>
            <p:nvPr/>
          </p:nvSpPr>
          <p:spPr bwMode="auto">
            <a:xfrm>
              <a:off x="113" y="84"/>
              <a:ext cx="241" cy="222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k</a:t>
              </a:r>
              <a:r>
                <a:rPr lang="en-US" sz="1800" dirty="0" smtClean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-1</a:t>
              </a:r>
              <a:endParaRPr lang="en-US" sz="1800" dirty="0">
                <a:solidFill>
                  <a:schemeClr val="tx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endParaRPr>
            </a:p>
          </p:txBody>
        </p:sp>
      </p:grpSp>
      <p:grpSp>
        <p:nvGrpSpPr>
          <p:cNvPr id="97308" name="Group 28"/>
          <p:cNvGrpSpPr>
            <a:grpSpLocks/>
          </p:cNvGrpSpPr>
          <p:nvPr/>
        </p:nvGrpSpPr>
        <p:grpSpPr bwMode="auto">
          <a:xfrm>
            <a:off x="4864100" y="2779713"/>
            <a:ext cx="358775" cy="584199"/>
            <a:chOff x="0" y="0"/>
            <a:chExt cx="226" cy="368"/>
          </a:xfrm>
        </p:grpSpPr>
        <p:sp>
          <p:nvSpPr>
            <p:cNvPr id="97309" name="Rectangle 29"/>
            <p:cNvSpPr>
              <a:spLocks/>
            </p:cNvSpPr>
            <p:nvPr/>
          </p:nvSpPr>
          <p:spPr bwMode="auto">
            <a:xfrm>
              <a:off x="0" y="41"/>
              <a:ext cx="192" cy="281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400" dirty="0" smtClean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b'</a:t>
              </a:r>
              <a:endParaRPr lang="en-US" sz="2400" dirty="0">
                <a:solidFill>
                  <a:schemeClr val="tx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endParaRPr>
            </a:p>
          </p:txBody>
        </p:sp>
        <p:sp>
          <p:nvSpPr>
            <p:cNvPr id="97310" name="Rectangle 30"/>
            <p:cNvSpPr>
              <a:spLocks/>
            </p:cNvSpPr>
            <p:nvPr/>
          </p:nvSpPr>
          <p:spPr bwMode="auto">
            <a:xfrm>
              <a:off x="113" y="145"/>
              <a:ext cx="113" cy="223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 smtClean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k</a:t>
              </a:r>
              <a:endParaRPr lang="en-US" sz="1800" dirty="0">
                <a:solidFill>
                  <a:schemeClr val="tx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endParaRPr>
            </a:p>
          </p:txBody>
        </p:sp>
        <p:sp>
          <p:nvSpPr>
            <p:cNvPr id="97311" name="Rectangle 31"/>
            <p:cNvSpPr>
              <a:spLocks/>
            </p:cNvSpPr>
            <p:nvPr/>
          </p:nvSpPr>
          <p:spPr bwMode="auto">
            <a:xfrm>
              <a:off x="97" y="0"/>
              <a:ext cx="48" cy="223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endParaRPr lang="en-US" sz="1800" dirty="0">
                <a:solidFill>
                  <a:schemeClr val="tx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endParaRPr>
            </a:p>
          </p:txBody>
        </p:sp>
      </p:grpSp>
      <p:sp>
        <p:nvSpPr>
          <p:cNvPr id="97312" name="Line 32"/>
          <p:cNvSpPr>
            <a:spLocks noChangeShapeType="1"/>
          </p:cNvSpPr>
          <p:nvPr/>
        </p:nvSpPr>
        <p:spPr bwMode="auto">
          <a:xfrm rot="10800000" flipH="1">
            <a:off x="3057525" y="3617913"/>
            <a:ext cx="1139825" cy="8350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313" name="Oval 33"/>
          <p:cNvSpPr>
            <a:spLocks/>
          </p:cNvSpPr>
          <p:nvPr/>
        </p:nvSpPr>
        <p:spPr bwMode="auto">
          <a:xfrm>
            <a:off x="2951163" y="4300538"/>
            <a:ext cx="269875" cy="269875"/>
          </a:xfrm>
          <a:prstGeom prst="ellipse">
            <a:avLst/>
          </a:prstGeom>
          <a:solidFill>
            <a:srgbClr val="000000"/>
          </a:solidFill>
          <a:ln w="381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7314" name="Group 34"/>
          <p:cNvGrpSpPr>
            <a:grpSpLocks/>
          </p:cNvGrpSpPr>
          <p:nvPr/>
        </p:nvGrpSpPr>
        <p:grpSpPr bwMode="auto">
          <a:xfrm>
            <a:off x="2424113" y="4468813"/>
            <a:ext cx="560387" cy="487363"/>
            <a:chOff x="0" y="0"/>
            <a:chExt cx="353" cy="307"/>
          </a:xfrm>
        </p:grpSpPr>
        <p:sp>
          <p:nvSpPr>
            <p:cNvPr id="97315" name="Rectangle 35"/>
            <p:cNvSpPr>
              <a:spLocks/>
            </p:cNvSpPr>
            <p:nvPr/>
          </p:nvSpPr>
          <p:spPr bwMode="auto">
            <a:xfrm>
              <a:off x="0" y="0"/>
              <a:ext cx="152" cy="26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b</a:t>
              </a:r>
            </a:p>
          </p:txBody>
        </p:sp>
        <p:sp>
          <p:nvSpPr>
            <p:cNvPr id="97316" name="Rectangle 36"/>
            <p:cNvSpPr>
              <a:spLocks/>
            </p:cNvSpPr>
            <p:nvPr/>
          </p:nvSpPr>
          <p:spPr bwMode="auto">
            <a:xfrm>
              <a:off x="112" y="84"/>
              <a:ext cx="241" cy="223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 smtClean="0">
                  <a:solidFill>
                    <a:schemeClr val="tx1"/>
                  </a:solidFill>
                  <a:latin typeface="Tw Cen MT Italic" charset="0"/>
                  <a:ea typeface="Tw Cen MT Italic" charset="0"/>
                  <a:cs typeface="Tw Cen MT Italic" charset="0"/>
                  <a:sym typeface="Tw Cen MT Italic" charset="0"/>
                </a:rPr>
                <a:t>k-2</a:t>
              </a:r>
              <a:endParaRPr lang="en-US" sz="1800" dirty="0">
                <a:solidFill>
                  <a:schemeClr val="tx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endParaRPr>
            </a:p>
          </p:txBody>
        </p:sp>
      </p:grpSp>
      <p:sp>
        <p:nvSpPr>
          <p:cNvPr id="38" name="Rectangle 26"/>
          <p:cNvSpPr>
            <a:spLocks/>
          </p:cNvSpPr>
          <p:nvPr/>
        </p:nvSpPr>
        <p:spPr bwMode="auto">
          <a:xfrm>
            <a:off x="5867400" y="30480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  <p:sp>
        <p:nvSpPr>
          <p:cNvPr id="40" name="Rectangle 26"/>
          <p:cNvSpPr>
            <a:spLocks/>
          </p:cNvSpPr>
          <p:nvPr/>
        </p:nvSpPr>
        <p:spPr bwMode="auto">
          <a:xfrm>
            <a:off x="5943600" y="35052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  <p:sp>
        <p:nvSpPr>
          <p:cNvPr id="41" name="Rectangle 26"/>
          <p:cNvSpPr>
            <a:spLocks/>
          </p:cNvSpPr>
          <p:nvPr/>
        </p:nvSpPr>
        <p:spPr bwMode="auto">
          <a:xfrm>
            <a:off x="5943600" y="38862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  <p:sp>
        <p:nvSpPr>
          <p:cNvPr id="42" name="Rectangle 26"/>
          <p:cNvSpPr>
            <a:spLocks/>
          </p:cNvSpPr>
          <p:nvPr/>
        </p:nvSpPr>
        <p:spPr bwMode="auto">
          <a:xfrm>
            <a:off x="5715000" y="41910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  <p:sp>
        <p:nvSpPr>
          <p:cNvPr id="43" name="Rectangle 26"/>
          <p:cNvSpPr>
            <a:spLocks/>
          </p:cNvSpPr>
          <p:nvPr/>
        </p:nvSpPr>
        <p:spPr bwMode="auto">
          <a:xfrm>
            <a:off x="5410200" y="45720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4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52"/>
          <p:cNvSpPr txBox="1">
            <a:spLocks noChangeArrowheads="1"/>
          </p:cNvSpPr>
          <p:nvPr/>
        </p:nvSpPr>
        <p:spPr>
          <a:xfrm>
            <a:off x="838200" y="1600200"/>
            <a:ext cx="7307262" cy="762000"/>
          </a:xfrm>
          <a:prstGeom prst="bevel">
            <a:avLst>
              <a:gd name="adj" fmla="val 6356"/>
            </a:avLst>
          </a:prstGeom>
          <a:solidFill>
            <a:schemeClr val="bg2"/>
          </a:solidFill>
          <a:ln/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9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 next backbone</a:t>
            </a:r>
            <a:r>
              <a:rPr kumimoji="0" lang="en-US" sz="29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atom</a:t>
            </a:r>
            <a:endParaRPr kumimoji="0" lang="en-US" sz="29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Backbone Step (Prior </a:t>
            </a:r>
            <a:r>
              <a:rPr lang="en-US" dirty="0" smtClean="0"/>
              <a:t>Work</a:t>
            </a:r>
            <a:r>
              <a:rPr lang="en-US" dirty="0"/>
              <a:t>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42</a:t>
            </a:fld>
            <a:endParaRPr kumimoji="0" lang="en-US"/>
          </a:p>
        </p:txBody>
      </p:sp>
      <p:sp>
        <p:nvSpPr>
          <p:cNvPr id="102442" name="Text Box 42"/>
          <p:cNvSpPr txBox="1">
            <a:spLocks noChangeArrowheads="1"/>
          </p:cNvSpPr>
          <p:nvPr/>
        </p:nvSpPr>
        <p:spPr bwMode="auto">
          <a:xfrm>
            <a:off x="6096000" y="3048000"/>
            <a:ext cx="76200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0.25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02454" name="Text Box 54"/>
          <p:cNvSpPr txBox="1">
            <a:spLocks noChangeArrowheads="1"/>
          </p:cNvSpPr>
          <p:nvPr/>
        </p:nvSpPr>
        <p:spPr bwMode="auto">
          <a:xfrm rot="5967740">
            <a:off x="6064092" y="410463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+mn-lt"/>
                <a:cs typeface="Tw Cen MT"/>
              </a:rPr>
              <a:t>…</a:t>
            </a: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4252913" y="3603625"/>
            <a:ext cx="1546225" cy="285750"/>
            <a:chOff x="1616" y="2278"/>
            <a:chExt cx="974" cy="180"/>
          </a:xfrm>
        </p:grpSpPr>
        <p:sp>
          <p:nvSpPr>
            <p:cNvPr id="102458" name="Line 58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59" name="Oval 59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 rot="2465388">
            <a:off x="3946525" y="4068763"/>
            <a:ext cx="1546225" cy="285750"/>
            <a:chOff x="1616" y="2278"/>
            <a:chExt cx="974" cy="180"/>
          </a:xfrm>
        </p:grpSpPr>
        <p:sp>
          <p:nvSpPr>
            <p:cNvPr id="102461" name="Line 61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62" name="Oval 62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 rot="-952655">
            <a:off x="4265613" y="3352800"/>
            <a:ext cx="1546225" cy="285750"/>
            <a:chOff x="1616" y="2278"/>
            <a:chExt cx="974" cy="180"/>
          </a:xfrm>
        </p:grpSpPr>
        <p:sp>
          <p:nvSpPr>
            <p:cNvPr id="102464" name="Line 64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65" name="Oval 65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 rot="574001">
            <a:off x="4214813" y="3736975"/>
            <a:ext cx="1546225" cy="285750"/>
            <a:chOff x="1616" y="2278"/>
            <a:chExt cx="974" cy="180"/>
          </a:xfrm>
        </p:grpSpPr>
        <p:sp>
          <p:nvSpPr>
            <p:cNvPr id="102467" name="Line 67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68" name="Oval 68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 rot="993989">
            <a:off x="4171950" y="3829050"/>
            <a:ext cx="1546225" cy="285750"/>
            <a:chOff x="1616" y="2278"/>
            <a:chExt cx="974" cy="180"/>
          </a:xfrm>
        </p:grpSpPr>
        <p:sp>
          <p:nvSpPr>
            <p:cNvPr id="102470" name="Line 70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71" name="Oval 71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72" name="Oval 72"/>
          <p:cNvSpPr>
            <a:spLocks noChangeArrowheads="1"/>
          </p:cNvSpPr>
          <p:nvPr/>
        </p:nvSpPr>
        <p:spPr bwMode="auto">
          <a:xfrm>
            <a:off x="4125913" y="3495675"/>
            <a:ext cx="193675" cy="1936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3759201" y="2989263"/>
            <a:ext cx="693740" cy="504825"/>
            <a:chOff x="384" y="3203"/>
            <a:chExt cx="437" cy="318"/>
          </a:xfrm>
        </p:grpSpPr>
        <p:sp>
          <p:nvSpPr>
            <p:cNvPr id="102477" name="Text Box 77"/>
            <p:cNvSpPr txBox="1">
              <a:spLocks noChangeArrowheads="1"/>
            </p:cNvSpPr>
            <p:nvPr/>
          </p:nvSpPr>
          <p:spPr bwMode="auto">
            <a:xfrm>
              <a:off x="384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78" name="Text Box 78"/>
            <p:cNvSpPr txBox="1">
              <a:spLocks noChangeArrowheads="1"/>
            </p:cNvSpPr>
            <p:nvPr/>
          </p:nvSpPr>
          <p:spPr bwMode="auto">
            <a:xfrm>
              <a:off x="512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k-1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83" name="Line 83"/>
          <p:cNvSpPr>
            <a:spLocks noChangeShapeType="1"/>
          </p:cNvSpPr>
          <p:nvPr/>
        </p:nvSpPr>
        <p:spPr bwMode="auto">
          <a:xfrm flipV="1">
            <a:off x="3057525" y="3617913"/>
            <a:ext cx="1139825" cy="8350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02484" name="Oval 84"/>
          <p:cNvSpPr>
            <a:spLocks noChangeArrowheads="1"/>
          </p:cNvSpPr>
          <p:nvPr/>
        </p:nvSpPr>
        <p:spPr bwMode="auto">
          <a:xfrm>
            <a:off x="2951163" y="4300538"/>
            <a:ext cx="269875" cy="2698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2422526" y="4468813"/>
            <a:ext cx="679450" cy="504825"/>
            <a:chOff x="385" y="3203"/>
            <a:chExt cx="428" cy="318"/>
          </a:xfrm>
        </p:grpSpPr>
        <p:sp>
          <p:nvSpPr>
            <p:cNvPr id="102486" name="Text Box 86"/>
            <p:cNvSpPr txBox="1">
              <a:spLocks noChangeArrowheads="1"/>
            </p:cNvSpPr>
            <p:nvPr/>
          </p:nvSpPr>
          <p:spPr bwMode="auto">
            <a:xfrm>
              <a:off x="385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87" name="Text Box 87"/>
            <p:cNvSpPr txBox="1">
              <a:spLocks noChangeArrowheads="1"/>
            </p:cNvSpPr>
            <p:nvPr/>
          </p:nvSpPr>
          <p:spPr bwMode="auto">
            <a:xfrm>
              <a:off x="504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FFFF"/>
                  </a:solidFill>
                  <a:latin typeface="+mn-lt"/>
                  <a:cs typeface="Tw Cen MT"/>
                </a:rPr>
                <a:t>k</a:t>
              </a:r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-2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91" name="AutoShape 91"/>
          <p:cNvSpPr>
            <a:spLocks noChangeArrowheads="1"/>
          </p:cNvSpPr>
          <p:nvPr/>
        </p:nvSpPr>
        <p:spPr bwMode="auto">
          <a:xfrm>
            <a:off x="658813" y="2563813"/>
            <a:ext cx="7826375" cy="35067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1208088" y="5484813"/>
            <a:ext cx="6727825" cy="9604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CC99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(2) </a:t>
            </a:r>
            <a:r>
              <a:rPr lang="en-US" sz="2400" b="0" dirty="0">
                <a:solidFill>
                  <a:srgbClr val="FFFFFF"/>
                </a:solidFill>
              </a:rPr>
              <a:t>Weight each sample by its </a:t>
            </a:r>
            <a:br>
              <a:rPr lang="en-US" sz="2400" b="0" dirty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Phase 2 computed marginal</a:t>
            </a:r>
            <a:r>
              <a:rPr lang="en-US" sz="2400" b="0" dirty="0" smtClean="0">
                <a:solidFill>
                  <a:srgbClr val="FFFFFF"/>
                </a:solidFill>
              </a:rPr>
              <a:t>  </a:t>
            </a:r>
            <a:endParaRPr lang="en-US" sz="2400" b="0" dirty="0">
              <a:solidFill>
                <a:srgbClr val="FFFFFF"/>
              </a:solidFill>
            </a:endParaRPr>
          </a:p>
        </p:txBody>
      </p:sp>
      <p:grpSp>
        <p:nvGrpSpPr>
          <p:cNvPr id="12" name="Group 101"/>
          <p:cNvGrpSpPr>
            <a:grpSpLocks/>
          </p:cNvGrpSpPr>
          <p:nvPr/>
        </p:nvGrpSpPr>
        <p:grpSpPr bwMode="auto">
          <a:xfrm>
            <a:off x="4832359" y="2779713"/>
            <a:ext cx="690564" cy="600075"/>
            <a:chOff x="2506" y="1693"/>
            <a:chExt cx="435" cy="378"/>
          </a:xfrm>
        </p:grpSpPr>
        <p:sp>
          <p:nvSpPr>
            <p:cNvPr id="102502" name="Text Box 102"/>
            <p:cNvSpPr txBox="1">
              <a:spLocks noChangeArrowheads="1"/>
            </p:cNvSpPr>
            <p:nvPr/>
          </p:nvSpPr>
          <p:spPr bwMode="auto">
            <a:xfrm>
              <a:off x="2506" y="1735"/>
              <a:ext cx="2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Tw Cen MT"/>
                  <a:cs typeface="Tw Cen MT"/>
                </a:rPr>
                <a:t>b'</a:t>
              </a:r>
              <a:endParaRPr lang="en-US" sz="2400" dirty="0">
                <a:solidFill>
                  <a:srgbClr val="FFFFFF"/>
                </a:solidFill>
                <a:latin typeface="Tw Cen MT"/>
                <a:cs typeface="Tw Cen MT"/>
              </a:endParaRPr>
            </a:p>
          </p:txBody>
        </p:sp>
        <p:sp>
          <p:nvSpPr>
            <p:cNvPr id="102503" name="Text Box 103"/>
            <p:cNvSpPr txBox="1">
              <a:spLocks noChangeArrowheads="1"/>
            </p:cNvSpPr>
            <p:nvPr/>
          </p:nvSpPr>
          <p:spPr bwMode="auto">
            <a:xfrm>
              <a:off x="2641" y="1838"/>
              <a:ext cx="1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Tw Cen MT"/>
                  <a:cs typeface="Tw Cen MT"/>
                </a:rPr>
                <a:t>k</a:t>
              </a:r>
              <a:endParaRPr lang="en-US" sz="1800" dirty="0">
                <a:solidFill>
                  <a:srgbClr val="FFFFFF"/>
                </a:solidFill>
                <a:latin typeface="Tw Cen MT"/>
                <a:cs typeface="Tw Cen MT"/>
              </a:endParaRPr>
            </a:p>
          </p:txBody>
        </p:sp>
        <p:sp>
          <p:nvSpPr>
            <p:cNvPr id="102504" name="Text Box 104"/>
            <p:cNvSpPr txBox="1">
              <a:spLocks noChangeArrowheads="1"/>
            </p:cNvSpPr>
            <p:nvPr/>
          </p:nvSpPr>
          <p:spPr bwMode="auto">
            <a:xfrm>
              <a:off x="2825" y="1693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1800" dirty="0">
                <a:solidFill>
                  <a:srgbClr val="FFFFFF"/>
                </a:solidFill>
                <a:latin typeface="Tw Cen MT"/>
                <a:cs typeface="Tw Cen MT"/>
              </a:endParaRPr>
            </a:p>
          </p:txBody>
        </p:sp>
      </p:grp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6096202" y="35052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0.20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5410402" y="46482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0.15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0" t="13280" r="14285" b="11719"/>
          <a:stretch>
            <a:fillRect/>
          </a:stretch>
        </p:blipFill>
        <p:spPr bwMode="auto">
          <a:xfrm>
            <a:off x="6705600" y="4191000"/>
            <a:ext cx="1600200" cy="121920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04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2" grpId="0"/>
      <p:bldP spid="102454" grpId="0"/>
      <p:bldP spid="48" grpId="0"/>
      <p:bldP spid="4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52"/>
          <p:cNvSpPr txBox="1">
            <a:spLocks noChangeArrowheads="1"/>
          </p:cNvSpPr>
          <p:nvPr/>
        </p:nvSpPr>
        <p:spPr>
          <a:xfrm>
            <a:off x="838200" y="1600200"/>
            <a:ext cx="7307262" cy="762000"/>
          </a:xfrm>
          <a:prstGeom prst="bevel">
            <a:avLst>
              <a:gd name="adj" fmla="val 6356"/>
            </a:avLst>
          </a:prstGeom>
          <a:solidFill>
            <a:schemeClr val="bg2"/>
          </a:solidFill>
          <a:ln/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9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 next backbone</a:t>
            </a:r>
            <a:r>
              <a:rPr kumimoji="0" lang="en-US" sz="29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atom</a:t>
            </a:r>
            <a:endParaRPr kumimoji="0" lang="en-US" sz="29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Backbone Step (Prior </a:t>
            </a:r>
            <a:r>
              <a:rPr lang="en-US" dirty="0" smtClean="0"/>
              <a:t>Work</a:t>
            </a:r>
            <a:r>
              <a:rPr lang="en-US" dirty="0"/>
              <a:t>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43</a:t>
            </a:fld>
            <a:endParaRPr kumimoji="0" lang="en-US"/>
          </a:p>
        </p:txBody>
      </p:sp>
      <p:sp>
        <p:nvSpPr>
          <p:cNvPr id="102442" name="Text Box 42"/>
          <p:cNvSpPr txBox="1">
            <a:spLocks noChangeArrowheads="1"/>
          </p:cNvSpPr>
          <p:nvPr/>
        </p:nvSpPr>
        <p:spPr bwMode="auto">
          <a:xfrm>
            <a:off x="6096000" y="3048000"/>
            <a:ext cx="76200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0.25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02454" name="Text Box 54"/>
          <p:cNvSpPr txBox="1">
            <a:spLocks noChangeArrowheads="1"/>
          </p:cNvSpPr>
          <p:nvPr/>
        </p:nvSpPr>
        <p:spPr bwMode="auto">
          <a:xfrm rot="5967740">
            <a:off x="6064092" y="410463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+mn-lt"/>
                <a:cs typeface="Tw Cen MT"/>
              </a:rPr>
              <a:t>…</a:t>
            </a: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4252913" y="3603625"/>
            <a:ext cx="1546225" cy="285750"/>
            <a:chOff x="1616" y="2278"/>
            <a:chExt cx="974" cy="180"/>
          </a:xfrm>
        </p:grpSpPr>
        <p:sp>
          <p:nvSpPr>
            <p:cNvPr id="102458" name="Line 58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59" name="Oval 59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 rot="2465388">
            <a:off x="3946525" y="4068763"/>
            <a:ext cx="1546225" cy="285750"/>
            <a:chOff x="1616" y="2278"/>
            <a:chExt cx="974" cy="180"/>
          </a:xfrm>
        </p:grpSpPr>
        <p:sp>
          <p:nvSpPr>
            <p:cNvPr id="102461" name="Line 61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62" name="Oval 62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 rot="-952655">
            <a:off x="4265613" y="3352800"/>
            <a:ext cx="1546225" cy="285750"/>
            <a:chOff x="1616" y="2278"/>
            <a:chExt cx="974" cy="180"/>
          </a:xfrm>
        </p:grpSpPr>
        <p:sp>
          <p:nvSpPr>
            <p:cNvPr id="102464" name="Line 64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65" name="Oval 65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 rot="574001">
            <a:off x="4214813" y="3736975"/>
            <a:ext cx="1546225" cy="285750"/>
            <a:chOff x="1616" y="2278"/>
            <a:chExt cx="974" cy="180"/>
          </a:xfrm>
        </p:grpSpPr>
        <p:sp>
          <p:nvSpPr>
            <p:cNvPr id="102467" name="Line 67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68" name="Oval 68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 rot="993989">
            <a:off x="4171950" y="3829050"/>
            <a:ext cx="1546225" cy="285750"/>
            <a:chOff x="1616" y="2278"/>
            <a:chExt cx="974" cy="180"/>
          </a:xfrm>
        </p:grpSpPr>
        <p:sp>
          <p:nvSpPr>
            <p:cNvPr id="102470" name="Line 70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02471" name="Oval 71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72" name="Oval 72"/>
          <p:cNvSpPr>
            <a:spLocks noChangeArrowheads="1"/>
          </p:cNvSpPr>
          <p:nvPr/>
        </p:nvSpPr>
        <p:spPr bwMode="auto">
          <a:xfrm>
            <a:off x="4125913" y="3495675"/>
            <a:ext cx="193675" cy="1936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3759201" y="2989263"/>
            <a:ext cx="693740" cy="504825"/>
            <a:chOff x="384" y="3203"/>
            <a:chExt cx="437" cy="318"/>
          </a:xfrm>
        </p:grpSpPr>
        <p:sp>
          <p:nvSpPr>
            <p:cNvPr id="102477" name="Text Box 77"/>
            <p:cNvSpPr txBox="1">
              <a:spLocks noChangeArrowheads="1"/>
            </p:cNvSpPr>
            <p:nvPr/>
          </p:nvSpPr>
          <p:spPr bwMode="auto">
            <a:xfrm>
              <a:off x="384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78" name="Text Box 78"/>
            <p:cNvSpPr txBox="1">
              <a:spLocks noChangeArrowheads="1"/>
            </p:cNvSpPr>
            <p:nvPr/>
          </p:nvSpPr>
          <p:spPr bwMode="auto">
            <a:xfrm>
              <a:off x="512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k-1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83" name="Line 83"/>
          <p:cNvSpPr>
            <a:spLocks noChangeShapeType="1"/>
          </p:cNvSpPr>
          <p:nvPr/>
        </p:nvSpPr>
        <p:spPr bwMode="auto">
          <a:xfrm flipV="1">
            <a:off x="3057525" y="3617913"/>
            <a:ext cx="1139825" cy="8350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02484" name="Oval 84"/>
          <p:cNvSpPr>
            <a:spLocks noChangeArrowheads="1"/>
          </p:cNvSpPr>
          <p:nvPr/>
        </p:nvSpPr>
        <p:spPr bwMode="auto">
          <a:xfrm>
            <a:off x="2951163" y="4300538"/>
            <a:ext cx="269875" cy="2698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2422526" y="4468813"/>
            <a:ext cx="679451" cy="504825"/>
            <a:chOff x="385" y="3203"/>
            <a:chExt cx="428" cy="318"/>
          </a:xfrm>
        </p:grpSpPr>
        <p:sp>
          <p:nvSpPr>
            <p:cNvPr id="102486" name="Text Box 86"/>
            <p:cNvSpPr txBox="1">
              <a:spLocks noChangeArrowheads="1"/>
            </p:cNvSpPr>
            <p:nvPr/>
          </p:nvSpPr>
          <p:spPr bwMode="auto">
            <a:xfrm>
              <a:off x="385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87" name="Text Box 87"/>
            <p:cNvSpPr txBox="1">
              <a:spLocks noChangeArrowheads="1"/>
            </p:cNvSpPr>
            <p:nvPr/>
          </p:nvSpPr>
          <p:spPr bwMode="auto">
            <a:xfrm>
              <a:off x="504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k-2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91" name="AutoShape 91"/>
          <p:cNvSpPr>
            <a:spLocks noChangeArrowheads="1"/>
          </p:cNvSpPr>
          <p:nvPr/>
        </p:nvSpPr>
        <p:spPr bwMode="auto">
          <a:xfrm>
            <a:off x="658813" y="2563813"/>
            <a:ext cx="7826375" cy="35067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1208088" y="5484813"/>
            <a:ext cx="6727825" cy="9604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CC99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(3) Select </a:t>
            </a:r>
            <a:r>
              <a:rPr lang="en-US" sz="2400" dirty="0" err="1" smtClean="0">
                <a:solidFill>
                  <a:srgbClr val="FFFFFF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FFFFFF"/>
                </a:solidFill>
              </a:rPr>
              <a:t>k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with probability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proportional to sample weight </a:t>
            </a:r>
          </a:p>
        </p:txBody>
      </p:sp>
      <p:grpSp>
        <p:nvGrpSpPr>
          <p:cNvPr id="12" name="Group 101"/>
          <p:cNvGrpSpPr>
            <a:grpSpLocks/>
          </p:cNvGrpSpPr>
          <p:nvPr/>
        </p:nvGrpSpPr>
        <p:grpSpPr bwMode="auto">
          <a:xfrm>
            <a:off x="4832359" y="2779713"/>
            <a:ext cx="690564" cy="600075"/>
            <a:chOff x="2506" y="1693"/>
            <a:chExt cx="435" cy="378"/>
          </a:xfrm>
        </p:grpSpPr>
        <p:sp>
          <p:nvSpPr>
            <p:cNvPr id="102502" name="Text Box 102"/>
            <p:cNvSpPr txBox="1">
              <a:spLocks noChangeArrowheads="1"/>
            </p:cNvSpPr>
            <p:nvPr/>
          </p:nvSpPr>
          <p:spPr bwMode="auto">
            <a:xfrm>
              <a:off x="2506" y="1735"/>
              <a:ext cx="2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Tw Cen MT"/>
                  <a:cs typeface="Tw Cen MT"/>
                </a:rPr>
                <a:t>b'</a:t>
              </a:r>
              <a:endParaRPr lang="en-US" sz="2400" dirty="0">
                <a:solidFill>
                  <a:srgbClr val="FFFFFF"/>
                </a:solidFill>
                <a:latin typeface="Tw Cen MT"/>
                <a:cs typeface="Tw Cen MT"/>
              </a:endParaRPr>
            </a:p>
          </p:txBody>
        </p:sp>
        <p:sp>
          <p:nvSpPr>
            <p:cNvPr id="102503" name="Text Box 103"/>
            <p:cNvSpPr txBox="1">
              <a:spLocks noChangeArrowheads="1"/>
            </p:cNvSpPr>
            <p:nvPr/>
          </p:nvSpPr>
          <p:spPr bwMode="auto">
            <a:xfrm>
              <a:off x="2630" y="1838"/>
              <a:ext cx="1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Tw Cen MT"/>
                  <a:cs typeface="Tw Cen MT"/>
                </a:rPr>
                <a:t>k</a:t>
              </a:r>
              <a:endParaRPr lang="en-US" sz="1800" dirty="0">
                <a:solidFill>
                  <a:srgbClr val="FFFFFF"/>
                </a:solidFill>
                <a:latin typeface="Tw Cen MT"/>
                <a:cs typeface="Tw Cen MT"/>
              </a:endParaRPr>
            </a:p>
          </p:txBody>
        </p:sp>
        <p:sp>
          <p:nvSpPr>
            <p:cNvPr id="102504" name="Text Box 104"/>
            <p:cNvSpPr txBox="1">
              <a:spLocks noChangeArrowheads="1"/>
            </p:cNvSpPr>
            <p:nvPr/>
          </p:nvSpPr>
          <p:spPr bwMode="auto">
            <a:xfrm>
              <a:off x="2825" y="1693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1800" dirty="0">
                <a:solidFill>
                  <a:srgbClr val="FFFFFF"/>
                </a:solidFill>
                <a:latin typeface="Tw Cen MT"/>
                <a:cs typeface="Tw Cen MT"/>
              </a:endParaRPr>
            </a:p>
          </p:txBody>
        </p:sp>
      </p:grp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6096202" y="35052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0.20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5410402" y="46482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0.15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40828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2" grpId="0"/>
      <p:bldP spid="102454" grpId="0"/>
      <p:bldP spid="4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57"/>
          <p:cNvGrpSpPr>
            <a:grpSpLocks/>
          </p:cNvGrpSpPr>
          <p:nvPr/>
        </p:nvGrpSpPr>
        <p:grpSpPr bwMode="auto">
          <a:xfrm>
            <a:off x="2145663" y="4037012"/>
            <a:ext cx="1546225" cy="285750"/>
            <a:chOff x="1616" y="2278"/>
            <a:chExt cx="974" cy="180"/>
          </a:xfrm>
        </p:grpSpPr>
        <p:sp>
          <p:nvSpPr>
            <p:cNvPr id="51" name="Line 58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52" name="Oval 59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Backbone Step </a:t>
            </a:r>
            <a:r>
              <a:rPr lang="en-US" dirty="0" smtClean="0"/>
              <a:t>for PEA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44</a:t>
            </a:fld>
            <a:endParaRPr kumimoji="0" lang="en-US"/>
          </a:p>
        </p:txBody>
      </p:sp>
      <p:sp>
        <p:nvSpPr>
          <p:cNvPr id="102472" name="Oval 72"/>
          <p:cNvSpPr>
            <a:spLocks noChangeArrowheads="1"/>
          </p:cNvSpPr>
          <p:nvPr/>
        </p:nvSpPr>
        <p:spPr bwMode="auto">
          <a:xfrm>
            <a:off x="2037781" y="3932237"/>
            <a:ext cx="193675" cy="1936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1742575" y="3425825"/>
            <a:ext cx="668340" cy="504825"/>
            <a:chOff x="384" y="3203"/>
            <a:chExt cx="421" cy="318"/>
          </a:xfrm>
        </p:grpSpPr>
        <p:sp>
          <p:nvSpPr>
            <p:cNvPr id="102477" name="Text Box 77"/>
            <p:cNvSpPr txBox="1">
              <a:spLocks noChangeArrowheads="1"/>
            </p:cNvSpPr>
            <p:nvPr/>
          </p:nvSpPr>
          <p:spPr bwMode="auto">
            <a:xfrm>
              <a:off x="384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78" name="Text Box 78"/>
            <p:cNvSpPr txBox="1">
              <a:spLocks noChangeArrowheads="1"/>
            </p:cNvSpPr>
            <p:nvPr/>
          </p:nvSpPr>
          <p:spPr bwMode="auto">
            <a:xfrm>
              <a:off x="496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k-1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83" name="Line 83"/>
          <p:cNvSpPr>
            <a:spLocks noChangeShapeType="1"/>
          </p:cNvSpPr>
          <p:nvPr/>
        </p:nvSpPr>
        <p:spPr bwMode="auto">
          <a:xfrm flipV="1">
            <a:off x="969393" y="4054475"/>
            <a:ext cx="1139825" cy="8350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02484" name="Oval 84"/>
          <p:cNvSpPr>
            <a:spLocks noChangeArrowheads="1"/>
          </p:cNvSpPr>
          <p:nvPr/>
        </p:nvSpPr>
        <p:spPr bwMode="auto">
          <a:xfrm>
            <a:off x="863031" y="4737100"/>
            <a:ext cx="269875" cy="2698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334394" y="4905375"/>
            <a:ext cx="679451" cy="504825"/>
            <a:chOff x="385" y="3203"/>
            <a:chExt cx="428" cy="318"/>
          </a:xfrm>
        </p:grpSpPr>
        <p:sp>
          <p:nvSpPr>
            <p:cNvPr id="102486" name="Text Box 86"/>
            <p:cNvSpPr txBox="1">
              <a:spLocks noChangeArrowheads="1"/>
            </p:cNvSpPr>
            <p:nvPr/>
          </p:nvSpPr>
          <p:spPr bwMode="auto">
            <a:xfrm>
              <a:off x="385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87" name="Text Box 87"/>
            <p:cNvSpPr txBox="1">
              <a:spLocks noChangeArrowheads="1"/>
            </p:cNvSpPr>
            <p:nvPr/>
          </p:nvSpPr>
          <p:spPr bwMode="auto">
            <a:xfrm>
              <a:off x="504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k-2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502" name="Text Box 102"/>
          <p:cNvSpPr txBox="1">
            <a:spLocks noChangeArrowheads="1"/>
          </p:cNvSpPr>
          <p:nvPr/>
        </p:nvSpPr>
        <p:spPr bwMode="auto">
          <a:xfrm>
            <a:off x="3052673" y="3551237"/>
            <a:ext cx="4132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w Cen MT"/>
                <a:cs typeface="Tw Cen MT"/>
              </a:rPr>
              <a:t>b'</a:t>
            </a:r>
            <a:endParaRPr lang="en-US" sz="24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02503" name="Text Box 103"/>
          <p:cNvSpPr txBox="1">
            <a:spLocks noChangeArrowheads="1"/>
          </p:cNvSpPr>
          <p:nvPr/>
        </p:nvSpPr>
        <p:spPr bwMode="auto">
          <a:xfrm>
            <a:off x="3233182" y="3714750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Tw Cen MT"/>
                <a:cs typeface="Tw Cen MT"/>
              </a:rPr>
              <a:t>k</a:t>
            </a:r>
            <a:endParaRPr lang="en-US" sz="18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02504" name="Text Box 104"/>
          <p:cNvSpPr txBox="1">
            <a:spLocks noChangeArrowheads="1"/>
          </p:cNvSpPr>
          <p:nvPr/>
        </p:nvSpPr>
        <p:spPr bwMode="auto">
          <a:xfrm>
            <a:off x="3558539" y="3484562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4816243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0.23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6035040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0.15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40" name="Picture 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4" t="13710" r="13389" b="8871"/>
          <a:stretch/>
        </p:blipFill>
        <p:spPr bwMode="auto">
          <a:xfrm>
            <a:off x="4434840" y="2286000"/>
            <a:ext cx="1280160" cy="97840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0" t="13280" r="14285" b="11719"/>
          <a:stretch>
            <a:fillRect/>
          </a:stretch>
        </p:blipFill>
        <p:spPr bwMode="auto">
          <a:xfrm>
            <a:off x="5745480" y="22860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7330440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0.04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4" t="13280" r="16280" b="11719"/>
          <a:stretch>
            <a:fillRect/>
          </a:stretch>
        </p:blipFill>
        <p:spPr bwMode="auto">
          <a:xfrm>
            <a:off x="7101840" y="22860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243813" y="1752600"/>
            <a:ext cx="94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7572" y="1752600"/>
            <a:ext cx="9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5883" y="1752600"/>
            <a:ext cx="9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26"/>
          <p:cNvSpPr>
            <a:spLocks/>
          </p:cNvSpPr>
          <p:nvPr/>
        </p:nvSpPr>
        <p:spPr bwMode="auto">
          <a:xfrm>
            <a:off x="3810000" y="40386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19600" y="3733800"/>
            <a:ext cx="3962400" cy="1676400"/>
            <a:chOff x="4419600" y="3733800"/>
            <a:chExt cx="3962400" cy="1676400"/>
          </a:xfrm>
        </p:grpSpPr>
        <p:grpSp>
          <p:nvGrpSpPr>
            <p:cNvPr id="7" name="Group 6"/>
            <p:cNvGrpSpPr/>
            <p:nvPr/>
          </p:nvGrpSpPr>
          <p:grpSpPr>
            <a:xfrm>
              <a:off x="4419600" y="3733800"/>
              <a:ext cx="3962400" cy="1143000"/>
              <a:chOff x="4419600" y="3733800"/>
              <a:chExt cx="3962400" cy="1143000"/>
            </a:xfrm>
          </p:grpSpPr>
          <p:cxnSp>
            <p:nvCxnSpPr>
              <p:cNvPr id="5" name="Straight Connector 4"/>
              <p:cNvCxnSpPr>
                <a:stCxn id="3" idx="1"/>
              </p:cNvCxnSpPr>
              <p:nvPr/>
            </p:nvCxnSpPr>
            <p:spPr>
              <a:xfrm>
                <a:off x="6400800" y="3886200"/>
                <a:ext cx="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5105400" y="4038600"/>
                <a:ext cx="2667000" cy="8382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n>
                      <a:solidFill>
                        <a:srgbClr val="000000"/>
                      </a:solidFill>
                    </a:ln>
                    <a:solidFill>
                      <a:schemeClr val="bg1"/>
                    </a:solidFill>
                  </a:rPr>
                  <a:t>Aggregator</a:t>
                </a:r>
                <a:endParaRPr lang="en-US" sz="2800" dirty="0">
                  <a:ln>
                    <a:solidFill>
                      <a:srgbClr val="000000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Left Bracket 2"/>
              <p:cNvSpPr/>
              <p:nvPr/>
            </p:nvSpPr>
            <p:spPr>
              <a:xfrm rot="16200000">
                <a:off x="6324600" y="1828800"/>
                <a:ext cx="152400" cy="3962400"/>
              </a:xfrm>
              <a:prstGeom prst="leftBracket">
                <a:avLst/>
              </a:prstGeom>
              <a:ln w="2857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6400800" y="48768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5824761" y="5486400"/>
            <a:ext cx="11516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Times"/>
                <a:cs typeface="Times"/>
              </a:rPr>
              <a:t>w(</a:t>
            </a:r>
            <a:r>
              <a:rPr lang="en-US" sz="2800" b="1" i="1" dirty="0" err="1" smtClean="0">
                <a:solidFill>
                  <a:srgbClr val="FFFFFF"/>
                </a:solidFill>
                <a:latin typeface="Times"/>
                <a:cs typeface="Times"/>
              </a:rPr>
              <a:t>b</a:t>
            </a:r>
            <a:r>
              <a:rPr lang="en-US" sz="2800" b="1" i="1" spc="-200" dirty="0" err="1" smtClean="0">
                <a:solidFill>
                  <a:srgbClr val="FFFFFF"/>
                </a:solidFill>
                <a:latin typeface="Times"/>
                <a:cs typeface="Times"/>
              </a:rPr>
              <a:t>'</a:t>
            </a:r>
            <a:r>
              <a:rPr lang="en-US" sz="2800" b="1" i="1" spc="200" baseline="-25000" dirty="0" err="1" smtClean="0">
                <a:solidFill>
                  <a:srgbClr val="FFFFFF"/>
                </a:solidFill>
                <a:latin typeface="Times"/>
                <a:cs typeface="Times"/>
              </a:rPr>
              <a:t>k</a:t>
            </a:r>
            <a:r>
              <a:rPr lang="en-US" sz="2800" b="1" i="1" dirty="0">
                <a:solidFill>
                  <a:srgbClr val="FFFFFF"/>
                </a:solidFill>
                <a:latin typeface="Times"/>
                <a:cs typeface="Times"/>
              </a:rPr>
              <a:t>)</a:t>
            </a:r>
            <a:endParaRPr lang="en-US" sz="2800" b="1" i="1" baseline="-25000" dirty="0">
              <a:solidFill>
                <a:srgbClr val="FFFF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573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45" grpId="0"/>
      <p:bldP spid="28" grpId="0"/>
      <p:bldP spid="29" grpId="0"/>
      <p:bldP spid="30" grpId="0"/>
      <p:bldP spid="4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57"/>
          <p:cNvGrpSpPr>
            <a:grpSpLocks/>
          </p:cNvGrpSpPr>
          <p:nvPr/>
        </p:nvGrpSpPr>
        <p:grpSpPr bwMode="auto">
          <a:xfrm>
            <a:off x="2145663" y="4037012"/>
            <a:ext cx="1546225" cy="285750"/>
            <a:chOff x="1616" y="2278"/>
            <a:chExt cx="974" cy="180"/>
          </a:xfrm>
        </p:grpSpPr>
        <p:sp>
          <p:nvSpPr>
            <p:cNvPr id="51" name="Line 58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52" name="Oval 59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Backbone Step </a:t>
            </a:r>
            <a:r>
              <a:rPr lang="en-US" dirty="0" smtClean="0"/>
              <a:t>for PEA: Average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45</a:t>
            </a:fld>
            <a:endParaRPr kumimoji="0" lang="en-US"/>
          </a:p>
        </p:txBody>
      </p:sp>
      <p:sp>
        <p:nvSpPr>
          <p:cNvPr id="102472" name="Oval 72"/>
          <p:cNvSpPr>
            <a:spLocks noChangeArrowheads="1"/>
          </p:cNvSpPr>
          <p:nvPr/>
        </p:nvSpPr>
        <p:spPr bwMode="auto">
          <a:xfrm>
            <a:off x="2037781" y="3932237"/>
            <a:ext cx="193675" cy="1936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1742575" y="3425825"/>
            <a:ext cx="668340" cy="504825"/>
            <a:chOff x="384" y="3203"/>
            <a:chExt cx="421" cy="318"/>
          </a:xfrm>
        </p:grpSpPr>
        <p:sp>
          <p:nvSpPr>
            <p:cNvPr id="102477" name="Text Box 77"/>
            <p:cNvSpPr txBox="1">
              <a:spLocks noChangeArrowheads="1"/>
            </p:cNvSpPr>
            <p:nvPr/>
          </p:nvSpPr>
          <p:spPr bwMode="auto">
            <a:xfrm>
              <a:off x="384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78" name="Text Box 78"/>
            <p:cNvSpPr txBox="1">
              <a:spLocks noChangeArrowheads="1"/>
            </p:cNvSpPr>
            <p:nvPr/>
          </p:nvSpPr>
          <p:spPr bwMode="auto">
            <a:xfrm>
              <a:off x="496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k-1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83" name="Line 83"/>
          <p:cNvSpPr>
            <a:spLocks noChangeShapeType="1"/>
          </p:cNvSpPr>
          <p:nvPr/>
        </p:nvSpPr>
        <p:spPr bwMode="auto">
          <a:xfrm flipV="1">
            <a:off x="969393" y="4054475"/>
            <a:ext cx="1139825" cy="8350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02484" name="Oval 84"/>
          <p:cNvSpPr>
            <a:spLocks noChangeArrowheads="1"/>
          </p:cNvSpPr>
          <p:nvPr/>
        </p:nvSpPr>
        <p:spPr bwMode="auto">
          <a:xfrm>
            <a:off x="863031" y="4737100"/>
            <a:ext cx="269875" cy="2698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334394" y="4905375"/>
            <a:ext cx="679451" cy="504825"/>
            <a:chOff x="385" y="3203"/>
            <a:chExt cx="428" cy="318"/>
          </a:xfrm>
        </p:grpSpPr>
        <p:sp>
          <p:nvSpPr>
            <p:cNvPr id="102486" name="Text Box 86"/>
            <p:cNvSpPr txBox="1">
              <a:spLocks noChangeArrowheads="1"/>
            </p:cNvSpPr>
            <p:nvPr/>
          </p:nvSpPr>
          <p:spPr bwMode="auto">
            <a:xfrm>
              <a:off x="385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87" name="Text Box 87"/>
            <p:cNvSpPr txBox="1">
              <a:spLocks noChangeArrowheads="1"/>
            </p:cNvSpPr>
            <p:nvPr/>
          </p:nvSpPr>
          <p:spPr bwMode="auto">
            <a:xfrm>
              <a:off x="504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k-2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502" name="Text Box 102"/>
          <p:cNvSpPr txBox="1">
            <a:spLocks noChangeArrowheads="1"/>
          </p:cNvSpPr>
          <p:nvPr/>
        </p:nvSpPr>
        <p:spPr bwMode="auto">
          <a:xfrm>
            <a:off x="3052673" y="3551237"/>
            <a:ext cx="4132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w Cen MT"/>
                <a:cs typeface="Tw Cen MT"/>
              </a:rPr>
              <a:t>b'</a:t>
            </a:r>
            <a:endParaRPr lang="en-US" sz="24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02503" name="Text Box 103"/>
          <p:cNvSpPr txBox="1">
            <a:spLocks noChangeArrowheads="1"/>
          </p:cNvSpPr>
          <p:nvPr/>
        </p:nvSpPr>
        <p:spPr bwMode="auto">
          <a:xfrm>
            <a:off x="3233182" y="3714750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Tw Cen MT"/>
                <a:cs typeface="Tw Cen MT"/>
              </a:rPr>
              <a:t>k</a:t>
            </a:r>
            <a:endParaRPr lang="en-US" sz="18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02504" name="Text Box 104"/>
          <p:cNvSpPr txBox="1">
            <a:spLocks noChangeArrowheads="1"/>
          </p:cNvSpPr>
          <p:nvPr/>
        </p:nvSpPr>
        <p:spPr bwMode="auto">
          <a:xfrm>
            <a:off x="3558539" y="3484562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4816243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0.23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6035040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0.15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40" name="Picture 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4" t="13710" r="13389" b="8871"/>
          <a:stretch/>
        </p:blipFill>
        <p:spPr bwMode="auto">
          <a:xfrm>
            <a:off x="4434840" y="2286000"/>
            <a:ext cx="1280160" cy="97840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0" t="13280" r="14285" b="11719"/>
          <a:stretch>
            <a:fillRect/>
          </a:stretch>
        </p:blipFill>
        <p:spPr bwMode="auto">
          <a:xfrm>
            <a:off x="5745480" y="22860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7330440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0.04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4" t="13280" r="16280" b="11719"/>
          <a:stretch>
            <a:fillRect/>
          </a:stretch>
        </p:blipFill>
        <p:spPr bwMode="auto">
          <a:xfrm>
            <a:off x="7101840" y="22860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243812" y="1752600"/>
            <a:ext cx="94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7572" y="1752600"/>
            <a:ext cx="9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5883" y="1752600"/>
            <a:ext cx="9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26"/>
          <p:cNvSpPr>
            <a:spLocks/>
          </p:cNvSpPr>
          <p:nvPr/>
        </p:nvSpPr>
        <p:spPr bwMode="auto">
          <a:xfrm>
            <a:off x="3810000" y="40386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19600" y="3733800"/>
            <a:ext cx="3962400" cy="1676400"/>
            <a:chOff x="4419600" y="3733800"/>
            <a:chExt cx="3962400" cy="1676400"/>
          </a:xfrm>
        </p:grpSpPr>
        <p:grpSp>
          <p:nvGrpSpPr>
            <p:cNvPr id="7" name="Group 6"/>
            <p:cNvGrpSpPr/>
            <p:nvPr/>
          </p:nvGrpSpPr>
          <p:grpSpPr>
            <a:xfrm>
              <a:off x="4419600" y="3733800"/>
              <a:ext cx="3962400" cy="1143000"/>
              <a:chOff x="4419600" y="3733800"/>
              <a:chExt cx="3962400" cy="1143000"/>
            </a:xfrm>
          </p:grpSpPr>
          <p:cxnSp>
            <p:nvCxnSpPr>
              <p:cNvPr id="5" name="Straight Connector 4"/>
              <p:cNvCxnSpPr>
                <a:stCxn id="3" idx="1"/>
              </p:cNvCxnSpPr>
              <p:nvPr/>
            </p:nvCxnSpPr>
            <p:spPr>
              <a:xfrm>
                <a:off x="6400800" y="3886200"/>
                <a:ext cx="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5105400" y="4038600"/>
                <a:ext cx="2667000" cy="8382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n>
                      <a:solidFill>
                        <a:srgbClr val="000000"/>
                      </a:solidFill>
                    </a:ln>
                    <a:solidFill>
                      <a:schemeClr val="bg1"/>
                    </a:solidFill>
                  </a:rPr>
                  <a:t>AVG</a:t>
                </a:r>
                <a:endParaRPr lang="en-US" sz="2800" dirty="0">
                  <a:ln>
                    <a:solidFill>
                      <a:srgbClr val="000000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Left Bracket 2"/>
              <p:cNvSpPr/>
              <p:nvPr/>
            </p:nvSpPr>
            <p:spPr>
              <a:xfrm rot="16200000">
                <a:off x="6324600" y="1828800"/>
                <a:ext cx="152400" cy="3962400"/>
              </a:xfrm>
              <a:prstGeom prst="leftBracket">
                <a:avLst/>
              </a:prstGeom>
              <a:ln w="2857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6400800" y="48768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5957985" y="5486400"/>
            <a:ext cx="8852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Times"/>
                <a:cs typeface="Times"/>
              </a:rPr>
              <a:t>0.14</a:t>
            </a:r>
            <a:endParaRPr lang="en-US" sz="2800" b="1" i="1" baseline="-25000" dirty="0">
              <a:solidFill>
                <a:srgbClr val="FFFF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977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57"/>
          <p:cNvGrpSpPr>
            <a:grpSpLocks/>
          </p:cNvGrpSpPr>
          <p:nvPr/>
        </p:nvGrpSpPr>
        <p:grpSpPr bwMode="auto">
          <a:xfrm>
            <a:off x="2145663" y="4037012"/>
            <a:ext cx="1546225" cy="285750"/>
            <a:chOff x="1616" y="2278"/>
            <a:chExt cx="974" cy="180"/>
          </a:xfrm>
        </p:grpSpPr>
        <p:sp>
          <p:nvSpPr>
            <p:cNvPr id="51" name="Line 58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52" name="Oval 59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Backbone Step </a:t>
            </a:r>
            <a:r>
              <a:rPr lang="en-US" dirty="0" smtClean="0"/>
              <a:t>for PEA: Maximum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46</a:t>
            </a:fld>
            <a:endParaRPr kumimoji="0" lang="en-US"/>
          </a:p>
        </p:txBody>
      </p:sp>
      <p:sp>
        <p:nvSpPr>
          <p:cNvPr id="102472" name="Oval 72"/>
          <p:cNvSpPr>
            <a:spLocks noChangeArrowheads="1"/>
          </p:cNvSpPr>
          <p:nvPr/>
        </p:nvSpPr>
        <p:spPr bwMode="auto">
          <a:xfrm>
            <a:off x="2037781" y="3932237"/>
            <a:ext cx="193675" cy="1936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1742575" y="3425825"/>
            <a:ext cx="668340" cy="504825"/>
            <a:chOff x="384" y="3203"/>
            <a:chExt cx="421" cy="318"/>
          </a:xfrm>
        </p:grpSpPr>
        <p:sp>
          <p:nvSpPr>
            <p:cNvPr id="102477" name="Text Box 77"/>
            <p:cNvSpPr txBox="1">
              <a:spLocks noChangeArrowheads="1"/>
            </p:cNvSpPr>
            <p:nvPr/>
          </p:nvSpPr>
          <p:spPr bwMode="auto">
            <a:xfrm>
              <a:off x="384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78" name="Text Box 78"/>
            <p:cNvSpPr txBox="1">
              <a:spLocks noChangeArrowheads="1"/>
            </p:cNvSpPr>
            <p:nvPr/>
          </p:nvSpPr>
          <p:spPr bwMode="auto">
            <a:xfrm>
              <a:off x="496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k-1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83" name="Line 83"/>
          <p:cNvSpPr>
            <a:spLocks noChangeShapeType="1"/>
          </p:cNvSpPr>
          <p:nvPr/>
        </p:nvSpPr>
        <p:spPr bwMode="auto">
          <a:xfrm flipV="1">
            <a:off x="969393" y="4054475"/>
            <a:ext cx="1139825" cy="8350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02484" name="Oval 84"/>
          <p:cNvSpPr>
            <a:spLocks noChangeArrowheads="1"/>
          </p:cNvSpPr>
          <p:nvPr/>
        </p:nvSpPr>
        <p:spPr bwMode="auto">
          <a:xfrm>
            <a:off x="863031" y="4737100"/>
            <a:ext cx="269875" cy="2698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334394" y="4905375"/>
            <a:ext cx="679451" cy="504825"/>
            <a:chOff x="385" y="3203"/>
            <a:chExt cx="428" cy="318"/>
          </a:xfrm>
        </p:grpSpPr>
        <p:sp>
          <p:nvSpPr>
            <p:cNvPr id="102486" name="Text Box 86"/>
            <p:cNvSpPr txBox="1">
              <a:spLocks noChangeArrowheads="1"/>
            </p:cNvSpPr>
            <p:nvPr/>
          </p:nvSpPr>
          <p:spPr bwMode="auto">
            <a:xfrm>
              <a:off x="385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87" name="Text Box 87"/>
            <p:cNvSpPr txBox="1">
              <a:spLocks noChangeArrowheads="1"/>
            </p:cNvSpPr>
            <p:nvPr/>
          </p:nvSpPr>
          <p:spPr bwMode="auto">
            <a:xfrm>
              <a:off x="504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k-2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502" name="Text Box 102"/>
          <p:cNvSpPr txBox="1">
            <a:spLocks noChangeArrowheads="1"/>
          </p:cNvSpPr>
          <p:nvPr/>
        </p:nvSpPr>
        <p:spPr bwMode="auto">
          <a:xfrm>
            <a:off x="3052673" y="3551237"/>
            <a:ext cx="4132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w Cen MT"/>
                <a:cs typeface="Tw Cen MT"/>
              </a:rPr>
              <a:t>b'</a:t>
            </a:r>
            <a:endParaRPr lang="en-US" sz="24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02503" name="Text Box 103"/>
          <p:cNvSpPr txBox="1">
            <a:spLocks noChangeArrowheads="1"/>
          </p:cNvSpPr>
          <p:nvPr/>
        </p:nvSpPr>
        <p:spPr bwMode="auto">
          <a:xfrm>
            <a:off x="3233182" y="3714750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Tw Cen MT"/>
                <a:cs typeface="Tw Cen MT"/>
              </a:rPr>
              <a:t>k</a:t>
            </a:r>
            <a:endParaRPr lang="en-US" sz="18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02504" name="Text Box 104"/>
          <p:cNvSpPr txBox="1">
            <a:spLocks noChangeArrowheads="1"/>
          </p:cNvSpPr>
          <p:nvPr/>
        </p:nvSpPr>
        <p:spPr bwMode="auto">
          <a:xfrm>
            <a:off x="3558539" y="3484562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4816243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0.23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6035040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0.15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40" name="Picture 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4" t="13710" r="13389" b="8871"/>
          <a:stretch/>
        </p:blipFill>
        <p:spPr bwMode="auto">
          <a:xfrm>
            <a:off x="4434840" y="2286000"/>
            <a:ext cx="1280160" cy="97840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0" t="13280" r="14285" b="11719"/>
          <a:stretch>
            <a:fillRect/>
          </a:stretch>
        </p:blipFill>
        <p:spPr bwMode="auto">
          <a:xfrm>
            <a:off x="5745480" y="22860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7330440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0.04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4" t="13280" r="16280" b="11719"/>
          <a:stretch>
            <a:fillRect/>
          </a:stretch>
        </p:blipFill>
        <p:spPr bwMode="auto">
          <a:xfrm>
            <a:off x="7101840" y="22860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243812" y="1752600"/>
            <a:ext cx="94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7572" y="1752600"/>
            <a:ext cx="9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5883" y="1752600"/>
            <a:ext cx="9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26"/>
          <p:cNvSpPr>
            <a:spLocks/>
          </p:cNvSpPr>
          <p:nvPr/>
        </p:nvSpPr>
        <p:spPr bwMode="auto">
          <a:xfrm>
            <a:off x="3810000" y="40386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19600" y="3733800"/>
            <a:ext cx="3962400" cy="1676400"/>
            <a:chOff x="4419600" y="3733800"/>
            <a:chExt cx="3962400" cy="1676400"/>
          </a:xfrm>
        </p:grpSpPr>
        <p:grpSp>
          <p:nvGrpSpPr>
            <p:cNvPr id="7" name="Group 6"/>
            <p:cNvGrpSpPr/>
            <p:nvPr/>
          </p:nvGrpSpPr>
          <p:grpSpPr>
            <a:xfrm>
              <a:off x="4419600" y="3733800"/>
              <a:ext cx="3962400" cy="1143000"/>
              <a:chOff x="4419600" y="3733800"/>
              <a:chExt cx="3962400" cy="1143000"/>
            </a:xfrm>
          </p:grpSpPr>
          <p:cxnSp>
            <p:nvCxnSpPr>
              <p:cNvPr id="5" name="Straight Connector 4"/>
              <p:cNvCxnSpPr>
                <a:stCxn id="3" idx="1"/>
              </p:cNvCxnSpPr>
              <p:nvPr/>
            </p:nvCxnSpPr>
            <p:spPr>
              <a:xfrm>
                <a:off x="6400800" y="3886200"/>
                <a:ext cx="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5105400" y="4038600"/>
                <a:ext cx="2667000" cy="8382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n>
                      <a:solidFill>
                        <a:srgbClr val="000000"/>
                      </a:solidFill>
                    </a:ln>
                    <a:solidFill>
                      <a:schemeClr val="bg1"/>
                    </a:solidFill>
                  </a:rPr>
                  <a:t>MAX</a:t>
                </a:r>
                <a:endParaRPr lang="en-US" sz="2800" dirty="0">
                  <a:ln>
                    <a:solidFill>
                      <a:srgbClr val="000000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Left Bracket 2"/>
              <p:cNvSpPr/>
              <p:nvPr/>
            </p:nvSpPr>
            <p:spPr>
              <a:xfrm rot="16200000">
                <a:off x="6324600" y="1828800"/>
                <a:ext cx="152400" cy="3962400"/>
              </a:xfrm>
              <a:prstGeom prst="leftBracket">
                <a:avLst/>
              </a:prstGeom>
              <a:ln w="2857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6400800" y="48768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5957985" y="5486400"/>
            <a:ext cx="8852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Times"/>
                <a:cs typeface="Times"/>
              </a:rPr>
              <a:t>0.23</a:t>
            </a:r>
            <a:endParaRPr lang="en-US" sz="2800" b="1" i="1" baseline="-25000" dirty="0">
              <a:solidFill>
                <a:srgbClr val="FFFF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862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57"/>
          <p:cNvGrpSpPr>
            <a:grpSpLocks/>
          </p:cNvGrpSpPr>
          <p:nvPr/>
        </p:nvGrpSpPr>
        <p:grpSpPr bwMode="auto">
          <a:xfrm>
            <a:off x="2145663" y="4037012"/>
            <a:ext cx="1546225" cy="285750"/>
            <a:chOff x="1616" y="2278"/>
            <a:chExt cx="974" cy="180"/>
          </a:xfrm>
        </p:grpSpPr>
        <p:sp>
          <p:nvSpPr>
            <p:cNvPr id="51" name="Line 58"/>
            <p:cNvSpPr>
              <a:spLocks noChangeShapeType="1"/>
            </p:cNvSpPr>
            <p:nvPr/>
          </p:nvSpPr>
          <p:spPr bwMode="auto">
            <a:xfrm>
              <a:off x="1616" y="2278"/>
              <a:ext cx="935" cy="1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52" name="Oval 59"/>
            <p:cNvSpPr>
              <a:spLocks noChangeArrowheads="1"/>
            </p:cNvSpPr>
            <p:nvPr/>
          </p:nvSpPr>
          <p:spPr bwMode="auto">
            <a:xfrm>
              <a:off x="2487" y="2355"/>
              <a:ext cx="103" cy="103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Backbone Step </a:t>
            </a:r>
            <a:r>
              <a:rPr lang="en-US" dirty="0" smtClean="0"/>
              <a:t>for PEA: Sample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47</a:t>
            </a:fld>
            <a:endParaRPr kumimoji="0" lang="en-US"/>
          </a:p>
        </p:txBody>
      </p:sp>
      <p:sp>
        <p:nvSpPr>
          <p:cNvPr id="102472" name="Oval 72"/>
          <p:cNvSpPr>
            <a:spLocks noChangeArrowheads="1"/>
          </p:cNvSpPr>
          <p:nvPr/>
        </p:nvSpPr>
        <p:spPr bwMode="auto">
          <a:xfrm>
            <a:off x="2037781" y="3932237"/>
            <a:ext cx="193675" cy="1936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1742575" y="3425825"/>
            <a:ext cx="668340" cy="504825"/>
            <a:chOff x="384" y="3203"/>
            <a:chExt cx="421" cy="318"/>
          </a:xfrm>
        </p:grpSpPr>
        <p:sp>
          <p:nvSpPr>
            <p:cNvPr id="102477" name="Text Box 77"/>
            <p:cNvSpPr txBox="1">
              <a:spLocks noChangeArrowheads="1"/>
            </p:cNvSpPr>
            <p:nvPr/>
          </p:nvSpPr>
          <p:spPr bwMode="auto">
            <a:xfrm>
              <a:off x="384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78" name="Text Box 78"/>
            <p:cNvSpPr txBox="1">
              <a:spLocks noChangeArrowheads="1"/>
            </p:cNvSpPr>
            <p:nvPr/>
          </p:nvSpPr>
          <p:spPr bwMode="auto">
            <a:xfrm>
              <a:off x="496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k-1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483" name="Line 83"/>
          <p:cNvSpPr>
            <a:spLocks noChangeShapeType="1"/>
          </p:cNvSpPr>
          <p:nvPr/>
        </p:nvSpPr>
        <p:spPr bwMode="auto">
          <a:xfrm flipV="1">
            <a:off x="969393" y="4054475"/>
            <a:ext cx="1139825" cy="8350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02484" name="Oval 84"/>
          <p:cNvSpPr>
            <a:spLocks noChangeArrowheads="1"/>
          </p:cNvSpPr>
          <p:nvPr/>
        </p:nvSpPr>
        <p:spPr bwMode="auto">
          <a:xfrm>
            <a:off x="863031" y="4737100"/>
            <a:ext cx="269875" cy="2698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+mn-lt"/>
              <a:cs typeface="Tw Cen MT"/>
            </a:endParaRP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334394" y="4905375"/>
            <a:ext cx="679451" cy="504825"/>
            <a:chOff x="385" y="3203"/>
            <a:chExt cx="428" cy="318"/>
          </a:xfrm>
        </p:grpSpPr>
        <p:sp>
          <p:nvSpPr>
            <p:cNvPr id="102486" name="Text Box 86"/>
            <p:cNvSpPr txBox="1">
              <a:spLocks noChangeArrowheads="1"/>
            </p:cNvSpPr>
            <p:nvPr/>
          </p:nvSpPr>
          <p:spPr bwMode="auto">
            <a:xfrm>
              <a:off x="385" y="3203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+mn-lt"/>
                  <a:cs typeface="Tw Cen MT"/>
                </a:rPr>
                <a:t>b</a:t>
              </a:r>
            </a:p>
          </p:txBody>
        </p:sp>
        <p:sp>
          <p:nvSpPr>
            <p:cNvPr id="102487" name="Text Box 87"/>
            <p:cNvSpPr txBox="1">
              <a:spLocks noChangeArrowheads="1"/>
            </p:cNvSpPr>
            <p:nvPr/>
          </p:nvSpPr>
          <p:spPr bwMode="auto">
            <a:xfrm>
              <a:off x="504" y="3288"/>
              <a:ext cx="3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k-2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102502" name="Text Box 102"/>
          <p:cNvSpPr txBox="1">
            <a:spLocks noChangeArrowheads="1"/>
          </p:cNvSpPr>
          <p:nvPr/>
        </p:nvSpPr>
        <p:spPr bwMode="auto">
          <a:xfrm>
            <a:off x="3052673" y="3551237"/>
            <a:ext cx="4132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w Cen MT"/>
                <a:cs typeface="Tw Cen MT"/>
              </a:rPr>
              <a:t>b'</a:t>
            </a:r>
            <a:endParaRPr lang="en-US" sz="24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02503" name="Text Box 103"/>
          <p:cNvSpPr txBox="1">
            <a:spLocks noChangeArrowheads="1"/>
          </p:cNvSpPr>
          <p:nvPr/>
        </p:nvSpPr>
        <p:spPr bwMode="auto">
          <a:xfrm>
            <a:off x="3233182" y="3714750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Tw Cen MT"/>
                <a:cs typeface="Tw Cen MT"/>
              </a:rPr>
              <a:t>k</a:t>
            </a:r>
            <a:endParaRPr lang="en-US" sz="18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02504" name="Text Box 104"/>
          <p:cNvSpPr txBox="1">
            <a:spLocks noChangeArrowheads="1"/>
          </p:cNvSpPr>
          <p:nvPr/>
        </p:nvSpPr>
        <p:spPr bwMode="auto">
          <a:xfrm>
            <a:off x="3558539" y="3484562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4816243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0.23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6035040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0.15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40" name="Picture 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4" t="13710" r="13389" b="8871"/>
          <a:stretch/>
        </p:blipFill>
        <p:spPr bwMode="auto">
          <a:xfrm>
            <a:off x="4434840" y="2286000"/>
            <a:ext cx="1280160" cy="97840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0" t="13280" r="14285" b="11719"/>
          <a:stretch>
            <a:fillRect/>
          </a:stretch>
        </p:blipFill>
        <p:spPr bwMode="auto">
          <a:xfrm>
            <a:off x="5745480" y="22860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7330440" y="3352800"/>
            <a:ext cx="761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n-lt"/>
                <a:cs typeface="Tw Cen MT"/>
              </a:rPr>
              <a:t>0.04</a:t>
            </a:r>
            <a:endParaRPr lang="en-US" sz="24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4" t="13280" r="16280" b="11719"/>
          <a:stretch>
            <a:fillRect/>
          </a:stretch>
        </p:blipFill>
        <p:spPr bwMode="auto">
          <a:xfrm>
            <a:off x="7101840" y="22860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243812" y="1752600"/>
            <a:ext cx="94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7572" y="1752600"/>
            <a:ext cx="9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5883" y="1752600"/>
            <a:ext cx="9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b'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26"/>
          <p:cNvSpPr>
            <a:spLocks/>
          </p:cNvSpPr>
          <p:nvPr/>
        </p:nvSpPr>
        <p:spPr bwMode="auto">
          <a:xfrm>
            <a:off x="3810000" y="4038600"/>
            <a:ext cx="213550" cy="446276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/>
                <a:ea typeface="Tw Cen MT Italic" charset="0"/>
                <a:cs typeface="Times"/>
                <a:sym typeface="Tw Cen MT Italic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/>
              <a:ea typeface="Tw Cen MT Italic" charset="0"/>
              <a:cs typeface="Times"/>
              <a:sym typeface="Tw Cen MT Italic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19600" y="3733800"/>
            <a:ext cx="3962400" cy="1676400"/>
            <a:chOff x="4419600" y="3733800"/>
            <a:chExt cx="3962400" cy="1676400"/>
          </a:xfrm>
        </p:grpSpPr>
        <p:grpSp>
          <p:nvGrpSpPr>
            <p:cNvPr id="7" name="Group 6"/>
            <p:cNvGrpSpPr/>
            <p:nvPr/>
          </p:nvGrpSpPr>
          <p:grpSpPr>
            <a:xfrm>
              <a:off x="4419600" y="3733800"/>
              <a:ext cx="3962400" cy="1143000"/>
              <a:chOff x="4419600" y="3733800"/>
              <a:chExt cx="3962400" cy="1143000"/>
            </a:xfrm>
          </p:grpSpPr>
          <p:cxnSp>
            <p:nvCxnSpPr>
              <p:cNvPr id="5" name="Straight Connector 4"/>
              <p:cNvCxnSpPr>
                <a:stCxn id="3" idx="1"/>
              </p:cNvCxnSpPr>
              <p:nvPr/>
            </p:nvCxnSpPr>
            <p:spPr>
              <a:xfrm>
                <a:off x="6400800" y="3886200"/>
                <a:ext cx="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5105400" y="4038600"/>
                <a:ext cx="2667000" cy="8382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n>
                      <a:solidFill>
                        <a:srgbClr val="000000"/>
                      </a:solidFill>
                    </a:ln>
                    <a:solidFill>
                      <a:schemeClr val="bg1"/>
                    </a:solidFill>
                  </a:rPr>
                  <a:t>SAMP</a:t>
                </a:r>
                <a:endParaRPr lang="en-US" sz="2800" dirty="0">
                  <a:ln>
                    <a:solidFill>
                      <a:srgbClr val="000000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Left Bracket 2"/>
              <p:cNvSpPr/>
              <p:nvPr/>
            </p:nvSpPr>
            <p:spPr>
              <a:xfrm rot="16200000">
                <a:off x="6324600" y="1828800"/>
                <a:ext cx="152400" cy="3962400"/>
              </a:xfrm>
              <a:prstGeom prst="leftBracket">
                <a:avLst/>
              </a:prstGeom>
              <a:ln w="2857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6400800" y="48768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5957985" y="5486400"/>
            <a:ext cx="8852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Times"/>
                <a:cs typeface="Times"/>
              </a:rPr>
              <a:t>0.15</a:t>
            </a:r>
            <a:endParaRPr lang="en-US" sz="2800" b="1" i="1" baseline="-25000" dirty="0">
              <a:solidFill>
                <a:srgbClr val="FFFF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862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>
            <a:off x="2133600" y="36576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" y="3657600"/>
            <a:ext cx="533399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 of ACMI (Prior Work)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48</a:t>
            </a:fld>
            <a:endParaRPr kumimoji="0" lang="en-US"/>
          </a:p>
        </p:txBody>
      </p:sp>
      <p:pic>
        <p:nvPicPr>
          <p:cNvPr id="7" name="Content Placeholder 6" descr="bpensemble2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599" y="2865632"/>
            <a:ext cx="1676401" cy="1553967"/>
          </a:xfrm>
        </p:spPr>
      </p:pic>
      <p:pic>
        <p:nvPicPr>
          <p:cNvPr id="11" name="Picture 3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3124199" y="3048000"/>
            <a:ext cx="1447801" cy="1259286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 rot="16200000">
            <a:off x="-67177" y="3476123"/>
            <a:ext cx="1028700" cy="3248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Protocol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2678" y="4343400"/>
            <a:ext cx="66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P(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000" baseline="-25000" dirty="0" err="1">
                <a:solidFill>
                  <a:schemeClr val="tx1"/>
                </a:solidFill>
                <a:latin typeface="+mn-lt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0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7993236" y="2937980"/>
            <a:ext cx="617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+mn-lt"/>
                <a:cs typeface="Tw Cen MT"/>
              </a:rPr>
              <a:t>0.25</a:t>
            </a:r>
            <a:endParaRPr lang="en-US" sz="18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 rot="5967740">
            <a:off x="7973896" y="3682279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+mn-lt"/>
                <a:cs typeface="Tw Cen MT"/>
              </a:rPr>
              <a:t>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47792" y="2895600"/>
            <a:ext cx="2474180" cy="1473054"/>
            <a:chOff x="5347792" y="2895600"/>
            <a:chExt cx="2474180" cy="1473054"/>
          </a:xfrm>
        </p:grpSpPr>
        <p:grpSp>
          <p:nvGrpSpPr>
            <p:cNvPr id="6" name="Group 5"/>
            <p:cNvGrpSpPr/>
            <p:nvPr/>
          </p:nvGrpSpPr>
          <p:grpSpPr>
            <a:xfrm>
              <a:off x="5757864" y="2895600"/>
              <a:ext cx="2064108" cy="1140871"/>
              <a:chOff x="5757864" y="2895600"/>
              <a:chExt cx="2064108" cy="1140871"/>
            </a:xfrm>
          </p:grpSpPr>
          <p:grpSp>
            <p:nvGrpSpPr>
              <p:cNvPr id="18" name="Group 57"/>
              <p:cNvGrpSpPr>
                <a:grpSpLocks/>
              </p:cNvGrpSpPr>
              <p:nvPr/>
            </p:nvGrpSpPr>
            <p:grpSpPr bwMode="auto">
              <a:xfrm>
                <a:off x="6697136" y="3338890"/>
                <a:ext cx="1115672" cy="206182"/>
                <a:chOff x="1616" y="2278"/>
                <a:chExt cx="974" cy="180"/>
              </a:xfrm>
            </p:grpSpPr>
            <p:sp>
              <p:nvSpPr>
                <p:cNvPr id="20" name="Line 58"/>
                <p:cNvSpPr>
                  <a:spLocks noChangeShapeType="1"/>
                </p:cNvSpPr>
                <p:nvPr/>
              </p:nvSpPr>
              <p:spPr bwMode="auto">
                <a:xfrm>
                  <a:off x="1616" y="2278"/>
                  <a:ext cx="935" cy="126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  <p:sp>
              <p:nvSpPr>
                <p:cNvPr id="21" name="Oval 59"/>
                <p:cNvSpPr>
                  <a:spLocks noChangeArrowheads="1"/>
                </p:cNvSpPr>
                <p:nvPr/>
              </p:nvSpPr>
              <p:spPr bwMode="auto">
                <a:xfrm>
                  <a:off x="2487" y="2355"/>
                  <a:ext cx="103" cy="103"/>
                </a:xfrm>
                <a:prstGeom prst="ellipse">
                  <a:avLst/>
                </a:prstGeom>
                <a:solidFill>
                  <a:schemeClr val="hlink"/>
                </a:solidFill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</p:grpSp>
          <p:grpSp>
            <p:nvGrpSpPr>
              <p:cNvPr id="22" name="Group 60"/>
              <p:cNvGrpSpPr>
                <a:grpSpLocks/>
              </p:cNvGrpSpPr>
              <p:nvPr/>
            </p:nvGrpSpPr>
            <p:grpSpPr bwMode="auto">
              <a:xfrm rot="2465388">
                <a:off x="6476063" y="3674508"/>
                <a:ext cx="1115672" cy="206182"/>
                <a:chOff x="1616" y="2278"/>
                <a:chExt cx="974" cy="180"/>
              </a:xfrm>
            </p:grpSpPr>
            <p:sp>
              <p:nvSpPr>
                <p:cNvPr id="23" name="Line 61"/>
                <p:cNvSpPr>
                  <a:spLocks noChangeShapeType="1"/>
                </p:cNvSpPr>
                <p:nvPr/>
              </p:nvSpPr>
              <p:spPr bwMode="auto">
                <a:xfrm>
                  <a:off x="1616" y="2278"/>
                  <a:ext cx="935" cy="126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  <p:sp>
              <p:nvSpPr>
                <p:cNvPr id="24" name="Oval 62"/>
                <p:cNvSpPr>
                  <a:spLocks noChangeArrowheads="1"/>
                </p:cNvSpPr>
                <p:nvPr/>
              </p:nvSpPr>
              <p:spPr bwMode="auto">
                <a:xfrm>
                  <a:off x="2487" y="2355"/>
                  <a:ext cx="103" cy="103"/>
                </a:xfrm>
                <a:prstGeom prst="ellipse">
                  <a:avLst/>
                </a:prstGeom>
                <a:solidFill>
                  <a:schemeClr val="hlink"/>
                </a:solidFill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</p:grpSp>
          <p:grpSp>
            <p:nvGrpSpPr>
              <p:cNvPr id="25" name="Group 63"/>
              <p:cNvGrpSpPr>
                <a:grpSpLocks/>
              </p:cNvGrpSpPr>
              <p:nvPr/>
            </p:nvGrpSpPr>
            <p:grpSpPr bwMode="auto">
              <a:xfrm rot="20647345">
                <a:off x="6706300" y="3157908"/>
                <a:ext cx="1115672" cy="206182"/>
                <a:chOff x="1616" y="2278"/>
                <a:chExt cx="974" cy="180"/>
              </a:xfrm>
            </p:grpSpPr>
            <p:sp>
              <p:nvSpPr>
                <p:cNvPr id="26" name="Line 64"/>
                <p:cNvSpPr>
                  <a:spLocks noChangeShapeType="1"/>
                </p:cNvSpPr>
                <p:nvPr/>
              </p:nvSpPr>
              <p:spPr bwMode="auto">
                <a:xfrm>
                  <a:off x="1616" y="2278"/>
                  <a:ext cx="935" cy="126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  <p:sp>
              <p:nvSpPr>
                <p:cNvPr id="27" name="Oval 65"/>
                <p:cNvSpPr>
                  <a:spLocks noChangeArrowheads="1"/>
                </p:cNvSpPr>
                <p:nvPr/>
              </p:nvSpPr>
              <p:spPr bwMode="auto">
                <a:xfrm>
                  <a:off x="2487" y="2355"/>
                  <a:ext cx="103" cy="103"/>
                </a:xfrm>
                <a:prstGeom prst="ellipse">
                  <a:avLst/>
                </a:prstGeom>
                <a:solidFill>
                  <a:schemeClr val="hlink"/>
                </a:solidFill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</p:grpSp>
          <p:grpSp>
            <p:nvGrpSpPr>
              <p:cNvPr id="28" name="Group 66"/>
              <p:cNvGrpSpPr>
                <a:grpSpLocks/>
              </p:cNvGrpSpPr>
              <p:nvPr/>
            </p:nvGrpSpPr>
            <p:grpSpPr bwMode="auto">
              <a:xfrm rot="574001">
                <a:off x="6669646" y="3435108"/>
                <a:ext cx="1115672" cy="206182"/>
                <a:chOff x="1616" y="2278"/>
                <a:chExt cx="974" cy="180"/>
              </a:xfrm>
            </p:grpSpPr>
            <p:sp>
              <p:nvSpPr>
                <p:cNvPr id="29" name="Line 67"/>
                <p:cNvSpPr>
                  <a:spLocks noChangeShapeType="1"/>
                </p:cNvSpPr>
                <p:nvPr/>
              </p:nvSpPr>
              <p:spPr bwMode="auto">
                <a:xfrm>
                  <a:off x="1616" y="2278"/>
                  <a:ext cx="935" cy="126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  <p:sp>
              <p:nvSpPr>
                <p:cNvPr id="30" name="Oval 68"/>
                <p:cNvSpPr>
                  <a:spLocks noChangeArrowheads="1"/>
                </p:cNvSpPr>
                <p:nvPr/>
              </p:nvSpPr>
              <p:spPr bwMode="auto">
                <a:xfrm>
                  <a:off x="2487" y="2355"/>
                  <a:ext cx="103" cy="103"/>
                </a:xfrm>
                <a:prstGeom prst="ellipse">
                  <a:avLst/>
                </a:prstGeom>
                <a:solidFill>
                  <a:schemeClr val="hlink"/>
                </a:solidFill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</p:grpSp>
          <p:grpSp>
            <p:nvGrpSpPr>
              <p:cNvPr id="31" name="Group 69"/>
              <p:cNvGrpSpPr>
                <a:grpSpLocks/>
              </p:cNvGrpSpPr>
              <p:nvPr/>
            </p:nvGrpSpPr>
            <p:grpSpPr bwMode="auto">
              <a:xfrm rot="993989">
                <a:off x="6638718" y="3501544"/>
                <a:ext cx="1115672" cy="206182"/>
                <a:chOff x="1616" y="2278"/>
                <a:chExt cx="974" cy="180"/>
              </a:xfrm>
            </p:grpSpPr>
            <p:sp>
              <p:nvSpPr>
                <p:cNvPr id="32" name="Line 70"/>
                <p:cNvSpPr>
                  <a:spLocks noChangeShapeType="1"/>
                </p:cNvSpPr>
                <p:nvPr/>
              </p:nvSpPr>
              <p:spPr bwMode="auto">
                <a:xfrm>
                  <a:off x="1616" y="2278"/>
                  <a:ext cx="935" cy="126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  <p:sp>
              <p:nvSpPr>
                <p:cNvPr id="33" name="Oval 71"/>
                <p:cNvSpPr>
                  <a:spLocks noChangeArrowheads="1"/>
                </p:cNvSpPr>
                <p:nvPr/>
              </p:nvSpPr>
              <p:spPr bwMode="auto">
                <a:xfrm>
                  <a:off x="2487" y="2355"/>
                  <a:ext cx="103" cy="103"/>
                </a:xfrm>
                <a:prstGeom prst="ellipse">
                  <a:avLst/>
                </a:prstGeom>
                <a:solidFill>
                  <a:schemeClr val="hlink"/>
                </a:solidFill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</p:grpSp>
          <p:sp>
            <p:nvSpPr>
              <p:cNvPr id="34" name="Oval 72"/>
              <p:cNvSpPr>
                <a:spLocks noChangeArrowheads="1"/>
              </p:cNvSpPr>
              <p:nvPr/>
            </p:nvSpPr>
            <p:spPr bwMode="auto">
              <a:xfrm>
                <a:off x="6605500" y="3260999"/>
                <a:ext cx="139745" cy="139745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  <p:grpSp>
            <p:nvGrpSpPr>
              <p:cNvPr id="35" name="Group 76"/>
              <p:cNvGrpSpPr>
                <a:grpSpLocks/>
              </p:cNvGrpSpPr>
              <p:nvPr/>
            </p:nvGrpSpPr>
            <p:grpSpPr bwMode="auto">
              <a:xfrm>
                <a:off x="6312265" y="2895600"/>
                <a:ext cx="563566" cy="405491"/>
                <a:chOff x="359" y="3203"/>
                <a:chExt cx="492" cy="354"/>
              </a:xfrm>
            </p:grpSpPr>
            <p:sp>
              <p:nvSpPr>
                <p:cNvPr id="36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59" y="3203"/>
                  <a:ext cx="272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>
                      <a:solidFill>
                        <a:srgbClr val="FFFFFF"/>
                      </a:solidFill>
                      <a:latin typeface="+mn-lt"/>
                      <a:cs typeface="Tw Cen MT"/>
                    </a:rPr>
                    <a:t>b</a:t>
                  </a:r>
                </a:p>
              </p:txBody>
            </p:sp>
            <p:sp>
              <p:nvSpPr>
                <p:cNvPr id="37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482" y="3288"/>
                  <a:ext cx="369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FFFF"/>
                      </a:solidFill>
                      <a:latin typeface="+mn-lt"/>
                      <a:cs typeface="Tw Cen MT"/>
                    </a:rPr>
                    <a:t>k-1</a:t>
                  </a:r>
                  <a:endParaRPr lang="en-US" sz="1400" dirty="0">
                    <a:solidFill>
                      <a:srgbClr val="FFFFFF"/>
                    </a:solidFill>
                    <a:latin typeface="+mn-lt"/>
                    <a:cs typeface="Tw Cen MT"/>
                  </a:endParaRPr>
                </a:p>
              </p:txBody>
            </p:sp>
          </p:grpSp>
          <p:sp>
            <p:nvSpPr>
              <p:cNvPr id="38" name="Line 83"/>
              <p:cNvSpPr>
                <a:spLocks noChangeShapeType="1"/>
              </p:cNvSpPr>
              <p:nvPr/>
            </p:nvSpPr>
            <p:spPr bwMode="auto">
              <a:xfrm flipV="1">
                <a:off x="5834609" y="3349199"/>
                <a:ext cx="822436" cy="60250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  <p:sp>
            <p:nvSpPr>
              <p:cNvPr id="39" name="Oval 84"/>
              <p:cNvSpPr>
                <a:spLocks noChangeArrowheads="1"/>
              </p:cNvSpPr>
              <p:nvPr/>
            </p:nvSpPr>
            <p:spPr bwMode="auto">
              <a:xfrm>
                <a:off x="5757864" y="3841744"/>
                <a:ext cx="194727" cy="1947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  <p:grpSp>
          <p:nvGrpSpPr>
            <p:cNvPr id="40" name="Group 85"/>
            <p:cNvGrpSpPr>
              <a:grpSpLocks/>
            </p:cNvGrpSpPr>
            <p:nvPr/>
          </p:nvGrpSpPr>
          <p:grpSpPr bwMode="auto">
            <a:xfrm>
              <a:off x="5347792" y="3963163"/>
              <a:ext cx="553256" cy="405491"/>
              <a:chOff x="360" y="3203"/>
              <a:chExt cx="483" cy="354"/>
            </a:xfrm>
          </p:grpSpPr>
          <p:sp>
            <p:nvSpPr>
              <p:cNvPr id="41" name="Text Box 86"/>
              <p:cNvSpPr txBox="1">
                <a:spLocks noChangeArrowheads="1"/>
              </p:cNvSpPr>
              <p:nvPr/>
            </p:nvSpPr>
            <p:spPr bwMode="auto">
              <a:xfrm>
                <a:off x="360" y="3203"/>
                <a:ext cx="272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FFFF"/>
                    </a:solidFill>
                    <a:latin typeface="+mn-lt"/>
                    <a:cs typeface="Tw Cen MT"/>
                  </a:rPr>
                  <a:t>b</a:t>
                </a:r>
              </a:p>
            </p:txBody>
          </p:sp>
          <p:sp>
            <p:nvSpPr>
              <p:cNvPr id="42" name="Text Box 87"/>
              <p:cNvSpPr txBox="1">
                <a:spLocks noChangeArrowheads="1"/>
              </p:cNvSpPr>
              <p:nvPr/>
            </p:nvSpPr>
            <p:spPr bwMode="auto">
              <a:xfrm>
                <a:off x="474" y="3288"/>
                <a:ext cx="36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  <a:latin typeface="+mn-lt"/>
                    <a:cs typeface="Tw Cen MT"/>
                  </a:rPr>
                  <a:t>k-2</a:t>
                </a:r>
                <a:endParaRPr lang="en-US" sz="1400" dirty="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</p:grp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7993236" y="3267872"/>
            <a:ext cx="617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+mn-lt"/>
                <a:cs typeface="Tw Cen MT"/>
              </a:rPr>
              <a:t>0.20</a:t>
            </a:r>
            <a:endParaRPr lang="en-US" sz="18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7498400" y="4092599"/>
            <a:ext cx="617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+mn-lt"/>
                <a:cs typeface="Tw Cen MT"/>
              </a:rPr>
              <a:t>0.15</a:t>
            </a:r>
            <a:endParaRPr lang="en-US" sz="1800" dirty="0">
              <a:solidFill>
                <a:srgbClr val="FFFFFF"/>
              </a:solidFill>
              <a:latin typeface="+mn-lt"/>
              <a:cs typeface="Tw Cen MT"/>
            </a:endParaRPr>
          </a:p>
        </p:txBody>
      </p:sp>
      <p:sp>
        <p:nvSpPr>
          <p:cNvPr id="46" name="Curved Down Arrow 45"/>
          <p:cNvSpPr/>
          <p:nvPr/>
        </p:nvSpPr>
        <p:spPr>
          <a:xfrm>
            <a:off x="3962400" y="2057400"/>
            <a:ext cx="4572000" cy="9144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79545" y="510540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Phase 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75495" y="510540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Phase 3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3" grpId="0"/>
      <p:bldP spid="44" grpId="0"/>
      <p:bldP spid="46" grpId="0" animBg="1"/>
      <p:bldP spid="4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/>
          <p:cNvCxnSpPr/>
          <p:nvPr/>
        </p:nvCxnSpPr>
        <p:spPr>
          <a:xfrm flipV="1">
            <a:off x="2153654" y="2743200"/>
            <a:ext cx="894346" cy="28569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77254" y="3028890"/>
            <a:ext cx="533399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 rot="16200000">
            <a:off x="-47123" y="2409324"/>
            <a:ext cx="1028700" cy="3248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Protocol</a:t>
            </a:r>
            <a:endParaRPr lang="en-US" sz="20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153654" y="4419600"/>
            <a:ext cx="894346" cy="30480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77254" y="4419600"/>
            <a:ext cx="533399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 rot="16200000">
            <a:off x="-47123" y="4695324"/>
            <a:ext cx="1028700" cy="3248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Protocol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33600" y="3733800"/>
            <a:ext cx="914400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" y="3733800"/>
            <a:ext cx="533399" cy="0"/>
          </a:xfrm>
          <a:prstGeom prst="straightConnector1">
            <a:avLst/>
          </a:prstGeom>
          <a:ln w="76200" cap="flat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PEA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49</a:t>
            </a:fld>
            <a:endParaRPr kumimoji="0" lang="en-US"/>
          </a:p>
        </p:txBody>
      </p:sp>
      <p:pic>
        <p:nvPicPr>
          <p:cNvPr id="7" name="Content Placeholder 6" descr="bpensemble2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599" y="2941832"/>
            <a:ext cx="1676401" cy="1553967"/>
          </a:xfrm>
        </p:spPr>
      </p:pic>
      <p:sp>
        <p:nvSpPr>
          <p:cNvPr id="5" name="Rounded Rectangle 4"/>
          <p:cNvSpPr/>
          <p:nvPr/>
        </p:nvSpPr>
        <p:spPr>
          <a:xfrm rot="16200000">
            <a:off x="-67177" y="3552323"/>
            <a:ext cx="1028700" cy="3248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Protocol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576392" y="2971800"/>
            <a:ext cx="2474180" cy="1473054"/>
            <a:chOff x="5576392" y="2971800"/>
            <a:chExt cx="2474180" cy="1473054"/>
          </a:xfrm>
        </p:grpSpPr>
        <p:grpSp>
          <p:nvGrpSpPr>
            <p:cNvPr id="18" name="Group 57"/>
            <p:cNvGrpSpPr>
              <a:grpSpLocks/>
            </p:cNvGrpSpPr>
            <p:nvPr/>
          </p:nvGrpSpPr>
          <p:grpSpPr bwMode="auto">
            <a:xfrm>
              <a:off x="6925736" y="3415090"/>
              <a:ext cx="1115672" cy="206182"/>
              <a:chOff x="1616" y="2278"/>
              <a:chExt cx="974" cy="180"/>
            </a:xfrm>
          </p:grpSpPr>
          <p:sp>
            <p:nvSpPr>
              <p:cNvPr id="20" name="Line 58"/>
              <p:cNvSpPr>
                <a:spLocks noChangeShapeType="1"/>
              </p:cNvSpPr>
              <p:nvPr/>
            </p:nvSpPr>
            <p:spPr bwMode="auto">
              <a:xfrm>
                <a:off x="1616" y="2278"/>
                <a:ext cx="935" cy="126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  <p:sp>
            <p:nvSpPr>
              <p:cNvPr id="21" name="Oval 59"/>
              <p:cNvSpPr>
                <a:spLocks noChangeArrowheads="1"/>
              </p:cNvSpPr>
              <p:nvPr/>
            </p:nvSpPr>
            <p:spPr bwMode="auto">
              <a:xfrm>
                <a:off x="2487" y="2355"/>
                <a:ext cx="103" cy="103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  <p:grpSp>
          <p:nvGrpSpPr>
            <p:cNvPr id="22" name="Group 60"/>
            <p:cNvGrpSpPr>
              <a:grpSpLocks/>
            </p:cNvGrpSpPr>
            <p:nvPr/>
          </p:nvGrpSpPr>
          <p:grpSpPr bwMode="auto">
            <a:xfrm rot="2465388">
              <a:off x="6704663" y="3750708"/>
              <a:ext cx="1115672" cy="206182"/>
              <a:chOff x="1616" y="2278"/>
              <a:chExt cx="974" cy="180"/>
            </a:xfrm>
          </p:grpSpPr>
          <p:sp>
            <p:nvSpPr>
              <p:cNvPr id="23" name="Line 61"/>
              <p:cNvSpPr>
                <a:spLocks noChangeShapeType="1"/>
              </p:cNvSpPr>
              <p:nvPr/>
            </p:nvSpPr>
            <p:spPr bwMode="auto">
              <a:xfrm>
                <a:off x="1616" y="2278"/>
                <a:ext cx="935" cy="126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  <p:sp>
            <p:nvSpPr>
              <p:cNvPr id="24" name="Oval 62"/>
              <p:cNvSpPr>
                <a:spLocks noChangeArrowheads="1"/>
              </p:cNvSpPr>
              <p:nvPr/>
            </p:nvSpPr>
            <p:spPr bwMode="auto">
              <a:xfrm>
                <a:off x="2487" y="2355"/>
                <a:ext cx="103" cy="103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  <p:grpSp>
          <p:nvGrpSpPr>
            <p:cNvPr id="25" name="Group 63"/>
            <p:cNvGrpSpPr>
              <a:grpSpLocks/>
            </p:cNvGrpSpPr>
            <p:nvPr/>
          </p:nvGrpSpPr>
          <p:grpSpPr bwMode="auto">
            <a:xfrm rot="20647345">
              <a:off x="6934900" y="3234108"/>
              <a:ext cx="1115672" cy="206182"/>
              <a:chOff x="1616" y="2278"/>
              <a:chExt cx="974" cy="180"/>
            </a:xfrm>
          </p:grpSpPr>
          <p:sp>
            <p:nvSpPr>
              <p:cNvPr id="26" name="Line 64"/>
              <p:cNvSpPr>
                <a:spLocks noChangeShapeType="1"/>
              </p:cNvSpPr>
              <p:nvPr/>
            </p:nvSpPr>
            <p:spPr bwMode="auto">
              <a:xfrm>
                <a:off x="1616" y="2278"/>
                <a:ext cx="935" cy="126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  <p:sp>
            <p:nvSpPr>
              <p:cNvPr id="27" name="Oval 65"/>
              <p:cNvSpPr>
                <a:spLocks noChangeArrowheads="1"/>
              </p:cNvSpPr>
              <p:nvPr/>
            </p:nvSpPr>
            <p:spPr bwMode="auto">
              <a:xfrm>
                <a:off x="2487" y="2355"/>
                <a:ext cx="103" cy="103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  <p:grpSp>
          <p:nvGrpSpPr>
            <p:cNvPr id="28" name="Group 66"/>
            <p:cNvGrpSpPr>
              <a:grpSpLocks/>
            </p:cNvGrpSpPr>
            <p:nvPr/>
          </p:nvGrpSpPr>
          <p:grpSpPr bwMode="auto">
            <a:xfrm rot="574001">
              <a:off x="6898246" y="3511308"/>
              <a:ext cx="1115672" cy="206182"/>
              <a:chOff x="1616" y="2278"/>
              <a:chExt cx="974" cy="180"/>
            </a:xfrm>
          </p:grpSpPr>
          <p:sp>
            <p:nvSpPr>
              <p:cNvPr id="29" name="Line 67"/>
              <p:cNvSpPr>
                <a:spLocks noChangeShapeType="1"/>
              </p:cNvSpPr>
              <p:nvPr/>
            </p:nvSpPr>
            <p:spPr bwMode="auto">
              <a:xfrm>
                <a:off x="1616" y="2278"/>
                <a:ext cx="935" cy="126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  <p:sp>
            <p:nvSpPr>
              <p:cNvPr id="30" name="Oval 68"/>
              <p:cNvSpPr>
                <a:spLocks noChangeArrowheads="1"/>
              </p:cNvSpPr>
              <p:nvPr/>
            </p:nvSpPr>
            <p:spPr bwMode="auto">
              <a:xfrm>
                <a:off x="2487" y="2355"/>
                <a:ext cx="103" cy="103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  <p:grpSp>
          <p:nvGrpSpPr>
            <p:cNvPr id="31" name="Group 69"/>
            <p:cNvGrpSpPr>
              <a:grpSpLocks/>
            </p:cNvGrpSpPr>
            <p:nvPr/>
          </p:nvGrpSpPr>
          <p:grpSpPr bwMode="auto">
            <a:xfrm rot="993989">
              <a:off x="6867318" y="3577744"/>
              <a:ext cx="1115672" cy="206182"/>
              <a:chOff x="1616" y="2278"/>
              <a:chExt cx="974" cy="180"/>
            </a:xfrm>
          </p:grpSpPr>
          <p:sp>
            <p:nvSpPr>
              <p:cNvPr id="32" name="Line 70"/>
              <p:cNvSpPr>
                <a:spLocks noChangeShapeType="1"/>
              </p:cNvSpPr>
              <p:nvPr/>
            </p:nvSpPr>
            <p:spPr bwMode="auto">
              <a:xfrm>
                <a:off x="1616" y="2278"/>
                <a:ext cx="935" cy="126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  <p:sp>
            <p:nvSpPr>
              <p:cNvPr id="33" name="Oval 71"/>
              <p:cNvSpPr>
                <a:spLocks noChangeArrowheads="1"/>
              </p:cNvSpPr>
              <p:nvPr/>
            </p:nvSpPr>
            <p:spPr bwMode="auto">
              <a:xfrm>
                <a:off x="2487" y="2355"/>
                <a:ext cx="103" cy="103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  <p:sp>
          <p:nvSpPr>
            <p:cNvPr id="34" name="Oval 72"/>
            <p:cNvSpPr>
              <a:spLocks noChangeArrowheads="1"/>
            </p:cNvSpPr>
            <p:nvPr/>
          </p:nvSpPr>
          <p:spPr bwMode="auto">
            <a:xfrm>
              <a:off x="6834100" y="3337199"/>
              <a:ext cx="139745" cy="13974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grpSp>
          <p:nvGrpSpPr>
            <p:cNvPr id="35" name="Group 76"/>
            <p:cNvGrpSpPr>
              <a:grpSpLocks/>
            </p:cNvGrpSpPr>
            <p:nvPr/>
          </p:nvGrpSpPr>
          <p:grpSpPr bwMode="auto">
            <a:xfrm>
              <a:off x="6540865" y="2971800"/>
              <a:ext cx="563566" cy="405491"/>
              <a:chOff x="359" y="3203"/>
              <a:chExt cx="492" cy="354"/>
            </a:xfrm>
          </p:grpSpPr>
          <p:sp>
            <p:nvSpPr>
              <p:cNvPr id="36" name="Text Box 77"/>
              <p:cNvSpPr txBox="1">
                <a:spLocks noChangeArrowheads="1"/>
              </p:cNvSpPr>
              <p:nvPr/>
            </p:nvSpPr>
            <p:spPr bwMode="auto">
              <a:xfrm>
                <a:off x="359" y="3203"/>
                <a:ext cx="272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FFFF"/>
                    </a:solidFill>
                    <a:latin typeface="+mn-lt"/>
                    <a:cs typeface="Tw Cen MT"/>
                  </a:rPr>
                  <a:t>b</a:t>
                </a:r>
              </a:p>
            </p:txBody>
          </p:sp>
          <p:sp>
            <p:nvSpPr>
              <p:cNvPr id="37" name="Text Box 78"/>
              <p:cNvSpPr txBox="1">
                <a:spLocks noChangeArrowheads="1"/>
              </p:cNvSpPr>
              <p:nvPr/>
            </p:nvSpPr>
            <p:spPr bwMode="auto">
              <a:xfrm>
                <a:off x="482" y="3288"/>
                <a:ext cx="36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  <a:latin typeface="+mn-lt"/>
                    <a:cs typeface="Tw Cen MT"/>
                  </a:rPr>
                  <a:t>k-1</a:t>
                </a:r>
                <a:endParaRPr lang="en-US" sz="1400" dirty="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  <p:sp>
          <p:nvSpPr>
            <p:cNvPr id="38" name="Line 83"/>
            <p:cNvSpPr>
              <a:spLocks noChangeShapeType="1"/>
            </p:cNvSpPr>
            <p:nvPr/>
          </p:nvSpPr>
          <p:spPr bwMode="auto">
            <a:xfrm flipV="1">
              <a:off x="6063209" y="3425399"/>
              <a:ext cx="822436" cy="6025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60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39" name="Oval 84"/>
            <p:cNvSpPr>
              <a:spLocks noChangeArrowheads="1"/>
            </p:cNvSpPr>
            <p:nvPr/>
          </p:nvSpPr>
          <p:spPr bwMode="auto">
            <a:xfrm>
              <a:off x="5986464" y="3917944"/>
              <a:ext cx="194727" cy="1947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grpSp>
          <p:nvGrpSpPr>
            <p:cNvPr id="40" name="Group 85"/>
            <p:cNvGrpSpPr>
              <a:grpSpLocks/>
            </p:cNvGrpSpPr>
            <p:nvPr/>
          </p:nvGrpSpPr>
          <p:grpSpPr bwMode="auto">
            <a:xfrm>
              <a:off x="5576392" y="4039363"/>
              <a:ext cx="553256" cy="405491"/>
              <a:chOff x="360" y="3203"/>
              <a:chExt cx="483" cy="354"/>
            </a:xfrm>
          </p:grpSpPr>
          <p:sp>
            <p:nvSpPr>
              <p:cNvPr id="41" name="Text Box 86"/>
              <p:cNvSpPr txBox="1">
                <a:spLocks noChangeArrowheads="1"/>
              </p:cNvSpPr>
              <p:nvPr/>
            </p:nvSpPr>
            <p:spPr bwMode="auto">
              <a:xfrm>
                <a:off x="360" y="3203"/>
                <a:ext cx="272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FFFF"/>
                    </a:solidFill>
                    <a:latin typeface="+mn-lt"/>
                    <a:cs typeface="Tw Cen MT"/>
                  </a:rPr>
                  <a:t>b</a:t>
                </a:r>
              </a:p>
            </p:txBody>
          </p:sp>
          <p:sp>
            <p:nvSpPr>
              <p:cNvPr id="42" name="Text Box 87"/>
              <p:cNvSpPr txBox="1">
                <a:spLocks noChangeArrowheads="1"/>
              </p:cNvSpPr>
              <p:nvPr/>
            </p:nvSpPr>
            <p:spPr bwMode="auto">
              <a:xfrm>
                <a:off x="474" y="3288"/>
                <a:ext cx="36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  <a:latin typeface="+mn-lt"/>
                    <a:cs typeface="Tw Cen MT"/>
                  </a:rPr>
                  <a:t>k-2</a:t>
                </a:r>
                <a:endParaRPr lang="en-US" sz="1400" dirty="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7727000" y="3014180"/>
            <a:ext cx="1112200" cy="1523951"/>
            <a:chOff x="7727000" y="3014180"/>
            <a:chExt cx="1112200" cy="1523951"/>
          </a:xfrm>
        </p:grpSpPr>
        <p:sp>
          <p:nvSpPr>
            <p:cNvPr id="14" name="Text Box 42"/>
            <p:cNvSpPr txBox="1">
              <a:spLocks noChangeArrowheads="1"/>
            </p:cNvSpPr>
            <p:nvPr/>
          </p:nvSpPr>
          <p:spPr bwMode="auto">
            <a:xfrm>
              <a:off x="8221836" y="3014180"/>
              <a:ext cx="617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0.14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15" name="Text Box 54"/>
            <p:cNvSpPr txBox="1">
              <a:spLocks noChangeArrowheads="1"/>
            </p:cNvSpPr>
            <p:nvPr/>
          </p:nvSpPr>
          <p:spPr bwMode="auto">
            <a:xfrm rot="5967740">
              <a:off x="8202496" y="3758479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  <a:latin typeface="+mn-lt"/>
                  <a:cs typeface="Tw Cen MT"/>
                </a:rPr>
                <a:t>…</a:t>
              </a:r>
            </a:p>
          </p:txBody>
        </p:sp>
        <p:sp>
          <p:nvSpPr>
            <p:cNvPr id="43" name="Text Box 42"/>
            <p:cNvSpPr txBox="1">
              <a:spLocks noChangeArrowheads="1"/>
            </p:cNvSpPr>
            <p:nvPr/>
          </p:nvSpPr>
          <p:spPr bwMode="auto">
            <a:xfrm>
              <a:off x="8221836" y="3344072"/>
              <a:ext cx="617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0.26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7727000" y="4168799"/>
              <a:ext cx="617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+mn-lt"/>
                  <a:cs typeface="Tw Cen MT"/>
                </a:rPr>
                <a:t>0.05</a:t>
              </a:r>
              <a:endParaRPr lang="en-US" sz="1800" dirty="0">
                <a:solidFill>
                  <a:srgbClr val="FFFFFF"/>
                </a:solidFill>
                <a:latin typeface="+mn-lt"/>
                <a:cs typeface="Tw Cen MT"/>
              </a:endParaRPr>
            </a:p>
          </p:txBody>
        </p:sp>
      </p:grpSp>
      <p:sp>
        <p:nvSpPr>
          <p:cNvPr id="46" name="Curved Down Arrow 45"/>
          <p:cNvSpPr/>
          <p:nvPr/>
        </p:nvSpPr>
        <p:spPr>
          <a:xfrm>
            <a:off x="5181600" y="2133600"/>
            <a:ext cx="3581400" cy="9144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12167" y="518160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Phase 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75495" y="518160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Phase 3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6200000">
            <a:off x="3086101" y="3314700"/>
            <a:ext cx="3962400" cy="838202"/>
            <a:chOff x="4419600" y="3733800"/>
            <a:chExt cx="3962400" cy="838202"/>
          </a:xfrm>
        </p:grpSpPr>
        <p:cxnSp>
          <p:nvCxnSpPr>
            <p:cNvPr id="61" name="Straight Connector 60"/>
            <p:cNvCxnSpPr>
              <a:stCxn id="63" idx="1"/>
            </p:cNvCxnSpPr>
            <p:nvPr/>
          </p:nvCxnSpPr>
          <p:spPr>
            <a:xfrm>
              <a:off x="6400800" y="3886200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5334001" y="4038603"/>
              <a:ext cx="2133600" cy="53339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000000"/>
                    </a:solidFill>
                  </a:ln>
                  <a:solidFill>
                    <a:schemeClr val="bg1"/>
                  </a:solidFill>
                </a:rPr>
                <a:t>Aggregator</a:t>
              </a:r>
              <a:endParaRPr lang="en-US" sz="200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3" name="Left Bracket 62"/>
            <p:cNvSpPr/>
            <p:nvPr/>
          </p:nvSpPr>
          <p:spPr>
            <a:xfrm rot="16200000">
              <a:off x="6324600" y="1828800"/>
              <a:ext cx="152400" cy="3962400"/>
            </a:xfrm>
            <a:prstGeom prst="leftBracket">
              <a:avLst/>
            </a:prstGeom>
            <a:ln w="285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" name="Picture 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4" t="13710" r="13389" b="8871"/>
          <a:stretch/>
        </p:blipFill>
        <p:spPr bwMode="auto">
          <a:xfrm>
            <a:off x="3048000" y="2145792"/>
            <a:ext cx="1280160" cy="97840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0" t="13280" r="14285" b="11719"/>
          <a:stretch>
            <a:fillRect/>
          </a:stretch>
        </p:blipFill>
        <p:spPr bwMode="auto">
          <a:xfrm>
            <a:off x="3048000" y="32766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4" t="13280" r="16280" b="11719"/>
          <a:stretch>
            <a:fillRect/>
          </a:stretch>
        </p:blipFill>
        <p:spPr bwMode="auto">
          <a:xfrm>
            <a:off x="3048000" y="4419600"/>
            <a:ext cx="1280160" cy="975360"/>
          </a:xfrm>
          <a:prstGeom prst="rect">
            <a:avLst/>
          </a:prstGeom>
          <a:noFill/>
          <a:ln w="9525" cap="flat">
            <a:solidFill>
              <a:srgbClr val="775F55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2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315200" cy="2133600"/>
          </a:xfrm>
        </p:spPr>
        <p:txBody>
          <a:bodyPr>
            <a:normAutofit/>
          </a:bodyPr>
          <a:lstStyle/>
          <a:p>
            <a:r>
              <a:rPr lang="en-US" dirty="0"/>
              <a:t>Using biochemical domain knowledge and enhanced algorithms for probabilistic inference will produce more accurate and more complete protein structures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Thesis Statement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91F9DE-97A9-4152-9B80-0ED5EE7AC7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Impact of Ensemble Size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50</a:t>
            </a:fld>
            <a:endParaRPr kumimoji="0"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39" t="-3505" r="-2462" b="-2268"/>
          <a:stretch/>
        </p:blipFill>
        <p:spPr>
          <a:xfrm>
            <a:off x="1493760" y="1800332"/>
            <a:ext cx="6202440" cy="4550010"/>
          </a:xfrm>
          <a:solidFill>
            <a:schemeClr val="tx1"/>
          </a:solidFill>
          <a:ln w="3810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21704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51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PEA (Probabilistic Ensembles in ACMI)</a:t>
            </a:r>
          </a:p>
          <a:p>
            <a:pPr lvl="1"/>
            <a:r>
              <a:rPr lang="en-US" dirty="0" smtClean="0">
                <a:sym typeface="Wingdings"/>
              </a:rPr>
              <a:t>4 ensemble components</a:t>
            </a:r>
          </a:p>
          <a:p>
            <a:pPr lvl="1"/>
            <a:r>
              <a:rPr lang="en-US" dirty="0" smtClean="0">
                <a:sym typeface="Wingdings"/>
              </a:rPr>
              <a:t>Aggregators: </a:t>
            </a:r>
            <a:r>
              <a:rPr lang="en-US" dirty="0" smtClean="0"/>
              <a:t>AVG, MAX, SAMP</a:t>
            </a:r>
          </a:p>
          <a:p>
            <a:endParaRPr lang="en-US" dirty="0"/>
          </a:p>
          <a:p>
            <a:r>
              <a:rPr lang="en-US" dirty="0" smtClean="0"/>
              <a:t>ACMI</a:t>
            </a:r>
          </a:p>
          <a:p>
            <a:pPr lvl="1"/>
            <a:r>
              <a:rPr lang="en-US" dirty="0" smtClean="0"/>
              <a:t>ORIG – standard ACMI (prior work)</a:t>
            </a:r>
          </a:p>
          <a:p>
            <a:pPr lvl="1"/>
            <a:r>
              <a:rPr lang="en-US" dirty="0" smtClean="0"/>
              <a:t>EXT –  run inference 4 times as long</a:t>
            </a:r>
          </a:p>
          <a:p>
            <a:pPr lvl="1"/>
            <a:r>
              <a:rPr lang="en-US" dirty="0" smtClean="0"/>
              <a:t>BEST – test best of 4 PEA components</a:t>
            </a:r>
          </a:p>
        </p:txBody>
      </p:sp>
    </p:spTree>
    <p:extLst>
      <p:ext uri="{BB962C8B-B14F-4D97-AF65-F5344CB8AC3E}">
        <p14:creationId xmlns:p14="http://schemas.microsoft.com/office/powerpoint/2010/main" val="39889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Results: PEA </a:t>
            </a:r>
            <a:r>
              <a:rPr lang="en-US" dirty="0" err="1" smtClean="0"/>
              <a:t>vs</a:t>
            </a:r>
            <a:r>
              <a:rPr lang="en-US" dirty="0" smtClean="0"/>
              <a:t> ACMI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52</a:t>
            </a:fld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3583529" y="6324600"/>
            <a:ext cx="188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*p-value &lt; 0.01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Content Placeholder 7" descr="pea_rank_bar.pdf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" r="54004"/>
          <a:stretch/>
        </p:blipFill>
        <p:spPr>
          <a:xfrm>
            <a:off x="2242937" y="1752600"/>
            <a:ext cx="4908212" cy="4495800"/>
          </a:xfrm>
          <a:solidFill>
            <a:schemeClr val="tx1"/>
          </a:solidFill>
          <a:ln w="38100">
            <a:solidFill>
              <a:srgbClr val="FF66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267713" y="5791200"/>
            <a:ext cx="475487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Protein-Structure Results: PEA </a:t>
            </a:r>
            <a:r>
              <a:rPr lang="en-US" dirty="0" err="1" smtClean="0"/>
              <a:t>vs</a:t>
            </a:r>
            <a:r>
              <a:rPr lang="en-US" dirty="0" smtClean="0"/>
              <a:t> ACMI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53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6019800"/>
            <a:ext cx="188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*p-value &lt; 0.05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56"/>
          <a:stretch/>
        </p:blipFill>
        <p:spPr>
          <a:xfrm>
            <a:off x="228600" y="2133600"/>
            <a:ext cx="4227511" cy="3858767"/>
          </a:xfrm>
          <a:prstGeom prst="rect">
            <a:avLst/>
          </a:prstGeom>
          <a:solidFill>
            <a:schemeClr val="tx1"/>
          </a:solidFill>
          <a:ln w="38100" cmpd="sng">
            <a:solidFill>
              <a:srgbClr val="FF66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64" r="-8"/>
          <a:stretch/>
        </p:blipFill>
        <p:spPr>
          <a:xfrm>
            <a:off x="4687889" y="2133600"/>
            <a:ext cx="4227511" cy="3858767"/>
          </a:xfrm>
          <a:prstGeom prst="rect">
            <a:avLst/>
          </a:prstGeom>
          <a:solidFill>
            <a:schemeClr val="tx1"/>
          </a:solidFill>
          <a:ln w="38100" cmpd="sng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7350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a_pf_bar_F1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89"/>
          <a:stretch/>
        </p:blipFill>
        <p:spPr>
          <a:xfrm>
            <a:off x="1981200" y="1828800"/>
            <a:ext cx="4953000" cy="4615137"/>
          </a:xfrm>
          <a:prstGeom prst="rect">
            <a:avLst/>
          </a:prstGeom>
          <a:solidFill>
            <a:schemeClr val="tx1"/>
          </a:solidFill>
          <a:ln w="38100" cmpd="sng">
            <a:solidFill>
              <a:srgbClr val="FF66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Protein-Structure Results: PEA </a:t>
            </a:r>
            <a:r>
              <a:rPr lang="en-US" dirty="0" err="1" smtClean="0"/>
              <a:t>vs</a:t>
            </a:r>
            <a:r>
              <a:rPr lang="en-US" dirty="0" smtClean="0"/>
              <a:t> ACMI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54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>
          <a:xfrm>
            <a:off x="2057400" y="5867400"/>
            <a:ext cx="6858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55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Background and Motivation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ACMI Roadmap and My Contributions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Inference in ACMI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Guided Belief Propagation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Probabilistic Ensembles in ACMI (PEA)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Conclusions and Future Directions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08" t="26181" r="31999" b="12726"/>
          <a:stretch>
            <a:fillRect/>
          </a:stretch>
        </p:blipFill>
        <p:spPr bwMode="auto">
          <a:xfrm>
            <a:off x="7010400" y="2057400"/>
            <a:ext cx="1828800" cy="247773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02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Autofit/>
          </a:bodyPr>
          <a:lstStyle/>
          <a:p>
            <a:r>
              <a:rPr lang="en-US" dirty="0" smtClean="0"/>
              <a:t>My Contributions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56</a:t>
            </a:fld>
            <a:endParaRPr kumimoji="0" lang="en-US"/>
          </a:p>
        </p:txBody>
      </p:sp>
      <p:sp>
        <p:nvSpPr>
          <p:cNvPr id="38913" name="AutoShape 1"/>
          <p:cNvSpPr>
            <a:spLocks/>
          </p:cNvSpPr>
          <p:nvPr/>
        </p:nvSpPr>
        <p:spPr bwMode="auto">
          <a:xfrm>
            <a:off x="3200400" y="1676400"/>
            <a:ext cx="2743200" cy="47244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4" name="AutoShape 2"/>
          <p:cNvSpPr>
            <a:spLocks/>
          </p:cNvSpPr>
          <p:nvPr/>
        </p:nvSpPr>
        <p:spPr bwMode="auto">
          <a:xfrm>
            <a:off x="6045200" y="1676400"/>
            <a:ext cx="2743200" cy="47244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8" name="AutoShape 6"/>
          <p:cNvSpPr>
            <a:spLocks/>
          </p:cNvSpPr>
          <p:nvPr/>
        </p:nvSpPr>
        <p:spPr bwMode="auto">
          <a:xfrm>
            <a:off x="381000" y="1676400"/>
            <a:ext cx="2743200" cy="47244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3198813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6019800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3810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Perform Local Match</a:t>
            </a:r>
          </a:p>
        </p:txBody>
      </p:sp>
      <p:sp>
        <p:nvSpPr>
          <p:cNvPr id="38923" name="Rectangle 11"/>
          <p:cNvSpPr>
            <a:spLocks/>
          </p:cNvSpPr>
          <p:nvPr/>
        </p:nvSpPr>
        <p:spPr bwMode="auto">
          <a:xfrm>
            <a:off x="32004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Apply Global Constraints</a:t>
            </a:r>
          </a:p>
        </p:txBody>
      </p:sp>
      <p:sp>
        <p:nvSpPr>
          <p:cNvPr id="38924" name="Rectangle 12"/>
          <p:cNvSpPr>
            <a:spLocks/>
          </p:cNvSpPr>
          <p:nvPr/>
        </p:nvSpPr>
        <p:spPr bwMode="auto">
          <a:xfrm>
            <a:off x="60198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Sample Structure</a:t>
            </a:r>
          </a:p>
        </p:txBody>
      </p:sp>
      <p:sp>
        <p:nvSpPr>
          <p:cNvPr id="75" name="Rectangle 13"/>
          <p:cNvSpPr>
            <a:spLocks/>
          </p:cNvSpPr>
          <p:nvPr/>
        </p:nvSpPr>
        <p:spPr bwMode="auto">
          <a:xfrm>
            <a:off x="381000" y="2286000"/>
            <a:ext cx="2755900" cy="3505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20663" indent="-220663" algn="l">
              <a:buFont typeface="Arial"/>
              <a:buChar char="•"/>
            </a:pPr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Local matching with spherical harmonics</a:t>
            </a:r>
          </a:p>
          <a:p>
            <a:pPr marL="220663" indent="-220663" algn="l">
              <a:buFont typeface="Arial"/>
              <a:buChar char="•"/>
            </a:pPr>
            <a:endParaRPr lang="en-US" sz="2400" dirty="0" smtClean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pPr marL="220663" indent="-220663" algn="l">
              <a:buFont typeface="Arial"/>
              <a:buChar char="•"/>
            </a:pPr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First-pass filtering</a:t>
            </a:r>
          </a:p>
          <a:p>
            <a:pPr marL="220663" indent="-220663" algn="l">
              <a:buFont typeface="Arial"/>
              <a:buChar char="•"/>
            </a:pPr>
            <a:endParaRPr lang="en-US" sz="2400" dirty="0" smtClean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pPr marL="220663" indent="-220663" algn="l">
              <a:buFont typeface="Arial"/>
              <a:buChar char="•"/>
            </a:pPr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Machine-learning search filter</a:t>
            </a:r>
          </a:p>
          <a:p>
            <a:pPr marL="220663" indent="-220663" algn="l">
              <a:buFont typeface="Arial"/>
              <a:buChar char="•"/>
            </a:pPr>
            <a:endParaRPr lang="en-US" sz="2000" dirty="0" smtClean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pPr marL="220663" indent="-220663" algn="l">
              <a:buFont typeface="Arial"/>
              <a:buChar char="•"/>
            </a:pPr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Structural homology detection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3200400" y="2286000"/>
            <a:ext cx="2755900" cy="3505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20663" indent="-220663" algn="l">
              <a:buFont typeface="Arial"/>
              <a:buChar char="•"/>
            </a:pPr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Guided BP using domain knowledge</a:t>
            </a:r>
          </a:p>
          <a:p>
            <a:pPr marL="220663" indent="-220663" algn="l">
              <a:buFont typeface="Arial"/>
              <a:buChar char="•"/>
            </a:pPr>
            <a:endParaRPr lang="en-US" sz="2400" dirty="0" smtClean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pPr marL="220663" indent="-220663" algn="l">
              <a:buFont typeface="Arial"/>
              <a:buChar char="•"/>
            </a:pPr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Residual BP in ACMI</a:t>
            </a:r>
          </a:p>
          <a:p>
            <a:pPr marL="220663" indent="-220663" algn="l">
              <a:buFont typeface="Arial"/>
              <a:buChar char="•"/>
            </a:pPr>
            <a:endParaRPr lang="en-US" sz="2400" dirty="0" smtClean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pPr marL="220663" indent="-220663" algn="l">
              <a:buFont typeface="Arial"/>
              <a:buChar char="•"/>
            </a:pPr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Probabilistic Ensembles in ACMI</a:t>
            </a:r>
          </a:p>
          <a:p>
            <a:pPr algn="l"/>
            <a:endParaRPr lang="en-US" sz="2400" dirty="0" smtClean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019800" y="2286000"/>
            <a:ext cx="2755900" cy="419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20663" indent="-220663" algn="l">
              <a:buFont typeface="Arial"/>
              <a:buChar char="•"/>
            </a:pPr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All-atom structure sampling using particle filters</a:t>
            </a:r>
          </a:p>
          <a:p>
            <a:pPr marL="220663" indent="-220663" algn="l">
              <a:buFont typeface="Arial"/>
              <a:buChar char="•"/>
            </a:pP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pPr marL="220663" indent="-220663" algn="l">
              <a:buFont typeface="Arial"/>
              <a:buChar char="•"/>
            </a:pPr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Incorporating domain knowledge into sampling</a:t>
            </a:r>
          </a:p>
          <a:p>
            <a:pPr marL="220663" indent="-220663" algn="l">
              <a:buFont typeface="Arial"/>
              <a:buChar char="•"/>
            </a:pP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  <a:p>
            <a:pPr marL="220663" indent="-220663" algn="l">
              <a:buFont typeface="Arial"/>
              <a:buChar char="•"/>
            </a:pPr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Aggregation of ensemble estimates</a:t>
            </a:r>
          </a:p>
          <a:p>
            <a:pPr algn="l"/>
            <a:endParaRPr lang="en-US" sz="2400" dirty="0" smtClean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7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Overall Conclusions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57</a:t>
            </a:fld>
            <a:endParaRPr kumimoji="0"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11188" y="1600200"/>
            <a:ext cx="8407400" cy="5181600"/>
          </a:xfrm>
          <a:ln/>
        </p:spPr>
        <p:txBody>
          <a:bodyPr>
            <a:normAutofit/>
          </a:bodyPr>
          <a:lstStyle/>
          <a:p>
            <a:r>
              <a:rPr lang="en-US" dirty="0" smtClean="0"/>
              <a:t>ACMI is the state-of-the-art method for determining protein structures in low-quality images</a:t>
            </a:r>
          </a:p>
          <a:p>
            <a:r>
              <a:rPr lang="en-US" dirty="0" smtClean="0"/>
              <a:t>Broader implications</a:t>
            </a:r>
          </a:p>
          <a:p>
            <a:pPr lvl="1"/>
            <a:r>
              <a:rPr lang="en-US" dirty="0" smtClean="0"/>
              <a:t>Phase 1: Shape Matching, Signal Processing, </a:t>
            </a:r>
            <a:br>
              <a:rPr lang="en-US" dirty="0" smtClean="0"/>
            </a:br>
            <a:r>
              <a:rPr lang="en-US" dirty="0" smtClean="0"/>
              <a:t>		Search Filtering</a:t>
            </a:r>
            <a:endParaRPr lang="en-US" dirty="0"/>
          </a:p>
          <a:p>
            <a:pPr lvl="1"/>
            <a:r>
              <a:rPr lang="en-US" dirty="0" smtClean="0"/>
              <a:t>Phase 2: Graphical models, Statistical Inference</a:t>
            </a:r>
          </a:p>
          <a:p>
            <a:pPr lvl="1"/>
            <a:r>
              <a:rPr lang="en-US" dirty="0" smtClean="0"/>
              <a:t>Phase 3: Sampling, Video </a:t>
            </a:r>
            <a:r>
              <a:rPr lang="en-US" dirty="0"/>
              <a:t>Tracking</a:t>
            </a:r>
          </a:p>
          <a:p>
            <a:r>
              <a:rPr lang="en-US" dirty="0" smtClean="0"/>
              <a:t>Structural biology is a good example of a challenging probabilistic inference problem</a:t>
            </a:r>
          </a:p>
          <a:p>
            <a:pPr lvl="1"/>
            <a:r>
              <a:rPr lang="en-US" dirty="0" smtClean="0"/>
              <a:t>Guiding BP and PEA are general solutions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29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UCH37 </a:t>
            </a:r>
            <a:r>
              <a:rPr lang="en-US" sz="2800" dirty="0" smtClean="0"/>
              <a:t>[PDB 3IHR]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58</a:t>
            </a:fld>
            <a:endParaRPr kumimoji="0"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678" r="-40678"/>
          <a:stretch>
            <a:fillRect/>
          </a:stretch>
        </p:blipFill>
        <p:spPr>
          <a:xfrm>
            <a:off x="612775" y="1752600"/>
            <a:ext cx="8153400" cy="4495800"/>
          </a:xfrm>
        </p:spPr>
      </p:pic>
      <p:sp>
        <p:nvSpPr>
          <p:cNvPr id="4" name="Rectangle 3"/>
          <p:cNvSpPr/>
          <p:nvPr/>
        </p:nvSpPr>
        <p:spPr>
          <a:xfrm>
            <a:off x="152400" y="622929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+mn-lt"/>
              </a:rPr>
              <a:t>E. S.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Burgie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et al. </a:t>
            </a:r>
            <a:r>
              <a:rPr lang="en-US" sz="2000" i="1" dirty="0">
                <a:solidFill>
                  <a:schemeClr val="tx2"/>
                </a:solidFill>
                <a:latin typeface="+mn-lt"/>
              </a:rPr>
              <a:t>Proteins: Structure, Function, and </a:t>
            </a:r>
            <a:r>
              <a:rPr lang="en-US" sz="2000" i="1" dirty="0" smtClean="0">
                <a:solidFill>
                  <a:schemeClr val="tx2"/>
                </a:solidFill>
                <a:latin typeface="+mn-lt"/>
              </a:rPr>
              <a:t>Bioinformatics.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In-Press</a:t>
            </a:r>
          </a:p>
        </p:txBody>
      </p:sp>
    </p:spTree>
    <p:extLst>
      <p:ext uri="{BB962C8B-B14F-4D97-AF65-F5344CB8AC3E}">
        <p14:creationId xmlns:p14="http://schemas.microsoft.com/office/powerpoint/2010/main" val="7495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 on ACMI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59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Advanced Filtering in Phase 1</a:t>
            </a:r>
          </a:p>
          <a:p>
            <a:r>
              <a:rPr lang="en-US" dirty="0" smtClean="0"/>
              <a:t>Generalize Guided BP</a:t>
            </a:r>
          </a:p>
          <a:p>
            <a:pPr lvl="1"/>
            <a:r>
              <a:rPr lang="en-US" dirty="0" smtClean="0"/>
              <a:t>Requires domain knowledge priority function</a:t>
            </a:r>
          </a:p>
          <a:p>
            <a:r>
              <a:rPr lang="en-US" dirty="0" smtClean="0"/>
              <a:t>Generalize PEA</a:t>
            </a:r>
          </a:p>
          <a:p>
            <a:pPr lvl="1"/>
            <a:r>
              <a:rPr lang="en-US" dirty="0" smtClean="0"/>
              <a:t>Learning; Compare to other approaches</a:t>
            </a:r>
          </a:p>
          <a:p>
            <a:r>
              <a:rPr lang="en-US" dirty="0" smtClean="0"/>
              <a:t>More structures (membrane proteins)</a:t>
            </a:r>
          </a:p>
          <a:p>
            <a:r>
              <a:rPr lang="en-US" dirty="0" smtClean="0"/>
              <a:t>Domain knowledge in Phase 3 scoring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Challenges &amp; Related 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6</a:t>
            </a:fld>
            <a:endParaRPr kumimoji="0" lang="en-US"/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304800" y="2159000"/>
            <a:ext cx="8458200" cy="2870200"/>
            <a:chOff x="0" y="0"/>
            <a:chExt cx="5328" cy="1808"/>
          </a:xfrm>
        </p:grpSpPr>
        <p:sp>
          <p:nvSpPr>
            <p:cNvPr id="32774" name="AutoShape 6"/>
            <p:cNvSpPr>
              <a:spLocks/>
            </p:cNvSpPr>
            <p:nvPr/>
          </p:nvSpPr>
          <p:spPr bwMode="auto">
            <a:xfrm>
              <a:off x="0" y="0"/>
              <a:ext cx="5328" cy="1808"/>
            </a:xfrm>
            <a:prstGeom prst="roundRect">
              <a:avLst>
                <a:gd name="adj" fmla="val 16370"/>
              </a:avLst>
            </a:prstGeom>
            <a:solidFill>
              <a:schemeClr val="tx1"/>
            </a:solidFill>
            <a:ln w="254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2775" name="Picture 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0"/>
              <a:ext cx="1296" cy="1488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pic>
          <p:nvPicPr>
            <p:cNvPr id="32776" name="Picture 8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2"/>
              <a:ext cx="1296" cy="1488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pic>
          <p:nvPicPr>
            <p:cNvPr id="32777" name="Picture 9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80"/>
              <a:ext cx="1248" cy="1392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pic>
          <p:nvPicPr>
            <p:cNvPr id="32778" name="Picture 10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76"/>
              <a:ext cx="1152" cy="1296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32779" name="Rectangle 11"/>
            <p:cNvSpPr>
              <a:spLocks/>
            </p:cNvSpPr>
            <p:nvPr/>
          </p:nvSpPr>
          <p:spPr bwMode="auto">
            <a:xfrm>
              <a:off x="603" y="1472"/>
              <a:ext cx="285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 dirty="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1 Å</a:t>
              </a:r>
            </a:p>
          </p:txBody>
        </p:sp>
        <p:sp>
          <p:nvSpPr>
            <p:cNvPr id="32780" name="Rectangle 12"/>
            <p:cNvSpPr>
              <a:spLocks/>
            </p:cNvSpPr>
            <p:nvPr/>
          </p:nvSpPr>
          <p:spPr bwMode="auto">
            <a:xfrm>
              <a:off x="1968" y="1472"/>
              <a:ext cx="285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2 Å</a:t>
              </a:r>
            </a:p>
          </p:txBody>
        </p:sp>
        <p:sp>
          <p:nvSpPr>
            <p:cNvPr id="32781" name="Rectangle 13"/>
            <p:cNvSpPr>
              <a:spLocks/>
            </p:cNvSpPr>
            <p:nvPr/>
          </p:nvSpPr>
          <p:spPr bwMode="auto">
            <a:xfrm>
              <a:off x="3243" y="1472"/>
              <a:ext cx="285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3 Å</a:t>
              </a:r>
            </a:p>
          </p:txBody>
        </p:sp>
        <p:sp>
          <p:nvSpPr>
            <p:cNvPr id="32782" name="Rectangle 14"/>
            <p:cNvSpPr>
              <a:spLocks/>
            </p:cNvSpPr>
            <p:nvPr/>
          </p:nvSpPr>
          <p:spPr bwMode="auto">
            <a:xfrm>
              <a:off x="4512" y="1472"/>
              <a:ext cx="285" cy="224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000"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4 Å</a:t>
              </a:r>
            </a:p>
          </p:txBody>
        </p:sp>
      </p:grpSp>
      <p:grpSp>
        <p:nvGrpSpPr>
          <p:cNvPr id="32783" name="Group 15"/>
          <p:cNvGrpSpPr>
            <a:grpSpLocks/>
          </p:cNvGrpSpPr>
          <p:nvPr/>
        </p:nvGrpSpPr>
        <p:grpSpPr bwMode="auto">
          <a:xfrm>
            <a:off x="5105400" y="5791200"/>
            <a:ext cx="3276600" cy="504825"/>
            <a:chOff x="0" y="0"/>
            <a:chExt cx="2064" cy="318"/>
          </a:xfrm>
        </p:grpSpPr>
        <p:sp>
          <p:nvSpPr>
            <p:cNvPr id="32784" name="AutoShape 16"/>
            <p:cNvSpPr>
              <a:spLocks/>
            </p:cNvSpPr>
            <p:nvPr/>
          </p:nvSpPr>
          <p:spPr bwMode="auto">
            <a:xfrm>
              <a:off x="0" y="0"/>
              <a:ext cx="2064" cy="318"/>
            </a:xfrm>
            <a:prstGeom prst="leftRightArrow">
              <a:avLst>
                <a:gd name="adj1" fmla="val 86796"/>
                <a:gd name="adj2" fmla="val 87082"/>
              </a:avLst>
            </a:prstGeom>
            <a:solidFill>
              <a:srgbClr val="FF6600"/>
            </a:solidFill>
            <a:ln w="31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5" name="Rectangle 17"/>
            <p:cNvSpPr>
              <a:spLocks/>
            </p:cNvSpPr>
            <p:nvPr/>
          </p:nvSpPr>
          <p:spPr bwMode="auto">
            <a:xfrm>
              <a:off x="401" y="11"/>
              <a:ext cx="1261" cy="24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Our Method: ACMI</a:t>
              </a:r>
            </a:p>
          </p:txBody>
        </p:sp>
      </p:grpSp>
      <p:grpSp>
        <p:nvGrpSpPr>
          <p:cNvPr id="32787" name="Group 19"/>
          <p:cNvGrpSpPr>
            <a:grpSpLocks/>
          </p:cNvGrpSpPr>
          <p:nvPr/>
        </p:nvGrpSpPr>
        <p:grpSpPr bwMode="auto">
          <a:xfrm>
            <a:off x="838200" y="5056187"/>
            <a:ext cx="3276600" cy="354013"/>
            <a:chOff x="0" y="-16"/>
            <a:chExt cx="2064" cy="223"/>
          </a:xfrm>
        </p:grpSpPr>
        <p:sp>
          <p:nvSpPr>
            <p:cNvPr id="32788" name="AutoShape 20"/>
            <p:cNvSpPr>
              <a:spLocks/>
            </p:cNvSpPr>
            <p:nvPr/>
          </p:nvSpPr>
          <p:spPr bwMode="auto">
            <a:xfrm>
              <a:off x="0" y="16"/>
              <a:ext cx="2064" cy="191"/>
            </a:xfrm>
            <a:prstGeom prst="leftRightArrow">
              <a:avLst>
                <a:gd name="adj1" fmla="val 86796"/>
                <a:gd name="adj2" fmla="val 87501"/>
              </a:avLst>
            </a:prstGeom>
            <a:solidFill>
              <a:srgbClr val="548BB7"/>
            </a:solidFill>
            <a:ln w="31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9" name="Rectangle 21"/>
            <p:cNvSpPr>
              <a:spLocks/>
            </p:cNvSpPr>
            <p:nvPr/>
          </p:nvSpPr>
          <p:spPr bwMode="auto">
            <a:xfrm>
              <a:off x="689" y="-16"/>
              <a:ext cx="687" cy="22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ARP/</a:t>
              </a:r>
              <a:r>
                <a:rPr lang="en-US" sz="1800" dirty="0" err="1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wARP</a:t>
              </a:r>
              <a:endParaRPr lang="en-US" sz="1800" dirty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endParaRPr>
            </a:p>
          </p:txBody>
        </p:sp>
      </p:grpSp>
      <p:grpSp>
        <p:nvGrpSpPr>
          <p:cNvPr id="32790" name="Group 22"/>
          <p:cNvGrpSpPr>
            <a:grpSpLocks/>
          </p:cNvGrpSpPr>
          <p:nvPr/>
        </p:nvGrpSpPr>
        <p:grpSpPr bwMode="auto">
          <a:xfrm>
            <a:off x="2476500" y="5435600"/>
            <a:ext cx="2921000" cy="355600"/>
            <a:chOff x="0" y="-15"/>
            <a:chExt cx="1840" cy="224"/>
          </a:xfrm>
        </p:grpSpPr>
        <p:sp>
          <p:nvSpPr>
            <p:cNvPr id="32791" name="AutoShape 23"/>
            <p:cNvSpPr>
              <a:spLocks/>
            </p:cNvSpPr>
            <p:nvPr/>
          </p:nvSpPr>
          <p:spPr bwMode="auto">
            <a:xfrm>
              <a:off x="0" y="16"/>
              <a:ext cx="1840" cy="192"/>
            </a:xfrm>
            <a:prstGeom prst="leftRightArrow">
              <a:avLst>
                <a:gd name="adj1" fmla="val 86796"/>
                <a:gd name="adj2" fmla="val 87049"/>
              </a:avLst>
            </a:prstGeom>
            <a:solidFill>
              <a:srgbClr val="548BB7"/>
            </a:solidFill>
            <a:ln w="31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2" name="Rectangle 24"/>
            <p:cNvSpPr>
              <a:spLocks/>
            </p:cNvSpPr>
            <p:nvPr/>
          </p:nvSpPr>
          <p:spPr bwMode="auto">
            <a:xfrm>
              <a:off x="167" y="-15"/>
              <a:ext cx="1480" cy="22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t"/>
            <a:lstStyle/>
            <a:p>
              <a:r>
                <a:rPr lang="en-US" sz="1800" dirty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  <a:sym typeface="Tw Cen MT" charset="0"/>
                </a:rPr>
                <a:t>TEXTAL &amp; RESOLVE</a:t>
              </a:r>
            </a:p>
          </p:txBody>
        </p:sp>
      </p:grpSp>
      <p:sp>
        <p:nvSpPr>
          <p:cNvPr id="22" name="Explosion 1 21"/>
          <p:cNvSpPr/>
          <p:nvPr/>
        </p:nvSpPr>
        <p:spPr>
          <a:xfrm>
            <a:off x="3200400" y="1219200"/>
            <a:ext cx="3124200" cy="2514600"/>
          </a:xfrm>
          <a:prstGeom prst="irregularSeal1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Resolution is a property of the protein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flipH="1">
            <a:off x="609600" y="5486400"/>
            <a:ext cx="7924800" cy="762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Higher Resolution </a:t>
            </a:r>
            <a:r>
              <a:rPr lang="en-US" sz="2000" b="1" dirty="0" smtClean="0">
                <a:sym typeface="Wingdings" pitchFamily="2" charset="2"/>
              </a:rPr>
              <a:t>: Better Image Quality</a:t>
            </a:r>
            <a:endParaRPr lang="en-US" sz="20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914400"/>
          </a:xfrm>
          <a:ln/>
        </p:spPr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60</a:t>
            </a:fld>
            <a:endParaRPr kumimoji="0"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11188" y="1600200"/>
            <a:ext cx="8407400" cy="5181600"/>
          </a:xfrm>
          <a:ln/>
        </p:spPr>
        <p:txBody>
          <a:bodyPr>
            <a:normAutofit/>
          </a:bodyPr>
          <a:lstStyle/>
          <a:p>
            <a:r>
              <a:rPr lang="en-US" dirty="0" smtClean="0"/>
              <a:t>Inference in complex domains</a:t>
            </a:r>
          </a:p>
          <a:p>
            <a:pPr lvl="1"/>
            <a:r>
              <a:rPr lang="en-US" dirty="0" smtClean="0"/>
              <a:t>Non-independent data</a:t>
            </a:r>
          </a:p>
          <a:p>
            <a:pPr lvl="1"/>
            <a:r>
              <a:rPr lang="en-US" dirty="0" smtClean="0"/>
              <a:t>Combining multiple object types</a:t>
            </a:r>
          </a:p>
          <a:p>
            <a:pPr lvl="1"/>
            <a:r>
              <a:rPr lang="en-US" dirty="0" smtClean="0"/>
              <a:t>Relations among data sets</a:t>
            </a:r>
          </a:p>
          <a:p>
            <a:r>
              <a:rPr lang="en-US" dirty="0"/>
              <a:t>B</a:t>
            </a:r>
            <a:r>
              <a:rPr lang="en-US" dirty="0" smtClean="0"/>
              <a:t>iomedical applications</a:t>
            </a:r>
          </a:p>
          <a:p>
            <a:pPr lvl="1"/>
            <a:r>
              <a:rPr lang="en-US" dirty="0" smtClean="0"/>
              <a:t>Medical diagnosis</a:t>
            </a:r>
          </a:p>
          <a:p>
            <a:pPr lvl="1"/>
            <a:r>
              <a:rPr lang="en-US" dirty="0" smtClean="0"/>
              <a:t>Brain imaging</a:t>
            </a:r>
          </a:p>
          <a:p>
            <a:pPr lvl="1"/>
            <a:r>
              <a:rPr lang="en-US" dirty="0" smtClean="0"/>
              <a:t>Cancer screening</a:t>
            </a:r>
          </a:p>
          <a:p>
            <a:pPr lvl="1"/>
            <a:r>
              <a:rPr lang="en-US" dirty="0" smtClean="0"/>
              <a:t>Health </a:t>
            </a:r>
            <a:r>
              <a:rPr lang="en-US" dirty="0"/>
              <a:t>r</a:t>
            </a:r>
            <a:r>
              <a:rPr lang="en-US" dirty="0" smtClean="0"/>
              <a:t>ecord analysis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57400"/>
            <a:ext cx="2576322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209800"/>
            <a:ext cx="3245776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61</a:t>
            </a:fld>
            <a:endParaRPr kumimoji="0"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52400" y="1447800"/>
            <a:ext cx="8970963" cy="54102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1822450" algn="l"/>
              </a:tabLst>
            </a:pPr>
            <a:r>
              <a:rPr lang="en-US" sz="2400" dirty="0" smtClean="0"/>
              <a:t>Advisor:	Jude </a:t>
            </a:r>
            <a:r>
              <a:rPr lang="en-US" sz="2400" dirty="0" err="1" smtClean="0"/>
              <a:t>Shavlik</a:t>
            </a:r>
            <a:endParaRPr lang="en-US" sz="2400" dirty="0" smtClean="0"/>
          </a:p>
          <a:p>
            <a:pPr marL="0" indent="0">
              <a:buNone/>
              <a:tabLst>
                <a:tab pos="1822450" algn="l"/>
              </a:tabLst>
            </a:pPr>
            <a:endParaRPr lang="en-US" sz="1000" dirty="0" smtClean="0"/>
          </a:p>
          <a:p>
            <a:pPr marL="0" indent="0">
              <a:buNone/>
              <a:tabLst>
                <a:tab pos="1822450" algn="l"/>
              </a:tabLst>
            </a:pPr>
            <a:r>
              <a:rPr lang="en-US" sz="2400" dirty="0" smtClean="0"/>
              <a:t>Committee: 	George </a:t>
            </a:r>
            <a:r>
              <a:rPr lang="en-US" sz="2400" dirty="0"/>
              <a:t>Phillips, </a:t>
            </a:r>
            <a:r>
              <a:rPr lang="en-US" sz="2400" dirty="0" smtClean="0"/>
              <a:t>David </a:t>
            </a:r>
            <a:r>
              <a:rPr lang="en-US" sz="2400" dirty="0"/>
              <a:t>Page, </a:t>
            </a:r>
            <a:r>
              <a:rPr lang="en-US" sz="2400" dirty="0" smtClean="0"/>
              <a:t>Mark Craven</a:t>
            </a:r>
            <a:r>
              <a:rPr lang="en-US" sz="2400" dirty="0"/>
              <a:t>, </a:t>
            </a:r>
            <a:r>
              <a:rPr lang="en-US" sz="2400" dirty="0" err="1" smtClean="0"/>
              <a:t>Vikas</a:t>
            </a:r>
            <a:r>
              <a:rPr lang="en-US" sz="2400" dirty="0" smtClean="0"/>
              <a:t> Singh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Collaborators</a:t>
            </a:r>
            <a:r>
              <a:rPr lang="en-US" sz="2400" dirty="0"/>
              <a:t>: </a:t>
            </a:r>
            <a:r>
              <a:rPr lang="en-US" sz="2400" dirty="0" smtClean="0"/>
              <a:t>	Frank </a:t>
            </a:r>
            <a:r>
              <a:rPr lang="en-US" sz="2400" dirty="0" err="1" smtClean="0"/>
              <a:t>DiMaio</a:t>
            </a:r>
            <a:r>
              <a:rPr lang="en-US" sz="2400" dirty="0" smtClean="0"/>
              <a:t> and </a:t>
            </a:r>
            <a:r>
              <a:rPr lang="en-US" sz="2400" dirty="0" err="1"/>
              <a:t>Sriraam</a:t>
            </a:r>
            <a:r>
              <a:rPr lang="en-US" sz="2400" dirty="0"/>
              <a:t> </a:t>
            </a:r>
            <a:r>
              <a:rPr lang="en-US" sz="2400" dirty="0" err="1" smtClean="0"/>
              <a:t>Natarajan</a:t>
            </a:r>
            <a:r>
              <a:rPr lang="en-US" sz="2400" dirty="0" smtClean="0"/>
              <a:t>,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/>
              <a:t>Craig </a:t>
            </a:r>
            <a:r>
              <a:rPr lang="en-US" sz="2400" dirty="0" err="1"/>
              <a:t>Bingman</a:t>
            </a:r>
            <a:r>
              <a:rPr lang="en-US" sz="2400" dirty="0"/>
              <a:t>, </a:t>
            </a:r>
            <a:r>
              <a:rPr lang="en-US" sz="2400" dirty="0" err="1"/>
              <a:t>Sethe</a:t>
            </a:r>
            <a:r>
              <a:rPr lang="en-US" sz="2400" dirty="0"/>
              <a:t> </a:t>
            </a:r>
            <a:r>
              <a:rPr lang="en-US" sz="2400" dirty="0" err="1"/>
              <a:t>Burgie</a:t>
            </a:r>
            <a:r>
              <a:rPr lang="en-US" sz="2400" dirty="0"/>
              <a:t>, Dmitry </a:t>
            </a:r>
            <a:r>
              <a:rPr lang="en-US" sz="2400" dirty="0" err="1" smtClean="0"/>
              <a:t>Kondrashov</a:t>
            </a:r>
            <a:endParaRPr lang="en-US" sz="24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Funding: 	NLM </a:t>
            </a:r>
            <a:r>
              <a:rPr lang="en-US" sz="2400" dirty="0"/>
              <a:t>R01-</a:t>
            </a:r>
            <a:r>
              <a:rPr lang="en-US" sz="2400" dirty="0" smtClean="0"/>
              <a:t>LM008796, NLM </a:t>
            </a:r>
            <a:r>
              <a:rPr lang="en-US" sz="2400" dirty="0"/>
              <a:t>Training Grant T15</a:t>
            </a:r>
            <a:r>
              <a:rPr lang="en-US" sz="2400" dirty="0" smtClean="0"/>
              <a:t>-		           LM007359, NIH PSI Grant GM074901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dirty="0" smtClean="0"/>
              <a:t>Practice Talk Attendees:  Craig, </a:t>
            </a:r>
            <a:r>
              <a:rPr lang="en-US" sz="2400" dirty="0"/>
              <a:t>Trevor, </a:t>
            </a:r>
            <a:r>
              <a:rPr lang="en-US" sz="2400" dirty="0" smtClean="0"/>
              <a:t>Deborah, Debbie, Aubrey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ML Group</a:t>
            </a:r>
          </a:p>
          <a:p>
            <a:pPr marL="0" indent="0">
              <a:buNone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8076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62</a:t>
            </a:fld>
            <a:endParaRPr kumimoji="0"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52400" y="1752600"/>
            <a:ext cx="8970963" cy="51054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1822450" algn="l"/>
              </a:tabLst>
            </a:pPr>
            <a:r>
              <a:rPr lang="en-US" sz="2400" dirty="0" smtClean="0"/>
              <a:t>Friends: 	Nick, Amy, Nate, Annie, Greg, </a:t>
            </a:r>
            <a:r>
              <a:rPr lang="en-US" sz="2400" dirty="0" err="1" smtClean="0"/>
              <a:t>Ila</a:t>
            </a:r>
            <a:r>
              <a:rPr lang="en-US" sz="2400" dirty="0" smtClean="0"/>
              <a:t>, 2*(Joe and 	Heather),  Dana, Dave, Christine, Emily, Matt, Jen, Mike, Angela, 	Scott, Erica, and others</a:t>
            </a:r>
          </a:p>
          <a:p>
            <a:pPr marL="0" indent="0">
              <a:buNone/>
              <a:tabLst>
                <a:tab pos="1822450" algn="l"/>
              </a:tabLst>
            </a:pPr>
            <a:endParaRPr lang="en-US" sz="2400" dirty="0"/>
          </a:p>
          <a:p>
            <a:pPr marL="0" indent="0">
              <a:buNone/>
              <a:tabLst>
                <a:tab pos="1822450" algn="l"/>
              </a:tabLst>
            </a:pPr>
            <a:r>
              <a:rPr lang="en-US" sz="2400" dirty="0" smtClean="0"/>
              <a:t>Family:	Bharat, </a:t>
            </a:r>
            <a:r>
              <a:rPr lang="en-US" sz="2400" dirty="0" err="1" smtClean="0"/>
              <a:t>Sharmistha</a:t>
            </a:r>
            <a:r>
              <a:rPr lang="en-US" sz="2400" dirty="0" smtClean="0"/>
              <a:t>, </a:t>
            </a:r>
            <a:r>
              <a:rPr lang="en-US" sz="2400" dirty="0" err="1" smtClean="0"/>
              <a:t>Asha</a:t>
            </a:r>
            <a:r>
              <a:rPr lang="en-US" sz="2400" dirty="0" smtClean="0"/>
              <a:t>, </a:t>
            </a:r>
            <a:r>
              <a:rPr lang="en-US" sz="2400" dirty="0" err="1" smtClean="0"/>
              <a:t>Ankoor</a:t>
            </a:r>
            <a:r>
              <a:rPr lang="en-US" sz="2400" dirty="0" smtClean="0"/>
              <a:t>, and Emily</a:t>
            </a:r>
          </a:p>
          <a:p>
            <a:pPr marL="0" indent="0">
              <a:buNone/>
              <a:tabLst>
                <a:tab pos="182245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Dale, Mary, Laura, and Jeff</a:t>
            </a:r>
          </a:p>
          <a:p>
            <a:pPr marL="0" indent="0">
              <a:buNone/>
              <a:tabLst>
                <a:tab pos="1822450" algn="l"/>
              </a:tabLst>
            </a:pPr>
            <a:endParaRPr lang="en-US" sz="2400" dirty="0"/>
          </a:p>
          <a:p>
            <a:pPr marL="0" indent="0">
              <a:buNone/>
              <a:tabLst>
                <a:tab pos="1822450" algn="l"/>
              </a:tabLst>
            </a:pPr>
            <a:endParaRPr lang="en-US" sz="2400" dirty="0" smtClean="0"/>
          </a:p>
          <a:p>
            <a:pPr marL="0" indent="0">
              <a:buNone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037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81000"/>
            <a:ext cx="7366000" cy="17145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 descr="IMG_379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9812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783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-76200"/>
            <a:ext cx="7366000" cy="1117600"/>
          </a:xfrm>
        </p:spPr>
        <p:txBody>
          <a:bodyPr/>
          <a:lstStyle/>
          <a:p>
            <a:pPr algn="l"/>
            <a:r>
              <a:rPr lang="en-US" sz="4400" dirty="0" smtClean="0">
                <a:latin typeface="Tw Cen MT"/>
                <a:cs typeface="Tw Cen MT"/>
              </a:rPr>
              <a:t>Publications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67400"/>
          </a:xfrm>
        </p:spPr>
        <p:txBody>
          <a:bodyPr>
            <a:normAutofit fontScale="85000" lnSpcReduction="20000"/>
          </a:bodyPr>
          <a:lstStyle/>
          <a:p>
            <a:pPr marL="460375" indent="-244475"/>
            <a:r>
              <a:rPr lang="en-US" sz="2100" b="1" dirty="0" smtClean="0"/>
              <a:t>A. Soni</a:t>
            </a:r>
            <a:r>
              <a:rPr lang="en-US" sz="2100" dirty="0" smtClean="0"/>
              <a:t> </a:t>
            </a:r>
            <a:r>
              <a:rPr lang="en-US" sz="2100" dirty="0"/>
              <a:t>and </a:t>
            </a:r>
            <a:r>
              <a:rPr lang="en-US" sz="2100" dirty="0" smtClean="0"/>
              <a:t>J. </a:t>
            </a:r>
            <a:r>
              <a:rPr lang="en-US" sz="2100" dirty="0" err="1" smtClean="0"/>
              <a:t>Shavlik</a:t>
            </a:r>
            <a:r>
              <a:rPr lang="en-US" sz="2100" dirty="0" smtClean="0"/>
              <a:t>, “Probabilistic ensembles </a:t>
            </a:r>
            <a:r>
              <a:rPr lang="en-US" sz="2100" dirty="0"/>
              <a:t>for improved inference in protein-structure </a:t>
            </a:r>
            <a:r>
              <a:rPr lang="en-US" sz="2100" dirty="0" smtClean="0"/>
              <a:t>determination</a:t>
            </a:r>
            <a:r>
              <a:rPr lang="en-US" sz="2100" dirty="0"/>
              <a:t>,</a:t>
            </a:r>
            <a:r>
              <a:rPr lang="en-US" sz="2100" dirty="0" smtClean="0"/>
              <a:t>” in </a:t>
            </a:r>
            <a:r>
              <a:rPr lang="en-US" sz="2100" i="1" dirty="0"/>
              <a:t>Proceedings of the ACM </a:t>
            </a:r>
            <a:r>
              <a:rPr lang="en-US" sz="2100" i="1" dirty="0" smtClean="0"/>
              <a:t>International Conference </a:t>
            </a:r>
            <a:r>
              <a:rPr lang="en-US" sz="2100" i="1" dirty="0"/>
              <a:t>on </a:t>
            </a:r>
            <a:r>
              <a:rPr lang="en-US" sz="2100" i="1" dirty="0" smtClean="0"/>
              <a:t>Bioinformatics </a:t>
            </a:r>
            <a:r>
              <a:rPr lang="en-US" sz="2100" i="1" dirty="0"/>
              <a:t>and </a:t>
            </a:r>
            <a:r>
              <a:rPr lang="en-US" sz="2100" i="1" dirty="0" smtClean="0"/>
              <a:t>Computational Biology</a:t>
            </a:r>
            <a:r>
              <a:rPr lang="en-US" sz="2100" dirty="0" smtClean="0"/>
              <a:t>, 2011</a:t>
            </a:r>
          </a:p>
          <a:p>
            <a:pPr marL="460375" indent="-244475"/>
            <a:r>
              <a:rPr lang="en-US" sz="2000" b="1" dirty="0" smtClean="0"/>
              <a:t>A. Soni</a:t>
            </a:r>
            <a:r>
              <a:rPr lang="en-US" sz="2000" dirty="0" smtClean="0"/>
              <a:t>, C. </a:t>
            </a:r>
            <a:r>
              <a:rPr lang="en-US" sz="2000" dirty="0" err="1" smtClean="0"/>
              <a:t>Bingman</a:t>
            </a:r>
            <a:r>
              <a:rPr lang="en-US" sz="2000" dirty="0" smtClean="0"/>
              <a:t>, and J. </a:t>
            </a:r>
            <a:r>
              <a:rPr lang="en-US" sz="2000" dirty="0" err="1" smtClean="0"/>
              <a:t>Shavlik</a:t>
            </a:r>
            <a:r>
              <a:rPr lang="en-US" sz="2000" dirty="0" smtClean="0"/>
              <a:t>, “Guiding belief propagation using domain knowledge for protein-structure </a:t>
            </a:r>
            <a:r>
              <a:rPr lang="en-US" sz="2000" dirty="0"/>
              <a:t>d</a:t>
            </a:r>
            <a:r>
              <a:rPr lang="en-US" sz="2000" dirty="0" smtClean="0"/>
              <a:t>etermination,” in </a:t>
            </a:r>
            <a:r>
              <a:rPr lang="en-US" sz="2000" i="1" dirty="0" smtClean="0"/>
              <a:t>Proceedings </a:t>
            </a:r>
            <a:r>
              <a:rPr lang="en-US" sz="2000" i="1" dirty="0"/>
              <a:t>of ACM International Conference on Bioinformatics and Computational </a:t>
            </a:r>
            <a:r>
              <a:rPr lang="en-US" sz="2000" i="1" dirty="0" smtClean="0"/>
              <a:t>Biology</a:t>
            </a:r>
            <a:r>
              <a:rPr lang="en-US" sz="2000" dirty="0" smtClean="0"/>
              <a:t>, 2010.</a:t>
            </a:r>
          </a:p>
          <a:p>
            <a:pPr marL="460375" indent="-244475"/>
            <a:r>
              <a:rPr lang="en-US" sz="2000" dirty="0"/>
              <a:t>E. S. </a:t>
            </a:r>
            <a:r>
              <a:rPr lang="en-US" sz="2000" dirty="0" err="1"/>
              <a:t>Burgie</a:t>
            </a:r>
            <a:r>
              <a:rPr lang="en-US" sz="2000" dirty="0"/>
              <a:t>, C. A. </a:t>
            </a:r>
            <a:r>
              <a:rPr lang="en-US" sz="2000" dirty="0" err="1"/>
              <a:t>Bingman</a:t>
            </a:r>
            <a:r>
              <a:rPr lang="en-US" sz="2000" dirty="0"/>
              <a:t>, S. L. </a:t>
            </a:r>
            <a:r>
              <a:rPr lang="en-US" sz="2000" dirty="0" err="1"/>
              <a:t>Grundhoefer</a:t>
            </a:r>
            <a:r>
              <a:rPr lang="en-US" sz="2000" dirty="0"/>
              <a:t>, </a:t>
            </a:r>
            <a:r>
              <a:rPr lang="en-US" sz="2000" b="1" dirty="0"/>
              <a:t>A. Soni</a:t>
            </a:r>
            <a:r>
              <a:rPr lang="en-US" sz="2000" dirty="0"/>
              <a:t>, and G. N. Phillips, Jr., “Structural characterization of Uch37 reveals the basis of its auto-inhibitory mechanism.” </a:t>
            </a:r>
            <a:r>
              <a:rPr lang="en-US" sz="2000" i="1" dirty="0" smtClean="0"/>
              <a:t>Proteins: Structure, Function, and Bioinformatics, In-Press. </a:t>
            </a:r>
            <a:r>
              <a:rPr lang="en-US" sz="2000" dirty="0" smtClean="0"/>
              <a:t>PDB </a:t>
            </a:r>
            <a:r>
              <a:rPr lang="en-US" sz="2000" dirty="0"/>
              <a:t>ID: 3IHR.</a:t>
            </a:r>
          </a:p>
          <a:p>
            <a:pPr marL="460375" indent="-244475"/>
            <a:r>
              <a:rPr lang="en-US" sz="2000" dirty="0" smtClean="0"/>
              <a:t>F</a:t>
            </a:r>
            <a:r>
              <a:rPr lang="en-US" sz="2000" dirty="0"/>
              <a:t>. </a:t>
            </a:r>
            <a:r>
              <a:rPr lang="en-US" sz="2000" dirty="0" err="1"/>
              <a:t>DiMaio</a:t>
            </a:r>
            <a:r>
              <a:rPr lang="en-US" sz="2000" dirty="0"/>
              <a:t>, </a:t>
            </a:r>
            <a:r>
              <a:rPr lang="en-US" sz="2000" b="1" dirty="0"/>
              <a:t>A. Soni</a:t>
            </a:r>
            <a:r>
              <a:rPr lang="en-US" sz="2000" dirty="0"/>
              <a:t>, G. N. Phillips, and J. </a:t>
            </a:r>
            <a:r>
              <a:rPr lang="en-US" sz="2000" dirty="0" err="1"/>
              <a:t>Shavlik</a:t>
            </a:r>
            <a:r>
              <a:rPr lang="en-US" sz="2000" dirty="0"/>
              <a:t>, “Spherical-harmonic decomposition for molecular recognition in electron-density maps,” </a:t>
            </a:r>
            <a:r>
              <a:rPr lang="en-US" sz="2000" i="1" dirty="0"/>
              <a:t>International Journal of Data Mining and Bioinformatics</a:t>
            </a:r>
            <a:r>
              <a:rPr lang="en-US" sz="2000" dirty="0"/>
              <a:t>, 2009.</a:t>
            </a:r>
          </a:p>
          <a:p>
            <a:pPr marL="460375" indent="-244475"/>
            <a:r>
              <a:rPr lang="en-US" sz="2000" dirty="0" smtClean="0"/>
              <a:t>F. </a:t>
            </a:r>
            <a:r>
              <a:rPr lang="en-US" sz="2000" dirty="0" err="1" smtClean="0"/>
              <a:t>DiMaio</a:t>
            </a:r>
            <a:r>
              <a:rPr lang="en-US" sz="2000" dirty="0" smtClean="0"/>
              <a:t>, </a:t>
            </a:r>
            <a:r>
              <a:rPr lang="en-US" sz="2000" b="1" dirty="0" smtClean="0"/>
              <a:t>A. </a:t>
            </a:r>
            <a:r>
              <a:rPr lang="en-US" sz="2000" b="1" dirty="0" err="1" smtClean="0"/>
              <a:t>Soni</a:t>
            </a:r>
            <a:r>
              <a:rPr lang="en-US" sz="2000" dirty="0" smtClean="0"/>
              <a:t>, and J. </a:t>
            </a:r>
            <a:r>
              <a:rPr lang="en-US" sz="2000" dirty="0" err="1" smtClean="0"/>
              <a:t>Shavlik</a:t>
            </a:r>
            <a:r>
              <a:rPr lang="en-US" sz="2000" dirty="0" smtClean="0"/>
              <a:t>, “Machine learning in structural biology: Interpreting 3D protein images,” in </a:t>
            </a:r>
            <a:r>
              <a:rPr lang="en-US" sz="2000" i="1" dirty="0" smtClean="0"/>
              <a:t>Introduction to Machine Learning and Bioinformatics</a:t>
            </a:r>
            <a:r>
              <a:rPr lang="en-US" sz="2000" dirty="0" smtClean="0"/>
              <a:t>, </a:t>
            </a:r>
            <a:r>
              <a:rPr lang="en-US" sz="1800" dirty="0"/>
              <a:t>ed. </a:t>
            </a:r>
            <a:r>
              <a:rPr lang="en-US" sz="1800" dirty="0" err="1"/>
              <a:t>Sushmita</a:t>
            </a:r>
            <a:r>
              <a:rPr lang="en-US" sz="1800" dirty="0"/>
              <a:t> </a:t>
            </a:r>
            <a:r>
              <a:rPr lang="en-US" sz="1800" dirty="0" err="1"/>
              <a:t>Mitra</a:t>
            </a:r>
            <a:r>
              <a:rPr lang="en-US" sz="1800" dirty="0"/>
              <a:t>, </a:t>
            </a:r>
            <a:r>
              <a:rPr lang="en-US" sz="1800" dirty="0" err="1"/>
              <a:t>Sujay</a:t>
            </a:r>
            <a:r>
              <a:rPr lang="en-US" sz="1800" dirty="0"/>
              <a:t> </a:t>
            </a:r>
            <a:r>
              <a:rPr lang="en-US" sz="1800" dirty="0" err="1"/>
              <a:t>Datta</a:t>
            </a:r>
            <a:r>
              <a:rPr lang="en-US" sz="1800" dirty="0"/>
              <a:t>, Theodore Perkins, and George </a:t>
            </a:r>
            <a:r>
              <a:rPr lang="en-US" sz="1800" dirty="0" err="1"/>
              <a:t>Michailidis</a:t>
            </a:r>
            <a:r>
              <a:rPr lang="en-US" sz="1800" dirty="0"/>
              <a:t>, </a:t>
            </a:r>
            <a:r>
              <a:rPr lang="en-US" sz="1800" dirty="0" smtClean="0"/>
              <a:t>Ch. 8. </a:t>
            </a:r>
            <a:r>
              <a:rPr lang="en-US" sz="2000" dirty="0" smtClean="0"/>
              <a:t>2008.</a:t>
            </a:r>
          </a:p>
          <a:p>
            <a:pPr marL="460375" indent="-244475"/>
            <a:r>
              <a:rPr lang="en-US" sz="2000" dirty="0" smtClean="0"/>
              <a:t>F. </a:t>
            </a:r>
            <a:r>
              <a:rPr lang="en-US" sz="2000" dirty="0" err="1" smtClean="0"/>
              <a:t>DiMaio</a:t>
            </a:r>
            <a:r>
              <a:rPr lang="en-US" sz="2000" dirty="0" smtClean="0"/>
              <a:t>, </a:t>
            </a:r>
            <a:r>
              <a:rPr lang="en-US" sz="2000" b="1" dirty="0" smtClean="0"/>
              <a:t>A. </a:t>
            </a:r>
            <a:r>
              <a:rPr lang="en-US" sz="2000" b="1" dirty="0" err="1" smtClean="0"/>
              <a:t>Soni</a:t>
            </a:r>
            <a:r>
              <a:rPr lang="en-US" sz="2000" dirty="0" smtClean="0"/>
              <a:t>, G. N. Phillips, and J. </a:t>
            </a:r>
            <a:r>
              <a:rPr lang="en-US" sz="2000" dirty="0" err="1" smtClean="0"/>
              <a:t>Shavlik</a:t>
            </a:r>
            <a:r>
              <a:rPr lang="en-US" sz="2000" dirty="0" smtClean="0"/>
              <a:t>, “Improved methods for template matching in electron-density maps using spherical harmonics,” in </a:t>
            </a:r>
            <a:r>
              <a:rPr lang="en-US" sz="2000" i="1" dirty="0" smtClean="0"/>
              <a:t>Proceedings of the IEEE International Conference on Bioinformatics and Biomedicine</a:t>
            </a:r>
            <a:r>
              <a:rPr lang="en-US" sz="2000" dirty="0" smtClean="0"/>
              <a:t>, 2007.</a:t>
            </a:r>
          </a:p>
          <a:p>
            <a:pPr marL="460375" indent="-244475"/>
            <a:r>
              <a:rPr lang="en-US" sz="2000" dirty="0" smtClean="0"/>
              <a:t>F. </a:t>
            </a:r>
            <a:r>
              <a:rPr lang="en-US" sz="2000" dirty="0" err="1" smtClean="0"/>
              <a:t>DiMaio</a:t>
            </a:r>
            <a:r>
              <a:rPr lang="en-US" sz="2000" dirty="0" smtClean="0"/>
              <a:t>, D. </a:t>
            </a:r>
            <a:r>
              <a:rPr lang="en-US" sz="2000" dirty="0" err="1" smtClean="0"/>
              <a:t>Kondrashov</a:t>
            </a:r>
            <a:r>
              <a:rPr lang="en-US" sz="2000" dirty="0" smtClean="0"/>
              <a:t>, E. </a:t>
            </a:r>
            <a:r>
              <a:rPr lang="en-US" sz="2000" dirty="0" err="1" smtClean="0"/>
              <a:t>Bitto</a:t>
            </a:r>
            <a:r>
              <a:rPr lang="en-US" sz="2000" dirty="0" smtClean="0"/>
              <a:t>, </a:t>
            </a:r>
            <a:r>
              <a:rPr lang="en-US" sz="2000" b="1" dirty="0" smtClean="0"/>
              <a:t>A. </a:t>
            </a:r>
            <a:r>
              <a:rPr lang="en-US" sz="2000" b="1" dirty="0" err="1" smtClean="0"/>
              <a:t>Soni</a:t>
            </a:r>
            <a:r>
              <a:rPr lang="en-US" sz="2000" dirty="0" smtClean="0"/>
              <a:t>, C. </a:t>
            </a:r>
            <a:r>
              <a:rPr lang="en-US" sz="2000" dirty="0" err="1" smtClean="0"/>
              <a:t>Bingman</a:t>
            </a:r>
            <a:r>
              <a:rPr lang="en-US" sz="2000" dirty="0" smtClean="0"/>
              <a:t>, G. Phillips, and J. </a:t>
            </a:r>
            <a:r>
              <a:rPr lang="en-US" sz="2000" dirty="0" err="1" smtClean="0"/>
              <a:t>Shavlik</a:t>
            </a:r>
            <a:r>
              <a:rPr lang="en-US" sz="2000" dirty="0" smtClean="0"/>
              <a:t>, “Creating protein models from electron-density maps using particle-filtering methods,” </a:t>
            </a:r>
            <a:r>
              <a:rPr lang="en-US" sz="2000" i="1" dirty="0" smtClean="0"/>
              <a:t>Bioinformatics</a:t>
            </a:r>
            <a:r>
              <a:rPr lang="en-US" sz="2000" dirty="0" smtClean="0"/>
              <a:t>,</a:t>
            </a:r>
            <a:r>
              <a:rPr lang="nl-NL" sz="2000" dirty="0" smtClean="0"/>
              <a:t> 2007.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fld id="{6D91F9DE-97A9-4152-9B80-0ED5EE7AC7A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65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ACMI Roadmap and My Contributions</a:t>
            </a:r>
          </a:p>
          <a:p>
            <a:r>
              <a:rPr lang="en-US" dirty="0" smtClean="0"/>
              <a:t>Inference in ACMI</a:t>
            </a:r>
          </a:p>
          <a:p>
            <a:r>
              <a:rPr lang="en-US" dirty="0" smtClean="0"/>
              <a:t>Guided Belief Propagation</a:t>
            </a:r>
          </a:p>
          <a:p>
            <a:r>
              <a:rPr lang="en-US" dirty="0" smtClean="0"/>
              <a:t>Probabilistic Ensembles in ACMI (PEA)</a:t>
            </a:r>
          </a:p>
          <a:p>
            <a:r>
              <a:rPr lang="en-US" dirty="0" smtClean="0"/>
              <a:t>Conclusions and Future Directions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08" t="26181" r="31999" b="12726"/>
          <a:stretch>
            <a:fillRect/>
          </a:stretch>
        </p:blipFill>
        <p:spPr bwMode="auto">
          <a:xfrm>
            <a:off x="7010400" y="2057400"/>
            <a:ext cx="1828800" cy="247773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1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Background and Motivation</a:t>
            </a:r>
          </a:p>
          <a:p>
            <a:r>
              <a:rPr lang="en-US" dirty="0" smtClean="0"/>
              <a:t>ACMI Roadmap and My Contributions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Inference in ACMI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Guided Belief Propagation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Probabilistic Ensembles in ACMI (PEA)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Conclusions and Future Directions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08" t="26181" r="31999" b="12726"/>
          <a:stretch>
            <a:fillRect/>
          </a:stretch>
        </p:blipFill>
        <p:spPr bwMode="auto">
          <a:xfrm>
            <a:off x="7010400" y="2057400"/>
            <a:ext cx="1828800" cy="247773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8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Autofit/>
          </a:bodyPr>
          <a:lstStyle/>
          <a:p>
            <a:r>
              <a:rPr lang="en-US" sz="3200" dirty="0" smtClean="0"/>
              <a:t>ACMI Roadmap</a:t>
            </a:r>
            <a:br>
              <a:rPr lang="en-US" sz="3200" dirty="0" smtClean="0"/>
            </a:br>
            <a:r>
              <a:rPr lang="en-US" sz="3200" dirty="0" smtClean="0"/>
              <a:t>(Automated Crystallographic Map Interpretation)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974DF9-AD47-4691-BA21-BBFCE3637A9A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38913" name="AutoShape 1"/>
          <p:cNvSpPr>
            <a:spLocks/>
          </p:cNvSpPr>
          <p:nvPr/>
        </p:nvSpPr>
        <p:spPr bwMode="auto">
          <a:xfrm>
            <a:off x="32004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4" name="AutoShape 2"/>
          <p:cNvSpPr>
            <a:spLocks/>
          </p:cNvSpPr>
          <p:nvPr/>
        </p:nvSpPr>
        <p:spPr bwMode="auto">
          <a:xfrm>
            <a:off x="60452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8" name="AutoShape 6"/>
          <p:cNvSpPr>
            <a:spLocks/>
          </p:cNvSpPr>
          <p:nvPr/>
        </p:nvSpPr>
        <p:spPr bwMode="auto">
          <a:xfrm>
            <a:off x="3810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3198813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6019800" y="1676400"/>
            <a:ext cx="0" cy="45720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3810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Perform Local Match</a:t>
            </a:r>
          </a:p>
        </p:txBody>
      </p:sp>
      <p:sp>
        <p:nvSpPr>
          <p:cNvPr id="38923" name="Rectangle 11"/>
          <p:cNvSpPr>
            <a:spLocks/>
          </p:cNvSpPr>
          <p:nvPr/>
        </p:nvSpPr>
        <p:spPr bwMode="auto">
          <a:xfrm>
            <a:off x="32004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Apply Global Constraints</a:t>
            </a:r>
          </a:p>
        </p:txBody>
      </p:sp>
      <p:sp>
        <p:nvSpPr>
          <p:cNvPr id="38924" name="Rectangle 12"/>
          <p:cNvSpPr>
            <a:spLocks/>
          </p:cNvSpPr>
          <p:nvPr/>
        </p:nvSpPr>
        <p:spPr bwMode="auto">
          <a:xfrm>
            <a:off x="6019800" y="1676400"/>
            <a:ext cx="2755900" cy="457200"/>
          </a:xfrm>
          <a:prstGeom prst="rect">
            <a:avLst/>
          </a:prstGeom>
          <a:solidFill>
            <a:srgbClr val="503D1A"/>
          </a:solidFill>
          <a:ln w="25400" cap="flat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charset="0"/>
                <a:ea typeface="Tw Cen MT" charset="0"/>
                <a:cs typeface="Tw Cen MT" charset="0"/>
                <a:sym typeface="Tw Cen MT" charset="0"/>
              </a:rPr>
              <a:t>Sample Structure</a:t>
            </a:r>
          </a:p>
        </p:txBody>
      </p:sp>
      <p:sp>
        <p:nvSpPr>
          <p:cNvPr id="38925" name="Rectangle 13"/>
          <p:cNvSpPr>
            <a:spLocks/>
          </p:cNvSpPr>
          <p:nvPr/>
        </p:nvSpPr>
        <p:spPr bwMode="auto">
          <a:xfrm>
            <a:off x="381000" y="2209800"/>
            <a:ext cx="27559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1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6" name="Rectangle 14"/>
          <p:cNvSpPr>
            <a:spLocks/>
          </p:cNvSpPr>
          <p:nvPr/>
        </p:nvSpPr>
        <p:spPr bwMode="auto">
          <a:xfrm>
            <a:off x="3200400" y="2209800"/>
            <a:ext cx="27559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2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7" name="Rectangle 15"/>
          <p:cNvSpPr>
            <a:spLocks/>
          </p:cNvSpPr>
          <p:nvPr/>
        </p:nvSpPr>
        <p:spPr bwMode="auto">
          <a:xfrm>
            <a:off x="6096000" y="2209800"/>
            <a:ext cx="2679700" cy="4191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 smtClean="0">
                <a:latin typeface="Tw Cen MT" charset="0"/>
                <a:ea typeface="Tw Cen MT" charset="0"/>
                <a:cs typeface="Tw Cen MT" charset="0"/>
                <a:sym typeface="Tw Cen MT" charset="0"/>
              </a:rPr>
              <a:t>Phase 3</a:t>
            </a:r>
            <a:endParaRPr lang="en-US" sz="2400" dirty="0">
              <a:latin typeface="Tw Cen MT" charset="0"/>
              <a:ea typeface="Tw Cen MT" charset="0"/>
              <a:cs typeface="Tw Cen MT" charset="0"/>
              <a:sym typeface="Tw Cen MT" charset="0"/>
            </a:endParaRP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1677988" y="3886200"/>
            <a:ext cx="1587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8929" name="Group 17"/>
          <p:cNvGrpSpPr>
            <a:grpSpLocks/>
          </p:cNvGrpSpPr>
          <p:nvPr/>
        </p:nvGrpSpPr>
        <p:grpSpPr bwMode="auto">
          <a:xfrm rot="-5400000">
            <a:off x="2355850" y="2397125"/>
            <a:ext cx="622300" cy="762000"/>
            <a:chOff x="0" y="0"/>
            <a:chExt cx="392" cy="480"/>
          </a:xfrm>
        </p:grpSpPr>
        <p:pic>
          <p:nvPicPr>
            <p:cNvPr id="38930" name="Picture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" y="17"/>
              <a:ext cx="367" cy="437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grpSp>
          <p:nvGrpSpPr>
            <p:cNvPr id="38931" name="Group 19"/>
            <p:cNvGrpSpPr>
              <a:grpSpLocks/>
            </p:cNvGrpSpPr>
            <p:nvPr/>
          </p:nvGrpSpPr>
          <p:grpSpPr bwMode="auto">
            <a:xfrm>
              <a:off x="0" y="0"/>
              <a:ext cx="392" cy="480"/>
              <a:chOff x="0" y="0"/>
              <a:chExt cx="392" cy="480"/>
            </a:xfrm>
          </p:grpSpPr>
          <p:sp>
            <p:nvSpPr>
              <p:cNvPr id="38932" name="AutoShape 20"/>
              <p:cNvSpPr>
                <a:spLocks/>
              </p:cNvSpPr>
              <p:nvPr/>
            </p:nvSpPr>
            <p:spPr bwMode="auto">
              <a:xfrm rot="5400000" flipH="1">
                <a:off x="-12" y="141"/>
                <a:ext cx="350" cy="32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3" name="AutoShape 21"/>
              <p:cNvSpPr>
                <a:spLocks/>
              </p:cNvSpPr>
              <p:nvPr/>
            </p:nvSpPr>
            <p:spPr bwMode="auto">
              <a:xfrm rot="5400000" flipH="1">
                <a:off x="53" y="14"/>
                <a:ext cx="351" cy="325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4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0" y="4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5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327" y="0"/>
                <a:ext cx="64" cy="127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6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327" y="345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7" name="Line 25"/>
              <p:cNvSpPr>
                <a:spLocks noChangeShapeType="1"/>
              </p:cNvSpPr>
              <p:nvPr/>
            </p:nvSpPr>
            <p:spPr bwMode="auto">
              <a:xfrm rot="10800000" flipH="1">
                <a:off x="0" y="351"/>
                <a:ext cx="64" cy="128"/>
              </a:xfrm>
              <a:prstGeom prst="line">
                <a:avLst/>
              </a:prstGeom>
              <a:noFill/>
              <a:ln w="9525" cap="flat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38938" name="Picture 2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191000" y="46736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39" name="Picture 2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05" t="5190" r="11716" b="20491"/>
          <a:stretch>
            <a:fillRect/>
          </a:stretch>
        </p:blipFill>
        <p:spPr bwMode="auto">
          <a:xfrm>
            <a:off x="504825" y="2466975"/>
            <a:ext cx="546100" cy="584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</p:pic>
      <p:pic>
        <p:nvPicPr>
          <p:cNvPr id="38940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743200"/>
            <a:ext cx="1143000" cy="10477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8941" name="Picture 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295400" y="4714875"/>
            <a:ext cx="939800" cy="69532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38942" name="Line 30"/>
          <p:cNvSpPr>
            <a:spLocks noChangeShapeType="1"/>
          </p:cNvSpPr>
          <p:nvPr/>
        </p:nvSpPr>
        <p:spPr bwMode="auto">
          <a:xfrm flipH="1">
            <a:off x="4572000" y="3886200"/>
            <a:ext cx="1588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rot="10800000" flipH="1">
            <a:off x="2209800" y="3505200"/>
            <a:ext cx="1676400" cy="1752600"/>
          </a:xfrm>
          <a:prstGeom prst="line">
            <a:avLst/>
          </a:prstGeom>
          <a:noFill/>
          <a:ln w="57150" cap="flat">
            <a:solidFill>
              <a:srgbClr val="D4E1ED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H="1">
            <a:off x="7391400" y="3810000"/>
            <a:ext cx="1588" cy="609600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45" name="Picture 3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219200" y="4648200"/>
            <a:ext cx="939800" cy="6937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6" name="Picture 3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t="16930" r="11760" b="10596"/>
          <a:stretch>
            <a:fillRect/>
          </a:stretch>
        </p:blipFill>
        <p:spPr bwMode="auto">
          <a:xfrm>
            <a:off x="1143000" y="4572000"/>
            <a:ext cx="939800" cy="6937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7" name="Picture 3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114800" y="45974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8" name="Picture 3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1" r="9377"/>
          <a:stretch>
            <a:fillRect/>
          </a:stretch>
        </p:blipFill>
        <p:spPr bwMode="auto">
          <a:xfrm>
            <a:off x="4038600" y="4521200"/>
            <a:ext cx="914400" cy="79533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38949" name="Picture 3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50" t="14574" r="26839" b="20734"/>
          <a:stretch>
            <a:fillRect/>
          </a:stretch>
        </p:blipFill>
        <p:spPr bwMode="auto">
          <a:xfrm>
            <a:off x="1752600" y="3213100"/>
            <a:ext cx="431800" cy="457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8950" name="Picture 3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20" t="16164" r="26183" b="17010"/>
          <a:stretch>
            <a:fillRect/>
          </a:stretch>
        </p:blipFill>
        <p:spPr bwMode="auto">
          <a:xfrm>
            <a:off x="1143000" y="3213100"/>
            <a:ext cx="457200" cy="444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990600" y="3124200"/>
            <a:ext cx="149225" cy="18415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 flipH="1">
            <a:off x="2209800" y="3124200"/>
            <a:ext cx="152400" cy="22860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54" name="Rectangle 42"/>
          <p:cNvSpPr>
            <a:spLocks/>
          </p:cNvSpPr>
          <p:nvPr/>
        </p:nvSpPr>
        <p:spPr bwMode="auto">
          <a:xfrm>
            <a:off x="6324600" y="2667000"/>
            <a:ext cx="2374900" cy="1143000"/>
          </a:xfrm>
          <a:prstGeom prst="rect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97" name="Line 85"/>
          <p:cNvSpPr>
            <a:spLocks noChangeShapeType="1"/>
          </p:cNvSpPr>
          <p:nvPr/>
        </p:nvSpPr>
        <p:spPr bwMode="auto">
          <a:xfrm rot="10800000" flipH="1">
            <a:off x="5029200" y="3657600"/>
            <a:ext cx="1524000" cy="1600200"/>
          </a:xfrm>
          <a:prstGeom prst="line">
            <a:avLst/>
          </a:prstGeom>
          <a:noFill/>
          <a:ln w="57150" cap="flat">
            <a:solidFill>
              <a:srgbClr val="D4E1ED"/>
            </a:solidFill>
            <a:prstDash val="solid"/>
            <a:round/>
            <a:headEnd type="none" w="med" len="med"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98" name="Picture 8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6899275" y="4375150"/>
            <a:ext cx="1003300" cy="1155700"/>
          </a:xfrm>
          <a:prstGeom prst="rect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38999" name="Rectangle 87"/>
          <p:cNvSpPr>
            <a:spLocks/>
          </p:cNvSpPr>
          <p:nvPr/>
        </p:nvSpPr>
        <p:spPr bwMode="auto">
          <a:xfrm>
            <a:off x="414337" y="5448300"/>
            <a:ext cx="2633663" cy="71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Tw Cen MT Italic" charset="0"/>
                <a:ea typeface="Tw Cen MT Italic" charset="0"/>
                <a:cs typeface="Tw Cen MT Italic" charset="0"/>
                <a:sym typeface="Tw Cen MT Italic" charset="0"/>
              </a:rPr>
              <a:t>prior</a:t>
            </a:r>
            <a:r>
              <a:rPr lang="en-US" sz="23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 </a:t>
            </a: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probability of</a:t>
            </a:r>
          </a:p>
          <a:p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each AA’s location</a:t>
            </a:r>
          </a:p>
        </p:txBody>
      </p:sp>
      <p:sp>
        <p:nvSpPr>
          <p:cNvPr id="39000" name="Rectangle 88"/>
          <p:cNvSpPr>
            <a:spLocks/>
          </p:cNvSpPr>
          <p:nvPr/>
        </p:nvSpPr>
        <p:spPr bwMode="auto">
          <a:xfrm>
            <a:off x="3338008" y="5435600"/>
            <a:ext cx="2461635" cy="70788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posterior probability</a:t>
            </a: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/>
            </a:r>
            <a:b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</a:br>
            <a:r>
              <a:rPr lang="en-US" sz="2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of each AA’s location</a:t>
            </a:r>
          </a:p>
        </p:txBody>
      </p:sp>
      <p:sp>
        <p:nvSpPr>
          <p:cNvPr id="39001" name="Rectangle 89"/>
          <p:cNvSpPr>
            <a:spLocks/>
          </p:cNvSpPr>
          <p:nvPr/>
        </p:nvSpPr>
        <p:spPr bwMode="auto">
          <a:xfrm>
            <a:off x="6026150" y="5448300"/>
            <a:ext cx="2743200" cy="71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3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  <a:sym typeface="Tw Cen MT" charset="0"/>
              </a:rPr>
              <a:t>all-atom protein structures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6705600" y="2667000"/>
            <a:ext cx="1644650" cy="1036544"/>
            <a:chOff x="6400800" y="2667000"/>
            <a:chExt cx="1644650" cy="1036544"/>
          </a:xfrm>
        </p:grpSpPr>
        <p:grpSp>
          <p:nvGrpSpPr>
            <p:cNvPr id="89" name="Group 57"/>
            <p:cNvGrpSpPr>
              <a:grpSpLocks/>
            </p:cNvGrpSpPr>
            <p:nvPr/>
          </p:nvGrpSpPr>
          <p:grpSpPr bwMode="auto">
            <a:xfrm>
              <a:off x="7137400" y="3083446"/>
              <a:ext cx="622300" cy="114479"/>
              <a:chOff x="0" y="0"/>
              <a:chExt cx="392" cy="72"/>
            </a:xfrm>
          </p:grpSpPr>
          <p:sp>
            <p:nvSpPr>
              <p:cNvPr id="115" name="Line 58"/>
              <p:cNvSpPr>
                <a:spLocks noChangeShapeType="1"/>
              </p:cNvSpPr>
              <p:nvPr/>
            </p:nvSpPr>
            <p:spPr bwMode="auto">
              <a:xfrm>
                <a:off x="0" y="0"/>
                <a:ext cx="376" cy="50"/>
              </a:xfrm>
              <a:prstGeom prst="line">
                <a:avLst/>
              </a:prstGeom>
              <a:noFill/>
              <a:ln w="57150" cap="flat">
                <a:solidFill>
                  <a:srgbClr val="F7B61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6" name="Oval 59"/>
              <p:cNvSpPr>
                <a:spLocks/>
              </p:cNvSpPr>
              <p:nvPr/>
            </p:nvSpPr>
            <p:spPr bwMode="auto">
              <a:xfrm>
                <a:off x="351" y="31"/>
                <a:ext cx="41" cy="41"/>
              </a:xfrm>
              <a:prstGeom prst="ellipse">
                <a:avLst/>
              </a:prstGeom>
              <a:solidFill>
                <a:srgbClr val="F7B615"/>
              </a:solidFill>
              <a:ln w="38100" cap="flat">
                <a:solidFill>
                  <a:srgbClr val="F7B61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" name="Group 60"/>
            <p:cNvGrpSpPr>
              <a:grpSpLocks/>
            </p:cNvGrpSpPr>
            <p:nvPr/>
          </p:nvGrpSpPr>
          <p:grpSpPr bwMode="auto">
            <a:xfrm rot="2460000">
              <a:off x="7024688" y="3013487"/>
              <a:ext cx="623888" cy="604197"/>
              <a:chOff x="0" y="0"/>
              <a:chExt cx="392" cy="380"/>
            </a:xfrm>
          </p:grpSpPr>
          <p:sp>
            <p:nvSpPr>
              <p:cNvPr id="113" name="Line 61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4" name="Oval 62"/>
              <p:cNvSpPr>
                <a:spLocks/>
              </p:cNvSpPr>
              <p:nvPr/>
            </p:nvSpPr>
            <p:spPr bwMode="auto">
              <a:xfrm>
                <a:off x="351" y="196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1" name="Group 63"/>
            <p:cNvGrpSpPr>
              <a:grpSpLocks/>
            </p:cNvGrpSpPr>
            <p:nvPr/>
          </p:nvGrpSpPr>
          <p:grpSpPr bwMode="auto">
            <a:xfrm rot="20640000">
              <a:off x="7137400" y="2899007"/>
              <a:ext cx="623888" cy="248039"/>
              <a:chOff x="0" y="0"/>
              <a:chExt cx="392" cy="156"/>
            </a:xfrm>
          </p:grpSpPr>
          <p:sp>
            <p:nvSpPr>
              <p:cNvPr id="111" name="Line 64"/>
              <p:cNvSpPr>
                <a:spLocks noChangeShapeType="1"/>
              </p:cNvSpPr>
              <p:nvPr/>
            </p:nvSpPr>
            <p:spPr bwMode="auto">
              <a:xfrm>
                <a:off x="0" y="52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" name="Oval 65"/>
              <p:cNvSpPr>
                <a:spLocks/>
              </p:cNvSpPr>
              <p:nvPr/>
            </p:nvSpPr>
            <p:spPr bwMode="auto">
              <a:xfrm>
                <a:off x="351" y="84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2" name="Group 66"/>
            <p:cNvGrpSpPr>
              <a:grpSpLocks/>
            </p:cNvGrpSpPr>
            <p:nvPr/>
          </p:nvGrpSpPr>
          <p:grpSpPr bwMode="auto">
            <a:xfrm rot="599999">
              <a:off x="7124700" y="3038927"/>
              <a:ext cx="623888" cy="281429"/>
              <a:chOff x="0" y="0"/>
              <a:chExt cx="392" cy="176"/>
            </a:xfrm>
          </p:grpSpPr>
          <p:sp>
            <p:nvSpPr>
              <p:cNvPr id="109" name="Line 67"/>
              <p:cNvSpPr>
                <a:spLocks noChangeShapeType="1"/>
              </p:cNvSpPr>
              <p:nvPr/>
            </p:nvSpPr>
            <p:spPr bwMode="auto">
              <a:xfrm>
                <a:off x="0" y="62"/>
                <a:ext cx="376" cy="5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0" name="Oval 68"/>
              <p:cNvSpPr>
                <a:spLocks/>
              </p:cNvSpPr>
              <p:nvPr/>
            </p:nvSpPr>
            <p:spPr bwMode="auto">
              <a:xfrm>
                <a:off x="351" y="91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3" name="Group 69"/>
            <p:cNvGrpSpPr>
              <a:grpSpLocks/>
            </p:cNvGrpSpPr>
            <p:nvPr/>
          </p:nvGrpSpPr>
          <p:grpSpPr bwMode="auto">
            <a:xfrm rot="1020000">
              <a:off x="7108825" y="3016667"/>
              <a:ext cx="623888" cy="402268"/>
              <a:chOff x="0" y="0"/>
              <a:chExt cx="392" cy="252"/>
            </a:xfrm>
          </p:grpSpPr>
          <p:sp>
            <p:nvSpPr>
              <p:cNvPr id="107" name="Line 70"/>
              <p:cNvSpPr>
                <a:spLocks noChangeShapeType="1"/>
              </p:cNvSpPr>
              <p:nvPr/>
            </p:nvSpPr>
            <p:spPr bwMode="auto">
              <a:xfrm>
                <a:off x="0" y="101"/>
                <a:ext cx="376" cy="50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8" name="Oval 71"/>
              <p:cNvSpPr>
                <a:spLocks/>
              </p:cNvSpPr>
              <p:nvPr/>
            </p:nvSpPr>
            <p:spPr bwMode="auto">
              <a:xfrm>
                <a:off x="351" y="129"/>
                <a:ext cx="41" cy="41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4" name="Oval 72"/>
            <p:cNvSpPr>
              <a:spLocks/>
            </p:cNvSpPr>
            <p:nvPr/>
          </p:nvSpPr>
          <p:spPr bwMode="auto">
            <a:xfrm>
              <a:off x="7086600" y="3038927"/>
              <a:ext cx="77788" cy="77910"/>
            </a:xfrm>
            <a:prstGeom prst="ellipse">
              <a:avLst/>
            </a:prstGeom>
            <a:solidFill>
              <a:schemeClr val="accent1"/>
            </a:solidFill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95" name="Group 73"/>
            <p:cNvGrpSpPr>
              <a:grpSpLocks/>
            </p:cNvGrpSpPr>
            <p:nvPr/>
          </p:nvGrpSpPr>
          <p:grpSpPr bwMode="auto">
            <a:xfrm>
              <a:off x="6938963" y="2743200"/>
              <a:ext cx="217488" cy="270299"/>
              <a:chOff x="0" y="0"/>
              <a:chExt cx="136" cy="170"/>
            </a:xfrm>
          </p:grpSpPr>
          <p:sp>
            <p:nvSpPr>
              <p:cNvPr id="105" name="Rectangle 74"/>
              <p:cNvSpPr>
                <a:spLocks/>
              </p:cNvSpPr>
              <p:nvPr/>
            </p:nvSpPr>
            <p:spPr bwMode="auto">
              <a:xfrm>
                <a:off x="0" y="0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106" name="Rectangle 75"/>
              <p:cNvSpPr>
                <a:spLocks/>
              </p:cNvSpPr>
              <p:nvPr/>
            </p:nvSpPr>
            <p:spPr bwMode="auto">
              <a:xfrm>
                <a:off x="45" y="34"/>
                <a:ext cx="91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</a:t>
                </a:r>
              </a:p>
            </p:txBody>
          </p:sp>
        </p:grpSp>
        <p:sp>
          <p:nvSpPr>
            <p:cNvPr id="96" name="Line 76"/>
            <p:cNvSpPr>
              <a:spLocks noChangeShapeType="1"/>
            </p:cNvSpPr>
            <p:nvPr/>
          </p:nvSpPr>
          <p:spPr bwMode="auto">
            <a:xfrm rot="10800000" flipH="1">
              <a:off x="6654800" y="3088216"/>
              <a:ext cx="460375" cy="33707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" name="Oval 77"/>
            <p:cNvSpPr>
              <a:spLocks/>
            </p:cNvSpPr>
            <p:nvPr/>
          </p:nvSpPr>
          <p:spPr bwMode="auto">
            <a:xfrm>
              <a:off x="6611938" y="3364875"/>
              <a:ext cx="109538" cy="108119"/>
            </a:xfrm>
            <a:prstGeom prst="ellipse">
              <a:avLst/>
            </a:prstGeom>
            <a:solidFill>
              <a:srgbClr val="000000"/>
            </a:solidFill>
            <a:ln w="38100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98" name="Group 78"/>
            <p:cNvGrpSpPr>
              <a:grpSpLocks/>
            </p:cNvGrpSpPr>
            <p:nvPr/>
          </p:nvGrpSpPr>
          <p:grpSpPr bwMode="auto">
            <a:xfrm>
              <a:off x="6400800" y="3431655"/>
              <a:ext cx="328613" cy="271889"/>
              <a:chOff x="0" y="0"/>
              <a:chExt cx="207" cy="170"/>
            </a:xfrm>
          </p:grpSpPr>
          <p:sp>
            <p:nvSpPr>
              <p:cNvPr id="103" name="Rectangle 79"/>
              <p:cNvSpPr>
                <a:spLocks/>
              </p:cNvSpPr>
              <p:nvPr/>
            </p:nvSpPr>
            <p:spPr bwMode="auto">
              <a:xfrm>
                <a:off x="0" y="0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104" name="Rectangle 80"/>
              <p:cNvSpPr>
                <a:spLocks/>
              </p:cNvSpPr>
              <p:nvPr/>
            </p:nvSpPr>
            <p:spPr bwMode="auto">
              <a:xfrm>
                <a:off x="45" y="34"/>
                <a:ext cx="162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k-1</a:t>
                </a:r>
              </a:p>
            </p:txBody>
          </p:sp>
        </p:grpSp>
        <p:grpSp>
          <p:nvGrpSpPr>
            <p:cNvPr id="99" name="Group 81"/>
            <p:cNvGrpSpPr>
              <a:grpSpLocks/>
            </p:cNvGrpSpPr>
            <p:nvPr/>
          </p:nvGrpSpPr>
          <p:grpSpPr bwMode="auto">
            <a:xfrm>
              <a:off x="7543800" y="2667000"/>
              <a:ext cx="501650" cy="308458"/>
              <a:chOff x="0" y="0"/>
              <a:chExt cx="316" cy="194"/>
            </a:xfrm>
          </p:grpSpPr>
          <p:sp>
            <p:nvSpPr>
              <p:cNvPr id="100" name="Rectangle 82"/>
              <p:cNvSpPr>
                <a:spLocks/>
              </p:cNvSpPr>
              <p:nvPr/>
            </p:nvSpPr>
            <p:spPr bwMode="auto">
              <a:xfrm>
                <a:off x="0" y="16"/>
                <a:ext cx="104" cy="152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b</a:t>
                </a:r>
              </a:p>
            </p:txBody>
          </p:sp>
          <p:sp>
            <p:nvSpPr>
              <p:cNvPr id="101" name="Rectangle 83"/>
              <p:cNvSpPr>
                <a:spLocks/>
              </p:cNvSpPr>
              <p:nvPr/>
            </p:nvSpPr>
            <p:spPr bwMode="auto">
              <a:xfrm>
                <a:off x="45" y="58"/>
                <a:ext cx="189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k+1</a:t>
                </a:r>
              </a:p>
            </p:txBody>
          </p:sp>
          <p:sp>
            <p:nvSpPr>
              <p:cNvPr id="102" name="Rectangle 84"/>
              <p:cNvSpPr>
                <a:spLocks/>
              </p:cNvSpPr>
              <p:nvPr/>
            </p:nvSpPr>
            <p:spPr bwMode="auto">
              <a:xfrm>
                <a:off x="39" y="0"/>
                <a:ext cx="277" cy="13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tx1"/>
                    </a:solidFill>
                    <a:latin typeface="Tw Cen MT Italic" charset="0"/>
                    <a:ea typeface="Tw Cen MT Italic" charset="0"/>
                    <a:cs typeface="Tw Cen MT Italic" charset="0"/>
                    <a:sym typeface="Tw Cen MT Italic" charset="0"/>
                  </a:rPr>
                  <a:t>*1…M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nimBg="1"/>
      <p:bldP spid="38914" grpId="0" animBg="1"/>
      <p:bldP spid="38923" grpId="0" animBg="1" autoUpdateAnimBg="0"/>
      <p:bldP spid="38924" grpId="0" animBg="1" autoUpdateAnimBg="0"/>
      <p:bldP spid="38926" grpId="0" autoUpdateAnimBg="0"/>
      <p:bldP spid="38927" grpId="0" autoUpdateAnimBg="0"/>
      <p:bldP spid="38942" grpId="0" animBg="1"/>
      <p:bldP spid="38943" grpId="0" animBg="1"/>
      <p:bldP spid="38944" grpId="0" animBg="1"/>
      <p:bldP spid="38954" grpId="0" animBg="1"/>
      <p:bldP spid="38997" grpId="0" animBg="1"/>
      <p:bldP spid="39000" grpId="0" autoUpdateAnimBg="0"/>
      <p:bldP spid="3900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8|2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9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IBM Seminar 2010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CIBM Seminar 2010.thmx</Template>
  <TotalTime>34012</TotalTime>
  <Pages>0</Pages>
  <Words>2530</Words>
  <Characters>0</Characters>
  <Application>Microsoft Macintosh PowerPoint</Application>
  <PresentationFormat>On-screen Show (4:3)</PresentationFormat>
  <Lines>0</Lines>
  <Paragraphs>702</Paragraphs>
  <Slides>64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64</vt:i4>
      </vt:variant>
    </vt:vector>
  </HeadingPairs>
  <TitlesOfParts>
    <vt:vector size="79" baseType="lpstr">
      <vt:lpstr>Median</vt:lpstr>
      <vt:lpstr>CIBM Seminar 2010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1_Median</vt:lpstr>
      <vt:lpstr>Techniques for  Improved Probabilistic Inference  in Protein-Structure Determination  via X-Ray Crystallography</vt:lpstr>
      <vt:lpstr>Protein-Structure Determination</vt:lpstr>
      <vt:lpstr>Sequences vs Structure Growth</vt:lpstr>
      <vt:lpstr>Task Overview</vt:lpstr>
      <vt:lpstr>Thesis Statement</vt:lpstr>
      <vt:lpstr>Challenges &amp; Related Work</vt:lpstr>
      <vt:lpstr>Outline </vt:lpstr>
      <vt:lpstr>Outline </vt:lpstr>
      <vt:lpstr>ACMI Roadmap (Automated Crystallographic Map Interpretation)</vt:lpstr>
      <vt:lpstr>Analogy: Face Detection</vt:lpstr>
      <vt:lpstr>Phase 1: Local Match Scores</vt:lpstr>
      <vt:lpstr>Phase 2: Apply Global Constraints</vt:lpstr>
      <vt:lpstr>Phase 3: Sample Protein Structure</vt:lpstr>
      <vt:lpstr>Comparison to Related Work [DiMaio, Kondrashov, Bitto, Soni, Bingman, Phillips, and Shavlik, Bioinformatics 2007]</vt:lpstr>
      <vt:lpstr>Outline </vt:lpstr>
      <vt:lpstr>ACMI Roadmap</vt:lpstr>
      <vt:lpstr>Phase 2 – Probabilistic Model</vt:lpstr>
      <vt:lpstr>Size of Probabilistic Model</vt:lpstr>
      <vt:lpstr>Approximate Inference</vt:lpstr>
      <vt:lpstr>Example: Belief Propagation</vt:lpstr>
      <vt:lpstr>Example: Belief Propagation</vt:lpstr>
      <vt:lpstr>Shortcomings of Phase 2</vt:lpstr>
      <vt:lpstr>Outline </vt:lpstr>
      <vt:lpstr>Message Scheduling [ACM-BCB 2010]{Ch. 5}</vt:lpstr>
      <vt:lpstr>Using Domain Knowledge</vt:lpstr>
      <vt:lpstr>Guided Belief Propagation</vt:lpstr>
      <vt:lpstr>Related Work</vt:lpstr>
      <vt:lpstr>Experimental Methodology</vt:lpstr>
      <vt:lpstr>Experimental Methodology</vt:lpstr>
      <vt:lpstr>Phase 2 Accuracy: Percentile Rank</vt:lpstr>
      <vt:lpstr>Phase 2 Marginal Accuracy</vt:lpstr>
      <vt:lpstr>Protein-Structure Results</vt:lpstr>
      <vt:lpstr>Phase 3 Accuracy: Correctness and Completeness</vt:lpstr>
      <vt:lpstr>Protein-Structure Results</vt:lpstr>
      <vt:lpstr>Outline </vt:lpstr>
      <vt:lpstr>Ensemble Methods [ACM-BCB 2011]{Ch. 6}</vt:lpstr>
      <vt:lpstr>Phase 2: Standard ACMI</vt:lpstr>
      <vt:lpstr>Phase 2: Ensemble ACMI</vt:lpstr>
      <vt:lpstr>Probabilistic Ensembles in ACMI (PEA)</vt:lpstr>
      <vt:lpstr>ACMI Roadmap</vt:lpstr>
      <vt:lpstr>Backbone Step (Prior Work)</vt:lpstr>
      <vt:lpstr>Backbone Step (Prior Work)</vt:lpstr>
      <vt:lpstr>Backbone Step (Prior Work)</vt:lpstr>
      <vt:lpstr>Backbone Step for PEA</vt:lpstr>
      <vt:lpstr>Backbone Step for PEA: Average</vt:lpstr>
      <vt:lpstr>Backbone Step for PEA: Maximum</vt:lpstr>
      <vt:lpstr>Backbone Step for PEA: Sample</vt:lpstr>
      <vt:lpstr>Recap of ACMI (Prior Work)</vt:lpstr>
      <vt:lpstr>Recap of PEA</vt:lpstr>
      <vt:lpstr>Results: Impact of Ensemble Size</vt:lpstr>
      <vt:lpstr>Experimental Methodology</vt:lpstr>
      <vt:lpstr>Phase 2 Results: PEA vs ACMI</vt:lpstr>
      <vt:lpstr>Protein-Structure Results: PEA vs ACMI</vt:lpstr>
      <vt:lpstr>Protein-Structure Results: PEA vs ACMI</vt:lpstr>
      <vt:lpstr>Outline </vt:lpstr>
      <vt:lpstr>My Contributions</vt:lpstr>
      <vt:lpstr>Overall Conclusions</vt:lpstr>
      <vt:lpstr>UCH37 [PDB 3IHR]</vt:lpstr>
      <vt:lpstr>Further Work on ACMI</vt:lpstr>
      <vt:lpstr>Future Work</vt:lpstr>
      <vt:lpstr>Acknowledgements</vt:lpstr>
      <vt:lpstr>Acknowledgements</vt:lpstr>
      <vt:lpstr>Thank you!</vt:lpstr>
      <vt:lpstr>Publications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Ameet Soni</dc:creator>
  <cp:lastModifiedBy>Ameet Soni</cp:lastModifiedBy>
  <cp:revision>256</cp:revision>
  <cp:lastPrinted>2011-08-05T15:47:58Z</cp:lastPrinted>
  <dcterms:created xsi:type="dcterms:W3CDTF">2010-10-28T04:28:30Z</dcterms:created>
  <dcterms:modified xsi:type="dcterms:W3CDTF">2011-10-14T03:11:09Z</dcterms:modified>
</cp:coreProperties>
</file>