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97" r:id="rId1"/>
  </p:sldMasterIdLst>
  <p:notesMasterIdLst>
    <p:notesMasterId r:id="rId51"/>
  </p:notesMasterIdLst>
  <p:handoutMasterIdLst>
    <p:handoutMasterId r:id="rId52"/>
  </p:handoutMasterIdLst>
  <p:sldIdLst>
    <p:sldId id="384" r:id="rId2"/>
    <p:sldId id="262" r:id="rId3"/>
    <p:sldId id="268" r:id="rId4"/>
    <p:sldId id="272" r:id="rId5"/>
    <p:sldId id="494" r:id="rId6"/>
    <p:sldId id="495" r:id="rId7"/>
    <p:sldId id="311" r:id="rId8"/>
    <p:sldId id="460" r:id="rId9"/>
    <p:sldId id="464" r:id="rId10"/>
    <p:sldId id="317" r:id="rId11"/>
    <p:sldId id="406" r:id="rId12"/>
    <p:sldId id="303" r:id="rId13"/>
    <p:sldId id="278" r:id="rId14"/>
    <p:sldId id="279" r:id="rId15"/>
    <p:sldId id="381" r:id="rId16"/>
    <p:sldId id="512" r:id="rId17"/>
    <p:sldId id="418" r:id="rId18"/>
    <p:sldId id="420" r:id="rId19"/>
    <p:sldId id="472" r:id="rId20"/>
    <p:sldId id="498" r:id="rId21"/>
    <p:sldId id="481" r:id="rId22"/>
    <p:sldId id="483" r:id="rId23"/>
    <p:sldId id="484" r:id="rId24"/>
    <p:sldId id="485" r:id="rId25"/>
    <p:sldId id="486" r:id="rId26"/>
    <p:sldId id="500" r:id="rId27"/>
    <p:sldId id="501" r:id="rId28"/>
    <p:sldId id="502" r:id="rId29"/>
    <p:sldId id="515" r:id="rId30"/>
    <p:sldId id="516" r:id="rId31"/>
    <p:sldId id="513" r:id="rId32"/>
    <p:sldId id="505" r:id="rId33"/>
    <p:sldId id="424" r:id="rId34"/>
    <p:sldId id="425" r:id="rId35"/>
    <p:sldId id="514" r:id="rId36"/>
    <p:sldId id="507" r:id="rId37"/>
    <p:sldId id="324" r:id="rId38"/>
    <p:sldId id="506" r:id="rId39"/>
    <p:sldId id="517" r:id="rId40"/>
    <p:sldId id="488" r:id="rId41"/>
    <p:sldId id="489" r:id="rId42"/>
    <p:sldId id="490" r:id="rId43"/>
    <p:sldId id="491" r:id="rId44"/>
    <p:sldId id="492" r:id="rId45"/>
    <p:sldId id="493" r:id="rId46"/>
    <p:sldId id="508" r:id="rId47"/>
    <p:sldId id="509" r:id="rId48"/>
    <p:sldId id="510" r:id="rId49"/>
    <p:sldId id="511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7F7F7F"/>
    <a:srgbClr val="4C4C4C"/>
    <a:srgbClr val="36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0060" autoAdjust="0"/>
  </p:normalViewPr>
  <p:slideViewPr>
    <p:cSldViewPr>
      <p:cViewPr>
        <p:scale>
          <a:sx n="76" d="100"/>
          <a:sy n="76" d="100"/>
        </p:scale>
        <p:origin x="-1136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2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0DF9-0FBD-EC42-AB8D-8CFB1B9C56CA}" type="datetimeFigureOut">
              <a:rPr lang="en-US" smtClean="0"/>
              <a:pPr/>
              <a:t>8/4/11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37F5-E81B-304D-BF99-98219416C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4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22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Thank </a:t>
            </a:r>
            <a:r>
              <a:rPr lang="en-US" sz="18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attendees</a:t>
            </a:r>
            <a:endParaRPr lang="en-US" sz="14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sz="14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4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State</a:t>
            </a:r>
            <a:r>
              <a:rPr lang="en-US" sz="14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baseline="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TItle</a:t>
            </a:r>
            <a:endParaRPr lang="en-US" sz="14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31 is sequence position</a:t>
            </a:r>
          </a:p>
          <a:p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Node is</a:t>
            </a:r>
            <a:r>
              <a:rPr lang="en-US" sz="1800" baseline="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 passing info</a:t>
            </a:r>
          </a:p>
          <a:p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Automated Crystallographic Map Interpretation</a:t>
            </a:r>
          </a:p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Probabilistic model</a:t>
            </a:r>
          </a:p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3 phase</a:t>
            </a:r>
          </a:p>
          <a:p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Phase 1:</a:t>
            </a:r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 Independent search PARALLEL</a:t>
            </a:r>
          </a:p>
          <a:p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Phase 2: Add in biochemical constraints, combine info INCONSISTENCIES</a:t>
            </a:r>
          </a:p>
          <a:p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Phase</a:t>
            </a:r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 3: Sample structure BIOLOGISTS WANT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  <a:p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take max?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5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23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24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25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26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27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28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 doesn’t apply yet</a:t>
            </a:r>
          </a:p>
          <a:p>
            <a:endParaRPr lang="en-US" dirty="0" smtClean="0"/>
          </a:p>
          <a:p>
            <a:r>
              <a:rPr lang="en-US" dirty="0" smtClean="0"/>
              <a:t>89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  <a:r>
              <a:rPr lang="en-US" dirty="0" err="1" smtClean="0"/>
              <a:t>vs</a:t>
            </a:r>
            <a:r>
              <a:rPr lang="en-US" dirty="0" smtClean="0"/>
              <a:t> 66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EXT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not just resources</a:t>
            </a:r>
          </a:p>
          <a:p>
            <a:r>
              <a:rPr lang="en-US" baseline="0" dirty="0" smtClean="0"/>
              <a:t>BEST </a:t>
            </a:r>
            <a:r>
              <a:rPr lang="en-US" baseline="0" dirty="0" smtClean="0">
                <a:sym typeface="Wingdings"/>
              </a:rPr>
              <a:t> not just luck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2 orders of magnitude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4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10% extra correctness, 6% completeness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structs</a:t>
            </a:r>
            <a:r>
              <a:rPr lang="en-US" dirty="0" smtClean="0"/>
              <a:t> do better, 4 the same, 0</a:t>
            </a:r>
            <a:r>
              <a:rPr lang="en-US" baseline="0" dirty="0" smtClean="0"/>
              <a:t> worse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74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10% extra correctness, 6% completeness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structs</a:t>
            </a:r>
            <a:r>
              <a:rPr lang="en-US" dirty="0" smtClean="0"/>
              <a:t> do better, 4 the same, 0</a:t>
            </a:r>
            <a:r>
              <a:rPr lang="en-US" baseline="0" dirty="0" smtClean="0"/>
              <a:t> worse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74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Future directions</a:t>
            </a:r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:</a:t>
            </a:r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Future directions</a:t>
            </a:r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:</a:t>
            </a:r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 smtClean="0">
                <a:latin typeface="Arial" charset="0"/>
                <a:cs typeface="Arial" charset="0"/>
                <a:sym typeface="Arial" charset="0"/>
              </a:rPr>
              <a:t>DEFINE</a:t>
            </a:r>
            <a:r>
              <a:rPr lang="en-US" sz="1800" baseline="0" dirty="0" smtClean="0">
                <a:latin typeface="Arial" charset="0"/>
                <a:cs typeface="Arial" charset="0"/>
                <a:sym typeface="Arial" charset="0"/>
              </a:rPr>
              <a:t> MAP!</a:t>
            </a:r>
            <a:endParaRPr lang="en-US" sz="1800" dirty="0" smtClean="0">
              <a:latin typeface="Arial" charset="0"/>
              <a:cs typeface="Arial" charset="0"/>
              <a:sym typeface="Arial" charset="0"/>
            </a:endParaRPr>
          </a:p>
          <a:p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This </a:t>
            </a:r>
            <a:r>
              <a:rPr lang="en-US" sz="1800" dirty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is simple looking case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combine visual evidence with chemical constraints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Adjacency constraint -  3.8A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Occupancy potential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combine visual evidence with chemical constraints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Adjacency constraint -  3.8A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Occupancy potential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Frank credit</a:t>
            </a:r>
          </a:p>
          <a:p>
            <a:r>
              <a:rPr lang="en-US" dirty="0" smtClean="0"/>
              <a:t>This is important for my last portion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3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Same as </a:t>
            </a:r>
            <a:r>
              <a:rPr lang="en-US" sz="1800" dirty="0" err="1">
                <a:latin typeface="Helvetica" charset="0"/>
                <a:cs typeface="Helvetica" charset="0"/>
                <a:sym typeface="Helvetica" charset="0"/>
              </a:rPr>
              <a:t>ab</a:t>
            </a:r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 initio prediction, plus map</a:t>
            </a:r>
          </a:p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this is simple </a:t>
            </a:r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case</a:t>
            </a:r>
          </a:p>
          <a:p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Prompt video</a:t>
            </a:r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Define Angstroms</a:t>
            </a:r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Automated Crystallographic Map Interpretation</a:t>
            </a:r>
          </a:p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Probabilistic model</a:t>
            </a:r>
          </a:p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3 phase</a:t>
            </a:r>
          </a:p>
          <a:p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Phase 1:</a:t>
            </a:r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 Independent search PARALLEL</a:t>
            </a:r>
          </a:p>
          <a:p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Phase 2: Add in biochemical constraints, combine info INCONSISTENCIES</a:t>
            </a:r>
          </a:p>
          <a:p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Phase</a:t>
            </a:r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 3: Sample structure BIOLOGISTS WANT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  <a:p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Automated Crystallographic Map Interpretation</a:t>
            </a:r>
          </a:p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Probabilistic model</a:t>
            </a:r>
          </a:p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3 phase</a:t>
            </a:r>
          </a:p>
          <a:p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Phase 1:</a:t>
            </a:r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 Independent search PARALLEL</a:t>
            </a:r>
          </a:p>
          <a:p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Phase 2: Add in biochemical constraints, combine info INCONSISTENCIES</a:t>
            </a:r>
          </a:p>
          <a:p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Phase</a:t>
            </a:r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 3: Sample structure BIOLOGISTS WANT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  <a:p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 New Roman" charset="0"/>
                <a:sym typeface="Times New Roman" charset="0"/>
              </a:rPr>
              <a:t>MRF is undirected graphical model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 New Roman" charset="0"/>
                <a:sym typeface="Times New Roman" charset="0"/>
              </a:rPr>
              <a:t>Compact representation of full-joint probability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 New Roman" charset="0"/>
                <a:sym typeface="Times New Roman" charset="0"/>
              </a:rPr>
              <a:t>U is trace, M is map, A vertex represents an amino acid’s location, </a:t>
            </a:r>
            <a:r>
              <a:rPr lang="en-US" sz="1800" dirty="0" err="1">
                <a:latin typeface="Times New Roman" charset="0"/>
                <a:cs typeface="Times New Roman" charset="0"/>
                <a:sym typeface="Times New Roman" charset="0"/>
              </a:rPr>
              <a:t>u</a:t>
            </a:r>
            <a:r>
              <a:rPr lang="en-US" sz="1800" baseline="-6000" dirty="0" err="1">
                <a:latin typeface="Times New Roman" charset="0"/>
                <a:cs typeface="Times New Roman" charset="0"/>
                <a:sym typeface="Times New Roman" charset="0"/>
              </a:rPr>
              <a:t>i</a:t>
            </a:r>
            <a:endParaRPr lang="en-US" sz="1800" dirty="0">
              <a:latin typeface="Times New Roman" charset="0"/>
              <a:cs typeface="Times" charset="0"/>
              <a:sym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" charset="0"/>
                <a:sym typeface="Times New Roman" charset="0"/>
              </a:rPr>
              <a:t>An edge enforces a pairwise constraint between two amino acids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 New Roman" charset="0"/>
                <a:sym typeface="Times New Roman" charset="0"/>
              </a:rPr>
              <a:t>MRF is undirected graphical model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 New Roman" charset="0"/>
                <a:sym typeface="Times New Roman" charset="0"/>
              </a:rPr>
              <a:t>Compact representation of full-joint probability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 New Roman" charset="0"/>
                <a:sym typeface="Times New Roman" charset="0"/>
              </a:rPr>
              <a:t>U is trace, M is map, A vertex represents an amino acid’s location, </a:t>
            </a:r>
            <a:r>
              <a:rPr lang="en-US" sz="1800" dirty="0" err="1">
                <a:latin typeface="Times New Roman" charset="0"/>
                <a:cs typeface="Times New Roman" charset="0"/>
                <a:sym typeface="Times New Roman" charset="0"/>
              </a:rPr>
              <a:t>u</a:t>
            </a:r>
            <a:r>
              <a:rPr lang="en-US" sz="1800" baseline="-6000" dirty="0" err="1">
                <a:latin typeface="Times New Roman" charset="0"/>
                <a:cs typeface="Times New Roman" charset="0"/>
                <a:sym typeface="Times New Roman" charset="0"/>
              </a:rPr>
              <a:t>i</a:t>
            </a:r>
            <a:endParaRPr lang="en-US" sz="1800" dirty="0">
              <a:latin typeface="Times New Roman" charset="0"/>
              <a:cs typeface="Times" charset="0"/>
              <a:sym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" charset="0"/>
                <a:sym typeface="Times New Roman" charset="0"/>
              </a:rPr>
              <a:t>An edge enforces a pairwise constraint between two amino acids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BP not guaranteed to converge</a:t>
            </a:r>
          </a:p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Marginal is posterior probability of a single variable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808A0B-E675-5D4E-A8DB-61E50D8A0A21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7A9F-9B6D-5F44-8768-C9B004E92447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CE00AA6-96FA-A340-9A4D-80844F6B8F3C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3183-2078-284C-B555-F0DD115C6100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2pPr marL="640080" indent="-274320">
              <a:buSzPct val="60000"/>
              <a:buFont typeface="Wingdings" charset="2"/>
              <a:buChar char=""/>
              <a:defRPr/>
            </a:lvl2pPr>
            <a:lvl3pPr marL="914400" indent="-228600">
              <a:buClr>
                <a:schemeClr val="accent3">
                  <a:lumMod val="75000"/>
                </a:schemeClr>
              </a:buClr>
              <a:buSzPct val="60000"/>
              <a:buFont typeface="Wingdings" charset="2"/>
              <a:buChar char=""/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566A-4574-6B41-8026-B5C0C585656F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710484-93C0-DA4C-A002-36058015EED3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2797C2-5BE3-D248-AA06-8349C59FDC74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8B05-5F96-4443-A86D-FD808554D289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AAF-FD4C-A24D-B9FD-6FBFD17C8987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A862-0FDB-0A4E-AA91-CBBB19A8B6F8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D3A476A-D313-2044-B91C-F1B085D18BD2}" type="datetime1">
              <a:rPr lang="en-US" smtClean="0"/>
              <a:pPr/>
              <a:t>8/4/11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E95C41-70E7-CF4F-BD2C-D17536F4AC56}" type="datetime1">
              <a:rPr lang="en-US" sz="1400" smtClean="0">
                <a:solidFill>
                  <a:schemeClr val="tx2"/>
                </a:solidFill>
              </a:rPr>
              <a:pPr/>
              <a:t>8/4/11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E87353-E822-43CD-9851-D43078372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4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4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1143000"/>
            <a:ext cx="7086600" cy="1828800"/>
          </a:xfrm>
          <a:ln/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cs typeface="Tw Cen MT"/>
              </a:rPr>
              <a:t>Probabilistic Ensembles for Improved Inference in </a:t>
            </a:r>
            <a:r>
              <a:rPr lang="en-US" sz="3600" b="1" dirty="0" smtClean="0">
                <a:solidFill>
                  <a:schemeClr val="tx1"/>
                </a:solidFill>
                <a:cs typeface="Tw Cen MT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cs typeface="Tw Cen MT"/>
              </a:rPr>
            </a:br>
            <a:r>
              <a:rPr lang="en-US" sz="3600" b="1" dirty="0" smtClean="0">
                <a:solidFill>
                  <a:schemeClr val="tx1"/>
                </a:solidFill>
                <a:cs typeface="Tw Cen MT"/>
              </a:rPr>
              <a:t>Protein</a:t>
            </a:r>
            <a:r>
              <a:rPr lang="en-US" sz="3600" b="1" dirty="0">
                <a:solidFill>
                  <a:schemeClr val="tx1"/>
                </a:solidFill>
                <a:cs typeface="Tw Cen MT"/>
              </a:rPr>
              <a:t>-Structure </a:t>
            </a:r>
            <a:r>
              <a:rPr lang="en-US" sz="3600" b="1" dirty="0" smtClean="0">
                <a:solidFill>
                  <a:schemeClr val="tx1"/>
                </a:solidFill>
                <a:cs typeface="Tw Cen MT"/>
              </a:rPr>
              <a:t>Determination</a:t>
            </a:r>
            <a:endParaRPr lang="en-US" sz="3600" b="1" dirty="0">
              <a:solidFill>
                <a:schemeClr val="tx1"/>
              </a:solidFill>
              <a:latin typeface="Tw Cen MT" charset="0"/>
              <a:sym typeface="Tw Cen MT" charset="0"/>
            </a:endParaRPr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3962400"/>
            <a:ext cx="5486400" cy="106680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dirty="0" smtClean="0">
                <a:solidFill>
                  <a:srgbClr val="EBDDC3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Ameet Soni* and Jude </a:t>
            </a:r>
            <a:r>
              <a:rPr lang="en-US" sz="2400" dirty="0" err="1" smtClean="0">
                <a:solidFill>
                  <a:srgbClr val="EBDDC3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Shavlik</a:t>
            </a:r>
            <a:endParaRPr lang="en-US" sz="2400" dirty="0" smtClean="0">
              <a:solidFill>
                <a:srgbClr val="EBDDC3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0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	</a:t>
            </a:r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Dept</a:t>
            </a:r>
            <a:r>
              <a:rPr lang="en-US" sz="1800" dirty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. of Computer Sciences</a:t>
            </a:r>
            <a:endParaRPr lang="en-US" sz="1800" dirty="0">
              <a:latin typeface="Tw Cen MT" charset="0"/>
              <a:sym typeface="Tw Cen MT" charset="0"/>
            </a:endParaRPr>
          </a:p>
          <a:p>
            <a:pPr marL="601663" lvl="1" indent="-274638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1800" dirty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Dept. of Biostatistics and Medical </a:t>
            </a:r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Informatics</a:t>
            </a:r>
          </a:p>
          <a:p>
            <a:pPr marL="601663" lvl="1" indent="-274638">
              <a:lnSpc>
                <a:spcPct val="90000"/>
              </a:lnSpc>
              <a:spcBef>
                <a:spcPts val="500"/>
              </a:spcBef>
              <a:buNone/>
            </a:pPr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601663" lvl="1" indent="-274638">
              <a:lnSpc>
                <a:spcPct val="90000"/>
              </a:lnSpc>
              <a:spcBef>
                <a:spcPts val="500"/>
              </a:spcBef>
              <a:buNone/>
            </a:pPr>
            <a:endParaRPr lang="en-US" sz="1800" dirty="0" smtClean="0">
              <a:latin typeface="Tw Cen MT" charset="0"/>
              <a:sym typeface="Tw Cen MT" charset="0"/>
            </a:endParaRPr>
          </a:p>
          <a:p>
            <a:pPr marL="601663" lvl="1" indent="-274638">
              <a:lnSpc>
                <a:spcPct val="90000"/>
              </a:lnSpc>
              <a:spcBef>
                <a:spcPts val="500"/>
              </a:spcBef>
              <a:buNone/>
            </a:pPr>
            <a:endParaRPr lang="en-US" sz="1400" dirty="0" smtClean="0">
              <a:latin typeface="Tw Cen MT" charset="0"/>
              <a:sym typeface="Tw Cen MT" charset="0"/>
            </a:endParaRPr>
          </a:p>
          <a:p>
            <a:pPr marL="601663" lvl="1" indent="-274638">
              <a:lnSpc>
                <a:spcPct val="90000"/>
              </a:lnSpc>
              <a:spcBef>
                <a:spcPts val="500"/>
              </a:spcBef>
              <a:buNone/>
            </a:pPr>
            <a:endParaRPr lang="en-US" sz="1400" dirty="0">
              <a:latin typeface="Tw Cen MT" charset="0"/>
              <a:sym typeface="Tw Cen M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624469"/>
            <a:ext cx="1752600" cy="170953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6415777"/>
            <a:ext cx="7696200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</a:pPr>
            <a:r>
              <a:rPr lang="en-US" sz="1400" dirty="0" smtClean="0">
                <a:solidFill>
                  <a:srgbClr val="B7B1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Presented at the ACM International Conference on Bioinformatics and Computational Biology 2011</a:t>
            </a:r>
            <a:endParaRPr lang="en-US" sz="1400" dirty="0">
              <a:solidFill>
                <a:srgbClr val="B7B100"/>
              </a:solidFill>
              <a:latin typeface="Tw Cen MT" charset="0"/>
              <a:sym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Phase 2 – Probabilistic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1588" y="1828800"/>
            <a:ext cx="8153400" cy="1130300"/>
          </a:xfrm>
          <a:ln/>
        </p:spPr>
        <p:txBody>
          <a:bodyPr/>
          <a:lstStyle/>
          <a:p>
            <a:r>
              <a:rPr lang="en-US"/>
              <a:t>ACMI models the probability of all possible traces using a pairwise Markov Random Field (MRF)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5" y="3187700"/>
            <a:ext cx="7620000" cy="444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943600" y="5732463"/>
            <a:ext cx="990600" cy="29210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5248275" y="4143375"/>
            <a:ext cx="1790700" cy="363538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000" y="17984"/>
                  <a:pt x="4495" y="4496"/>
                  <a:pt x="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>
            <a:off x="2636838" y="4121150"/>
            <a:ext cx="2632075" cy="9525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 flipH="1">
            <a:off x="3938588" y="4135438"/>
            <a:ext cx="2632075" cy="9525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1328738" y="4129088"/>
            <a:ext cx="2630487" cy="950912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rot="10800000">
            <a:off x="2632075" y="470217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rot="10800000">
            <a:off x="3927475" y="469582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rot="10800000">
            <a:off x="5270500" y="469582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rot="10800000">
            <a:off x="6516688" y="4708525"/>
            <a:ext cx="485775" cy="2095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4156075" y="5513388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rot="10800000" flipH="1">
            <a:off x="1435100" y="4708525"/>
            <a:ext cx="1104900" cy="4762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rot="10800000" flipH="1">
            <a:off x="2743200" y="4687888"/>
            <a:ext cx="1104900" cy="47307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rot="10800000" flipH="1">
            <a:off x="4100513" y="4687888"/>
            <a:ext cx="1104900" cy="47307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rot="10800000" flipH="1">
            <a:off x="5375275" y="4687888"/>
            <a:ext cx="1104900" cy="47307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3298825" y="5507038"/>
            <a:ext cx="1704975" cy="5032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498600" y="5513388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1258888" y="5332413"/>
            <a:ext cx="5065712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7234238" y="5354638"/>
            <a:ext cx="817562" cy="3175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2" name="Rectangle 26"/>
          <p:cNvSpPr>
            <a:spLocks/>
          </p:cNvSpPr>
          <p:nvPr/>
        </p:nvSpPr>
        <p:spPr bwMode="auto">
          <a:xfrm>
            <a:off x="1801813" y="5249863"/>
            <a:ext cx="179387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3" name="Rectangle 27"/>
          <p:cNvSpPr>
            <a:spLocks/>
          </p:cNvSpPr>
          <p:nvPr/>
        </p:nvSpPr>
        <p:spPr bwMode="auto">
          <a:xfrm>
            <a:off x="3148013" y="52498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4" name="Rectangle 28"/>
          <p:cNvSpPr>
            <a:spLocks/>
          </p:cNvSpPr>
          <p:nvPr/>
        </p:nvSpPr>
        <p:spPr bwMode="auto">
          <a:xfrm>
            <a:off x="4494213" y="52498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5" name="Rectangle 29"/>
          <p:cNvSpPr>
            <a:spLocks/>
          </p:cNvSpPr>
          <p:nvPr/>
        </p:nvSpPr>
        <p:spPr bwMode="auto">
          <a:xfrm>
            <a:off x="5842000" y="52498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6" name="Rectangle 30"/>
          <p:cNvSpPr>
            <a:spLocks/>
          </p:cNvSpPr>
          <p:nvPr/>
        </p:nvSpPr>
        <p:spPr bwMode="auto">
          <a:xfrm>
            <a:off x="2506663" y="46101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7" name="Rectangle 31"/>
          <p:cNvSpPr>
            <a:spLocks/>
          </p:cNvSpPr>
          <p:nvPr/>
        </p:nvSpPr>
        <p:spPr bwMode="auto">
          <a:xfrm>
            <a:off x="3810000" y="46101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8" name="Rectangle 32"/>
          <p:cNvSpPr>
            <a:spLocks/>
          </p:cNvSpPr>
          <p:nvPr/>
        </p:nvSpPr>
        <p:spPr bwMode="auto">
          <a:xfrm>
            <a:off x="5113338" y="46101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9" name="Rectangle 33"/>
          <p:cNvSpPr>
            <a:spLocks/>
          </p:cNvSpPr>
          <p:nvPr/>
        </p:nvSpPr>
        <p:spPr bwMode="auto">
          <a:xfrm>
            <a:off x="3136900" y="5915025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 flipH="1">
            <a:off x="4648200" y="5499100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2849563" y="5507038"/>
            <a:ext cx="1704975" cy="5032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2" name="Rectangle 36"/>
          <p:cNvSpPr>
            <a:spLocks/>
          </p:cNvSpPr>
          <p:nvPr/>
        </p:nvSpPr>
        <p:spPr bwMode="auto">
          <a:xfrm>
            <a:off x="4487863" y="5908675"/>
            <a:ext cx="179387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3" name="Rectangle 37"/>
          <p:cNvSpPr>
            <a:spLocks/>
          </p:cNvSpPr>
          <p:nvPr/>
        </p:nvSpPr>
        <p:spPr bwMode="auto">
          <a:xfrm>
            <a:off x="6418263" y="4608513"/>
            <a:ext cx="179387" cy="166687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4" name="Rectangle 38"/>
          <p:cNvSpPr>
            <a:spLocks/>
          </p:cNvSpPr>
          <p:nvPr/>
        </p:nvSpPr>
        <p:spPr bwMode="auto">
          <a:xfrm>
            <a:off x="5837238" y="5915025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5" name="Rectangle 39"/>
          <p:cNvSpPr>
            <a:spLocks/>
          </p:cNvSpPr>
          <p:nvPr/>
        </p:nvSpPr>
        <p:spPr bwMode="auto">
          <a:xfrm>
            <a:off x="3830638" y="4029075"/>
            <a:ext cx="139700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6" name="Rectangle 40"/>
          <p:cNvSpPr>
            <a:spLocks/>
          </p:cNvSpPr>
          <p:nvPr/>
        </p:nvSpPr>
        <p:spPr bwMode="auto">
          <a:xfrm>
            <a:off x="5119688" y="4029075"/>
            <a:ext cx="179387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7" name="Freeform 41"/>
          <p:cNvSpPr>
            <a:spLocks/>
          </p:cNvSpPr>
          <p:nvPr/>
        </p:nvSpPr>
        <p:spPr bwMode="auto">
          <a:xfrm rot="10800000" flipH="1">
            <a:off x="1384300" y="5532438"/>
            <a:ext cx="3146425" cy="874712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8" name="Freeform 42"/>
          <p:cNvSpPr>
            <a:spLocks/>
          </p:cNvSpPr>
          <p:nvPr/>
        </p:nvSpPr>
        <p:spPr bwMode="auto">
          <a:xfrm>
            <a:off x="4578350" y="5957888"/>
            <a:ext cx="2384425" cy="454025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13668" y="12286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0282" y="2048"/>
                  <a:pt x="17270" y="8719"/>
                  <a:pt x="13668" y="12286"/>
                </a:cubicBezTo>
                <a:cubicBezTo>
                  <a:pt x="10066" y="15853"/>
                  <a:pt x="2849" y="19684"/>
                  <a:pt x="0" y="2160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9" name="Rectangle 43"/>
          <p:cNvSpPr>
            <a:spLocks/>
          </p:cNvSpPr>
          <p:nvPr/>
        </p:nvSpPr>
        <p:spPr bwMode="auto">
          <a:xfrm rot="10800000">
            <a:off x="4483100" y="6313488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50220" name="Group 44"/>
          <p:cNvGrpSpPr>
            <a:grpSpLocks/>
          </p:cNvGrpSpPr>
          <p:nvPr/>
        </p:nvGrpSpPr>
        <p:grpSpPr bwMode="auto">
          <a:xfrm>
            <a:off x="4892675" y="4973638"/>
            <a:ext cx="719138" cy="717550"/>
            <a:chOff x="0" y="0"/>
            <a:chExt cx="453" cy="452"/>
          </a:xfrm>
        </p:grpSpPr>
        <p:sp>
          <p:nvSpPr>
            <p:cNvPr id="50221" name="Oval 45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2" name="Rectangle 46"/>
            <p:cNvSpPr>
              <a:spLocks/>
            </p:cNvSpPr>
            <p:nvPr/>
          </p:nvSpPr>
          <p:spPr bwMode="auto">
            <a:xfrm>
              <a:off x="52" y="109"/>
              <a:ext cx="348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  <a:r>
                <a:rPr lang="en-US" sz="2400" baseline="-250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4</a:t>
              </a:r>
              <a:endParaRPr lang="en-US" sz="2400" dirty="0"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grpSp>
        <p:nvGrpSpPr>
          <p:cNvPr id="50223" name="Group 47"/>
          <p:cNvGrpSpPr>
            <a:grpSpLocks/>
          </p:cNvGrpSpPr>
          <p:nvPr/>
        </p:nvGrpSpPr>
        <p:grpSpPr bwMode="auto">
          <a:xfrm>
            <a:off x="6238875" y="4973638"/>
            <a:ext cx="720725" cy="717550"/>
            <a:chOff x="0" y="0"/>
            <a:chExt cx="454" cy="452"/>
          </a:xfrm>
        </p:grpSpPr>
        <p:sp>
          <p:nvSpPr>
            <p:cNvPr id="50224" name="Oval 48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5" name="Rectangle 49"/>
            <p:cNvSpPr>
              <a:spLocks/>
            </p:cNvSpPr>
            <p:nvPr/>
          </p:nvSpPr>
          <p:spPr bwMode="auto">
            <a:xfrm>
              <a:off x="51" y="109"/>
              <a:ext cx="350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SER</a:t>
              </a:r>
              <a:r>
                <a:rPr lang="en-US" sz="2400" baseline="-250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5</a:t>
              </a:r>
              <a:endParaRPr lang="en-US" sz="2400" dirty="0"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grpSp>
        <p:nvGrpSpPr>
          <p:cNvPr id="50226" name="Group 50"/>
          <p:cNvGrpSpPr>
            <a:grpSpLocks/>
          </p:cNvGrpSpPr>
          <p:nvPr/>
        </p:nvGrpSpPr>
        <p:grpSpPr bwMode="auto">
          <a:xfrm>
            <a:off x="2198688" y="4973638"/>
            <a:ext cx="719137" cy="717550"/>
            <a:chOff x="0" y="0"/>
            <a:chExt cx="453" cy="452"/>
          </a:xfrm>
        </p:grpSpPr>
        <p:sp>
          <p:nvSpPr>
            <p:cNvPr id="50227" name="Oval 51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8" name="Rectangle 52"/>
            <p:cNvSpPr>
              <a:spLocks/>
            </p:cNvSpPr>
            <p:nvPr/>
          </p:nvSpPr>
          <p:spPr bwMode="auto">
            <a:xfrm>
              <a:off x="30" y="109"/>
              <a:ext cx="393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GLY</a:t>
              </a:r>
              <a:r>
                <a:rPr lang="en-US" sz="2400" baseline="-250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2</a:t>
              </a:r>
              <a:endParaRPr lang="en-US" sz="2400" dirty="0"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grpSp>
        <p:nvGrpSpPr>
          <p:cNvPr id="50229" name="Group 53"/>
          <p:cNvGrpSpPr>
            <a:grpSpLocks/>
          </p:cNvGrpSpPr>
          <p:nvPr/>
        </p:nvGrpSpPr>
        <p:grpSpPr bwMode="auto">
          <a:xfrm>
            <a:off x="3546475" y="4973638"/>
            <a:ext cx="719138" cy="717550"/>
            <a:chOff x="0" y="0"/>
            <a:chExt cx="453" cy="452"/>
          </a:xfrm>
        </p:grpSpPr>
        <p:sp>
          <p:nvSpPr>
            <p:cNvPr id="50230" name="Oval 54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1" name="Rectangle 55"/>
            <p:cNvSpPr>
              <a:spLocks/>
            </p:cNvSpPr>
            <p:nvPr/>
          </p:nvSpPr>
          <p:spPr bwMode="auto">
            <a:xfrm>
              <a:off x="57" y="109"/>
              <a:ext cx="338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  <a:r>
                <a:rPr lang="en-US" sz="2400" baseline="-250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</a:t>
              </a:r>
              <a:endParaRPr lang="en-US" sz="2400" dirty="0"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grpSp>
        <p:nvGrpSpPr>
          <p:cNvPr id="50232" name="Group 56"/>
          <p:cNvGrpSpPr>
            <a:grpSpLocks/>
          </p:cNvGrpSpPr>
          <p:nvPr/>
        </p:nvGrpSpPr>
        <p:grpSpPr bwMode="auto">
          <a:xfrm>
            <a:off x="852488" y="4973638"/>
            <a:ext cx="720725" cy="717550"/>
            <a:chOff x="0" y="0"/>
            <a:chExt cx="454" cy="452"/>
          </a:xfrm>
        </p:grpSpPr>
        <p:sp>
          <p:nvSpPr>
            <p:cNvPr id="50233" name="Oval 57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4" name="Rectangle 58"/>
            <p:cNvSpPr>
              <a:spLocks/>
            </p:cNvSpPr>
            <p:nvPr/>
          </p:nvSpPr>
          <p:spPr bwMode="auto">
            <a:xfrm>
              <a:off x="36" y="109"/>
              <a:ext cx="380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ALA</a:t>
              </a:r>
              <a:r>
                <a:rPr lang="en-US" sz="2400" baseline="-250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1</a:t>
              </a:r>
              <a:endParaRPr lang="en-US" sz="2400" dirty="0"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Probabilistic Model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50201" name="Line 25"/>
          <p:cNvSpPr>
            <a:spLocks noChangeAspect="1" noChangeShapeType="1"/>
          </p:cNvSpPr>
          <p:nvPr/>
        </p:nvSpPr>
        <p:spPr bwMode="auto">
          <a:xfrm>
            <a:off x="4343400" y="3124200"/>
            <a:ext cx="609600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324600" y="2590799"/>
            <a:ext cx="2520739" cy="988169"/>
            <a:chOff x="3124200" y="2209800"/>
            <a:chExt cx="3561042" cy="1395984"/>
          </a:xfrm>
        </p:grpSpPr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 flipH="1">
              <a:off x="3124200" y="2209800"/>
              <a:ext cx="3561042" cy="1371600"/>
              <a:chOff x="852488" y="4029075"/>
              <a:chExt cx="6186487" cy="2382838"/>
            </a:xfrm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 flipH="1">
                <a:off x="5943600" y="5732463"/>
                <a:ext cx="990600" cy="29210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5248275" y="4143375"/>
                <a:ext cx="1790700" cy="363538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8000" y="17984"/>
                      <a:pt x="4495" y="4496"/>
                      <a:pt x="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2636838" y="4121150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auto">
              <a:xfrm flipH="1">
                <a:off x="3938588" y="4135438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auto">
              <a:xfrm>
                <a:off x="1328738" y="4129088"/>
                <a:ext cx="2630487" cy="9509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Line 13"/>
              <p:cNvSpPr>
                <a:spLocks noChangeShapeType="1"/>
              </p:cNvSpPr>
              <p:nvPr/>
            </p:nvSpPr>
            <p:spPr bwMode="auto">
              <a:xfrm rot="10800000">
                <a:off x="2632075" y="470217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 rot="10800000">
                <a:off x="3927475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Line 15"/>
              <p:cNvSpPr>
                <a:spLocks noChangeShapeType="1"/>
              </p:cNvSpPr>
              <p:nvPr/>
            </p:nvSpPr>
            <p:spPr bwMode="auto">
              <a:xfrm rot="10800000">
                <a:off x="5270500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Line 16"/>
              <p:cNvSpPr>
                <a:spLocks noChangeShapeType="1"/>
              </p:cNvSpPr>
              <p:nvPr/>
            </p:nvSpPr>
            <p:spPr bwMode="auto">
              <a:xfrm rot="10800000">
                <a:off x="6516688" y="4708525"/>
                <a:ext cx="485775" cy="2095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Line 17"/>
              <p:cNvSpPr>
                <a:spLocks noChangeShapeType="1"/>
              </p:cNvSpPr>
              <p:nvPr/>
            </p:nvSpPr>
            <p:spPr bwMode="auto">
              <a:xfrm>
                <a:off x="4156075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435100" y="4708525"/>
                <a:ext cx="1104900" cy="4762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2743200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100513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3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375275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4" name="Line 22"/>
              <p:cNvSpPr>
                <a:spLocks noChangeShapeType="1"/>
              </p:cNvSpPr>
              <p:nvPr/>
            </p:nvSpPr>
            <p:spPr bwMode="auto">
              <a:xfrm flipH="1">
                <a:off x="3298825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5" name="Line 23"/>
              <p:cNvSpPr>
                <a:spLocks noChangeShapeType="1"/>
              </p:cNvSpPr>
              <p:nvPr/>
            </p:nvSpPr>
            <p:spPr bwMode="auto">
              <a:xfrm>
                <a:off x="1498600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Line 24"/>
              <p:cNvSpPr>
                <a:spLocks noChangeShapeType="1"/>
              </p:cNvSpPr>
              <p:nvPr/>
            </p:nvSpPr>
            <p:spPr bwMode="auto">
              <a:xfrm>
                <a:off x="1258888" y="5332413"/>
                <a:ext cx="5065712" cy="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Rectangle 26"/>
              <p:cNvSpPr>
                <a:spLocks/>
              </p:cNvSpPr>
              <p:nvPr/>
            </p:nvSpPr>
            <p:spPr bwMode="auto">
              <a:xfrm>
                <a:off x="1801813" y="5249863"/>
                <a:ext cx="179387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78" name="Rectangle 27"/>
              <p:cNvSpPr>
                <a:spLocks/>
              </p:cNvSpPr>
              <p:nvPr/>
            </p:nvSpPr>
            <p:spPr bwMode="auto">
              <a:xfrm>
                <a:off x="31480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79" name="Rectangle 28"/>
              <p:cNvSpPr>
                <a:spLocks/>
              </p:cNvSpPr>
              <p:nvPr/>
            </p:nvSpPr>
            <p:spPr bwMode="auto">
              <a:xfrm>
                <a:off x="44942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0" name="Rectangle 29"/>
              <p:cNvSpPr>
                <a:spLocks/>
              </p:cNvSpPr>
              <p:nvPr/>
            </p:nvSpPr>
            <p:spPr bwMode="auto">
              <a:xfrm>
                <a:off x="5842000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1" name="Rectangle 30"/>
              <p:cNvSpPr>
                <a:spLocks/>
              </p:cNvSpPr>
              <p:nvPr/>
            </p:nvSpPr>
            <p:spPr bwMode="auto">
              <a:xfrm>
                <a:off x="2506663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2" name="Rectangle 31"/>
              <p:cNvSpPr>
                <a:spLocks/>
              </p:cNvSpPr>
              <p:nvPr/>
            </p:nvSpPr>
            <p:spPr bwMode="auto">
              <a:xfrm>
                <a:off x="3810000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3" name="Rectangle 32"/>
              <p:cNvSpPr>
                <a:spLocks/>
              </p:cNvSpPr>
              <p:nvPr/>
            </p:nvSpPr>
            <p:spPr bwMode="auto">
              <a:xfrm>
                <a:off x="5113338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4" name="Rectangle 33"/>
              <p:cNvSpPr>
                <a:spLocks/>
              </p:cNvSpPr>
              <p:nvPr/>
            </p:nvSpPr>
            <p:spPr bwMode="auto">
              <a:xfrm>
                <a:off x="3136900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5" name="Line 34"/>
              <p:cNvSpPr>
                <a:spLocks noChangeShapeType="1"/>
              </p:cNvSpPr>
              <p:nvPr/>
            </p:nvSpPr>
            <p:spPr bwMode="auto">
              <a:xfrm flipH="1">
                <a:off x="4648200" y="5499100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Line 35"/>
              <p:cNvSpPr>
                <a:spLocks noChangeShapeType="1"/>
              </p:cNvSpPr>
              <p:nvPr/>
            </p:nvSpPr>
            <p:spPr bwMode="auto">
              <a:xfrm>
                <a:off x="2849563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Rectangle 36"/>
              <p:cNvSpPr>
                <a:spLocks/>
              </p:cNvSpPr>
              <p:nvPr/>
            </p:nvSpPr>
            <p:spPr bwMode="auto">
              <a:xfrm>
                <a:off x="4487863" y="5908675"/>
                <a:ext cx="179387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8" name="Rectangle 37"/>
              <p:cNvSpPr>
                <a:spLocks/>
              </p:cNvSpPr>
              <p:nvPr/>
            </p:nvSpPr>
            <p:spPr bwMode="auto">
              <a:xfrm>
                <a:off x="6418263" y="4608513"/>
                <a:ext cx="179387" cy="166687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9" name="Rectangle 38"/>
              <p:cNvSpPr>
                <a:spLocks/>
              </p:cNvSpPr>
              <p:nvPr/>
            </p:nvSpPr>
            <p:spPr bwMode="auto">
              <a:xfrm>
                <a:off x="5837238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90" name="Rectangle 39"/>
              <p:cNvSpPr>
                <a:spLocks/>
              </p:cNvSpPr>
              <p:nvPr/>
            </p:nvSpPr>
            <p:spPr bwMode="auto">
              <a:xfrm>
                <a:off x="3830638" y="4029075"/>
                <a:ext cx="139700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91" name="Rectangle 40"/>
              <p:cNvSpPr>
                <a:spLocks/>
              </p:cNvSpPr>
              <p:nvPr/>
            </p:nvSpPr>
            <p:spPr bwMode="auto">
              <a:xfrm>
                <a:off x="5119688" y="4029075"/>
                <a:ext cx="179387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92" name="Freeform 41"/>
              <p:cNvSpPr>
                <a:spLocks/>
              </p:cNvSpPr>
              <p:nvPr/>
            </p:nvSpPr>
            <p:spPr bwMode="auto">
              <a:xfrm rot="10800000" flipH="1">
                <a:off x="1384300" y="5532438"/>
                <a:ext cx="3146425" cy="8747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" name="Freeform 42"/>
              <p:cNvSpPr>
                <a:spLocks/>
              </p:cNvSpPr>
              <p:nvPr/>
            </p:nvSpPr>
            <p:spPr bwMode="auto">
              <a:xfrm>
                <a:off x="4578350" y="5957888"/>
                <a:ext cx="2384425" cy="454025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13668" y="12286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282" y="2048"/>
                      <a:pt x="17270" y="8719"/>
                      <a:pt x="13668" y="12286"/>
                    </a:cubicBezTo>
                    <a:cubicBezTo>
                      <a:pt x="10066" y="15853"/>
                      <a:pt x="2849" y="19684"/>
                      <a:pt x="0" y="2160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7" name="Oval 45"/>
              <p:cNvSpPr>
                <a:spLocks/>
              </p:cNvSpPr>
              <p:nvPr/>
            </p:nvSpPr>
            <p:spPr bwMode="auto">
              <a:xfrm>
                <a:off x="4892675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" name="Oval 48"/>
              <p:cNvSpPr>
                <a:spLocks/>
              </p:cNvSpPr>
              <p:nvPr/>
            </p:nvSpPr>
            <p:spPr bwMode="auto">
              <a:xfrm>
                <a:off x="6238875" y="4973638"/>
                <a:ext cx="720725" cy="717550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" name="Oval 51"/>
              <p:cNvSpPr>
                <a:spLocks/>
              </p:cNvSpPr>
              <p:nvPr/>
            </p:nvSpPr>
            <p:spPr bwMode="auto">
              <a:xfrm>
                <a:off x="2198687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1" name="Oval 54"/>
              <p:cNvSpPr>
                <a:spLocks/>
              </p:cNvSpPr>
              <p:nvPr/>
            </p:nvSpPr>
            <p:spPr bwMode="auto">
              <a:xfrm>
                <a:off x="3546476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/>
              </p:cNvSpPr>
              <p:nvPr/>
            </p:nvSpPr>
            <p:spPr bwMode="auto">
              <a:xfrm>
                <a:off x="852488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0219" name="Rectangle 43"/>
            <p:cNvSpPr>
              <a:spLocks noChangeAspect="1"/>
            </p:cNvSpPr>
            <p:nvPr/>
          </p:nvSpPr>
          <p:spPr bwMode="auto">
            <a:xfrm rot="10800000">
              <a:off x="4495800" y="3505200"/>
              <a:ext cx="108175" cy="100584"/>
            </a:xfrm>
            <a:prstGeom prst="rect">
              <a:avLst/>
            </a:prstGeom>
            <a:solidFill>
              <a:srgbClr val="009900"/>
            </a:solidFill>
            <a:ln w="28575" cap="flat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28600" y="2590799"/>
            <a:ext cx="2580099" cy="988169"/>
            <a:chOff x="-381000" y="2590800"/>
            <a:chExt cx="3644900" cy="139598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-381000" y="2590800"/>
              <a:ext cx="3644900" cy="1371600"/>
              <a:chOff x="852488" y="4029075"/>
              <a:chExt cx="6234974" cy="2382838"/>
            </a:xfrm>
          </p:grpSpPr>
          <p:sp>
            <p:nvSpPr>
              <p:cNvPr id="50184" name="Line 8"/>
              <p:cNvSpPr>
                <a:spLocks noChangeShapeType="1"/>
              </p:cNvSpPr>
              <p:nvPr/>
            </p:nvSpPr>
            <p:spPr bwMode="auto">
              <a:xfrm flipH="1">
                <a:off x="5943599" y="5750014"/>
                <a:ext cx="1143863" cy="274549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5" name="Freeform 9"/>
              <p:cNvSpPr>
                <a:spLocks/>
              </p:cNvSpPr>
              <p:nvPr/>
            </p:nvSpPr>
            <p:spPr bwMode="auto">
              <a:xfrm>
                <a:off x="5248275" y="4143375"/>
                <a:ext cx="1790700" cy="363538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8000" y="17984"/>
                      <a:pt x="4495" y="4496"/>
                      <a:pt x="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6" name="Freeform 10"/>
              <p:cNvSpPr>
                <a:spLocks/>
              </p:cNvSpPr>
              <p:nvPr/>
            </p:nvSpPr>
            <p:spPr bwMode="auto">
              <a:xfrm>
                <a:off x="2636838" y="4121150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7" name="Freeform 11"/>
              <p:cNvSpPr>
                <a:spLocks/>
              </p:cNvSpPr>
              <p:nvPr/>
            </p:nvSpPr>
            <p:spPr bwMode="auto">
              <a:xfrm flipH="1">
                <a:off x="3938588" y="4135438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8" name="Freeform 12"/>
              <p:cNvSpPr>
                <a:spLocks/>
              </p:cNvSpPr>
              <p:nvPr/>
            </p:nvSpPr>
            <p:spPr bwMode="auto">
              <a:xfrm>
                <a:off x="1328738" y="4129088"/>
                <a:ext cx="2630487" cy="9509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rot="10800000">
                <a:off x="2632075" y="470217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0" name="Line 14"/>
              <p:cNvSpPr>
                <a:spLocks noChangeShapeType="1"/>
              </p:cNvSpPr>
              <p:nvPr/>
            </p:nvSpPr>
            <p:spPr bwMode="auto">
              <a:xfrm rot="10800000">
                <a:off x="3927475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1" name="Line 15"/>
              <p:cNvSpPr>
                <a:spLocks noChangeShapeType="1"/>
              </p:cNvSpPr>
              <p:nvPr/>
            </p:nvSpPr>
            <p:spPr bwMode="auto">
              <a:xfrm rot="10800000">
                <a:off x="5270500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2" name="Line 16"/>
              <p:cNvSpPr>
                <a:spLocks noChangeShapeType="1"/>
              </p:cNvSpPr>
              <p:nvPr/>
            </p:nvSpPr>
            <p:spPr bwMode="auto">
              <a:xfrm rot="10800000">
                <a:off x="6516688" y="4708525"/>
                <a:ext cx="485775" cy="2095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3" name="Line 17"/>
              <p:cNvSpPr>
                <a:spLocks noChangeShapeType="1"/>
              </p:cNvSpPr>
              <p:nvPr/>
            </p:nvSpPr>
            <p:spPr bwMode="auto">
              <a:xfrm>
                <a:off x="4156075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4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435100" y="4708525"/>
                <a:ext cx="1104900" cy="4762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5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2743200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6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100513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7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375275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8" name="Line 22"/>
              <p:cNvSpPr>
                <a:spLocks noChangeShapeType="1"/>
              </p:cNvSpPr>
              <p:nvPr/>
            </p:nvSpPr>
            <p:spPr bwMode="auto">
              <a:xfrm flipH="1">
                <a:off x="3298825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9" name="Line 23"/>
              <p:cNvSpPr>
                <a:spLocks noChangeShapeType="1"/>
              </p:cNvSpPr>
              <p:nvPr/>
            </p:nvSpPr>
            <p:spPr bwMode="auto">
              <a:xfrm>
                <a:off x="1498600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0" name="Line 24"/>
              <p:cNvSpPr>
                <a:spLocks noChangeShapeType="1"/>
              </p:cNvSpPr>
              <p:nvPr/>
            </p:nvSpPr>
            <p:spPr bwMode="auto">
              <a:xfrm>
                <a:off x="1258888" y="5332413"/>
                <a:ext cx="5065712" cy="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2" name="Rectangle 26"/>
              <p:cNvSpPr>
                <a:spLocks/>
              </p:cNvSpPr>
              <p:nvPr/>
            </p:nvSpPr>
            <p:spPr bwMode="auto">
              <a:xfrm>
                <a:off x="1801813" y="5249863"/>
                <a:ext cx="179387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3" name="Rectangle 27"/>
              <p:cNvSpPr>
                <a:spLocks/>
              </p:cNvSpPr>
              <p:nvPr/>
            </p:nvSpPr>
            <p:spPr bwMode="auto">
              <a:xfrm>
                <a:off x="31480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4" name="Rectangle 28"/>
              <p:cNvSpPr>
                <a:spLocks/>
              </p:cNvSpPr>
              <p:nvPr/>
            </p:nvSpPr>
            <p:spPr bwMode="auto">
              <a:xfrm>
                <a:off x="44942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5" name="Rectangle 29"/>
              <p:cNvSpPr>
                <a:spLocks/>
              </p:cNvSpPr>
              <p:nvPr/>
            </p:nvSpPr>
            <p:spPr bwMode="auto">
              <a:xfrm>
                <a:off x="5842000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6" name="Rectangle 30"/>
              <p:cNvSpPr>
                <a:spLocks/>
              </p:cNvSpPr>
              <p:nvPr/>
            </p:nvSpPr>
            <p:spPr bwMode="auto">
              <a:xfrm>
                <a:off x="2506663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7" name="Rectangle 31"/>
              <p:cNvSpPr>
                <a:spLocks/>
              </p:cNvSpPr>
              <p:nvPr/>
            </p:nvSpPr>
            <p:spPr bwMode="auto">
              <a:xfrm>
                <a:off x="3810000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8" name="Rectangle 32"/>
              <p:cNvSpPr>
                <a:spLocks/>
              </p:cNvSpPr>
              <p:nvPr/>
            </p:nvSpPr>
            <p:spPr bwMode="auto">
              <a:xfrm>
                <a:off x="5113338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9" name="Rectangle 33"/>
              <p:cNvSpPr>
                <a:spLocks/>
              </p:cNvSpPr>
              <p:nvPr/>
            </p:nvSpPr>
            <p:spPr bwMode="auto">
              <a:xfrm>
                <a:off x="3136900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0" name="Line 34"/>
              <p:cNvSpPr>
                <a:spLocks noChangeShapeType="1"/>
              </p:cNvSpPr>
              <p:nvPr/>
            </p:nvSpPr>
            <p:spPr bwMode="auto">
              <a:xfrm flipH="1">
                <a:off x="4648200" y="5499100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1" name="Line 35"/>
              <p:cNvSpPr>
                <a:spLocks noChangeShapeType="1"/>
              </p:cNvSpPr>
              <p:nvPr/>
            </p:nvSpPr>
            <p:spPr bwMode="auto">
              <a:xfrm>
                <a:off x="2849563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2" name="Rectangle 36"/>
              <p:cNvSpPr>
                <a:spLocks/>
              </p:cNvSpPr>
              <p:nvPr/>
            </p:nvSpPr>
            <p:spPr bwMode="auto">
              <a:xfrm>
                <a:off x="4487863" y="5908675"/>
                <a:ext cx="179387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3" name="Rectangle 37"/>
              <p:cNvSpPr>
                <a:spLocks/>
              </p:cNvSpPr>
              <p:nvPr/>
            </p:nvSpPr>
            <p:spPr bwMode="auto">
              <a:xfrm>
                <a:off x="6418263" y="4608513"/>
                <a:ext cx="179387" cy="166687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4" name="Rectangle 38"/>
              <p:cNvSpPr>
                <a:spLocks/>
              </p:cNvSpPr>
              <p:nvPr/>
            </p:nvSpPr>
            <p:spPr bwMode="auto">
              <a:xfrm>
                <a:off x="5837238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5" name="Rectangle 39"/>
              <p:cNvSpPr>
                <a:spLocks/>
              </p:cNvSpPr>
              <p:nvPr/>
            </p:nvSpPr>
            <p:spPr bwMode="auto">
              <a:xfrm>
                <a:off x="3830638" y="4029075"/>
                <a:ext cx="139700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6" name="Rectangle 40"/>
              <p:cNvSpPr>
                <a:spLocks/>
              </p:cNvSpPr>
              <p:nvPr/>
            </p:nvSpPr>
            <p:spPr bwMode="auto">
              <a:xfrm>
                <a:off x="5119688" y="4029075"/>
                <a:ext cx="179387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auto">
              <a:xfrm rot="10800000" flipH="1">
                <a:off x="1384300" y="5532438"/>
                <a:ext cx="3146425" cy="8747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8" name="Freeform 42"/>
              <p:cNvSpPr>
                <a:spLocks/>
              </p:cNvSpPr>
              <p:nvPr/>
            </p:nvSpPr>
            <p:spPr bwMode="auto">
              <a:xfrm>
                <a:off x="4578351" y="6014773"/>
                <a:ext cx="2509111" cy="397140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13668" y="12286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282" y="2048"/>
                      <a:pt x="17270" y="8719"/>
                      <a:pt x="13668" y="12286"/>
                    </a:cubicBezTo>
                    <a:cubicBezTo>
                      <a:pt x="10066" y="15853"/>
                      <a:pt x="2849" y="19684"/>
                      <a:pt x="0" y="2160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21" name="Oval 45"/>
              <p:cNvSpPr>
                <a:spLocks/>
              </p:cNvSpPr>
              <p:nvPr/>
            </p:nvSpPr>
            <p:spPr bwMode="auto">
              <a:xfrm>
                <a:off x="4892676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24" name="Oval 48"/>
              <p:cNvSpPr>
                <a:spLocks/>
              </p:cNvSpPr>
              <p:nvPr/>
            </p:nvSpPr>
            <p:spPr bwMode="auto">
              <a:xfrm>
                <a:off x="6238875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27" name="Oval 51"/>
              <p:cNvSpPr>
                <a:spLocks/>
              </p:cNvSpPr>
              <p:nvPr/>
            </p:nvSpPr>
            <p:spPr bwMode="auto">
              <a:xfrm>
                <a:off x="2198687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30" name="Oval 54"/>
              <p:cNvSpPr>
                <a:spLocks/>
              </p:cNvSpPr>
              <p:nvPr/>
            </p:nvSpPr>
            <p:spPr bwMode="auto">
              <a:xfrm>
                <a:off x="3546474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33" name="Oval 57"/>
              <p:cNvSpPr>
                <a:spLocks/>
              </p:cNvSpPr>
              <p:nvPr/>
            </p:nvSpPr>
            <p:spPr bwMode="auto">
              <a:xfrm>
                <a:off x="852488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10" name="Rectangle 43"/>
            <p:cNvSpPr>
              <a:spLocks noChangeAspect="1"/>
            </p:cNvSpPr>
            <p:nvPr/>
          </p:nvSpPr>
          <p:spPr bwMode="auto">
            <a:xfrm rot="10800000">
              <a:off x="1720625" y="3886200"/>
              <a:ext cx="108175" cy="100584"/>
            </a:xfrm>
            <a:prstGeom prst="rect">
              <a:avLst/>
            </a:prstGeom>
            <a:solidFill>
              <a:srgbClr val="009900"/>
            </a:solidFill>
            <a:ln w="28575" cap="flat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35" name="Freeform 9"/>
          <p:cNvSpPr>
            <a:spLocks/>
          </p:cNvSpPr>
          <p:nvPr/>
        </p:nvSpPr>
        <p:spPr bwMode="auto">
          <a:xfrm>
            <a:off x="2200024" y="2789772"/>
            <a:ext cx="741011" cy="148127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000" y="17984"/>
                  <a:pt x="4495" y="4496"/>
                  <a:pt x="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36" name="Group 135"/>
          <p:cNvGrpSpPr>
            <a:grpSpLocks noChangeAspect="1"/>
          </p:cNvGrpSpPr>
          <p:nvPr/>
        </p:nvGrpSpPr>
        <p:grpSpPr>
          <a:xfrm>
            <a:off x="2438400" y="2590799"/>
            <a:ext cx="2520739" cy="988169"/>
            <a:chOff x="3124200" y="2209800"/>
            <a:chExt cx="3561042" cy="1395984"/>
          </a:xfrm>
        </p:grpSpPr>
        <p:grpSp>
          <p:nvGrpSpPr>
            <p:cNvPr id="137" name="Group 136"/>
            <p:cNvGrpSpPr>
              <a:grpSpLocks noChangeAspect="1"/>
            </p:cNvGrpSpPr>
            <p:nvPr/>
          </p:nvGrpSpPr>
          <p:grpSpPr>
            <a:xfrm flipH="1">
              <a:off x="3124200" y="2209800"/>
              <a:ext cx="3561042" cy="1371600"/>
              <a:chOff x="852488" y="4029075"/>
              <a:chExt cx="6186487" cy="2382838"/>
            </a:xfrm>
          </p:grpSpPr>
          <p:sp>
            <p:nvSpPr>
              <p:cNvPr id="139" name="Line 8"/>
              <p:cNvSpPr>
                <a:spLocks noChangeShapeType="1"/>
              </p:cNvSpPr>
              <p:nvPr/>
            </p:nvSpPr>
            <p:spPr bwMode="auto">
              <a:xfrm flipH="1">
                <a:off x="5943600" y="5732463"/>
                <a:ext cx="990600" cy="29210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0" name="Freeform 9"/>
              <p:cNvSpPr>
                <a:spLocks/>
              </p:cNvSpPr>
              <p:nvPr/>
            </p:nvSpPr>
            <p:spPr bwMode="auto">
              <a:xfrm>
                <a:off x="5248275" y="4143375"/>
                <a:ext cx="1790700" cy="363538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8000" y="17984"/>
                      <a:pt x="4495" y="4496"/>
                      <a:pt x="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1" name="Freeform 10"/>
              <p:cNvSpPr>
                <a:spLocks/>
              </p:cNvSpPr>
              <p:nvPr/>
            </p:nvSpPr>
            <p:spPr bwMode="auto">
              <a:xfrm>
                <a:off x="2636838" y="4121150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2" name="Freeform 11"/>
              <p:cNvSpPr>
                <a:spLocks/>
              </p:cNvSpPr>
              <p:nvPr/>
            </p:nvSpPr>
            <p:spPr bwMode="auto">
              <a:xfrm flipH="1">
                <a:off x="3938588" y="4135438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" name="Freeform 12"/>
              <p:cNvSpPr>
                <a:spLocks/>
              </p:cNvSpPr>
              <p:nvPr/>
            </p:nvSpPr>
            <p:spPr bwMode="auto">
              <a:xfrm>
                <a:off x="1328738" y="4129088"/>
                <a:ext cx="2630487" cy="9509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4" name="Line 13"/>
              <p:cNvSpPr>
                <a:spLocks noChangeShapeType="1"/>
              </p:cNvSpPr>
              <p:nvPr/>
            </p:nvSpPr>
            <p:spPr bwMode="auto">
              <a:xfrm rot="10800000">
                <a:off x="2632075" y="470217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5" name="Line 14"/>
              <p:cNvSpPr>
                <a:spLocks noChangeShapeType="1"/>
              </p:cNvSpPr>
              <p:nvPr/>
            </p:nvSpPr>
            <p:spPr bwMode="auto">
              <a:xfrm rot="10800000">
                <a:off x="3927475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6" name="Line 15"/>
              <p:cNvSpPr>
                <a:spLocks noChangeShapeType="1"/>
              </p:cNvSpPr>
              <p:nvPr/>
            </p:nvSpPr>
            <p:spPr bwMode="auto">
              <a:xfrm rot="10800000">
                <a:off x="5270500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7" name="Line 16"/>
              <p:cNvSpPr>
                <a:spLocks noChangeShapeType="1"/>
              </p:cNvSpPr>
              <p:nvPr/>
            </p:nvSpPr>
            <p:spPr bwMode="auto">
              <a:xfrm rot="10800000">
                <a:off x="6516688" y="4708525"/>
                <a:ext cx="485775" cy="2095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8" name="Line 17"/>
              <p:cNvSpPr>
                <a:spLocks noChangeShapeType="1"/>
              </p:cNvSpPr>
              <p:nvPr/>
            </p:nvSpPr>
            <p:spPr bwMode="auto">
              <a:xfrm>
                <a:off x="4156075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435100" y="4708525"/>
                <a:ext cx="1104900" cy="4762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0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2743200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1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100513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2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375275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" name="Line 22"/>
              <p:cNvSpPr>
                <a:spLocks noChangeShapeType="1"/>
              </p:cNvSpPr>
              <p:nvPr/>
            </p:nvSpPr>
            <p:spPr bwMode="auto">
              <a:xfrm flipH="1">
                <a:off x="3298825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4" name="Line 23"/>
              <p:cNvSpPr>
                <a:spLocks noChangeShapeType="1"/>
              </p:cNvSpPr>
              <p:nvPr/>
            </p:nvSpPr>
            <p:spPr bwMode="auto">
              <a:xfrm>
                <a:off x="1498600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5" name="Line 24"/>
              <p:cNvSpPr>
                <a:spLocks noChangeShapeType="1"/>
              </p:cNvSpPr>
              <p:nvPr/>
            </p:nvSpPr>
            <p:spPr bwMode="auto">
              <a:xfrm>
                <a:off x="1258888" y="5332413"/>
                <a:ext cx="5065712" cy="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6" name="Rectangle 26"/>
              <p:cNvSpPr>
                <a:spLocks/>
              </p:cNvSpPr>
              <p:nvPr/>
            </p:nvSpPr>
            <p:spPr bwMode="auto">
              <a:xfrm>
                <a:off x="1801813" y="5249863"/>
                <a:ext cx="179387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57" name="Rectangle 27"/>
              <p:cNvSpPr>
                <a:spLocks/>
              </p:cNvSpPr>
              <p:nvPr/>
            </p:nvSpPr>
            <p:spPr bwMode="auto">
              <a:xfrm>
                <a:off x="31480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58" name="Rectangle 28"/>
              <p:cNvSpPr>
                <a:spLocks/>
              </p:cNvSpPr>
              <p:nvPr/>
            </p:nvSpPr>
            <p:spPr bwMode="auto">
              <a:xfrm>
                <a:off x="44942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59" name="Rectangle 29"/>
              <p:cNvSpPr>
                <a:spLocks/>
              </p:cNvSpPr>
              <p:nvPr/>
            </p:nvSpPr>
            <p:spPr bwMode="auto">
              <a:xfrm>
                <a:off x="5842000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0" name="Rectangle 30"/>
              <p:cNvSpPr>
                <a:spLocks/>
              </p:cNvSpPr>
              <p:nvPr/>
            </p:nvSpPr>
            <p:spPr bwMode="auto">
              <a:xfrm>
                <a:off x="2506663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1" name="Rectangle 31"/>
              <p:cNvSpPr>
                <a:spLocks/>
              </p:cNvSpPr>
              <p:nvPr/>
            </p:nvSpPr>
            <p:spPr bwMode="auto">
              <a:xfrm>
                <a:off x="3810000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2" name="Rectangle 32"/>
              <p:cNvSpPr>
                <a:spLocks/>
              </p:cNvSpPr>
              <p:nvPr/>
            </p:nvSpPr>
            <p:spPr bwMode="auto">
              <a:xfrm>
                <a:off x="5113338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3" name="Rectangle 33"/>
              <p:cNvSpPr>
                <a:spLocks/>
              </p:cNvSpPr>
              <p:nvPr/>
            </p:nvSpPr>
            <p:spPr bwMode="auto">
              <a:xfrm>
                <a:off x="3136900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4" name="Line 34"/>
              <p:cNvSpPr>
                <a:spLocks noChangeShapeType="1"/>
              </p:cNvSpPr>
              <p:nvPr/>
            </p:nvSpPr>
            <p:spPr bwMode="auto">
              <a:xfrm flipH="1">
                <a:off x="4648200" y="5499100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5" name="Line 35"/>
              <p:cNvSpPr>
                <a:spLocks noChangeShapeType="1"/>
              </p:cNvSpPr>
              <p:nvPr/>
            </p:nvSpPr>
            <p:spPr bwMode="auto">
              <a:xfrm>
                <a:off x="2849563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6" name="Rectangle 36"/>
              <p:cNvSpPr>
                <a:spLocks/>
              </p:cNvSpPr>
              <p:nvPr/>
            </p:nvSpPr>
            <p:spPr bwMode="auto">
              <a:xfrm>
                <a:off x="4487863" y="5908675"/>
                <a:ext cx="179387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7" name="Rectangle 37"/>
              <p:cNvSpPr>
                <a:spLocks/>
              </p:cNvSpPr>
              <p:nvPr/>
            </p:nvSpPr>
            <p:spPr bwMode="auto">
              <a:xfrm>
                <a:off x="6418263" y="4608513"/>
                <a:ext cx="179387" cy="166687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8" name="Rectangle 38"/>
              <p:cNvSpPr>
                <a:spLocks/>
              </p:cNvSpPr>
              <p:nvPr/>
            </p:nvSpPr>
            <p:spPr bwMode="auto">
              <a:xfrm>
                <a:off x="5837238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9" name="Rectangle 39"/>
              <p:cNvSpPr>
                <a:spLocks/>
              </p:cNvSpPr>
              <p:nvPr/>
            </p:nvSpPr>
            <p:spPr bwMode="auto">
              <a:xfrm>
                <a:off x="3830638" y="4029075"/>
                <a:ext cx="139700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70" name="Rectangle 40"/>
              <p:cNvSpPr>
                <a:spLocks/>
              </p:cNvSpPr>
              <p:nvPr/>
            </p:nvSpPr>
            <p:spPr bwMode="auto">
              <a:xfrm>
                <a:off x="5119688" y="4029075"/>
                <a:ext cx="179387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71" name="Freeform 41"/>
              <p:cNvSpPr>
                <a:spLocks/>
              </p:cNvSpPr>
              <p:nvPr/>
            </p:nvSpPr>
            <p:spPr bwMode="auto">
              <a:xfrm rot="10800000" flipH="1">
                <a:off x="1384300" y="5532438"/>
                <a:ext cx="3146425" cy="8747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578350" y="5957888"/>
                <a:ext cx="2384425" cy="454025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13668" y="12286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282" y="2048"/>
                      <a:pt x="17270" y="8719"/>
                      <a:pt x="13668" y="12286"/>
                    </a:cubicBezTo>
                    <a:cubicBezTo>
                      <a:pt x="10066" y="15853"/>
                      <a:pt x="2849" y="19684"/>
                      <a:pt x="0" y="2160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3" name="Oval 45"/>
              <p:cNvSpPr>
                <a:spLocks/>
              </p:cNvSpPr>
              <p:nvPr/>
            </p:nvSpPr>
            <p:spPr bwMode="auto">
              <a:xfrm>
                <a:off x="4892675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" name="Oval 48"/>
              <p:cNvSpPr>
                <a:spLocks/>
              </p:cNvSpPr>
              <p:nvPr/>
            </p:nvSpPr>
            <p:spPr bwMode="auto">
              <a:xfrm>
                <a:off x="6238875" y="4973638"/>
                <a:ext cx="720725" cy="717550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5" name="Oval 51"/>
              <p:cNvSpPr>
                <a:spLocks/>
              </p:cNvSpPr>
              <p:nvPr/>
            </p:nvSpPr>
            <p:spPr bwMode="auto">
              <a:xfrm>
                <a:off x="2198687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6" name="Oval 54"/>
              <p:cNvSpPr>
                <a:spLocks/>
              </p:cNvSpPr>
              <p:nvPr/>
            </p:nvSpPr>
            <p:spPr bwMode="auto">
              <a:xfrm>
                <a:off x="3546476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7" name="Oval 57"/>
              <p:cNvSpPr>
                <a:spLocks/>
              </p:cNvSpPr>
              <p:nvPr/>
            </p:nvSpPr>
            <p:spPr bwMode="auto">
              <a:xfrm>
                <a:off x="852488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38" name="Rectangle 43"/>
            <p:cNvSpPr>
              <a:spLocks noChangeAspect="1"/>
            </p:cNvSpPr>
            <p:nvPr/>
          </p:nvSpPr>
          <p:spPr bwMode="auto">
            <a:xfrm rot="10800000">
              <a:off x="4495800" y="3505200"/>
              <a:ext cx="108175" cy="100584"/>
            </a:xfrm>
            <a:prstGeom prst="rect">
              <a:avLst/>
            </a:prstGeom>
            <a:solidFill>
              <a:srgbClr val="009900"/>
            </a:solidFill>
            <a:ln w="28575" cap="flat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grpSp>
        <p:nvGrpSpPr>
          <p:cNvPr id="178" name="Group 177"/>
          <p:cNvGrpSpPr>
            <a:grpSpLocks noChangeAspect="1"/>
          </p:cNvGrpSpPr>
          <p:nvPr/>
        </p:nvGrpSpPr>
        <p:grpSpPr>
          <a:xfrm>
            <a:off x="4114800" y="2590799"/>
            <a:ext cx="2580099" cy="988169"/>
            <a:chOff x="-381000" y="2590800"/>
            <a:chExt cx="3644900" cy="1395984"/>
          </a:xfrm>
        </p:grpSpPr>
        <p:grpSp>
          <p:nvGrpSpPr>
            <p:cNvPr id="179" name="Group 178"/>
            <p:cNvGrpSpPr>
              <a:grpSpLocks noChangeAspect="1"/>
            </p:cNvGrpSpPr>
            <p:nvPr/>
          </p:nvGrpSpPr>
          <p:grpSpPr>
            <a:xfrm>
              <a:off x="-381000" y="2590800"/>
              <a:ext cx="3644900" cy="1371600"/>
              <a:chOff x="852488" y="4029075"/>
              <a:chExt cx="6234974" cy="2382838"/>
            </a:xfrm>
          </p:grpSpPr>
          <p:sp>
            <p:nvSpPr>
              <p:cNvPr id="181" name="Line 8"/>
              <p:cNvSpPr>
                <a:spLocks noChangeShapeType="1"/>
              </p:cNvSpPr>
              <p:nvPr/>
            </p:nvSpPr>
            <p:spPr bwMode="auto">
              <a:xfrm flipH="1">
                <a:off x="5943599" y="5750014"/>
                <a:ext cx="1143863" cy="274549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2" name="Freeform 9"/>
              <p:cNvSpPr>
                <a:spLocks/>
              </p:cNvSpPr>
              <p:nvPr/>
            </p:nvSpPr>
            <p:spPr bwMode="auto">
              <a:xfrm>
                <a:off x="5248275" y="4143375"/>
                <a:ext cx="1790700" cy="363538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8000" y="17984"/>
                      <a:pt x="4495" y="4496"/>
                      <a:pt x="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3" name="Freeform 10"/>
              <p:cNvSpPr>
                <a:spLocks/>
              </p:cNvSpPr>
              <p:nvPr/>
            </p:nvSpPr>
            <p:spPr bwMode="auto">
              <a:xfrm>
                <a:off x="2636838" y="4121150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" name="Freeform 11"/>
              <p:cNvSpPr>
                <a:spLocks/>
              </p:cNvSpPr>
              <p:nvPr/>
            </p:nvSpPr>
            <p:spPr bwMode="auto">
              <a:xfrm flipH="1">
                <a:off x="3938588" y="4135438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5" name="Freeform 12"/>
              <p:cNvSpPr>
                <a:spLocks/>
              </p:cNvSpPr>
              <p:nvPr/>
            </p:nvSpPr>
            <p:spPr bwMode="auto">
              <a:xfrm>
                <a:off x="1328738" y="4129088"/>
                <a:ext cx="2630487" cy="9509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6" name="Line 13"/>
              <p:cNvSpPr>
                <a:spLocks noChangeShapeType="1"/>
              </p:cNvSpPr>
              <p:nvPr/>
            </p:nvSpPr>
            <p:spPr bwMode="auto">
              <a:xfrm rot="10800000">
                <a:off x="2632075" y="470217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7" name="Line 14"/>
              <p:cNvSpPr>
                <a:spLocks noChangeShapeType="1"/>
              </p:cNvSpPr>
              <p:nvPr/>
            </p:nvSpPr>
            <p:spPr bwMode="auto">
              <a:xfrm rot="10800000">
                <a:off x="3927475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8" name="Line 15"/>
              <p:cNvSpPr>
                <a:spLocks noChangeShapeType="1"/>
              </p:cNvSpPr>
              <p:nvPr/>
            </p:nvSpPr>
            <p:spPr bwMode="auto">
              <a:xfrm rot="10800000">
                <a:off x="5270500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9" name="Line 16"/>
              <p:cNvSpPr>
                <a:spLocks noChangeShapeType="1"/>
              </p:cNvSpPr>
              <p:nvPr/>
            </p:nvSpPr>
            <p:spPr bwMode="auto">
              <a:xfrm rot="10800000">
                <a:off x="6516688" y="4708525"/>
                <a:ext cx="485775" cy="2095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0" name="Line 17"/>
              <p:cNvSpPr>
                <a:spLocks noChangeShapeType="1"/>
              </p:cNvSpPr>
              <p:nvPr/>
            </p:nvSpPr>
            <p:spPr bwMode="auto">
              <a:xfrm>
                <a:off x="4156075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1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435100" y="4708525"/>
                <a:ext cx="1104900" cy="4762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2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2743200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3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100513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375275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" name="Line 22"/>
              <p:cNvSpPr>
                <a:spLocks noChangeShapeType="1"/>
              </p:cNvSpPr>
              <p:nvPr/>
            </p:nvSpPr>
            <p:spPr bwMode="auto">
              <a:xfrm flipH="1">
                <a:off x="3298825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6" name="Line 23"/>
              <p:cNvSpPr>
                <a:spLocks noChangeShapeType="1"/>
              </p:cNvSpPr>
              <p:nvPr/>
            </p:nvSpPr>
            <p:spPr bwMode="auto">
              <a:xfrm>
                <a:off x="1498600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7" name="Line 24"/>
              <p:cNvSpPr>
                <a:spLocks noChangeShapeType="1"/>
              </p:cNvSpPr>
              <p:nvPr/>
            </p:nvSpPr>
            <p:spPr bwMode="auto">
              <a:xfrm>
                <a:off x="1258888" y="5332413"/>
                <a:ext cx="5065712" cy="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8" name="Rectangle 26"/>
              <p:cNvSpPr>
                <a:spLocks/>
              </p:cNvSpPr>
              <p:nvPr/>
            </p:nvSpPr>
            <p:spPr bwMode="auto">
              <a:xfrm>
                <a:off x="1801813" y="5249863"/>
                <a:ext cx="179387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99" name="Rectangle 27"/>
              <p:cNvSpPr>
                <a:spLocks/>
              </p:cNvSpPr>
              <p:nvPr/>
            </p:nvSpPr>
            <p:spPr bwMode="auto">
              <a:xfrm>
                <a:off x="31480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0" name="Rectangle 28"/>
              <p:cNvSpPr>
                <a:spLocks/>
              </p:cNvSpPr>
              <p:nvPr/>
            </p:nvSpPr>
            <p:spPr bwMode="auto">
              <a:xfrm>
                <a:off x="44942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1" name="Rectangle 29"/>
              <p:cNvSpPr>
                <a:spLocks/>
              </p:cNvSpPr>
              <p:nvPr/>
            </p:nvSpPr>
            <p:spPr bwMode="auto">
              <a:xfrm>
                <a:off x="5842000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2" name="Rectangle 30"/>
              <p:cNvSpPr>
                <a:spLocks/>
              </p:cNvSpPr>
              <p:nvPr/>
            </p:nvSpPr>
            <p:spPr bwMode="auto">
              <a:xfrm>
                <a:off x="2506663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3" name="Rectangle 31"/>
              <p:cNvSpPr>
                <a:spLocks/>
              </p:cNvSpPr>
              <p:nvPr/>
            </p:nvSpPr>
            <p:spPr bwMode="auto">
              <a:xfrm>
                <a:off x="3810000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4" name="Rectangle 32"/>
              <p:cNvSpPr>
                <a:spLocks/>
              </p:cNvSpPr>
              <p:nvPr/>
            </p:nvSpPr>
            <p:spPr bwMode="auto">
              <a:xfrm>
                <a:off x="5113338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5" name="Rectangle 33"/>
              <p:cNvSpPr>
                <a:spLocks/>
              </p:cNvSpPr>
              <p:nvPr/>
            </p:nvSpPr>
            <p:spPr bwMode="auto">
              <a:xfrm>
                <a:off x="3136900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6" name="Line 34"/>
              <p:cNvSpPr>
                <a:spLocks noChangeShapeType="1"/>
              </p:cNvSpPr>
              <p:nvPr/>
            </p:nvSpPr>
            <p:spPr bwMode="auto">
              <a:xfrm flipH="1">
                <a:off x="4648200" y="5499100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7" name="Line 35"/>
              <p:cNvSpPr>
                <a:spLocks noChangeShapeType="1"/>
              </p:cNvSpPr>
              <p:nvPr/>
            </p:nvSpPr>
            <p:spPr bwMode="auto">
              <a:xfrm>
                <a:off x="2849563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8" name="Rectangle 36"/>
              <p:cNvSpPr>
                <a:spLocks/>
              </p:cNvSpPr>
              <p:nvPr/>
            </p:nvSpPr>
            <p:spPr bwMode="auto">
              <a:xfrm>
                <a:off x="4487863" y="5908675"/>
                <a:ext cx="179387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9" name="Rectangle 37"/>
              <p:cNvSpPr>
                <a:spLocks/>
              </p:cNvSpPr>
              <p:nvPr/>
            </p:nvSpPr>
            <p:spPr bwMode="auto">
              <a:xfrm>
                <a:off x="6418263" y="4608513"/>
                <a:ext cx="179387" cy="166687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10" name="Rectangle 38"/>
              <p:cNvSpPr>
                <a:spLocks/>
              </p:cNvSpPr>
              <p:nvPr/>
            </p:nvSpPr>
            <p:spPr bwMode="auto">
              <a:xfrm>
                <a:off x="5837238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11" name="Rectangle 39"/>
              <p:cNvSpPr>
                <a:spLocks/>
              </p:cNvSpPr>
              <p:nvPr/>
            </p:nvSpPr>
            <p:spPr bwMode="auto">
              <a:xfrm>
                <a:off x="3830638" y="4029075"/>
                <a:ext cx="139700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12" name="Rectangle 40"/>
              <p:cNvSpPr>
                <a:spLocks/>
              </p:cNvSpPr>
              <p:nvPr/>
            </p:nvSpPr>
            <p:spPr bwMode="auto">
              <a:xfrm>
                <a:off x="5119688" y="4029075"/>
                <a:ext cx="179387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13" name="Freeform 41"/>
              <p:cNvSpPr>
                <a:spLocks/>
              </p:cNvSpPr>
              <p:nvPr/>
            </p:nvSpPr>
            <p:spPr bwMode="auto">
              <a:xfrm rot="10800000" flipH="1">
                <a:off x="1384300" y="5532438"/>
                <a:ext cx="3146425" cy="8747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4" name="Freeform 42"/>
              <p:cNvSpPr>
                <a:spLocks/>
              </p:cNvSpPr>
              <p:nvPr/>
            </p:nvSpPr>
            <p:spPr bwMode="auto">
              <a:xfrm>
                <a:off x="4578351" y="6014773"/>
                <a:ext cx="2509111" cy="397140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13668" y="12286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282" y="2048"/>
                      <a:pt x="17270" y="8719"/>
                      <a:pt x="13668" y="12286"/>
                    </a:cubicBezTo>
                    <a:cubicBezTo>
                      <a:pt x="10066" y="15853"/>
                      <a:pt x="2849" y="19684"/>
                      <a:pt x="0" y="2160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" name="Oval 45"/>
              <p:cNvSpPr>
                <a:spLocks/>
              </p:cNvSpPr>
              <p:nvPr/>
            </p:nvSpPr>
            <p:spPr bwMode="auto">
              <a:xfrm>
                <a:off x="4892676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6" name="Oval 48"/>
              <p:cNvSpPr>
                <a:spLocks/>
              </p:cNvSpPr>
              <p:nvPr/>
            </p:nvSpPr>
            <p:spPr bwMode="auto">
              <a:xfrm>
                <a:off x="6238875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7" name="Oval 51"/>
              <p:cNvSpPr>
                <a:spLocks/>
              </p:cNvSpPr>
              <p:nvPr/>
            </p:nvSpPr>
            <p:spPr bwMode="auto">
              <a:xfrm>
                <a:off x="2198687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8" name="Oval 54"/>
              <p:cNvSpPr>
                <a:spLocks/>
              </p:cNvSpPr>
              <p:nvPr/>
            </p:nvSpPr>
            <p:spPr bwMode="auto">
              <a:xfrm>
                <a:off x="3546474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" name="Oval 57"/>
              <p:cNvSpPr>
                <a:spLocks/>
              </p:cNvSpPr>
              <p:nvPr/>
            </p:nvSpPr>
            <p:spPr bwMode="auto">
              <a:xfrm>
                <a:off x="852488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80" name="Rectangle 43"/>
            <p:cNvSpPr>
              <a:spLocks noChangeAspect="1"/>
            </p:cNvSpPr>
            <p:nvPr/>
          </p:nvSpPr>
          <p:spPr bwMode="auto">
            <a:xfrm rot="10800000">
              <a:off x="1720625" y="3886200"/>
              <a:ext cx="108175" cy="100584"/>
            </a:xfrm>
            <a:prstGeom prst="rect">
              <a:avLst/>
            </a:prstGeom>
            <a:solidFill>
              <a:srgbClr val="009900"/>
            </a:solidFill>
            <a:ln w="28575" cap="flat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1" name="Left Brace 10"/>
          <p:cNvSpPr/>
          <p:nvPr/>
        </p:nvSpPr>
        <p:spPr>
          <a:xfrm rot="16200000">
            <a:off x="4267200" y="152400"/>
            <a:ext cx="457200" cy="8077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00200" y="44958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# nodes:  ~1,000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# edges:  ~1,000,000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Approximate Inference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1188" y="1600200"/>
            <a:ext cx="8153400" cy="3657600"/>
          </a:xfrm>
          <a:ln/>
        </p:spPr>
        <p:txBody>
          <a:bodyPr>
            <a:normAutofit/>
          </a:bodyPr>
          <a:lstStyle/>
          <a:p>
            <a:pPr marL="280988" indent="-280988"/>
            <a:r>
              <a:rPr lang="en-US" dirty="0" smtClean="0"/>
              <a:t>Best structure intractable </a:t>
            </a:r>
            <a:r>
              <a:rPr lang="en-US" dirty="0"/>
              <a:t>to </a:t>
            </a:r>
            <a:r>
              <a:rPr lang="en-US" dirty="0" smtClean="0"/>
              <a:t>calculate</a:t>
            </a:r>
          </a:p>
          <a:p>
            <a:pPr marL="320040" lvl="1" indent="0">
              <a:buNone/>
            </a:pPr>
            <a:r>
              <a:rPr lang="en-US" dirty="0" smtClean="0"/>
              <a:t>i.e., we cannot infer the underlying structure analytically</a:t>
            </a:r>
            <a:endParaRPr lang="en-US" dirty="0"/>
          </a:p>
          <a:p>
            <a:pPr lvl="1"/>
            <a:endParaRPr lang="en-US" sz="1800" dirty="0"/>
          </a:p>
          <a:p>
            <a:pPr marL="280988" indent="-280988">
              <a:lnSpc>
                <a:spcPct val="80000"/>
              </a:lnSpc>
            </a:pPr>
            <a:r>
              <a:rPr lang="en-US" dirty="0" smtClean="0"/>
              <a:t>Phase 2 uses </a:t>
            </a:r>
            <a:r>
              <a:rPr lang="en-US" dirty="0"/>
              <a:t>Loopy Belief Propagation (BP</a:t>
            </a:r>
            <a:r>
              <a:rPr lang="en-US" dirty="0" smtClean="0"/>
              <a:t>) to approximate solution</a:t>
            </a:r>
            <a:endParaRPr lang="en-US" dirty="0"/>
          </a:p>
          <a:p>
            <a:pPr lvl="1"/>
            <a:r>
              <a:rPr lang="en-US" dirty="0"/>
              <a:t>Local, message-passing scheme </a:t>
            </a:r>
          </a:p>
          <a:p>
            <a:pPr lvl="1"/>
            <a:r>
              <a:rPr lang="en-US" dirty="0"/>
              <a:t>Distributes evidence between </a:t>
            </a:r>
            <a:r>
              <a:rPr lang="en-US" dirty="0" smtClean="0"/>
              <a:t>nodes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Loopy </a:t>
            </a:r>
            <a:r>
              <a:rPr lang="en-US" dirty="0"/>
              <a:t>Belief Propagation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3605213" y="2486025"/>
            <a:ext cx="1409700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198938" y="2351088"/>
            <a:ext cx="250825" cy="238125"/>
          </a:xfrm>
          <a:prstGeom prst="rect">
            <a:avLst/>
          </a:prstGeom>
          <a:solidFill>
            <a:srgbClr val="EBDDC3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3135313" y="2074863"/>
            <a:ext cx="825500" cy="822325"/>
            <a:chOff x="0" y="0"/>
            <a:chExt cx="519" cy="518"/>
          </a:xfrm>
        </p:grpSpPr>
        <p:sp>
          <p:nvSpPr>
            <p:cNvPr id="59400" name="Oval 8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1" name="Rectangle 9"/>
            <p:cNvSpPr>
              <a:spLocks/>
            </p:cNvSpPr>
            <p:nvPr/>
          </p:nvSpPr>
          <p:spPr bwMode="auto">
            <a:xfrm>
              <a:off x="51" y="107"/>
              <a:ext cx="417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31</a:t>
              </a:r>
            </a:p>
          </p:txBody>
        </p:sp>
      </p:grp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4678363" y="2074863"/>
            <a:ext cx="825500" cy="822325"/>
            <a:chOff x="0" y="0"/>
            <a:chExt cx="519" cy="518"/>
          </a:xfrm>
        </p:grpSpPr>
        <p:sp>
          <p:nvSpPr>
            <p:cNvPr id="59403" name="Oval 11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4" name="Rectangle 12"/>
            <p:cNvSpPr>
              <a:spLocks/>
            </p:cNvSpPr>
            <p:nvPr/>
          </p:nvSpPr>
          <p:spPr bwMode="auto">
            <a:xfrm>
              <a:off x="47" y="107"/>
              <a:ext cx="425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32</a:t>
              </a:r>
            </a:p>
          </p:txBody>
        </p:sp>
      </p:grpSp>
      <p:sp>
        <p:nvSpPr>
          <p:cNvPr id="59405" name="Line 13"/>
          <p:cNvSpPr>
            <a:spLocks noChangeShapeType="1"/>
          </p:cNvSpPr>
          <p:nvPr/>
        </p:nvSpPr>
        <p:spPr bwMode="auto">
          <a:xfrm rot="10800000" flipH="1">
            <a:off x="5588000" y="2481263"/>
            <a:ext cx="776288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rot="10800000" flipH="1">
            <a:off x="2286000" y="2478088"/>
            <a:ext cx="749300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Freeform 15"/>
          <p:cNvSpPr>
            <a:spLocks/>
          </p:cNvSpPr>
          <p:nvPr/>
        </p:nvSpPr>
        <p:spPr bwMode="auto">
          <a:xfrm>
            <a:off x="5013325" y="5299075"/>
            <a:ext cx="587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21600"/>
              </a:cxn>
              <a:cxn ang="0">
                <a:pos x="3503" y="350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3503" y="3503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9" t="29218" r="9195" b="14963"/>
          <a:stretch>
            <a:fillRect/>
          </a:stretch>
        </p:blipFill>
        <p:spPr bwMode="auto">
          <a:xfrm>
            <a:off x="631825" y="4946650"/>
            <a:ext cx="3151188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5" t="27689" r="8130" b="16437"/>
          <a:stretch>
            <a:fillRect/>
          </a:stretch>
        </p:blipFill>
        <p:spPr bwMode="auto">
          <a:xfrm>
            <a:off x="5702300" y="4879975"/>
            <a:ext cx="3151188" cy="16240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59410" name="Group 18"/>
          <p:cNvGrpSpPr>
            <a:grpSpLocks/>
          </p:cNvGrpSpPr>
          <p:nvPr/>
        </p:nvGrpSpPr>
        <p:grpSpPr bwMode="auto">
          <a:xfrm>
            <a:off x="3157538" y="3124200"/>
            <a:ext cx="3173412" cy="2400300"/>
            <a:chOff x="0" y="0"/>
            <a:chExt cx="1998" cy="1511"/>
          </a:xfrm>
        </p:grpSpPr>
        <p:pic>
          <p:nvPicPr>
            <p:cNvPr id="59411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22" t="29218" r="8089" b="17203"/>
            <a:stretch>
              <a:fillRect/>
            </a:stretch>
          </p:blipFill>
          <p:spPr bwMode="auto">
            <a:xfrm>
              <a:off x="0" y="0"/>
              <a:ext cx="1998" cy="981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507" y="1191"/>
              <a:ext cx="984" cy="320"/>
            </a:xfrm>
            <a:custGeom>
              <a:avLst/>
              <a:gdLst/>
              <a:ahLst/>
              <a:cxnLst>
                <a:cxn ang="0">
                  <a:pos x="15986" y="7898"/>
                </a:cxn>
                <a:cxn ang="0">
                  <a:pos x="16162" y="0"/>
                </a:cxn>
                <a:cxn ang="0">
                  <a:pos x="21600" y="10665"/>
                </a:cxn>
                <a:cxn ang="0">
                  <a:pos x="15789" y="21600"/>
                </a:cxn>
                <a:cxn ang="0">
                  <a:pos x="15898" y="13703"/>
                </a:cxn>
                <a:cxn ang="0">
                  <a:pos x="439" y="19035"/>
                </a:cxn>
                <a:cxn ang="0">
                  <a:pos x="0" y="5603"/>
                </a:cxn>
                <a:cxn ang="0">
                  <a:pos x="0" y="5603"/>
                </a:cxn>
                <a:cxn ang="0">
                  <a:pos x="15986" y="7898"/>
                </a:cxn>
                <a:cxn ang="0">
                  <a:pos x="15986" y="7898"/>
                </a:cxn>
              </a:cxnLst>
              <a:rect l="0" t="0" r="r" b="b"/>
              <a:pathLst>
                <a:path w="21600" h="21600">
                  <a:moveTo>
                    <a:pt x="15986" y="7898"/>
                  </a:moveTo>
                  <a:lnTo>
                    <a:pt x="16162" y="0"/>
                  </a:lnTo>
                  <a:lnTo>
                    <a:pt x="21600" y="10665"/>
                  </a:lnTo>
                  <a:lnTo>
                    <a:pt x="15789" y="21600"/>
                  </a:lnTo>
                  <a:lnTo>
                    <a:pt x="15898" y="13703"/>
                  </a:lnTo>
                  <a:lnTo>
                    <a:pt x="439" y="19035"/>
                  </a:lnTo>
                  <a:lnTo>
                    <a:pt x="0" y="5603"/>
                  </a:lnTo>
                  <a:lnTo>
                    <a:pt x="15986" y="7898"/>
                  </a:lnTo>
                  <a:close/>
                  <a:moveTo>
                    <a:pt x="15986" y="7898"/>
                  </a:moveTo>
                </a:path>
              </a:pathLst>
            </a:custGeom>
            <a:noFill/>
            <a:ln w="38100" cap="flat">
              <a:solidFill>
                <a:srgbClr val="BED3E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324600" y="3276600"/>
            <a:ext cx="2138363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m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LYS31→LEU32</a:t>
            </a:r>
          </a:p>
        </p:txBody>
      </p:sp>
      <p:pic>
        <p:nvPicPr>
          <p:cNvPr id="59414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4" t="27689" r="9195" b="16492"/>
          <a:stretch>
            <a:fillRect/>
          </a:stretch>
        </p:blipFill>
        <p:spPr bwMode="auto">
          <a:xfrm>
            <a:off x="5681663" y="4878388"/>
            <a:ext cx="3130550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9415" name="AutoShape 23"/>
          <p:cNvSpPr>
            <a:spLocks/>
          </p:cNvSpPr>
          <p:nvPr/>
        </p:nvSpPr>
        <p:spPr bwMode="auto">
          <a:xfrm>
            <a:off x="5659438" y="4419600"/>
            <a:ext cx="3267075" cy="2274888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6" name="Rectangle 24"/>
          <p:cNvSpPr>
            <a:spLocks/>
          </p:cNvSpPr>
          <p:nvPr/>
        </p:nvSpPr>
        <p:spPr bwMode="auto">
          <a:xfrm>
            <a:off x="6781800" y="4267200"/>
            <a:ext cx="1074738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LEU32</a:t>
            </a:r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1676400" y="4343400"/>
            <a:ext cx="993775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LYS31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3" grpId="0" autoUpdateAnimBg="0"/>
      <p:bldP spid="594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Loopy </a:t>
            </a:r>
            <a:r>
              <a:rPr lang="en-US" dirty="0"/>
              <a:t>Belief Propagation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3605213" y="2486025"/>
            <a:ext cx="1409700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4198938" y="2351088"/>
            <a:ext cx="250825" cy="238125"/>
          </a:xfrm>
          <a:prstGeom prst="rect">
            <a:avLst/>
          </a:prstGeom>
          <a:solidFill>
            <a:srgbClr val="EBDDC3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61447" name="Group 7"/>
          <p:cNvGrpSpPr>
            <a:grpSpLocks/>
          </p:cNvGrpSpPr>
          <p:nvPr/>
        </p:nvGrpSpPr>
        <p:grpSpPr bwMode="auto">
          <a:xfrm>
            <a:off x="3135313" y="2074863"/>
            <a:ext cx="825500" cy="822325"/>
            <a:chOff x="0" y="0"/>
            <a:chExt cx="519" cy="518"/>
          </a:xfrm>
        </p:grpSpPr>
        <p:sp>
          <p:nvSpPr>
            <p:cNvPr id="61448" name="Oval 8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49" name="Rectangle 9"/>
            <p:cNvSpPr>
              <a:spLocks/>
            </p:cNvSpPr>
            <p:nvPr/>
          </p:nvSpPr>
          <p:spPr bwMode="auto">
            <a:xfrm>
              <a:off x="51" y="107"/>
              <a:ext cx="417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31</a:t>
              </a:r>
            </a:p>
          </p:txBody>
        </p:sp>
      </p:grpSp>
      <p:grpSp>
        <p:nvGrpSpPr>
          <p:cNvPr id="61450" name="Group 10"/>
          <p:cNvGrpSpPr>
            <a:grpSpLocks/>
          </p:cNvGrpSpPr>
          <p:nvPr/>
        </p:nvGrpSpPr>
        <p:grpSpPr bwMode="auto">
          <a:xfrm>
            <a:off x="4678363" y="2074863"/>
            <a:ext cx="825500" cy="822325"/>
            <a:chOff x="0" y="0"/>
            <a:chExt cx="519" cy="518"/>
          </a:xfrm>
        </p:grpSpPr>
        <p:sp>
          <p:nvSpPr>
            <p:cNvPr id="61451" name="Oval 11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2" name="Rectangle 12"/>
            <p:cNvSpPr>
              <a:spLocks/>
            </p:cNvSpPr>
            <p:nvPr/>
          </p:nvSpPr>
          <p:spPr bwMode="auto">
            <a:xfrm>
              <a:off x="47" y="107"/>
              <a:ext cx="425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32</a:t>
              </a:r>
            </a:p>
          </p:txBody>
        </p:sp>
      </p:grp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5588000" y="2476500"/>
            <a:ext cx="777875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2286000" y="2476500"/>
            <a:ext cx="749300" cy="4763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5" name="Freeform 15"/>
          <p:cNvSpPr>
            <a:spLocks/>
          </p:cNvSpPr>
          <p:nvPr/>
        </p:nvSpPr>
        <p:spPr bwMode="auto">
          <a:xfrm>
            <a:off x="5013325" y="5299075"/>
            <a:ext cx="587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21600"/>
              </a:cxn>
              <a:cxn ang="0">
                <a:pos x="3503" y="350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3503" y="3503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323013" y="3276600"/>
            <a:ext cx="2219325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m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LEU32→LEU31</a:t>
            </a:r>
          </a:p>
        </p:txBody>
      </p:sp>
      <p:sp>
        <p:nvSpPr>
          <p:cNvPr id="61457" name="Rectangle 17"/>
          <p:cNvSpPr>
            <a:spLocks/>
          </p:cNvSpPr>
          <p:nvPr/>
        </p:nvSpPr>
        <p:spPr bwMode="auto">
          <a:xfrm>
            <a:off x="6781800" y="4267200"/>
            <a:ext cx="1074738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LEU32</a:t>
            </a:r>
          </a:p>
        </p:txBody>
      </p:sp>
      <p:sp>
        <p:nvSpPr>
          <p:cNvPr id="61458" name="Rectangle 18"/>
          <p:cNvSpPr>
            <a:spLocks/>
          </p:cNvSpPr>
          <p:nvPr/>
        </p:nvSpPr>
        <p:spPr bwMode="auto">
          <a:xfrm>
            <a:off x="1676400" y="4343400"/>
            <a:ext cx="993775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LYS31</a:t>
            </a:r>
          </a:p>
        </p:txBody>
      </p:sp>
      <p:sp>
        <p:nvSpPr>
          <p:cNvPr id="61459" name="Freeform 19"/>
          <p:cNvSpPr>
            <a:spLocks/>
          </p:cNvSpPr>
          <p:nvPr/>
        </p:nvSpPr>
        <p:spPr bwMode="auto">
          <a:xfrm>
            <a:off x="5013325" y="5299075"/>
            <a:ext cx="587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21600"/>
              </a:cxn>
              <a:cxn ang="0">
                <a:pos x="3503" y="350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3503" y="3503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9" t="29218" r="9195" b="14963"/>
          <a:stretch>
            <a:fillRect/>
          </a:stretch>
        </p:blipFill>
        <p:spPr bwMode="auto">
          <a:xfrm>
            <a:off x="631825" y="4946650"/>
            <a:ext cx="3151188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61461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5" t="27689" r="8130" b="16437"/>
          <a:stretch>
            <a:fillRect/>
          </a:stretch>
        </p:blipFill>
        <p:spPr bwMode="auto">
          <a:xfrm>
            <a:off x="5702300" y="4879975"/>
            <a:ext cx="3151188" cy="16240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3140075" y="3200400"/>
            <a:ext cx="3175000" cy="2333625"/>
            <a:chOff x="0" y="0"/>
            <a:chExt cx="2000" cy="1470"/>
          </a:xfrm>
        </p:grpSpPr>
        <p:pic>
          <p:nvPicPr>
            <p:cNvPr id="61463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879" t="38176" r="9195" b="12726"/>
            <a:stretch>
              <a:fillRect/>
            </a:stretch>
          </p:blipFill>
          <p:spPr bwMode="auto">
            <a:xfrm>
              <a:off x="0" y="0"/>
              <a:ext cx="2000" cy="899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61464" name="Freeform 24"/>
            <p:cNvSpPr>
              <a:spLocks/>
            </p:cNvSpPr>
            <p:nvPr/>
          </p:nvSpPr>
          <p:spPr bwMode="auto">
            <a:xfrm flipH="1">
              <a:off x="507" y="1150"/>
              <a:ext cx="985" cy="320"/>
            </a:xfrm>
            <a:custGeom>
              <a:avLst/>
              <a:gdLst/>
              <a:ahLst/>
              <a:cxnLst>
                <a:cxn ang="0">
                  <a:pos x="15986" y="7898"/>
                </a:cxn>
                <a:cxn ang="0">
                  <a:pos x="16162" y="0"/>
                </a:cxn>
                <a:cxn ang="0">
                  <a:pos x="21600" y="10665"/>
                </a:cxn>
                <a:cxn ang="0">
                  <a:pos x="15789" y="21600"/>
                </a:cxn>
                <a:cxn ang="0">
                  <a:pos x="15898" y="13703"/>
                </a:cxn>
                <a:cxn ang="0">
                  <a:pos x="439" y="19035"/>
                </a:cxn>
                <a:cxn ang="0">
                  <a:pos x="0" y="5603"/>
                </a:cxn>
                <a:cxn ang="0">
                  <a:pos x="0" y="5603"/>
                </a:cxn>
                <a:cxn ang="0">
                  <a:pos x="15986" y="7898"/>
                </a:cxn>
                <a:cxn ang="0">
                  <a:pos x="15986" y="7898"/>
                </a:cxn>
              </a:cxnLst>
              <a:rect l="0" t="0" r="r" b="b"/>
              <a:pathLst>
                <a:path w="21600" h="21600">
                  <a:moveTo>
                    <a:pt x="15986" y="7898"/>
                  </a:moveTo>
                  <a:lnTo>
                    <a:pt x="16162" y="0"/>
                  </a:lnTo>
                  <a:lnTo>
                    <a:pt x="21600" y="10665"/>
                  </a:lnTo>
                  <a:lnTo>
                    <a:pt x="15789" y="21600"/>
                  </a:lnTo>
                  <a:lnTo>
                    <a:pt x="15898" y="13703"/>
                  </a:lnTo>
                  <a:lnTo>
                    <a:pt x="439" y="19035"/>
                  </a:lnTo>
                  <a:lnTo>
                    <a:pt x="0" y="5603"/>
                  </a:lnTo>
                  <a:lnTo>
                    <a:pt x="15986" y="7898"/>
                  </a:lnTo>
                  <a:close/>
                  <a:moveTo>
                    <a:pt x="15986" y="7898"/>
                  </a:moveTo>
                </a:path>
              </a:pathLst>
            </a:custGeom>
            <a:noFill/>
            <a:ln w="38100" cap="flat">
              <a:solidFill>
                <a:srgbClr val="BED3E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1465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4" t="27689" r="9195" b="16492"/>
          <a:stretch>
            <a:fillRect/>
          </a:stretch>
        </p:blipFill>
        <p:spPr bwMode="auto">
          <a:xfrm>
            <a:off x="5681663" y="4878388"/>
            <a:ext cx="3130550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61466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74" t="29686" r="8698" b="15569"/>
          <a:stretch>
            <a:fillRect/>
          </a:stretch>
        </p:blipFill>
        <p:spPr bwMode="auto">
          <a:xfrm>
            <a:off x="652463" y="4967288"/>
            <a:ext cx="3135312" cy="1587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1467" name="AutoShape 27"/>
          <p:cNvSpPr>
            <a:spLocks/>
          </p:cNvSpPr>
          <p:nvPr/>
        </p:nvSpPr>
        <p:spPr bwMode="auto">
          <a:xfrm>
            <a:off x="533400" y="4505325"/>
            <a:ext cx="3352800" cy="2276475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6" grpId="0" autoUpdateAnimBg="0"/>
      <p:bldP spid="614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Phase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Inference is very difficult</a:t>
            </a:r>
          </a:p>
          <a:p>
            <a:pPr lvl="1"/>
            <a:r>
              <a:rPr lang="en-US" dirty="0" smtClean="0"/>
              <a:t>~1,000,000 possible outputs for one amino acid</a:t>
            </a:r>
          </a:p>
          <a:p>
            <a:pPr lvl="1"/>
            <a:r>
              <a:rPr lang="en-US" dirty="0" smtClean="0"/>
              <a:t>~250-1250 amino acids in one protein</a:t>
            </a:r>
          </a:p>
          <a:p>
            <a:pPr lvl="1"/>
            <a:r>
              <a:rPr lang="en-US" dirty="0" smtClean="0"/>
              <a:t>Evidence is noisy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 constraints</a:t>
            </a:r>
          </a:p>
          <a:p>
            <a:endParaRPr lang="en-US" dirty="0" smtClean="0"/>
          </a:p>
          <a:p>
            <a:r>
              <a:rPr lang="en-US" dirty="0" smtClean="0"/>
              <a:t>Approximate solutions, room for improvement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5050"/>
                </a:solidFill>
              </a:rPr>
              <a:t>Protein Structures</a:t>
            </a:r>
          </a:p>
          <a:p>
            <a:r>
              <a:rPr lang="en-US" dirty="0" smtClean="0">
                <a:solidFill>
                  <a:srgbClr val="505050"/>
                </a:solidFill>
              </a:rPr>
              <a:t>Prior Work on ACMI</a:t>
            </a:r>
          </a:p>
          <a:p>
            <a:r>
              <a:rPr lang="en-US" dirty="0" smtClean="0"/>
              <a:t>Probabilistic Ensembles in ACMI (PEA)</a:t>
            </a:r>
          </a:p>
          <a:p>
            <a:r>
              <a:rPr lang="en-US" dirty="0">
                <a:solidFill>
                  <a:srgbClr val="505050"/>
                </a:solidFill>
              </a:rPr>
              <a:t>E</a:t>
            </a:r>
            <a:r>
              <a:rPr lang="en-US" dirty="0" smtClean="0">
                <a:solidFill>
                  <a:srgbClr val="505050"/>
                </a:solidFill>
              </a:rPr>
              <a:t>xperiments and Results</a:t>
            </a:r>
          </a:p>
        </p:txBody>
      </p:sp>
    </p:spTree>
    <p:extLst>
      <p:ext uri="{BB962C8B-B14F-4D97-AF65-F5344CB8AC3E}">
        <p14:creationId xmlns:p14="http://schemas.microsoft.com/office/powerpoint/2010/main" val="124395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Ensembles: the use of multiple models to improve predictive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Tend to outperform best single model </a:t>
            </a:r>
            <a:r>
              <a:rPr lang="en-US" sz="1800" dirty="0" smtClean="0"/>
              <a:t>[</a:t>
            </a:r>
            <a:r>
              <a:rPr lang="en-US" sz="1800" dirty="0" err="1" smtClean="0"/>
              <a:t>Dietterich</a:t>
            </a:r>
            <a:r>
              <a:rPr lang="en-US" sz="1800" dirty="0" smtClean="0"/>
              <a:t> ‘00]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, Netflix prize	</a:t>
            </a:r>
          </a:p>
        </p:txBody>
      </p:sp>
      <p:pic>
        <p:nvPicPr>
          <p:cNvPr id="3" name="Picture 2" descr="blindmenandelepha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752600"/>
            <a:ext cx="6324600" cy="4411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20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Standard ACMI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7" name="Content Placeholder 6" descr="bpensemble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2971800"/>
            <a:ext cx="2137295" cy="1981200"/>
          </a:xfrm>
        </p:spPr>
      </p:pic>
      <p:pic>
        <p:nvPicPr>
          <p:cNvPr id="11" name="Picture 3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6705600" y="3200400"/>
            <a:ext cx="1810547" cy="1574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62000" y="3733800"/>
            <a:ext cx="1447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Protocol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62200" y="3962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800" y="3962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20574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82432" y="2362200"/>
            <a:ext cx="71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MRF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7999" y="4876800"/>
            <a:ext cx="76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  <a:latin typeface="+mn-lt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4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Ensemble ACMI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7" name="Content Placeholder 6" descr="bpensemble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2971800"/>
            <a:ext cx="2137295" cy="1981200"/>
          </a:xfrm>
        </p:spPr>
      </p:pic>
      <p:pic>
        <p:nvPicPr>
          <p:cNvPr id="11" name="Picture 36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6477000" y="1981200"/>
            <a:ext cx="1625601" cy="1219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62000" y="2971800"/>
            <a:ext cx="1524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Protocol 1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62200" y="3200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38800" y="2590800"/>
            <a:ext cx="838200" cy="60960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20574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82432" y="2362200"/>
            <a:ext cx="71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MRF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" y="3733800"/>
            <a:ext cx="1524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Protocol 2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62200" y="3962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62000" y="4648200"/>
            <a:ext cx="1524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Protocol C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2200" y="48768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6477000" y="51054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6477000" y="32766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5562600" y="38862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62600" y="4800600"/>
            <a:ext cx="838200" cy="53340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66387" y="2362200"/>
            <a:ext cx="878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6387" y="3733800"/>
            <a:ext cx="878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61027" y="5486400"/>
            <a:ext cx="88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986214" y="4107848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…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877694" y="45009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…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24" grpId="0"/>
      <p:bldP spid="25" grpId="0"/>
      <p:bldP spid="26" grpId="0"/>
      <p:bldP spid="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X-ray chart.png"/>
          <p:cNvPicPr>
            <a:picLocks noChangeAspect="1"/>
          </p:cNvPicPr>
          <p:nvPr/>
        </p:nvPicPr>
        <p:blipFill>
          <a:blip r:embed="rId4" cstate="print">
            <a:lum contrast="57000"/>
          </a:blip>
          <a:stretch>
            <a:fillRect/>
          </a:stretch>
        </p:blipFill>
        <p:spPr>
          <a:xfrm>
            <a:off x="5410200" y="1600200"/>
            <a:ext cx="3895022" cy="4309516"/>
          </a:xfrm>
          <a:prstGeom prst="rect">
            <a:avLst/>
          </a:prstGeom>
        </p:spPr>
      </p:pic>
      <p:pic>
        <p:nvPicPr>
          <p:cNvPr id="13" name="Picture 3" descr="C:\Documents and Settings\Ameet Soni\My Documents\XXX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9" t="13532" r="24607"/>
          <a:stretch>
            <a:fillRect/>
          </a:stretch>
        </p:blipFill>
        <p:spPr bwMode="auto">
          <a:xfrm>
            <a:off x="6117766" y="1752600"/>
            <a:ext cx="2950034" cy="399855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Protein Structure Determination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84188" y="1587500"/>
            <a:ext cx="6426200" cy="4953000"/>
          </a:xfrm>
          <a:ln/>
        </p:spPr>
        <p:txBody>
          <a:bodyPr/>
          <a:lstStyle/>
          <a:p>
            <a:pPr marL="280988" indent="-280988"/>
            <a:r>
              <a:rPr lang="en-US" dirty="0"/>
              <a:t>Proteins essential to </a:t>
            </a:r>
            <a:r>
              <a:rPr lang="en-US" dirty="0" smtClean="0"/>
              <a:t>most</a:t>
            </a:r>
            <a:br>
              <a:rPr lang="en-US" dirty="0" smtClean="0"/>
            </a:br>
            <a:r>
              <a:rPr lang="en-US" dirty="0" smtClean="0"/>
              <a:t>cellular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Structural support</a:t>
            </a:r>
          </a:p>
          <a:p>
            <a:pPr lvl="1"/>
            <a:r>
              <a:rPr lang="en-US" dirty="0"/>
              <a:t>Catalysis/enzymatic activity</a:t>
            </a:r>
          </a:p>
          <a:p>
            <a:pPr lvl="1"/>
            <a:r>
              <a:rPr lang="en-US" dirty="0"/>
              <a:t>Cell signaling</a:t>
            </a:r>
          </a:p>
          <a:p>
            <a:pPr lvl="1"/>
            <a:endParaRPr lang="en-US" dirty="0"/>
          </a:p>
          <a:p>
            <a:pPr marL="280988" indent="-280988"/>
            <a:r>
              <a:rPr lang="en-US" dirty="0"/>
              <a:t>Protein </a:t>
            </a:r>
            <a:r>
              <a:rPr lang="en-US" dirty="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structures</a:t>
            </a:r>
            <a:r>
              <a:rPr lang="en-US" dirty="0"/>
              <a:t> determine </a:t>
            </a:r>
            <a:r>
              <a:rPr lang="en-US" dirty="0" smtClean="0"/>
              <a:t>function</a:t>
            </a:r>
          </a:p>
          <a:p>
            <a:pPr marL="280988" indent="-280988">
              <a:buNone/>
            </a:pPr>
            <a:endParaRPr lang="en-US" dirty="0" smtClean="0"/>
          </a:p>
          <a:p>
            <a:pPr marL="280988" indent="-280988"/>
            <a:r>
              <a:rPr lang="en-US" dirty="0"/>
              <a:t>X-ray crystallography is main technique for determining structures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Ensembles in ACMI (PEA)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ensemble framework (PEA)</a:t>
            </a:r>
          </a:p>
          <a:p>
            <a:pPr lvl="1"/>
            <a:r>
              <a:rPr lang="en-US" dirty="0" smtClean="0"/>
              <a:t>Run inference multiple times, under different conditions</a:t>
            </a:r>
          </a:p>
          <a:p>
            <a:pPr lvl="1"/>
            <a:r>
              <a:rPr lang="en-US" dirty="0" smtClean="0"/>
              <a:t>Output: multiple, </a:t>
            </a:r>
            <a:r>
              <a:rPr lang="en-US" i="1" dirty="0" smtClean="0"/>
              <a:t>diverse</a:t>
            </a:r>
            <a:r>
              <a:rPr lang="en-US" dirty="0" smtClean="0"/>
              <a:t>, estimates of each amino acid’s location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Phase 2 now has several probability distributions for each amino acid, so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ACMI Outline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38913" name="AutoShape 1"/>
          <p:cNvSpPr>
            <a:spLocks/>
          </p:cNvSpPr>
          <p:nvPr/>
        </p:nvSpPr>
        <p:spPr bwMode="auto">
          <a:xfrm>
            <a:off x="32004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60452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3810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198813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019800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3810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Perform Local Match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32004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Apply Global Constraints</a:t>
            </a:r>
          </a:p>
        </p:txBody>
      </p:sp>
      <p:sp>
        <p:nvSpPr>
          <p:cNvPr id="38924" name="Rectangle 12"/>
          <p:cNvSpPr>
            <a:spLocks/>
          </p:cNvSpPr>
          <p:nvPr/>
        </p:nvSpPr>
        <p:spPr bwMode="auto">
          <a:xfrm>
            <a:off x="60198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Sample Structure</a:t>
            </a:r>
          </a:p>
        </p:txBody>
      </p:sp>
      <p:sp>
        <p:nvSpPr>
          <p:cNvPr id="38925" name="Rectangle 13"/>
          <p:cNvSpPr>
            <a:spLocks/>
          </p:cNvSpPr>
          <p:nvPr/>
        </p:nvSpPr>
        <p:spPr bwMode="auto">
          <a:xfrm>
            <a:off x="3810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1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32004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2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7" name="Rectangle 15"/>
          <p:cNvSpPr>
            <a:spLocks/>
          </p:cNvSpPr>
          <p:nvPr/>
        </p:nvSpPr>
        <p:spPr bwMode="auto">
          <a:xfrm>
            <a:off x="6096000" y="2209800"/>
            <a:ext cx="26797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3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1677988" y="3886200"/>
            <a:ext cx="1587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9" name="Group 17"/>
          <p:cNvGrpSpPr>
            <a:grpSpLocks/>
          </p:cNvGrpSpPr>
          <p:nvPr/>
        </p:nvGrpSpPr>
        <p:grpSpPr bwMode="auto">
          <a:xfrm rot="-5400000">
            <a:off x="2355850" y="2397125"/>
            <a:ext cx="622300" cy="762000"/>
            <a:chOff x="0" y="0"/>
            <a:chExt cx="392" cy="480"/>
          </a:xfrm>
        </p:grpSpPr>
        <p:pic>
          <p:nvPicPr>
            <p:cNvPr id="38930" name="Picture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17"/>
              <a:ext cx="367" cy="437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grpSp>
          <p:nvGrpSpPr>
            <p:cNvPr id="38931" name="Group 19"/>
            <p:cNvGrpSpPr>
              <a:grpSpLocks/>
            </p:cNvGrpSpPr>
            <p:nvPr/>
          </p:nvGrpSpPr>
          <p:grpSpPr bwMode="auto">
            <a:xfrm>
              <a:off x="0" y="0"/>
              <a:ext cx="392" cy="480"/>
              <a:chOff x="0" y="0"/>
              <a:chExt cx="392" cy="480"/>
            </a:xfrm>
          </p:grpSpPr>
          <p:sp>
            <p:nvSpPr>
              <p:cNvPr id="38932" name="AutoShape 20"/>
              <p:cNvSpPr>
                <a:spLocks/>
              </p:cNvSpPr>
              <p:nvPr/>
            </p:nvSpPr>
            <p:spPr bwMode="auto">
              <a:xfrm rot="5400000" flipH="1">
                <a:off x="-12" y="141"/>
                <a:ext cx="350" cy="32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3" name="AutoShape 21"/>
              <p:cNvSpPr>
                <a:spLocks/>
              </p:cNvSpPr>
              <p:nvPr/>
            </p:nvSpPr>
            <p:spPr bwMode="auto">
              <a:xfrm rot="5400000" flipH="1">
                <a:off x="53" y="14"/>
                <a:ext cx="351" cy="325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4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27" y="0"/>
                <a:ext cx="64" cy="127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327" y="345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0" y="351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8" name="Picture 2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91000" y="46736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39" name="Picture 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5" t="5190" r="11716" b="20491"/>
          <a:stretch>
            <a:fillRect/>
          </a:stretch>
        </p:blipFill>
        <p:spPr bwMode="auto">
          <a:xfrm>
            <a:off x="504825" y="2466975"/>
            <a:ext cx="546100" cy="584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pic>
        <p:nvPicPr>
          <p:cNvPr id="3894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743200"/>
            <a:ext cx="1143000" cy="10477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41" name="Picture 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95400" y="4714875"/>
            <a:ext cx="939800" cy="6953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4572000" y="38862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rot="10800000" flipH="1">
            <a:off x="2209800" y="3505200"/>
            <a:ext cx="1676400" cy="17526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7391400" y="38100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45" name="Picture 3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19200" y="46482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6" name="Picture 3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143000" y="45720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7" name="Picture 3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14800" y="45974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8" name="Picture 3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038600" y="45212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9" name="Picture 3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0" t="14574" r="26839" b="20734"/>
          <a:stretch>
            <a:fillRect/>
          </a:stretch>
        </p:blipFill>
        <p:spPr bwMode="auto">
          <a:xfrm>
            <a:off x="1752600" y="3213100"/>
            <a:ext cx="431800" cy="45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50" name="Picture 3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0" t="16164" r="26183" b="17010"/>
          <a:stretch>
            <a:fillRect/>
          </a:stretch>
        </p:blipFill>
        <p:spPr bwMode="auto">
          <a:xfrm>
            <a:off x="1143000" y="3213100"/>
            <a:ext cx="457200" cy="444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990600" y="3124200"/>
            <a:ext cx="149225" cy="18415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>
            <a:off x="2209800" y="3124200"/>
            <a:ext cx="152400" cy="22860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4" name="Rectangle 42"/>
          <p:cNvSpPr>
            <a:spLocks/>
          </p:cNvSpPr>
          <p:nvPr/>
        </p:nvSpPr>
        <p:spPr bwMode="auto">
          <a:xfrm>
            <a:off x="6324600" y="2667000"/>
            <a:ext cx="2374900" cy="1143000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05600" y="2667000"/>
            <a:ext cx="1644650" cy="1036544"/>
            <a:chOff x="6400800" y="2667000"/>
            <a:chExt cx="1644650" cy="1036544"/>
          </a:xfrm>
        </p:grpSpPr>
        <p:grpSp>
          <p:nvGrpSpPr>
            <p:cNvPr id="38969" name="Group 57"/>
            <p:cNvGrpSpPr>
              <a:grpSpLocks/>
            </p:cNvGrpSpPr>
            <p:nvPr/>
          </p:nvGrpSpPr>
          <p:grpSpPr bwMode="auto">
            <a:xfrm>
              <a:off x="7137400" y="3083446"/>
              <a:ext cx="622300" cy="114479"/>
              <a:chOff x="0" y="0"/>
              <a:chExt cx="392" cy="72"/>
            </a:xfrm>
          </p:grpSpPr>
          <p:sp>
            <p:nvSpPr>
              <p:cNvPr id="38970" name="Line 58"/>
              <p:cNvSpPr>
                <a:spLocks noChangeShapeType="1"/>
              </p:cNvSpPr>
              <p:nvPr/>
            </p:nvSpPr>
            <p:spPr bwMode="auto">
              <a:xfrm>
                <a:off x="0" y="0"/>
                <a:ext cx="376" cy="50"/>
              </a:xfrm>
              <a:prstGeom prst="line">
                <a:avLst/>
              </a:prstGeom>
              <a:noFill/>
              <a:ln w="5715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71" name="Oval 59"/>
              <p:cNvSpPr>
                <a:spLocks/>
              </p:cNvSpPr>
              <p:nvPr/>
            </p:nvSpPr>
            <p:spPr bwMode="auto">
              <a:xfrm>
                <a:off x="351" y="31"/>
                <a:ext cx="41" cy="41"/>
              </a:xfrm>
              <a:prstGeom prst="ellipse">
                <a:avLst/>
              </a:prstGeom>
              <a:solidFill>
                <a:srgbClr val="F7B615"/>
              </a:solidFill>
              <a:ln w="3810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72" name="Group 60"/>
            <p:cNvGrpSpPr>
              <a:grpSpLocks/>
            </p:cNvGrpSpPr>
            <p:nvPr/>
          </p:nvGrpSpPr>
          <p:grpSpPr bwMode="auto">
            <a:xfrm rot="2460000">
              <a:off x="7024688" y="3013487"/>
              <a:ext cx="623888" cy="604197"/>
              <a:chOff x="0" y="0"/>
              <a:chExt cx="392" cy="380"/>
            </a:xfrm>
          </p:grpSpPr>
          <p:sp>
            <p:nvSpPr>
              <p:cNvPr id="38973" name="Line 61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74" name="Oval 62"/>
              <p:cNvSpPr>
                <a:spLocks/>
              </p:cNvSpPr>
              <p:nvPr/>
            </p:nvSpPr>
            <p:spPr bwMode="auto">
              <a:xfrm>
                <a:off x="351" y="196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75" name="Group 63"/>
            <p:cNvGrpSpPr>
              <a:grpSpLocks/>
            </p:cNvGrpSpPr>
            <p:nvPr/>
          </p:nvGrpSpPr>
          <p:grpSpPr bwMode="auto">
            <a:xfrm rot="20640000">
              <a:off x="7137400" y="2899007"/>
              <a:ext cx="623888" cy="248039"/>
              <a:chOff x="0" y="0"/>
              <a:chExt cx="392" cy="156"/>
            </a:xfrm>
          </p:grpSpPr>
          <p:sp>
            <p:nvSpPr>
              <p:cNvPr id="38976" name="Line 64"/>
              <p:cNvSpPr>
                <a:spLocks noChangeShapeType="1"/>
              </p:cNvSpPr>
              <p:nvPr/>
            </p:nvSpPr>
            <p:spPr bwMode="auto">
              <a:xfrm>
                <a:off x="0" y="5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77" name="Oval 65"/>
              <p:cNvSpPr>
                <a:spLocks/>
              </p:cNvSpPr>
              <p:nvPr/>
            </p:nvSpPr>
            <p:spPr bwMode="auto">
              <a:xfrm>
                <a:off x="351" y="84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78" name="Group 66"/>
            <p:cNvGrpSpPr>
              <a:grpSpLocks/>
            </p:cNvGrpSpPr>
            <p:nvPr/>
          </p:nvGrpSpPr>
          <p:grpSpPr bwMode="auto">
            <a:xfrm rot="599999">
              <a:off x="7124700" y="3038927"/>
              <a:ext cx="623888" cy="281429"/>
              <a:chOff x="0" y="0"/>
              <a:chExt cx="392" cy="176"/>
            </a:xfrm>
          </p:grpSpPr>
          <p:sp>
            <p:nvSpPr>
              <p:cNvPr id="38979" name="Line 67"/>
              <p:cNvSpPr>
                <a:spLocks noChangeShapeType="1"/>
              </p:cNvSpPr>
              <p:nvPr/>
            </p:nvSpPr>
            <p:spPr bwMode="auto">
              <a:xfrm>
                <a:off x="0" y="6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80" name="Oval 68"/>
              <p:cNvSpPr>
                <a:spLocks/>
              </p:cNvSpPr>
              <p:nvPr/>
            </p:nvSpPr>
            <p:spPr bwMode="auto">
              <a:xfrm>
                <a:off x="351" y="91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81" name="Group 69"/>
            <p:cNvGrpSpPr>
              <a:grpSpLocks/>
            </p:cNvGrpSpPr>
            <p:nvPr/>
          </p:nvGrpSpPr>
          <p:grpSpPr bwMode="auto">
            <a:xfrm rot="1020000">
              <a:off x="7108825" y="3016667"/>
              <a:ext cx="623888" cy="402268"/>
              <a:chOff x="0" y="0"/>
              <a:chExt cx="392" cy="252"/>
            </a:xfrm>
          </p:grpSpPr>
          <p:sp>
            <p:nvSpPr>
              <p:cNvPr id="38982" name="Line 70"/>
              <p:cNvSpPr>
                <a:spLocks noChangeShapeType="1"/>
              </p:cNvSpPr>
              <p:nvPr/>
            </p:nvSpPr>
            <p:spPr bwMode="auto">
              <a:xfrm>
                <a:off x="0" y="101"/>
                <a:ext cx="376" cy="50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83" name="Oval 71"/>
              <p:cNvSpPr>
                <a:spLocks/>
              </p:cNvSpPr>
              <p:nvPr/>
            </p:nvSpPr>
            <p:spPr bwMode="auto">
              <a:xfrm>
                <a:off x="351" y="129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8984" name="Oval 72"/>
            <p:cNvSpPr>
              <a:spLocks/>
            </p:cNvSpPr>
            <p:nvPr/>
          </p:nvSpPr>
          <p:spPr bwMode="auto">
            <a:xfrm>
              <a:off x="7086600" y="3038927"/>
              <a:ext cx="77788" cy="77910"/>
            </a:xfrm>
            <a:prstGeom prst="ellipse">
              <a:avLst/>
            </a:prstGeom>
            <a:solidFill>
              <a:schemeClr val="accent1"/>
            </a:solidFill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85" name="Group 73"/>
            <p:cNvGrpSpPr>
              <a:grpSpLocks/>
            </p:cNvGrpSpPr>
            <p:nvPr/>
          </p:nvGrpSpPr>
          <p:grpSpPr bwMode="auto">
            <a:xfrm>
              <a:off x="6938963" y="2743200"/>
              <a:ext cx="217488" cy="270299"/>
              <a:chOff x="0" y="0"/>
              <a:chExt cx="136" cy="170"/>
            </a:xfrm>
          </p:grpSpPr>
          <p:sp>
            <p:nvSpPr>
              <p:cNvPr id="38986" name="Rectangle 74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38987" name="Rectangle 75"/>
              <p:cNvSpPr>
                <a:spLocks/>
              </p:cNvSpPr>
              <p:nvPr/>
            </p:nvSpPr>
            <p:spPr bwMode="auto">
              <a:xfrm>
                <a:off x="45" y="34"/>
                <a:ext cx="91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</a:p>
            </p:txBody>
          </p:sp>
        </p:grpSp>
        <p:sp>
          <p:nvSpPr>
            <p:cNvPr id="38988" name="Line 76"/>
            <p:cNvSpPr>
              <a:spLocks noChangeShapeType="1"/>
            </p:cNvSpPr>
            <p:nvPr/>
          </p:nvSpPr>
          <p:spPr bwMode="auto">
            <a:xfrm rot="10800000" flipH="1">
              <a:off x="6654800" y="3088216"/>
              <a:ext cx="460375" cy="33707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9" name="Oval 77"/>
            <p:cNvSpPr>
              <a:spLocks/>
            </p:cNvSpPr>
            <p:nvPr/>
          </p:nvSpPr>
          <p:spPr bwMode="auto">
            <a:xfrm>
              <a:off x="6611938" y="3364875"/>
              <a:ext cx="109538" cy="108119"/>
            </a:xfrm>
            <a:prstGeom prst="ellipse">
              <a:avLst/>
            </a:prstGeom>
            <a:solidFill>
              <a:srgbClr val="000000"/>
            </a:solidFill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90" name="Group 78"/>
            <p:cNvGrpSpPr>
              <a:grpSpLocks/>
            </p:cNvGrpSpPr>
            <p:nvPr/>
          </p:nvGrpSpPr>
          <p:grpSpPr bwMode="auto">
            <a:xfrm>
              <a:off x="6400800" y="3431655"/>
              <a:ext cx="328613" cy="271889"/>
              <a:chOff x="0" y="0"/>
              <a:chExt cx="207" cy="170"/>
            </a:xfrm>
          </p:grpSpPr>
          <p:sp>
            <p:nvSpPr>
              <p:cNvPr id="38991" name="Rectangle 79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38992" name="Rectangle 80"/>
              <p:cNvSpPr>
                <a:spLocks/>
              </p:cNvSpPr>
              <p:nvPr/>
            </p:nvSpPr>
            <p:spPr bwMode="auto">
              <a:xfrm>
                <a:off x="45" y="34"/>
                <a:ext cx="162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k-1</a:t>
                </a:r>
              </a:p>
            </p:txBody>
          </p:sp>
        </p:grpSp>
        <p:grpSp>
          <p:nvGrpSpPr>
            <p:cNvPr id="38993" name="Group 81"/>
            <p:cNvGrpSpPr>
              <a:grpSpLocks/>
            </p:cNvGrpSpPr>
            <p:nvPr/>
          </p:nvGrpSpPr>
          <p:grpSpPr bwMode="auto">
            <a:xfrm>
              <a:off x="7543800" y="2667000"/>
              <a:ext cx="501650" cy="308458"/>
              <a:chOff x="0" y="0"/>
              <a:chExt cx="316" cy="194"/>
            </a:xfrm>
          </p:grpSpPr>
          <p:sp>
            <p:nvSpPr>
              <p:cNvPr id="38994" name="Rectangle 82"/>
              <p:cNvSpPr>
                <a:spLocks/>
              </p:cNvSpPr>
              <p:nvPr/>
            </p:nvSpPr>
            <p:spPr bwMode="auto">
              <a:xfrm>
                <a:off x="0" y="16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38995" name="Rectangle 83"/>
              <p:cNvSpPr>
                <a:spLocks/>
              </p:cNvSpPr>
              <p:nvPr/>
            </p:nvSpPr>
            <p:spPr bwMode="auto">
              <a:xfrm>
                <a:off x="45" y="58"/>
                <a:ext cx="189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k+1</a:t>
                </a:r>
              </a:p>
            </p:txBody>
          </p:sp>
          <p:sp>
            <p:nvSpPr>
              <p:cNvPr id="38996" name="Rectangle 84"/>
              <p:cNvSpPr>
                <a:spLocks/>
              </p:cNvSpPr>
              <p:nvPr/>
            </p:nvSpPr>
            <p:spPr bwMode="auto">
              <a:xfrm>
                <a:off x="39" y="0"/>
                <a:ext cx="277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*1…M</a:t>
                </a:r>
              </a:p>
            </p:txBody>
          </p:sp>
        </p:grpSp>
      </p:grpSp>
      <p:sp>
        <p:nvSpPr>
          <p:cNvPr id="38997" name="Line 85"/>
          <p:cNvSpPr>
            <a:spLocks noChangeShapeType="1"/>
          </p:cNvSpPr>
          <p:nvPr/>
        </p:nvSpPr>
        <p:spPr bwMode="auto">
          <a:xfrm rot="10800000" flipH="1">
            <a:off x="5029200" y="3657600"/>
            <a:ext cx="1524000" cy="16002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98" name="Picture 8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899275" y="4375150"/>
            <a:ext cx="1003300" cy="1155700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38999" name="Rectangle 87"/>
          <p:cNvSpPr>
            <a:spLocks/>
          </p:cNvSpPr>
          <p:nvPr/>
        </p:nvSpPr>
        <p:spPr bwMode="auto">
          <a:xfrm>
            <a:off x="414337" y="5448300"/>
            <a:ext cx="2633663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prior</a:t>
            </a:r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probability of</a:t>
            </a:r>
          </a:p>
          <a:p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each AA’s location</a:t>
            </a:r>
          </a:p>
        </p:txBody>
      </p:sp>
      <p:sp>
        <p:nvSpPr>
          <p:cNvPr id="39000" name="Rectangle 88"/>
          <p:cNvSpPr>
            <a:spLocks/>
          </p:cNvSpPr>
          <p:nvPr/>
        </p:nvSpPr>
        <p:spPr bwMode="auto">
          <a:xfrm>
            <a:off x="3338008" y="5435600"/>
            <a:ext cx="2461635" cy="70788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posterior probability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/>
            </a:r>
            <a:b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</a:b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of each AA’s location</a:t>
            </a:r>
          </a:p>
        </p:txBody>
      </p:sp>
      <p:sp>
        <p:nvSpPr>
          <p:cNvPr id="39001" name="Rectangle 89"/>
          <p:cNvSpPr>
            <a:spLocks/>
          </p:cNvSpPr>
          <p:nvPr/>
        </p:nvSpPr>
        <p:spPr bwMode="auto">
          <a:xfrm>
            <a:off x="6026150" y="5448300"/>
            <a:ext cx="2743200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3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all-atom protein structures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2971800" cy="48768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00400" y="1600200"/>
            <a:ext cx="2819400" cy="48768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4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52"/>
          <p:cNvSpPr txBox="1">
            <a:spLocks noChangeArrowheads="1"/>
          </p:cNvSpPr>
          <p:nvPr/>
        </p:nvSpPr>
        <p:spPr>
          <a:xfrm>
            <a:off x="838200" y="1600200"/>
            <a:ext cx="7307262" cy="762000"/>
          </a:xfrm>
          <a:prstGeom prst="bevel">
            <a:avLst>
              <a:gd name="adj" fmla="val 6356"/>
            </a:avLst>
          </a:prstGeom>
          <a:solidFill>
            <a:schemeClr val="bg2"/>
          </a:solidFill>
          <a:ln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next backbone atom</a:t>
            </a:r>
            <a:endParaRPr kumimoji="0" lang="en-US" sz="29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Backbone </a:t>
            </a:r>
            <a:r>
              <a:rPr lang="en-US" dirty="0" smtClean="0"/>
              <a:t>Step (Prior work)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9728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284" name="AutoShape 4"/>
          <p:cNvSpPr>
            <a:spLocks/>
          </p:cNvSpPr>
          <p:nvPr/>
        </p:nvSpPr>
        <p:spPr bwMode="auto">
          <a:xfrm>
            <a:off x="658813" y="2563813"/>
            <a:ext cx="7826375" cy="3506787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7286" name="Group 6"/>
          <p:cNvGrpSpPr>
            <a:grpSpLocks/>
          </p:cNvGrpSpPr>
          <p:nvPr/>
        </p:nvGrpSpPr>
        <p:grpSpPr bwMode="auto">
          <a:xfrm>
            <a:off x="1207008" y="5486400"/>
            <a:ext cx="6729984" cy="960438"/>
            <a:chOff x="0" y="0"/>
            <a:chExt cx="3304" cy="605"/>
          </a:xfrm>
        </p:grpSpPr>
        <p:sp>
          <p:nvSpPr>
            <p:cNvPr id="97287" name="AutoShape 7"/>
            <p:cNvSpPr>
              <a:spLocks/>
            </p:cNvSpPr>
            <p:nvPr/>
          </p:nvSpPr>
          <p:spPr bwMode="auto">
            <a:xfrm>
              <a:off x="0" y="0"/>
              <a:ext cx="3304" cy="60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88" name="Rectangle 8"/>
            <p:cNvSpPr>
              <a:spLocks/>
            </p:cNvSpPr>
            <p:nvPr/>
          </p:nvSpPr>
          <p:spPr bwMode="auto">
            <a:xfrm>
              <a:off x="28" y="22"/>
              <a:ext cx="3248" cy="5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>
                <a:lnSpc>
                  <a:spcPct val="110000"/>
                </a:lnSpc>
                <a:spcBef>
                  <a:spcPts val="575"/>
                </a:spcBef>
              </a:pPr>
              <a:r>
                <a:rPr lang="en-US" sz="24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(1) Sample </a:t>
              </a:r>
              <a:r>
                <a:rPr lang="en-US" sz="2400" dirty="0" err="1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</a:t>
              </a:r>
              <a:r>
                <a:rPr lang="en-US" sz="2400" baseline="-25000" dirty="0" err="1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</a:t>
              </a: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from empirical </a:t>
              </a: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</a:b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C</a:t>
              </a:r>
              <a:r>
                <a:rPr lang="en-US" sz="2400" dirty="0" smtClean="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a</a:t>
              </a: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- C</a:t>
              </a:r>
              <a:r>
                <a:rPr lang="en-US" sz="2400" dirty="0" smtClean="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a</a:t>
              </a: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- C</a:t>
              </a:r>
              <a:r>
                <a:rPr lang="en-US" sz="2400" dirty="0" smtClean="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a</a:t>
              </a: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pseudoangle</a:t>
              </a:r>
              <a:r>
                <a:rPr lang="en-US" sz="24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 distribution  </a:t>
              </a:r>
            </a:p>
          </p:txBody>
        </p:sp>
      </p:grp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4252913" y="3603625"/>
            <a:ext cx="1544637" cy="284163"/>
            <a:chOff x="0" y="0"/>
            <a:chExt cx="973" cy="179"/>
          </a:xfrm>
        </p:grpSpPr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>
              <a:off x="0" y="0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91" name="Oval 11"/>
            <p:cNvSpPr>
              <a:spLocks/>
            </p:cNvSpPr>
            <p:nvPr/>
          </p:nvSpPr>
          <p:spPr bwMode="auto">
            <a:xfrm>
              <a:off x="871" y="77"/>
              <a:ext cx="102" cy="102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292" name="Group 12"/>
          <p:cNvGrpSpPr>
            <a:grpSpLocks/>
          </p:cNvGrpSpPr>
          <p:nvPr/>
        </p:nvGrpSpPr>
        <p:grpSpPr bwMode="auto">
          <a:xfrm rot="2460000">
            <a:off x="3975100" y="3429000"/>
            <a:ext cx="1546225" cy="1497013"/>
            <a:chOff x="0" y="0"/>
            <a:chExt cx="973" cy="943"/>
          </a:xfrm>
        </p:grpSpPr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>
              <a:off x="0" y="408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94" name="Oval 14"/>
            <p:cNvSpPr>
              <a:spLocks/>
            </p:cNvSpPr>
            <p:nvPr/>
          </p:nvSpPr>
          <p:spPr bwMode="auto">
            <a:xfrm>
              <a:off x="870" y="487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295" name="Group 15"/>
          <p:cNvGrpSpPr>
            <a:grpSpLocks/>
          </p:cNvGrpSpPr>
          <p:nvPr/>
        </p:nvGrpSpPr>
        <p:grpSpPr bwMode="auto">
          <a:xfrm rot="-960000">
            <a:off x="4252913" y="3146425"/>
            <a:ext cx="1546225" cy="617538"/>
            <a:chOff x="0" y="0"/>
            <a:chExt cx="974" cy="388"/>
          </a:xfrm>
        </p:grpSpPr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>
              <a:off x="0" y="131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97" name="Oval 17"/>
            <p:cNvSpPr>
              <a:spLocks/>
            </p:cNvSpPr>
            <p:nvPr/>
          </p:nvSpPr>
          <p:spPr bwMode="auto">
            <a:xfrm>
              <a:off x="871" y="208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298" name="Group 18"/>
          <p:cNvGrpSpPr>
            <a:grpSpLocks/>
          </p:cNvGrpSpPr>
          <p:nvPr/>
        </p:nvGrpSpPr>
        <p:grpSpPr bwMode="auto">
          <a:xfrm rot="599999">
            <a:off x="4221163" y="3494088"/>
            <a:ext cx="1546225" cy="696912"/>
            <a:chOff x="0" y="0"/>
            <a:chExt cx="974" cy="438"/>
          </a:xfrm>
        </p:grpSpPr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0" y="156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300" name="Oval 20"/>
            <p:cNvSpPr>
              <a:spLocks/>
            </p:cNvSpPr>
            <p:nvPr/>
          </p:nvSpPr>
          <p:spPr bwMode="auto">
            <a:xfrm>
              <a:off x="871" y="226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 rot="1020000">
            <a:off x="4183063" y="3436938"/>
            <a:ext cx="1546225" cy="996950"/>
            <a:chOff x="0" y="0"/>
            <a:chExt cx="974" cy="627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0" y="250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303" name="Oval 23"/>
            <p:cNvSpPr>
              <a:spLocks/>
            </p:cNvSpPr>
            <p:nvPr/>
          </p:nvSpPr>
          <p:spPr bwMode="auto">
            <a:xfrm>
              <a:off x="871" y="321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7304" name="Oval 24"/>
          <p:cNvSpPr>
            <a:spLocks/>
          </p:cNvSpPr>
          <p:nvPr/>
        </p:nvSpPr>
        <p:spPr bwMode="auto">
          <a:xfrm>
            <a:off x="4125913" y="3495675"/>
            <a:ext cx="193675" cy="193675"/>
          </a:xfrm>
          <a:prstGeom prst="ellipse">
            <a:avLst/>
          </a:prstGeom>
          <a:solidFill>
            <a:schemeClr val="tx1"/>
          </a:solidFill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3762375" y="2989263"/>
            <a:ext cx="561975" cy="487485"/>
            <a:chOff x="0" y="0"/>
            <a:chExt cx="354" cy="306"/>
          </a:xfrm>
        </p:grpSpPr>
        <p:sp>
          <p:nvSpPr>
            <p:cNvPr id="97306" name="Rectangle 26"/>
            <p:cNvSpPr>
              <a:spLocks/>
            </p:cNvSpPr>
            <p:nvPr/>
          </p:nvSpPr>
          <p:spPr bwMode="auto">
            <a:xfrm>
              <a:off x="0" y="0"/>
              <a:ext cx="152" cy="26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</a:t>
              </a:r>
            </a:p>
          </p:txBody>
        </p:sp>
        <p:sp>
          <p:nvSpPr>
            <p:cNvPr id="97307" name="Rectangle 27"/>
            <p:cNvSpPr>
              <a:spLocks/>
            </p:cNvSpPr>
            <p:nvPr/>
          </p:nvSpPr>
          <p:spPr bwMode="auto">
            <a:xfrm>
              <a:off x="113" y="84"/>
              <a:ext cx="241" cy="222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</a:t>
              </a:r>
              <a:r>
                <a:rPr lang="en-US" sz="1800" dirty="0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-1</a:t>
              </a:r>
              <a:endParaRPr lang="en-US" sz="1800" dirty="0">
                <a:solidFill>
                  <a:schemeClr val="tx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endParaRPr>
            </a:p>
          </p:txBody>
        </p:sp>
      </p:grpSp>
      <p:grpSp>
        <p:nvGrpSpPr>
          <p:cNvPr id="97308" name="Group 28"/>
          <p:cNvGrpSpPr>
            <a:grpSpLocks/>
          </p:cNvGrpSpPr>
          <p:nvPr/>
        </p:nvGrpSpPr>
        <p:grpSpPr bwMode="auto">
          <a:xfrm>
            <a:off x="4864100" y="2779713"/>
            <a:ext cx="358775" cy="584199"/>
            <a:chOff x="0" y="0"/>
            <a:chExt cx="226" cy="368"/>
          </a:xfrm>
        </p:grpSpPr>
        <p:sp>
          <p:nvSpPr>
            <p:cNvPr id="97309" name="Rectangle 29"/>
            <p:cNvSpPr>
              <a:spLocks/>
            </p:cNvSpPr>
            <p:nvPr/>
          </p:nvSpPr>
          <p:spPr bwMode="auto">
            <a:xfrm>
              <a:off x="0" y="41"/>
              <a:ext cx="192" cy="281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400" dirty="0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b'</a:t>
              </a:r>
              <a:endParaRPr lang="en-US" sz="2400" dirty="0">
                <a:solidFill>
                  <a:schemeClr val="tx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endParaRPr>
            </a:p>
          </p:txBody>
        </p:sp>
        <p:sp>
          <p:nvSpPr>
            <p:cNvPr id="97310" name="Rectangle 30"/>
            <p:cNvSpPr>
              <a:spLocks/>
            </p:cNvSpPr>
            <p:nvPr/>
          </p:nvSpPr>
          <p:spPr bwMode="auto">
            <a:xfrm>
              <a:off x="113" y="145"/>
              <a:ext cx="113" cy="223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</a:t>
              </a:r>
              <a:endParaRPr lang="en-US" sz="1800" dirty="0">
                <a:solidFill>
                  <a:schemeClr val="tx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endParaRPr>
            </a:p>
          </p:txBody>
        </p:sp>
        <p:sp>
          <p:nvSpPr>
            <p:cNvPr id="97311" name="Rectangle 31"/>
            <p:cNvSpPr>
              <a:spLocks/>
            </p:cNvSpPr>
            <p:nvPr/>
          </p:nvSpPr>
          <p:spPr bwMode="auto">
            <a:xfrm>
              <a:off x="97" y="0"/>
              <a:ext cx="48" cy="223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endParaRPr lang="en-US" sz="1800" dirty="0">
                <a:solidFill>
                  <a:schemeClr val="tx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endParaRPr>
            </a:p>
          </p:txBody>
        </p:sp>
      </p:grpSp>
      <p:sp>
        <p:nvSpPr>
          <p:cNvPr id="97312" name="Line 32"/>
          <p:cNvSpPr>
            <a:spLocks noChangeShapeType="1"/>
          </p:cNvSpPr>
          <p:nvPr/>
        </p:nvSpPr>
        <p:spPr bwMode="auto">
          <a:xfrm rot="10800000" flipH="1">
            <a:off x="3057525" y="3617913"/>
            <a:ext cx="1139825" cy="8350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313" name="Oval 33"/>
          <p:cNvSpPr>
            <a:spLocks/>
          </p:cNvSpPr>
          <p:nvPr/>
        </p:nvSpPr>
        <p:spPr bwMode="auto">
          <a:xfrm>
            <a:off x="2951163" y="4300538"/>
            <a:ext cx="269875" cy="269875"/>
          </a:xfrm>
          <a:prstGeom prst="ellipse">
            <a:avLst/>
          </a:prstGeom>
          <a:solidFill>
            <a:srgbClr val="000000"/>
          </a:solidFill>
          <a:ln w="381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2424113" y="4468813"/>
            <a:ext cx="560387" cy="487363"/>
            <a:chOff x="0" y="0"/>
            <a:chExt cx="353" cy="307"/>
          </a:xfrm>
        </p:grpSpPr>
        <p:sp>
          <p:nvSpPr>
            <p:cNvPr id="97315" name="Rectangle 35"/>
            <p:cNvSpPr>
              <a:spLocks/>
            </p:cNvSpPr>
            <p:nvPr/>
          </p:nvSpPr>
          <p:spPr bwMode="auto">
            <a:xfrm>
              <a:off x="0" y="0"/>
              <a:ext cx="152" cy="26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</a:t>
              </a:r>
            </a:p>
          </p:txBody>
        </p:sp>
        <p:sp>
          <p:nvSpPr>
            <p:cNvPr id="97316" name="Rectangle 36"/>
            <p:cNvSpPr>
              <a:spLocks/>
            </p:cNvSpPr>
            <p:nvPr/>
          </p:nvSpPr>
          <p:spPr bwMode="auto">
            <a:xfrm>
              <a:off x="112" y="84"/>
              <a:ext cx="241" cy="223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k-2</a:t>
              </a:r>
              <a:endParaRPr lang="en-US" sz="1800" dirty="0">
                <a:solidFill>
                  <a:schemeClr val="tx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endParaRPr>
            </a:p>
          </p:txBody>
        </p:sp>
      </p:grpSp>
      <p:sp>
        <p:nvSpPr>
          <p:cNvPr id="38" name="Rectangle 26"/>
          <p:cNvSpPr>
            <a:spLocks/>
          </p:cNvSpPr>
          <p:nvPr/>
        </p:nvSpPr>
        <p:spPr bwMode="auto">
          <a:xfrm>
            <a:off x="5867400" y="30480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5943600" y="35052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sp>
        <p:nvSpPr>
          <p:cNvPr id="41" name="Rectangle 26"/>
          <p:cNvSpPr>
            <a:spLocks/>
          </p:cNvSpPr>
          <p:nvPr/>
        </p:nvSpPr>
        <p:spPr bwMode="auto">
          <a:xfrm>
            <a:off x="5943600" y="38862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sp>
        <p:nvSpPr>
          <p:cNvPr id="42" name="Rectangle 26"/>
          <p:cNvSpPr>
            <a:spLocks/>
          </p:cNvSpPr>
          <p:nvPr/>
        </p:nvSpPr>
        <p:spPr bwMode="auto">
          <a:xfrm>
            <a:off x="5715000" y="41910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sp>
        <p:nvSpPr>
          <p:cNvPr id="43" name="Rectangle 26"/>
          <p:cNvSpPr>
            <a:spLocks/>
          </p:cNvSpPr>
          <p:nvPr/>
        </p:nvSpPr>
        <p:spPr bwMode="auto">
          <a:xfrm>
            <a:off x="5410200" y="45720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52"/>
          <p:cNvSpPr txBox="1">
            <a:spLocks noChangeArrowheads="1"/>
          </p:cNvSpPr>
          <p:nvPr/>
        </p:nvSpPr>
        <p:spPr>
          <a:xfrm>
            <a:off x="838200" y="1600200"/>
            <a:ext cx="7307262" cy="762000"/>
          </a:xfrm>
          <a:prstGeom prst="bevel">
            <a:avLst>
              <a:gd name="adj" fmla="val 6356"/>
            </a:avLst>
          </a:prstGeom>
          <a:solidFill>
            <a:schemeClr val="bg2"/>
          </a:solidFill>
          <a:ln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9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next backbone</a:t>
            </a:r>
            <a:r>
              <a:rPr kumimoji="0" lang="en-US" sz="29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atom</a:t>
            </a:r>
            <a:endParaRPr kumimoji="0" lang="en-US" sz="29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(Prior work)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6096000" y="3048000"/>
            <a:ext cx="76200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54" name="Text Box 54"/>
          <p:cNvSpPr txBox="1">
            <a:spLocks noChangeArrowheads="1"/>
          </p:cNvSpPr>
          <p:nvPr/>
        </p:nvSpPr>
        <p:spPr bwMode="auto">
          <a:xfrm rot="5967740">
            <a:off x="6064092" y="410463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+mn-lt"/>
                <a:cs typeface="Tw Cen MT"/>
              </a:rPr>
              <a:t>…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4252913" y="3603625"/>
            <a:ext cx="1546225" cy="285750"/>
            <a:chOff x="1616" y="2278"/>
            <a:chExt cx="974" cy="180"/>
          </a:xfrm>
        </p:grpSpPr>
        <p:sp>
          <p:nvSpPr>
            <p:cNvPr id="102458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59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 rot="2465388">
            <a:off x="3946525" y="4068763"/>
            <a:ext cx="1546225" cy="285750"/>
            <a:chOff x="1616" y="2278"/>
            <a:chExt cx="974" cy="180"/>
          </a:xfrm>
        </p:grpSpPr>
        <p:sp>
          <p:nvSpPr>
            <p:cNvPr id="102461" name="Line 61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2" name="Oval 62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 rot="-952655">
            <a:off x="4265613" y="3352800"/>
            <a:ext cx="1546225" cy="285750"/>
            <a:chOff x="1616" y="2278"/>
            <a:chExt cx="974" cy="180"/>
          </a:xfrm>
        </p:grpSpPr>
        <p:sp>
          <p:nvSpPr>
            <p:cNvPr id="102464" name="Line 64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5" name="Oval 65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 rot="574001">
            <a:off x="4214813" y="3736975"/>
            <a:ext cx="1546225" cy="285750"/>
            <a:chOff x="1616" y="2278"/>
            <a:chExt cx="974" cy="180"/>
          </a:xfrm>
        </p:grpSpPr>
        <p:sp>
          <p:nvSpPr>
            <p:cNvPr id="102467" name="Line 67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8" name="Oval 68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 rot="993989">
            <a:off x="4171950" y="3829050"/>
            <a:ext cx="1546225" cy="285750"/>
            <a:chOff x="1616" y="2278"/>
            <a:chExt cx="974" cy="180"/>
          </a:xfrm>
        </p:grpSpPr>
        <p:sp>
          <p:nvSpPr>
            <p:cNvPr id="102470" name="Line 70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71" name="Oval 71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4125913" y="3495675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3759201" y="2989263"/>
            <a:ext cx="693740" cy="504825"/>
            <a:chOff x="384" y="3203"/>
            <a:chExt cx="437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512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3057525" y="3617913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2951163" y="4300538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2422526" y="4468813"/>
            <a:ext cx="679450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FFFF"/>
                  </a:solidFill>
                  <a:latin typeface="+mn-lt"/>
                  <a:cs typeface="Tw Cen MT"/>
                </a:rPr>
                <a:t>k</a:t>
              </a:r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91" name="AutoShape 91"/>
          <p:cNvSpPr>
            <a:spLocks noChangeArrowheads="1"/>
          </p:cNvSpPr>
          <p:nvPr/>
        </p:nvSpPr>
        <p:spPr bwMode="auto">
          <a:xfrm>
            <a:off x="658813" y="2563813"/>
            <a:ext cx="7826375" cy="35067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1208088" y="5484813"/>
            <a:ext cx="6727825" cy="960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CC99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(2) </a:t>
            </a:r>
            <a:r>
              <a:rPr lang="en-US" sz="2400" b="0" dirty="0">
                <a:solidFill>
                  <a:srgbClr val="FFFFFF"/>
                </a:solidFill>
              </a:rPr>
              <a:t>Weight each sample by its </a:t>
            </a:r>
            <a:br>
              <a:rPr lang="en-US" sz="2400" b="0" dirty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Phase 2 computed marginal</a:t>
            </a:r>
            <a:r>
              <a:rPr lang="en-US" sz="2400" b="0" dirty="0" smtClean="0">
                <a:solidFill>
                  <a:srgbClr val="FFFFFF"/>
                </a:solidFill>
              </a:rPr>
              <a:t>  </a:t>
            </a:r>
            <a:endParaRPr lang="en-US" sz="2400" b="0" dirty="0">
              <a:solidFill>
                <a:srgbClr val="FFFFFF"/>
              </a:solidFill>
            </a:endParaRPr>
          </a:p>
        </p:txBody>
      </p: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4832359" y="2779713"/>
            <a:ext cx="690564" cy="600075"/>
            <a:chOff x="2506" y="1693"/>
            <a:chExt cx="435" cy="378"/>
          </a:xfrm>
        </p:grpSpPr>
        <p:sp>
          <p:nvSpPr>
            <p:cNvPr id="102502" name="Text Box 102"/>
            <p:cNvSpPr txBox="1">
              <a:spLocks noChangeArrowheads="1"/>
            </p:cNvSpPr>
            <p:nvPr/>
          </p:nvSpPr>
          <p:spPr bwMode="auto">
            <a:xfrm>
              <a:off x="2506" y="1735"/>
              <a:ext cx="2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Tw Cen MT"/>
                  <a:cs typeface="Tw Cen MT"/>
                </a:rPr>
                <a:t>b'</a:t>
              </a:r>
              <a:endParaRPr lang="en-US" sz="24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  <p:sp>
          <p:nvSpPr>
            <p:cNvPr id="102503" name="Text Box 103"/>
            <p:cNvSpPr txBox="1">
              <a:spLocks noChangeArrowheads="1"/>
            </p:cNvSpPr>
            <p:nvPr/>
          </p:nvSpPr>
          <p:spPr bwMode="auto">
            <a:xfrm>
              <a:off x="2641" y="1838"/>
              <a:ext cx="1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Tw Cen MT"/>
                  <a:cs typeface="Tw Cen MT"/>
                </a:rPr>
                <a:t>k</a:t>
              </a:r>
              <a:endParaRPr lang="en-US" sz="18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  <p:sp>
          <p:nvSpPr>
            <p:cNvPr id="102504" name="Text Box 104"/>
            <p:cNvSpPr txBox="1">
              <a:spLocks noChangeArrowheads="1"/>
            </p:cNvSpPr>
            <p:nvPr/>
          </p:nvSpPr>
          <p:spPr bwMode="auto">
            <a:xfrm>
              <a:off x="2825" y="1693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8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</p:grp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6096202" y="35052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0.20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5410402" y="46482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6705600" y="41910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0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2" grpId="0"/>
      <p:bldP spid="102454" grpId="0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52"/>
          <p:cNvSpPr txBox="1">
            <a:spLocks noChangeArrowheads="1"/>
          </p:cNvSpPr>
          <p:nvPr/>
        </p:nvSpPr>
        <p:spPr>
          <a:xfrm>
            <a:off x="838200" y="1600200"/>
            <a:ext cx="7307262" cy="762000"/>
          </a:xfrm>
          <a:prstGeom prst="bevel">
            <a:avLst>
              <a:gd name="adj" fmla="val 6356"/>
            </a:avLst>
          </a:prstGeom>
          <a:solidFill>
            <a:schemeClr val="bg2"/>
          </a:solidFill>
          <a:ln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9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next backbone</a:t>
            </a:r>
            <a:r>
              <a:rPr kumimoji="0" lang="en-US" sz="29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atom</a:t>
            </a:r>
            <a:endParaRPr kumimoji="0" lang="en-US" sz="29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(Prior work)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6096000" y="3048000"/>
            <a:ext cx="76200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54" name="Text Box 54"/>
          <p:cNvSpPr txBox="1">
            <a:spLocks noChangeArrowheads="1"/>
          </p:cNvSpPr>
          <p:nvPr/>
        </p:nvSpPr>
        <p:spPr bwMode="auto">
          <a:xfrm rot="5967740">
            <a:off x="6064092" y="410463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+mn-lt"/>
                <a:cs typeface="Tw Cen MT"/>
              </a:rPr>
              <a:t>…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4252913" y="3603625"/>
            <a:ext cx="1546225" cy="285750"/>
            <a:chOff x="1616" y="2278"/>
            <a:chExt cx="974" cy="180"/>
          </a:xfrm>
        </p:grpSpPr>
        <p:sp>
          <p:nvSpPr>
            <p:cNvPr id="102458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59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 rot="2465388">
            <a:off x="3946525" y="4068763"/>
            <a:ext cx="1546225" cy="285750"/>
            <a:chOff x="1616" y="2278"/>
            <a:chExt cx="974" cy="180"/>
          </a:xfrm>
        </p:grpSpPr>
        <p:sp>
          <p:nvSpPr>
            <p:cNvPr id="102461" name="Line 61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2" name="Oval 62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 rot="-952655">
            <a:off x="4265613" y="3352800"/>
            <a:ext cx="1546225" cy="285750"/>
            <a:chOff x="1616" y="2278"/>
            <a:chExt cx="974" cy="180"/>
          </a:xfrm>
        </p:grpSpPr>
        <p:sp>
          <p:nvSpPr>
            <p:cNvPr id="102464" name="Line 64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5" name="Oval 65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 rot="574001">
            <a:off x="4214813" y="3736975"/>
            <a:ext cx="1546225" cy="285750"/>
            <a:chOff x="1616" y="2278"/>
            <a:chExt cx="974" cy="180"/>
          </a:xfrm>
        </p:grpSpPr>
        <p:sp>
          <p:nvSpPr>
            <p:cNvPr id="102467" name="Line 67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8" name="Oval 68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 rot="993989">
            <a:off x="4171950" y="3829050"/>
            <a:ext cx="1546225" cy="285750"/>
            <a:chOff x="1616" y="2278"/>
            <a:chExt cx="974" cy="180"/>
          </a:xfrm>
        </p:grpSpPr>
        <p:sp>
          <p:nvSpPr>
            <p:cNvPr id="102470" name="Line 70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71" name="Oval 71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4125913" y="3495675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3759201" y="2989263"/>
            <a:ext cx="693740" cy="504825"/>
            <a:chOff x="384" y="3203"/>
            <a:chExt cx="437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512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3057525" y="3617913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2951163" y="4300538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2422526" y="4468813"/>
            <a:ext cx="679451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91" name="AutoShape 91"/>
          <p:cNvSpPr>
            <a:spLocks noChangeArrowheads="1"/>
          </p:cNvSpPr>
          <p:nvPr/>
        </p:nvSpPr>
        <p:spPr bwMode="auto">
          <a:xfrm>
            <a:off x="658813" y="2563813"/>
            <a:ext cx="7826375" cy="35067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1208088" y="5484813"/>
            <a:ext cx="6727825" cy="960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CC99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(3) Select </a:t>
            </a:r>
            <a:r>
              <a:rPr lang="en-US" sz="2400" dirty="0" err="1" smtClean="0">
                <a:solidFill>
                  <a:srgbClr val="FFFFFF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k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with probability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proportional to sample weight </a:t>
            </a:r>
          </a:p>
        </p:txBody>
      </p: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4832359" y="2779713"/>
            <a:ext cx="690564" cy="600075"/>
            <a:chOff x="2506" y="1693"/>
            <a:chExt cx="435" cy="378"/>
          </a:xfrm>
        </p:grpSpPr>
        <p:sp>
          <p:nvSpPr>
            <p:cNvPr id="102502" name="Text Box 102"/>
            <p:cNvSpPr txBox="1">
              <a:spLocks noChangeArrowheads="1"/>
            </p:cNvSpPr>
            <p:nvPr/>
          </p:nvSpPr>
          <p:spPr bwMode="auto">
            <a:xfrm>
              <a:off x="2506" y="1735"/>
              <a:ext cx="2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Tw Cen MT"/>
                  <a:cs typeface="Tw Cen MT"/>
                </a:rPr>
                <a:t>b'</a:t>
              </a:r>
              <a:endParaRPr lang="en-US" sz="24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  <p:sp>
          <p:nvSpPr>
            <p:cNvPr id="102503" name="Text Box 103"/>
            <p:cNvSpPr txBox="1">
              <a:spLocks noChangeArrowheads="1"/>
            </p:cNvSpPr>
            <p:nvPr/>
          </p:nvSpPr>
          <p:spPr bwMode="auto">
            <a:xfrm>
              <a:off x="2630" y="1838"/>
              <a:ext cx="1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Tw Cen MT"/>
                  <a:cs typeface="Tw Cen MT"/>
                </a:rPr>
                <a:t>k</a:t>
              </a:r>
              <a:endParaRPr lang="en-US" sz="18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  <p:sp>
          <p:nvSpPr>
            <p:cNvPr id="102504" name="Text Box 104"/>
            <p:cNvSpPr txBox="1">
              <a:spLocks noChangeArrowheads="1"/>
            </p:cNvSpPr>
            <p:nvPr/>
          </p:nvSpPr>
          <p:spPr bwMode="auto">
            <a:xfrm>
              <a:off x="2825" y="1693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8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</p:grp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6096202" y="35052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0.20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5410402" y="46482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082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2" grpId="0"/>
      <p:bldP spid="102454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2145663" y="4037012"/>
            <a:ext cx="1546225" cy="285750"/>
            <a:chOff x="1616" y="2278"/>
            <a:chExt cx="974" cy="180"/>
          </a:xfrm>
        </p:grpSpPr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</a:t>
            </a:r>
            <a:r>
              <a:rPr lang="en-US" dirty="0" smtClean="0"/>
              <a:t>for PEA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2037781" y="3932237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742575" y="3425825"/>
            <a:ext cx="668340" cy="504825"/>
            <a:chOff x="384" y="3203"/>
            <a:chExt cx="421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496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969393" y="4054475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863031" y="4737100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34394" y="4905375"/>
            <a:ext cx="679451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502" name="Text Box 102"/>
          <p:cNvSpPr txBox="1">
            <a:spLocks noChangeArrowheads="1"/>
          </p:cNvSpPr>
          <p:nvPr/>
        </p:nvSpPr>
        <p:spPr bwMode="auto">
          <a:xfrm>
            <a:off x="3052673" y="3551237"/>
            <a:ext cx="413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w Cen MT"/>
                <a:cs typeface="Tw Cen MT"/>
              </a:rPr>
              <a:t>b'</a:t>
            </a:r>
            <a:endParaRPr lang="en-US" sz="2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3" name="Text Box 103"/>
          <p:cNvSpPr txBox="1">
            <a:spLocks noChangeArrowheads="1"/>
          </p:cNvSpPr>
          <p:nvPr/>
        </p:nvSpPr>
        <p:spPr bwMode="auto">
          <a:xfrm>
            <a:off x="3233182" y="37147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4" name="Text Box 104"/>
          <p:cNvSpPr txBox="1">
            <a:spLocks noChangeArrowheads="1"/>
          </p:cNvSpPr>
          <p:nvPr/>
        </p:nvSpPr>
        <p:spPr bwMode="auto">
          <a:xfrm>
            <a:off x="3558539" y="348456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4816243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0.23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0350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0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4434840" y="2286000"/>
            <a:ext cx="1280160" cy="97840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574548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3304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0.04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710184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243813" y="1752600"/>
            <a:ext cx="9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7572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5883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3810000" y="40386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19600" y="3733800"/>
            <a:ext cx="3962400" cy="1676400"/>
            <a:chOff x="4419600" y="3733800"/>
            <a:chExt cx="3962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733800"/>
              <a:ext cx="3962400" cy="1143000"/>
              <a:chOff x="4419600" y="3733800"/>
              <a:chExt cx="3962400" cy="1143000"/>
            </a:xfrm>
          </p:grpSpPr>
          <p:cxnSp>
            <p:nvCxnSpPr>
              <p:cNvPr id="5" name="Straight Connector 4"/>
              <p:cNvCxnSpPr>
                <a:stCxn id="3" idx="1"/>
              </p:cNvCxnSpPr>
              <p:nvPr/>
            </p:nvCxnSpPr>
            <p:spPr>
              <a:xfrm>
                <a:off x="6400800" y="38862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105400" y="4038600"/>
                <a:ext cx="2667000" cy="8382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n>
                      <a:solidFill>
                        <a:srgbClr val="000000"/>
                      </a:solidFill>
                    </a:ln>
                    <a:solidFill>
                      <a:schemeClr val="bg1"/>
                    </a:solidFill>
                  </a:rPr>
                  <a:t>Aggregator</a:t>
                </a:r>
                <a:endParaRPr lang="en-US" sz="2800" dirty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Left Bracket 2"/>
              <p:cNvSpPr/>
              <p:nvPr/>
            </p:nvSpPr>
            <p:spPr>
              <a:xfrm rot="16200000">
                <a:off x="6324600" y="1828800"/>
                <a:ext cx="152400" cy="3962400"/>
              </a:xfrm>
              <a:prstGeom prst="leftBracket">
                <a:avLst/>
              </a:prstGeom>
              <a:ln w="2857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6400800" y="4876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824761" y="5486400"/>
            <a:ext cx="1151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"/>
                <a:cs typeface="Times"/>
              </a:rPr>
              <a:t>w(</a:t>
            </a:r>
            <a:r>
              <a:rPr lang="en-US" sz="2800" b="1" i="1" dirty="0" err="1" smtClean="0">
                <a:solidFill>
                  <a:srgbClr val="FFFFFF"/>
                </a:solidFill>
                <a:latin typeface="Times"/>
                <a:cs typeface="Times"/>
              </a:rPr>
              <a:t>b</a:t>
            </a:r>
            <a:r>
              <a:rPr lang="en-US" sz="2800" b="1" i="1" spc="-200" dirty="0" err="1" smtClean="0">
                <a:solidFill>
                  <a:srgbClr val="FFFFFF"/>
                </a:solidFill>
                <a:latin typeface="Times"/>
                <a:cs typeface="Times"/>
              </a:rPr>
              <a:t>'</a:t>
            </a:r>
            <a:r>
              <a:rPr lang="en-US" sz="2800" b="1" i="1" spc="200" baseline="-25000" dirty="0" err="1" smtClean="0">
                <a:solidFill>
                  <a:srgbClr val="FFFFFF"/>
                </a:solidFill>
                <a:latin typeface="Times"/>
                <a:cs typeface="Times"/>
              </a:rPr>
              <a:t>k</a:t>
            </a:r>
            <a:r>
              <a:rPr lang="en-US" sz="2800" b="1" i="1" dirty="0">
                <a:solidFill>
                  <a:srgbClr val="FFFFFF"/>
                </a:solidFill>
                <a:latin typeface="Times"/>
                <a:cs typeface="Times"/>
              </a:rPr>
              <a:t>)</a:t>
            </a:r>
            <a:endParaRPr lang="en-US" sz="2800" b="1" i="1" baseline="-25000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573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45" grpId="0"/>
      <p:bldP spid="28" grpId="0"/>
      <p:bldP spid="29" grpId="0"/>
      <p:bldP spid="30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2145663" y="4037012"/>
            <a:ext cx="1546225" cy="285750"/>
            <a:chOff x="1616" y="2278"/>
            <a:chExt cx="974" cy="180"/>
          </a:xfrm>
        </p:grpSpPr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</a:t>
            </a:r>
            <a:r>
              <a:rPr lang="en-US" dirty="0" smtClean="0"/>
              <a:t>for PEA: Average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2037781" y="3932237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742575" y="3425825"/>
            <a:ext cx="668340" cy="504825"/>
            <a:chOff x="384" y="3203"/>
            <a:chExt cx="421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496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969393" y="4054475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863031" y="4737100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34394" y="4905375"/>
            <a:ext cx="679451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502" name="Text Box 102"/>
          <p:cNvSpPr txBox="1">
            <a:spLocks noChangeArrowheads="1"/>
          </p:cNvSpPr>
          <p:nvPr/>
        </p:nvSpPr>
        <p:spPr bwMode="auto">
          <a:xfrm>
            <a:off x="3052673" y="3551237"/>
            <a:ext cx="413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w Cen MT"/>
                <a:cs typeface="Tw Cen MT"/>
              </a:rPr>
              <a:t>b'</a:t>
            </a:r>
            <a:endParaRPr lang="en-US" sz="2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3" name="Text Box 103"/>
          <p:cNvSpPr txBox="1">
            <a:spLocks noChangeArrowheads="1"/>
          </p:cNvSpPr>
          <p:nvPr/>
        </p:nvSpPr>
        <p:spPr bwMode="auto">
          <a:xfrm>
            <a:off x="3233182" y="37147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4" name="Text Box 104"/>
          <p:cNvSpPr txBox="1">
            <a:spLocks noChangeArrowheads="1"/>
          </p:cNvSpPr>
          <p:nvPr/>
        </p:nvSpPr>
        <p:spPr bwMode="auto">
          <a:xfrm>
            <a:off x="3558539" y="348456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4816243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0.23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0350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0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4434840" y="2286000"/>
            <a:ext cx="1280160" cy="97840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574548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3304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0.04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710184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243812" y="1752600"/>
            <a:ext cx="9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7572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5883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3810000" y="40386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19600" y="3733800"/>
            <a:ext cx="3962400" cy="1676400"/>
            <a:chOff x="4419600" y="3733800"/>
            <a:chExt cx="3962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733800"/>
              <a:ext cx="3962400" cy="1143000"/>
              <a:chOff x="4419600" y="3733800"/>
              <a:chExt cx="3962400" cy="1143000"/>
            </a:xfrm>
          </p:grpSpPr>
          <p:cxnSp>
            <p:nvCxnSpPr>
              <p:cNvPr id="5" name="Straight Connector 4"/>
              <p:cNvCxnSpPr>
                <a:stCxn id="3" idx="1"/>
              </p:cNvCxnSpPr>
              <p:nvPr/>
            </p:nvCxnSpPr>
            <p:spPr>
              <a:xfrm>
                <a:off x="6400800" y="38862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105400" y="4038600"/>
                <a:ext cx="2667000" cy="8382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n>
                      <a:solidFill>
                        <a:srgbClr val="000000"/>
                      </a:solidFill>
                    </a:ln>
                    <a:solidFill>
                      <a:schemeClr val="bg1"/>
                    </a:solidFill>
                  </a:rPr>
                  <a:t>AVG</a:t>
                </a:r>
                <a:endParaRPr lang="en-US" sz="2800" dirty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Left Bracket 2"/>
              <p:cNvSpPr/>
              <p:nvPr/>
            </p:nvSpPr>
            <p:spPr>
              <a:xfrm rot="16200000">
                <a:off x="6324600" y="1828800"/>
                <a:ext cx="152400" cy="3962400"/>
              </a:xfrm>
              <a:prstGeom prst="leftBracket">
                <a:avLst/>
              </a:prstGeom>
              <a:ln w="2857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6400800" y="4876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957985" y="5486400"/>
            <a:ext cx="885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"/>
                <a:cs typeface="Times"/>
              </a:rPr>
              <a:t>0.14</a:t>
            </a:r>
            <a:endParaRPr lang="en-US" sz="2800" b="1" i="1" baseline="-25000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97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2145663" y="4037012"/>
            <a:ext cx="1546225" cy="285750"/>
            <a:chOff x="1616" y="2278"/>
            <a:chExt cx="974" cy="180"/>
          </a:xfrm>
        </p:grpSpPr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</a:t>
            </a:r>
            <a:r>
              <a:rPr lang="en-US" dirty="0" smtClean="0"/>
              <a:t>for PEA: Maximum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2037781" y="3932237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742575" y="3425825"/>
            <a:ext cx="668340" cy="504825"/>
            <a:chOff x="384" y="3203"/>
            <a:chExt cx="421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496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969393" y="4054475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863031" y="4737100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34394" y="4905375"/>
            <a:ext cx="679451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502" name="Text Box 102"/>
          <p:cNvSpPr txBox="1">
            <a:spLocks noChangeArrowheads="1"/>
          </p:cNvSpPr>
          <p:nvPr/>
        </p:nvSpPr>
        <p:spPr bwMode="auto">
          <a:xfrm>
            <a:off x="3052673" y="3551237"/>
            <a:ext cx="413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w Cen MT"/>
                <a:cs typeface="Tw Cen MT"/>
              </a:rPr>
              <a:t>b'</a:t>
            </a:r>
            <a:endParaRPr lang="en-US" sz="2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3" name="Text Box 103"/>
          <p:cNvSpPr txBox="1">
            <a:spLocks noChangeArrowheads="1"/>
          </p:cNvSpPr>
          <p:nvPr/>
        </p:nvSpPr>
        <p:spPr bwMode="auto">
          <a:xfrm>
            <a:off x="3233182" y="37147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4" name="Text Box 104"/>
          <p:cNvSpPr txBox="1">
            <a:spLocks noChangeArrowheads="1"/>
          </p:cNvSpPr>
          <p:nvPr/>
        </p:nvSpPr>
        <p:spPr bwMode="auto">
          <a:xfrm>
            <a:off x="3558539" y="348456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4816243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0.23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0350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0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4434840" y="2286000"/>
            <a:ext cx="1280160" cy="97840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574548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3304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0.04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710184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243812" y="1752600"/>
            <a:ext cx="9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7572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5883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3810000" y="40386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19600" y="3733800"/>
            <a:ext cx="3962400" cy="1676400"/>
            <a:chOff x="4419600" y="3733800"/>
            <a:chExt cx="3962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733800"/>
              <a:ext cx="3962400" cy="1143000"/>
              <a:chOff x="4419600" y="3733800"/>
              <a:chExt cx="3962400" cy="1143000"/>
            </a:xfrm>
          </p:grpSpPr>
          <p:cxnSp>
            <p:nvCxnSpPr>
              <p:cNvPr id="5" name="Straight Connector 4"/>
              <p:cNvCxnSpPr>
                <a:stCxn id="3" idx="1"/>
              </p:cNvCxnSpPr>
              <p:nvPr/>
            </p:nvCxnSpPr>
            <p:spPr>
              <a:xfrm>
                <a:off x="6400800" y="38862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105400" y="4038600"/>
                <a:ext cx="2667000" cy="8382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n>
                      <a:solidFill>
                        <a:srgbClr val="000000"/>
                      </a:solidFill>
                    </a:ln>
                    <a:solidFill>
                      <a:schemeClr val="bg1"/>
                    </a:solidFill>
                  </a:rPr>
                  <a:t>MAX</a:t>
                </a:r>
                <a:endParaRPr lang="en-US" sz="2800" dirty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Left Bracket 2"/>
              <p:cNvSpPr/>
              <p:nvPr/>
            </p:nvSpPr>
            <p:spPr>
              <a:xfrm rot="16200000">
                <a:off x="6324600" y="1828800"/>
                <a:ext cx="152400" cy="3962400"/>
              </a:xfrm>
              <a:prstGeom prst="leftBracket">
                <a:avLst/>
              </a:prstGeom>
              <a:ln w="2857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6400800" y="4876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957985" y="5486400"/>
            <a:ext cx="885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"/>
                <a:cs typeface="Times"/>
              </a:rPr>
              <a:t>0.23</a:t>
            </a:r>
            <a:endParaRPr lang="en-US" sz="2800" b="1" i="1" baseline="-25000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62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2145663" y="4037012"/>
            <a:ext cx="1546225" cy="285750"/>
            <a:chOff x="1616" y="2278"/>
            <a:chExt cx="974" cy="180"/>
          </a:xfrm>
        </p:grpSpPr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</a:t>
            </a:r>
            <a:r>
              <a:rPr lang="en-US" dirty="0" smtClean="0"/>
              <a:t>for PEA: Sample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2037781" y="3932237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742575" y="3425825"/>
            <a:ext cx="668340" cy="504825"/>
            <a:chOff x="384" y="3203"/>
            <a:chExt cx="421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496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969393" y="4054475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863031" y="4737100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34394" y="4905375"/>
            <a:ext cx="679451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502" name="Text Box 102"/>
          <p:cNvSpPr txBox="1">
            <a:spLocks noChangeArrowheads="1"/>
          </p:cNvSpPr>
          <p:nvPr/>
        </p:nvSpPr>
        <p:spPr bwMode="auto">
          <a:xfrm>
            <a:off x="3052673" y="3551237"/>
            <a:ext cx="413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w Cen MT"/>
                <a:cs typeface="Tw Cen MT"/>
              </a:rPr>
              <a:t>b'</a:t>
            </a:r>
            <a:endParaRPr lang="en-US" sz="2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3" name="Text Box 103"/>
          <p:cNvSpPr txBox="1">
            <a:spLocks noChangeArrowheads="1"/>
          </p:cNvSpPr>
          <p:nvPr/>
        </p:nvSpPr>
        <p:spPr bwMode="auto">
          <a:xfrm>
            <a:off x="3233182" y="37147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4" name="Text Box 104"/>
          <p:cNvSpPr txBox="1">
            <a:spLocks noChangeArrowheads="1"/>
          </p:cNvSpPr>
          <p:nvPr/>
        </p:nvSpPr>
        <p:spPr bwMode="auto">
          <a:xfrm>
            <a:off x="3558539" y="348456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4816243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0.23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0350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0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4434840" y="2286000"/>
            <a:ext cx="1280160" cy="97840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574548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3304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0.04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710184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243812" y="1752600"/>
            <a:ext cx="9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7572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5883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3810000" y="40386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19600" y="3733800"/>
            <a:ext cx="3962400" cy="1676400"/>
            <a:chOff x="4419600" y="3733800"/>
            <a:chExt cx="3962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733800"/>
              <a:ext cx="3962400" cy="1143000"/>
              <a:chOff x="4419600" y="3733800"/>
              <a:chExt cx="3962400" cy="1143000"/>
            </a:xfrm>
          </p:grpSpPr>
          <p:cxnSp>
            <p:nvCxnSpPr>
              <p:cNvPr id="5" name="Straight Connector 4"/>
              <p:cNvCxnSpPr>
                <a:stCxn id="3" idx="1"/>
              </p:cNvCxnSpPr>
              <p:nvPr/>
            </p:nvCxnSpPr>
            <p:spPr>
              <a:xfrm>
                <a:off x="6400800" y="38862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105400" y="4038600"/>
                <a:ext cx="2667000" cy="8382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n>
                      <a:solidFill>
                        <a:srgbClr val="000000"/>
                      </a:solidFill>
                    </a:ln>
                    <a:solidFill>
                      <a:schemeClr val="bg1"/>
                    </a:solidFill>
                  </a:rPr>
                  <a:t>SAMP</a:t>
                </a:r>
                <a:endParaRPr lang="en-US" sz="2800" dirty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Left Bracket 2"/>
              <p:cNvSpPr/>
              <p:nvPr/>
            </p:nvSpPr>
            <p:spPr>
              <a:xfrm rot="16200000">
                <a:off x="6324600" y="1828800"/>
                <a:ext cx="152400" cy="3962400"/>
              </a:xfrm>
              <a:prstGeom prst="leftBracket">
                <a:avLst/>
              </a:prstGeom>
              <a:ln w="2857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6400800" y="4876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957985" y="5486400"/>
            <a:ext cx="885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"/>
                <a:cs typeface="Times"/>
              </a:rPr>
              <a:t>0.15</a:t>
            </a:r>
            <a:endParaRPr lang="en-US" sz="2800" b="1" i="1" baseline="-25000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62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>
            <a:off x="2133600" y="36576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" y="3657600"/>
            <a:ext cx="533399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Previous work on ACMI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29</a:t>
            </a:fld>
            <a:endParaRPr kumimoji="0" lang="en-US"/>
          </a:p>
        </p:txBody>
      </p:sp>
      <p:pic>
        <p:nvPicPr>
          <p:cNvPr id="7" name="Content Placeholder 6" descr="bpensemble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99" y="2865632"/>
            <a:ext cx="1676401" cy="1553967"/>
          </a:xfrm>
        </p:spPr>
      </p:pic>
      <p:pic>
        <p:nvPicPr>
          <p:cNvPr id="11" name="Picture 3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3124199" y="3048000"/>
            <a:ext cx="1447801" cy="1259286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 rot="16200000">
            <a:off x="-67177" y="3476123"/>
            <a:ext cx="1028700" cy="324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Protocol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2678" y="4343400"/>
            <a:ext cx="66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P(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baseline="-25000" dirty="0" err="1">
                <a:solidFill>
                  <a:schemeClr val="tx1"/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0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7993236" y="2937980"/>
            <a:ext cx="617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+mn-lt"/>
                <a:cs typeface="Tw Cen MT"/>
              </a:rPr>
              <a:t>0.25</a:t>
            </a:r>
            <a:endParaRPr lang="en-US" sz="18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 rot="5967740">
            <a:off x="7973896" y="3682279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+mn-lt"/>
                <a:cs typeface="Tw Cen MT"/>
              </a:rPr>
              <a:t>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7792" y="2895600"/>
            <a:ext cx="2474180" cy="1473054"/>
            <a:chOff x="5347792" y="2895600"/>
            <a:chExt cx="2474180" cy="1473054"/>
          </a:xfrm>
        </p:grpSpPr>
        <p:grpSp>
          <p:nvGrpSpPr>
            <p:cNvPr id="6" name="Group 5"/>
            <p:cNvGrpSpPr/>
            <p:nvPr/>
          </p:nvGrpSpPr>
          <p:grpSpPr>
            <a:xfrm>
              <a:off x="5757864" y="2895600"/>
              <a:ext cx="2064108" cy="1140871"/>
              <a:chOff x="5757864" y="2895600"/>
              <a:chExt cx="2064108" cy="1140871"/>
            </a:xfrm>
          </p:grpSpPr>
          <p:grpSp>
            <p:nvGrpSpPr>
              <p:cNvPr id="18" name="Group 57"/>
              <p:cNvGrpSpPr>
                <a:grpSpLocks/>
              </p:cNvGrpSpPr>
              <p:nvPr/>
            </p:nvGrpSpPr>
            <p:grpSpPr bwMode="auto">
              <a:xfrm>
                <a:off x="6697136" y="3338890"/>
                <a:ext cx="1115672" cy="206182"/>
                <a:chOff x="1616" y="2278"/>
                <a:chExt cx="974" cy="180"/>
              </a:xfrm>
            </p:grpSpPr>
            <p:sp>
              <p:nvSpPr>
                <p:cNvPr id="20" name="Line 58"/>
                <p:cNvSpPr>
                  <a:spLocks noChangeShapeType="1"/>
                </p:cNvSpPr>
                <p:nvPr/>
              </p:nvSpPr>
              <p:spPr bwMode="auto">
                <a:xfrm>
                  <a:off x="1616" y="2278"/>
                  <a:ext cx="935" cy="12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  <p:sp>
              <p:nvSpPr>
                <p:cNvPr id="21" name="Oval 59"/>
                <p:cNvSpPr>
                  <a:spLocks noChangeArrowheads="1"/>
                </p:cNvSpPr>
                <p:nvPr/>
              </p:nvSpPr>
              <p:spPr bwMode="auto">
                <a:xfrm>
                  <a:off x="2487" y="2355"/>
                  <a:ext cx="103" cy="103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grpSp>
            <p:nvGrpSpPr>
              <p:cNvPr id="22" name="Group 60"/>
              <p:cNvGrpSpPr>
                <a:grpSpLocks/>
              </p:cNvGrpSpPr>
              <p:nvPr/>
            </p:nvGrpSpPr>
            <p:grpSpPr bwMode="auto">
              <a:xfrm rot="2465388">
                <a:off x="6476063" y="3674508"/>
                <a:ext cx="1115672" cy="206182"/>
                <a:chOff x="1616" y="2278"/>
                <a:chExt cx="974" cy="180"/>
              </a:xfrm>
            </p:grpSpPr>
            <p:sp>
              <p:nvSpPr>
                <p:cNvPr id="23" name="Line 61"/>
                <p:cNvSpPr>
                  <a:spLocks noChangeShapeType="1"/>
                </p:cNvSpPr>
                <p:nvPr/>
              </p:nvSpPr>
              <p:spPr bwMode="auto">
                <a:xfrm>
                  <a:off x="1616" y="2278"/>
                  <a:ext cx="935" cy="12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  <p:sp>
              <p:nvSpPr>
                <p:cNvPr id="24" name="Oval 62"/>
                <p:cNvSpPr>
                  <a:spLocks noChangeArrowheads="1"/>
                </p:cNvSpPr>
                <p:nvPr/>
              </p:nvSpPr>
              <p:spPr bwMode="auto">
                <a:xfrm>
                  <a:off x="2487" y="2355"/>
                  <a:ext cx="103" cy="103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grpSp>
            <p:nvGrpSpPr>
              <p:cNvPr id="25" name="Group 63"/>
              <p:cNvGrpSpPr>
                <a:grpSpLocks/>
              </p:cNvGrpSpPr>
              <p:nvPr/>
            </p:nvGrpSpPr>
            <p:grpSpPr bwMode="auto">
              <a:xfrm rot="20647345">
                <a:off x="6706300" y="3157908"/>
                <a:ext cx="1115672" cy="206182"/>
                <a:chOff x="1616" y="2278"/>
                <a:chExt cx="974" cy="180"/>
              </a:xfrm>
            </p:grpSpPr>
            <p:sp>
              <p:nvSpPr>
                <p:cNvPr id="26" name="Line 64"/>
                <p:cNvSpPr>
                  <a:spLocks noChangeShapeType="1"/>
                </p:cNvSpPr>
                <p:nvPr/>
              </p:nvSpPr>
              <p:spPr bwMode="auto">
                <a:xfrm>
                  <a:off x="1616" y="2278"/>
                  <a:ext cx="935" cy="12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  <p:sp>
              <p:nvSpPr>
                <p:cNvPr id="27" name="Oval 65"/>
                <p:cNvSpPr>
                  <a:spLocks noChangeArrowheads="1"/>
                </p:cNvSpPr>
                <p:nvPr/>
              </p:nvSpPr>
              <p:spPr bwMode="auto">
                <a:xfrm>
                  <a:off x="2487" y="2355"/>
                  <a:ext cx="103" cy="103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grpSp>
            <p:nvGrpSpPr>
              <p:cNvPr id="28" name="Group 66"/>
              <p:cNvGrpSpPr>
                <a:grpSpLocks/>
              </p:cNvGrpSpPr>
              <p:nvPr/>
            </p:nvGrpSpPr>
            <p:grpSpPr bwMode="auto">
              <a:xfrm rot="574001">
                <a:off x="6669646" y="3435108"/>
                <a:ext cx="1115672" cy="206182"/>
                <a:chOff x="1616" y="2278"/>
                <a:chExt cx="974" cy="180"/>
              </a:xfrm>
            </p:grpSpPr>
            <p:sp>
              <p:nvSpPr>
                <p:cNvPr id="29" name="Line 67"/>
                <p:cNvSpPr>
                  <a:spLocks noChangeShapeType="1"/>
                </p:cNvSpPr>
                <p:nvPr/>
              </p:nvSpPr>
              <p:spPr bwMode="auto">
                <a:xfrm>
                  <a:off x="1616" y="2278"/>
                  <a:ext cx="935" cy="12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  <p:sp>
              <p:nvSpPr>
                <p:cNvPr id="30" name="Oval 68"/>
                <p:cNvSpPr>
                  <a:spLocks noChangeArrowheads="1"/>
                </p:cNvSpPr>
                <p:nvPr/>
              </p:nvSpPr>
              <p:spPr bwMode="auto">
                <a:xfrm>
                  <a:off x="2487" y="2355"/>
                  <a:ext cx="103" cy="103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grpSp>
            <p:nvGrpSpPr>
              <p:cNvPr id="31" name="Group 69"/>
              <p:cNvGrpSpPr>
                <a:grpSpLocks/>
              </p:cNvGrpSpPr>
              <p:nvPr/>
            </p:nvGrpSpPr>
            <p:grpSpPr bwMode="auto">
              <a:xfrm rot="993989">
                <a:off x="6638718" y="3501544"/>
                <a:ext cx="1115672" cy="206182"/>
                <a:chOff x="1616" y="2278"/>
                <a:chExt cx="974" cy="180"/>
              </a:xfrm>
            </p:grpSpPr>
            <p:sp>
              <p:nvSpPr>
                <p:cNvPr id="32" name="Line 70"/>
                <p:cNvSpPr>
                  <a:spLocks noChangeShapeType="1"/>
                </p:cNvSpPr>
                <p:nvPr/>
              </p:nvSpPr>
              <p:spPr bwMode="auto">
                <a:xfrm>
                  <a:off x="1616" y="2278"/>
                  <a:ext cx="935" cy="12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  <p:sp>
              <p:nvSpPr>
                <p:cNvPr id="33" name="Oval 71"/>
                <p:cNvSpPr>
                  <a:spLocks noChangeArrowheads="1"/>
                </p:cNvSpPr>
                <p:nvPr/>
              </p:nvSpPr>
              <p:spPr bwMode="auto">
                <a:xfrm>
                  <a:off x="2487" y="2355"/>
                  <a:ext cx="103" cy="103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sp>
            <p:nvSpPr>
              <p:cNvPr id="34" name="Oval 72"/>
              <p:cNvSpPr>
                <a:spLocks noChangeArrowheads="1"/>
              </p:cNvSpPr>
              <p:nvPr/>
            </p:nvSpPr>
            <p:spPr bwMode="auto">
              <a:xfrm>
                <a:off x="6605500" y="3260999"/>
                <a:ext cx="139745" cy="13974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grpSp>
            <p:nvGrpSpPr>
              <p:cNvPr id="35" name="Group 76"/>
              <p:cNvGrpSpPr>
                <a:grpSpLocks/>
              </p:cNvGrpSpPr>
              <p:nvPr/>
            </p:nvGrpSpPr>
            <p:grpSpPr bwMode="auto">
              <a:xfrm>
                <a:off x="6312265" y="2895600"/>
                <a:ext cx="563566" cy="405491"/>
                <a:chOff x="359" y="3203"/>
                <a:chExt cx="492" cy="354"/>
              </a:xfrm>
            </p:grpSpPr>
            <p:sp>
              <p:nvSpPr>
                <p:cNvPr id="3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59" y="3203"/>
                  <a:ext cx="272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solidFill>
                        <a:srgbClr val="FFFFFF"/>
                      </a:solidFill>
                      <a:latin typeface="+mn-lt"/>
                      <a:cs typeface="Tw Cen MT"/>
                    </a:rPr>
                    <a:t>b</a:t>
                  </a:r>
                </a:p>
              </p:txBody>
            </p:sp>
            <p:sp>
              <p:nvSpPr>
                <p:cNvPr id="3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482" y="3288"/>
                  <a:ext cx="36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FFFF"/>
                      </a:solidFill>
                      <a:latin typeface="+mn-lt"/>
                      <a:cs typeface="Tw Cen MT"/>
                    </a:rPr>
                    <a:t>k-1</a:t>
                  </a:r>
                  <a:endParaRPr lang="en-US" sz="1400" dirty="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sp>
            <p:nvSpPr>
              <p:cNvPr id="38" name="Line 83"/>
              <p:cNvSpPr>
                <a:spLocks noChangeShapeType="1"/>
              </p:cNvSpPr>
              <p:nvPr/>
            </p:nvSpPr>
            <p:spPr bwMode="auto">
              <a:xfrm flipV="1">
                <a:off x="5834609" y="3349199"/>
                <a:ext cx="822436" cy="6025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39" name="Oval 84"/>
              <p:cNvSpPr>
                <a:spLocks noChangeArrowheads="1"/>
              </p:cNvSpPr>
              <p:nvPr/>
            </p:nvSpPr>
            <p:spPr bwMode="auto">
              <a:xfrm>
                <a:off x="5757864" y="3841744"/>
                <a:ext cx="194727" cy="1947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grpSp>
          <p:nvGrpSpPr>
            <p:cNvPr id="40" name="Group 85"/>
            <p:cNvGrpSpPr>
              <a:grpSpLocks/>
            </p:cNvGrpSpPr>
            <p:nvPr/>
          </p:nvGrpSpPr>
          <p:grpSpPr bwMode="auto">
            <a:xfrm>
              <a:off x="5347792" y="3963163"/>
              <a:ext cx="553256" cy="405491"/>
              <a:chOff x="360" y="3203"/>
              <a:chExt cx="483" cy="354"/>
            </a:xfrm>
          </p:grpSpPr>
          <p:sp>
            <p:nvSpPr>
              <p:cNvPr id="41" name="Text Box 86"/>
              <p:cNvSpPr txBox="1">
                <a:spLocks noChangeArrowheads="1"/>
              </p:cNvSpPr>
              <p:nvPr/>
            </p:nvSpPr>
            <p:spPr bwMode="auto">
              <a:xfrm>
                <a:off x="360" y="3203"/>
                <a:ext cx="272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  <a:latin typeface="+mn-lt"/>
                    <a:cs typeface="Tw Cen MT"/>
                  </a:rPr>
                  <a:t>b</a:t>
                </a:r>
              </a:p>
            </p:txBody>
          </p:sp>
          <p:sp>
            <p:nvSpPr>
              <p:cNvPr id="42" name="Text Box 87"/>
              <p:cNvSpPr txBox="1">
                <a:spLocks noChangeArrowheads="1"/>
              </p:cNvSpPr>
              <p:nvPr/>
            </p:nvSpPr>
            <p:spPr bwMode="auto">
              <a:xfrm>
                <a:off x="474" y="3288"/>
                <a:ext cx="36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  <a:latin typeface="+mn-lt"/>
                    <a:cs typeface="Tw Cen MT"/>
                  </a:rPr>
                  <a:t>k-2</a:t>
                </a:r>
                <a:endParaRPr lang="en-US" sz="1400" dirty="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</p:grp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7993236" y="3267872"/>
            <a:ext cx="617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+mn-lt"/>
                <a:cs typeface="Tw Cen MT"/>
              </a:rPr>
              <a:t>0.20</a:t>
            </a:r>
            <a:endParaRPr lang="en-US" sz="18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7498400" y="4092599"/>
            <a:ext cx="617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18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6" name="Curved Down Arrow 45"/>
          <p:cNvSpPr/>
          <p:nvPr/>
        </p:nvSpPr>
        <p:spPr>
          <a:xfrm>
            <a:off x="3962400" y="2057400"/>
            <a:ext cx="4572000" cy="9144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79545" y="51054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Phase 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5495" y="51054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Phase 3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3" grpId="0"/>
      <p:bldP spid="44" grpId="0"/>
      <p:bldP spid="46" grpId="0" animBg="1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Task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118100" cy="5257800"/>
          </a:xfrm>
          <a:ln/>
        </p:spPr>
        <p:txBody>
          <a:bodyPr/>
          <a:lstStyle/>
          <a:p>
            <a:pPr marL="280988" indent="-280988"/>
            <a:r>
              <a:rPr lang="en-US" dirty="0" smtClean="0"/>
              <a:t>Given</a:t>
            </a:r>
            <a:endParaRPr lang="en-US" dirty="0"/>
          </a:p>
          <a:p>
            <a:pPr lvl="1"/>
            <a:r>
              <a:rPr lang="en-US" dirty="0"/>
              <a:t>A protein sequence</a:t>
            </a:r>
          </a:p>
          <a:p>
            <a:pPr lvl="1"/>
            <a:r>
              <a:rPr lang="en-US" dirty="0"/>
              <a:t>Electron-density map (EDM)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protein</a:t>
            </a:r>
          </a:p>
          <a:p>
            <a:pPr lvl="1"/>
            <a:endParaRPr lang="en-US" dirty="0"/>
          </a:p>
          <a:p>
            <a:pPr marL="280988" indent="-280988"/>
            <a:r>
              <a:rPr lang="en-US" dirty="0" smtClean="0"/>
              <a:t>Do</a:t>
            </a:r>
            <a:endParaRPr lang="en-US" dirty="0"/>
          </a:p>
          <a:p>
            <a:pPr lvl="1"/>
            <a:r>
              <a:rPr lang="en-US" dirty="0"/>
              <a:t>Automatically produce a protein </a:t>
            </a:r>
            <a:r>
              <a:rPr lang="en-US" dirty="0" smtClean="0"/>
              <a:t>structure </a:t>
            </a:r>
            <a:r>
              <a:rPr lang="en-US" dirty="0"/>
              <a:t>that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ontains all atoms</a:t>
            </a:r>
            <a:endParaRPr lang="en-US" dirty="0"/>
          </a:p>
          <a:p>
            <a:pPr lvl="2"/>
            <a:r>
              <a:rPr lang="en-US" dirty="0"/>
              <a:t>I</a:t>
            </a:r>
            <a:r>
              <a:rPr lang="en-US" dirty="0" smtClean="0"/>
              <a:t>s physically </a:t>
            </a:r>
            <a:r>
              <a:rPr lang="en-US" dirty="0"/>
              <a:t>feasible</a:t>
            </a:r>
          </a:p>
        </p:txBody>
      </p:sp>
      <p:pic>
        <p:nvPicPr>
          <p:cNvPr id="28679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562600" y="2451100"/>
            <a:ext cx="2590800" cy="1600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/>
          </p:cNvSpPr>
          <p:nvPr/>
        </p:nvSpPr>
        <p:spPr bwMode="auto">
          <a:xfrm>
            <a:off x="5803900" y="1905000"/>
            <a:ext cx="2095500" cy="393700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Courier New" charset="0"/>
                <a:cs typeface="Courier New" charset="0"/>
                <a:sym typeface="Courier New" charset="0"/>
              </a:rPr>
              <a:t>SAVRVGLAIM...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 cstate="print">
            <a:lum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35" t="13332" r="9811" b="20000"/>
          <a:stretch>
            <a:fillRect/>
          </a:stretch>
        </p:blipFill>
        <p:spPr bwMode="auto">
          <a:xfrm rot="10800000">
            <a:off x="5562600" y="4724400"/>
            <a:ext cx="2590800" cy="172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6858000" y="4064000"/>
            <a:ext cx="0" cy="660400"/>
          </a:xfrm>
          <a:prstGeom prst="line">
            <a:avLst/>
          </a:prstGeom>
          <a:noFill/>
          <a:ln w="57150" cap="flat">
            <a:solidFill>
              <a:srgbClr val="8FB1CE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  <p:bldP spid="286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 flipV="1">
            <a:off x="2153654" y="2743200"/>
            <a:ext cx="894346" cy="28569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77254" y="3028890"/>
            <a:ext cx="533399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-47123" y="2409324"/>
            <a:ext cx="1028700" cy="324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Protocol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153654" y="4419600"/>
            <a:ext cx="894346" cy="30480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7254" y="4419600"/>
            <a:ext cx="533399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 rot="16200000">
            <a:off x="-47123" y="4695324"/>
            <a:ext cx="1028700" cy="324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Protocol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33600" y="37338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" y="3733800"/>
            <a:ext cx="533399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7" name="Content Placeholder 6" descr="bpensemble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99" y="2941832"/>
            <a:ext cx="1676401" cy="1553967"/>
          </a:xfrm>
        </p:spPr>
      </p:pic>
      <p:sp>
        <p:nvSpPr>
          <p:cNvPr id="5" name="Rounded Rectangle 4"/>
          <p:cNvSpPr/>
          <p:nvPr/>
        </p:nvSpPr>
        <p:spPr>
          <a:xfrm rot="16200000">
            <a:off x="-67177" y="3552323"/>
            <a:ext cx="1028700" cy="324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Protocol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576392" y="2971800"/>
            <a:ext cx="2474180" cy="1473054"/>
            <a:chOff x="5576392" y="2971800"/>
            <a:chExt cx="2474180" cy="1473054"/>
          </a:xfrm>
        </p:grpSpPr>
        <p:grpSp>
          <p:nvGrpSpPr>
            <p:cNvPr id="18" name="Group 57"/>
            <p:cNvGrpSpPr>
              <a:grpSpLocks/>
            </p:cNvGrpSpPr>
            <p:nvPr/>
          </p:nvGrpSpPr>
          <p:grpSpPr bwMode="auto">
            <a:xfrm>
              <a:off x="6925736" y="3415090"/>
              <a:ext cx="1115672" cy="206182"/>
              <a:chOff x="1616" y="2278"/>
              <a:chExt cx="974" cy="180"/>
            </a:xfrm>
          </p:grpSpPr>
          <p:sp>
            <p:nvSpPr>
              <p:cNvPr id="20" name="Line 58"/>
              <p:cNvSpPr>
                <a:spLocks noChangeShapeType="1"/>
              </p:cNvSpPr>
              <p:nvPr/>
            </p:nvSpPr>
            <p:spPr bwMode="auto">
              <a:xfrm>
                <a:off x="1616" y="2278"/>
                <a:ext cx="935" cy="12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21" name="Oval 59"/>
              <p:cNvSpPr>
                <a:spLocks noChangeArrowheads="1"/>
              </p:cNvSpPr>
              <p:nvPr/>
            </p:nvSpPr>
            <p:spPr bwMode="auto">
              <a:xfrm>
                <a:off x="2487" y="2355"/>
                <a:ext cx="103" cy="103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grpSp>
          <p:nvGrpSpPr>
            <p:cNvPr id="22" name="Group 60"/>
            <p:cNvGrpSpPr>
              <a:grpSpLocks/>
            </p:cNvGrpSpPr>
            <p:nvPr/>
          </p:nvGrpSpPr>
          <p:grpSpPr bwMode="auto">
            <a:xfrm rot="2465388">
              <a:off x="6704663" y="3750708"/>
              <a:ext cx="1115672" cy="206182"/>
              <a:chOff x="1616" y="2278"/>
              <a:chExt cx="974" cy="180"/>
            </a:xfrm>
          </p:grpSpPr>
          <p:sp>
            <p:nvSpPr>
              <p:cNvPr id="23" name="Line 61"/>
              <p:cNvSpPr>
                <a:spLocks noChangeShapeType="1"/>
              </p:cNvSpPr>
              <p:nvPr/>
            </p:nvSpPr>
            <p:spPr bwMode="auto">
              <a:xfrm>
                <a:off x="1616" y="2278"/>
                <a:ext cx="935" cy="12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24" name="Oval 62"/>
              <p:cNvSpPr>
                <a:spLocks noChangeArrowheads="1"/>
              </p:cNvSpPr>
              <p:nvPr/>
            </p:nvSpPr>
            <p:spPr bwMode="auto">
              <a:xfrm>
                <a:off x="2487" y="2355"/>
                <a:ext cx="103" cy="103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 rot="20647345">
              <a:off x="6934900" y="3234108"/>
              <a:ext cx="1115672" cy="206182"/>
              <a:chOff x="1616" y="2278"/>
              <a:chExt cx="974" cy="180"/>
            </a:xfrm>
          </p:grpSpPr>
          <p:sp>
            <p:nvSpPr>
              <p:cNvPr id="26" name="Line 64"/>
              <p:cNvSpPr>
                <a:spLocks noChangeShapeType="1"/>
              </p:cNvSpPr>
              <p:nvPr/>
            </p:nvSpPr>
            <p:spPr bwMode="auto">
              <a:xfrm>
                <a:off x="1616" y="2278"/>
                <a:ext cx="935" cy="12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27" name="Oval 65"/>
              <p:cNvSpPr>
                <a:spLocks noChangeArrowheads="1"/>
              </p:cNvSpPr>
              <p:nvPr/>
            </p:nvSpPr>
            <p:spPr bwMode="auto">
              <a:xfrm>
                <a:off x="2487" y="2355"/>
                <a:ext cx="103" cy="103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grpSp>
          <p:nvGrpSpPr>
            <p:cNvPr id="28" name="Group 66"/>
            <p:cNvGrpSpPr>
              <a:grpSpLocks/>
            </p:cNvGrpSpPr>
            <p:nvPr/>
          </p:nvGrpSpPr>
          <p:grpSpPr bwMode="auto">
            <a:xfrm rot="574001">
              <a:off x="6898246" y="3511308"/>
              <a:ext cx="1115672" cy="206182"/>
              <a:chOff x="1616" y="2278"/>
              <a:chExt cx="974" cy="180"/>
            </a:xfrm>
          </p:grpSpPr>
          <p:sp>
            <p:nvSpPr>
              <p:cNvPr id="29" name="Line 67"/>
              <p:cNvSpPr>
                <a:spLocks noChangeShapeType="1"/>
              </p:cNvSpPr>
              <p:nvPr/>
            </p:nvSpPr>
            <p:spPr bwMode="auto">
              <a:xfrm>
                <a:off x="1616" y="2278"/>
                <a:ext cx="935" cy="12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30" name="Oval 68"/>
              <p:cNvSpPr>
                <a:spLocks noChangeArrowheads="1"/>
              </p:cNvSpPr>
              <p:nvPr/>
            </p:nvSpPr>
            <p:spPr bwMode="auto">
              <a:xfrm>
                <a:off x="2487" y="2355"/>
                <a:ext cx="103" cy="103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grpSp>
          <p:nvGrpSpPr>
            <p:cNvPr id="31" name="Group 69"/>
            <p:cNvGrpSpPr>
              <a:grpSpLocks/>
            </p:cNvGrpSpPr>
            <p:nvPr/>
          </p:nvGrpSpPr>
          <p:grpSpPr bwMode="auto">
            <a:xfrm rot="993989">
              <a:off x="6867318" y="3577744"/>
              <a:ext cx="1115672" cy="206182"/>
              <a:chOff x="1616" y="2278"/>
              <a:chExt cx="974" cy="180"/>
            </a:xfrm>
          </p:grpSpPr>
          <p:sp>
            <p:nvSpPr>
              <p:cNvPr id="32" name="Line 70"/>
              <p:cNvSpPr>
                <a:spLocks noChangeShapeType="1"/>
              </p:cNvSpPr>
              <p:nvPr/>
            </p:nvSpPr>
            <p:spPr bwMode="auto">
              <a:xfrm>
                <a:off x="1616" y="2278"/>
                <a:ext cx="935" cy="12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33" name="Oval 71"/>
              <p:cNvSpPr>
                <a:spLocks noChangeArrowheads="1"/>
              </p:cNvSpPr>
              <p:nvPr/>
            </p:nvSpPr>
            <p:spPr bwMode="auto">
              <a:xfrm>
                <a:off x="2487" y="2355"/>
                <a:ext cx="103" cy="103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sp>
          <p:nvSpPr>
            <p:cNvPr id="34" name="Oval 72"/>
            <p:cNvSpPr>
              <a:spLocks noChangeArrowheads="1"/>
            </p:cNvSpPr>
            <p:nvPr/>
          </p:nvSpPr>
          <p:spPr bwMode="auto">
            <a:xfrm>
              <a:off x="6834100" y="3337199"/>
              <a:ext cx="139745" cy="13974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grpSp>
          <p:nvGrpSpPr>
            <p:cNvPr id="35" name="Group 76"/>
            <p:cNvGrpSpPr>
              <a:grpSpLocks/>
            </p:cNvGrpSpPr>
            <p:nvPr/>
          </p:nvGrpSpPr>
          <p:grpSpPr bwMode="auto">
            <a:xfrm>
              <a:off x="6540865" y="2971800"/>
              <a:ext cx="563566" cy="405491"/>
              <a:chOff x="359" y="3203"/>
              <a:chExt cx="492" cy="354"/>
            </a:xfrm>
          </p:grpSpPr>
          <p:sp>
            <p:nvSpPr>
              <p:cNvPr id="36" name="Text Box 77"/>
              <p:cNvSpPr txBox="1">
                <a:spLocks noChangeArrowheads="1"/>
              </p:cNvSpPr>
              <p:nvPr/>
            </p:nvSpPr>
            <p:spPr bwMode="auto">
              <a:xfrm>
                <a:off x="359" y="3203"/>
                <a:ext cx="272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FFFF"/>
                    </a:solidFill>
                    <a:latin typeface="+mn-lt"/>
                    <a:cs typeface="Tw Cen MT"/>
                  </a:rPr>
                  <a:t>b</a:t>
                </a:r>
              </a:p>
            </p:txBody>
          </p:sp>
          <p:sp>
            <p:nvSpPr>
              <p:cNvPr id="37" name="Text Box 78"/>
              <p:cNvSpPr txBox="1">
                <a:spLocks noChangeArrowheads="1"/>
              </p:cNvSpPr>
              <p:nvPr/>
            </p:nvSpPr>
            <p:spPr bwMode="auto">
              <a:xfrm>
                <a:off x="482" y="3288"/>
                <a:ext cx="36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  <a:latin typeface="+mn-lt"/>
                    <a:cs typeface="Tw Cen MT"/>
                  </a:rPr>
                  <a:t>k-1</a:t>
                </a:r>
                <a:endParaRPr lang="en-US" sz="1400" dirty="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sp>
          <p:nvSpPr>
            <p:cNvPr id="38" name="Line 83"/>
            <p:cNvSpPr>
              <a:spLocks noChangeShapeType="1"/>
            </p:cNvSpPr>
            <p:nvPr/>
          </p:nvSpPr>
          <p:spPr bwMode="auto">
            <a:xfrm flipV="1">
              <a:off x="6063209" y="3425399"/>
              <a:ext cx="822436" cy="602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60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39" name="Oval 84"/>
            <p:cNvSpPr>
              <a:spLocks noChangeArrowheads="1"/>
            </p:cNvSpPr>
            <p:nvPr/>
          </p:nvSpPr>
          <p:spPr bwMode="auto">
            <a:xfrm>
              <a:off x="5986464" y="3917944"/>
              <a:ext cx="194727" cy="1947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grpSp>
          <p:nvGrpSpPr>
            <p:cNvPr id="40" name="Group 85"/>
            <p:cNvGrpSpPr>
              <a:grpSpLocks/>
            </p:cNvGrpSpPr>
            <p:nvPr/>
          </p:nvGrpSpPr>
          <p:grpSpPr bwMode="auto">
            <a:xfrm>
              <a:off x="5576392" y="4039363"/>
              <a:ext cx="553256" cy="405491"/>
              <a:chOff x="360" y="3203"/>
              <a:chExt cx="483" cy="354"/>
            </a:xfrm>
          </p:grpSpPr>
          <p:sp>
            <p:nvSpPr>
              <p:cNvPr id="41" name="Text Box 86"/>
              <p:cNvSpPr txBox="1">
                <a:spLocks noChangeArrowheads="1"/>
              </p:cNvSpPr>
              <p:nvPr/>
            </p:nvSpPr>
            <p:spPr bwMode="auto">
              <a:xfrm>
                <a:off x="360" y="3203"/>
                <a:ext cx="272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  <a:latin typeface="+mn-lt"/>
                    <a:cs typeface="Tw Cen MT"/>
                  </a:rPr>
                  <a:t>b</a:t>
                </a:r>
              </a:p>
            </p:txBody>
          </p:sp>
          <p:sp>
            <p:nvSpPr>
              <p:cNvPr id="42" name="Text Box 87"/>
              <p:cNvSpPr txBox="1">
                <a:spLocks noChangeArrowheads="1"/>
              </p:cNvSpPr>
              <p:nvPr/>
            </p:nvSpPr>
            <p:spPr bwMode="auto">
              <a:xfrm>
                <a:off x="474" y="3288"/>
                <a:ext cx="36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  <a:latin typeface="+mn-lt"/>
                    <a:cs typeface="Tw Cen MT"/>
                  </a:rPr>
                  <a:t>k-2</a:t>
                </a:r>
                <a:endParaRPr lang="en-US" sz="1400" dirty="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727000" y="3014180"/>
            <a:ext cx="1112200" cy="1523951"/>
            <a:chOff x="7727000" y="3014180"/>
            <a:chExt cx="1112200" cy="1523951"/>
          </a:xfrm>
        </p:grpSpPr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8221836" y="3014180"/>
              <a:ext cx="617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0.14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 rot="5967740">
              <a:off x="8202496" y="3758479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+mn-lt"/>
                  <a:cs typeface="Tw Cen MT"/>
                </a:rPr>
                <a:t>…</a:t>
              </a: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8221836" y="3344072"/>
              <a:ext cx="617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0.26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7727000" y="4168799"/>
              <a:ext cx="617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0.05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46" name="Curved Down Arrow 45"/>
          <p:cNvSpPr/>
          <p:nvPr/>
        </p:nvSpPr>
        <p:spPr>
          <a:xfrm>
            <a:off x="5181600" y="2133600"/>
            <a:ext cx="3581400" cy="9144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2167" y="51816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Phase 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5495" y="51816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Phase 3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6200000">
            <a:off x="3124201" y="3276600"/>
            <a:ext cx="3962400" cy="914402"/>
            <a:chOff x="4419600" y="3733800"/>
            <a:chExt cx="3962400" cy="914402"/>
          </a:xfrm>
        </p:grpSpPr>
        <p:cxnSp>
          <p:nvCxnSpPr>
            <p:cNvPr id="61" name="Straight Connector 60"/>
            <p:cNvCxnSpPr>
              <a:stCxn id="63" idx="1"/>
            </p:cNvCxnSpPr>
            <p:nvPr/>
          </p:nvCxnSpPr>
          <p:spPr>
            <a:xfrm>
              <a:off x="6400800" y="38862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5791200" y="4038602"/>
              <a:ext cx="1371600" cy="6096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</a:rPr>
                <a:t>AGG</a:t>
              </a:r>
              <a:endParaRPr lang="en-US" sz="24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3" name="Left Bracket 62"/>
            <p:cNvSpPr/>
            <p:nvPr/>
          </p:nvSpPr>
          <p:spPr>
            <a:xfrm rot="16200000">
              <a:off x="6324600" y="1828800"/>
              <a:ext cx="152400" cy="3962400"/>
            </a:xfrm>
            <a:prstGeom prst="leftBracket">
              <a:avLst/>
            </a:prstGeom>
            <a:ln w="285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3048000" y="2145792"/>
            <a:ext cx="1280160" cy="97840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3048000" y="32766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3048000" y="44196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5050"/>
                </a:solidFill>
              </a:rPr>
              <a:t>Protein Structures</a:t>
            </a:r>
          </a:p>
          <a:p>
            <a:r>
              <a:rPr lang="en-US" dirty="0" smtClean="0">
                <a:solidFill>
                  <a:srgbClr val="505050"/>
                </a:solidFill>
              </a:rPr>
              <a:t>Prior Work on ACMI</a:t>
            </a:r>
          </a:p>
          <a:p>
            <a:r>
              <a:rPr lang="en-US" dirty="0" smtClean="0">
                <a:solidFill>
                  <a:srgbClr val="505050"/>
                </a:solidFill>
              </a:rPr>
              <a:t>Probabilistic Ensembles in ACMI (PEA)</a:t>
            </a:r>
          </a:p>
          <a:p>
            <a:r>
              <a:rPr lang="en-US" dirty="0">
                <a:solidFill>
                  <a:srgbClr val="FFFFFF"/>
                </a:solidFill>
              </a:rPr>
              <a:t>E</a:t>
            </a:r>
            <a:r>
              <a:rPr lang="en-US" dirty="0" smtClean="0">
                <a:solidFill>
                  <a:srgbClr val="FFFFFF"/>
                </a:solidFill>
              </a:rPr>
              <a:t>xperiments and Results</a:t>
            </a:r>
          </a:p>
        </p:txBody>
      </p:sp>
    </p:spTree>
    <p:extLst>
      <p:ext uri="{BB962C8B-B14F-4D97-AF65-F5344CB8AC3E}">
        <p14:creationId xmlns:p14="http://schemas.microsoft.com/office/powerpoint/2010/main" val="124395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PEA (Probabilistic Ensembles in ACMI)</a:t>
            </a:r>
          </a:p>
          <a:p>
            <a:pPr lvl="1"/>
            <a:r>
              <a:rPr lang="en-US" dirty="0" smtClean="0">
                <a:sym typeface="Wingdings"/>
              </a:rPr>
              <a:t>4 ensemble components</a:t>
            </a:r>
          </a:p>
          <a:p>
            <a:pPr lvl="1"/>
            <a:r>
              <a:rPr lang="en-US" dirty="0" smtClean="0">
                <a:sym typeface="Wingdings"/>
              </a:rPr>
              <a:t>Aggregators: </a:t>
            </a:r>
            <a:r>
              <a:rPr lang="en-US" dirty="0" smtClean="0"/>
              <a:t>AVG, MAX, SAMP</a:t>
            </a:r>
          </a:p>
          <a:p>
            <a:endParaRPr lang="en-US" dirty="0"/>
          </a:p>
          <a:p>
            <a:r>
              <a:rPr lang="en-US" dirty="0" smtClean="0"/>
              <a:t>ACMI</a:t>
            </a:r>
          </a:p>
          <a:p>
            <a:pPr lvl="1"/>
            <a:r>
              <a:rPr lang="en-US" dirty="0" smtClean="0"/>
              <a:t>ORIG – standard ACMI (prior work)</a:t>
            </a:r>
          </a:p>
          <a:p>
            <a:pPr lvl="1"/>
            <a:r>
              <a:rPr lang="en-US" dirty="0" smtClean="0"/>
              <a:t>EXT –  run inference 4 times as long</a:t>
            </a:r>
          </a:p>
          <a:p>
            <a:pPr lvl="1"/>
            <a:r>
              <a:rPr lang="en-US" dirty="0" smtClean="0"/>
              <a:t>BEST – test best of 4 PEA components</a:t>
            </a:r>
          </a:p>
        </p:txBody>
      </p:sp>
    </p:spTree>
    <p:extLst>
      <p:ext uri="{BB962C8B-B14F-4D97-AF65-F5344CB8AC3E}">
        <p14:creationId xmlns:p14="http://schemas.microsoft.com/office/powerpoint/2010/main" val="20906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3583529" y="6324600"/>
            <a:ext cx="188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*p-value &lt; 0.01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7" descr="pea_rank_bar.pdf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" r="54004"/>
          <a:stretch/>
        </p:blipFill>
        <p:spPr>
          <a:xfrm>
            <a:off x="2242937" y="1752600"/>
            <a:ext cx="4908212" cy="4495800"/>
          </a:xfrm>
          <a:solidFill>
            <a:schemeClr val="tx1"/>
          </a:solidFill>
          <a:ln w="38100">
            <a:solidFill>
              <a:srgbClr val="FF66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67713" y="5791200"/>
            <a:ext cx="475487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34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6096000"/>
            <a:ext cx="188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*p-value &lt; 0.05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pf_bar_talk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11"/>
          <a:stretch/>
        </p:blipFill>
        <p:spPr>
          <a:xfrm>
            <a:off x="152400" y="2222692"/>
            <a:ext cx="4383314" cy="3895394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FF6600"/>
            </a:solidFill>
          </a:ln>
        </p:spPr>
      </p:pic>
      <p:pic>
        <p:nvPicPr>
          <p:cNvPr id="10" name="Picture 9" descr="pf_bar_talk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39"/>
          <a:stretch/>
        </p:blipFill>
        <p:spPr>
          <a:xfrm>
            <a:off x="4637314" y="2209800"/>
            <a:ext cx="4354286" cy="3895394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FF66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60108" y="1625024"/>
            <a:ext cx="198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Correctness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8098" y="1600200"/>
            <a:ext cx="226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Completeness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a_pf_bar_F1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89"/>
          <a:stretch/>
        </p:blipFill>
        <p:spPr>
          <a:xfrm>
            <a:off x="1787358" y="1615440"/>
            <a:ext cx="5299242" cy="4937760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FF66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35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1828800" y="5943600"/>
            <a:ext cx="6858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Ensemble Size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36</a:t>
            </a:fld>
            <a:endParaRPr kumimoji="0"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22" y="1752600"/>
            <a:ext cx="6185398" cy="4495800"/>
          </a:xfrm>
          <a:solidFill>
            <a:schemeClr val="tx1"/>
          </a:solidFill>
          <a:ln w="3810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1704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37</a:t>
            </a:fld>
            <a:endParaRPr kumimoji="0"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1188" y="1600200"/>
            <a:ext cx="8407400" cy="5181600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ACMI is the state-of-the-art method for determining protein structures in poor-resolution images</a:t>
            </a:r>
          </a:p>
          <a:p>
            <a:endParaRPr lang="en-US" dirty="0" smtClean="0"/>
          </a:p>
          <a:p>
            <a:r>
              <a:rPr lang="en-US" dirty="0" smtClean="0"/>
              <a:t>Probabilistic Ensembles in ACMI (PEA) improves approximate inference, produces better </a:t>
            </a:r>
            <a:r>
              <a:rPr lang="en-US" smtClean="0"/>
              <a:t>protein structures</a:t>
            </a:r>
          </a:p>
          <a:p>
            <a:endParaRPr lang="en-US" dirty="0"/>
          </a:p>
          <a:p>
            <a:r>
              <a:rPr lang="en-US" dirty="0" smtClean="0"/>
              <a:t>Future Work</a:t>
            </a:r>
            <a:endParaRPr lang="en-US" dirty="0"/>
          </a:p>
          <a:p>
            <a:pPr lvl="1"/>
            <a:r>
              <a:rPr lang="en-US" dirty="0" smtClean="0"/>
              <a:t>General solution for inference</a:t>
            </a:r>
          </a:p>
          <a:p>
            <a:pPr lvl="1"/>
            <a:r>
              <a:rPr lang="en-US" dirty="0" smtClean="0"/>
              <a:t>Larger ensemble size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38</a:t>
            </a:fld>
            <a:endParaRPr kumimoji="0"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09600" y="1676400"/>
            <a:ext cx="8513763" cy="5029200"/>
          </a:xfrm>
          <a:prstGeom prst="rect">
            <a:avLst/>
          </a:prstGeom>
          <a:ln/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60000"/>
              <a:buFont typeface="Wingdings" charset="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3">
                  <a:lumMod val="75000"/>
                </a:schemeClr>
              </a:buClr>
              <a:buSzPct val="60000"/>
              <a:buFont typeface="Wingdings" charset="2"/>
              <a:buChar char="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indent="-280988"/>
            <a:r>
              <a:rPr lang="en-US" smtClean="0"/>
              <a:t>Phillips Laboratory at UW - Madison</a:t>
            </a:r>
          </a:p>
          <a:p>
            <a:pPr marL="280988" indent="-280988"/>
            <a:r>
              <a:rPr lang="en-US" smtClean="0"/>
              <a:t>UW Center for Eukaryotic Structural Genomics (CESG)</a:t>
            </a:r>
          </a:p>
          <a:p>
            <a:pPr marL="280988" indent="-280988"/>
            <a:endParaRPr lang="en-US" smtClean="0"/>
          </a:p>
          <a:p>
            <a:pPr marL="280988" indent="-280988"/>
            <a:r>
              <a:rPr lang="en-US" smtClean="0"/>
              <a:t>NLM R01-LM008796 </a:t>
            </a:r>
          </a:p>
          <a:p>
            <a:pPr marL="280988" indent="-280988"/>
            <a:r>
              <a:rPr lang="en-US" smtClean="0"/>
              <a:t>NLM Training Grant T15-LM007359 </a:t>
            </a:r>
          </a:p>
          <a:p>
            <a:pPr marL="280988" indent="-280988"/>
            <a:r>
              <a:rPr lang="en-US" smtClean="0"/>
              <a:t>NIH Protein Structure Initiative Grant GM074901 </a:t>
            </a:r>
          </a:p>
          <a:p>
            <a:pPr marL="280988" indent="-280988"/>
            <a:endParaRPr lang="en-US" smtClean="0"/>
          </a:p>
          <a:p>
            <a:pPr marL="280988" indent="-280988" algn="ctr">
              <a:buFont typeface="Wingdings"/>
              <a:buNone/>
            </a:pPr>
            <a:r>
              <a:rPr lang="en-US" sz="4800" smtClean="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681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39</a:t>
            </a:fld>
            <a:endParaRPr kumimoji="0"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438400"/>
            <a:ext cx="8305800" cy="3345474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841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Challenges &amp; Related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</a:t>
            </a:fld>
            <a:endParaRPr kumimoji="0" lang="en-US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304800" y="2159000"/>
            <a:ext cx="8458200" cy="2870200"/>
            <a:chOff x="0" y="0"/>
            <a:chExt cx="5328" cy="1808"/>
          </a:xfrm>
        </p:grpSpPr>
        <p:sp>
          <p:nvSpPr>
            <p:cNvPr id="32774" name="AutoShape 6"/>
            <p:cNvSpPr>
              <a:spLocks/>
            </p:cNvSpPr>
            <p:nvPr/>
          </p:nvSpPr>
          <p:spPr bwMode="auto">
            <a:xfrm>
              <a:off x="0" y="0"/>
              <a:ext cx="5328" cy="1808"/>
            </a:xfrm>
            <a:prstGeom prst="roundRect">
              <a:avLst>
                <a:gd name="adj" fmla="val 16370"/>
              </a:avLst>
            </a:prstGeom>
            <a:solidFill>
              <a:schemeClr val="tx1"/>
            </a:solidFill>
            <a:ln w="254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2775" name="Picture 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0"/>
              <a:ext cx="1296" cy="1488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32776" name="Picture 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2"/>
              <a:ext cx="1296" cy="1488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32777" name="Picture 9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80"/>
              <a:ext cx="1248" cy="1392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32778" name="Picture 10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76"/>
              <a:ext cx="1152" cy="1296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32779" name="Rectangle 11"/>
            <p:cNvSpPr>
              <a:spLocks/>
            </p:cNvSpPr>
            <p:nvPr/>
          </p:nvSpPr>
          <p:spPr bwMode="auto">
            <a:xfrm>
              <a:off x="603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 dirty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1 Å</a:t>
              </a:r>
            </a:p>
          </p:txBody>
        </p:sp>
        <p:sp>
          <p:nvSpPr>
            <p:cNvPr id="32780" name="Rectangle 12"/>
            <p:cNvSpPr>
              <a:spLocks/>
            </p:cNvSpPr>
            <p:nvPr/>
          </p:nvSpPr>
          <p:spPr bwMode="auto">
            <a:xfrm>
              <a:off x="1968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2 Å</a:t>
              </a:r>
            </a:p>
          </p:txBody>
        </p:sp>
        <p:sp>
          <p:nvSpPr>
            <p:cNvPr id="32781" name="Rectangle 13"/>
            <p:cNvSpPr>
              <a:spLocks/>
            </p:cNvSpPr>
            <p:nvPr/>
          </p:nvSpPr>
          <p:spPr bwMode="auto">
            <a:xfrm>
              <a:off x="3243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 Å</a:t>
              </a:r>
            </a:p>
          </p:txBody>
        </p:sp>
        <p:sp>
          <p:nvSpPr>
            <p:cNvPr id="32782" name="Rectangle 14"/>
            <p:cNvSpPr>
              <a:spLocks/>
            </p:cNvSpPr>
            <p:nvPr/>
          </p:nvSpPr>
          <p:spPr bwMode="auto">
            <a:xfrm>
              <a:off x="4512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4 Å</a:t>
              </a:r>
            </a:p>
          </p:txBody>
        </p:sp>
      </p:grp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5105400" y="5791200"/>
            <a:ext cx="3276600" cy="504825"/>
            <a:chOff x="0" y="0"/>
            <a:chExt cx="2064" cy="318"/>
          </a:xfrm>
        </p:grpSpPr>
        <p:sp>
          <p:nvSpPr>
            <p:cNvPr id="32784" name="AutoShape 16"/>
            <p:cNvSpPr>
              <a:spLocks/>
            </p:cNvSpPr>
            <p:nvPr/>
          </p:nvSpPr>
          <p:spPr bwMode="auto">
            <a:xfrm>
              <a:off x="0" y="0"/>
              <a:ext cx="2064" cy="318"/>
            </a:xfrm>
            <a:prstGeom prst="leftRightArrow">
              <a:avLst>
                <a:gd name="adj1" fmla="val 86796"/>
                <a:gd name="adj2" fmla="val 87082"/>
              </a:avLst>
            </a:prstGeom>
            <a:solidFill>
              <a:srgbClr val="FF6600"/>
            </a:solidFill>
            <a:ln w="31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5" name="Rectangle 17"/>
            <p:cNvSpPr>
              <a:spLocks/>
            </p:cNvSpPr>
            <p:nvPr/>
          </p:nvSpPr>
          <p:spPr bwMode="auto">
            <a:xfrm>
              <a:off x="283" y="0"/>
              <a:ext cx="1497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Our Method: ACMI</a:t>
              </a:r>
            </a:p>
          </p:txBody>
        </p:sp>
      </p:grp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838200" y="5030787"/>
            <a:ext cx="3276600" cy="379413"/>
            <a:chOff x="0" y="-32"/>
            <a:chExt cx="2064" cy="239"/>
          </a:xfrm>
        </p:grpSpPr>
        <p:sp>
          <p:nvSpPr>
            <p:cNvPr id="32788" name="AutoShape 20"/>
            <p:cNvSpPr>
              <a:spLocks/>
            </p:cNvSpPr>
            <p:nvPr/>
          </p:nvSpPr>
          <p:spPr bwMode="auto">
            <a:xfrm>
              <a:off x="0" y="16"/>
              <a:ext cx="2064" cy="191"/>
            </a:xfrm>
            <a:prstGeom prst="leftRightArrow">
              <a:avLst>
                <a:gd name="adj1" fmla="val 86796"/>
                <a:gd name="adj2" fmla="val 87501"/>
              </a:avLst>
            </a:prstGeom>
            <a:solidFill>
              <a:srgbClr val="548BB7"/>
            </a:solidFill>
            <a:ln w="31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/>
            </p:cNvSpPr>
            <p:nvPr/>
          </p:nvSpPr>
          <p:spPr bwMode="auto">
            <a:xfrm>
              <a:off x="654" y="-32"/>
              <a:ext cx="756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ARP/</a:t>
              </a:r>
              <a:r>
                <a:rPr lang="en-US" sz="2000" dirty="0" err="1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wARP</a:t>
              </a:r>
              <a:endParaRPr lang="en-US" sz="20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grpSp>
        <p:nvGrpSpPr>
          <p:cNvPr id="32790" name="Group 22"/>
          <p:cNvGrpSpPr>
            <a:grpSpLocks/>
          </p:cNvGrpSpPr>
          <p:nvPr/>
        </p:nvGrpSpPr>
        <p:grpSpPr bwMode="auto">
          <a:xfrm>
            <a:off x="2476500" y="5410200"/>
            <a:ext cx="2921000" cy="379413"/>
            <a:chOff x="0" y="-31"/>
            <a:chExt cx="1840" cy="239"/>
          </a:xfrm>
        </p:grpSpPr>
        <p:sp>
          <p:nvSpPr>
            <p:cNvPr id="32791" name="AutoShape 23"/>
            <p:cNvSpPr>
              <a:spLocks/>
            </p:cNvSpPr>
            <p:nvPr/>
          </p:nvSpPr>
          <p:spPr bwMode="auto">
            <a:xfrm>
              <a:off x="0" y="16"/>
              <a:ext cx="1840" cy="192"/>
            </a:xfrm>
            <a:prstGeom prst="leftRightArrow">
              <a:avLst>
                <a:gd name="adj1" fmla="val 86796"/>
                <a:gd name="adj2" fmla="val 87049"/>
              </a:avLst>
            </a:prstGeom>
            <a:solidFill>
              <a:srgbClr val="548BB7"/>
            </a:solidFill>
            <a:ln w="31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2" name="Rectangle 24"/>
            <p:cNvSpPr>
              <a:spLocks/>
            </p:cNvSpPr>
            <p:nvPr/>
          </p:nvSpPr>
          <p:spPr bwMode="auto">
            <a:xfrm>
              <a:off x="167" y="-31"/>
              <a:ext cx="1480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t"/>
            <a:lstStyle/>
            <a:p>
              <a:r>
                <a:rPr lang="en-US" sz="20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TEXTAL &amp; RESOLVE</a:t>
              </a:r>
            </a:p>
          </p:txBody>
        </p:sp>
      </p:grpSp>
      <p:sp>
        <p:nvSpPr>
          <p:cNvPr id="22" name="Explosion 1 21"/>
          <p:cNvSpPr/>
          <p:nvPr/>
        </p:nvSpPr>
        <p:spPr>
          <a:xfrm>
            <a:off x="3200400" y="1219200"/>
            <a:ext cx="3124200" cy="2514600"/>
          </a:xfrm>
          <a:prstGeom prst="irregularSeal1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Resolution is a property of the protein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flipH="1">
            <a:off x="609600" y="5486400"/>
            <a:ext cx="7924800" cy="762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Higher Resolution </a:t>
            </a:r>
            <a:r>
              <a:rPr lang="en-US" sz="2000" b="1" dirty="0" smtClean="0">
                <a:sym typeface="Wingdings" pitchFamily="2" charset="2"/>
              </a:rPr>
              <a:t>: Better Quality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</a:t>
            </a:r>
            <a:r>
              <a:rPr lang="en-US" dirty="0" err="1" smtClean="0"/>
              <a:t>vs</a:t>
            </a:r>
            <a:r>
              <a:rPr lang="en-US" dirty="0" smtClean="0"/>
              <a:t> Structure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40</a:t>
            </a:fld>
            <a:endParaRPr kumimoji="0" lang="en-US"/>
          </a:p>
        </p:txBody>
      </p:sp>
      <p:pic>
        <p:nvPicPr>
          <p:cNvPr id="13" name="Picture 12" descr="Grow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520647"/>
            <a:ext cx="7620000" cy="51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X-ray Crystallography: Background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41</a:t>
            </a:fld>
            <a:endParaRPr kumimoji="0" lang="en-US"/>
          </a:p>
        </p:txBody>
      </p:sp>
      <p:sp>
        <p:nvSpPr>
          <p:cNvPr id="26628" name="AutoShape 4"/>
          <p:cNvSpPr>
            <a:spLocks/>
          </p:cNvSpPr>
          <p:nvPr/>
        </p:nvSpPr>
        <p:spPr bwMode="auto">
          <a:xfrm>
            <a:off x="152400" y="1752600"/>
            <a:ext cx="8839200" cy="449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67200"/>
            <a:ext cx="1485900" cy="18097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39213">
            <a:off x="1447800" y="4191000"/>
            <a:ext cx="1762125" cy="17621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981200"/>
            <a:ext cx="1485900" cy="15049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9225" y="2209800"/>
            <a:ext cx="2162175" cy="13239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657600" y="2847975"/>
            <a:ext cx="1181100" cy="0"/>
          </a:xfrm>
          <a:prstGeom prst="line">
            <a:avLst/>
          </a:prstGeom>
          <a:noFill/>
          <a:ln w="57150" cap="flat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rot="10800000">
            <a:off x="3352800" y="5181600"/>
            <a:ext cx="1600200" cy="158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5791200" y="3581400"/>
            <a:ext cx="228600" cy="990600"/>
          </a:xfrm>
          <a:prstGeom prst="line">
            <a:avLst/>
          </a:prstGeom>
          <a:noFill/>
          <a:ln w="57150" cap="flat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Rectangle 13"/>
          <p:cNvSpPr>
            <a:spLocks/>
          </p:cNvSpPr>
          <p:nvPr/>
        </p:nvSpPr>
        <p:spPr bwMode="auto">
          <a:xfrm>
            <a:off x="6934200" y="4800600"/>
            <a:ext cx="1763713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Electron-Density</a:t>
            </a:r>
            <a:endParaRPr lang="en-US" sz="1800">
              <a:solidFill>
                <a:schemeClr val="tx1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pPr algn="l"/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Map (3D Image)</a:t>
            </a:r>
          </a:p>
        </p:txBody>
      </p:sp>
      <p:sp>
        <p:nvSpPr>
          <p:cNvPr id="26638" name="Rectangle 14"/>
          <p:cNvSpPr>
            <a:spLocks/>
          </p:cNvSpPr>
          <p:nvPr/>
        </p:nvSpPr>
        <p:spPr bwMode="auto">
          <a:xfrm>
            <a:off x="3703638" y="4779963"/>
            <a:ext cx="839787" cy="317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Interpret</a:t>
            </a:r>
          </a:p>
        </p:txBody>
      </p: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914400" y="1905000"/>
            <a:ext cx="2432050" cy="1782763"/>
            <a:chOff x="0" y="0"/>
            <a:chExt cx="1532" cy="1123"/>
          </a:xfrm>
        </p:grpSpPr>
        <p:sp>
          <p:nvSpPr>
            <p:cNvPr id="26640" name="Rectangle 16"/>
            <p:cNvSpPr>
              <a:spLocks/>
            </p:cNvSpPr>
            <p:nvPr/>
          </p:nvSpPr>
          <p:spPr bwMode="auto">
            <a:xfrm>
              <a:off x="543" y="0"/>
              <a:ext cx="989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 dirty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Protein Crystal</a:t>
              </a:r>
            </a:p>
          </p:txBody>
        </p:sp>
        <p:sp>
          <p:nvSpPr>
            <p:cNvPr id="26641" name="Rectangle 17"/>
            <p:cNvSpPr>
              <a:spLocks/>
            </p:cNvSpPr>
            <p:nvPr/>
          </p:nvSpPr>
          <p:spPr bwMode="auto">
            <a:xfrm>
              <a:off x="0" y="899"/>
              <a:ext cx="813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X-ray Beam</a:t>
              </a:r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rot="10800000" flipH="1">
              <a:off x="439" y="624"/>
              <a:ext cx="56" cy="27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>
              <a:off x="927" y="192"/>
              <a:ext cx="96" cy="19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44" name="Rectangle 20"/>
          <p:cNvSpPr>
            <a:spLocks/>
          </p:cNvSpPr>
          <p:nvPr/>
        </p:nvSpPr>
        <p:spPr bwMode="auto">
          <a:xfrm>
            <a:off x="381000" y="4724400"/>
            <a:ext cx="974725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Protein </a:t>
            </a:r>
            <a:endParaRPr lang="en-US" sz="1800">
              <a:solidFill>
                <a:schemeClr val="tx1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pPr algn="l"/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Structure</a:t>
            </a:r>
          </a:p>
        </p:txBody>
      </p:sp>
      <p:sp>
        <p:nvSpPr>
          <p:cNvPr id="26646" name="Rectangle 22"/>
          <p:cNvSpPr>
            <a:spLocks/>
          </p:cNvSpPr>
          <p:nvPr/>
        </p:nvSpPr>
        <p:spPr bwMode="auto">
          <a:xfrm>
            <a:off x="6553200" y="2514600"/>
            <a:ext cx="1965325" cy="355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latin typeface="Tw Cen MT" charset="0"/>
                <a:ea typeface="Tw Cen MT" charset="0"/>
                <a:cs typeface="Tw Cen MT" charset="0"/>
                <a:sym typeface="Tw Cen MT" charset="0"/>
              </a:rPr>
              <a:t>Diffraction pattern</a:t>
            </a:r>
          </a:p>
        </p:txBody>
      </p:sp>
      <p:sp>
        <p:nvSpPr>
          <p:cNvPr id="26647" name="Rectangle 23"/>
          <p:cNvSpPr>
            <a:spLocks/>
          </p:cNvSpPr>
          <p:nvPr/>
        </p:nvSpPr>
        <p:spPr bwMode="auto">
          <a:xfrm>
            <a:off x="5994400" y="3721100"/>
            <a:ext cx="388938" cy="317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FFT</a:t>
            </a:r>
          </a:p>
        </p:txBody>
      </p:sp>
      <p:sp>
        <p:nvSpPr>
          <p:cNvPr id="26648" name="Rectangle 24"/>
          <p:cNvSpPr>
            <a:spLocks/>
          </p:cNvSpPr>
          <p:nvPr/>
        </p:nvSpPr>
        <p:spPr bwMode="auto">
          <a:xfrm>
            <a:off x="3835400" y="2463800"/>
            <a:ext cx="690563" cy="317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Collect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1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716416" presetClass="entr" presetSubtype="520648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8716416" presetClass="entr" presetSubtype="239542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8716416" presetClass="entr" presetSubtype="520673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8716416" presetClass="entr" presetSubtype="520681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716416" presetClass="entr" presetSubtype="520651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8716416" presetClass="entr" presetSubtype="2387942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8716416" presetClass="entr" presetSubtype="520654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8716416" presetClass="entr" presetSubtype="520678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716416" presetClass="entr" presetSubtype="520649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8716416" presetClass="entr" presetSubtype="5206566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8716416" presetClass="entr" presetSubtype="239540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8716416" presetClass="entr" presetSubtype="5206689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89824E-7 L -3.33333E-6 -0.198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32562E-7 L 2.5E-6 -0.183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8575E-6 L -0.00434 -0.1998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956E-6 L 2.5E-6 -0.190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045E-6 L -0.00087 -0.1977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1212E-6 L 4.72222E-6 -0.1794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  <p:bldP spid="26634" grpId="1" animBg="1"/>
      <p:bldP spid="26635" grpId="0" animBg="1"/>
      <p:bldP spid="26635" grpId="1" animBg="1"/>
      <p:bldP spid="26636" grpId="0" animBg="1"/>
      <p:bldP spid="26636" grpId="1" animBg="1"/>
      <p:bldP spid="26637" grpId="0" autoUpdateAnimBg="0"/>
      <p:bldP spid="26637" grpId="1"/>
      <p:bldP spid="26638" grpId="0" autoUpdateAnimBg="0"/>
      <p:bldP spid="26638" grpId="1"/>
      <p:bldP spid="26644" grpId="0" autoUpdateAnimBg="0"/>
      <p:bldP spid="26644" grpId="1"/>
      <p:bldP spid="26646" grpId="0" autoUpdateAnimBg="0"/>
      <p:bldP spid="26646" grpId="1"/>
      <p:bldP spid="26647" grpId="0" autoUpdateAnimBg="0"/>
      <p:bldP spid="26647" grpId="1"/>
      <p:bldP spid="26648" grpId="0" autoUpdateAnimBg="0"/>
      <p:bldP spid="2664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in 3D!!!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42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752600"/>
            <a:ext cx="5588000" cy="44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/>
              <a:t>Testset Density Maps (raw data)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43</a:t>
            </a:fld>
            <a:endParaRPr kumimoji="0" lang="en-US"/>
          </a:p>
        </p:txBody>
      </p:sp>
      <p:sp>
        <p:nvSpPr>
          <p:cNvPr id="95234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DD8047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37" name="Rectangle 5"/>
          <p:cNvSpPr>
            <a:spLocks/>
          </p:cNvSpPr>
          <p:nvPr/>
        </p:nvSpPr>
        <p:spPr bwMode="auto">
          <a:xfrm>
            <a:off x="3467100" y="5475288"/>
            <a:ext cx="3263900" cy="419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F7B615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Density-map resolution (Å)</a:t>
            </a:r>
          </a:p>
        </p:txBody>
      </p:sp>
      <p:sp>
        <p:nvSpPr>
          <p:cNvPr id="95238" name="Rectangle 6"/>
          <p:cNvSpPr>
            <a:spLocks/>
          </p:cNvSpPr>
          <p:nvPr/>
        </p:nvSpPr>
        <p:spPr bwMode="auto">
          <a:xfrm rot="-5400000">
            <a:off x="385763" y="3148013"/>
            <a:ext cx="3213100" cy="762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F7B615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Density-map mean phase error (deg.)</a:t>
            </a:r>
          </a:p>
        </p:txBody>
      </p:sp>
      <p:sp>
        <p:nvSpPr>
          <p:cNvPr id="95239" name="Rectangle 7"/>
          <p:cNvSpPr>
            <a:spLocks/>
          </p:cNvSpPr>
          <p:nvPr/>
        </p:nvSpPr>
        <p:spPr bwMode="auto">
          <a:xfrm>
            <a:off x="2547938" y="1954213"/>
            <a:ext cx="4792662" cy="3511550"/>
          </a:xfrm>
          <a:prstGeom prst="rect">
            <a:avLst/>
          </a:prstGeom>
          <a:solidFill>
            <a:srgbClr val="FFFFF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3121025" y="4221163"/>
            <a:ext cx="3883025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121025" y="3560763"/>
            <a:ext cx="3883025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3121025" y="2901950"/>
            <a:ext cx="38830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3121025" y="2241550"/>
            <a:ext cx="38830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4" name="Rectangle 12"/>
          <p:cNvSpPr>
            <a:spLocks/>
          </p:cNvSpPr>
          <p:nvPr/>
        </p:nvSpPr>
        <p:spPr bwMode="auto">
          <a:xfrm>
            <a:off x="3121025" y="2241550"/>
            <a:ext cx="3895725" cy="2638425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3121025" y="2241550"/>
            <a:ext cx="1588" cy="2638425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3059113" y="4879975"/>
            <a:ext cx="603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3059113" y="4221163"/>
            <a:ext cx="60325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3059113" y="3560763"/>
            <a:ext cx="60325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3059113" y="2901950"/>
            <a:ext cx="603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3059113" y="2241550"/>
            <a:ext cx="603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3121025" y="4879975"/>
            <a:ext cx="3883025" cy="1588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 rot="10800000" flipH="1">
            <a:off x="3121025" y="4879975"/>
            <a:ext cx="1588" cy="6191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rot="10800000" flipH="1">
            <a:off x="4414838" y="4879975"/>
            <a:ext cx="0" cy="6191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 rot="10800000" flipH="1">
            <a:off x="5710238" y="4879975"/>
            <a:ext cx="0" cy="6191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rot="10800000" flipH="1">
            <a:off x="7004050" y="4879975"/>
            <a:ext cx="1588" cy="6191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6" name="Oval 24"/>
          <p:cNvSpPr>
            <a:spLocks/>
          </p:cNvSpPr>
          <p:nvPr/>
        </p:nvSpPr>
        <p:spPr bwMode="auto">
          <a:xfrm>
            <a:off x="4090988" y="3673475"/>
            <a:ext cx="112712" cy="111125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7" name="Oval 25"/>
          <p:cNvSpPr>
            <a:spLocks/>
          </p:cNvSpPr>
          <p:nvPr/>
        </p:nvSpPr>
        <p:spPr bwMode="auto">
          <a:xfrm>
            <a:off x="4614863" y="4332288"/>
            <a:ext cx="111125" cy="112712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8" name="Oval 26"/>
          <p:cNvSpPr>
            <a:spLocks/>
          </p:cNvSpPr>
          <p:nvPr/>
        </p:nvSpPr>
        <p:spPr bwMode="auto">
          <a:xfrm>
            <a:off x="4476750" y="3549650"/>
            <a:ext cx="112713" cy="111125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59" name="Oval 27"/>
          <p:cNvSpPr>
            <a:spLocks/>
          </p:cNvSpPr>
          <p:nvPr/>
        </p:nvSpPr>
        <p:spPr bwMode="auto">
          <a:xfrm>
            <a:off x="4229100" y="4021138"/>
            <a:ext cx="111125" cy="112712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0" name="Oval 28"/>
          <p:cNvSpPr>
            <a:spLocks/>
          </p:cNvSpPr>
          <p:nvPr/>
        </p:nvSpPr>
        <p:spPr bwMode="auto">
          <a:xfrm>
            <a:off x="4476750" y="4244975"/>
            <a:ext cx="112713" cy="112713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1" name="Oval 29"/>
          <p:cNvSpPr>
            <a:spLocks/>
          </p:cNvSpPr>
          <p:nvPr/>
        </p:nvSpPr>
        <p:spPr bwMode="auto">
          <a:xfrm>
            <a:off x="4738688" y="4108450"/>
            <a:ext cx="112712" cy="112713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2" name="Oval 30"/>
          <p:cNvSpPr>
            <a:spLocks/>
          </p:cNvSpPr>
          <p:nvPr/>
        </p:nvSpPr>
        <p:spPr bwMode="auto">
          <a:xfrm>
            <a:off x="5000625" y="3848100"/>
            <a:ext cx="111125" cy="111125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3" name="Oval 31"/>
          <p:cNvSpPr>
            <a:spLocks/>
          </p:cNvSpPr>
          <p:nvPr/>
        </p:nvSpPr>
        <p:spPr bwMode="auto">
          <a:xfrm>
            <a:off x="4352925" y="4244975"/>
            <a:ext cx="112713" cy="112713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4" name="Oval 32"/>
          <p:cNvSpPr>
            <a:spLocks/>
          </p:cNvSpPr>
          <p:nvPr/>
        </p:nvSpPr>
        <p:spPr bwMode="auto">
          <a:xfrm>
            <a:off x="4229100" y="3897313"/>
            <a:ext cx="111125" cy="112712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5" name="Oval 33"/>
          <p:cNvSpPr>
            <a:spLocks/>
          </p:cNvSpPr>
          <p:nvPr/>
        </p:nvSpPr>
        <p:spPr bwMode="auto">
          <a:xfrm>
            <a:off x="3705225" y="3897313"/>
            <a:ext cx="112713" cy="112712"/>
          </a:xfrm>
          <a:prstGeom prst="ellipse">
            <a:avLst/>
          </a:prstGeom>
          <a:noFill/>
          <a:ln w="1905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6" name="Line 34"/>
          <p:cNvSpPr>
            <a:spLocks noChangeShapeType="1"/>
          </p:cNvSpPr>
          <p:nvPr/>
        </p:nvSpPr>
        <p:spPr bwMode="auto">
          <a:xfrm rot="10800000">
            <a:off x="4229100" y="2927350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>
            <a:off x="4291013" y="2989263"/>
            <a:ext cx="60325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flipH="1">
            <a:off x="4229100" y="2989263"/>
            <a:ext cx="61913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 rot="10800000" flipH="1">
            <a:off x="4291013" y="2927350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 rot="10800000">
            <a:off x="5124450" y="3324225"/>
            <a:ext cx="61913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1" name="Line 39"/>
          <p:cNvSpPr>
            <a:spLocks noChangeShapeType="1"/>
          </p:cNvSpPr>
          <p:nvPr/>
        </p:nvSpPr>
        <p:spPr bwMode="auto">
          <a:xfrm>
            <a:off x="5186363" y="3387725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2" name="Line 40"/>
          <p:cNvSpPr>
            <a:spLocks noChangeShapeType="1"/>
          </p:cNvSpPr>
          <p:nvPr/>
        </p:nvSpPr>
        <p:spPr bwMode="auto">
          <a:xfrm flipH="1">
            <a:off x="5124450" y="3387725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3" name="Line 41"/>
          <p:cNvSpPr>
            <a:spLocks noChangeShapeType="1"/>
          </p:cNvSpPr>
          <p:nvPr/>
        </p:nvSpPr>
        <p:spPr bwMode="auto">
          <a:xfrm rot="10800000" flipH="1">
            <a:off x="5186363" y="3324225"/>
            <a:ext cx="63500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4" name="Line 42"/>
          <p:cNvSpPr>
            <a:spLocks noChangeShapeType="1"/>
          </p:cNvSpPr>
          <p:nvPr/>
        </p:nvSpPr>
        <p:spPr bwMode="auto">
          <a:xfrm rot="10800000">
            <a:off x="5199063" y="3100388"/>
            <a:ext cx="60325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5" name="Line 43"/>
          <p:cNvSpPr>
            <a:spLocks noChangeShapeType="1"/>
          </p:cNvSpPr>
          <p:nvPr/>
        </p:nvSpPr>
        <p:spPr bwMode="auto">
          <a:xfrm>
            <a:off x="5260975" y="3163888"/>
            <a:ext cx="63500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6" name="Line 44"/>
          <p:cNvSpPr>
            <a:spLocks noChangeShapeType="1"/>
          </p:cNvSpPr>
          <p:nvPr/>
        </p:nvSpPr>
        <p:spPr bwMode="auto">
          <a:xfrm flipH="1">
            <a:off x="5199063" y="3163888"/>
            <a:ext cx="60325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7" name="Line 45"/>
          <p:cNvSpPr>
            <a:spLocks noChangeShapeType="1"/>
          </p:cNvSpPr>
          <p:nvPr/>
        </p:nvSpPr>
        <p:spPr bwMode="auto">
          <a:xfrm rot="10800000" flipH="1">
            <a:off x="5260975" y="3100388"/>
            <a:ext cx="63500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8" name="Line 46"/>
          <p:cNvSpPr>
            <a:spLocks noChangeShapeType="1"/>
          </p:cNvSpPr>
          <p:nvPr/>
        </p:nvSpPr>
        <p:spPr bwMode="auto">
          <a:xfrm rot="10800000">
            <a:off x="6034088" y="3760788"/>
            <a:ext cx="60325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79" name="Line 47"/>
          <p:cNvSpPr>
            <a:spLocks noChangeShapeType="1"/>
          </p:cNvSpPr>
          <p:nvPr/>
        </p:nvSpPr>
        <p:spPr bwMode="auto">
          <a:xfrm>
            <a:off x="6096000" y="3822700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0" name="Line 48"/>
          <p:cNvSpPr>
            <a:spLocks noChangeShapeType="1"/>
          </p:cNvSpPr>
          <p:nvPr/>
        </p:nvSpPr>
        <p:spPr bwMode="auto">
          <a:xfrm flipH="1">
            <a:off x="6034088" y="3822700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1" name="Line 49"/>
          <p:cNvSpPr>
            <a:spLocks noChangeShapeType="1"/>
          </p:cNvSpPr>
          <p:nvPr/>
        </p:nvSpPr>
        <p:spPr bwMode="auto">
          <a:xfrm rot="10800000" flipH="1">
            <a:off x="6096000" y="3760788"/>
            <a:ext cx="61913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rot="10800000">
            <a:off x="5000625" y="3635375"/>
            <a:ext cx="61913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3" name="Line 51"/>
          <p:cNvSpPr>
            <a:spLocks noChangeShapeType="1"/>
          </p:cNvSpPr>
          <p:nvPr/>
        </p:nvSpPr>
        <p:spPr bwMode="auto">
          <a:xfrm>
            <a:off x="5062538" y="3698875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4" name="Line 52"/>
          <p:cNvSpPr>
            <a:spLocks noChangeShapeType="1"/>
          </p:cNvSpPr>
          <p:nvPr/>
        </p:nvSpPr>
        <p:spPr bwMode="auto">
          <a:xfrm flipH="1">
            <a:off x="5000625" y="3698875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5" name="Line 53"/>
          <p:cNvSpPr>
            <a:spLocks noChangeShapeType="1"/>
          </p:cNvSpPr>
          <p:nvPr/>
        </p:nvSpPr>
        <p:spPr bwMode="auto">
          <a:xfrm rot="10800000" flipH="1">
            <a:off x="5062538" y="3635375"/>
            <a:ext cx="60325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6" name="Line 54"/>
          <p:cNvSpPr>
            <a:spLocks noChangeShapeType="1"/>
          </p:cNvSpPr>
          <p:nvPr/>
        </p:nvSpPr>
        <p:spPr bwMode="auto">
          <a:xfrm rot="10800000">
            <a:off x="4875213" y="2927350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7" name="Line 55"/>
          <p:cNvSpPr>
            <a:spLocks noChangeShapeType="1"/>
          </p:cNvSpPr>
          <p:nvPr/>
        </p:nvSpPr>
        <p:spPr bwMode="auto">
          <a:xfrm>
            <a:off x="4938713" y="2989263"/>
            <a:ext cx="60325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8" name="Line 56"/>
          <p:cNvSpPr>
            <a:spLocks noChangeShapeType="1"/>
          </p:cNvSpPr>
          <p:nvPr/>
        </p:nvSpPr>
        <p:spPr bwMode="auto">
          <a:xfrm flipH="1">
            <a:off x="4875213" y="2989263"/>
            <a:ext cx="63500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89" name="Line 57"/>
          <p:cNvSpPr>
            <a:spLocks noChangeShapeType="1"/>
          </p:cNvSpPr>
          <p:nvPr/>
        </p:nvSpPr>
        <p:spPr bwMode="auto">
          <a:xfrm rot="10800000" flipH="1">
            <a:off x="4938713" y="2927350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0" name="Line 58"/>
          <p:cNvSpPr>
            <a:spLocks noChangeShapeType="1"/>
          </p:cNvSpPr>
          <p:nvPr/>
        </p:nvSpPr>
        <p:spPr bwMode="auto">
          <a:xfrm rot="10800000">
            <a:off x="4738688" y="2578100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1" name="Line 59"/>
          <p:cNvSpPr>
            <a:spLocks noChangeShapeType="1"/>
          </p:cNvSpPr>
          <p:nvPr/>
        </p:nvSpPr>
        <p:spPr bwMode="auto">
          <a:xfrm>
            <a:off x="4800600" y="2640013"/>
            <a:ext cx="63500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2" name="Line 60"/>
          <p:cNvSpPr>
            <a:spLocks noChangeShapeType="1"/>
          </p:cNvSpPr>
          <p:nvPr/>
        </p:nvSpPr>
        <p:spPr bwMode="auto">
          <a:xfrm flipH="1">
            <a:off x="4738688" y="2640013"/>
            <a:ext cx="60325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3" name="Line 61"/>
          <p:cNvSpPr>
            <a:spLocks noChangeShapeType="1"/>
          </p:cNvSpPr>
          <p:nvPr/>
        </p:nvSpPr>
        <p:spPr bwMode="auto">
          <a:xfrm rot="10800000" flipH="1">
            <a:off x="4800600" y="2578100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4" name="Line 62"/>
          <p:cNvSpPr>
            <a:spLocks noChangeShapeType="1"/>
          </p:cNvSpPr>
          <p:nvPr/>
        </p:nvSpPr>
        <p:spPr bwMode="auto">
          <a:xfrm rot="10800000">
            <a:off x="6294438" y="3275013"/>
            <a:ext cx="60325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6356350" y="3336925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6294438" y="3336925"/>
            <a:ext cx="60325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7" name="Line 65"/>
          <p:cNvSpPr>
            <a:spLocks noChangeShapeType="1"/>
          </p:cNvSpPr>
          <p:nvPr/>
        </p:nvSpPr>
        <p:spPr bwMode="auto">
          <a:xfrm rot="10800000" flipH="1">
            <a:off x="6356350" y="3275013"/>
            <a:ext cx="63500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8" name="Line 66"/>
          <p:cNvSpPr>
            <a:spLocks noChangeShapeType="1"/>
          </p:cNvSpPr>
          <p:nvPr/>
        </p:nvSpPr>
        <p:spPr bwMode="auto">
          <a:xfrm rot="10800000">
            <a:off x="4800600" y="3063875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4864100" y="3125788"/>
            <a:ext cx="61913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0" name="Line 68"/>
          <p:cNvSpPr>
            <a:spLocks noChangeShapeType="1"/>
          </p:cNvSpPr>
          <p:nvPr/>
        </p:nvSpPr>
        <p:spPr bwMode="auto">
          <a:xfrm flipH="1">
            <a:off x="4800600" y="3125788"/>
            <a:ext cx="63500" cy="60325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1" name="Line 69"/>
          <p:cNvSpPr>
            <a:spLocks noChangeShapeType="1"/>
          </p:cNvSpPr>
          <p:nvPr/>
        </p:nvSpPr>
        <p:spPr bwMode="auto">
          <a:xfrm rot="10800000" flipH="1">
            <a:off x="4864100" y="3063875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2" name="Line 70"/>
          <p:cNvSpPr>
            <a:spLocks noChangeShapeType="1"/>
          </p:cNvSpPr>
          <p:nvPr/>
        </p:nvSpPr>
        <p:spPr bwMode="auto">
          <a:xfrm rot="10800000">
            <a:off x="5124450" y="2578100"/>
            <a:ext cx="61913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3" name="Line 71"/>
          <p:cNvSpPr>
            <a:spLocks noChangeShapeType="1"/>
          </p:cNvSpPr>
          <p:nvPr/>
        </p:nvSpPr>
        <p:spPr bwMode="auto">
          <a:xfrm>
            <a:off x="5186363" y="2640013"/>
            <a:ext cx="63500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5124450" y="2640013"/>
            <a:ext cx="61913" cy="63500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5" name="Line 73"/>
          <p:cNvSpPr>
            <a:spLocks noChangeShapeType="1"/>
          </p:cNvSpPr>
          <p:nvPr/>
        </p:nvSpPr>
        <p:spPr bwMode="auto">
          <a:xfrm rot="10800000" flipH="1">
            <a:off x="5186363" y="2578100"/>
            <a:ext cx="63500" cy="61913"/>
          </a:xfrm>
          <a:prstGeom prst="line">
            <a:avLst/>
          </a:prstGeom>
          <a:noFill/>
          <a:ln w="1905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306" name="Rectangle 74"/>
          <p:cNvSpPr>
            <a:spLocks/>
          </p:cNvSpPr>
          <p:nvPr/>
        </p:nvSpPr>
        <p:spPr bwMode="auto">
          <a:xfrm>
            <a:off x="2709863" y="4768850"/>
            <a:ext cx="269875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15</a:t>
            </a:r>
          </a:p>
        </p:txBody>
      </p:sp>
      <p:sp>
        <p:nvSpPr>
          <p:cNvPr id="95307" name="Rectangle 75"/>
          <p:cNvSpPr>
            <a:spLocks/>
          </p:cNvSpPr>
          <p:nvPr/>
        </p:nvSpPr>
        <p:spPr bwMode="auto">
          <a:xfrm>
            <a:off x="2709863" y="4108450"/>
            <a:ext cx="269875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30</a:t>
            </a:r>
          </a:p>
        </p:txBody>
      </p:sp>
      <p:sp>
        <p:nvSpPr>
          <p:cNvPr id="95308" name="Rectangle 76"/>
          <p:cNvSpPr>
            <a:spLocks/>
          </p:cNvSpPr>
          <p:nvPr/>
        </p:nvSpPr>
        <p:spPr bwMode="auto">
          <a:xfrm>
            <a:off x="2709863" y="3449638"/>
            <a:ext cx="269875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45</a:t>
            </a:r>
          </a:p>
        </p:txBody>
      </p:sp>
      <p:sp>
        <p:nvSpPr>
          <p:cNvPr id="95309" name="Rectangle 77"/>
          <p:cNvSpPr>
            <a:spLocks/>
          </p:cNvSpPr>
          <p:nvPr/>
        </p:nvSpPr>
        <p:spPr bwMode="auto">
          <a:xfrm>
            <a:off x="2709863" y="2789238"/>
            <a:ext cx="269875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60</a:t>
            </a:r>
          </a:p>
        </p:txBody>
      </p:sp>
      <p:sp>
        <p:nvSpPr>
          <p:cNvPr id="95310" name="Rectangle 78"/>
          <p:cNvSpPr>
            <a:spLocks/>
          </p:cNvSpPr>
          <p:nvPr/>
        </p:nvSpPr>
        <p:spPr bwMode="auto">
          <a:xfrm>
            <a:off x="2709863" y="2130425"/>
            <a:ext cx="269875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75</a:t>
            </a:r>
          </a:p>
        </p:txBody>
      </p:sp>
      <p:sp>
        <p:nvSpPr>
          <p:cNvPr id="95311" name="Rectangle 79"/>
          <p:cNvSpPr>
            <a:spLocks/>
          </p:cNvSpPr>
          <p:nvPr/>
        </p:nvSpPr>
        <p:spPr bwMode="auto">
          <a:xfrm>
            <a:off x="2959100" y="5054600"/>
            <a:ext cx="344488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1.0</a:t>
            </a:r>
          </a:p>
        </p:txBody>
      </p:sp>
      <p:sp>
        <p:nvSpPr>
          <p:cNvPr id="95312" name="Rectangle 80"/>
          <p:cNvSpPr>
            <a:spLocks/>
          </p:cNvSpPr>
          <p:nvPr/>
        </p:nvSpPr>
        <p:spPr bwMode="auto">
          <a:xfrm>
            <a:off x="4252913" y="5054600"/>
            <a:ext cx="344487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2.0</a:t>
            </a:r>
          </a:p>
        </p:txBody>
      </p:sp>
      <p:sp>
        <p:nvSpPr>
          <p:cNvPr id="95313" name="Rectangle 81"/>
          <p:cNvSpPr>
            <a:spLocks/>
          </p:cNvSpPr>
          <p:nvPr/>
        </p:nvSpPr>
        <p:spPr bwMode="auto">
          <a:xfrm>
            <a:off x="5548313" y="5054600"/>
            <a:ext cx="344487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3.0</a:t>
            </a:r>
          </a:p>
        </p:txBody>
      </p:sp>
      <p:sp>
        <p:nvSpPr>
          <p:cNvPr id="95314" name="Rectangle 82"/>
          <p:cNvSpPr>
            <a:spLocks/>
          </p:cNvSpPr>
          <p:nvPr/>
        </p:nvSpPr>
        <p:spPr bwMode="auto">
          <a:xfrm>
            <a:off x="6842125" y="5054600"/>
            <a:ext cx="344488" cy="241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Verdana" charset="0"/>
                <a:ea typeface="Verdana" charset="0"/>
                <a:cs typeface="Verdana" charset="0"/>
                <a:sym typeface="Verdana" charset="0"/>
              </a:rPr>
              <a:t>4.0</a:t>
            </a:r>
          </a:p>
        </p:txBody>
      </p:sp>
      <p:sp>
        <p:nvSpPr>
          <p:cNvPr id="95315" name="Text Box 83"/>
          <p:cNvSpPr txBox="1">
            <a:spLocks noChangeArrowheads="1"/>
          </p:cNvSpPr>
          <p:nvPr/>
        </p:nvSpPr>
        <p:spPr bwMode="auto">
          <a:xfrm>
            <a:off x="123825" y="1249363"/>
            <a:ext cx="28416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51D4FEAE-9429-4065-859A-ABA951F22605}" type="slidenum">
              <a:rPr lang="en-US" sz="140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pPr/>
              <a:t>43</a:t>
            </a:fld>
            <a:endParaRPr lang="en-US" sz="140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Probabilistic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44</a:t>
            </a:fld>
            <a:endParaRPr kumimoji="0" lang="en-US"/>
          </a:p>
        </p:txBody>
      </p:sp>
      <p:sp>
        <p:nvSpPr>
          <p:cNvPr id="52287" name="Rectangle 63"/>
          <p:cNvSpPr>
            <a:spLocks noGrp="1" noChangeArrowheads="1"/>
          </p:cNvSpPr>
          <p:nvPr>
            <p:ph sz="quarter" idx="1"/>
          </p:nvPr>
        </p:nvSpPr>
        <p:spPr>
          <a:xfrm>
            <a:off x="611188" y="5410200"/>
            <a:ext cx="8153400" cy="1066800"/>
          </a:xfrm>
          <a:ln/>
        </p:spPr>
        <p:txBody>
          <a:bodyPr>
            <a:normAutofit lnSpcReduction="10000"/>
          </a:bodyPr>
          <a:lstStyle/>
          <a:p>
            <a:pPr marL="280988" indent="-280988"/>
            <a:r>
              <a:rPr lang="en-US" sz="3200"/>
              <a:t>Model ties </a:t>
            </a:r>
            <a:r>
              <a:rPr lang="en-US" sz="3200">
                <a:solidFill>
                  <a:srgbClr val="FFFF00"/>
                </a:solidFill>
              </a:rPr>
              <a:t>adjacency constraints</a:t>
            </a:r>
            <a:r>
              <a:rPr lang="en-US" sz="3200"/>
              <a:t>, </a:t>
            </a:r>
            <a:r>
              <a:rPr lang="en-US" sz="3200">
                <a:solidFill>
                  <a:srgbClr val="009900"/>
                </a:solidFill>
              </a:rPr>
              <a:t>occupancy constraints</a:t>
            </a:r>
            <a:r>
              <a:rPr lang="en-US" sz="3200"/>
              <a:t>, and</a:t>
            </a:r>
            <a:r>
              <a:rPr lang="en-US" sz="3200">
                <a:solidFill>
                  <a:srgbClr val="FF9900"/>
                </a:solidFill>
              </a:rPr>
              <a:t> Phase 1 priors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40" t="13280" r="16794" b="11719"/>
          <a:stretch>
            <a:fillRect/>
          </a:stretch>
        </p:blipFill>
        <p:spPr bwMode="auto">
          <a:xfrm>
            <a:off x="4572000" y="41910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2743200" y="41910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838200" y="41910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6451600" y="3370263"/>
            <a:ext cx="990600" cy="29210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3" name="Freeform 9"/>
          <p:cNvSpPr>
            <a:spLocks/>
          </p:cNvSpPr>
          <p:nvPr/>
        </p:nvSpPr>
        <p:spPr bwMode="auto">
          <a:xfrm>
            <a:off x="5756275" y="1781175"/>
            <a:ext cx="1790700" cy="363538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000" y="17984"/>
                  <a:pt x="4495" y="4496"/>
                  <a:pt x="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>
            <a:off x="3144838" y="1758950"/>
            <a:ext cx="2632075" cy="9525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 flipH="1">
            <a:off x="4446588" y="1773238"/>
            <a:ext cx="2632075" cy="9525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1836738" y="1766888"/>
            <a:ext cx="2630487" cy="950912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rot="10800000">
            <a:off x="3140075" y="233997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rot="10800000">
            <a:off x="4435475" y="233362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rot="10800000">
            <a:off x="5778500" y="233362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rot="10800000">
            <a:off x="7024688" y="2346325"/>
            <a:ext cx="485775" cy="2095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4664075" y="3151188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rot="10800000" flipH="1">
            <a:off x="1943100" y="2346325"/>
            <a:ext cx="1104900" cy="4762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rot="10800000" flipH="1">
            <a:off x="3251200" y="2325688"/>
            <a:ext cx="1104900" cy="47466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rot="10800000" flipH="1">
            <a:off x="4608513" y="2325688"/>
            <a:ext cx="1104900" cy="47466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rot="10800000" flipH="1">
            <a:off x="5883275" y="2325688"/>
            <a:ext cx="1104900" cy="47466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H="1">
            <a:off x="3806825" y="3144838"/>
            <a:ext cx="1704975" cy="5032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2006600" y="3151188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1766888" y="2970213"/>
            <a:ext cx="5065712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7742238" y="2992438"/>
            <a:ext cx="804862" cy="4762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Rectangle 26"/>
          <p:cNvSpPr>
            <a:spLocks/>
          </p:cNvSpPr>
          <p:nvPr/>
        </p:nvSpPr>
        <p:spPr bwMode="auto">
          <a:xfrm>
            <a:off x="2309813" y="2887663"/>
            <a:ext cx="179387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1" name="Rectangle 27"/>
          <p:cNvSpPr>
            <a:spLocks/>
          </p:cNvSpPr>
          <p:nvPr/>
        </p:nvSpPr>
        <p:spPr bwMode="auto">
          <a:xfrm>
            <a:off x="3656013" y="28876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2" name="Rectangle 28"/>
          <p:cNvSpPr>
            <a:spLocks/>
          </p:cNvSpPr>
          <p:nvPr/>
        </p:nvSpPr>
        <p:spPr bwMode="auto">
          <a:xfrm>
            <a:off x="5002213" y="28876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3" name="Rectangle 29"/>
          <p:cNvSpPr>
            <a:spLocks/>
          </p:cNvSpPr>
          <p:nvPr/>
        </p:nvSpPr>
        <p:spPr bwMode="auto">
          <a:xfrm>
            <a:off x="6350000" y="28876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4" name="Rectangle 30"/>
          <p:cNvSpPr>
            <a:spLocks/>
          </p:cNvSpPr>
          <p:nvPr/>
        </p:nvSpPr>
        <p:spPr bwMode="auto">
          <a:xfrm>
            <a:off x="3014663" y="22479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5" name="Rectangle 31"/>
          <p:cNvSpPr>
            <a:spLocks/>
          </p:cNvSpPr>
          <p:nvPr/>
        </p:nvSpPr>
        <p:spPr bwMode="auto">
          <a:xfrm>
            <a:off x="4318000" y="22479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6" name="Rectangle 32"/>
          <p:cNvSpPr>
            <a:spLocks/>
          </p:cNvSpPr>
          <p:nvPr/>
        </p:nvSpPr>
        <p:spPr bwMode="auto">
          <a:xfrm>
            <a:off x="5621338" y="22479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7" name="Rectangle 33"/>
          <p:cNvSpPr>
            <a:spLocks/>
          </p:cNvSpPr>
          <p:nvPr/>
        </p:nvSpPr>
        <p:spPr bwMode="auto">
          <a:xfrm>
            <a:off x="3644900" y="3552825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H="1">
            <a:off x="5156200" y="3136900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3357563" y="3144838"/>
            <a:ext cx="1704975" cy="5032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0" name="Rectangle 36"/>
          <p:cNvSpPr>
            <a:spLocks/>
          </p:cNvSpPr>
          <p:nvPr/>
        </p:nvSpPr>
        <p:spPr bwMode="auto">
          <a:xfrm>
            <a:off x="4995863" y="3546475"/>
            <a:ext cx="179387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61" name="Rectangle 37"/>
          <p:cNvSpPr>
            <a:spLocks/>
          </p:cNvSpPr>
          <p:nvPr/>
        </p:nvSpPr>
        <p:spPr bwMode="auto">
          <a:xfrm>
            <a:off x="6926263" y="2246313"/>
            <a:ext cx="179387" cy="166687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62" name="Rectangle 38"/>
          <p:cNvSpPr>
            <a:spLocks/>
          </p:cNvSpPr>
          <p:nvPr/>
        </p:nvSpPr>
        <p:spPr bwMode="auto">
          <a:xfrm>
            <a:off x="6345238" y="3552825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63" name="Rectangle 39"/>
          <p:cNvSpPr>
            <a:spLocks/>
          </p:cNvSpPr>
          <p:nvPr/>
        </p:nvSpPr>
        <p:spPr bwMode="auto">
          <a:xfrm>
            <a:off x="4338638" y="1666875"/>
            <a:ext cx="139700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64" name="Rectangle 40"/>
          <p:cNvSpPr>
            <a:spLocks/>
          </p:cNvSpPr>
          <p:nvPr/>
        </p:nvSpPr>
        <p:spPr bwMode="auto">
          <a:xfrm>
            <a:off x="5627688" y="1666875"/>
            <a:ext cx="179387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2265" name="Freeform 41"/>
          <p:cNvSpPr>
            <a:spLocks/>
          </p:cNvSpPr>
          <p:nvPr/>
        </p:nvSpPr>
        <p:spPr bwMode="auto">
          <a:xfrm rot="10800000" flipH="1">
            <a:off x="1892300" y="3170238"/>
            <a:ext cx="3146425" cy="874712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6" name="Freeform 42"/>
          <p:cNvSpPr>
            <a:spLocks/>
          </p:cNvSpPr>
          <p:nvPr/>
        </p:nvSpPr>
        <p:spPr bwMode="auto">
          <a:xfrm>
            <a:off x="5086350" y="3595688"/>
            <a:ext cx="2384425" cy="454025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13668" y="12286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0282" y="2048"/>
                  <a:pt x="17270" y="8719"/>
                  <a:pt x="13668" y="12286"/>
                </a:cubicBezTo>
                <a:cubicBezTo>
                  <a:pt x="10066" y="15853"/>
                  <a:pt x="2849" y="19684"/>
                  <a:pt x="0" y="2160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7" name="Rectangle 43"/>
          <p:cNvSpPr>
            <a:spLocks/>
          </p:cNvSpPr>
          <p:nvPr/>
        </p:nvSpPr>
        <p:spPr bwMode="auto">
          <a:xfrm rot="10800000">
            <a:off x="4991100" y="3951288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52268" name="Group 44"/>
          <p:cNvGrpSpPr>
            <a:grpSpLocks/>
          </p:cNvGrpSpPr>
          <p:nvPr/>
        </p:nvGrpSpPr>
        <p:grpSpPr bwMode="auto">
          <a:xfrm>
            <a:off x="5400675" y="2611438"/>
            <a:ext cx="719138" cy="717550"/>
            <a:chOff x="0" y="0"/>
            <a:chExt cx="453" cy="452"/>
          </a:xfrm>
        </p:grpSpPr>
        <p:sp>
          <p:nvSpPr>
            <p:cNvPr id="52269" name="Oval 45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70" name="Rectangle 46"/>
            <p:cNvSpPr>
              <a:spLocks/>
            </p:cNvSpPr>
            <p:nvPr/>
          </p:nvSpPr>
          <p:spPr bwMode="auto">
            <a:xfrm>
              <a:off x="61" y="93"/>
              <a:ext cx="330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</a:p>
          </p:txBody>
        </p:sp>
      </p:grpSp>
      <p:grpSp>
        <p:nvGrpSpPr>
          <p:cNvPr id="52271" name="Group 47"/>
          <p:cNvGrpSpPr>
            <a:grpSpLocks/>
          </p:cNvGrpSpPr>
          <p:nvPr/>
        </p:nvGrpSpPr>
        <p:grpSpPr bwMode="auto">
          <a:xfrm>
            <a:off x="6746875" y="2611438"/>
            <a:ext cx="720725" cy="717550"/>
            <a:chOff x="0" y="0"/>
            <a:chExt cx="454" cy="452"/>
          </a:xfrm>
        </p:grpSpPr>
        <p:sp>
          <p:nvSpPr>
            <p:cNvPr id="52272" name="Oval 48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73" name="Rectangle 49"/>
            <p:cNvSpPr>
              <a:spLocks/>
            </p:cNvSpPr>
            <p:nvPr/>
          </p:nvSpPr>
          <p:spPr bwMode="auto">
            <a:xfrm>
              <a:off x="60" y="93"/>
              <a:ext cx="333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SER</a:t>
              </a:r>
            </a:p>
          </p:txBody>
        </p:sp>
      </p:grpSp>
      <p:sp>
        <p:nvSpPr>
          <p:cNvPr id="52274" name="Freeform 50"/>
          <p:cNvSpPr>
            <a:spLocks/>
          </p:cNvSpPr>
          <p:nvPr/>
        </p:nvSpPr>
        <p:spPr bwMode="auto">
          <a:xfrm>
            <a:off x="4460875" y="3135313"/>
            <a:ext cx="455613" cy="1463675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2968" y="14927"/>
              </a:cxn>
              <a:cxn ang="0">
                <a:pos x="21118" y="21600"/>
              </a:cxn>
            </a:cxnLst>
            <a:rect l="0" t="0" r="r" b="b"/>
            <a:pathLst>
              <a:path w="21118" h="21600">
                <a:moveTo>
                  <a:pt x="208" y="0"/>
                </a:moveTo>
                <a:cubicBezTo>
                  <a:pt x="-137" y="5670"/>
                  <a:pt x="-482" y="11341"/>
                  <a:pt x="2968" y="14927"/>
                </a:cubicBezTo>
                <a:cubicBezTo>
                  <a:pt x="6419" y="18514"/>
                  <a:pt x="13734" y="20044"/>
                  <a:pt x="21118" y="21600"/>
                </a:cubicBezTo>
              </a:path>
            </a:pathLst>
          </a:custGeom>
          <a:noFill/>
          <a:ln w="762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5" name="Freeform 51"/>
          <p:cNvSpPr>
            <a:spLocks/>
          </p:cNvSpPr>
          <p:nvPr/>
        </p:nvSpPr>
        <p:spPr bwMode="auto">
          <a:xfrm>
            <a:off x="3065463" y="3100388"/>
            <a:ext cx="136525" cy="1468437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2968" y="14927"/>
              </a:cxn>
              <a:cxn ang="0">
                <a:pos x="21118" y="21600"/>
              </a:cxn>
            </a:cxnLst>
            <a:rect l="0" t="0" r="r" b="b"/>
            <a:pathLst>
              <a:path w="21118" h="21600">
                <a:moveTo>
                  <a:pt x="208" y="0"/>
                </a:moveTo>
                <a:cubicBezTo>
                  <a:pt x="-137" y="5670"/>
                  <a:pt x="-482" y="11341"/>
                  <a:pt x="2968" y="14927"/>
                </a:cubicBezTo>
                <a:cubicBezTo>
                  <a:pt x="6419" y="18514"/>
                  <a:pt x="13734" y="20044"/>
                  <a:pt x="21118" y="21600"/>
                </a:cubicBezTo>
              </a:path>
            </a:pathLst>
          </a:custGeom>
          <a:noFill/>
          <a:ln w="762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6" name="Freeform 52"/>
          <p:cNvSpPr>
            <a:spLocks/>
          </p:cNvSpPr>
          <p:nvPr/>
        </p:nvSpPr>
        <p:spPr bwMode="auto">
          <a:xfrm flipH="1">
            <a:off x="1693863" y="3186113"/>
            <a:ext cx="52387" cy="1336675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2968" y="14927"/>
              </a:cxn>
              <a:cxn ang="0">
                <a:pos x="21118" y="21600"/>
              </a:cxn>
            </a:cxnLst>
            <a:rect l="0" t="0" r="r" b="b"/>
            <a:pathLst>
              <a:path w="21118" h="21600">
                <a:moveTo>
                  <a:pt x="208" y="0"/>
                </a:moveTo>
                <a:cubicBezTo>
                  <a:pt x="-137" y="5670"/>
                  <a:pt x="-482" y="11341"/>
                  <a:pt x="2968" y="14927"/>
                </a:cubicBezTo>
                <a:cubicBezTo>
                  <a:pt x="6419" y="18514"/>
                  <a:pt x="13734" y="20044"/>
                  <a:pt x="21118" y="21600"/>
                </a:cubicBezTo>
              </a:path>
            </a:pathLst>
          </a:custGeom>
          <a:noFill/>
          <a:ln w="762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>
            <a:off x="6451600" y="4765675"/>
            <a:ext cx="850900" cy="33338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2278" name="Group 54"/>
          <p:cNvGrpSpPr>
            <a:grpSpLocks/>
          </p:cNvGrpSpPr>
          <p:nvPr/>
        </p:nvGrpSpPr>
        <p:grpSpPr bwMode="auto">
          <a:xfrm>
            <a:off x="2706688" y="2611438"/>
            <a:ext cx="719137" cy="717550"/>
            <a:chOff x="0" y="0"/>
            <a:chExt cx="453" cy="452"/>
          </a:xfrm>
        </p:grpSpPr>
        <p:sp>
          <p:nvSpPr>
            <p:cNvPr id="52279" name="Oval 55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80" name="Rectangle 56"/>
            <p:cNvSpPr>
              <a:spLocks/>
            </p:cNvSpPr>
            <p:nvPr/>
          </p:nvSpPr>
          <p:spPr bwMode="auto">
            <a:xfrm>
              <a:off x="39" y="93"/>
              <a:ext cx="374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GLY</a:t>
              </a:r>
            </a:p>
          </p:txBody>
        </p:sp>
      </p:grpSp>
      <p:grpSp>
        <p:nvGrpSpPr>
          <p:cNvPr id="52281" name="Group 57"/>
          <p:cNvGrpSpPr>
            <a:grpSpLocks/>
          </p:cNvGrpSpPr>
          <p:nvPr/>
        </p:nvGrpSpPr>
        <p:grpSpPr bwMode="auto">
          <a:xfrm>
            <a:off x="4054475" y="2611438"/>
            <a:ext cx="719138" cy="717550"/>
            <a:chOff x="0" y="0"/>
            <a:chExt cx="453" cy="452"/>
          </a:xfrm>
        </p:grpSpPr>
        <p:sp>
          <p:nvSpPr>
            <p:cNvPr id="52282" name="Oval 58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83" name="Rectangle 59"/>
            <p:cNvSpPr>
              <a:spLocks/>
            </p:cNvSpPr>
            <p:nvPr/>
          </p:nvSpPr>
          <p:spPr bwMode="auto">
            <a:xfrm>
              <a:off x="66" y="93"/>
              <a:ext cx="320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</a:p>
          </p:txBody>
        </p:sp>
      </p:grpSp>
      <p:grpSp>
        <p:nvGrpSpPr>
          <p:cNvPr id="52284" name="Group 60"/>
          <p:cNvGrpSpPr>
            <a:grpSpLocks/>
          </p:cNvGrpSpPr>
          <p:nvPr/>
        </p:nvGrpSpPr>
        <p:grpSpPr bwMode="auto">
          <a:xfrm>
            <a:off x="1360488" y="2611438"/>
            <a:ext cx="720725" cy="717550"/>
            <a:chOff x="0" y="0"/>
            <a:chExt cx="454" cy="452"/>
          </a:xfrm>
        </p:grpSpPr>
        <p:sp>
          <p:nvSpPr>
            <p:cNvPr id="52285" name="Oval 61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86" name="Rectangle 62"/>
            <p:cNvSpPr>
              <a:spLocks/>
            </p:cNvSpPr>
            <p:nvPr/>
          </p:nvSpPr>
          <p:spPr bwMode="auto">
            <a:xfrm>
              <a:off x="46" y="93"/>
              <a:ext cx="361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4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4" grpId="0" animBg="1"/>
      <p:bldP spid="52275" grpId="0" animBg="1"/>
      <p:bldP spid="52276" grpId="0" animBg="1"/>
      <p:bldP spid="522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Backbone Model Potential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45</a:t>
            </a:fld>
            <a:endParaRPr kumimoji="0" lang="en-US"/>
          </a:p>
        </p:txBody>
      </p:sp>
      <p:sp>
        <p:nvSpPr>
          <p:cNvPr id="64" name="Rounded Rectangle 63"/>
          <p:cNvSpPr/>
          <p:nvPr/>
        </p:nvSpPr>
        <p:spPr>
          <a:xfrm>
            <a:off x="533400" y="4724400"/>
            <a:ext cx="8305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71" t="18288" r="9705" b="9145"/>
          <a:stretch>
            <a:fillRect/>
          </a:stretch>
        </p:blipFill>
        <p:spPr bwMode="auto">
          <a:xfrm>
            <a:off x="3309938" y="2860675"/>
            <a:ext cx="27305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76517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3200" b="0" dirty="0">
                <a:solidFill>
                  <a:schemeClr val="tx1"/>
                </a:solidFill>
                <a:latin typeface="+mn-lt"/>
              </a:rPr>
              <a:t>Constraints between adjacent amino acids: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19733"/>
              </p:ext>
            </p:extLst>
          </p:nvPr>
        </p:nvGraphicFramePr>
        <p:xfrm>
          <a:off x="3600450" y="4748213"/>
          <a:ext cx="21478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5" imgW="863172" imgH="241269" progId="">
                  <p:embed/>
                </p:oleObj>
              </mc:Choice>
              <mc:Fallback>
                <p:oleObj name="Equation" r:id="rId5" imgW="863172" imgH="241269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4748213"/>
                        <a:ext cx="2147888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2855913" y="47117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 dirty="0"/>
              <a:t>=</a:t>
            </a:r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6173788" y="47117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/>
              <a:t>x</a:t>
            </a:r>
          </a:p>
        </p:txBody>
      </p:sp>
      <p:graphicFrame>
        <p:nvGraphicFramePr>
          <p:cNvPr id="7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49232"/>
              </p:ext>
            </p:extLst>
          </p:nvPr>
        </p:nvGraphicFramePr>
        <p:xfrm>
          <a:off x="828675" y="4748213"/>
          <a:ext cx="17049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7" imgW="685662" imgH="241415" progId="">
                  <p:embed/>
                </p:oleObj>
              </mc:Choice>
              <mc:Fallback>
                <p:oleObj name="Equation" r:id="rId7" imgW="685662" imgH="241415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748213"/>
                        <a:ext cx="1704975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177620"/>
              </p:ext>
            </p:extLst>
          </p:nvPr>
        </p:nvGraphicFramePr>
        <p:xfrm>
          <a:off x="6986588" y="4748213"/>
          <a:ext cx="15462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9" imgW="621902" imgH="241269" progId="">
                  <p:embed/>
                </p:oleObj>
              </mc:Choice>
              <mc:Fallback>
                <p:oleObj name="Equation" r:id="rId9" imgW="621902" imgH="241269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4748213"/>
                        <a:ext cx="1546225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71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533400"/>
            <a:ext cx="2908300" cy="580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2200" y="2064981"/>
            <a:ext cx="4978400" cy="38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3: Ensemble ACMI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47</a:t>
            </a:fld>
            <a:endParaRPr kumimoji="0" lang="en-US"/>
          </a:p>
        </p:txBody>
      </p:sp>
      <p:pic>
        <p:nvPicPr>
          <p:cNvPr id="7" name="Content Placeholder 6" descr="bpensemble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2971800"/>
            <a:ext cx="2137295" cy="1981200"/>
          </a:xfrm>
        </p:spPr>
      </p:pic>
      <p:pic>
        <p:nvPicPr>
          <p:cNvPr id="11" name="Picture 36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6477000" y="1981200"/>
            <a:ext cx="1625601" cy="1219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62000" y="2971800"/>
            <a:ext cx="1524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Protocol 1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62200" y="3200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38800" y="2590800"/>
            <a:ext cx="838200" cy="60960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20574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82432" y="5105400"/>
            <a:ext cx="71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MRF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" y="3733800"/>
            <a:ext cx="1524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Protocol 2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62200" y="3962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62000" y="4495800"/>
            <a:ext cx="1524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Protocol N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2200" y="4724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6477000" y="47244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6477000" y="33528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5562600" y="38862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62600" y="4648200"/>
            <a:ext cx="838200" cy="53340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352800" y="2895600"/>
            <a:ext cx="2590800" cy="2133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Combiner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048000"/>
            <a:ext cx="364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0200" y="3429000"/>
            <a:ext cx="364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4191000"/>
            <a:ext cx="364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3200400"/>
            <a:ext cx="364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4191000"/>
            <a:ext cx="364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5 0 " pathEditMode="relative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5 0 " pathEditMode="relative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5 0 " pathEditMode="relative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12" grpId="0" animBg="1"/>
      <p:bldP spid="15" grpId="0" animBg="1"/>
      <p:bldP spid="6" grpId="0" animBg="1"/>
      <p:bldP spid="8" grpId="0"/>
      <p:bldP spid="24" grpId="0"/>
      <p:bldP spid="25" grpId="0"/>
      <p:bldP spid="26" grpId="0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3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DiMaio</a:t>
            </a:r>
            <a:r>
              <a:rPr lang="en-US" sz="2000" dirty="0" smtClean="0"/>
              <a:t>, </a:t>
            </a:r>
            <a:r>
              <a:rPr lang="en-US" sz="2000" dirty="0" err="1" smtClean="0"/>
              <a:t>Kondrashov</a:t>
            </a:r>
            <a:r>
              <a:rPr lang="en-US" sz="2000" dirty="0" smtClean="0"/>
              <a:t>, </a:t>
            </a:r>
            <a:r>
              <a:rPr lang="en-US" sz="2000" dirty="0" err="1" smtClean="0"/>
              <a:t>Bitto</a:t>
            </a:r>
            <a:r>
              <a:rPr lang="en-US" sz="2000" dirty="0" smtClean="0"/>
              <a:t>, Soni, </a:t>
            </a:r>
            <a:r>
              <a:rPr lang="en-US" sz="2000" dirty="0" err="1" smtClean="0"/>
              <a:t>Bingman</a:t>
            </a:r>
            <a:r>
              <a:rPr lang="en-US" sz="2000" dirty="0" smtClean="0"/>
              <a:t>, Phillips, and </a:t>
            </a:r>
            <a:r>
              <a:rPr lang="en-US" sz="2000" dirty="0" err="1" smtClean="0"/>
              <a:t>Shavlik</a:t>
            </a:r>
            <a:r>
              <a:rPr lang="en-US" sz="2000" dirty="0" smtClean="0"/>
              <a:t>, Bioinformatics 2007]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D91F9DE-97A9-4152-9B80-0ED5EE7AC7A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Represents the space of possible structures using</a:t>
            </a:r>
          </a:p>
          <a:p>
            <a:pPr lvl="1"/>
            <a:r>
              <a:rPr lang="en-US" dirty="0" smtClean="0"/>
              <a:t>Particles: specific “guesses” of protein structure</a:t>
            </a:r>
          </a:p>
          <a:p>
            <a:pPr lvl="1"/>
            <a:r>
              <a:rPr lang="en-US" dirty="0" smtClean="0"/>
              <a:t>Weights: evaluation score for each particle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Eq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82" t="-4808" r="-5122" b="-3374"/>
          <a:stretch>
            <a:fillRect/>
          </a:stretch>
        </p:blipFill>
        <p:spPr>
          <a:xfrm>
            <a:off x="1066800" y="3124200"/>
            <a:ext cx="5943600" cy="342900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86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49</a:t>
            </a:fld>
            <a:endParaRPr kumimoji="0" lang="en-US"/>
          </a:p>
        </p:txBody>
      </p:sp>
      <p:pic>
        <p:nvPicPr>
          <p:cNvPr id="5" name="Content Placeholder 7" descr="pea_rank_bar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29" r="-52"/>
          <a:stretch/>
        </p:blipFill>
        <p:spPr>
          <a:xfrm>
            <a:off x="1981200" y="1752600"/>
            <a:ext cx="4934858" cy="4495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2809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Protein Structures</a:t>
            </a:r>
          </a:p>
          <a:p>
            <a:r>
              <a:rPr lang="en-US" dirty="0" smtClean="0"/>
              <a:t>Prior Work on ACMI</a:t>
            </a:r>
          </a:p>
          <a:p>
            <a:r>
              <a:rPr lang="en-US" dirty="0" smtClean="0"/>
              <a:t>Probabilistic Ensembles in ACMI (PEA)</a:t>
            </a:r>
          </a:p>
          <a:p>
            <a:r>
              <a:rPr lang="en-US" dirty="0"/>
              <a:t>E</a:t>
            </a:r>
            <a:r>
              <a:rPr lang="en-US" dirty="0" smtClean="0"/>
              <a:t>xperiments and Results</a:t>
            </a:r>
          </a:p>
        </p:txBody>
      </p:sp>
    </p:spTree>
    <p:extLst>
      <p:ext uri="{BB962C8B-B14F-4D97-AF65-F5344CB8AC3E}">
        <p14:creationId xmlns:p14="http://schemas.microsoft.com/office/powerpoint/2010/main" val="26427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Protein Structures</a:t>
            </a:r>
          </a:p>
          <a:p>
            <a:r>
              <a:rPr lang="en-US" dirty="0" smtClean="0"/>
              <a:t>Prior Work on ACMI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Probabilistic Ensembles in ACMI (PEA)</a:t>
            </a:r>
          </a:p>
          <a:p>
            <a:r>
              <a:rPr lang="en-US" dirty="0">
                <a:solidFill>
                  <a:srgbClr val="7F7F7F"/>
                </a:solidFill>
              </a:rPr>
              <a:t>Experiments and Results</a:t>
            </a:r>
          </a:p>
        </p:txBody>
      </p:sp>
    </p:spTree>
    <p:extLst>
      <p:ext uri="{BB962C8B-B14F-4D97-AF65-F5344CB8AC3E}">
        <p14:creationId xmlns:p14="http://schemas.microsoft.com/office/powerpoint/2010/main" val="28307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Our Technique: ACMI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38913" name="AutoShape 1"/>
          <p:cNvSpPr>
            <a:spLocks/>
          </p:cNvSpPr>
          <p:nvPr/>
        </p:nvSpPr>
        <p:spPr bwMode="auto">
          <a:xfrm>
            <a:off x="32004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60452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3810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198813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019800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3810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Perform Local Match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32004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Apply Global Constraints</a:t>
            </a:r>
          </a:p>
        </p:txBody>
      </p:sp>
      <p:sp>
        <p:nvSpPr>
          <p:cNvPr id="38924" name="Rectangle 12"/>
          <p:cNvSpPr>
            <a:spLocks/>
          </p:cNvSpPr>
          <p:nvPr/>
        </p:nvSpPr>
        <p:spPr bwMode="auto">
          <a:xfrm>
            <a:off x="60198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Sample Structure</a:t>
            </a:r>
          </a:p>
        </p:txBody>
      </p:sp>
      <p:sp>
        <p:nvSpPr>
          <p:cNvPr id="38925" name="Rectangle 13"/>
          <p:cNvSpPr>
            <a:spLocks/>
          </p:cNvSpPr>
          <p:nvPr/>
        </p:nvSpPr>
        <p:spPr bwMode="auto">
          <a:xfrm>
            <a:off x="3810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1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32004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2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7" name="Rectangle 15"/>
          <p:cNvSpPr>
            <a:spLocks/>
          </p:cNvSpPr>
          <p:nvPr/>
        </p:nvSpPr>
        <p:spPr bwMode="auto">
          <a:xfrm>
            <a:off x="6096000" y="2209800"/>
            <a:ext cx="26797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3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1677988" y="3886200"/>
            <a:ext cx="1587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9" name="Group 17"/>
          <p:cNvGrpSpPr>
            <a:grpSpLocks/>
          </p:cNvGrpSpPr>
          <p:nvPr/>
        </p:nvGrpSpPr>
        <p:grpSpPr bwMode="auto">
          <a:xfrm rot="-5400000">
            <a:off x="2355850" y="2397125"/>
            <a:ext cx="622300" cy="762000"/>
            <a:chOff x="0" y="0"/>
            <a:chExt cx="392" cy="480"/>
          </a:xfrm>
        </p:grpSpPr>
        <p:pic>
          <p:nvPicPr>
            <p:cNvPr id="38930" name="Picture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17"/>
              <a:ext cx="367" cy="437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grpSp>
          <p:nvGrpSpPr>
            <p:cNvPr id="38931" name="Group 19"/>
            <p:cNvGrpSpPr>
              <a:grpSpLocks/>
            </p:cNvGrpSpPr>
            <p:nvPr/>
          </p:nvGrpSpPr>
          <p:grpSpPr bwMode="auto">
            <a:xfrm>
              <a:off x="0" y="0"/>
              <a:ext cx="392" cy="480"/>
              <a:chOff x="0" y="0"/>
              <a:chExt cx="392" cy="480"/>
            </a:xfrm>
          </p:grpSpPr>
          <p:sp>
            <p:nvSpPr>
              <p:cNvPr id="38932" name="AutoShape 20"/>
              <p:cNvSpPr>
                <a:spLocks/>
              </p:cNvSpPr>
              <p:nvPr/>
            </p:nvSpPr>
            <p:spPr bwMode="auto">
              <a:xfrm rot="5400000" flipH="1">
                <a:off x="-12" y="141"/>
                <a:ext cx="350" cy="32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3" name="AutoShape 21"/>
              <p:cNvSpPr>
                <a:spLocks/>
              </p:cNvSpPr>
              <p:nvPr/>
            </p:nvSpPr>
            <p:spPr bwMode="auto">
              <a:xfrm rot="5400000" flipH="1">
                <a:off x="53" y="14"/>
                <a:ext cx="351" cy="325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4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27" y="0"/>
                <a:ext cx="64" cy="127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327" y="345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0" y="351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8" name="Picture 2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91000" y="46736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39" name="Picture 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5" t="5190" r="11716" b="20491"/>
          <a:stretch>
            <a:fillRect/>
          </a:stretch>
        </p:blipFill>
        <p:spPr bwMode="auto">
          <a:xfrm>
            <a:off x="504825" y="2466975"/>
            <a:ext cx="546100" cy="584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pic>
        <p:nvPicPr>
          <p:cNvPr id="3894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743200"/>
            <a:ext cx="1143000" cy="10477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41" name="Picture 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95400" y="4714875"/>
            <a:ext cx="939800" cy="6953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4572000" y="38862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rot="10800000" flipH="1">
            <a:off x="2209800" y="3505200"/>
            <a:ext cx="1676400" cy="17526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7391400" y="38100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45" name="Picture 3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19200" y="46482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6" name="Picture 3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143000" y="45720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7" name="Picture 3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14800" y="45974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8" name="Picture 3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038600" y="45212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9" name="Picture 3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0" t="14574" r="26839" b="20734"/>
          <a:stretch>
            <a:fillRect/>
          </a:stretch>
        </p:blipFill>
        <p:spPr bwMode="auto">
          <a:xfrm>
            <a:off x="1752600" y="3213100"/>
            <a:ext cx="431800" cy="45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50" name="Picture 3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0" t="16164" r="26183" b="17010"/>
          <a:stretch>
            <a:fillRect/>
          </a:stretch>
        </p:blipFill>
        <p:spPr bwMode="auto">
          <a:xfrm>
            <a:off x="1143000" y="3213100"/>
            <a:ext cx="457200" cy="444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990600" y="3124200"/>
            <a:ext cx="149225" cy="18415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>
            <a:off x="2209800" y="3124200"/>
            <a:ext cx="152400" cy="22860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4" name="Rectangle 42"/>
          <p:cNvSpPr>
            <a:spLocks/>
          </p:cNvSpPr>
          <p:nvPr/>
        </p:nvSpPr>
        <p:spPr bwMode="auto">
          <a:xfrm>
            <a:off x="6324600" y="2667000"/>
            <a:ext cx="2374900" cy="1143000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 rot="10800000" flipH="1">
            <a:off x="5029200" y="3657600"/>
            <a:ext cx="1524000" cy="16002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98" name="Picture 8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899275" y="4375150"/>
            <a:ext cx="1003300" cy="1155700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38999" name="Rectangle 87"/>
          <p:cNvSpPr>
            <a:spLocks/>
          </p:cNvSpPr>
          <p:nvPr/>
        </p:nvSpPr>
        <p:spPr bwMode="auto">
          <a:xfrm>
            <a:off x="414337" y="5448300"/>
            <a:ext cx="2633663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prior</a:t>
            </a:r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probability of</a:t>
            </a:r>
          </a:p>
          <a:p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each AA’s location</a:t>
            </a:r>
          </a:p>
        </p:txBody>
      </p:sp>
      <p:sp>
        <p:nvSpPr>
          <p:cNvPr id="39000" name="Rectangle 88"/>
          <p:cNvSpPr>
            <a:spLocks/>
          </p:cNvSpPr>
          <p:nvPr/>
        </p:nvSpPr>
        <p:spPr bwMode="auto">
          <a:xfrm>
            <a:off x="3338008" y="5435600"/>
            <a:ext cx="2461635" cy="70788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posterior probability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/>
            </a:r>
            <a:b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</a:b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of each AA’s location</a:t>
            </a:r>
          </a:p>
        </p:txBody>
      </p:sp>
      <p:sp>
        <p:nvSpPr>
          <p:cNvPr id="39001" name="Rectangle 89"/>
          <p:cNvSpPr>
            <a:spLocks/>
          </p:cNvSpPr>
          <p:nvPr/>
        </p:nvSpPr>
        <p:spPr bwMode="auto">
          <a:xfrm>
            <a:off x="6026150" y="5448300"/>
            <a:ext cx="2743200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3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all-atom protein structures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6705600" y="2667000"/>
            <a:ext cx="1644650" cy="1036544"/>
            <a:chOff x="6400800" y="2667000"/>
            <a:chExt cx="1644650" cy="1036544"/>
          </a:xfrm>
        </p:grpSpPr>
        <p:grpSp>
          <p:nvGrpSpPr>
            <p:cNvPr id="89" name="Group 57"/>
            <p:cNvGrpSpPr>
              <a:grpSpLocks/>
            </p:cNvGrpSpPr>
            <p:nvPr/>
          </p:nvGrpSpPr>
          <p:grpSpPr bwMode="auto">
            <a:xfrm>
              <a:off x="7137400" y="3083446"/>
              <a:ext cx="622300" cy="114479"/>
              <a:chOff x="0" y="0"/>
              <a:chExt cx="392" cy="72"/>
            </a:xfrm>
          </p:grpSpPr>
          <p:sp>
            <p:nvSpPr>
              <p:cNvPr id="115" name="Line 58"/>
              <p:cNvSpPr>
                <a:spLocks noChangeShapeType="1"/>
              </p:cNvSpPr>
              <p:nvPr/>
            </p:nvSpPr>
            <p:spPr bwMode="auto">
              <a:xfrm>
                <a:off x="0" y="0"/>
                <a:ext cx="376" cy="50"/>
              </a:xfrm>
              <a:prstGeom prst="line">
                <a:avLst/>
              </a:prstGeom>
              <a:noFill/>
              <a:ln w="5715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" name="Oval 59"/>
              <p:cNvSpPr>
                <a:spLocks/>
              </p:cNvSpPr>
              <p:nvPr/>
            </p:nvSpPr>
            <p:spPr bwMode="auto">
              <a:xfrm>
                <a:off x="351" y="31"/>
                <a:ext cx="41" cy="41"/>
              </a:xfrm>
              <a:prstGeom prst="ellipse">
                <a:avLst/>
              </a:prstGeom>
              <a:solidFill>
                <a:srgbClr val="F7B615"/>
              </a:solidFill>
              <a:ln w="3810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" name="Group 60"/>
            <p:cNvGrpSpPr>
              <a:grpSpLocks/>
            </p:cNvGrpSpPr>
            <p:nvPr/>
          </p:nvGrpSpPr>
          <p:grpSpPr bwMode="auto">
            <a:xfrm rot="2460000">
              <a:off x="7024688" y="3013487"/>
              <a:ext cx="623888" cy="604197"/>
              <a:chOff x="0" y="0"/>
              <a:chExt cx="392" cy="380"/>
            </a:xfrm>
          </p:grpSpPr>
          <p:sp>
            <p:nvSpPr>
              <p:cNvPr id="113" name="Line 61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4" name="Oval 62"/>
              <p:cNvSpPr>
                <a:spLocks/>
              </p:cNvSpPr>
              <p:nvPr/>
            </p:nvSpPr>
            <p:spPr bwMode="auto">
              <a:xfrm>
                <a:off x="351" y="196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1" name="Group 63"/>
            <p:cNvGrpSpPr>
              <a:grpSpLocks/>
            </p:cNvGrpSpPr>
            <p:nvPr/>
          </p:nvGrpSpPr>
          <p:grpSpPr bwMode="auto">
            <a:xfrm rot="20640000">
              <a:off x="7137400" y="2899007"/>
              <a:ext cx="623888" cy="248039"/>
              <a:chOff x="0" y="0"/>
              <a:chExt cx="392" cy="156"/>
            </a:xfrm>
          </p:grpSpPr>
          <p:sp>
            <p:nvSpPr>
              <p:cNvPr id="111" name="Line 64"/>
              <p:cNvSpPr>
                <a:spLocks noChangeShapeType="1"/>
              </p:cNvSpPr>
              <p:nvPr/>
            </p:nvSpPr>
            <p:spPr bwMode="auto">
              <a:xfrm>
                <a:off x="0" y="5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" name="Oval 65"/>
              <p:cNvSpPr>
                <a:spLocks/>
              </p:cNvSpPr>
              <p:nvPr/>
            </p:nvSpPr>
            <p:spPr bwMode="auto">
              <a:xfrm>
                <a:off x="351" y="84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2" name="Group 66"/>
            <p:cNvGrpSpPr>
              <a:grpSpLocks/>
            </p:cNvGrpSpPr>
            <p:nvPr/>
          </p:nvGrpSpPr>
          <p:grpSpPr bwMode="auto">
            <a:xfrm rot="599999">
              <a:off x="7124700" y="3038927"/>
              <a:ext cx="623888" cy="281429"/>
              <a:chOff x="0" y="0"/>
              <a:chExt cx="392" cy="176"/>
            </a:xfrm>
          </p:grpSpPr>
          <p:sp>
            <p:nvSpPr>
              <p:cNvPr id="109" name="Line 67"/>
              <p:cNvSpPr>
                <a:spLocks noChangeShapeType="1"/>
              </p:cNvSpPr>
              <p:nvPr/>
            </p:nvSpPr>
            <p:spPr bwMode="auto">
              <a:xfrm>
                <a:off x="0" y="6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" name="Oval 68"/>
              <p:cNvSpPr>
                <a:spLocks/>
              </p:cNvSpPr>
              <p:nvPr/>
            </p:nvSpPr>
            <p:spPr bwMode="auto">
              <a:xfrm>
                <a:off x="351" y="91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3" name="Group 69"/>
            <p:cNvGrpSpPr>
              <a:grpSpLocks/>
            </p:cNvGrpSpPr>
            <p:nvPr/>
          </p:nvGrpSpPr>
          <p:grpSpPr bwMode="auto">
            <a:xfrm rot="1020000">
              <a:off x="7108825" y="3016667"/>
              <a:ext cx="623888" cy="402268"/>
              <a:chOff x="0" y="0"/>
              <a:chExt cx="392" cy="252"/>
            </a:xfrm>
          </p:grpSpPr>
          <p:sp>
            <p:nvSpPr>
              <p:cNvPr id="107" name="Line 70"/>
              <p:cNvSpPr>
                <a:spLocks noChangeShapeType="1"/>
              </p:cNvSpPr>
              <p:nvPr/>
            </p:nvSpPr>
            <p:spPr bwMode="auto">
              <a:xfrm>
                <a:off x="0" y="101"/>
                <a:ext cx="376" cy="50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8" name="Oval 71"/>
              <p:cNvSpPr>
                <a:spLocks/>
              </p:cNvSpPr>
              <p:nvPr/>
            </p:nvSpPr>
            <p:spPr bwMode="auto">
              <a:xfrm>
                <a:off x="351" y="129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4" name="Oval 72"/>
            <p:cNvSpPr>
              <a:spLocks/>
            </p:cNvSpPr>
            <p:nvPr/>
          </p:nvSpPr>
          <p:spPr bwMode="auto">
            <a:xfrm>
              <a:off x="7086600" y="3038927"/>
              <a:ext cx="77788" cy="77910"/>
            </a:xfrm>
            <a:prstGeom prst="ellipse">
              <a:avLst/>
            </a:prstGeom>
            <a:solidFill>
              <a:schemeClr val="accent1"/>
            </a:solidFill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5" name="Group 73"/>
            <p:cNvGrpSpPr>
              <a:grpSpLocks/>
            </p:cNvGrpSpPr>
            <p:nvPr/>
          </p:nvGrpSpPr>
          <p:grpSpPr bwMode="auto">
            <a:xfrm>
              <a:off x="6938963" y="2743200"/>
              <a:ext cx="217488" cy="270299"/>
              <a:chOff x="0" y="0"/>
              <a:chExt cx="136" cy="170"/>
            </a:xfrm>
          </p:grpSpPr>
          <p:sp>
            <p:nvSpPr>
              <p:cNvPr id="105" name="Rectangle 74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6" name="Rectangle 75"/>
              <p:cNvSpPr>
                <a:spLocks/>
              </p:cNvSpPr>
              <p:nvPr/>
            </p:nvSpPr>
            <p:spPr bwMode="auto">
              <a:xfrm>
                <a:off x="45" y="34"/>
                <a:ext cx="91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</a:p>
            </p:txBody>
          </p:sp>
        </p:grpSp>
        <p:sp>
          <p:nvSpPr>
            <p:cNvPr id="96" name="Line 76"/>
            <p:cNvSpPr>
              <a:spLocks noChangeShapeType="1"/>
            </p:cNvSpPr>
            <p:nvPr/>
          </p:nvSpPr>
          <p:spPr bwMode="auto">
            <a:xfrm rot="10800000" flipH="1">
              <a:off x="6654800" y="3088216"/>
              <a:ext cx="460375" cy="33707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Oval 77"/>
            <p:cNvSpPr>
              <a:spLocks/>
            </p:cNvSpPr>
            <p:nvPr/>
          </p:nvSpPr>
          <p:spPr bwMode="auto">
            <a:xfrm>
              <a:off x="6611938" y="3364875"/>
              <a:ext cx="109538" cy="108119"/>
            </a:xfrm>
            <a:prstGeom prst="ellipse">
              <a:avLst/>
            </a:prstGeom>
            <a:solidFill>
              <a:srgbClr val="000000"/>
            </a:solidFill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8" name="Group 78"/>
            <p:cNvGrpSpPr>
              <a:grpSpLocks/>
            </p:cNvGrpSpPr>
            <p:nvPr/>
          </p:nvGrpSpPr>
          <p:grpSpPr bwMode="auto">
            <a:xfrm>
              <a:off x="6400800" y="3431655"/>
              <a:ext cx="328613" cy="271889"/>
              <a:chOff x="0" y="0"/>
              <a:chExt cx="207" cy="170"/>
            </a:xfrm>
          </p:grpSpPr>
          <p:sp>
            <p:nvSpPr>
              <p:cNvPr id="103" name="Rectangle 79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4" name="Rectangle 80"/>
              <p:cNvSpPr>
                <a:spLocks/>
              </p:cNvSpPr>
              <p:nvPr/>
            </p:nvSpPr>
            <p:spPr bwMode="auto">
              <a:xfrm>
                <a:off x="45" y="34"/>
                <a:ext cx="162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k-1</a:t>
                </a:r>
              </a:p>
            </p:txBody>
          </p:sp>
        </p:grpSp>
        <p:grpSp>
          <p:nvGrpSpPr>
            <p:cNvPr id="99" name="Group 81"/>
            <p:cNvGrpSpPr>
              <a:grpSpLocks/>
            </p:cNvGrpSpPr>
            <p:nvPr/>
          </p:nvGrpSpPr>
          <p:grpSpPr bwMode="auto">
            <a:xfrm>
              <a:off x="7543800" y="2667000"/>
              <a:ext cx="501650" cy="308458"/>
              <a:chOff x="0" y="0"/>
              <a:chExt cx="316" cy="194"/>
            </a:xfrm>
          </p:grpSpPr>
          <p:sp>
            <p:nvSpPr>
              <p:cNvPr id="100" name="Rectangle 82"/>
              <p:cNvSpPr>
                <a:spLocks/>
              </p:cNvSpPr>
              <p:nvPr/>
            </p:nvSpPr>
            <p:spPr bwMode="auto">
              <a:xfrm>
                <a:off x="0" y="16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1" name="Rectangle 83"/>
              <p:cNvSpPr>
                <a:spLocks/>
              </p:cNvSpPr>
              <p:nvPr/>
            </p:nvSpPr>
            <p:spPr bwMode="auto">
              <a:xfrm>
                <a:off x="45" y="58"/>
                <a:ext cx="189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k+1</a:t>
                </a:r>
              </a:p>
            </p:txBody>
          </p:sp>
          <p:sp>
            <p:nvSpPr>
              <p:cNvPr id="102" name="Rectangle 84"/>
              <p:cNvSpPr>
                <a:spLocks/>
              </p:cNvSpPr>
              <p:nvPr/>
            </p:nvSpPr>
            <p:spPr bwMode="auto">
              <a:xfrm>
                <a:off x="39" y="0"/>
                <a:ext cx="277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*1…M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  <p:bldP spid="38914" grpId="0" animBg="1"/>
      <p:bldP spid="38923" grpId="0" animBg="1" autoUpdateAnimBg="0"/>
      <p:bldP spid="38924" grpId="0" animBg="1" autoUpdateAnimBg="0"/>
      <p:bldP spid="38926" grpId="0" autoUpdateAnimBg="0"/>
      <p:bldP spid="38927" grpId="0" autoUpdateAnimBg="0"/>
      <p:bldP spid="38942" grpId="0" animBg="1"/>
      <p:bldP spid="38943" grpId="0" animBg="1"/>
      <p:bldP spid="38944" grpId="0" animBg="1"/>
      <p:bldP spid="38954" grpId="0" animBg="1"/>
      <p:bldP spid="38997" grpId="0" animBg="1"/>
      <p:bldP spid="39000" grpId="0" autoUpdateAnimBg="0"/>
      <p:bldP spid="3900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90600"/>
          </a:xfrm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200" dirty="0" smtClean="0"/>
              <a:t>[</a:t>
            </a:r>
            <a:r>
              <a:rPr lang="en-US" sz="2200" dirty="0" err="1"/>
              <a:t>DiMaio</a:t>
            </a:r>
            <a:r>
              <a:rPr lang="en-US" sz="2200" dirty="0"/>
              <a:t>, </a:t>
            </a:r>
            <a:r>
              <a:rPr lang="en-US" sz="2200" dirty="0" err="1"/>
              <a:t>Kondrashov</a:t>
            </a:r>
            <a:r>
              <a:rPr lang="en-US" sz="2200" dirty="0"/>
              <a:t>, </a:t>
            </a:r>
            <a:r>
              <a:rPr lang="en-US" sz="2200" dirty="0" err="1"/>
              <a:t>Bitto</a:t>
            </a:r>
            <a:r>
              <a:rPr lang="en-US" sz="2200" dirty="0"/>
              <a:t>, Soni, </a:t>
            </a:r>
            <a:r>
              <a:rPr lang="en-US" sz="2200" dirty="0" err="1"/>
              <a:t>Bingman</a:t>
            </a:r>
            <a:r>
              <a:rPr lang="en-US" sz="2200" dirty="0"/>
              <a:t>, Phillips, and </a:t>
            </a:r>
            <a:r>
              <a:rPr lang="en-US" sz="2200" dirty="0" err="1"/>
              <a:t>Shavlik</a:t>
            </a:r>
            <a:r>
              <a:rPr lang="en-US" sz="2200" dirty="0"/>
              <a:t>, </a:t>
            </a:r>
            <a:r>
              <a:rPr lang="en-US" sz="2200" dirty="0" smtClean="0"/>
              <a:t>Bioinformatics 2007</a:t>
            </a:r>
            <a:r>
              <a:rPr lang="en-US" sz="2200" dirty="0"/>
              <a:t>]</a:t>
            </a:r>
            <a:endParaRPr lang="en-US" sz="2200" dirty="0">
              <a:solidFill>
                <a:srgbClr val="F3EB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45057" name="Rectangle 1"/>
          <p:cNvSpPr>
            <a:spLocks/>
          </p:cNvSpPr>
          <p:nvPr/>
        </p:nvSpPr>
        <p:spPr bwMode="auto">
          <a:xfrm>
            <a:off x="1562100" y="1981200"/>
            <a:ext cx="6032500" cy="3733800"/>
          </a:xfrm>
          <a:prstGeom prst="rect">
            <a:avLst/>
          </a:prstGeom>
          <a:solidFill>
            <a:schemeClr val="tx1"/>
          </a:solidFill>
          <a:ln w="50800" cap="flat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" name="Picture 3" descr="plot_all_ba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63" y="2110564"/>
            <a:ext cx="5709137" cy="345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ACMI Outline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38913" name="AutoShape 1"/>
          <p:cNvSpPr>
            <a:spLocks/>
          </p:cNvSpPr>
          <p:nvPr/>
        </p:nvSpPr>
        <p:spPr bwMode="auto">
          <a:xfrm>
            <a:off x="32004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60452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3810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198813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019800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3810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Perform Local Match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32004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Apply Global Constraints</a:t>
            </a:r>
          </a:p>
        </p:txBody>
      </p:sp>
      <p:sp>
        <p:nvSpPr>
          <p:cNvPr id="38924" name="Rectangle 12"/>
          <p:cNvSpPr>
            <a:spLocks/>
          </p:cNvSpPr>
          <p:nvPr/>
        </p:nvSpPr>
        <p:spPr bwMode="auto">
          <a:xfrm>
            <a:off x="60198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Sample Structure</a:t>
            </a:r>
          </a:p>
        </p:txBody>
      </p:sp>
      <p:sp>
        <p:nvSpPr>
          <p:cNvPr id="38925" name="Rectangle 13"/>
          <p:cNvSpPr>
            <a:spLocks/>
          </p:cNvSpPr>
          <p:nvPr/>
        </p:nvSpPr>
        <p:spPr bwMode="auto">
          <a:xfrm>
            <a:off x="3810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1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32004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2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7" name="Rectangle 15"/>
          <p:cNvSpPr>
            <a:spLocks/>
          </p:cNvSpPr>
          <p:nvPr/>
        </p:nvSpPr>
        <p:spPr bwMode="auto">
          <a:xfrm>
            <a:off x="6096000" y="2209800"/>
            <a:ext cx="26797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3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1677988" y="3886200"/>
            <a:ext cx="1587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9" name="Group 17"/>
          <p:cNvGrpSpPr>
            <a:grpSpLocks/>
          </p:cNvGrpSpPr>
          <p:nvPr/>
        </p:nvGrpSpPr>
        <p:grpSpPr bwMode="auto">
          <a:xfrm rot="-5400000">
            <a:off x="2355850" y="2397125"/>
            <a:ext cx="622300" cy="762000"/>
            <a:chOff x="0" y="0"/>
            <a:chExt cx="392" cy="480"/>
          </a:xfrm>
        </p:grpSpPr>
        <p:pic>
          <p:nvPicPr>
            <p:cNvPr id="38930" name="Picture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17"/>
              <a:ext cx="367" cy="437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grpSp>
          <p:nvGrpSpPr>
            <p:cNvPr id="38931" name="Group 19"/>
            <p:cNvGrpSpPr>
              <a:grpSpLocks/>
            </p:cNvGrpSpPr>
            <p:nvPr/>
          </p:nvGrpSpPr>
          <p:grpSpPr bwMode="auto">
            <a:xfrm>
              <a:off x="0" y="0"/>
              <a:ext cx="392" cy="480"/>
              <a:chOff x="0" y="0"/>
              <a:chExt cx="392" cy="480"/>
            </a:xfrm>
          </p:grpSpPr>
          <p:sp>
            <p:nvSpPr>
              <p:cNvPr id="38932" name="AutoShape 20"/>
              <p:cNvSpPr>
                <a:spLocks/>
              </p:cNvSpPr>
              <p:nvPr/>
            </p:nvSpPr>
            <p:spPr bwMode="auto">
              <a:xfrm rot="5400000" flipH="1">
                <a:off x="-12" y="141"/>
                <a:ext cx="350" cy="32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3" name="AutoShape 21"/>
              <p:cNvSpPr>
                <a:spLocks/>
              </p:cNvSpPr>
              <p:nvPr/>
            </p:nvSpPr>
            <p:spPr bwMode="auto">
              <a:xfrm rot="5400000" flipH="1">
                <a:off x="53" y="14"/>
                <a:ext cx="351" cy="325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4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27" y="0"/>
                <a:ext cx="64" cy="127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327" y="345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0" y="351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8" name="Picture 2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91000" y="46736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39" name="Picture 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5" t="5190" r="11716" b="20491"/>
          <a:stretch>
            <a:fillRect/>
          </a:stretch>
        </p:blipFill>
        <p:spPr bwMode="auto">
          <a:xfrm>
            <a:off x="504825" y="2466975"/>
            <a:ext cx="546100" cy="584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pic>
        <p:nvPicPr>
          <p:cNvPr id="3894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743200"/>
            <a:ext cx="1143000" cy="10477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41" name="Picture 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95400" y="4714875"/>
            <a:ext cx="939800" cy="6953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4572000" y="38862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rot="10800000" flipH="1">
            <a:off x="2209800" y="3505200"/>
            <a:ext cx="1676400" cy="17526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7391400" y="38100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45" name="Picture 3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19200" y="46482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6" name="Picture 3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143000" y="45720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7" name="Picture 3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14800" y="45974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8" name="Picture 3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038600" y="45212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9" name="Picture 3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0" t="14574" r="26839" b="20734"/>
          <a:stretch>
            <a:fillRect/>
          </a:stretch>
        </p:blipFill>
        <p:spPr bwMode="auto">
          <a:xfrm>
            <a:off x="1752600" y="3213100"/>
            <a:ext cx="431800" cy="45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50" name="Picture 3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0" t="16164" r="26183" b="17010"/>
          <a:stretch>
            <a:fillRect/>
          </a:stretch>
        </p:blipFill>
        <p:spPr bwMode="auto">
          <a:xfrm>
            <a:off x="1143000" y="3213100"/>
            <a:ext cx="457200" cy="444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990600" y="3124200"/>
            <a:ext cx="149225" cy="18415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>
            <a:off x="2209800" y="3124200"/>
            <a:ext cx="152400" cy="22860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4" name="Rectangle 42"/>
          <p:cNvSpPr>
            <a:spLocks/>
          </p:cNvSpPr>
          <p:nvPr/>
        </p:nvSpPr>
        <p:spPr bwMode="auto">
          <a:xfrm>
            <a:off x="6324600" y="2667000"/>
            <a:ext cx="2374900" cy="1143000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 rot="10800000" flipH="1">
            <a:off x="5029200" y="3657600"/>
            <a:ext cx="1524000" cy="16002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98" name="Picture 8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899275" y="4375150"/>
            <a:ext cx="1003300" cy="1155700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38999" name="Rectangle 87"/>
          <p:cNvSpPr>
            <a:spLocks/>
          </p:cNvSpPr>
          <p:nvPr/>
        </p:nvSpPr>
        <p:spPr bwMode="auto">
          <a:xfrm>
            <a:off x="414337" y="5448300"/>
            <a:ext cx="2633663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prior</a:t>
            </a:r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probability of</a:t>
            </a:r>
          </a:p>
          <a:p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each AA’s location</a:t>
            </a:r>
          </a:p>
        </p:txBody>
      </p:sp>
      <p:sp>
        <p:nvSpPr>
          <p:cNvPr id="39000" name="Rectangle 88"/>
          <p:cNvSpPr>
            <a:spLocks/>
          </p:cNvSpPr>
          <p:nvPr/>
        </p:nvSpPr>
        <p:spPr bwMode="auto">
          <a:xfrm>
            <a:off x="3338008" y="5435600"/>
            <a:ext cx="2461635" cy="70788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posterior probability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/>
            </a:r>
            <a:b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</a:b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of each AA’s location</a:t>
            </a:r>
          </a:p>
        </p:txBody>
      </p:sp>
      <p:sp>
        <p:nvSpPr>
          <p:cNvPr id="39001" name="Rectangle 89"/>
          <p:cNvSpPr>
            <a:spLocks/>
          </p:cNvSpPr>
          <p:nvPr/>
        </p:nvSpPr>
        <p:spPr bwMode="auto">
          <a:xfrm>
            <a:off x="6026150" y="5448300"/>
            <a:ext cx="2743200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3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all-atom protein structures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2971800" cy="48768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943600" y="1600200"/>
            <a:ext cx="2971800" cy="48768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6705600" y="2667000"/>
            <a:ext cx="1644650" cy="1036544"/>
            <a:chOff x="6400800" y="2667000"/>
            <a:chExt cx="1644650" cy="1036544"/>
          </a:xfrm>
        </p:grpSpPr>
        <p:grpSp>
          <p:nvGrpSpPr>
            <p:cNvPr id="91" name="Group 57"/>
            <p:cNvGrpSpPr>
              <a:grpSpLocks/>
            </p:cNvGrpSpPr>
            <p:nvPr/>
          </p:nvGrpSpPr>
          <p:grpSpPr bwMode="auto">
            <a:xfrm>
              <a:off x="7137400" y="3083446"/>
              <a:ext cx="622300" cy="114479"/>
              <a:chOff x="0" y="0"/>
              <a:chExt cx="392" cy="72"/>
            </a:xfrm>
          </p:grpSpPr>
          <p:sp>
            <p:nvSpPr>
              <p:cNvPr id="117" name="Line 58"/>
              <p:cNvSpPr>
                <a:spLocks noChangeShapeType="1"/>
              </p:cNvSpPr>
              <p:nvPr/>
            </p:nvSpPr>
            <p:spPr bwMode="auto">
              <a:xfrm>
                <a:off x="0" y="0"/>
                <a:ext cx="376" cy="50"/>
              </a:xfrm>
              <a:prstGeom prst="line">
                <a:avLst/>
              </a:prstGeom>
              <a:noFill/>
              <a:ln w="5715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8" name="Oval 59"/>
              <p:cNvSpPr>
                <a:spLocks/>
              </p:cNvSpPr>
              <p:nvPr/>
            </p:nvSpPr>
            <p:spPr bwMode="auto">
              <a:xfrm>
                <a:off x="351" y="31"/>
                <a:ext cx="41" cy="41"/>
              </a:xfrm>
              <a:prstGeom prst="ellipse">
                <a:avLst/>
              </a:prstGeom>
              <a:solidFill>
                <a:srgbClr val="F7B615"/>
              </a:solidFill>
              <a:ln w="3810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2" name="Group 60"/>
            <p:cNvGrpSpPr>
              <a:grpSpLocks/>
            </p:cNvGrpSpPr>
            <p:nvPr/>
          </p:nvGrpSpPr>
          <p:grpSpPr bwMode="auto">
            <a:xfrm rot="2460000">
              <a:off x="7024688" y="3013487"/>
              <a:ext cx="623888" cy="604197"/>
              <a:chOff x="0" y="0"/>
              <a:chExt cx="392" cy="380"/>
            </a:xfrm>
          </p:grpSpPr>
          <p:sp>
            <p:nvSpPr>
              <p:cNvPr id="115" name="Line 61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" name="Oval 62"/>
              <p:cNvSpPr>
                <a:spLocks/>
              </p:cNvSpPr>
              <p:nvPr/>
            </p:nvSpPr>
            <p:spPr bwMode="auto">
              <a:xfrm>
                <a:off x="351" y="196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3" name="Group 63"/>
            <p:cNvGrpSpPr>
              <a:grpSpLocks/>
            </p:cNvGrpSpPr>
            <p:nvPr/>
          </p:nvGrpSpPr>
          <p:grpSpPr bwMode="auto">
            <a:xfrm rot="20640000">
              <a:off x="7137400" y="2899007"/>
              <a:ext cx="623888" cy="248039"/>
              <a:chOff x="0" y="0"/>
              <a:chExt cx="392" cy="156"/>
            </a:xfrm>
          </p:grpSpPr>
          <p:sp>
            <p:nvSpPr>
              <p:cNvPr id="113" name="Line 64"/>
              <p:cNvSpPr>
                <a:spLocks noChangeShapeType="1"/>
              </p:cNvSpPr>
              <p:nvPr/>
            </p:nvSpPr>
            <p:spPr bwMode="auto">
              <a:xfrm>
                <a:off x="0" y="5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4" name="Oval 65"/>
              <p:cNvSpPr>
                <a:spLocks/>
              </p:cNvSpPr>
              <p:nvPr/>
            </p:nvSpPr>
            <p:spPr bwMode="auto">
              <a:xfrm>
                <a:off x="351" y="84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4" name="Group 66"/>
            <p:cNvGrpSpPr>
              <a:grpSpLocks/>
            </p:cNvGrpSpPr>
            <p:nvPr/>
          </p:nvGrpSpPr>
          <p:grpSpPr bwMode="auto">
            <a:xfrm rot="599999">
              <a:off x="7124700" y="3038927"/>
              <a:ext cx="623888" cy="281429"/>
              <a:chOff x="0" y="0"/>
              <a:chExt cx="392" cy="176"/>
            </a:xfrm>
          </p:grpSpPr>
          <p:sp>
            <p:nvSpPr>
              <p:cNvPr id="111" name="Line 67"/>
              <p:cNvSpPr>
                <a:spLocks noChangeShapeType="1"/>
              </p:cNvSpPr>
              <p:nvPr/>
            </p:nvSpPr>
            <p:spPr bwMode="auto">
              <a:xfrm>
                <a:off x="0" y="6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" name="Oval 68"/>
              <p:cNvSpPr>
                <a:spLocks/>
              </p:cNvSpPr>
              <p:nvPr/>
            </p:nvSpPr>
            <p:spPr bwMode="auto">
              <a:xfrm>
                <a:off x="351" y="91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5" name="Group 69"/>
            <p:cNvGrpSpPr>
              <a:grpSpLocks/>
            </p:cNvGrpSpPr>
            <p:nvPr/>
          </p:nvGrpSpPr>
          <p:grpSpPr bwMode="auto">
            <a:xfrm rot="1020000">
              <a:off x="7108825" y="3016667"/>
              <a:ext cx="623888" cy="402268"/>
              <a:chOff x="0" y="0"/>
              <a:chExt cx="392" cy="252"/>
            </a:xfrm>
          </p:grpSpPr>
          <p:sp>
            <p:nvSpPr>
              <p:cNvPr id="109" name="Line 70"/>
              <p:cNvSpPr>
                <a:spLocks noChangeShapeType="1"/>
              </p:cNvSpPr>
              <p:nvPr/>
            </p:nvSpPr>
            <p:spPr bwMode="auto">
              <a:xfrm>
                <a:off x="0" y="101"/>
                <a:ext cx="376" cy="50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" name="Oval 71"/>
              <p:cNvSpPr>
                <a:spLocks/>
              </p:cNvSpPr>
              <p:nvPr/>
            </p:nvSpPr>
            <p:spPr bwMode="auto">
              <a:xfrm>
                <a:off x="351" y="129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6" name="Oval 72"/>
            <p:cNvSpPr>
              <a:spLocks/>
            </p:cNvSpPr>
            <p:nvPr/>
          </p:nvSpPr>
          <p:spPr bwMode="auto">
            <a:xfrm>
              <a:off x="7086600" y="3038927"/>
              <a:ext cx="77788" cy="77910"/>
            </a:xfrm>
            <a:prstGeom prst="ellipse">
              <a:avLst/>
            </a:prstGeom>
            <a:solidFill>
              <a:schemeClr val="accent1"/>
            </a:solidFill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7" name="Group 73"/>
            <p:cNvGrpSpPr>
              <a:grpSpLocks/>
            </p:cNvGrpSpPr>
            <p:nvPr/>
          </p:nvGrpSpPr>
          <p:grpSpPr bwMode="auto">
            <a:xfrm>
              <a:off x="6938963" y="2743200"/>
              <a:ext cx="217488" cy="270299"/>
              <a:chOff x="0" y="0"/>
              <a:chExt cx="136" cy="170"/>
            </a:xfrm>
          </p:grpSpPr>
          <p:sp>
            <p:nvSpPr>
              <p:cNvPr id="107" name="Rectangle 74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8" name="Rectangle 75"/>
              <p:cNvSpPr>
                <a:spLocks/>
              </p:cNvSpPr>
              <p:nvPr/>
            </p:nvSpPr>
            <p:spPr bwMode="auto">
              <a:xfrm>
                <a:off x="45" y="34"/>
                <a:ext cx="91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</a:p>
            </p:txBody>
          </p:sp>
        </p:grpSp>
        <p:sp>
          <p:nvSpPr>
            <p:cNvPr id="98" name="Line 76"/>
            <p:cNvSpPr>
              <a:spLocks noChangeShapeType="1"/>
            </p:cNvSpPr>
            <p:nvPr/>
          </p:nvSpPr>
          <p:spPr bwMode="auto">
            <a:xfrm rot="10800000" flipH="1">
              <a:off x="6654800" y="3088216"/>
              <a:ext cx="460375" cy="33707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Oval 77"/>
            <p:cNvSpPr>
              <a:spLocks/>
            </p:cNvSpPr>
            <p:nvPr/>
          </p:nvSpPr>
          <p:spPr bwMode="auto">
            <a:xfrm>
              <a:off x="6611938" y="3364875"/>
              <a:ext cx="109538" cy="108119"/>
            </a:xfrm>
            <a:prstGeom prst="ellipse">
              <a:avLst/>
            </a:prstGeom>
            <a:solidFill>
              <a:srgbClr val="000000"/>
            </a:solidFill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00" name="Group 78"/>
            <p:cNvGrpSpPr>
              <a:grpSpLocks/>
            </p:cNvGrpSpPr>
            <p:nvPr/>
          </p:nvGrpSpPr>
          <p:grpSpPr bwMode="auto">
            <a:xfrm>
              <a:off x="6400800" y="3431655"/>
              <a:ext cx="328613" cy="271889"/>
              <a:chOff x="0" y="0"/>
              <a:chExt cx="207" cy="170"/>
            </a:xfrm>
          </p:grpSpPr>
          <p:sp>
            <p:nvSpPr>
              <p:cNvPr id="105" name="Rectangle 79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6" name="Rectangle 80"/>
              <p:cNvSpPr>
                <a:spLocks/>
              </p:cNvSpPr>
              <p:nvPr/>
            </p:nvSpPr>
            <p:spPr bwMode="auto">
              <a:xfrm>
                <a:off x="45" y="34"/>
                <a:ext cx="162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k-1</a:t>
                </a:r>
              </a:p>
            </p:txBody>
          </p:sp>
        </p:grpSp>
        <p:grpSp>
          <p:nvGrpSpPr>
            <p:cNvPr id="101" name="Group 81"/>
            <p:cNvGrpSpPr>
              <a:grpSpLocks/>
            </p:cNvGrpSpPr>
            <p:nvPr/>
          </p:nvGrpSpPr>
          <p:grpSpPr bwMode="auto">
            <a:xfrm>
              <a:off x="7543800" y="2667000"/>
              <a:ext cx="501650" cy="308458"/>
              <a:chOff x="0" y="0"/>
              <a:chExt cx="316" cy="194"/>
            </a:xfrm>
          </p:grpSpPr>
          <p:sp>
            <p:nvSpPr>
              <p:cNvPr id="102" name="Rectangle 82"/>
              <p:cNvSpPr>
                <a:spLocks/>
              </p:cNvSpPr>
              <p:nvPr/>
            </p:nvSpPr>
            <p:spPr bwMode="auto">
              <a:xfrm>
                <a:off x="0" y="16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3" name="Rectangle 83"/>
              <p:cNvSpPr>
                <a:spLocks/>
              </p:cNvSpPr>
              <p:nvPr/>
            </p:nvSpPr>
            <p:spPr bwMode="auto">
              <a:xfrm>
                <a:off x="45" y="58"/>
                <a:ext cx="189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k+1</a:t>
                </a:r>
              </a:p>
            </p:txBody>
          </p:sp>
          <p:sp>
            <p:nvSpPr>
              <p:cNvPr id="104" name="Rectangle 84"/>
              <p:cNvSpPr>
                <a:spLocks/>
              </p:cNvSpPr>
              <p:nvPr/>
            </p:nvSpPr>
            <p:spPr bwMode="auto">
              <a:xfrm>
                <a:off x="39" y="0"/>
                <a:ext cx="277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*1…M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23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8|2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6.6|19.8|1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27768</TotalTime>
  <Pages>0</Pages>
  <Words>1505</Words>
  <Characters>0</Characters>
  <Application>Microsoft Macintosh PowerPoint</Application>
  <PresentationFormat>On-screen Show (4:3)</PresentationFormat>
  <Lines>0</Lines>
  <Paragraphs>511</Paragraphs>
  <Slides>49</Slides>
  <Notes>27</Notes>
  <HiddenSlides>11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Median</vt:lpstr>
      <vt:lpstr>Equation</vt:lpstr>
      <vt:lpstr>Probabilistic Ensembles for Improved Inference in  Protein-Structure Determination</vt:lpstr>
      <vt:lpstr>Protein Structure Determination</vt:lpstr>
      <vt:lpstr>Task Overview</vt:lpstr>
      <vt:lpstr>Challenges &amp; Related Work</vt:lpstr>
      <vt:lpstr>Outline</vt:lpstr>
      <vt:lpstr>Outline</vt:lpstr>
      <vt:lpstr>Our Technique: ACMI</vt:lpstr>
      <vt:lpstr>Results [DiMaio, Kondrashov, Bitto, Soni, Bingman, Phillips, and Shavlik, Bioinformatics 2007]</vt:lpstr>
      <vt:lpstr>ACMI Outline</vt:lpstr>
      <vt:lpstr>Phase 2 – Probabilistic Model</vt:lpstr>
      <vt:lpstr>Probabilistic Model</vt:lpstr>
      <vt:lpstr>Approximate Inference</vt:lpstr>
      <vt:lpstr>Loopy Belief Propagation</vt:lpstr>
      <vt:lpstr>Loopy Belief Propagation</vt:lpstr>
      <vt:lpstr>Shortcomings of Phase 2</vt:lpstr>
      <vt:lpstr>Outline</vt:lpstr>
      <vt:lpstr>Ensemble Methods</vt:lpstr>
      <vt:lpstr>Phase 2: Standard ACMI</vt:lpstr>
      <vt:lpstr>Phase 2: Ensemble ACMI</vt:lpstr>
      <vt:lpstr>Probabilistic Ensembles in ACMI (PEA)</vt:lpstr>
      <vt:lpstr>ACMI Outline</vt:lpstr>
      <vt:lpstr>Backbone Step (Prior work)</vt:lpstr>
      <vt:lpstr>Backbone Step (Prior work)</vt:lpstr>
      <vt:lpstr>Backbone Step (Prior work)</vt:lpstr>
      <vt:lpstr>Backbone Step for PEA</vt:lpstr>
      <vt:lpstr>Backbone Step for PEA: Average</vt:lpstr>
      <vt:lpstr>Backbone Step for PEA: Maximum</vt:lpstr>
      <vt:lpstr>Backbone Step for PEA: Sample</vt:lpstr>
      <vt:lpstr>Review: Previous work on ACMI</vt:lpstr>
      <vt:lpstr>Review: PEA</vt:lpstr>
      <vt:lpstr>Outline</vt:lpstr>
      <vt:lpstr>Experimental Methodology</vt:lpstr>
      <vt:lpstr>Phase 2 Results</vt:lpstr>
      <vt:lpstr>Protein Structure Results</vt:lpstr>
      <vt:lpstr>Protein Structure Results</vt:lpstr>
      <vt:lpstr>Impact of Ensemble Size</vt:lpstr>
      <vt:lpstr>Conclusions</vt:lpstr>
      <vt:lpstr>Acknowledgements</vt:lpstr>
      <vt:lpstr>PowerPoint Presentation</vt:lpstr>
      <vt:lpstr>Sequences vs Structure Growth</vt:lpstr>
      <vt:lpstr>X-ray Crystallography: Background</vt:lpstr>
      <vt:lpstr>Proteins in 3D!!!</vt:lpstr>
      <vt:lpstr>Testset Density Maps (raw data)</vt:lpstr>
      <vt:lpstr>Probabilistic Model</vt:lpstr>
      <vt:lpstr>Backbone Model Potential</vt:lpstr>
      <vt:lpstr>PowerPoint Presentation</vt:lpstr>
      <vt:lpstr>Phase 3: Ensemble ACMI</vt:lpstr>
      <vt:lpstr>Phase 3 [DiMaio, Kondrashov, Bitto, Soni, Bingman, Phillips, and Shavlik, Bioinformatics 2007]</vt:lpstr>
      <vt:lpstr>Phase 2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Ameet Soni</dc:creator>
  <cp:lastModifiedBy>Ameet Soni</cp:lastModifiedBy>
  <cp:revision>189</cp:revision>
  <dcterms:created xsi:type="dcterms:W3CDTF">2010-10-28T04:28:30Z</dcterms:created>
  <dcterms:modified xsi:type="dcterms:W3CDTF">2011-08-04T22:24:15Z</dcterms:modified>
</cp:coreProperties>
</file>