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ags/tag5.xml" ContentType="application/vnd.openxmlformats-officedocument.presentationml.tags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ags/tag1.xml" ContentType="application/vnd.openxmlformats-officedocument.presentationml.tags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</p:sldMasterIdLst>
  <p:notesMasterIdLst>
    <p:notesMasterId r:id="rId59"/>
  </p:notesMasterIdLst>
  <p:sldIdLst>
    <p:sldId id="256" r:id="rId17"/>
    <p:sldId id="262" r:id="rId18"/>
    <p:sldId id="267" r:id="rId19"/>
    <p:sldId id="268" r:id="rId20"/>
    <p:sldId id="272" r:id="rId21"/>
    <p:sldId id="270" r:id="rId22"/>
    <p:sldId id="311" r:id="rId23"/>
    <p:sldId id="314" r:id="rId24"/>
    <p:sldId id="316" r:id="rId25"/>
    <p:sldId id="325" r:id="rId26"/>
    <p:sldId id="317" r:id="rId27"/>
    <p:sldId id="258" r:id="rId28"/>
    <p:sldId id="303" r:id="rId29"/>
    <p:sldId id="278" r:id="rId30"/>
    <p:sldId id="279" r:id="rId31"/>
    <p:sldId id="276" r:id="rId32"/>
    <p:sldId id="335" r:id="rId33"/>
    <p:sldId id="285" r:id="rId34"/>
    <p:sldId id="308" r:id="rId35"/>
    <p:sldId id="319" r:id="rId36"/>
    <p:sldId id="280" r:id="rId37"/>
    <p:sldId id="286" r:id="rId38"/>
    <p:sldId id="320" r:id="rId39"/>
    <p:sldId id="287" r:id="rId40"/>
    <p:sldId id="257" r:id="rId41"/>
    <p:sldId id="321" r:id="rId42"/>
    <p:sldId id="322" r:id="rId43"/>
    <p:sldId id="324" r:id="rId44"/>
    <p:sldId id="295" r:id="rId45"/>
    <p:sldId id="332" r:id="rId46"/>
    <p:sldId id="333" r:id="rId47"/>
    <p:sldId id="334" r:id="rId48"/>
    <p:sldId id="326" r:id="rId49"/>
    <p:sldId id="327" r:id="rId50"/>
    <p:sldId id="328" r:id="rId51"/>
    <p:sldId id="329" r:id="rId52"/>
    <p:sldId id="330" r:id="rId53"/>
    <p:sldId id="331" r:id="rId54"/>
    <p:sldId id="296" r:id="rId55"/>
    <p:sldId id="297" r:id="rId56"/>
    <p:sldId id="290" r:id="rId57"/>
    <p:sldId id="293" r:id="rId5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32" autoAdjust="0"/>
  </p:normalViewPr>
  <p:slideViewPr>
    <p:cSldViewPr>
      <p:cViewPr varScale="1">
        <p:scale>
          <a:sx n="66" d="100"/>
          <a:sy n="66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Thank attendees</a:t>
            </a:r>
            <a:r>
              <a:rPr lang="en-US" sz="14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session chair</a:t>
            </a:r>
          </a:p>
          <a:p>
            <a:r>
              <a:rPr lang="en-US" sz="18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Title</a:t>
            </a:r>
          </a:p>
          <a:p>
            <a:r>
              <a:rPr lang="en-US" sz="18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Co-authors</a:t>
            </a:r>
          </a:p>
          <a:p>
            <a:r>
              <a:rPr lang="en-US" sz="18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UW-Madison</a:t>
            </a:r>
          </a:p>
          <a:p>
            <a:endParaRPr lang="en-US" sz="140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Helvetica" charset="0"/>
                <a:cs typeface="Helvetica" charset="0"/>
                <a:sym typeface="Helvetica" charset="0"/>
              </a:rPr>
              <a:t>BP not guaranteed to converge</a:t>
            </a:r>
          </a:p>
          <a:p>
            <a:r>
              <a:rPr lang="en-US" sz="1800">
                <a:latin typeface="Helvetica" charset="0"/>
                <a:cs typeface="Helvetica" charset="0"/>
                <a:sym typeface="Helvetica" charset="0"/>
              </a:rPr>
              <a:t>Marginal is posterior probability of a single variable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FAST!!!!!!!!!!!!!!</a:t>
            </a:r>
          </a:p>
          <a:p>
            <a:endParaRPr lang="en-US" sz="180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one message being passed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smtClean="0">
                <a:latin typeface="Times New Roman" charset="0"/>
                <a:cs typeface="Times New Roman" charset="0"/>
                <a:sym typeface="Times New Roman" charset="0"/>
              </a:rPr>
              <a:t>each iteration</a:t>
            </a:r>
          </a:p>
          <a:p>
            <a:pPr eaLnBrk="1" hangingPunct="1"/>
            <a:r>
              <a:rPr lang="en-US" sz="1800" smtClean="0">
                <a:latin typeface="Times New Roman" charset="0"/>
                <a:cs typeface="Times New Roman" charset="0"/>
                <a:sym typeface="Times New Roman" charset="0"/>
              </a:rPr>
              <a:t>-node accepts all messages, updates belief</a:t>
            </a:r>
          </a:p>
          <a:p>
            <a:pPr eaLnBrk="1" hangingPunct="1"/>
            <a:r>
              <a:rPr lang="en-US" sz="1800" smtClean="0">
                <a:latin typeface="Times New Roman" charset="0"/>
                <a:cs typeface="Times New Roman" charset="0"/>
                <a:sym typeface="Times New Roman" charset="0"/>
              </a:rPr>
              <a:t>-calculates outgoing messages</a:t>
            </a:r>
          </a:p>
          <a:p>
            <a:pPr eaLnBrk="1" hangingPunct="1"/>
            <a:r>
              <a:rPr lang="en-US" sz="1800" smtClean="0">
                <a:latin typeface="Times New Roman" charset="0"/>
                <a:cs typeface="Times New Roman" charset="0"/>
                <a:sym typeface="Times New Roman" charset="0"/>
              </a:rPr>
              <a:t>BP: left to right, then reverse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***Our contribution***</a:t>
            </a: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Crystallographers use this knowledge for guidance</a:t>
            </a: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Expert can decide ordering of messages</a:t>
            </a: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should have more more reliable phase 1 probabilities</a:t>
            </a: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More ordered residues should have better info --&gt; quicker convergence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General method</a:t>
            </a:r>
          </a:p>
          <a:p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p_ord should capture importance of variable</a:t>
            </a:r>
          </a:p>
          <a:p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ACMI concentrates early iterations on more likely to be ordered residues</a:t>
            </a:r>
          </a:p>
          <a:p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Disordered residues get more refined messages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General BP algo</a:t>
            </a:r>
          </a:p>
          <a:p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New information is important</a:t>
            </a:r>
          </a:p>
          <a:p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pushes information faster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DisEMBL trained on “hot loops”, no secondary structure, high temperature factors, 60-70% for disorder and 80% for ordered</a:t>
            </a:r>
          </a:p>
          <a:p>
            <a:endParaRPr lang="en-US" sz="180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**SAME a priori probabilities</a:t>
            </a:r>
          </a:p>
          <a:p>
            <a:endParaRPr lang="en-US" sz="180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Previously solved, deemed to require significant human effort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Log likelihood of true solution.</a:t>
            </a: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Explain true!</a:t>
            </a: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BP: -14.5</a:t>
            </a: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BP-DO: -12.0</a:t>
            </a: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RBP -12.2</a:t>
            </a:r>
          </a:p>
          <a:p>
            <a:endParaRPr lang="en-US" sz="180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RBP uniform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Why proteins?</a:t>
            </a: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Why structures?</a:t>
            </a: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Why X-ray?</a:t>
            </a: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-ab initio still not there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Rank is normalized, so size of edm doesn’t matter</a:t>
            </a: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below line is better</a:t>
            </a:r>
          </a:p>
          <a:p>
            <a:endParaRPr lang="en-US" sz="180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RBP: 15%</a:t>
            </a: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DOBP: 23%</a:t>
            </a: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BP: 33%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a) is akin to precision b) recall, b)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Future directions:</a:t>
            </a: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combine</a:t>
            </a: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sampling</a:t>
            </a: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apply to other problems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FFFF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ARP/wARP </a:t>
            </a:r>
            <a:endParaRPr lang="en-US">
              <a:solidFill>
                <a:srgbClr val="FFFFFF"/>
              </a:solidFill>
              <a:latin typeface="Tw Cen MT" charset="0"/>
              <a:ea typeface="Lucida Grande" charset="0"/>
              <a:cs typeface="Lucida Grande" charset="0"/>
              <a:sym typeface="Tw Cen MT" charset="0"/>
            </a:endParaRPr>
          </a:p>
          <a:p>
            <a:r>
              <a:rPr lang="en-US">
                <a:solidFill>
                  <a:srgbClr val="FFFFFF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         Bottom-up approach - add free atoms then constraints</a:t>
            </a:r>
            <a:endParaRPr lang="en-US">
              <a:solidFill>
                <a:srgbClr val="FFFFFF"/>
              </a:solidFill>
              <a:latin typeface="Tw Cen MT" charset="0"/>
              <a:ea typeface="Lucida Grande" charset="0"/>
              <a:cs typeface="Lucida Grande" charset="0"/>
              <a:sym typeface="Tw Cen MT" charset="0"/>
            </a:endParaRPr>
          </a:p>
          <a:p>
            <a:endParaRPr lang="en-US">
              <a:solidFill>
                <a:srgbClr val="FFFFFF"/>
              </a:solidFill>
              <a:latin typeface="Tw Cen MT" charset="0"/>
              <a:ea typeface="Lucida Grande" charset="0"/>
              <a:cs typeface="Lucida Grande" charset="0"/>
              <a:sym typeface="Tw Cen MT" charset="0"/>
            </a:endParaRPr>
          </a:p>
          <a:p>
            <a:r>
              <a:rPr lang="en-US">
                <a:solidFill>
                  <a:srgbClr val="FFFFFF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TEXTAL: </a:t>
            </a:r>
            <a:endParaRPr lang="en-US">
              <a:solidFill>
                <a:srgbClr val="FFFFFF"/>
              </a:solidFill>
              <a:latin typeface="Tw Cen MT" charset="0"/>
              <a:ea typeface="Lucida Grande" charset="0"/>
              <a:cs typeface="Lucida Grande" charset="0"/>
              <a:sym typeface="Tw Cen MT" charset="0"/>
            </a:endParaRPr>
          </a:p>
          <a:p>
            <a:r>
              <a:rPr lang="en-US">
                <a:solidFill>
                  <a:srgbClr val="FFFFFF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Pattern-recognition based method</a:t>
            </a:r>
            <a:endParaRPr lang="en-US">
              <a:solidFill>
                <a:srgbClr val="FFFFFF"/>
              </a:solidFill>
              <a:latin typeface="Tw Cen MT" charset="0"/>
              <a:ea typeface="Lucida Grande" charset="0"/>
              <a:cs typeface="Lucida Grande" charset="0"/>
              <a:sym typeface="Tw Cen MT" charset="0"/>
            </a:endParaRPr>
          </a:p>
          <a:p>
            <a:endParaRPr lang="en-US">
              <a:solidFill>
                <a:srgbClr val="FFFFFF"/>
              </a:solidFill>
              <a:latin typeface="Tw Cen MT" charset="0"/>
              <a:ea typeface="Lucida Grande" charset="0"/>
              <a:cs typeface="Lucida Grande" charset="0"/>
              <a:sym typeface="Tw Cen MT" charset="0"/>
            </a:endParaRPr>
          </a:p>
          <a:p>
            <a:r>
              <a:rPr lang="en-US">
                <a:solidFill>
                  <a:srgbClr val="FFFFFF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RESOLVE:</a:t>
            </a:r>
            <a:endParaRPr lang="en-US">
              <a:solidFill>
                <a:srgbClr val="FFFFFF"/>
              </a:solidFill>
              <a:latin typeface="Tw Cen MT" charset="0"/>
              <a:ea typeface="Lucida Grande" charset="0"/>
              <a:cs typeface="Lucida Grande" charset="0"/>
              <a:sym typeface="Tw Cen MT" charset="0"/>
            </a:endParaRPr>
          </a:p>
          <a:p>
            <a:r>
              <a:rPr lang="en-US">
                <a:solidFill>
                  <a:srgbClr val="FFFFFF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Top-down approach</a:t>
            </a:r>
            <a:endParaRPr lang="en-US">
              <a:solidFill>
                <a:srgbClr val="FFFFFF"/>
              </a:solidFill>
              <a:latin typeface="Tw Cen MT" charset="0"/>
              <a:ea typeface="Lucida Grande" charset="0"/>
              <a:cs typeface="Lucida Grande" charset="0"/>
              <a:sym typeface="Tw Cen MT" charset="0"/>
            </a:endParaRPr>
          </a:p>
          <a:p>
            <a:r>
              <a:rPr lang="en-US">
                <a:solidFill>
                  <a:srgbClr val="FFFFFF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Recognize secondary structure elements first</a:t>
            </a:r>
            <a:endParaRPr lang="en-US">
              <a:solidFill>
                <a:srgbClr val="FFFFFF"/>
              </a:solidFill>
              <a:latin typeface="Tw Cen MT" charset="0"/>
              <a:ea typeface="Lucida Grande" charset="0"/>
              <a:cs typeface="Lucida Grande" charset="0"/>
              <a:sym typeface="Tw Cen MT" charset="0"/>
            </a:endParaRPr>
          </a:p>
          <a:p>
            <a:r>
              <a:rPr lang="en-US">
                <a:solidFill>
                  <a:srgbClr val="FFFFFF"/>
                </a:solidFill>
                <a:latin typeface="Tw Cen MT" charset="0"/>
                <a:ea typeface="Lucida Grande" charset="0"/>
                <a:cs typeface="Lucida Grande" charset="0"/>
                <a:sym typeface="Tw Cen MT" charset="0"/>
              </a:rPr>
              <a:t>	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FFFF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In practice, 50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Arial" charset="0"/>
                <a:cs typeface="Arial" charset="0"/>
                <a:sym typeface="Arial" charset="0"/>
              </a:rPr>
              <a:t>Thread sequence</a:t>
            </a:r>
          </a:p>
          <a:p>
            <a:r>
              <a:rPr lang="en-US" sz="1800">
                <a:latin typeface="Arial" charset="0"/>
                <a:cs typeface="Arial" charset="0"/>
                <a:sym typeface="Arial" charset="0"/>
              </a:rPr>
              <a:t>Major bottleneck is the last step</a:t>
            </a:r>
          </a:p>
          <a:p>
            <a:r>
              <a:rPr lang="en-US" sz="1800">
                <a:latin typeface="Arial" charset="0"/>
                <a:cs typeface="Arial" charset="0"/>
                <a:sym typeface="Arial" charset="0"/>
              </a:rPr>
              <a:t>Automated methods needed for high throughput pipeline</a:t>
            </a: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This is simple looking case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Helvetica" charset="0"/>
                <a:cs typeface="Helvetica" charset="0"/>
                <a:sym typeface="Helvetica" charset="0"/>
              </a:rPr>
              <a:t>Same as ab initio prediction, plus map</a:t>
            </a:r>
          </a:p>
          <a:p>
            <a:r>
              <a:rPr lang="en-US" sz="1800">
                <a:latin typeface="Helvetica" charset="0"/>
                <a:cs typeface="Helvetica" charset="0"/>
                <a:sym typeface="Helvetica" charset="0"/>
              </a:rPr>
              <a:t>this is simple case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Helvetica" charset="0"/>
                <a:cs typeface="Helvetica" charset="0"/>
                <a:sym typeface="Helvetica" charset="0"/>
              </a:rPr>
              <a:t>ARP/wARP most popular technique</a:t>
            </a:r>
          </a:p>
          <a:p>
            <a:r>
              <a:rPr lang="en-US" sz="1800">
                <a:latin typeface="Helvetica" charset="0"/>
                <a:cs typeface="Helvetica" charset="0"/>
                <a:sym typeface="Helvetica" charset="0"/>
              </a:rPr>
              <a:t>poor resolution is property of protein</a:t>
            </a:r>
          </a:p>
          <a:p>
            <a:r>
              <a:rPr lang="en-US" sz="1800">
                <a:latin typeface="Helvetica" charset="0"/>
                <a:cs typeface="Helvetica" charset="0"/>
                <a:sym typeface="Helvetica" charset="0"/>
              </a:rPr>
              <a:t>Arrows are primary focus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Helvetica" charset="0"/>
                <a:cs typeface="Helvetica" charset="0"/>
                <a:sym typeface="Helvetica" charset="0"/>
              </a:rPr>
              <a:t>Automated Crystallographic Map Interpretation</a:t>
            </a:r>
          </a:p>
          <a:p>
            <a:r>
              <a:rPr lang="en-US" sz="1800">
                <a:latin typeface="Helvetica" charset="0"/>
                <a:cs typeface="Helvetica" charset="0"/>
                <a:sym typeface="Helvetica" charset="0"/>
              </a:rPr>
              <a:t>Probabilistic model</a:t>
            </a:r>
          </a:p>
          <a:p>
            <a:r>
              <a:rPr lang="en-US" sz="1800">
                <a:latin typeface="Helvetica" charset="0"/>
                <a:cs typeface="Helvetica" charset="0"/>
                <a:sym typeface="Helvetica" charset="0"/>
              </a:rPr>
              <a:t>3 phase</a:t>
            </a:r>
          </a:p>
          <a:p>
            <a:endParaRPr lang="en-US">
              <a:latin typeface="Helvetica" charset="0"/>
              <a:cs typeface="Helvetica" charset="0"/>
              <a:sym typeface="Helvetica" charset="0"/>
            </a:endParaRPr>
          </a:p>
          <a:p>
            <a:endParaRPr lang="en-US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Helvetica" charset="0"/>
                <a:cs typeface="Helvetica" charset="0"/>
                <a:sym typeface="Helvetica" charset="0"/>
              </a:rPr>
              <a:t>We focus on on #2</a:t>
            </a:r>
          </a:p>
          <a:p>
            <a:endParaRPr lang="en-US" sz="180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MRF is undirected graphical model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Compact representation of full-joint probability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U is trace, M is map, A vertex represents an amino acid’s location, u</a:t>
            </a:r>
            <a:r>
              <a:rPr lang="en-US" sz="1800" baseline="-6000">
                <a:latin typeface="Times New Roman" charset="0"/>
                <a:cs typeface="Times New Roman" charset="0"/>
                <a:sym typeface="Times New Roman" charset="0"/>
              </a:rPr>
              <a:t>i</a:t>
            </a:r>
            <a:endParaRPr lang="en-US" sz="1800">
              <a:latin typeface="Times New Roman" charset="0"/>
              <a:cs typeface="Times" charset="0"/>
              <a:sym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1800">
                <a:latin typeface="Times New Roman" charset="0"/>
                <a:cs typeface="Times" charset="0"/>
                <a:sym typeface="Times New Roman" charset="0"/>
              </a:rPr>
              <a:t>An edge enforces a pairwise constraint between two amino acids</a:t>
            </a:r>
          </a:p>
          <a:p>
            <a:pPr>
              <a:lnSpc>
                <a:spcPct val="90000"/>
              </a:lnSpc>
            </a:pPr>
            <a:endParaRPr lang="en-US" sz="1800">
              <a:latin typeface="Times New Roman" charset="0"/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combine visual evidence with chemical constraints</a:t>
            </a:r>
          </a:p>
          <a:p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Adjacency constraint -  3.8A</a:t>
            </a:r>
          </a:p>
          <a:p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Occupancy potential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4544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4450" y="34544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155700"/>
            <a:ext cx="1841500" cy="317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155700"/>
            <a:ext cx="5372100" cy="317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125" y="1079500"/>
            <a:ext cx="1031875" cy="469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1079500"/>
            <a:ext cx="2943225" cy="469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DD0644-FA96-4E83-AE9C-53F1C67DF3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800"/>
            <a:ext cx="2057400" cy="594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7800"/>
            <a:ext cx="6019800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E3430C-AFBA-4446-88F4-BF6F22743F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685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11F063-A495-42EF-B0D8-1E975891AD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16002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168DB2-4E4A-494E-A49B-BCAAB2D40A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0" y="1943100"/>
            <a:ext cx="1320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943100"/>
            <a:ext cx="1320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E4DF12-1A17-4670-B347-98240959C0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685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859A71-54A8-4CDD-86E9-AA960571DA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40C681-B30F-47C8-B5CC-5BB3B59082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78C08F-6E73-44CB-B1C2-7BD0ED275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CE61F8-3C75-4984-A3BA-6C8AF6F91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9621E4-440F-4775-9C45-06E267485A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286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286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1B7E0B-12D8-4C40-B664-1A1A283CC2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632B4D-E93B-4BCD-B4C9-2847BA5688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4039AD-A365-4888-BC5B-FE00D99C4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6DDA7E-F003-40D7-A99F-D3CE9D4EB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743200"/>
            <a:ext cx="3484563" cy="1673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8563" y="2743200"/>
            <a:ext cx="3486150" cy="1673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3F311F-194C-4062-A359-82CE0EC491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4997F6-4D45-4943-9CBE-088AD8DB7C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DD823B-F3D0-4920-8B12-09ADF4D5BD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89201E-37C6-433D-867F-184E18BB05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8E182A-FCF6-4248-BDD9-03D0CB80D1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85549B-93B7-4512-A10D-46497FD1D2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905419-C7DB-42BB-8A4B-90AEA02FD5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600200"/>
            <a:ext cx="1905000" cy="2816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600200"/>
            <a:ext cx="5562600" cy="2816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F15614-44A9-4BEA-B7B5-16E080ECD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3530600"/>
            <a:ext cx="360680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30600"/>
            <a:ext cx="360680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94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94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4544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4450" y="34544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125" y="1079500"/>
            <a:ext cx="1031875" cy="469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1079500"/>
            <a:ext cx="2943225" cy="469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155700"/>
            <a:ext cx="73660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3530600"/>
            <a:ext cx="73660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454400"/>
            <a:ext cx="41275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079500"/>
            <a:ext cx="41275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414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43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28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400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414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43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28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400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0" y="1943100"/>
            <a:ext cx="2794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28600"/>
            <a:ext cx="81534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w Cen MT" charset="0"/>
              </a:rPr>
              <a:t>Click to edit Master title style</a:t>
            </a:r>
          </a:p>
        </p:txBody>
      </p:sp>
      <p:sp>
        <p:nvSpPr>
          <p:cNvPr id="2050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ea typeface="Tw Cen MT" charset="0"/>
                <a:cs typeface="Tw Cen MT" charset="0"/>
                <a:sym typeface="Tw Cen MT" charset="0"/>
              </a:defRPr>
            </a:lvl1pPr>
          </a:lstStyle>
          <a:p>
            <a:fld id="{78E87353-E822-43CD-9851-D430783722D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w Cen MT" charset="0"/>
              </a:rPr>
              <a:t>Click to edit Master text styles</a:t>
            </a:r>
          </a:p>
          <a:p>
            <a:pPr lvl="1"/>
            <a:r>
              <a:rPr lang="en-US" smtClean="0">
                <a:sym typeface="Tw Cen MT" charset="0"/>
              </a:rPr>
              <a:t>Second level</a:t>
            </a:r>
          </a:p>
          <a:p>
            <a:pPr lvl="2"/>
            <a:r>
              <a:rPr lang="en-US" smtClean="0">
                <a:sym typeface="Tw Cen MT" charset="0"/>
              </a:rPr>
              <a:t>Third level</a:t>
            </a:r>
          </a:p>
          <a:p>
            <a:pPr lvl="3"/>
            <a:r>
              <a:rPr lang="en-US" smtClean="0">
                <a:sym typeface="Tw Cen MT" charset="0"/>
              </a:rPr>
              <a:t>Fourth level</a:t>
            </a:r>
          </a:p>
          <a:p>
            <a:pPr lvl="4"/>
            <a:r>
              <a:rPr lang="en-US" smtClean="0">
                <a:sym typeface="Tw Cen M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EBDDC3"/>
          </a:solidFill>
          <a:latin typeface="+mj-lt"/>
          <a:ea typeface="+mj-ea"/>
          <a:cs typeface="+mj-cs"/>
          <a:sym typeface="Tw Cen MT" charset="0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EBDDC3"/>
          </a:solidFill>
          <a:latin typeface="Tw Cen MT" charset="0"/>
          <a:ea typeface="ヒラギノ角ゴ ProN W3" charset="0"/>
          <a:cs typeface="ヒラギノ角ゴ ProN W3" charset="0"/>
          <a:sym typeface="Tw Cen MT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EBDDC3"/>
          </a:solidFill>
          <a:latin typeface="Tw Cen MT" charset="0"/>
          <a:ea typeface="ヒラギノ角ゴ ProN W3" charset="0"/>
          <a:cs typeface="ヒラギノ角ゴ ProN W3" charset="0"/>
          <a:sym typeface="Tw Cen MT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EBDDC3"/>
          </a:solidFill>
          <a:latin typeface="Tw Cen MT" charset="0"/>
          <a:ea typeface="ヒラギノ角ゴ ProN W3" charset="0"/>
          <a:cs typeface="ヒラギノ角ゴ ProN W3" charset="0"/>
          <a:sym typeface="Tw Cen MT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EBDDC3"/>
          </a:solidFill>
          <a:latin typeface="Tw Cen MT" charset="0"/>
          <a:ea typeface="ヒラギノ角ゴ ProN W3" charset="0"/>
          <a:cs typeface="ヒラギノ角ゴ ProN W3" charset="0"/>
          <a:sym typeface="Tw Cen M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BDDC3"/>
          </a:solidFill>
          <a:latin typeface="Tw Cen MT" charset="0"/>
          <a:ea typeface="ヒラギノ角ゴ ProN W3" charset="0"/>
          <a:cs typeface="ヒラギノ角ゴ ProN W3" charset="0"/>
          <a:sym typeface="Tw Cen 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BDDC3"/>
          </a:solidFill>
          <a:latin typeface="Tw Cen MT" charset="0"/>
          <a:ea typeface="ヒラギノ角ゴ ProN W3" charset="0"/>
          <a:cs typeface="ヒラギノ角ゴ ProN W3" charset="0"/>
          <a:sym typeface="Tw Cen 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BDDC3"/>
          </a:solidFill>
          <a:latin typeface="Tw Cen MT" charset="0"/>
          <a:ea typeface="ヒラギノ角ゴ ProN W3" charset="0"/>
          <a:cs typeface="ヒラギノ角ゴ ProN W3" charset="0"/>
          <a:sym typeface="Tw Cen 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BDDC3"/>
          </a:solidFill>
          <a:latin typeface="Tw Cen MT" charset="0"/>
          <a:ea typeface="ヒラギノ角ゴ ProN W3" charset="0"/>
          <a:cs typeface="ヒラギノ角ゴ ProN W3" charset="0"/>
          <a:sym typeface="Tw Cen MT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rgbClr val="DD8047"/>
        </a:buClr>
        <a:buSzPct val="60000"/>
        <a:buFont typeface="Wingdings" charset="2"/>
        <a:buChar char="¨"/>
        <a:defRPr sz="290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1pPr>
      <a:lvl2pPr marL="601663" indent="-274638" algn="l" rtl="0" fontAlgn="base">
        <a:spcBef>
          <a:spcPts val="500"/>
        </a:spcBef>
        <a:spcAft>
          <a:spcPct val="0"/>
        </a:spcAft>
        <a:buClr>
          <a:srgbClr val="94B6D2"/>
        </a:buClr>
        <a:buSzPct val="69000"/>
        <a:buFont typeface="Wingdings 2" charset="2"/>
        <a:buChar char="¤"/>
        <a:defRPr sz="260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2pPr>
      <a:lvl3pPr marL="876300" indent="-228600" algn="l" rtl="0" fontAlgn="base">
        <a:spcBef>
          <a:spcPts val="500"/>
        </a:spcBef>
        <a:spcAft>
          <a:spcPct val="0"/>
        </a:spcAft>
        <a:buClr>
          <a:srgbClr val="DD8047"/>
        </a:buClr>
        <a:buSzPct val="75000"/>
        <a:buFont typeface="Wingdings" charset="2"/>
        <a:buChar char="n"/>
        <a:defRPr sz="230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3pPr>
      <a:lvl4pPr marL="13335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4pPr>
      <a:lvl5pPr marL="17907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4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5pPr>
      <a:lvl6pPr marL="22479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4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6pPr>
      <a:lvl7pPr marL="27051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4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7pPr>
      <a:lvl8pPr marL="31623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4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8pPr>
      <a:lvl9pPr marL="36195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4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743200"/>
            <a:ext cx="7123113" cy="1673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w Cen MT" charset="0"/>
              </a:rPr>
              <a:t>Click to edit Master text styles</a:t>
            </a:r>
          </a:p>
          <a:p>
            <a:pPr lvl="1"/>
            <a:r>
              <a:rPr lang="en-US" smtClean="0">
                <a:sym typeface="Tw Cen MT" charset="0"/>
              </a:rPr>
              <a:t>Second level</a:t>
            </a:r>
          </a:p>
          <a:p>
            <a:pPr lvl="2"/>
            <a:r>
              <a:rPr lang="en-US" smtClean="0">
                <a:sym typeface="Tw Cen MT" charset="0"/>
              </a:rPr>
              <a:t>Third level</a:t>
            </a:r>
          </a:p>
          <a:p>
            <a:pPr lvl="3"/>
            <a:r>
              <a:rPr lang="en-US" smtClean="0">
                <a:sym typeface="Tw Cen MT" charset="0"/>
              </a:rPr>
              <a:t>Fourth level</a:t>
            </a:r>
          </a:p>
          <a:p>
            <a:pPr lvl="4"/>
            <a:r>
              <a:rPr lang="en-US" smtClean="0">
                <a:sym typeface="Tw Cen MT" charset="0"/>
              </a:rPr>
              <a:t>Fifth level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600200"/>
            <a:ext cx="7620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w Cen MT" charset="0"/>
              </a:rPr>
              <a:t>Click to edit Master title style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34975" y="2035175"/>
            <a:ext cx="423863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+mn-lt"/>
                <a:ea typeface="Tw Cen MT" charset="0"/>
                <a:cs typeface="Tw Cen MT" charset="0"/>
                <a:sym typeface="Tw Cen MT" charset="0"/>
              </a:defRPr>
            </a:lvl1pPr>
          </a:lstStyle>
          <a:p>
            <a:fld id="{F5B8872D-2DF3-45F3-AF89-593579DE016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Tw Cen MT" charset="0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charset="0"/>
          <a:ea typeface="ヒラギノ角ゴ ProN W3" charset="0"/>
          <a:cs typeface="ヒラギノ角ゴ ProN W3" charset="0"/>
          <a:sym typeface="Tw Cen MT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charset="0"/>
          <a:ea typeface="ヒラギノ角ゴ ProN W3" charset="0"/>
          <a:cs typeface="ヒラギノ角ゴ ProN W3" charset="0"/>
          <a:sym typeface="Tw Cen MT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charset="0"/>
          <a:ea typeface="ヒラギノ角ゴ ProN W3" charset="0"/>
          <a:cs typeface="ヒラギノ角ゴ ProN W3" charset="0"/>
          <a:sym typeface="Tw Cen MT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charset="0"/>
          <a:ea typeface="ヒラギノ角ゴ ProN W3" charset="0"/>
          <a:cs typeface="ヒラギノ角ゴ ProN W3" charset="0"/>
          <a:sym typeface="Tw Cen M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charset="0"/>
          <a:ea typeface="ヒラギノ角ゴ ProN W3" charset="0"/>
          <a:cs typeface="ヒラギノ角ゴ ProN W3" charset="0"/>
          <a:sym typeface="Tw Cen 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charset="0"/>
          <a:ea typeface="ヒラギノ角ゴ ProN W3" charset="0"/>
          <a:cs typeface="ヒラギノ角ゴ ProN W3" charset="0"/>
          <a:sym typeface="Tw Cen 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charset="0"/>
          <a:ea typeface="ヒラギノ角ゴ ProN W3" charset="0"/>
          <a:cs typeface="ヒラギノ角ゴ ProN W3" charset="0"/>
          <a:sym typeface="Tw Cen 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charset="0"/>
          <a:ea typeface="ヒラギノ角ゴ ProN W3" charset="0"/>
          <a:cs typeface="ヒラギノ角ゴ ProN W3" charset="0"/>
          <a:sym typeface="Tw Cen MT" charset="0"/>
        </a:defRPr>
      </a:lvl9pPr>
    </p:titleStyle>
    <p:bodyStyle>
      <a:lvl1pPr algn="l" rtl="0" fontAlgn="base">
        <a:spcBef>
          <a:spcPts val="700"/>
        </a:spcBef>
        <a:spcAft>
          <a:spcPct val="0"/>
        </a:spcAft>
        <a:defRPr sz="2800">
          <a:solidFill>
            <a:srgbClr val="EBDDC3"/>
          </a:solidFill>
          <a:latin typeface="+mn-lt"/>
          <a:ea typeface="+mn-ea"/>
          <a:cs typeface="+mn-cs"/>
          <a:sym typeface="Tw Cen MT" charset="0"/>
        </a:defRPr>
      </a:lvl1pPr>
      <a:lvl2pPr marL="327025" algn="l" rtl="0" fontAlgn="base">
        <a:spcBef>
          <a:spcPts val="5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2pPr>
      <a:lvl3pPr marL="647700" algn="l" rtl="0" fontAlgn="base">
        <a:spcBef>
          <a:spcPts val="5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3pPr>
      <a:lvl4pPr marL="1104900" algn="l" rtl="0" fontAlgn="base">
        <a:spcBef>
          <a:spcPts val="4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4pPr>
      <a:lvl5pPr marL="1562100" algn="l" rtl="0" fontAlgn="base">
        <a:spcBef>
          <a:spcPts val="4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5pPr>
      <a:lvl6pPr marL="2019300" algn="l" rtl="0" fontAlgn="base">
        <a:spcBef>
          <a:spcPts val="4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6pPr>
      <a:lvl7pPr marL="2476500" algn="l" rtl="0" fontAlgn="base">
        <a:spcBef>
          <a:spcPts val="4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7pPr>
      <a:lvl8pPr marL="2933700" algn="l" rtl="0" fontAlgn="base">
        <a:spcBef>
          <a:spcPts val="4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8pPr>
      <a:lvl9pPr marL="3390900" algn="l" rtl="0" fontAlgn="base">
        <a:spcBef>
          <a:spcPts val="4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604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62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018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447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019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91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63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35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095500"/>
            <a:ext cx="7366000" cy="267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889000"/>
            <a:ext cx="7366000" cy="508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604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62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018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447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019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91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63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35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454400"/>
            <a:ext cx="41275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079500"/>
            <a:ext cx="41275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8.png"/><Relationship Id="rId7" Type="http://schemas.openxmlformats.org/officeDocument/2006/relationships/image" Target="../media/image6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70.png"/><Relationship Id="rId7" Type="http://schemas.openxmlformats.org/officeDocument/2006/relationships/image" Target="../media/image6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371600" y="2997200"/>
            <a:ext cx="7123113" cy="3657600"/>
          </a:xfrm>
          <a:ln/>
        </p:spPr>
        <p:txBody>
          <a:bodyPr/>
          <a:lstStyle/>
          <a:p>
            <a:pPr algn="l">
              <a:lnSpc>
                <a:spcPct val="90000"/>
              </a:lnSpc>
            </a:pPr>
            <a:endParaRPr lang="en-US">
              <a:solidFill>
                <a:srgbClr val="EBDDC3"/>
              </a:solidFill>
              <a:latin typeface="Tw Cen MT" charset="0"/>
              <a:sym typeface="Tw Cen MT" charset="0"/>
            </a:endParaRPr>
          </a:p>
          <a:p>
            <a:pPr algn="l">
              <a:lnSpc>
                <a:spcPct val="90000"/>
              </a:lnSpc>
              <a:spcBef>
                <a:spcPts val="700"/>
              </a:spcBef>
            </a:pPr>
            <a:endParaRPr lang="en-US">
              <a:solidFill>
                <a:srgbClr val="EBDDC3"/>
              </a:solidFill>
              <a:latin typeface="Tw Cen MT" charset="0"/>
              <a:sym typeface="Tw Cen MT" charset="0"/>
            </a:endParaRPr>
          </a:p>
          <a:p>
            <a:pPr algn="l">
              <a:lnSpc>
                <a:spcPct val="90000"/>
              </a:lnSpc>
              <a:spcBef>
                <a:spcPts val="700"/>
              </a:spcBef>
            </a:pPr>
            <a:r>
              <a:rPr lang="en-US">
                <a:solidFill>
                  <a:srgbClr val="EBDDC3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Ameet Soni* and Jude Shavlik</a:t>
            </a:r>
            <a:endParaRPr lang="en-US" sz="2800">
              <a:solidFill>
                <a:srgbClr val="EBDDC3"/>
              </a:solidFill>
              <a:latin typeface="Tw Cen MT" charset="0"/>
              <a:sym typeface="Tw Cen MT" charset="0"/>
            </a:endParaRPr>
          </a:p>
          <a:p>
            <a:pPr marL="601663" lvl="1" indent="-274638" algn="l">
              <a:lnSpc>
                <a:spcPct val="90000"/>
              </a:lnSpc>
              <a:spcBef>
                <a:spcPts val="500"/>
              </a:spcBef>
            </a:pPr>
            <a:r>
              <a:rPr lang="en-US" sz="1600">
                <a:latin typeface="Tw Cen MT" charset="0"/>
                <a:ea typeface="Tw Cen MT" charset="0"/>
                <a:cs typeface="Tw Cen MT" charset="0"/>
                <a:sym typeface="Tw Cen MT" charset="0"/>
              </a:rPr>
              <a:t>Dept. of Computer Sciences</a:t>
            </a:r>
            <a:endParaRPr lang="en-US" sz="1800">
              <a:latin typeface="Tw Cen MT" charset="0"/>
              <a:sym typeface="Tw Cen MT" charset="0"/>
            </a:endParaRPr>
          </a:p>
          <a:p>
            <a:pPr marL="601663" lvl="1" indent="-274638" algn="l">
              <a:lnSpc>
                <a:spcPct val="90000"/>
              </a:lnSpc>
              <a:spcBef>
                <a:spcPts val="500"/>
              </a:spcBef>
            </a:pPr>
            <a:r>
              <a:rPr lang="en-US" sz="1600">
                <a:latin typeface="Tw Cen MT" charset="0"/>
                <a:ea typeface="Tw Cen MT" charset="0"/>
                <a:cs typeface="Tw Cen MT" charset="0"/>
                <a:sym typeface="Tw Cen MT" charset="0"/>
              </a:rPr>
              <a:t>Dept. of Biostatistics and Medical Informatics</a:t>
            </a:r>
            <a:endParaRPr lang="en-US" sz="1800">
              <a:latin typeface="Tw Cen MT" charset="0"/>
              <a:sym typeface="Tw Cen MT" charset="0"/>
            </a:endParaRPr>
          </a:p>
          <a:p>
            <a:pPr algn="l">
              <a:lnSpc>
                <a:spcPct val="90000"/>
              </a:lnSpc>
              <a:spcBef>
                <a:spcPts val="700"/>
              </a:spcBef>
            </a:pPr>
            <a:r>
              <a:rPr lang="en-US">
                <a:solidFill>
                  <a:srgbClr val="EBDDC3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Craig Bingman</a:t>
            </a:r>
            <a:endParaRPr lang="en-US" sz="2800">
              <a:solidFill>
                <a:srgbClr val="EBDDC3"/>
              </a:solidFill>
              <a:latin typeface="Tw Cen MT" charset="0"/>
              <a:sym typeface="Tw Cen MT" charset="0"/>
            </a:endParaRPr>
          </a:p>
          <a:p>
            <a:pPr marL="601663" lvl="1" indent="-274638" algn="l">
              <a:lnSpc>
                <a:spcPct val="90000"/>
              </a:lnSpc>
              <a:spcBef>
                <a:spcPts val="500"/>
              </a:spcBef>
            </a:pPr>
            <a:r>
              <a:rPr lang="en-US" sz="1600">
                <a:latin typeface="Tw Cen MT" charset="0"/>
                <a:ea typeface="Tw Cen MT" charset="0"/>
                <a:cs typeface="Tw Cen MT" charset="0"/>
                <a:sym typeface="Tw Cen MT" charset="0"/>
              </a:rPr>
              <a:t>Dept. of Biochemistry</a:t>
            </a:r>
            <a:endParaRPr lang="en-US" sz="1800">
              <a:latin typeface="Tw Cen MT" charset="0"/>
              <a:sym typeface="Tw Cen MT" charset="0"/>
            </a:endParaRPr>
          </a:p>
          <a:p>
            <a:pPr marL="601663" lvl="1" indent="-274638" algn="l">
              <a:lnSpc>
                <a:spcPct val="90000"/>
              </a:lnSpc>
              <a:spcBef>
                <a:spcPts val="500"/>
              </a:spcBef>
            </a:pPr>
            <a:r>
              <a:rPr lang="en-US" sz="1600">
                <a:latin typeface="Tw Cen MT" charset="0"/>
                <a:ea typeface="Tw Cen MT" charset="0"/>
                <a:cs typeface="Tw Cen MT" charset="0"/>
                <a:sym typeface="Tw Cen MT" charset="0"/>
              </a:rPr>
              <a:t>Center for Eukaryotic Structural Genomics</a:t>
            </a:r>
            <a:endParaRPr lang="en-US" sz="1600">
              <a:latin typeface="Tw Cen MT" charset="0"/>
              <a:sym typeface="Tw Cen MT" charset="0"/>
            </a:endParaRPr>
          </a:p>
          <a:p>
            <a:pPr marL="601663" lvl="1" indent="-274638" algn="l">
              <a:lnSpc>
                <a:spcPct val="90000"/>
              </a:lnSpc>
              <a:spcBef>
                <a:spcPts val="500"/>
              </a:spcBef>
            </a:pPr>
            <a:endParaRPr lang="en-US" sz="1600">
              <a:latin typeface="Tw Cen MT" charset="0"/>
              <a:sym typeface="Tw Cen MT" charset="0"/>
            </a:endParaRPr>
          </a:p>
          <a:p>
            <a:pPr marL="601663" lvl="1" indent="-274638" algn="l">
              <a:lnSpc>
                <a:spcPct val="90000"/>
              </a:lnSpc>
              <a:spcBef>
                <a:spcPts val="500"/>
              </a:spcBef>
            </a:pPr>
            <a:endParaRPr lang="en-US" sz="1600">
              <a:latin typeface="Tw Cen MT" charset="0"/>
              <a:sym typeface="Tw Cen MT" charset="0"/>
            </a:endParaRPr>
          </a:p>
          <a:p>
            <a:pPr algn="l">
              <a:lnSpc>
                <a:spcPct val="90000"/>
              </a:lnSpc>
              <a:spcBef>
                <a:spcPts val="700"/>
              </a:spcBef>
            </a:pPr>
            <a:r>
              <a:rPr lang="en-US" sz="1400">
                <a:solidFill>
                  <a:srgbClr val="B7B1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Presented at the ACM International Conference on Bioinformatics and Computational Biology 2010</a:t>
            </a:r>
            <a:endParaRPr lang="en-US" sz="1400">
              <a:solidFill>
                <a:srgbClr val="B7B100"/>
              </a:solidFill>
              <a:latin typeface="Tw Cen MT" charset="0"/>
              <a:sym typeface="Tw Cen MT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657600"/>
            <a:ext cx="2225675" cy="217098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36700"/>
            <a:ext cx="7620000" cy="1638300"/>
          </a:xfrm>
          <a:ln/>
        </p:spPr>
        <p:txBody>
          <a:bodyPr anchor="ctr"/>
          <a:lstStyle/>
          <a:p>
            <a:r>
              <a:rPr lang="en-US" sz="3600">
                <a:latin typeface="Tw Cen MT" charset="0"/>
                <a:ea typeface="Tw Cen MT" charset="0"/>
                <a:cs typeface="Tw Cen MT" charset="0"/>
                <a:sym typeface="Tw Cen MT" charset="0"/>
              </a:rPr>
              <a:t>Guiding Belief Propagation</a:t>
            </a:r>
            <a:r>
              <a:rPr lang="en-US" sz="3600">
                <a:latin typeface="Tw Cen MT" charset="0"/>
                <a:sym typeface="Tw Cen MT" charset="0"/>
              </a:rPr>
              <a:t/>
            </a:r>
            <a:br>
              <a:rPr lang="en-US" sz="3600">
                <a:latin typeface="Tw Cen MT" charset="0"/>
                <a:sym typeface="Tw Cen MT" charset="0"/>
              </a:rPr>
            </a:br>
            <a:r>
              <a:rPr lang="en-US" sz="3600">
                <a:latin typeface="Tw Cen MT" charset="0"/>
                <a:ea typeface="Tw Cen MT" charset="0"/>
                <a:cs typeface="Tw Cen MT" charset="0"/>
                <a:sym typeface="Tw Cen MT" charset="0"/>
              </a:rPr>
              <a:t>using Domain Knowledge for</a:t>
            </a:r>
            <a:r>
              <a:rPr lang="en-US" sz="3600">
                <a:latin typeface="Tw Cen MT" charset="0"/>
                <a:sym typeface="Tw Cen MT" charset="0"/>
              </a:rPr>
              <a:t/>
            </a:r>
            <a:br>
              <a:rPr lang="en-US" sz="3600">
                <a:latin typeface="Tw Cen MT" charset="0"/>
                <a:sym typeface="Tw Cen MT" charset="0"/>
              </a:rPr>
            </a:br>
            <a:r>
              <a:rPr lang="en-US" sz="3600">
                <a:latin typeface="Tw Cen MT" charset="0"/>
                <a:ea typeface="Tw Cen MT" charset="0"/>
                <a:cs typeface="Tw Cen MT" charset="0"/>
                <a:sym typeface="Tw Cen MT" charset="0"/>
              </a:rPr>
              <a:t>Protein-Structure Determination</a:t>
            </a:r>
            <a:r>
              <a:rPr lang="en-US" sz="3600">
                <a:latin typeface="Tw Cen MT" charset="0"/>
                <a:sym typeface="Tw Cen MT" charset="0"/>
              </a:rPr>
              <a:t/>
            </a:r>
            <a:br>
              <a:rPr lang="en-US" sz="3600">
                <a:latin typeface="Tw Cen MT" charset="0"/>
                <a:sym typeface="Tw Cen MT" charset="0"/>
              </a:rPr>
            </a:br>
            <a:endParaRPr lang="en-US" sz="3600">
              <a:latin typeface="Tw Cen MT" charset="0"/>
              <a:sym typeface="Tw Cen M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37639-F6A7-42E7-9DB0-7845FA0250A6}" type="slidenum">
              <a:rPr lang="en-US"/>
              <a:pPr/>
              <a:t>10</a:t>
            </a:fld>
            <a:endParaRPr lang="en-US"/>
          </a:p>
        </p:txBody>
      </p:sp>
      <p:sp>
        <p:nvSpPr>
          <p:cNvPr id="49153" name="Rectangle 1"/>
          <p:cNvSpPr>
            <a:spLocks/>
          </p:cNvSpPr>
          <p:nvPr/>
        </p:nvSpPr>
        <p:spPr bwMode="auto">
          <a:xfrm>
            <a:off x="0" y="1524000"/>
            <a:ext cx="9156700" cy="1143000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4" name="Rectangle 2"/>
          <p:cNvSpPr>
            <a:spLocks/>
          </p:cNvSpPr>
          <p:nvPr/>
        </p:nvSpPr>
        <p:spPr bwMode="auto">
          <a:xfrm>
            <a:off x="0" y="1600200"/>
            <a:ext cx="1308100" cy="990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5" name="Rectangle 3"/>
          <p:cNvSpPr>
            <a:spLocks/>
          </p:cNvSpPr>
          <p:nvPr/>
        </p:nvSpPr>
        <p:spPr bwMode="auto">
          <a:xfrm>
            <a:off x="1371600" y="1600200"/>
            <a:ext cx="7785100" cy="990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Inference in ACMI-BP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34975" y="2035175"/>
            <a:ext cx="423863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68A48515-9265-4E6D-9D07-3699649EE202}" type="slidenum">
              <a:rPr lang="en-US" sz="2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10</a:t>
            </a:fld>
            <a:endParaRPr lang="en-US" sz="2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1409700" y="584200"/>
            <a:ext cx="2193925" cy="762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solidFill>
                  <a:srgbClr val="80808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- Background</a:t>
            </a:r>
          </a:p>
          <a:p>
            <a:pPr algn="l"/>
            <a:r>
              <a:rPr lang="en-US" sz="2400">
                <a:solidFill>
                  <a:srgbClr val="80808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- ACMI Overview</a:t>
            </a:r>
          </a:p>
        </p:txBody>
      </p:sp>
      <p:sp>
        <p:nvSpPr>
          <p:cNvPr id="49159" name="Rectangle 7"/>
          <p:cNvSpPr>
            <a:spLocks/>
          </p:cNvSpPr>
          <p:nvPr/>
        </p:nvSpPr>
        <p:spPr bwMode="auto">
          <a:xfrm>
            <a:off x="1409700" y="2844800"/>
            <a:ext cx="3617913" cy="762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solidFill>
                  <a:srgbClr val="80808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- Guiding Belief Propagation</a:t>
            </a:r>
          </a:p>
          <a:p>
            <a:pPr algn="l"/>
            <a:r>
              <a:rPr lang="en-US" sz="2400">
                <a:solidFill>
                  <a:srgbClr val="80808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- Experiments &amp; 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1FDE-20D5-48F5-8154-2696DAAADE5B}" type="slidenum">
              <a:rPr lang="en-US"/>
              <a:pPr/>
              <a:t>11</a:t>
            </a:fld>
            <a:endParaRPr lang="en-US"/>
          </a:p>
        </p:txBody>
      </p:sp>
      <p:sp>
        <p:nvSpPr>
          <p:cNvPr id="50177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79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ACMI-BP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2B3F6852-D903-477B-95A4-6979FCBD13FE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11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75" y="3187700"/>
            <a:ext cx="7620000" cy="444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88" y="1828800"/>
            <a:ext cx="8153400" cy="1130300"/>
          </a:xfrm>
          <a:ln/>
        </p:spPr>
        <p:txBody>
          <a:bodyPr/>
          <a:lstStyle/>
          <a:p>
            <a:r>
              <a:rPr lang="en-US"/>
              <a:t>ACMI models the probability of all possible traces using a pairwise Markov Random Field (MRF)</a:t>
            </a: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5943600" y="5732463"/>
            <a:ext cx="990600" cy="29210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5" name="Freeform 9"/>
          <p:cNvSpPr>
            <a:spLocks/>
          </p:cNvSpPr>
          <p:nvPr/>
        </p:nvSpPr>
        <p:spPr bwMode="auto">
          <a:xfrm>
            <a:off x="5248275" y="4143375"/>
            <a:ext cx="1790700" cy="363538"/>
          </a:xfrm>
          <a:custGeom>
            <a:avLst/>
            <a:gdLst/>
            <a:ahLst/>
            <a:cxnLst>
              <a:cxn ang="0">
                <a:pos x="2160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8000" y="17984"/>
                  <a:pt x="4495" y="4496"/>
                  <a:pt x="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6" name="Freeform 10"/>
          <p:cNvSpPr>
            <a:spLocks/>
          </p:cNvSpPr>
          <p:nvPr/>
        </p:nvSpPr>
        <p:spPr bwMode="auto">
          <a:xfrm>
            <a:off x="2636838" y="4121150"/>
            <a:ext cx="2632075" cy="952500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8163" y="6946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364" y="19158"/>
                  <a:pt x="4559" y="10533"/>
                  <a:pt x="8163" y="6946"/>
                </a:cubicBezTo>
                <a:cubicBezTo>
                  <a:pt x="11766" y="3358"/>
                  <a:pt x="18803" y="1450"/>
                  <a:pt x="2160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7" name="Freeform 11"/>
          <p:cNvSpPr>
            <a:spLocks/>
          </p:cNvSpPr>
          <p:nvPr/>
        </p:nvSpPr>
        <p:spPr bwMode="auto">
          <a:xfrm flipH="1">
            <a:off x="3938588" y="4135438"/>
            <a:ext cx="2632075" cy="952500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8163" y="6946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364" y="19158"/>
                  <a:pt x="4559" y="10533"/>
                  <a:pt x="8163" y="6946"/>
                </a:cubicBezTo>
                <a:cubicBezTo>
                  <a:pt x="11766" y="3358"/>
                  <a:pt x="18803" y="1450"/>
                  <a:pt x="2160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8" name="Freeform 12"/>
          <p:cNvSpPr>
            <a:spLocks/>
          </p:cNvSpPr>
          <p:nvPr/>
        </p:nvSpPr>
        <p:spPr bwMode="auto">
          <a:xfrm>
            <a:off x="1328738" y="4129088"/>
            <a:ext cx="2630487" cy="950912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8163" y="6946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364" y="19158"/>
                  <a:pt x="4559" y="10533"/>
                  <a:pt x="8163" y="6946"/>
                </a:cubicBezTo>
                <a:cubicBezTo>
                  <a:pt x="11766" y="3358"/>
                  <a:pt x="18803" y="1450"/>
                  <a:pt x="2160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rot="10800000">
            <a:off x="2632075" y="4702175"/>
            <a:ext cx="1104900" cy="474663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rot="10800000">
            <a:off x="3927475" y="4695825"/>
            <a:ext cx="1104900" cy="474663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rot="10800000">
            <a:off x="5270500" y="4695825"/>
            <a:ext cx="1104900" cy="474663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rot="10800000">
            <a:off x="6516688" y="4708525"/>
            <a:ext cx="485775" cy="20955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4156075" y="5513388"/>
            <a:ext cx="1706563" cy="504825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rot="10800000" flipH="1">
            <a:off x="1435100" y="4708525"/>
            <a:ext cx="1104900" cy="47625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 rot="10800000" flipH="1">
            <a:off x="2743200" y="4687888"/>
            <a:ext cx="1104900" cy="473075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 rot="10800000" flipH="1">
            <a:off x="4100513" y="4687888"/>
            <a:ext cx="1104900" cy="473075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 rot="10800000" flipH="1">
            <a:off x="5375275" y="4687888"/>
            <a:ext cx="1104900" cy="473075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 flipH="1">
            <a:off x="3298825" y="5507038"/>
            <a:ext cx="1704975" cy="503237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1498600" y="5513388"/>
            <a:ext cx="1706563" cy="504825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1258888" y="5332413"/>
            <a:ext cx="5065712" cy="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7234238" y="5354638"/>
            <a:ext cx="817562" cy="3175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02" name="Rectangle 26"/>
          <p:cNvSpPr>
            <a:spLocks/>
          </p:cNvSpPr>
          <p:nvPr/>
        </p:nvSpPr>
        <p:spPr bwMode="auto">
          <a:xfrm>
            <a:off x="1801813" y="5249863"/>
            <a:ext cx="179387" cy="166687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03" name="Rectangle 27"/>
          <p:cNvSpPr>
            <a:spLocks/>
          </p:cNvSpPr>
          <p:nvPr/>
        </p:nvSpPr>
        <p:spPr bwMode="auto">
          <a:xfrm>
            <a:off x="3148013" y="5249863"/>
            <a:ext cx="180975" cy="166687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04" name="Rectangle 28"/>
          <p:cNvSpPr>
            <a:spLocks/>
          </p:cNvSpPr>
          <p:nvPr/>
        </p:nvSpPr>
        <p:spPr bwMode="auto">
          <a:xfrm>
            <a:off x="4494213" y="5249863"/>
            <a:ext cx="180975" cy="166687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05" name="Rectangle 29"/>
          <p:cNvSpPr>
            <a:spLocks/>
          </p:cNvSpPr>
          <p:nvPr/>
        </p:nvSpPr>
        <p:spPr bwMode="auto">
          <a:xfrm>
            <a:off x="5842000" y="5249863"/>
            <a:ext cx="180975" cy="166687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06" name="Rectangle 30"/>
          <p:cNvSpPr>
            <a:spLocks/>
          </p:cNvSpPr>
          <p:nvPr/>
        </p:nvSpPr>
        <p:spPr bwMode="auto">
          <a:xfrm>
            <a:off x="2506663" y="4610100"/>
            <a:ext cx="180975" cy="166688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07" name="Rectangle 31"/>
          <p:cNvSpPr>
            <a:spLocks/>
          </p:cNvSpPr>
          <p:nvPr/>
        </p:nvSpPr>
        <p:spPr bwMode="auto">
          <a:xfrm>
            <a:off x="3810000" y="4610100"/>
            <a:ext cx="180975" cy="166688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08" name="Rectangle 32"/>
          <p:cNvSpPr>
            <a:spLocks/>
          </p:cNvSpPr>
          <p:nvPr/>
        </p:nvSpPr>
        <p:spPr bwMode="auto">
          <a:xfrm>
            <a:off x="5113338" y="4610100"/>
            <a:ext cx="180975" cy="166688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09" name="Rectangle 33"/>
          <p:cNvSpPr>
            <a:spLocks/>
          </p:cNvSpPr>
          <p:nvPr/>
        </p:nvSpPr>
        <p:spPr bwMode="auto">
          <a:xfrm>
            <a:off x="3136900" y="5915025"/>
            <a:ext cx="180975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10" name="Line 34"/>
          <p:cNvSpPr>
            <a:spLocks noChangeShapeType="1"/>
          </p:cNvSpPr>
          <p:nvPr/>
        </p:nvSpPr>
        <p:spPr bwMode="auto">
          <a:xfrm flipH="1">
            <a:off x="4648200" y="5499100"/>
            <a:ext cx="1706563" cy="504825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11" name="Line 35"/>
          <p:cNvSpPr>
            <a:spLocks noChangeShapeType="1"/>
          </p:cNvSpPr>
          <p:nvPr/>
        </p:nvSpPr>
        <p:spPr bwMode="auto">
          <a:xfrm>
            <a:off x="2849563" y="5507038"/>
            <a:ext cx="1704975" cy="503237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12" name="Rectangle 36"/>
          <p:cNvSpPr>
            <a:spLocks/>
          </p:cNvSpPr>
          <p:nvPr/>
        </p:nvSpPr>
        <p:spPr bwMode="auto">
          <a:xfrm>
            <a:off x="4487863" y="5908675"/>
            <a:ext cx="179387" cy="166688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13" name="Rectangle 37"/>
          <p:cNvSpPr>
            <a:spLocks/>
          </p:cNvSpPr>
          <p:nvPr/>
        </p:nvSpPr>
        <p:spPr bwMode="auto">
          <a:xfrm>
            <a:off x="6418263" y="4608513"/>
            <a:ext cx="179387" cy="166687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14" name="Rectangle 38"/>
          <p:cNvSpPr>
            <a:spLocks/>
          </p:cNvSpPr>
          <p:nvPr/>
        </p:nvSpPr>
        <p:spPr bwMode="auto">
          <a:xfrm>
            <a:off x="5837238" y="5915025"/>
            <a:ext cx="180975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15" name="Rectangle 39"/>
          <p:cNvSpPr>
            <a:spLocks/>
          </p:cNvSpPr>
          <p:nvPr/>
        </p:nvSpPr>
        <p:spPr bwMode="auto">
          <a:xfrm>
            <a:off x="3830638" y="4029075"/>
            <a:ext cx="139700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16" name="Rectangle 40"/>
          <p:cNvSpPr>
            <a:spLocks/>
          </p:cNvSpPr>
          <p:nvPr/>
        </p:nvSpPr>
        <p:spPr bwMode="auto">
          <a:xfrm>
            <a:off x="5119688" y="4029075"/>
            <a:ext cx="179387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17" name="Freeform 41"/>
          <p:cNvSpPr>
            <a:spLocks/>
          </p:cNvSpPr>
          <p:nvPr/>
        </p:nvSpPr>
        <p:spPr bwMode="auto">
          <a:xfrm rot="10800000" flipH="1">
            <a:off x="1384300" y="5532438"/>
            <a:ext cx="3146425" cy="874712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8163" y="6946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364" y="19158"/>
                  <a:pt x="4559" y="10533"/>
                  <a:pt x="8163" y="6946"/>
                </a:cubicBezTo>
                <a:cubicBezTo>
                  <a:pt x="11766" y="3358"/>
                  <a:pt x="18803" y="1450"/>
                  <a:pt x="2160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18" name="Freeform 42"/>
          <p:cNvSpPr>
            <a:spLocks/>
          </p:cNvSpPr>
          <p:nvPr/>
        </p:nvSpPr>
        <p:spPr bwMode="auto">
          <a:xfrm>
            <a:off x="4578350" y="5957888"/>
            <a:ext cx="2384425" cy="454025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13668" y="12286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20282" y="2048"/>
                  <a:pt x="17270" y="8719"/>
                  <a:pt x="13668" y="12286"/>
                </a:cubicBezTo>
                <a:cubicBezTo>
                  <a:pt x="10066" y="15853"/>
                  <a:pt x="2849" y="19684"/>
                  <a:pt x="0" y="2160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19" name="Rectangle 43"/>
          <p:cNvSpPr>
            <a:spLocks/>
          </p:cNvSpPr>
          <p:nvPr/>
        </p:nvSpPr>
        <p:spPr bwMode="auto">
          <a:xfrm rot="10800000">
            <a:off x="4483100" y="6313488"/>
            <a:ext cx="180975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grpSp>
        <p:nvGrpSpPr>
          <p:cNvPr id="50220" name="Group 44"/>
          <p:cNvGrpSpPr>
            <a:grpSpLocks/>
          </p:cNvGrpSpPr>
          <p:nvPr/>
        </p:nvGrpSpPr>
        <p:grpSpPr bwMode="auto">
          <a:xfrm>
            <a:off x="4892675" y="4973638"/>
            <a:ext cx="719138" cy="717550"/>
            <a:chOff x="0" y="0"/>
            <a:chExt cx="453" cy="452"/>
          </a:xfrm>
        </p:grpSpPr>
        <p:sp>
          <p:nvSpPr>
            <p:cNvPr id="50221" name="Oval 45"/>
            <p:cNvSpPr>
              <a:spLocks/>
            </p:cNvSpPr>
            <p:nvPr/>
          </p:nvSpPr>
          <p:spPr bwMode="auto">
            <a:xfrm>
              <a:off x="0" y="0"/>
              <a:ext cx="453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22" name="Rectangle 46"/>
            <p:cNvSpPr>
              <a:spLocks/>
            </p:cNvSpPr>
            <p:nvPr/>
          </p:nvSpPr>
          <p:spPr bwMode="auto">
            <a:xfrm>
              <a:off x="61" y="93"/>
              <a:ext cx="330" cy="2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LEU</a:t>
              </a:r>
            </a:p>
          </p:txBody>
        </p:sp>
      </p:grpSp>
      <p:grpSp>
        <p:nvGrpSpPr>
          <p:cNvPr id="50223" name="Group 47"/>
          <p:cNvGrpSpPr>
            <a:grpSpLocks/>
          </p:cNvGrpSpPr>
          <p:nvPr/>
        </p:nvGrpSpPr>
        <p:grpSpPr bwMode="auto">
          <a:xfrm>
            <a:off x="6238875" y="4973638"/>
            <a:ext cx="720725" cy="717550"/>
            <a:chOff x="0" y="0"/>
            <a:chExt cx="454" cy="452"/>
          </a:xfrm>
        </p:grpSpPr>
        <p:sp>
          <p:nvSpPr>
            <p:cNvPr id="50224" name="Oval 48"/>
            <p:cNvSpPr>
              <a:spLocks/>
            </p:cNvSpPr>
            <p:nvPr/>
          </p:nvSpPr>
          <p:spPr bwMode="auto">
            <a:xfrm>
              <a:off x="0" y="0"/>
              <a:ext cx="454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25" name="Rectangle 49"/>
            <p:cNvSpPr>
              <a:spLocks/>
            </p:cNvSpPr>
            <p:nvPr/>
          </p:nvSpPr>
          <p:spPr bwMode="auto">
            <a:xfrm>
              <a:off x="60" y="93"/>
              <a:ext cx="333" cy="2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SER</a:t>
              </a:r>
            </a:p>
          </p:txBody>
        </p:sp>
      </p:grpSp>
      <p:grpSp>
        <p:nvGrpSpPr>
          <p:cNvPr id="50226" name="Group 50"/>
          <p:cNvGrpSpPr>
            <a:grpSpLocks/>
          </p:cNvGrpSpPr>
          <p:nvPr/>
        </p:nvGrpSpPr>
        <p:grpSpPr bwMode="auto">
          <a:xfrm>
            <a:off x="2198688" y="4973638"/>
            <a:ext cx="719137" cy="717550"/>
            <a:chOff x="0" y="0"/>
            <a:chExt cx="453" cy="452"/>
          </a:xfrm>
        </p:grpSpPr>
        <p:sp>
          <p:nvSpPr>
            <p:cNvPr id="50227" name="Oval 51"/>
            <p:cNvSpPr>
              <a:spLocks/>
            </p:cNvSpPr>
            <p:nvPr/>
          </p:nvSpPr>
          <p:spPr bwMode="auto">
            <a:xfrm>
              <a:off x="0" y="0"/>
              <a:ext cx="453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28" name="Rectangle 52"/>
            <p:cNvSpPr>
              <a:spLocks/>
            </p:cNvSpPr>
            <p:nvPr/>
          </p:nvSpPr>
          <p:spPr bwMode="auto">
            <a:xfrm>
              <a:off x="39" y="93"/>
              <a:ext cx="374" cy="2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GLY</a:t>
              </a:r>
            </a:p>
          </p:txBody>
        </p:sp>
      </p:grpSp>
      <p:grpSp>
        <p:nvGrpSpPr>
          <p:cNvPr id="50229" name="Group 53"/>
          <p:cNvGrpSpPr>
            <a:grpSpLocks/>
          </p:cNvGrpSpPr>
          <p:nvPr/>
        </p:nvGrpSpPr>
        <p:grpSpPr bwMode="auto">
          <a:xfrm>
            <a:off x="3546475" y="4973638"/>
            <a:ext cx="719138" cy="717550"/>
            <a:chOff x="0" y="0"/>
            <a:chExt cx="453" cy="452"/>
          </a:xfrm>
        </p:grpSpPr>
        <p:sp>
          <p:nvSpPr>
            <p:cNvPr id="50230" name="Oval 54"/>
            <p:cNvSpPr>
              <a:spLocks/>
            </p:cNvSpPr>
            <p:nvPr/>
          </p:nvSpPr>
          <p:spPr bwMode="auto">
            <a:xfrm>
              <a:off x="0" y="0"/>
              <a:ext cx="453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31" name="Rectangle 55"/>
            <p:cNvSpPr>
              <a:spLocks/>
            </p:cNvSpPr>
            <p:nvPr/>
          </p:nvSpPr>
          <p:spPr bwMode="auto">
            <a:xfrm>
              <a:off x="66" y="93"/>
              <a:ext cx="320" cy="2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LYS</a:t>
              </a:r>
            </a:p>
          </p:txBody>
        </p:sp>
      </p:grpSp>
      <p:grpSp>
        <p:nvGrpSpPr>
          <p:cNvPr id="50232" name="Group 56"/>
          <p:cNvGrpSpPr>
            <a:grpSpLocks/>
          </p:cNvGrpSpPr>
          <p:nvPr/>
        </p:nvGrpSpPr>
        <p:grpSpPr bwMode="auto">
          <a:xfrm>
            <a:off x="852488" y="4973638"/>
            <a:ext cx="720725" cy="717550"/>
            <a:chOff x="0" y="0"/>
            <a:chExt cx="454" cy="452"/>
          </a:xfrm>
        </p:grpSpPr>
        <p:sp>
          <p:nvSpPr>
            <p:cNvPr id="50233" name="Oval 57"/>
            <p:cNvSpPr>
              <a:spLocks/>
            </p:cNvSpPr>
            <p:nvPr/>
          </p:nvSpPr>
          <p:spPr bwMode="auto">
            <a:xfrm>
              <a:off x="0" y="0"/>
              <a:ext cx="454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34" name="Rectangle 58"/>
            <p:cNvSpPr>
              <a:spLocks/>
            </p:cNvSpPr>
            <p:nvPr/>
          </p:nvSpPr>
          <p:spPr bwMode="auto">
            <a:xfrm>
              <a:off x="46" y="93"/>
              <a:ext cx="361" cy="2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ALA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F43B8-79D2-4817-A51E-80704F8C739C}" type="slidenum">
              <a:rPr lang="en-US"/>
              <a:pPr/>
              <a:t>12</a:t>
            </a:fld>
            <a:endParaRPr lang="en-US"/>
          </a:p>
        </p:txBody>
      </p:sp>
      <p:sp>
        <p:nvSpPr>
          <p:cNvPr id="52225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6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7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 l="18340" t="13280" r="16794" b="11719"/>
          <a:stretch>
            <a:fillRect/>
          </a:stretch>
        </p:blipFill>
        <p:spPr bwMode="auto">
          <a:xfrm>
            <a:off x="4572000" y="4191000"/>
            <a:ext cx="1600200" cy="121920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 cstate="print"/>
          <a:srcRect l="18854" t="13280" r="16280" b="11719"/>
          <a:stretch>
            <a:fillRect/>
          </a:stretch>
        </p:blipFill>
        <p:spPr bwMode="auto">
          <a:xfrm>
            <a:off x="2743200" y="4191000"/>
            <a:ext cx="1600200" cy="121920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5" cstate="print"/>
          <a:srcRect l="20850" t="13280" r="14285" b="11719"/>
          <a:stretch>
            <a:fillRect/>
          </a:stretch>
        </p:blipFill>
        <p:spPr bwMode="auto">
          <a:xfrm>
            <a:off x="838200" y="4191000"/>
            <a:ext cx="1600200" cy="121920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sp>
        <p:nvSpPr>
          <p:cNvPr id="52231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ACMI-BP: Pairwise Markov Field</a:t>
            </a: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H="1">
            <a:off x="6451600" y="3370263"/>
            <a:ext cx="990600" cy="29210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3" name="Freeform 9"/>
          <p:cNvSpPr>
            <a:spLocks/>
          </p:cNvSpPr>
          <p:nvPr/>
        </p:nvSpPr>
        <p:spPr bwMode="auto">
          <a:xfrm>
            <a:off x="5756275" y="1781175"/>
            <a:ext cx="1790700" cy="363538"/>
          </a:xfrm>
          <a:custGeom>
            <a:avLst/>
            <a:gdLst/>
            <a:ahLst/>
            <a:cxnLst>
              <a:cxn ang="0">
                <a:pos x="2160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8000" y="17984"/>
                  <a:pt x="4495" y="4496"/>
                  <a:pt x="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4" name="Freeform 10"/>
          <p:cNvSpPr>
            <a:spLocks/>
          </p:cNvSpPr>
          <p:nvPr/>
        </p:nvSpPr>
        <p:spPr bwMode="auto">
          <a:xfrm>
            <a:off x="3144838" y="1758950"/>
            <a:ext cx="2632075" cy="952500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8163" y="6946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364" y="19158"/>
                  <a:pt x="4559" y="10533"/>
                  <a:pt x="8163" y="6946"/>
                </a:cubicBezTo>
                <a:cubicBezTo>
                  <a:pt x="11766" y="3358"/>
                  <a:pt x="18803" y="1450"/>
                  <a:pt x="2160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5" name="Freeform 11"/>
          <p:cNvSpPr>
            <a:spLocks/>
          </p:cNvSpPr>
          <p:nvPr/>
        </p:nvSpPr>
        <p:spPr bwMode="auto">
          <a:xfrm flipH="1">
            <a:off x="4446588" y="1773238"/>
            <a:ext cx="2632075" cy="952500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8163" y="6946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364" y="19158"/>
                  <a:pt x="4559" y="10533"/>
                  <a:pt x="8163" y="6946"/>
                </a:cubicBezTo>
                <a:cubicBezTo>
                  <a:pt x="11766" y="3358"/>
                  <a:pt x="18803" y="1450"/>
                  <a:pt x="2160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6" name="Freeform 12"/>
          <p:cNvSpPr>
            <a:spLocks/>
          </p:cNvSpPr>
          <p:nvPr/>
        </p:nvSpPr>
        <p:spPr bwMode="auto">
          <a:xfrm>
            <a:off x="1836738" y="1766888"/>
            <a:ext cx="2630487" cy="950912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8163" y="6946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364" y="19158"/>
                  <a:pt x="4559" y="10533"/>
                  <a:pt x="8163" y="6946"/>
                </a:cubicBezTo>
                <a:cubicBezTo>
                  <a:pt x="11766" y="3358"/>
                  <a:pt x="18803" y="1450"/>
                  <a:pt x="2160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rot="10800000">
            <a:off x="3140075" y="2339975"/>
            <a:ext cx="1104900" cy="474663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rot="10800000">
            <a:off x="4435475" y="2333625"/>
            <a:ext cx="1104900" cy="474663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rot="10800000">
            <a:off x="5778500" y="2333625"/>
            <a:ext cx="1104900" cy="474663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 rot="10800000">
            <a:off x="7024688" y="2346325"/>
            <a:ext cx="485775" cy="20955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4664075" y="3151188"/>
            <a:ext cx="1706563" cy="504825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 rot="10800000" flipH="1">
            <a:off x="1943100" y="2346325"/>
            <a:ext cx="1104900" cy="47625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 rot="10800000" flipH="1">
            <a:off x="3251200" y="2325688"/>
            <a:ext cx="1104900" cy="474662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 rot="10800000" flipH="1">
            <a:off x="4608513" y="2325688"/>
            <a:ext cx="1104900" cy="474662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 rot="10800000" flipH="1">
            <a:off x="5883275" y="2325688"/>
            <a:ext cx="1104900" cy="474662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 flipH="1">
            <a:off x="3806825" y="3144838"/>
            <a:ext cx="1704975" cy="503237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2006600" y="3151188"/>
            <a:ext cx="1706563" cy="504825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1766888" y="2970213"/>
            <a:ext cx="5065712" cy="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7742238" y="2992438"/>
            <a:ext cx="804862" cy="4762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0" name="Rectangle 26"/>
          <p:cNvSpPr>
            <a:spLocks/>
          </p:cNvSpPr>
          <p:nvPr/>
        </p:nvSpPr>
        <p:spPr bwMode="auto">
          <a:xfrm>
            <a:off x="2309813" y="2887663"/>
            <a:ext cx="179387" cy="166687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51" name="Rectangle 27"/>
          <p:cNvSpPr>
            <a:spLocks/>
          </p:cNvSpPr>
          <p:nvPr/>
        </p:nvSpPr>
        <p:spPr bwMode="auto">
          <a:xfrm>
            <a:off x="3656013" y="2887663"/>
            <a:ext cx="180975" cy="166687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52" name="Rectangle 28"/>
          <p:cNvSpPr>
            <a:spLocks/>
          </p:cNvSpPr>
          <p:nvPr/>
        </p:nvSpPr>
        <p:spPr bwMode="auto">
          <a:xfrm>
            <a:off x="5002213" y="2887663"/>
            <a:ext cx="180975" cy="166687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53" name="Rectangle 29"/>
          <p:cNvSpPr>
            <a:spLocks/>
          </p:cNvSpPr>
          <p:nvPr/>
        </p:nvSpPr>
        <p:spPr bwMode="auto">
          <a:xfrm>
            <a:off x="6350000" y="2887663"/>
            <a:ext cx="180975" cy="166687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54" name="Rectangle 30"/>
          <p:cNvSpPr>
            <a:spLocks/>
          </p:cNvSpPr>
          <p:nvPr/>
        </p:nvSpPr>
        <p:spPr bwMode="auto">
          <a:xfrm>
            <a:off x="3014663" y="2247900"/>
            <a:ext cx="180975" cy="166688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55" name="Rectangle 31"/>
          <p:cNvSpPr>
            <a:spLocks/>
          </p:cNvSpPr>
          <p:nvPr/>
        </p:nvSpPr>
        <p:spPr bwMode="auto">
          <a:xfrm>
            <a:off x="4318000" y="2247900"/>
            <a:ext cx="180975" cy="166688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56" name="Rectangle 32"/>
          <p:cNvSpPr>
            <a:spLocks/>
          </p:cNvSpPr>
          <p:nvPr/>
        </p:nvSpPr>
        <p:spPr bwMode="auto">
          <a:xfrm>
            <a:off x="5621338" y="2247900"/>
            <a:ext cx="180975" cy="166688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57" name="Rectangle 33"/>
          <p:cNvSpPr>
            <a:spLocks/>
          </p:cNvSpPr>
          <p:nvPr/>
        </p:nvSpPr>
        <p:spPr bwMode="auto">
          <a:xfrm>
            <a:off x="3644900" y="3552825"/>
            <a:ext cx="180975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 flipH="1">
            <a:off x="5156200" y="3136900"/>
            <a:ext cx="1706563" cy="504825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>
            <a:off x="3357563" y="3144838"/>
            <a:ext cx="1704975" cy="503237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0" name="Rectangle 36"/>
          <p:cNvSpPr>
            <a:spLocks/>
          </p:cNvSpPr>
          <p:nvPr/>
        </p:nvSpPr>
        <p:spPr bwMode="auto">
          <a:xfrm>
            <a:off x="4995863" y="3546475"/>
            <a:ext cx="179387" cy="166688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61" name="Rectangle 37"/>
          <p:cNvSpPr>
            <a:spLocks/>
          </p:cNvSpPr>
          <p:nvPr/>
        </p:nvSpPr>
        <p:spPr bwMode="auto">
          <a:xfrm>
            <a:off x="6926263" y="2246313"/>
            <a:ext cx="179387" cy="166687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62" name="Rectangle 38"/>
          <p:cNvSpPr>
            <a:spLocks/>
          </p:cNvSpPr>
          <p:nvPr/>
        </p:nvSpPr>
        <p:spPr bwMode="auto">
          <a:xfrm>
            <a:off x="6345238" y="3552825"/>
            <a:ext cx="180975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63" name="Rectangle 39"/>
          <p:cNvSpPr>
            <a:spLocks/>
          </p:cNvSpPr>
          <p:nvPr/>
        </p:nvSpPr>
        <p:spPr bwMode="auto">
          <a:xfrm>
            <a:off x="4338638" y="1666875"/>
            <a:ext cx="139700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64" name="Rectangle 40"/>
          <p:cNvSpPr>
            <a:spLocks/>
          </p:cNvSpPr>
          <p:nvPr/>
        </p:nvSpPr>
        <p:spPr bwMode="auto">
          <a:xfrm>
            <a:off x="5627688" y="1666875"/>
            <a:ext cx="179387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65" name="Freeform 41"/>
          <p:cNvSpPr>
            <a:spLocks/>
          </p:cNvSpPr>
          <p:nvPr/>
        </p:nvSpPr>
        <p:spPr bwMode="auto">
          <a:xfrm rot="10800000" flipH="1">
            <a:off x="1892300" y="3170238"/>
            <a:ext cx="3146425" cy="874712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8163" y="6946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364" y="19158"/>
                  <a:pt x="4559" y="10533"/>
                  <a:pt x="8163" y="6946"/>
                </a:cubicBezTo>
                <a:cubicBezTo>
                  <a:pt x="11766" y="3358"/>
                  <a:pt x="18803" y="1450"/>
                  <a:pt x="2160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6" name="Freeform 42"/>
          <p:cNvSpPr>
            <a:spLocks/>
          </p:cNvSpPr>
          <p:nvPr/>
        </p:nvSpPr>
        <p:spPr bwMode="auto">
          <a:xfrm>
            <a:off x="5086350" y="3595688"/>
            <a:ext cx="2384425" cy="454025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13668" y="12286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20282" y="2048"/>
                  <a:pt x="17270" y="8719"/>
                  <a:pt x="13668" y="12286"/>
                </a:cubicBezTo>
                <a:cubicBezTo>
                  <a:pt x="10066" y="15853"/>
                  <a:pt x="2849" y="19684"/>
                  <a:pt x="0" y="2160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7" name="Rectangle 43"/>
          <p:cNvSpPr>
            <a:spLocks/>
          </p:cNvSpPr>
          <p:nvPr/>
        </p:nvSpPr>
        <p:spPr bwMode="auto">
          <a:xfrm rot="10800000">
            <a:off x="4991100" y="3951288"/>
            <a:ext cx="180975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grpSp>
        <p:nvGrpSpPr>
          <p:cNvPr id="52268" name="Group 44"/>
          <p:cNvGrpSpPr>
            <a:grpSpLocks/>
          </p:cNvGrpSpPr>
          <p:nvPr/>
        </p:nvGrpSpPr>
        <p:grpSpPr bwMode="auto">
          <a:xfrm>
            <a:off x="5400675" y="2611438"/>
            <a:ext cx="719138" cy="717550"/>
            <a:chOff x="0" y="0"/>
            <a:chExt cx="453" cy="452"/>
          </a:xfrm>
        </p:grpSpPr>
        <p:sp>
          <p:nvSpPr>
            <p:cNvPr id="52269" name="Oval 45"/>
            <p:cNvSpPr>
              <a:spLocks/>
            </p:cNvSpPr>
            <p:nvPr/>
          </p:nvSpPr>
          <p:spPr bwMode="auto">
            <a:xfrm>
              <a:off x="0" y="0"/>
              <a:ext cx="453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70" name="Rectangle 46"/>
            <p:cNvSpPr>
              <a:spLocks/>
            </p:cNvSpPr>
            <p:nvPr/>
          </p:nvSpPr>
          <p:spPr bwMode="auto">
            <a:xfrm>
              <a:off x="61" y="93"/>
              <a:ext cx="330" cy="2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4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LEU</a:t>
              </a:r>
            </a:p>
          </p:txBody>
        </p:sp>
      </p:grpSp>
      <p:grpSp>
        <p:nvGrpSpPr>
          <p:cNvPr id="52271" name="Group 47"/>
          <p:cNvGrpSpPr>
            <a:grpSpLocks/>
          </p:cNvGrpSpPr>
          <p:nvPr/>
        </p:nvGrpSpPr>
        <p:grpSpPr bwMode="auto">
          <a:xfrm>
            <a:off x="6746875" y="2611438"/>
            <a:ext cx="720725" cy="717550"/>
            <a:chOff x="0" y="0"/>
            <a:chExt cx="454" cy="452"/>
          </a:xfrm>
        </p:grpSpPr>
        <p:sp>
          <p:nvSpPr>
            <p:cNvPr id="52272" name="Oval 48"/>
            <p:cNvSpPr>
              <a:spLocks/>
            </p:cNvSpPr>
            <p:nvPr/>
          </p:nvSpPr>
          <p:spPr bwMode="auto">
            <a:xfrm>
              <a:off x="0" y="0"/>
              <a:ext cx="454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73" name="Rectangle 49"/>
            <p:cNvSpPr>
              <a:spLocks/>
            </p:cNvSpPr>
            <p:nvPr/>
          </p:nvSpPr>
          <p:spPr bwMode="auto">
            <a:xfrm>
              <a:off x="60" y="93"/>
              <a:ext cx="333" cy="2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4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SER</a:t>
              </a:r>
            </a:p>
          </p:txBody>
        </p:sp>
      </p:grpSp>
      <p:sp>
        <p:nvSpPr>
          <p:cNvPr id="52274" name="Freeform 50"/>
          <p:cNvSpPr>
            <a:spLocks/>
          </p:cNvSpPr>
          <p:nvPr/>
        </p:nvSpPr>
        <p:spPr bwMode="auto">
          <a:xfrm>
            <a:off x="4460875" y="3135313"/>
            <a:ext cx="455613" cy="1463675"/>
          </a:xfrm>
          <a:custGeom>
            <a:avLst/>
            <a:gdLst/>
            <a:ahLst/>
            <a:cxnLst>
              <a:cxn ang="0">
                <a:pos x="208" y="0"/>
              </a:cxn>
              <a:cxn ang="0">
                <a:pos x="2968" y="14927"/>
              </a:cxn>
              <a:cxn ang="0">
                <a:pos x="21118" y="21600"/>
              </a:cxn>
            </a:cxnLst>
            <a:rect l="0" t="0" r="r" b="b"/>
            <a:pathLst>
              <a:path w="21118" h="21600">
                <a:moveTo>
                  <a:pt x="208" y="0"/>
                </a:moveTo>
                <a:cubicBezTo>
                  <a:pt x="-137" y="5670"/>
                  <a:pt x="-482" y="11341"/>
                  <a:pt x="2968" y="14927"/>
                </a:cubicBezTo>
                <a:cubicBezTo>
                  <a:pt x="6419" y="18514"/>
                  <a:pt x="13734" y="20044"/>
                  <a:pt x="21118" y="21600"/>
                </a:cubicBezTo>
              </a:path>
            </a:pathLst>
          </a:custGeom>
          <a:noFill/>
          <a:ln w="7620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75" name="Freeform 51"/>
          <p:cNvSpPr>
            <a:spLocks/>
          </p:cNvSpPr>
          <p:nvPr/>
        </p:nvSpPr>
        <p:spPr bwMode="auto">
          <a:xfrm>
            <a:off x="3065463" y="3100388"/>
            <a:ext cx="136525" cy="1468437"/>
          </a:xfrm>
          <a:custGeom>
            <a:avLst/>
            <a:gdLst/>
            <a:ahLst/>
            <a:cxnLst>
              <a:cxn ang="0">
                <a:pos x="208" y="0"/>
              </a:cxn>
              <a:cxn ang="0">
                <a:pos x="2968" y="14927"/>
              </a:cxn>
              <a:cxn ang="0">
                <a:pos x="21118" y="21600"/>
              </a:cxn>
            </a:cxnLst>
            <a:rect l="0" t="0" r="r" b="b"/>
            <a:pathLst>
              <a:path w="21118" h="21600">
                <a:moveTo>
                  <a:pt x="208" y="0"/>
                </a:moveTo>
                <a:cubicBezTo>
                  <a:pt x="-137" y="5670"/>
                  <a:pt x="-482" y="11341"/>
                  <a:pt x="2968" y="14927"/>
                </a:cubicBezTo>
                <a:cubicBezTo>
                  <a:pt x="6419" y="18514"/>
                  <a:pt x="13734" y="20044"/>
                  <a:pt x="21118" y="21600"/>
                </a:cubicBezTo>
              </a:path>
            </a:pathLst>
          </a:custGeom>
          <a:noFill/>
          <a:ln w="7620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76" name="Freeform 52"/>
          <p:cNvSpPr>
            <a:spLocks/>
          </p:cNvSpPr>
          <p:nvPr/>
        </p:nvSpPr>
        <p:spPr bwMode="auto">
          <a:xfrm flipH="1">
            <a:off x="1693863" y="3186113"/>
            <a:ext cx="52387" cy="1336675"/>
          </a:xfrm>
          <a:custGeom>
            <a:avLst/>
            <a:gdLst/>
            <a:ahLst/>
            <a:cxnLst>
              <a:cxn ang="0">
                <a:pos x="208" y="0"/>
              </a:cxn>
              <a:cxn ang="0">
                <a:pos x="2968" y="14927"/>
              </a:cxn>
              <a:cxn ang="0">
                <a:pos x="21118" y="21600"/>
              </a:cxn>
            </a:cxnLst>
            <a:rect l="0" t="0" r="r" b="b"/>
            <a:pathLst>
              <a:path w="21118" h="21600">
                <a:moveTo>
                  <a:pt x="208" y="0"/>
                </a:moveTo>
                <a:cubicBezTo>
                  <a:pt x="-137" y="5670"/>
                  <a:pt x="-482" y="11341"/>
                  <a:pt x="2968" y="14927"/>
                </a:cubicBezTo>
                <a:cubicBezTo>
                  <a:pt x="6419" y="18514"/>
                  <a:pt x="13734" y="20044"/>
                  <a:pt x="21118" y="21600"/>
                </a:cubicBezTo>
              </a:path>
            </a:pathLst>
          </a:custGeom>
          <a:noFill/>
          <a:ln w="7620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77" name="Line 53"/>
          <p:cNvSpPr>
            <a:spLocks noChangeShapeType="1"/>
          </p:cNvSpPr>
          <p:nvPr/>
        </p:nvSpPr>
        <p:spPr bwMode="auto">
          <a:xfrm>
            <a:off x="6451600" y="4765675"/>
            <a:ext cx="850900" cy="33338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2278" name="Group 54"/>
          <p:cNvGrpSpPr>
            <a:grpSpLocks/>
          </p:cNvGrpSpPr>
          <p:nvPr/>
        </p:nvGrpSpPr>
        <p:grpSpPr bwMode="auto">
          <a:xfrm>
            <a:off x="2706688" y="2611438"/>
            <a:ext cx="719137" cy="717550"/>
            <a:chOff x="0" y="0"/>
            <a:chExt cx="453" cy="452"/>
          </a:xfrm>
        </p:grpSpPr>
        <p:sp>
          <p:nvSpPr>
            <p:cNvPr id="52279" name="Oval 55"/>
            <p:cNvSpPr>
              <a:spLocks/>
            </p:cNvSpPr>
            <p:nvPr/>
          </p:nvSpPr>
          <p:spPr bwMode="auto">
            <a:xfrm>
              <a:off x="0" y="0"/>
              <a:ext cx="453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80" name="Rectangle 56"/>
            <p:cNvSpPr>
              <a:spLocks/>
            </p:cNvSpPr>
            <p:nvPr/>
          </p:nvSpPr>
          <p:spPr bwMode="auto">
            <a:xfrm>
              <a:off x="39" y="93"/>
              <a:ext cx="374" cy="2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4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GLY</a:t>
              </a:r>
            </a:p>
          </p:txBody>
        </p:sp>
      </p:grpSp>
      <p:grpSp>
        <p:nvGrpSpPr>
          <p:cNvPr id="52281" name="Group 57"/>
          <p:cNvGrpSpPr>
            <a:grpSpLocks/>
          </p:cNvGrpSpPr>
          <p:nvPr/>
        </p:nvGrpSpPr>
        <p:grpSpPr bwMode="auto">
          <a:xfrm>
            <a:off x="4054475" y="2611438"/>
            <a:ext cx="719138" cy="717550"/>
            <a:chOff x="0" y="0"/>
            <a:chExt cx="453" cy="452"/>
          </a:xfrm>
        </p:grpSpPr>
        <p:sp>
          <p:nvSpPr>
            <p:cNvPr id="52282" name="Oval 58"/>
            <p:cNvSpPr>
              <a:spLocks/>
            </p:cNvSpPr>
            <p:nvPr/>
          </p:nvSpPr>
          <p:spPr bwMode="auto">
            <a:xfrm>
              <a:off x="0" y="0"/>
              <a:ext cx="453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83" name="Rectangle 59"/>
            <p:cNvSpPr>
              <a:spLocks/>
            </p:cNvSpPr>
            <p:nvPr/>
          </p:nvSpPr>
          <p:spPr bwMode="auto">
            <a:xfrm>
              <a:off x="66" y="93"/>
              <a:ext cx="320" cy="2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4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LYS</a:t>
              </a:r>
            </a:p>
          </p:txBody>
        </p:sp>
      </p:grpSp>
      <p:grpSp>
        <p:nvGrpSpPr>
          <p:cNvPr id="52284" name="Group 60"/>
          <p:cNvGrpSpPr>
            <a:grpSpLocks/>
          </p:cNvGrpSpPr>
          <p:nvPr/>
        </p:nvGrpSpPr>
        <p:grpSpPr bwMode="auto">
          <a:xfrm>
            <a:off x="1360488" y="2611438"/>
            <a:ext cx="720725" cy="717550"/>
            <a:chOff x="0" y="0"/>
            <a:chExt cx="454" cy="452"/>
          </a:xfrm>
        </p:grpSpPr>
        <p:sp>
          <p:nvSpPr>
            <p:cNvPr id="52285" name="Oval 61"/>
            <p:cNvSpPr>
              <a:spLocks/>
            </p:cNvSpPr>
            <p:nvPr/>
          </p:nvSpPr>
          <p:spPr bwMode="auto">
            <a:xfrm>
              <a:off x="0" y="0"/>
              <a:ext cx="454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86" name="Rectangle 62"/>
            <p:cNvSpPr>
              <a:spLocks/>
            </p:cNvSpPr>
            <p:nvPr/>
          </p:nvSpPr>
          <p:spPr bwMode="auto">
            <a:xfrm>
              <a:off x="46" y="93"/>
              <a:ext cx="361" cy="2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4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ALA</a:t>
              </a:r>
            </a:p>
          </p:txBody>
        </p:sp>
      </p:grpSp>
      <p:sp>
        <p:nvSpPr>
          <p:cNvPr id="52287" name="Rectangle 63"/>
          <p:cNvSpPr>
            <a:spLocks noGrp="1" noChangeArrowheads="1"/>
          </p:cNvSpPr>
          <p:nvPr>
            <p:ph type="body" idx="1"/>
          </p:nvPr>
        </p:nvSpPr>
        <p:spPr>
          <a:xfrm>
            <a:off x="611188" y="5410200"/>
            <a:ext cx="8153400" cy="1066800"/>
          </a:xfrm>
          <a:ln/>
        </p:spPr>
        <p:txBody>
          <a:bodyPr/>
          <a:lstStyle/>
          <a:p>
            <a:pPr marL="280988" indent="-280988"/>
            <a:r>
              <a:rPr lang="en-US" sz="3200"/>
              <a:t>Model ties </a:t>
            </a:r>
            <a:r>
              <a:rPr lang="en-US" sz="3200">
                <a:solidFill>
                  <a:srgbClr val="FFFF00"/>
                </a:solidFill>
              </a:rPr>
              <a:t>adjacency constraints</a:t>
            </a:r>
            <a:r>
              <a:rPr lang="en-US" sz="3200"/>
              <a:t>, </a:t>
            </a:r>
            <a:r>
              <a:rPr lang="en-US" sz="3200">
                <a:solidFill>
                  <a:srgbClr val="009900"/>
                </a:solidFill>
              </a:rPr>
              <a:t>occupancy constraints</a:t>
            </a:r>
            <a:r>
              <a:rPr lang="en-US" sz="3200"/>
              <a:t>, and</a:t>
            </a:r>
            <a:r>
              <a:rPr lang="en-US" sz="3200">
                <a:solidFill>
                  <a:srgbClr val="FF9900"/>
                </a:solidFill>
              </a:rPr>
              <a:t> Phase 1 priors</a:t>
            </a:r>
          </a:p>
        </p:txBody>
      </p:sp>
      <p:sp>
        <p:nvSpPr>
          <p:cNvPr id="52288" name="Text Box 64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D4A05523-F317-405F-95B5-C58962644983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12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74" grpId="0" animBg="1"/>
      <p:bldP spid="52275" grpId="0" animBg="1"/>
      <p:bldP spid="52276" grpId="0" animBg="1"/>
      <p:bldP spid="522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CF522-6B45-42CD-B3AF-83DDDBC83DD4}" type="slidenum">
              <a:rPr lang="en-US"/>
              <a:pPr/>
              <a:t>13</a:t>
            </a:fld>
            <a:endParaRPr lang="en-US"/>
          </a:p>
        </p:txBody>
      </p:sp>
      <p:sp>
        <p:nvSpPr>
          <p:cNvPr id="57345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46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47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Approximate Inference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153400" cy="2781300"/>
          </a:xfrm>
          <a:ln/>
        </p:spPr>
        <p:txBody>
          <a:bodyPr/>
          <a:lstStyle/>
          <a:p>
            <a:pPr marL="280988" indent="-280988"/>
            <a:r>
              <a:rPr lang="en-US" i="1" dirty="0">
                <a:latin typeface="Times" pitchFamily="18" charset="0"/>
                <a:ea typeface="CMU Serif Italic" charset="0"/>
                <a:cs typeface="Times" pitchFamily="18" charset="0"/>
                <a:sym typeface="CMU Serif Italic" charset="0"/>
              </a:rPr>
              <a:t>P</a:t>
            </a:r>
            <a:r>
              <a:rPr lang="en-US" dirty="0">
                <a:latin typeface="Times" pitchFamily="18" charset="0"/>
                <a:ea typeface="CMU Serif Roman" charset="0"/>
                <a:cs typeface="Times" pitchFamily="18" charset="0"/>
                <a:sym typeface="CMU Serif Roman" charset="0"/>
              </a:rPr>
              <a:t>(</a:t>
            </a:r>
            <a:r>
              <a:rPr lang="en-US" b="1" dirty="0">
                <a:latin typeface="Times" pitchFamily="18" charset="0"/>
                <a:ea typeface="CMU Serif Bold Extended Roman" charset="0"/>
                <a:cs typeface="Times" pitchFamily="18" charset="0"/>
                <a:sym typeface="CMU Serif Bold Extended Roman" charset="0"/>
              </a:rPr>
              <a:t>U</a:t>
            </a:r>
            <a:r>
              <a:rPr lang="en-US" dirty="0">
                <a:latin typeface="Times" pitchFamily="18" charset="0"/>
                <a:ea typeface="CMU Serif Roman" charset="0"/>
                <a:cs typeface="Times" pitchFamily="18" charset="0"/>
                <a:sym typeface="CMU Serif Roman" charset="0"/>
              </a:rPr>
              <a:t>|</a:t>
            </a:r>
            <a:r>
              <a:rPr lang="en-US" b="1" dirty="0">
                <a:latin typeface="Times" pitchFamily="18" charset="0"/>
                <a:ea typeface="CMU Serif Bold Extended Roman" charset="0"/>
                <a:cs typeface="Times" pitchFamily="18" charset="0"/>
                <a:sym typeface="CMU Serif Bold Extended Roman" charset="0"/>
              </a:rPr>
              <a:t>M</a:t>
            </a:r>
            <a:r>
              <a:rPr lang="en-US" dirty="0">
                <a:latin typeface="Times" pitchFamily="18" charset="0"/>
                <a:ea typeface="CMU Serif Roman" charset="0"/>
                <a:cs typeface="Times" pitchFamily="18" charset="0"/>
                <a:sym typeface="CMU Serif Roman" charset="0"/>
              </a:rPr>
              <a:t>)</a:t>
            </a:r>
            <a:r>
              <a:rPr lang="en-US" dirty="0">
                <a:latin typeface="Times" pitchFamily="18" charset="0"/>
                <a:cs typeface="Times" pitchFamily="18" charset="0"/>
                <a:sym typeface="Times New Roman" charset="0"/>
              </a:rPr>
              <a:t>  </a:t>
            </a:r>
            <a:r>
              <a:rPr lang="en-US" dirty="0"/>
              <a:t>intractable to calculate, maximize exactly</a:t>
            </a:r>
          </a:p>
          <a:p>
            <a:pPr lvl="1"/>
            <a:endParaRPr lang="en-US" sz="1800" dirty="0"/>
          </a:p>
          <a:p>
            <a:pPr marL="280988" indent="-280988">
              <a:lnSpc>
                <a:spcPct val="80000"/>
              </a:lnSpc>
            </a:pPr>
            <a:r>
              <a:rPr lang="en-US" dirty="0"/>
              <a:t>ACMI-BP uses Loopy Belief Propagation (BP)</a:t>
            </a:r>
          </a:p>
          <a:p>
            <a:pPr lvl="1"/>
            <a:r>
              <a:rPr lang="en-US" dirty="0"/>
              <a:t>Local, message-passing scheme </a:t>
            </a:r>
          </a:p>
          <a:p>
            <a:pPr lvl="1"/>
            <a:r>
              <a:rPr lang="en-US" dirty="0"/>
              <a:t>Distributes evidence between nodes</a:t>
            </a:r>
          </a:p>
          <a:p>
            <a:pPr lvl="1"/>
            <a:r>
              <a:rPr lang="en-US" dirty="0"/>
              <a:t>Approximates marginal probabilities if graph has cycles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E45816EE-CCDC-433E-B7EA-0DE71ECE9041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13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28C61-05B9-44F4-AED2-5E7F9FA7B41F}" type="slidenum">
              <a:rPr lang="en-US"/>
              <a:pPr/>
              <a:t>14</a:t>
            </a:fld>
            <a:endParaRPr lang="en-US"/>
          </a:p>
        </p:txBody>
      </p:sp>
      <p:sp>
        <p:nvSpPr>
          <p:cNvPr id="59393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394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395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ACMI-BP: Loopy Belief Propagation</a:t>
            </a: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3605213" y="2486025"/>
            <a:ext cx="1409700" cy="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4198938" y="2351088"/>
            <a:ext cx="250825" cy="238125"/>
          </a:xfrm>
          <a:prstGeom prst="rect">
            <a:avLst/>
          </a:prstGeom>
          <a:solidFill>
            <a:srgbClr val="EBDDC3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grpSp>
        <p:nvGrpSpPr>
          <p:cNvPr id="59399" name="Group 7"/>
          <p:cNvGrpSpPr>
            <a:grpSpLocks/>
          </p:cNvGrpSpPr>
          <p:nvPr/>
        </p:nvGrpSpPr>
        <p:grpSpPr bwMode="auto">
          <a:xfrm>
            <a:off x="3135313" y="2074863"/>
            <a:ext cx="825500" cy="822325"/>
            <a:chOff x="0" y="0"/>
            <a:chExt cx="519" cy="518"/>
          </a:xfrm>
        </p:grpSpPr>
        <p:sp>
          <p:nvSpPr>
            <p:cNvPr id="59400" name="Oval 8"/>
            <p:cNvSpPr>
              <a:spLocks/>
            </p:cNvSpPr>
            <p:nvPr/>
          </p:nvSpPr>
          <p:spPr bwMode="auto">
            <a:xfrm>
              <a:off x="0" y="0"/>
              <a:ext cx="519" cy="518"/>
            </a:xfrm>
            <a:prstGeom prst="ellipse">
              <a:avLst/>
            </a:prstGeom>
            <a:solidFill>
              <a:srgbClr val="704404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01" name="Rectangle 9"/>
            <p:cNvSpPr>
              <a:spLocks/>
            </p:cNvSpPr>
            <p:nvPr/>
          </p:nvSpPr>
          <p:spPr bwMode="auto">
            <a:xfrm>
              <a:off x="51" y="107"/>
              <a:ext cx="417" cy="3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LYS</a:t>
              </a:r>
              <a:r>
                <a:rPr lang="en-US" sz="2400" baseline="-25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31</a:t>
              </a:r>
            </a:p>
          </p:txBody>
        </p:sp>
      </p:grpSp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4678363" y="2074863"/>
            <a:ext cx="825500" cy="822325"/>
            <a:chOff x="0" y="0"/>
            <a:chExt cx="519" cy="518"/>
          </a:xfrm>
        </p:grpSpPr>
        <p:sp>
          <p:nvSpPr>
            <p:cNvPr id="59403" name="Oval 11"/>
            <p:cNvSpPr>
              <a:spLocks/>
            </p:cNvSpPr>
            <p:nvPr/>
          </p:nvSpPr>
          <p:spPr bwMode="auto">
            <a:xfrm>
              <a:off x="0" y="0"/>
              <a:ext cx="519" cy="518"/>
            </a:xfrm>
            <a:prstGeom prst="ellipse">
              <a:avLst/>
            </a:prstGeom>
            <a:solidFill>
              <a:srgbClr val="704404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04" name="Rectangle 12"/>
            <p:cNvSpPr>
              <a:spLocks/>
            </p:cNvSpPr>
            <p:nvPr/>
          </p:nvSpPr>
          <p:spPr bwMode="auto">
            <a:xfrm>
              <a:off x="47" y="107"/>
              <a:ext cx="425" cy="3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LEU</a:t>
              </a:r>
              <a:r>
                <a:rPr lang="en-US" sz="2400" baseline="-25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32</a:t>
              </a:r>
            </a:p>
          </p:txBody>
        </p:sp>
      </p:grpSp>
      <p:sp>
        <p:nvSpPr>
          <p:cNvPr id="59405" name="Line 13"/>
          <p:cNvSpPr>
            <a:spLocks noChangeShapeType="1"/>
          </p:cNvSpPr>
          <p:nvPr/>
        </p:nvSpPr>
        <p:spPr bwMode="auto">
          <a:xfrm rot="10800000" flipH="1">
            <a:off x="5588000" y="2481263"/>
            <a:ext cx="776288" cy="0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 rot="10800000" flipH="1">
            <a:off x="2286000" y="2478088"/>
            <a:ext cx="749300" cy="0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7" name="Freeform 15"/>
          <p:cNvSpPr>
            <a:spLocks/>
          </p:cNvSpPr>
          <p:nvPr/>
        </p:nvSpPr>
        <p:spPr bwMode="auto">
          <a:xfrm>
            <a:off x="5013325" y="5299075"/>
            <a:ext cx="587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21600"/>
              </a:cxn>
              <a:cxn ang="0">
                <a:pos x="3503" y="3503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3503" y="3503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9408" name="Picture 16"/>
          <p:cNvPicPr>
            <a:picLocks noChangeAspect="1" noChangeArrowheads="1"/>
          </p:cNvPicPr>
          <p:nvPr/>
        </p:nvPicPr>
        <p:blipFill>
          <a:blip r:embed="rId3" cstate="print"/>
          <a:srcRect l="12469" t="29218" r="9195" b="14963"/>
          <a:stretch>
            <a:fillRect/>
          </a:stretch>
        </p:blipFill>
        <p:spPr bwMode="auto">
          <a:xfrm>
            <a:off x="631825" y="4946650"/>
            <a:ext cx="3151188" cy="16224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59409" name="Picture 17"/>
          <p:cNvPicPr>
            <a:picLocks noChangeAspect="1" noChangeArrowheads="1"/>
          </p:cNvPicPr>
          <p:nvPr/>
        </p:nvPicPr>
        <p:blipFill>
          <a:blip r:embed="rId4" cstate="print"/>
          <a:srcRect l="13535" t="27689" r="8130" b="16437"/>
          <a:stretch>
            <a:fillRect/>
          </a:stretch>
        </p:blipFill>
        <p:spPr bwMode="auto">
          <a:xfrm>
            <a:off x="5702300" y="4879975"/>
            <a:ext cx="3151188" cy="162401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grpSp>
        <p:nvGrpSpPr>
          <p:cNvPr id="59410" name="Group 18"/>
          <p:cNvGrpSpPr>
            <a:grpSpLocks/>
          </p:cNvGrpSpPr>
          <p:nvPr/>
        </p:nvGrpSpPr>
        <p:grpSpPr bwMode="auto">
          <a:xfrm>
            <a:off x="3157538" y="3124200"/>
            <a:ext cx="3173412" cy="2400300"/>
            <a:chOff x="0" y="0"/>
            <a:chExt cx="1998" cy="1511"/>
          </a:xfrm>
        </p:grpSpPr>
        <p:pic>
          <p:nvPicPr>
            <p:cNvPr id="59411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 l="13022" t="29218" r="8089" b="17203"/>
            <a:stretch>
              <a:fillRect/>
            </a:stretch>
          </p:blipFill>
          <p:spPr bwMode="auto">
            <a:xfrm>
              <a:off x="0" y="0"/>
              <a:ext cx="1998" cy="981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59412" name="Freeform 20"/>
            <p:cNvSpPr>
              <a:spLocks/>
            </p:cNvSpPr>
            <p:nvPr/>
          </p:nvSpPr>
          <p:spPr bwMode="auto">
            <a:xfrm>
              <a:off x="507" y="1191"/>
              <a:ext cx="984" cy="320"/>
            </a:xfrm>
            <a:custGeom>
              <a:avLst/>
              <a:gdLst/>
              <a:ahLst/>
              <a:cxnLst>
                <a:cxn ang="0">
                  <a:pos x="15986" y="7898"/>
                </a:cxn>
                <a:cxn ang="0">
                  <a:pos x="16162" y="0"/>
                </a:cxn>
                <a:cxn ang="0">
                  <a:pos x="21600" y="10665"/>
                </a:cxn>
                <a:cxn ang="0">
                  <a:pos x="15789" y="21600"/>
                </a:cxn>
                <a:cxn ang="0">
                  <a:pos x="15898" y="13703"/>
                </a:cxn>
                <a:cxn ang="0">
                  <a:pos x="439" y="19035"/>
                </a:cxn>
                <a:cxn ang="0">
                  <a:pos x="0" y="5603"/>
                </a:cxn>
                <a:cxn ang="0">
                  <a:pos x="0" y="5603"/>
                </a:cxn>
                <a:cxn ang="0">
                  <a:pos x="15986" y="7898"/>
                </a:cxn>
                <a:cxn ang="0">
                  <a:pos x="15986" y="7898"/>
                </a:cxn>
              </a:cxnLst>
              <a:rect l="0" t="0" r="r" b="b"/>
              <a:pathLst>
                <a:path w="21600" h="21600">
                  <a:moveTo>
                    <a:pt x="15986" y="7898"/>
                  </a:moveTo>
                  <a:lnTo>
                    <a:pt x="16162" y="0"/>
                  </a:lnTo>
                  <a:lnTo>
                    <a:pt x="21600" y="10665"/>
                  </a:lnTo>
                  <a:lnTo>
                    <a:pt x="15789" y="21600"/>
                  </a:lnTo>
                  <a:lnTo>
                    <a:pt x="15898" y="13703"/>
                  </a:lnTo>
                  <a:lnTo>
                    <a:pt x="439" y="19035"/>
                  </a:lnTo>
                  <a:lnTo>
                    <a:pt x="0" y="5603"/>
                  </a:lnTo>
                  <a:lnTo>
                    <a:pt x="15986" y="7898"/>
                  </a:lnTo>
                  <a:close/>
                  <a:moveTo>
                    <a:pt x="15986" y="7898"/>
                  </a:moveTo>
                </a:path>
              </a:pathLst>
            </a:custGeom>
            <a:noFill/>
            <a:ln w="38100" cap="flat">
              <a:solidFill>
                <a:srgbClr val="BED3E4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9413" name="Rectangle 21"/>
          <p:cNvSpPr>
            <a:spLocks/>
          </p:cNvSpPr>
          <p:nvPr/>
        </p:nvSpPr>
        <p:spPr bwMode="auto">
          <a:xfrm>
            <a:off x="6324600" y="3276600"/>
            <a:ext cx="2138363" cy="622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 i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m</a:t>
            </a:r>
            <a:r>
              <a:rPr lang="en-US" sz="3200" i="1" baseline="-25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LYS31→LEU32</a:t>
            </a:r>
          </a:p>
        </p:txBody>
      </p:sp>
      <p:pic>
        <p:nvPicPr>
          <p:cNvPr id="59414" name="Picture 22"/>
          <p:cNvPicPr>
            <a:picLocks noChangeAspect="1" noChangeArrowheads="1"/>
          </p:cNvPicPr>
          <p:nvPr/>
        </p:nvPicPr>
        <p:blipFill>
          <a:blip r:embed="rId6" cstate="print"/>
          <a:srcRect l="12984" t="27689" r="9195" b="16492"/>
          <a:stretch>
            <a:fillRect/>
          </a:stretch>
        </p:blipFill>
        <p:spPr bwMode="auto">
          <a:xfrm>
            <a:off x="5681663" y="4878388"/>
            <a:ext cx="3130550" cy="16224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59415" name="AutoShape 23"/>
          <p:cNvSpPr>
            <a:spLocks/>
          </p:cNvSpPr>
          <p:nvPr/>
        </p:nvSpPr>
        <p:spPr bwMode="auto">
          <a:xfrm>
            <a:off x="5659438" y="4419600"/>
            <a:ext cx="3267075" cy="2274888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6" name="Rectangle 24"/>
          <p:cNvSpPr>
            <a:spLocks/>
          </p:cNvSpPr>
          <p:nvPr/>
        </p:nvSpPr>
        <p:spPr bwMode="auto">
          <a:xfrm>
            <a:off x="6781800" y="4267200"/>
            <a:ext cx="1074738" cy="622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 i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p</a:t>
            </a:r>
            <a:r>
              <a:rPr lang="en-US" sz="3200" i="1" baseline="-25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LEU32</a:t>
            </a:r>
          </a:p>
        </p:txBody>
      </p:sp>
      <p:sp>
        <p:nvSpPr>
          <p:cNvPr id="59417" name="Rectangle 25"/>
          <p:cNvSpPr>
            <a:spLocks/>
          </p:cNvSpPr>
          <p:nvPr/>
        </p:nvSpPr>
        <p:spPr bwMode="auto">
          <a:xfrm>
            <a:off x="1676400" y="4343400"/>
            <a:ext cx="993775" cy="622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 i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p</a:t>
            </a:r>
            <a:r>
              <a:rPr lang="en-US" sz="3200" i="1" baseline="-25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LYS31</a:t>
            </a:r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E4B3C3EC-17A7-4C0E-869F-B5EF0A761DE0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14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3" grpId="0" autoUpdateAnimBg="0"/>
      <p:bldP spid="594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625C-20BF-49FF-9D05-D8FBD67F7C51}" type="slidenum">
              <a:rPr lang="en-US"/>
              <a:pPr/>
              <a:t>15</a:t>
            </a:fld>
            <a:endParaRPr lang="en-US"/>
          </a:p>
        </p:txBody>
      </p:sp>
      <p:sp>
        <p:nvSpPr>
          <p:cNvPr id="61441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42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43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ACMI-BP: Loopy Belief Propagation</a:t>
            </a: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3605213" y="2486025"/>
            <a:ext cx="1409700" cy="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46" name="Rectangle 6"/>
          <p:cNvSpPr>
            <a:spLocks/>
          </p:cNvSpPr>
          <p:nvPr/>
        </p:nvSpPr>
        <p:spPr bwMode="auto">
          <a:xfrm>
            <a:off x="4198938" y="2351088"/>
            <a:ext cx="250825" cy="238125"/>
          </a:xfrm>
          <a:prstGeom prst="rect">
            <a:avLst/>
          </a:prstGeom>
          <a:solidFill>
            <a:srgbClr val="EBDDC3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grpSp>
        <p:nvGrpSpPr>
          <p:cNvPr id="61447" name="Group 7"/>
          <p:cNvGrpSpPr>
            <a:grpSpLocks/>
          </p:cNvGrpSpPr>
          <p:nvPr/>
        </p:nvGrpSpPr>
        <p:grpSpPr bwMode="auto">
          <a:xfrm>
            <a:off x="3135313" y="2074863"/>
            <a:ext cx="825500" cy="822325"/>
            <a:chOff x="0" y="0"/>
            <a:chExt cx="519" cy="518"/>
          </a:xfrm>
        </p:grpSpPr>
        <p:sp>
          <p:nvSpPr>
            <p:cNvPr id="61448" name="Oval 8"/>
            <p:cNvSpPr>
              <a:spLocks/>
            </p:cNvSpPr>
            <p:nvPr/>
          </p:nvSpPr>
          <p:spPr bwMode="auto">
            <a:xfrm>
              <a:off x="0" y="0"/>
              <a:ext cx="519" cy="518"/>
            </a:xfrm>
            <a:prstGeom prst="ellipse">
              <a:avLst/>
            </a:prstGeom>
            <a:solidFill>
              <a:srgbClr val="704404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49" name="Rectangle 9"/>
            <p:cNvSpPr>
              <a:spLocks/>
            </p:cNvSpPr>
            <p:nvPr/>
          </p:nvSpPr>
          <p:spPr bwMode="auto">
            <a:xfrm>
              <a:off x="51" y="107"/>
              <a:ext cx="417" cy="3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LYS</a:t>
              </a:r>
              <a:r>
                <a:rPr lang="en-US" sz="2400" baseline="-25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31</a:t>
              </a:r>
            </a:p>
          </p:txBody>
        </p:sp>
      </p:grpSp>
      <p:grpSp>
        <p:nvGrpSpPr>
          <p:cNvPr id="61450" name="Group 10"/>
          <p:cNvGrpSpPr>
            <a:grpSpLocks/>
          </p:cNvGrpSpPr>
          <p:nvPr/>
        </p:nvGrpSpPr>
        <p:grpSpPr bwMode="auto">
          <a:xfrm>
            <a:off x="4678363" y="2074863"/>
            <a:ext cx="825500" cy="822325"/>
            <a:chOff x="0" y="0"/>
            <a:chExt cx="519" cy="518"/>
          </a:xfrm>
        </p:grpSpPr>
        <p:sp>
          <p:nvSpPr>
            <p:cNvPr id="61451" name="Oval 11"/>
            <p:cNvSpPr>
              <a:spLocks/>
            </p:cNvSpPr>
            <p:nvPr/>
          </p:nvSpPr>
          <p:spPr bwMode="auto">
            <a:xfrm>
              <a:off x="0" y="0"/>
              <a:ext cx="519" cy="518"/>
            </a:xfrm>
            <a:prstGeom prst="ellipse">
              <a:avLst/>
            </a:prstGeom>
            <a:solidFill>
              <a:srgbClr val="704404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52" name="Rectangle 12"/>
            <p:cNvSpPr>
              <a:spLocks/>
            </p:cNvSpPr>
            <p:nvPr/>
          </p:nvSpPr>
          <p:spPr bwMode="auto">
            <a:xfrm>
              <a:off x="47" y="107"/>
              <a:ext cx="425" cy="3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LEU</a:t>
              </a:r>
              <a:r>
                <a:rPr lang="en-US" sz="2400" baseline="-25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32</a:t>
              </a:r>
            </a:p>
          </p:txBody>
        </p:sp>
      </p:grp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5588000" y="2476500"/>
            <a:ext cx="777875" cy="0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2286000" y="2476500"/>
            <a:ext cx="749300" cy="4763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5" name="Freeform 15"/>
          <p:cNvSpPr>
            <a:spLocks/>
          </p:cNvSpPr>
          <p:nvPr/>
        </p:nvSpPr>
        <p:spPr bwMode="auto">
          <a:xfrm>
            <a:off x="5013325" y="5299075"/>
            <a:ext cx="587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21600"/>
              </a:cxn>
              <a:cxn ang="0">
                <a:pos x="3503" y="3503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3503" y="3503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6" name="Rectangle 16"/>
          <p:cNvSpPr>
            <a:spLocks/>
          </p:cNvSpPr>
          <p:nvPr/>
        </p:nvSpPr>
        <p:spPr bwMode="auto">
          <a:xfrm>
            <a:off x="6323013" y="3276600"/>
            <a:ext cx="2219325" cy="622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 i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m</a:t>
            </a:r>
            <a:r>
              <a:rPr lang="en-US" sz="3200" i="1" baseline="-25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LEU32→LEU31</a:t>
            </a:r>
          </a:p>
        </p:txBody>
      </p:sp>
      <p:sp>
        <p:nvSpPr>
          <p:cNvPr id="61457" name="Rectangle 17"/>
          <p:cNvSpPr>
            <a:spLocks/>
          </p:cNvSpPr>
          <p:nvPr/>
        </p:nvSpPr>
        <p:spPr bwMode="auto">
          <a:xfrm>
            <a:off x="6781800" y="4267200"/>
            <a:ext cx="1074738" cy="622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 i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p</a:t>
            </a:r>
            <a:r>
              <a:rPr lang="en-US" sz="3200" i="1" baseline="-25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LEU32</a:t>
            </a:r>
          </a:p>
        </p:txBody>
      </p:sp>
      <p:sp>
        <p:nvSpPr>
          <p:cNvPr id="61458" name="Rectangle 18"/>
          <p:cNvSpPr>
            <a:spLocks/>
          </p:cNvSpPr>
          <p:nvPr/>
        </p:nvSpPr>
        <p:spPr bwMode="auto">
          <a:xfrm>
            <a:off x="1676400" y="4343400"/>
            <a:ext cx="993775" cy="622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 i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p</a:t>
            </a:r>
            <a:r>
              <a:rPr lang="en-US" sz="3200" i="1" baseline="-25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LYS31</a:t>
            </a:r>
          </a:p>
        </p:txBody>
      </p:sp>
      <p:sp>
        <p:nvSpPr>
          <p:cNvPr id="61459" name="Freeform 19"/>
          <p:cNvSpPr>
            <a:spLocks/>
          </p:cNvSpPr>
          <p:nvPr/>
        </p:nvSpPr>
        <p:spPr bwMode="auto">
          <a:xfrm>
            <a:off x="5013325" y="5299075"/>
            <a:ext cx="587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21600"/>
              </a:cxn>
              <a:cxn ang="0">
                <a:pos x="3503" y="3503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3503" y="3503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1460" name="Picture 20"/>
          <p:cNvPicPr>
            <a:picLocks noChangeAspect="1" noChangeArrowheads="1"/>
          </p:cNvPicPr>
          <p:nvPr/>
        </p:nvPicPr>
        <p:blipFill>
          <a:blip r:embed="rId2" cstate="print"/>
          <a:srcRect l="12469" t="29218" r="9195" b="14963"/>
          <a:stretch>
            <a:fillRect/>
          </a:stretch>
        </p:blipFill>
        <p:spPr bwMode="auto">
          <a:xfrm>
            <a:off x="631825" y="4946650"/>
            <a:ext cx="3151188" cy="16224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61461" name="Picture 21"/>
          <p:cNvPicPr>
            <a:picLocks noChangeAspect="1" noChangeArrowheads="1"/>
          </p:cNvPicPr>
          <p:nvPr/>
        </p:nvPicPr>
        <p:blipFill>
          <a:blip r:embed="rId3" cstate="print"/>
          <a:srcRect l="13535" t="27689" r="8130" b="16437"/>
          <a:stretch>
            <a:fillRect/>
          </a:stretch>
        </p:blipFill>
        <p:spPr bwMode="auto">
          <a:xfrm>
            <a:off x="5702300" y="4879975"/>
            <a:ext cx="3151188" cy="162401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grpSp>
        <p:nvGrpSpPr>
          <p:cNvPr id="61462" name="Group 22"/>
          <p:cNvGrpSpPr>
            <a:grpSpLocks/>
          </p:cNvGrpSpPr>
          <p:nvPr/>
        </p:nvGrpSpPr>
        <p:grpSpPr bwMode="auto">
          <a:xfrm>
            <a:off x="3140075" y="3200400"/>
            <a:ext cx="3175000" cy="2333625"/>
            <a:chOff x="0" y="0"/>
            <a:chExt cx="2000" cy="1470"/>
          </a:xfrm>
        </p:grpSpPr>
        <p:pic>
          <p:nvPicPr>
            <p:cNvPr id="61463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 l="11879" t="38176" r="9195" b="12726"/>
            <a:stretch>
              <a:fillRect/>
            </a:stretch>
          </p:blipFill>
          <p:spPr bwMode="auto">
            <a:xfrm>
              <a:off x="0" y="0"/>
              <a:ext cx="2000" cy="899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61464" name="Freeform 24"/>
            <p:cNvSpPr>
              <a:spLocks/>
            </p:cNvSpPr>
            <p:nvPr/>
          </p:nvSpPr>
          <p:spPr bwMode="auto">
            <a:xfrm flipH="1">
              <a:off x="507" y="1150"/>
              <a:ext cx="985" cy="320"/>
            </a:xfrm>
            <a:custGeom>
              <a:avLst/>
              <a:gdLst/>
              <a:ahLst/>
              <a:cxnLst>
                <a:cxn ang="0">
                  <a:pos x="15986" y="7898"/>
                </a:cxn>
                <a:cxn ang="0">
                  <a:pos x="16162" y="0"/>
                </a:cxn>
                <a:cxn ang="0">
                  <a:pos x="21600" y="10665"/>
                </a:cxn>
                <a:cxn ang="0">
                  <a:pos x="15789" y="21600"/>
                </a:cxn>
                <a:cxn ang="0">
                  <a:pos x="15898" y="13703"/>
                </a:cxn>
                <a:cxn ang="0">
                  <a:pos x="439" y="19035"/>
                </a:cxn>
                <a:cxn ang="0">
                  <a:pos x="0" y="5603"/>
                </a:cxn>
                <a:cxn ang="0">
                  <a:pos x="0" y="5603"/>
                </a:cxn>
                <a:cxn ang="0">
                  <a:pos x="15986" y="7898"/>
                </a:cxn>
                <a:cxn ang="0">
                  <a:pos x="15986" y="7898"/>
                </a:cxn>
              </a:cxnLst>
              <a:rect l="0" t="0" r="r" b="b"/>
              <a:pathLst>
                <a:path w="21600" h="21600">
                  <a:moveTo>
                    <a:pt x="15986" y="7898"/>
                  </a:moveTo>
                  <a:lnTo>
                    <a:pt x="16162" y="0"/>
                  </a:lnTo>
                  <a:lnTo>
                    <a:pt x="21600" y="10665"/>
                  </a:lnTo>
                  <a:lnTo>
                    <a:pt x="15789" y="21600"/>
                  </a:lnTo>
                  <a:lnTo>
                    <a:pt x="15898" y="13703"/>
                  </a:lnTo>
                  <a:lnTo>
                    <a:pt x="439" y="19035"/>
                  </a:lnTo>
                  <a:lnTo>
                    <a:pt x="0" y="5603"/>
                  </a:lnTo>
                  <a:lnTo>
                    <a:pt x="15986" y="7898"/>
                  </a:lnTo>
                  <a:close/>
                  <a:moveTo>
                    <a:pt x="15986" y="7898"/>
                  </a:moveTo>
                </a:path>
              </a:pathLst>
            </a:custGeom>
            <a:noFill/>
            <a:ln w="38100" cap="flat">
              <a:solidFill>
                <a:srgbClr val="BED3E4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61465" name="Picture 25"/>
          <p:cNvPicPr>
            <a:picLocks noChangeAspect="1" noChangeArrowheads="1"/>
          </p:cNvPicPr>
          <p:nvPr/>
        </p:nvPicPr>
        <p:blipFill>
          <a:blip r:embed="rId5" cstate="print"/>
          <a:srcRect l="12984" t="27689" r="9195" b="16492"/>
          <a:stretch>
            <a:fillRect/>
          </a:stretch>
        </p:blipFill>
        <p:spPr bwMode="auto">
          <a:xfrm>
            <a:off x="5681663" y="4878388"/>
            <a:ext cx="3130550" cy="16224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61466" name="Picture 26"/>
          <p:cNvPicPr>
            <a:picLocks noChangeAspect="1" noChangeArrowheads="1"/>
          </p:cNvPicPr>
          <p:nvPr/>
        </p:nvPicPr>
        <p:blipFill>
          <a:blip r:embed="rId6" cstate="print"/>
          <a:srcRect l="13274" t="29686" r="8698" b="15569"/>
          <a:stretch>
            <a:fillRect/>
          </a:stretch>
        </p:blipFill>
        <p:spPr bwMode="auto">
          <a:xfrm>
            <a:off x="652463" y="4967288"/>
            <a:ext cx="3135312" cy="15875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61467" name="AutoShape 27"/>
          <p:cNvSpPr>
            <a:spLocks/>
          </p:cNvSpPr>
          <p:nvPr/>
        </p:nvSpPr>
        <p:spPr bwMode="auto">
          <a:xfrm>
            <a:off x="533400" y="4505325"/>
            <a:ext cx="3352800" cy="2276475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21D5E889-E2EF-4932-BC69-3E2AA67D9D5C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15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6" grpId="0" autoUpdateAnimBg="0"/>
      <p:bldP spid="614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5086-1664-4402-8C9A-DB81542087B8}" type="slidenum">
              <a:rPr lang="en-US"/>
              <a:pPr/>
              <a:t>16</a:t>
            </a:fld>
            <a:endParaRPr lang="en-US"/>
          </a:p>
        </p:txBody>
      </p:sp>
      <p:sp>
        <p:nvSpPr>
          <p:cNvPr id="62465" name="Rectangle 1"/>
          <p:cNvSpPr>
            <a:spLocks/>
          </p:cNvSpPr>
          <p:nvPr/>
        </p:nvSpPr>
        <p:spPr bwMode="auto">
          <a:xfrm>
            <a:off x="0" y="1524000"/>
            <a:ext cx="9156700" cy="1143000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66" name="Rectangle 2"/>
          <p:cNvSpPr>
            <a:spLocks/>
          </p:cNvSpPr>
          <p:nvPr/>
        </p:nvSpPr>
        <p:spPr bwMode="auto">
          <a:xfrm>
            <a:off x="0" y="1600200"/>
            <a:ext cx="1308100" cy="990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67" name="Rectangle 3"/>
          <p:cNvSpPr>
            <a:spLocks/>
          </p:cNvSpPr>
          <p:nvPr/>
        </p:nvSpPr>
        <p:spPr bwMode="auto">
          <a:xfrm>
            <a:off x="1371600" y="1600200"/>
            <a:ext cx="7785100" cy="990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Guiding Belief Propagation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34975" y="2035175"/>
            <a:ext cx="423863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5300A169-430E-47CC-A5DE-A2E78C1D1DB2}" type="slidenum">
              <a:rPr lang="en-US" sz="2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16</a:t>
            </a:fld>
            <a:endParaRPr lang="en-US" sz="2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62470" name="Rectangle 6"/>
          <p:cNvSpPr>
            <a:spLocks/>
          </p:cNvSpPr>
          <p:nvPr/>
        </p:nvSpPr>
        <p:spPr bwMode="auto">
          <a:xfrm>
            <a:off x="1409700" y="241300"/>
            <a:ext cx="2817813" cy="1104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solidFill>
                  <a:srgbClr val="80808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- Background</a:t>
            </a:r>
          </a:p>
          <a:p>
            <a:pPr algn="l"/>
            <a:r>
              <a:rPr lang="en-US" sz="2400">
                <a:solidFill>
                  <a:srgbClr val="80808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- ACMI Overview</a:t>
            </a:r>
          </a:p>
          <a:p>
            <a:pPr algn="l"/>
            <a:r>
              <a:rPr lang="en-US" sz="2400">
                <a:solidFill>
                  <a:srgbClr val="80808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- Inference in ACMI-BP</a:t>
            </a:r>
          </a:p>
        </p:txBody>
      </p:sp>
      <p:sp>
        <p:nvSpPr>
          <p:cNvPr id="62471" name="Rectangle 7"/>
          <p:cNvSpPr>
            <a:spLocks/>
          </p:cNvSpPr>
          <p:nvPr/>
        </p:nvSpPr>
        <p:spPr bwMode="auto">
          <a:xfrm>
            <a:off x="1409700" y="2844800"/>
            <a:ext cx="2874963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solidFill>
                  <a:srgbClr val="80808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- Experiments &amp; 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/>
          </p:cNvSpPr>
          <p:nvPr/>
        </p:nvSpPr>
        <p:spPr bwMode="auto">
          <a:xfrm>
            <a:off x="609600" y="3797300"/>
            <a:ext cx="7316788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9763" lvl="1" indent="-274638" algn="l">
              <a:spcBef>
                <a:spcPts val="500"/>
              </a:spcBef>
              <a:buClr>
                <a:srgbClr val="94B6D2"/>
              </a:buClr>
              <a:buSzPct val="69000"/>
              <a:buFont typeface="Wingdings 2" charset="2"/>
              <a:buChar char="¤"/>
            </a:pPr>
            <a:r>
              <a:rPr lang="en-US" sz="26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Best case: wasted resources</a:t>
            </a:r>
            <a:endParaRPr lang="en-US" sz="2600">
              <a:solidFill>
                <a:schemeClr val="tx1"/>
              </a:solidFill>
              <a:latin typeface="Tw Cen MT" charset="0"/>
              <a:ea typeface="Lucida Grande" charset="0"/>
              <a:cs typeface="Lucida Grande" charset="0"/>
              <a:sym typeface="Tw Cen MT" charset="0"/>
            </a:endParaRPr>
          </a:p>
          <a:p>
            <a:pPr marL="639763" lvl="1" indent="-274638" algn="l">
              <a:spcBef>
                <a:spcPts val="500"/>
              </a:spcBef>
              <a:buClr>
                <a:srgbClr val="94B6D2"/>
              </a:buClr>
              <a:buSzPct val="69000"/>
              <a:buFont typeface="Wingdings 2" charset="2"/>
              <a:buChar char="¤"/>
            </a:pPr>
            <a:r>
              <a:rPr lang="en-US" sz="26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Worst case: poor information given more influence</a:t>
            </a:r>
          </a:p>
        </p:txBody>
      </p:sp>
      <p:sp>
        <p:nvSpPr>
          <p:cNvPr id="32772" name="Rectangle 2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3" name="Rectangle 3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4" name="Rectangle 4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 rot="10800000" flipH="1">
            <a:off x="3276600" y="5562600"/>
            <a:ext cx="8382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6" name="Rectangle 6"/>
          <p:cNvSpPr>
            <a:spLocks noChangeArrowheads="1"/>
          </p:cNvSpPr>
          <p:nvPr>
            <p:ph type="title"/>
          </p:nvPr>
        </p:nvSpPr>
        <p:spPr>
          <a:xfrm>
            <a:off x="609600" y="152400"/>
            <a:ext cx="7620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Message Scheduling</a:t>
            </a:r>
          </a:p>
        </p:txBody>
      </p:sp>
      <p:sp>
        <p:nvSpPr>
          <p:cNvPr id="32778" name="Text Box 8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ED415382-0988-4B30-9A97-B5422BEB469C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17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7134225" y="5387975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4467225" y="5387975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4378325" y="6226175"/>
            <a:ext cx="177800" cy="166688"/>
          </a:xfrm>
          <a:prstGeom prst="rect">
            <a:avLst/>
          </a:prstGeom>
          <a:solidFill>
            <a:srgbClr val="0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1800225" y="5387975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01" name="Freeform 13"/>
          <p:cNvSpPr>
            <a:spLocks/>
          </p:cNvSpPr>
          <p:nvPr/>
        </p:nvSpPr>
        <p:spPr bwMode="auto">
          <a:xfrm flipH="1">
            <a:off x="4495800" y="4191000"/>
            <a:ext cx="2632075" cy="952500"/>
          </a:xfrm>
          <a:custGeom>
            <a:avLst/>
            <a:gdLst>
              <a:gd name="T0" fmla="*/ 0 w 21600"/>
              <a:gd name="T1" fmla="*/ 952500 h 21600"/>
              <a:gd name="T2" fmla="*/ 994705 w 21600"/>
              <a:gd name="T3" fmla="*/ 306299 h 21600"/>
              <a:gd name="T4" fmla="*/ 2632075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cubicBezTo>
                  <a:pt x="1364" y="19158"/>
                  <a:pt x="4559" y="10533"/>
                  <a:pt x="8163" y="6946"/>
                </a:cubicBezTo>
                <a:cubicBezTo>
                  <a:pt x="11766" y="3358"/>
                  <a:pt x="18803" y="1450"/>
                  <a:pt x="2160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02" name="Freeform 14"/>
          <p:cNvSpPr>
            <a:spLocks/>
          </p:cNvSpPr>
          <p:nvPr/>
        </p:nvSpPr>
        <p:spPr bwMode="auto">
          <a:xfrm>
            <a:off x="1884363" y="4184650"/>
            <a:ext cx="2630487" cy="949325"/>
          </a:xfrm>
          <a:custGeom>
            <a:avLst/>
            <a:gdLst>
              <a:gd name="T0" fmla="*/ 0 w 21600"/>
              <a:gd name="T1" fmla="*/ 949325 h 21600"/>
              <a:gd name="T2" fmla="*/ 994105 w 21600"/>
              <a:gd name="T3" fmla="*/ 305278 h 21600"/>
              <a:gd name="T4" fmla="*/ 263048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cubicBezTo>
                  <a:pt x="1364" y="19158"/>
                  <a:pt x="4559" y="10533"/>
                  <a:pt x="8163" y="6946"/>
                </a:cubicBezTo>
                <a:cubicBezTo>
                  <a:pt x="11766" y="3358"/>
                  <a:pt x="18803" y="1450"/>
                  <a:pt x="2160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1816100" y="5387975"/>
            <a:ext cx="50657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rot="10800000" flipH="1">
            <a:off x="7594600" y="5402263"/>
            <a:ext cx="711200" cy="6350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05" name="Rectangle 17"/>
          <p:cNvSpPr>
            <a:spLocks/>
          </p:cNvSpPr>
          <p:nvPr/>
        </p:nvSpPr>
        <p:spPr bwMode="auto">
          <a:xfrm>
            <a:off x="3019425" y="5305425"/>
            <a:ext cx="179388" cy="165100"/>
          </a:xfrm>
          <a:prstGeom prst="rect">
            <a:avLst/>
          </a:prstGeom>
          <a:solidFill>
            <a:srgbClr val="0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63506" name="Rectangle 18"/>
          <p:cNvSpPr>
            <a:spLocks/>
          </p:cNvSpPr>
          <p:nvPr/>
        </p:nvSpPr>
        <p:spPr bwMode="auto">
          <a:xfrm>
            <a:off x="5686425" y="5305425"/>
            <a:ext cx="180975" cy="165100"/>
          </a:xfrm>
          <a:prstGeom prst="rect">
            <a:avLst/>
          </a:prstGeom>
          <a:solidFill>
            <a:srgbClr val="0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63507" name="Rectangle 19"/>
          <p:cNvSpPr>
            <a:spLocks/>
          </p:cNvSpPr>
          <p:nvPr/>
        </p:nvSpPr>
        <p:spPr bwMode="auto">
          <a:xfrm>
            <a:off x="4365625" y="4083050"/>
            <a:ext cx="180975" cy="168275"/>
          </a:xfrm>
          <a:prstGeom prst="rect">
            <a:avLst/>
          </a:prstGeom>
          <a:solidFill>
            <a:srgbClr val="0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794500" y="5029200"/>
            <a:ext cx="722313" cy="717550"/>
            <a:chOff x="0" y="0"/>
            <a:chExt cx="454" cy="452"/>
          </a:xfrm>
        </p:grpSpPr>
        <p:sp>
          <p:nvSpPr>
            <p:cNvPr id="32819" name="Oval 21"/>
            <p:cNvSpPr>
              <a:spLocks/>
            </p:cNvSpPr>
            <p:nvPr/>
          </p:nvSpPr>
          <p:spPr bwMode="auto">
            <a:xfrm>
              <a:off x="0" y="0"/>
              <a:ext cx="454" cy="452"/>
            </a:xfrm>
            <a:prstGeom prst="ellipse">
              <a:avLst/>
            </a:prstGeom>
            <a:solidFill>
              <a:srgbClr val="775F5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20" name="Rectangle 22"/>
            <p:cNvSpPr>
              <a:spLocks/>
            </p:cNvSpPr>
            <p:nvPr/>
          </p:nvSpPr>
          <p:spPr bwMode="auto">
            <a:xfrm>
              <a:off x="60" y="94"/>
              <a:ext cx="333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4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SER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102100" y="5029200"/>
            <a:ext cx="720725" cy="717550"/>
            <a:chOff x="0" y="0"/>
            <a:chExt cx="453" cy="452"/>
          </a:xfrm>
        </p:grpSpPr>
        <p:sp>
          <p:nvSpPr>
            <p:cNvPr id="32817" name="Oval 24"/>
            <p:cNvSpPr>
              <a:spLocks/>
            </p:cNvSpPr>
            <p:nvPr/>
          </p:nvSpPr>
          <p:spPr bwMode="auto">
            <a:xfrm>
              <a:off x="0" y="0"/>
              <a:ext cx="453" cy="452"/>
            </a:xfrm>
            <a:prstGeom prst="ellipse">
              <a:avLst/>
            </a:prstGeom>
            <a:solidFill>
              <a:srgbClr val="775F5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8" name="Rectangle 25"/>
            <p:cNvSpPr>
              <a:spLocks/>
            </p:cNvSpPr>
            <p:nvPr/>
          </p:nvSpPr>
          <p:spPr bwMode="auto">
            <a:xfrm>
              <a:off x="66" y="94"/>
              <a:ext cx="320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4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LYS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409700" y="5029200"/>
            <a:ext cx="720725" cy="717550"/>
            <a:chOff x="0" y="0"/>
            <a:chExt cx="454" cy="452"/>
          </a:xfrm>
        </p:grpSpPr>
        <p:sp>
          <p:nvSpPr>
            <p:cNvPr id="32815" name="Oval 27"/>
            <p:cNvSpPr>
              <a:spLocks/>
            </p:cNvSpPr>
            <p:nvPr/>
          </p:nvSpPr>
          <p:spPr bwMode="auto">
            <a:xfrm>
              <a:off x="0" y="0"/>
              <a:ext cx="454" cy="452"/>
            </a:xfrm>
            <a:prstGeom prst="ellipse">
              <a:avLst/>
            </a:prstGeom>
            <a:solidFill>
              <a:srgbClr val="775F5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6" name="Rectangle 28"/>
            <p:cNvSpPr>
              <a:spLocks/>
            </p:cNvSpPr>
            <p:nvPr/>
          </p:nvSpPr>
          <p:spPr bwMode="auto">
            <a:xfrm>
              <a:off x="46" y="94"/>
              <a:ext cx="361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4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ALA</a:t>
              </a:r>
            </a:p>
          </p:txBody>
        </p:sp>
      </p:grpSp>
      <p:sp>
        <p:nvSpPr>
          <p:cNvPr id="63517" name="Line 29"/>
          <p:cNvSpPr>
            <a:spLocks noChangeShapeType="1"/>
          </p:cNvSpPr>
          <p:nvPr/>
        </p:nvSpPr>
        <p:spPr bwMode="auto">
          <a:xfrm rot="10800000" flipH="1">
            <a:off x="469900" y="5389563"/>
            <a:ext cx="703263" cy="7937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18" name="Rectangle 30"/>
          <p:cNvSpPr>
            <a:spLocks/>
          </p:cNvSpPr>
          <p:nvPr/>
        </p:nvSpPr>
        <p:spPr bwMode="auto">
          <a:xfrm>
            <a:off x="1724025" y="6226175"/>
            <a:ext cx="179388" cy="166688"/>
          </a:xfrm>
          <a:prstGeom prst="rect">
            <a:avLst/>
          </a:prstGeom>
          <a:solidFill>
            <a:srgbClr val="0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63519" name="Rectangle 31"/>
          <p:cNvSpPr>
            <a:spLocks/>
          </p:cNvSpPr>
          <p:nvPr/>
        </p:nvSpPr>
        <p:spPr bwMode="auto">
          <a:xfrm>
            <a:off x="7058025" y="6226175"/>
            <a:ext cx="179388" cy="166688"/>
          </a:xfrm>
          <a:prstGeom prst="rect">
            <a:avLst/>
          </a:prstGeom>
          <a:solidFill>
            <a:srgbClr val="0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63520" name="Line 32"/>
          <p:cNvSpPr>
            <a:spLocks noChangeShapeType="1"/>
          </p:cNvSpPr>
          <p:nvPr/>
        </p:nvSpPr>
        <p:spPr bwMode="auto">
          <a:xfrm rot="10800000">
            <a:off x="2181225" y="5541963"/>
            <a:ext cx="9144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21" name="Line 33"/>
          <p:cNvSpPr>
            <a:spLocks noChangeShapeType="1"/>
          </p:cNvSpPr>
          <p:nvPr/>
        </p:nvSpPr>
        <p:spPr bwMode="auto">
          <a:xfrm flipH="1">
            <a:off x="2257425" y="4322763"/>
            <a:ext cx="19812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22" name="Line 34"/>
          <p:cNvSpPr>
            <a:spLocks noChangeShapeType="1"/>
          </p:cNvSpPr>
          <p:nvPr/>
        </p:nvSpPr>
        <p:spPr bwMode="auto">
          <a:xfrm rot="10800000" flipH="1">
            <a:off x="1571625" y="5768975"/>
            <a:ext cx="1588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23" name="Line 35"/>
          <p:cNvSpPr>
            <a:spLocks noChangeShapeType="1"/>
          </p:cNvSpPr>
          <p:nvPr/>
        </p:nvSpPr>
        <p:spPr bwMode="auto">
          <a:xfrm rot="10800000" flipH="1">
            <a:off x="2257425" y="5541963"/>
            <a:ext cx="838200" cy="1587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24" name="Line 36"/>
          <p:cNvSpPr>
            <a:spLocks noChangeShapeType="1"/>
          </p:cNvSpPr>
          <p:nvPr/>
        </p:nvSpPr>
        <p:spPr bwMode="auto">
          <a:xfrm rot="10800000" flipH="1">
            <a:off x="2257425" y="4321175"/>
            <a:ext cx="2057400" cy="6096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25" name="Line 37"/>
          <p:cNvSpPr>
            <a:spLocks noChangeShapeType="1"/>
          </p:cNvSpPr>
          <p:nvPr/>
        </p:nvSpPr>
        <p:spPr bwMode="auto">
          <a:xfrm flipH="1">
            <a:off x="1571625" y="5768975"/>
            <a:ext cx="1588" cy="5334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26" name="Line 38"/>
          <p:cNvSpPr>
            <a:spLocks noChangeShapeType="1"/>
          </p:cNvSpPr>
          <p:nvPr/>
        </p:nvSpPr>
        <p:spPr bwMode="auto">
          <a:xfrm rot="10800000">
            <a:off x="4800600" y="5562600"/>
            <a:ext cx="9144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27" name="Line 39"/>
          <p:cNvSpPr>
            <a:spLocks noChangeShapeType="1"/>
          </p:cNvSpPr>
          <p:nvPr/>
        </p:nvSpPr>
        <p:spPr bwMode="auto">
          <a:xfrm rot="10800000" flipH="1">
            <a:off x="4267200" y="5715000"/>
            <a:ext cx="1588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28" name="Line 40"/>
          <p:cNvSpPr>
            <a:spLocks noChangeShapeType="1"/>
          </p:cNvSpPr>
          <p:nvPr/>
        </p:nvSpPr>
        <p:spPr bwMode="auto">
          <a:xfrm rot="10800000" flipH="1">
            <a:off x="4876800" y="5562600"/>
            <a:ext cx="838200" cy="158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29" name="Line 41"/>
          <p:cNvSpPr>
            <a:spLocks noChangeShapeType="1"/>
          </p:cNvSpPr>
          <p:nvPr/>
        </p:nvSpPr>
        <p:spPr bwMode="auto">
          <a:xfrm flipH="1">
            <a:off x="4267200" y="5715000"/>
            <a:ext cx="1588" cy="5334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30" name="Line 42"/>
          <p:cNvSpPr>
            <a:spLocks noChangeShapeType="1"/>
          </p:cNvSpPr>
          <p:nvPr/>
        </p:nvSpPr>
        <p:spPr bwMode="auto">
          <a:xfrm rot="10800000">
            <a:off x="3200400" y="5562600"/>
            <a:ext cx="914400" cy="158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31" name="Line 43"/>
          <p:cNvSpPr>
            <a:spLocks noChangeShapeType="1"/>
          </p:cNvSpPr>
          <p:nvPr/>
        </p:nvSpPr>
        <p:spPr bwMode="auto">
          <a:xfrm rot="10800000">
            <a:off x="7467600" y="5562600"/>
            <a:ext cx="9144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32" name="Line 44"/>
          <p:cNvSpPr>
            <a:spLocks noChangeShapeType="1"/>
          </p:cNvSpPr>
          <p:nvPr/>
        </p:nvSpPr>
        <p:spPr bwMode="auto">
          <a:xfrm rot="10800000" flipH="1">
            <a:off x="6934200" y="5715000"/>
            <a:ext cx="1588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rot="10800000" flipH="1">
            <a:off x="7543800" y="5562600"/>
            <a:ext cx="838200" cy="158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34" name="Line 46"/>
          <p:cNvSpPr>
            <a:spLocks noChangeShapeType="1"/>
          </p:cNvSpPr>
          <p:nvPr/>
        </p:nvSpPr>
        <p:spPr bwMode="auto">
          <a:xfrm flipH="1">
            <a:off x="6934200" y="5715000"/>
            <a:ext cx="1588" cy="5334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 rot="10800000">
            <a:off x="5867400" y="5562600"/>
            <a:ext cx="914400" cy="158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36" name="Line 48"/>
          <p:cNvSpPr>
            <a:spLocks noChangeShapeType="1"/>
          </p:cNvSpPr>
          <p:nvPr/>
        </p:nvSpPr>
        <p:spPr bwMode="auto">
          <a:xfrm rot="10800000" flipH="1">
            <a:off x="5943600" y="5562600"/>
            <a:ext cx="8382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" name="Line 50"/>
          <p:cNvSpPr>
            <a:spLocks noChangeShapeType="1"/>
          </p:cNvSpPr>
          <p:nvPr/>
        </p:nvSpPr>
        <p:spPr bwMode="auto">
          <a:xfrm>
            <a:off x="4622800" y="4343400"/>
            <a:ext cx="2057400" cy="6096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arrow" w="med" len="med"/>
            <a:tailEnd type="none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/>
        </p:nvSpPr>
        <p:spPr bwMode="auto">
          <a:xfrm rot="10800000">
            <a:off x="4622800" y="4343400"/>
            <a:ext cx="19812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none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7"/>
          <p:cNvSpPr txBox="1">
            <a:spLocks noChangeArrowheads="1"/>
          </p:cNvSpPr>
          <p:nvPr/>
        </p:nvSpPr>
        <p:spPr bwMode="auto">
          <a:xfrm>
            <a:off x="611188" y="1600200"/>
            <a:ext cx="8153400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charset="2"/>
              <a:buChar char="¨"/>
              <a:tabLst/>
              <a:defRPr/>
            </a:pPr>
            <a:r>
              <a:rPr kumimoji="0" lang="en-US" sz="2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Tw Cen MT" charset="0"/>
              </a:rPr>
              <a:t>Key design choice: message-passing schedule</a:t>
            </a:r>
          </a:p>
          <a:p>
            <a:pPr marL="601663" marR="0" lvl="1" indent="-274638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94B6D2"/>
              </a:buClr>
              <a:buSzPct val="69000"/>
              <a:buFont typeface="Wingdings 2" charset="2"/>
              <a:buChar char="¤"/>
              <a:tabLst/>
              <a:defRPr/>
            </a:pP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Tw Cen MT" charset="0"/>
              </a:rPr>
              <a:t>When BP is approximate, ordering affects solution</a:t>
            </a:r>
            <a:b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Tw Cen MT" charset="0"/>
              </a:rPr>
            </a:b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B7B1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Tw Cen MT" charset="0"/>
              </a:rPr>
              <a:t>[Elidan et al, 2006]</a:t>
            </a:r>
            <a:b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B7B1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Tw Cen MT" charset="0"/>
              </a:rPr>
            </a:br>
            <a:endParaRPr kumimoji="0" lang="en-US" sz="2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  <a:sym typeface="Tw Cen MT" charset="0"/>
            </a:endParaRPr>
          </a:p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charset="2"/>
              <a:buChar char="¨"/>
              <a:tabLst/>
              <a:defRPr/>
            </a:pPr>
            <a:r>
              <a:rPr kumimoji="0" lang="en-US" sz="2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Tw Cen MT" charset="0"/>
              </a:rPr>
              <a:t>ACMI-BP uses a naïve, round-robin schedule</a:t>
            </a:r>
            <a:endParaRPr kumimoji="0" lang="en-US" sz="29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  <a:sym typeface="Tw Cen M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" grpId="0" autoUpdateAnimBg="0"/>
      <p:bldP spid="63493" grpId="0" animBg="1"/>
      <p:bldP spid="63493" grpId="1" animBg="1"/>
      <p:bldP spid="63497" grpId="0" animBg="1"/>
      <p:bldP spid="63497" grpId="1" animBg="1"/>
      <p:bldP spid="63498" grpId="0" animBg="1"/>
      <p:bldP spid="63498" grpId="1" animBg="1"/>
      <p:bldP spid="63499" grpId="0" animBg="1"/>
      <p:bldP spid="63499" grpId="1" animBg="1"/>
      <p:bldP spid="63500" grpId="0" animBg="1"/>
      <p:bldP spid="63500" grpId="1" animBg="1"/>
      <p:bldP spid="63501" grpId="0" animBg="1"/>
      <p:bldP spid="63501" grpId="1" animBg="1"/>
      <p:bldP spid="63502" grpId="0" animBg="1"/>
      <p:bldP spid="63502" grpId="1" animBg="1"/>
      <p:bldP spid="63503" grpId="0" animBg="1"/>
      <p:bldP spid="63503" grpId="1" animBg="1"/>
      <p:bldP spid="63504" grpId="0" animBg="1"/>
      <p:bldP spid="63504" grpId="1" animBg="1"/>
      <p:bldP spid="63505" grpId="0" animBg="1"/>
      <p:bldP spid="63505" grpId="1" animBg="1"/>
      <p:bldP spid="63506" grpId="0" animBg="1"/>
      <p:bldP spid="63506" grpId="1" animBg="1"/>
      <p:bldP spid="63507" grpId="0" animBg="1"/>
      <p:bldP spid="63507" grpId="1" animBg="1"/>
      <p:bldP spid="63517" grpId="0" animBg="1"/>
      <p:bldP spid="63517" grpId="1" animBg="1"/>
      <p:bldP spid="63518" grpId="0" animBg="1"/>
      <p:bldP spid="63518" grpId="1" animBg="1"/>
      <p:bldP spid="63519" grpId="0" animBg="1"/>
      <p:bldP spid="63519" grpId="1" animBg="1"/>
      <p:bldP spid="63520" grpId="0" animBg="1"/>
      <p:bldP spid="63520" grpId="1" animBg="1"/>
      <p:bldP spid="63521" grpId="0" animBg="1"/>
      <p:bldP spid="63521" grpId="1" animBg="1"/>
      <p:bldP spid="63522" grpId="0" animBg="1"/>
      <p:bldP spid="63522" grpId="1" animBg="1"/>
      <p:bldP spid="63523" grpId="0" animBg="1"/>
      <p:bldP spid="63523" grpId="1" animBg="1"/>
      <p:bldP spid="63524" grpId="0" animBg="1"/>
      <p:bldP spid="63524" grpId="1" animBg="1"/>
      <p:bldP spid="63525" grpId="0" animBg="1"/>
      <p:bldP spid="63525" grpId="1" animBg="1"/>
      <p:bldP spid="63526" grpId="0" animBg="1"/>
      <p:bldP spid="63526" grpId="1" animBg="1"/>
      <p:bldP spid="63527" grpId="0" animBg="1"/>
      <p:bldP spid="63527" grpId="1" animBg="1"/>
      <p:bldP spid="63528" grpId="0" animBg="1"/>
      <p:bldP spid="63528" grpId="1" animBg="1"/>
      <p:bldP spid="63529" grpId="0" animBg="1"/>
      <p:bldP spid="63529" grpId="1" animBg="1"/>
      <p:bldP spid="63530" grpId="0" animBg="1"/>
      <p:bldP spid="63530" grpId="1" animBg="1"/>
      <p:bldP spid="63531" grpId="0" animBg="1"/>
      <p:bldP spid="63531" grpId="1" animBg="1"/>
      <p:bldP spid="63532" grpId="0" animBg="1"/>
      <p:bldP spid="63532" grpId="1" animBg="1"/>
      <p:bldP spid="63533" grpId="0" animBg="1"/>
      <p:bldP spid="63533" grpId="1" animBg="1"/>
      <p:bldP spid="63534" grpId="0" animBg="1"/>
      <p:bldP spid="63534" grpId="1" animBg="1"/>
      <p:bldP spid="63535" grpId="0" animBg="1"/>
      <p:bldP spid="63535" grpId="1" animBg="1"/>
      <p:bldP spid="63536" grpId="0" animBg="1"/>
      <p:bldP spid="63536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F7E85-440F-4D21-A7B9-A73DEE909C5B}" type="slidenum">
              <a:rPr lang="en-US"/>
              <a:pPr/>
              <a:t>18</a:t>
            </a:fld>
            <a:endParaRPr lang="en-US"/>
          </a:p>
        </p:txBody>
      </p:sp>
      <p:pic>
        <p:nvPicPr>
          <p:cNvPr id="68609" name="Picture 1"/>
          <p:cNvPicPr>
            <a:picLocks noChangeArrowheads="1"/>
          </p:cNvPicPr>
          <p:nvPr/>
        </p:nvPicPr>
        <p:blipFill>
          <a:blip r:embed="rId3" cstate="print"/>
          <a:srcRect l="50595" t="15788" b="35088"/>
          <a:stretch>
            <a:fillRect/>
          </a:stretch>
        </p:blipFill>
        <p:spPr bwMode="auto">
          <a:xfrm>
            <a:off x="647700" y="3441700"/>
            <a:ext cx="8367713" cy="28702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68610" name="Rectangle 2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11" name="Rectangle 3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12" name="Rectangle 4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Using Domain Knowledge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9C0A62E7-A6B8-4D19-AF16-B5EC0DB8F399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18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532812" cy="5105400"/>
          </a:xfrm>
          <a:ln/>
        </p:spPr>
        <p:txBody>
          <a:bodyPr/>
          <a:lstStyle/>
          <a:p>
            <a:pPr marL="280988" indent="-280988"/>
            <a:r>
              <a:rPr lang="en-US" dirty="0"/>
              <a:t>Idea: use expert to assign importance of messages</a:t>
            </a:r>
          </a:p>
          <a:p>
            <a:pPr lvl="1"/>
            <a:endParaRPr lang="en-US" dirty="0"/>
          </a:p>
          <a:p>
            <a:pPr marL="280988" indent="-280988"/>
            <a:r>
              <a:rPr lang="en-US" dirty="0"/>
              <a:t>Biochemist insight: well-structured regions of protein correlate with strong features in density map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,  helices/strands have stable conformations</a:t>
            </a:r>
          </a:p>
          <a:p>
            <a:pPr lvl="1"/>
            <a:endParaRPr lang="en-US" dirty="0"/>
          </a:p>
          <a:p>
            <a:pPr marL="280988" indent="-280988"/>
            <a:r>
              <a:rPr lang="en-US" dirty="0"/>
              <a:t>Protein disorder - regions of a structure that are unstable/hard to define</a:t>
            </a:r>
          </a:p>
          <a:p>
            <a:pPr lvl="1"/>
            <a:r>
              <a:rPr lang="en-US" dirty="0"/>
              <a:t>ACMI-BP can use disorder to decide importance</a:t>
            </a:r>
          </a:p>
          <a:p>
            <a:pPr lvl="1"/>
            <a:r>
              <a:rPr lang="en-US" dirty="0"/>
              <a:t>Accurate predictors exist based on sequence alone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 uiExpand="1" build="p" autoUpdateAnimBg="0"/>
      <p:bldP spid="68615" grpId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FD15-83E9-4DB3-8F34-5BA788B28870}" type="slidenum">
              <a:rPr lang="en-US"/>
              <a:pPr/>
              <a:t>19</a:t>
            </a:fld>
            <a:endParaRPr lang="en-US"/>
          </a:p>
        </p:txBody>
      </p:sp>
      <p:sp>
        <p:nvSpPr>
          <p:cNvPr id="72705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06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07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08" name="AutoShape 4"/>
          <p:cNvSpPr>
            <a:spLocks/>
          </p:cNvSpPr>
          <p:nvPr/>
        </p:nvSpPr>
        <p:spPr bwMode="auto">
          <a:xfrm>
            <a:off x="152400" y="1676400"/>
            <a:ext cx="8470900" cy="4787900"/>
          </a:xfrm>
          <a:prstGeom prst="roundRect">
            <a:avLst>
              <a:gd name="adj" fmla="val 17241"/>
            </a:avLst>
          </a:prstGeom>
          <a:solidFill>
            <a:srgbClr val="D4E1ED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09" name="AutoShape 5"/>
          <p:cNvSpPr>
            <a:spLocks/>
          </p:cNvSpPr>
          <p:nvPr/>
        </p:nvSpPr>
        <p:spPr bwMode="auto">
          <a:xfrm>
            <a:off x="990600" y="3429000"/>
            <a:ext cx="3822700" cy="406400"/>
          </a:xfrm>
          <a:prstGeom prst="roundRect">
            <a:avLst>
              <a:gd name="adj" fmla="val 12500"/>
            </a:avLst>
          </a:prstGeom>
          <a:solidFill>
            <a:srgbClr val="FFFF00"/>
          </a:soli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Guided ACMI-BP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0475AA20-CA9A-43EC-A2E7-00F2C697B02A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19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72712" name="AutoShape 8"/>
          <p:cNvSpPr>
            <a:spLocks/>
          </p:cNvSpPr>
          <p:nvPr/>
        </p:nvSpPr>
        <p:spPr bwMode="auto">
          <a:xfrm>
            <a:off x="965200" y="2197100"/>
            <a:ext cx="4013200" cy="419100"/>
          </a:xfrm>
          <a:prstGeom prst="roundRect">
            <a:avLst>
              <a:gd name="adj" fmla="val 12120"/>
            </a:avLst>
          </a:prstGeom>
          <a:solidFill>
            <a:srgbClr val="FFFF00"/>
          </a:soli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3" name="AutoShape 9"/>
          <p:cNvSpPr>
            <a:spLocks/>
          </p:cNvSpPr>
          <p:nvPr/>
        </p:nvSpPr>
        <p:spPr bwMode="auto">
          <a:xfrm>
            <a:off x="1003300" y="5651500"/>
            <a:ext cx="4127500" cy="444500"/>
          </a:xfrm>
          <a:prstGeom prst="roundRect">
            <a:avLst>
              <a:gd name="adj" fmla="val 11426"/>
            </a:avLst>
          </a:prstGeom>
          <a:solidFill>
            <a:srgbClr val="FFFF00"/>
          </a:soli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27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" y="1917700"/>
            <a:ext cx="6500813" cy="4394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9CB52-9768-4D0C-8970-E380752EA860}" type="slidenum">
              <a:rPr lang="en-US"/>
              <a:pPr/>
              <a:t>2</a:t>
            </a:fld>
            <a:endParaRPr lang="en-US"/>
          </a:p>
        </p:txBody>
      </p:sp>
      <p:sp>
        <p:nvSpPr>
          <p:cNvPr id="20481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 l="22908" t="26181" r="31999" b="12726"/>
          <a:stretch>
            <a:fillRect/>
          </a:stretch>
        </p:blipFill>
        <p:spPr bwMode="auto">
          <a:xfrm>
            <a:off x="5943600" y="2057400"/>
            <a:ext cx="2952750" cy="4000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Protein Structure Determination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84188" y="1587500"/>
            <a:ext cx="6426200" cy="4953000"/>
          </a:xfrm>
          <a:ln/>
        </p:spPr>
        <p:txBody>
          <a:bodyPr/>
          <a:lstStyle/>
          <a:p>
            <a:pPr marL="280988" indent="-280988"/>
            <a:r>
              <a:rPr lang="en-US" dirty="0"/>
              <a:t>Proteins essential to most cellular function</a:t>
            </a:r>
          </a:p>
          <a:p>
            <a:pPr lvl="1"/>
            <a:r>
              <a:rPr lang="en-US" dirty="0"/>
              <a:t>Structural support</a:t>
            </a:r>
          </a:p>
          <a:p>
            <a:pPr lvl="1"/>
            <a:r>
              <a:rPr lang="en-US" dirty="0"/>
              <a:t>Catalysis/enzymatic activity</a:t>
            </a:r>
          </a:p>
          <a:p>
            <a:pPr lvl="1"/>
            <a:r>
              <a:rPr lang="en-US" dirty="0"/>
              <a:t>Cell signaling</a:t>
            </a:r>
          </a:p>
          <a:p>
            <a:pPr lvl="1"/>
            <a:endParaRPr lang="en-US" dirty="0"/>
          </a:p>
          <a:p>
            <a:pPr marL="280988" indent="-280988"/>
            <a:r>
              <a:rPr lang="en-US" dirty="0"/>
              <a:t>Protein </a:t>
            </a:r>
            <a:r>
              <a:rPr lang="en-US" dirty="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structures</a:t>
            </a:r>
            <a:r>
              <a:rPr lang="en-US" dirty="0"/>
              <a:t> determine function</a:t>
            </a:r>
          </a:p>
          <a:p>
            <a:pPr lvl="1"/>
            <a:endParaRPr lang="en-US" dirty="0"/>
          </a:p>
          <a:p>
            <a:pPr marL="280988" indent="-280988"/>
            <a:r>
              <a:rPr lang="en-US" dirty="0"/>
              <a:t>X-ray crystallography is main technique for determining structures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8B032147-6C13-41FA-A0CE-19177CEF049B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2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pic>
        <p:nvPicPr>
          <p:cNvPr id="12" name="Picture 11" descr="X-ray ch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1600200"/>
            <a:ext cx="3895022" cy="43095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D129-55F0-4B1C-B03C-DB7D89DE8650}" type="slidenum">
              <a:rPr lang="en-US"/>
              <a:pPr/>
              <a:t>20</a:t>
            </a:fld>
            <a:endParaRPr lang="en-US"/>
          </a:p>
        </p:txBody>
      </p:sp>
      <p:sp>
        <p:nvSpPr>
          <p:cNvPr id="74753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54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55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Related Work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153400" cy="5257800"/>
          </a:xfrm>
          <a:ln/>
        </p:spPr>
        <p:txBody>
          <a:bodyPr/>
          <a:lstStyle/>
          <a:p>
            <a:pPr marL="280988" indent="-280988"/>
            <a:r>
              <a:rPr lang="en-US"/>
              <a:t>Assumption: messages with largest change in value are more useful</a:t>
            </a:r>
          </a:p>
          <a:p>
            <a:pPr lvl="1"/>
            <a:endParaRPr lang="en-US"/>
          </a:p>
          <a:p>
            <a:pPr marL="280988" indent="-280988"/>
            <a:r>
              <a:rPr lang="en-US"/>
              <a:t>Residual Belief Propagation </a:t>
            </a:r>
            <a:r>
              <a:rPr lang="en-US" sz="2000">
                <a:solidFill>
                  <a:srgbClr val="B7B100"/>
                </a:solidFill>
              </a:rPr>
              <a:t>[Elidan et al, UAI 2006]</a:t>
            </a:r>
            <a:endParaRPr lang="en-US"/>
          </a:p>
          <a:p>
            <a:pPr lvl="1"/>
            <a:r>
              <a:rPr lang="en-US"/>
              <a:t>Calculates </a:t>
            </a:r>
            <a:r>
              <a:rPr lang="en-US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residual factor</a:t>
            </a:r>
            <a:r>
              <a:rPr lang="en-US"/>
              <a:t> for each node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Each iteration, highest residual node passes messages</a:t>
            </a:r>
          </a:p>
          <a:p>
            <a:pPr lvl="1"/>
            <a:r>
              <a:rPr lang="en-US"/>
              <a:t>General BP technique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8B574C44-E241-4119-8F8A-0EDEC91C5899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20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400" y="4064000"/>
            <a:ext cx="4508500" cy="444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9881-DB7B-4652-91F9-68529A734882}" type="slidenum">
              <a:rPr lang="en-US"/>
              <a:pPr/>
              <a:t>21</a:t>
            </a:fld>
            <a:endParaRPr lang="en-US"/>
          </a:p>
        </p:txBody>
      </p:sp>
      <p:sp>
        <p:nvSpPr>
          <p:cNvPr id="76801" name="Rectangle 1"/>
          <p:cNvSpPr>
            <a:spLocks/>
          </p:cNvSpPr>
          <p:nvPr/>
        </p:nvSpPr>
        <p:spPr bwMode="auto">
          <a:xfrm>
            <a:off x="0" y="1524000"/>
            <a:ext cx="9156700" cy="1143000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02" name="Rectangle 2"/>
          <p:cNvSpPr>
            <a:spLocks/>
          </p:cNvSpPr>
          <p:nvPr/>
        </p:nvSpPr>
        <p:spPr bwMode="auto">
          <a:xfrm>
            <a:off x="0" y="1600200"/>
            <a:ext cx="1308100" cy="990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03" name="Rectangle 3"/>
          <p:cNvSpPr>
            <a:spLocks/>
          </p:cNvSpPr>
          <p:nvPr/>
        </p:nvSpPr>
        <p:spPr bwMode="auto">
          <a:xfrm>
            <a:off x="1371600" y="1600200"/>
            <a:ext cx="7785100" cy="990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Experiments &amp; Results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34975" y="2035175"/>
            <a:ext cx="423863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CA72CAC6-A2FB-400D-948A-60F835D151FF}" type="slidenum">
              <a:rPr lang="en-US" sz="2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21</a:t>
            </a:fld>
            <a:endParaRPr lang="en-US" sz="2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76806" name="Rectangle 6"/>
          <p:cNvSpPr>
            <a:spLocks/>
          </p:cNvSpPr>
          <p:nvPr/>
        </p:nvSpPr>
        <p:spPr bwMode="auto">
          <a:xfrm>
            <a:off x="1409700" y="63500"/>
            <a:ext cx="3617913" cy="144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solidFill>
                  <a:srgbClr val="80808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- Background</a:t>
            </a:r>
          </a:p>
          <a:p>
            <a:pPr algn="l"/>
            <a:r>
              <a:rPr lang="en-US" sz="2400">
                <a:solidFill>
                  <a:srgbClr val="80808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- ACMI Overview</a:t>
            </a:r>
          </a:p>
          <a:p>
            <a:pPr algn="l"/>
            <a:r>
              <a:rPr lang="en-US" sz="2400">
                <a:solidFill>
                  <a:srgbClr val="80808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- Inference in ACMI-BP</a:t>
            </a:r>
          </a:p>
          <a:p>
            <a:pPr algn="l"/>
            <a:r>
              <a:rPr lang="en-US" sz="2400">
                <a:solidFill>
                  <a:srgbClr val="80808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- Guiding Belief Propagation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46EF-F68C-4081-903B-F5FED53B4DF1}" type="slidenum">
              <a:rPr lang="en-US"/>
              <a:pPr/>
              <a:t>22</a:t>
            </a:fld>
            <a:endParaRPr lang="en-US"/>
          </a:p>
        </p:txBody>
      </p:sp>
      <p:sp>
        <p:nvSpPr>
          <p:cNvPr id="77825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26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27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900"/>
              <a:t>Message Schedulers Tested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8CF2A615-F061-456A-A750-0D21BF6A7D60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22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1188" y="1524000"/>
            <a:ext cx="8153400" cy="5257800"/>
          </a:xfrm>
          <a:ln/>
        </p:spPr>
        <p:txBody>
          <a:bodyPr/>
          <a:lstStyle/>
          <a:p>
            <a:pPr marL="280988" indent="-280988"/>
            <a:r>
              <a:rPr lang="en-US"/>
              <a:t>Our previous technique: naive, round robin (</a:t>
            </a:r>
            <a:r>
              <a:rPr lang="en-US">
                <a:solidFill>
                  <a:srgbClr val="FD9A00"/>
                </a:solidFill>
              </a:rPr>
              <a:t>BP</a:t>
            </a:r>
            <a:r>
              <a:rPr lang="en-US"/>
              <a:t>)</a:t>
            </a:r>
          </a:p>
          <a:p>
            <a:pPr lvl="1"/>
            <a:endParaRPr lang="en-US"/>
          </a:p>
          <a:p>
            <a:pPr marL="280988" indent="-280988"/>
            <a:r>
              <a:rPr lang="en-US"/>
              <a:t>Our proposed technique: </a:t>
            </a:r>
            <a:br>
              <a:rPr lang="en-US"/>
            </a:br>
            <a:r>
              <a:rPr lang="en-US"/>
              <a:t>Guidance using disorder prediction (</a:t>
            </a:r>
            <a:r>
              <a:rPr lang="en-US">
                <a:solidFill>
                  <a:srgbClr val="FD9A00"/>
                </a:solidFill>
              </a:rPr>
              <a:t>DOBP</a:t>
            </a:r>
            <a:r>
              <a:rPr lang="en-US"/>
              <a:t>)</a:t>
            </a:r>
          </a:p>
          <a:p>
            <a:pPr lvl="1"/>
            <a:r>
              <a:rPr lang="en-US"/>
              <a:t>Disorder prediction using DisEMBL </a:t>
            </a:r>
            <a:r>
              <a:rPr lang="en-US" sz="1800">
                <a:solidFill>
                  <a:srgbClr val="B7B100"/>
                </a:solidFill>
              </a:rPr>
              <a:t>[Linding et al, 2003]</a:t>
            </a:r>
            <a:endParaRPr lang="en-US"/>
          </a:p>
          <a:p>
            <a:pPr lvl="1"/>
            <a:r>
              <a:rPr lang="en-US"/>
              <a:t>Prioritize residues with high stability (ie, low disorder)</a:t>
            </a:r>
            <a:br>
              <a:rPr lang="en-US"/>
            </a:br>
            <a:endParaRPr lang="en-US"/>
          </a:p>
          <a:p>
            <a:pPr marL="280988" indent="-280988"/>
            <a:r>
              <a:rPr lang="en-US"/>
              <a:t>Residual factor (</a:t>
            </a:r>
            <a:r>
              <a:rPr lang="en-US">
                <a:solidFill>
                  <a:srgbClr val="FD9A00"/>
                </a:solidFill>
              </a:rPr>
              <a:t>RBP</a:t>
            </a:r>
            <a:r>
              <a:rPr lang="en-US"/>
              <a:t>) </a:t>
            </a:r>
            <a:r>
              <a:rPr lang="en-US" sz="2000">
                <a:solidFill>
                  <a:srgbClr val="B7B100"/>
                </a:solidFill>
              </a:rPr>
              <a:t>[Elidan et al, 2006]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uiExpand="1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96EAC-DF78-4C6F-A398-351B88A644A4}" type="slidenum">
              <a:rPr lang="en-US"/>
              <a:pPr/>
              <a:t>23</a:t>
            </a:fld>
            <a:endParaRPr lang="en-US"/>
          </a:p>
        </p:txBody>
      </p:sp>
      <p:sp>
        <p:nvSpPr>
          <p:cNvPr id="79873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874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875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Experimental Methodology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Run whole ACMI pipeline</a:t>
            </a:r>
          </a:p>
          <a:p>
            <a:pPr marL="639763" lvl="1"/>
            <a:r>
              <a:rPr lang="en-US" dirty="0"/>
              <a:t>Phase 1: Local amino-acid finder (prior probabilities)</a:t>
            </a:r>
          </a:p>
          <a:p>
            <a:pPr marL="639763" lvl="1"/>
            <a:r>
              <a:rPr lang="en-US" dirty="0">
                <a:solidFill>
                  <a:srgbClr val="F3EB00"/>
                </a:solidFill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Phase 2: Either BP, DOBP, or RBP</a:t>
            </a:r>
            <a:endParaRPr lang="en-US" dirty="0">
              <a:solidFill>
                <a:srgbClr val="F3EB00"/>
              </a:solidFill>
              <a:latin typeface="Tw Cen MT Italic" charset="0"/>
              <a:sym typeface="Tw Cen MT Italic" charset="0"/>
            </a:endParaRPr>
          </a:p>
          <a:p>
            <a:pPr marL="639763" lvl="1"/>
            <a:r>
              <a:rPr lang="en-US" dirty="0"/>
              <a:t>Phase 3: Sample all-atom structures from Phase 2 results</a:t>
            </a:r>
          </a:p>
          <a:p>
            <a:pPr marL="639763" lvl="1"/>
            <a:endParaRPr lang="en-US" dirty="0"/>
          </a:p>
          <a:p>
            <a:r>
              <a:rPr lang="en-US" dirty="0"/>
              <a:t>Test set of 10 poor-resolution electron-density maps</a:t>
            </a:r>
          </a:p>
          <a:p>
            <a:pPr marL="639763" lvl="1"/>
            <a:r>
              <a:rPr lang="en-US" dirty="0"/>
              <a:t>From UW Center for Eukaryotic Structural Genomics</a:t>
            </a:r>
          </a:p>
          <a:p>
            <a:pPr marL="639763" lvl="1"/>
            <a:r>
              <a:rPr lang="en-US" dirty="0"/>
              <a:t>Deemed the most difficult of a large set of proteins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A1EA2225-02E8-4815-BAA7-D34E751AC2B8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23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7880C-F562-4884-AD91-E2AD1C676248}" type="slidenum">
              <a:rPr lang="en-US"/>
              <a:pPr/>
              <a:t>24</a:t>
            </a:fld>
            <a:endParaRPr lang="en-US"/>
          </a:p>
        </p:txBody>
      </p:sp>
      <p:sp>
        <p:nvSpPr>
          <p:cNvPr id="81921" name="AutoShape 1"/>
          <p:cNvSpPr>
            <a:spLocks/>
          </p:cNvSpPr>
          <p:nvPr/>
        </p:nvSpPr>
        <p:spPr bwMode="auto">
          <a:xfrm>
            <a:off x="4775200" y="2374900"/>
            <a:ext cx="3657600" cy="3556000"/>
          </a:xfrm>
          <a:prstGeom prst="roundRect">
            <a:avLst>
              <a:gd name="adj" fmla="val 5356"/>
            </a:avLst>
          </a:prstGeom>
          <a:solidFill>
            <a:schemeClr val="accent1"/>
          </a:solidFill>
          <a:ln w="50800" cap="flat">
            <a:solidFill>
              <a:srgbClr val="9966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2" name="AutoShape 2"/>
          <p:cNvSpPr>
            <a:spLocks/>
          </p:cNvSpPr>
          <p:nvPr/>
        </p:nvSpPr>
        <p:spPr bwMode="auto">
          <a:xfrm>
            <a:off x="749300" y="2349500"/>
            <a:ext cx="3657600" cy="3556000"/>
          </a:xfrm>
          <a:prstGeom prst="roundRect">
            <a:avLst>
              <a:gd name="adj" fmla="val 5356"/>
            </a:avLst>
          </a:prstGeom>
          <a:solidFill>
            <a:schemeClr val="accent1"/>
          </a:solidFill>
          <a:ln w="50800" cap="flat">
            <a:solidFill>
              <a:srgbClr val="9966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3" name="Rectangle 3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4" name="Rectangle 4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5" name="Rectangle 5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ACMI-BP Marginal Accuracy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60F5BD9F-8022-4DFA-B067-D17DF197E78B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24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pic>
        <p:nvPicPr>
          <p:cNvPr id="81932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504661"/>
            <a:ext cx="3352800" cy="3286539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81933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514974"/>
            <a:ext cx="3419475" cy="3352426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2DA30-E535-476C-96E9-757DCF7584DA}" type="slidenum">
              <a:rPr lang="en-US"/>
              <a:pPr/>
              <a:t>25</a:t>
            </a:fld>
            <a:endParaRPr lang="en-US"/>
          </a:p>
        </p:txBody>
      </p:sp>
      <p:sp>
        <p:nvSpPr>
          <p:cNvPr id="83969" name="AutoShape 1"/>
          <p:cNvSpPr>
            <a:spLocks/>
          </p:cNvSpPr>
          <p:nvPr/>
        </p:nvSpPr>
        <p:spPr bwMode="auto">
          <a:xfrm>
            <a:off x="2743200" y="2374900"/>
            <a:ext cx="3657600" cy="3556000"/>
          </a:xfrm>
          <a:prstGeom prst="roundRect">
            <a:avLst>
              <a:gd name="adj" fmla="val 5356"/>
            </a:avLst>
          </a:prstGeom>
          <a:solidFill>
            <a:schemeClr val="accent1"/>
          </a:solidFill>
          <a:ln w="50800" cap="flat">
            <a:solidFill>
              <a:srgbClr val="9966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0" name="Rectangle 2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1" name="Rectangle 3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2" name="Rectangle 4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ACMI-BP Marginal Accuracy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626DDF82-BD1B-4284-9426-BEA5A5F41696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25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pic>
        <p:nvPicPr>
          <p:cNvPr id="83978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531797"/>
            <a:ext cx="3429000" cy="333560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06B57-EA3F-4A46-94E5-6FAD37D37580}" type="slidenum">
              <a:rPr lang="en-US"/>
              <a:pPr/>
              <a:t>26</a:t>
            </a:fld>
            <a:endParaRPr lang="en-US"/>
          </a:p>
        </p:txBody>
      </p:sp>
      <p:sp>
        <p:nvSpPr>
          <p:cNvPr id="86017" name="Rectangle 1"/>
          <p:cNvSpPr>
            <a:spLocks/>
          </p:cNvSpPr>
          <p:nvPr/>
        </p:nvSpPr>
        <p:spPr bwMode="auto">
          <a:xfrm>
            <a:off x="228600" y="2413000"/>
            <a:ext cx="8369300" cy="2857500"/>
          </a:xfrm>
          <a:prstGeom prst="rect">
            <a:avLst/>
          </a:prstGeom>
          <a:solidFill>
            <a:srgbClr val="B372D2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89100"/>
            <a:ext cx="8369300" cy="357981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0" name="Rectangle 4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1" name="Rectangle 5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ACMI-BP Marginal Accuracy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1763804F-B988-4B50-8413-347516A733BB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26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B3F91-785A-4475-B70B-A961615E613D}" type="slidenum">
              <a:rPr lang="en-US"/>
              <a:pPr/>
              <a:t>27</a:t>
            </a:fld>
            <a:endParaRPr lang="en-US"/>
          </a:p>
        </p:txBody>
      </p:sp>
      <p:sp>
        <p:nvSpPr>
          <p:cNvPr id="88065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66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67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Protein Structure Results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EEC04E26-5339-4421-8F3E-25AA1B31BF5A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27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88070" name="Rectangle 6"/>
          <p:cNvSpPr>
            <a:spLocks/>
          </p:cNvSpPr>
          <p:nvPr/>
        </p:nvSpPr>
        <p:spPr bwMode="auto">
          <a:xfrm>
            <a:off x="228600" y="1714500"/>
            <a:ext cx="7950200" cy="88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19088" indent="-319088" algn="l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¨"/>
            </a:pPr>
            <a:r>
              <a:rPr lang="en-US" sz="2900" dirty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Do these better </a:t>
            </a:r>
            <a:r>
              <a:rPr lang="en-US" sz="2900" dirty="0" err="1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marginals</a:t>
            </a:r>
            <a:r>
              <a:rPr lang="en-US" sz="2900" dirty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produce more accurate protein structures?</a:t>
            </a:r>
          </a:p>
        </p:txBody>
      </p:sp>
      <p:sp>
        <p:nvSpPr>
          <p:cNvPr id="88071" name="Rectangle 7"/>
          <p:cNvSpPr>
            <a:spLocks/>
          </p:cNvSpPr>
          <p:nvPr/>
        </p:nvSpPr>
        <p:spPr bwMode="auto">
          <a:xfrm>
            <a:off x="228600" y="2768600"/>
            <a:ext cx="6750050" cy="1320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marL="319088" indent="-319088" algn="l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¨"/>
            </a:pPr>
            <a:r>
              <a:rPr lang="en-US" sz="2900" dirty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RBP fails to produce structures in ACMI-PF</a:t>
            </a:r>
          </a:p>
          <a:p>
            <a:pPr marL="639763" lvl="1" indent="-274638" algn="l">
              <a:spcBef>
                <a:spcPts val="500"/>
              </a:spcBef>
              <a:buClr>
                <a:srgbClr val="94B6D2"/>
              </a:buClr>
              <a:buSzPct val="69000"/>
              <a:buFont typeface="Wingdings 2" charset="2"/>
              <a:buChar char="¤"/>
            </a:pPr>
            <a:r>
              <a:rPr lang="en-US" sz="2600" dirty="0" err="1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Marginals</a:t>
            </a:r>
            <a:r>
              <a:rPr lang="en-US" sz="2600" dirty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are high in entropy (28.48 </a:t>
            </a:r>
            <a:r>
              <a:rPr lang="en-US" sz="2600" dirty="0" err="1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vs</a:t>
            </a:r>
            <a:r>
              <a:rPr lang="en-US" sz="2600" dirty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5.31)</a:t>
            </a:r>
          </a:p>
          <a:p>
            <a:pPr marL="639763" lvl="1" indent="-274638" algn="l">
              <a:spcBef>
                <a:spcPts val="500"/>
              </a:spcBef>
              <a:buClr>
                <a:srgbClr val="94B6D2"/>
              </a:buClr>
              <a:buSzPct val="69000"/>
              <a:buFont typeface="Wingdings 2" charset="2"/>
              <a:buChar char="¤"/>
            </a:pPr>
            <a:r>
              <a:rPr lang="en-US" sz="2600" dirty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Insufficient sampling of correct locations</a:t>
            </a:r>
          </a:p>
        </p:txBody>
      </p:sp>
      <p:sp>
        <p:nvSpPr>
          <p:cNvPr id="88072" name="AutoShape 8"/>
          <p:cNvSpPr>
            <a:spLocks/>
          </p:cNvSpPr>
          <p:nvPr/>
        </p:nvSpPr>
        <p:spPr bwMode="auto">
          <a:xfrm>
            <a:off x="4775200" y="2743200"/>
            <a:ext cx="3657600" cy="3556000"/>
          </a:xfrm>
          <a:prstGeom prst="roundRect">
            <a:avLst>
              <a:gd name="adj" fmla="val 5356"/>
            </a:avLst>
          </a:prstGeom>
          <a:solidFill>
            <a:schemeClr val="accent1"/>
          </a:solidFill>
          <a:ln w="50800" cap="flat">
            <a:solidFill>
              <a:srgbClr val="9966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73" name="AutoShape 9"/>
          <p:cNvSpPr>
            <a:spLocks/>
          </p:cNvSpPr>
          <p:nvPr/>
        </p:nvSpPr>
        <p:spPr bwMode="auto">
          <a:xfrm>
            <a:off x="749300" y="2717800"/>
            <a:ext cx="3657600" cy="3556000"/>
          </a:xfrm>
          <a:prstGeom prst="roundRect">
            <a:avLst>
              <a:gd name="adj" fmla="val 5356"/>
            </a:avLst>
          </a:prstGeom>
          <a:solidFill>
            <a:schemeClr val="accent1"/>
          </a:solidFill>
          <a:ln w="50800" cap="flat">
            <a:solidFill>
              <a:srgbClr val="9966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8079" name="Picture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775570"/>
            <a:ext cx="3507692" cy="339663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8076" name="Oval 12"/>
          <p:cNvSpPr>
            <a:spLocks/>
          </p:cNvSpPr>
          <p:nvPr/>
        </p:nvSpPr>
        <p:spPr bwMode="auto">
          <a:xfrm rot="21360001">
            <a:off x="1941513" y="3776560"/>
            <a:ext cx="1244600" cy="533400"/>
          </a:xfrm>
          <a:prstGeom prst="ellipse">
            <a:avLst/>
          </a:prstGeom>
          <a:noFill/>
          <a:ln w="254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8080" name="Picture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819400"/>
            <a:ext cx="3473873" cy="335280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8077" name="Oval 13"/>
          <p:cNvSpPr>
            <a:spLocks/>
          </p:cNvSpPr>
          <p:nvPr/>
        </p:nvSpPr>
        <p:spPr bwMode="auto">
          <a:xfrm rot="21240000">
            <a:off x="5383213" y="4213462"/>
            <a:ext cx="1917700" cy="571500"/>
          </a:xfrm>
          <a:prstGeom prst="ellipse">
            <a:avLst/>
          </a:prstGeom>
          <a:noFill/>
          <a:ln w="254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utoUpdateAnimBg="0"/>
      <p:bldP spid="88071" grpId="1"/>
      <p:bldP spid="88072" grpId="0" animBg="1"/>
      <p:bldP spid="88073" grpId="0" animBg="1"/>
      <p:bldP spid="88076" grpId="0" animBg="1"/>
      <p:bldP spid="8807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4D8CA-72FC-44D2-8923-A68590B54771}" type="slidenum">
              <a:rPr lang="en-US"/>
              <a:pPr/>
              <a:t>28</a:t>
            </a:fld>
            <a:endParaRPr lang="en-US"/>
          </a:p>
        </p:txBody>
      </p:sp>
      <p:sp>
        <p:nvSpPr>
          <p:cNvPr id="90113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14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15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407400" cy="5181600"/>
          </a:xfrm>
          <a:ln/>
        </p:spPr>
        <p:txBody>
          <a:bodyPr/>
          <a:lstStyle/>
          <a:p>
            <a:r>
              <a:rPr lang="en-US"/>
              <a:t>Our contribution: framework for utilizing domain knowledge in BP message scheduling</a:t>
            </a:r>
          </a:p>
          <a:p>
            <a:pPr marL="639763" lvl="1"/>
            <a:r>
              <a:rPr lang="en-US"/>
              <a:t>General technique for belief propagation</a:t>
            </a:r>
          </a:p>
          <a:p>
            <a:pPr marL="639763" lvl="1"/>
            <a:r>
              <a:rPr lang="en-US"/>
              <a:t>Alternative to information-based techniques</a:t>
            </a:r>
          </a:p>
          <a:p>
            <a:pPr marL="639763" lvl="1"/>
            <a:endParaRPr lang="en-US"/>
          </a:p>
          <a:p>
            <a:r>
              <a:rPr lang="en-US"/>
              <a:t>Our technique improves inference in ACMI</a:t>
            </a:r>
          </a:p>
          <a:p>
            <a:pPr marL="639763" lvl="1"/>
            <a:r>
              <a:rPr lang="en-US"/>
              <a:t>Disorder prediction used in our framework</a:t>
            </a:r>
          </a:p>
          <a:p>
            <a:pPr marL="639763" lvl="1"/>
            <a:r>
              <a:rPr lang="en-US"/>
              <a:t>Residual-based technique fails</a:t>
            </a:r>
          </a:p>
          <a:p>
            <a:pPr marL="639763" lvl="1"/>
            <a:endParaRPr lang="en-US"/>
          </a:p>
          <a:p>
            <a:r>
              <a:rPr lang="en-US"/>
              <a:t>Future directions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D58BB332-B3A5-43B1-9330-5FC6CF253C80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28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uiExpand="1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DC34B-0661-4351-973A-45E151C8D242}" type="slidenum">
              <a:rPr lang="en-US"/>
              <a:pPr/>
              <a:t>29</a:t>
            </a:fld>
            <a:endParaRPr lang="en-US"/>
          </a:p>
        </p:txBody>
      </p:sp>
      <p:sp>
        <p:nvSpPr>
          <p:cNvPr id="92161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62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63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513763" cy="5029200"/>
          </a:xfrm>
          <a:ln/>
        </p:spPr>
        <p:txBody>
          <a:bodyPr/>
          <a:lstStyle/>
          <a:p>
            <a:pPr marL="280988" indent="-280988"/>
            <a:r>
              <a:rPr lang="en-US" dirty="0"/>
              <a:t>Phillips Laboratory at UW - Madison</a:t>
            </a:r>
          </a:p>
          <a:p>
            <a:pPr marL="280988" indent="-280988"/>
            <a:r>
              <a:rPr lang="en-US" dirty="0"/>
              <a:t>UW Center for Eukaryotic Structural Genomics (CESG)</a:t>
            </a:r>
          </a:p>
          <a:p>
            <a:pPr marL="280988" indent="-280988"/>
            <a:endParaRPr lang="en-US" dirty="0"/>
          </a:p>
          <a:p>
            <a:pPr marL="280988" indent="-280988"/>
            <a:r>
              <a:rPr lang="en-US" dirty="0"/>
              <a:t>NLM R01-LM008796 </a:t>
            </a:r>
          </a:p>
          <a:p>
            <a:pPr marL="280988" indent="-280988"/>
            <a:r>
              <a:rPr lang="en-US" dirty="0"/>
              <a:t>NLM Training Grant T15-LM007359 </a:t>
            </a:r>
          </a:p>
          <a:p>
            <a:pPr marL="280988" indent="-280988"/>
            <a:r>
              <a:rPr lang="en-US" dirty="0"/>
              <a:t>NIH Protein Structure Initiative Grant GM074901 </a:t>
            </a:r>
          </a:p>
          <a:p>
            <a:pPr marL="280988" indent="-280988"/>
            <a:endParaRPr lang="en-US" dirty="0"/>
          </a:p>
          <a:p>
            <a:pPr marL="280988" indent="-280988" algn="ctr">
              <a:buNone/>
            </a:pPr>
            <a:r>
              <a:rPr lang="en-US" sz="4800" dirty="0" smtClean="0"/>
              <a:t>Thank </a:t>
            </a:r>
            <a:r>
              <a:rPr lang="en-US" sz="4800" dirty="0"/>
              <a:t>you!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FBC1ACAE-AF40-493E-8A67-91534A36E5FA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29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D0B7D-21C3-4EE8-9CFC-08AC57B6A641}" type="slidenum">
              <a:rPr lang="en-US"/>
              <a:pPr/>
              <a:t>3</a:t>
            </a:fld>
            <a:endParaRPr lang="en-US"/>
          </a:p>
        </p:txBody>
      </p:sp>
      <p:sp>
        <p:nvSpPr>
          <p:cNvPr id="26625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8" name="AutoShape 4"/>
          <p:cNvSpPr>
            <a:spLocks/>
          </p:cNvSpPr>
          <p:nvPr/>
        </p:nvSpPr>
        <p:spPr bwMode="auto">
          <a:xfrm>
            <a:off x="152400" y="1752600"/>
            <a:ext cx="8839200" cy="449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X-ray Crystallography: Background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267200"/>
            <a:ext cx="1485900" cy="18097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039213">
            <a:off x="1447800" y="4191000"/>
            <a:ext cx="1762125" cy="17621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1981200"/>
            <a:ext cx="1485900" cy="15049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9225" y="2209800"/>
            <a:ext cx="2162175" cy="13239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657600" y="2847975"/>
            <a:ext cx="1181100" cy="0"/>
          </a:xfrm>
          <a:prstGeom prst="line">
            <a:avLst/>
          </a:prstGeom>
          <a:noFill/>
          <a:ln w="57150" cap="flat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rot="10800000">
            <a:off x="3352800" y="5181600"/>
            <a:ext cx="1600200" cy="1588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5791200" y="3581400"/>
            <a:ext cx="228600" cy="990600"/>
          </a:xfrm>
          <a:prstGeom prst="line">
            <a:avLst/>
          </a:prstGeom>
          <a:noFill/>
          <a:ln w="57150" cap="flat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Rectangle 13"/>
          <p:cNvSpPr>
            <a:spLocks/>
          </p:cNvSpPr>
          <p:nvPr/>
        </p:nvSpPr>
        <p:spPr bwMode="auto">
          <a:xfrm>
            <a:off x="6934200" y="4800600"/>
            <a:ext cx="1763713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latin typeface="Tw Cen MT" charset="0"/>
                <a:ea typeface="Tw Cen MT" charset="0"/>
                <a:cs typeface="Tw Cen MT" charset="0"/>
                <a:sym typeface="Tw Cen MT" charset="0"/>
              </a:rPr>
              <a:t>Electron-Density</a:t>
            </a:r>
            <a:endParaRPr lang="en-US" sz="1800">
              <a:solidFill>
                <a:schemeClr val="tx1"/>
              </a:solidFill>
              <a:latin typeface="Tw Cen MT" charset="0"/>
              <a:ea typeface="Lucida Grande" charset="0"/>
              <a:cs typeface="Lucida Grande" charset="0"/>
              <a:sym typeface="Tw Cen MT" charset="0"/>
            </a:endParaRPr>
          </a:p>
          <a:p>
            <a:pPr algn="l"/>
            <a:r>
              <a:rPr lang="en-US" sz="2000">
                <a:latin typeface="Tw Cen MT" charset="0"/>
                <a:ea typeface="Tw Cen MT" charset="0"/>
                <a:cs typeface="Tw Cen MT" charset="0"/>
                <a:sym typeface="Tw Cen MT" charset="0"/>
              </a:rPr>
              <a:t>Map (3D Image)</a:t>
            </a:r>
          </a:p>
        </p:txBody>
      </p:sp>
      <p:sp>
        <p:nvSpPr>
          <p:cNvPr id="26638" name="Rectangle 14"/>
          <p:cNvSpPr>
            <a:spLocks/>
          </p:cNvSpPr>
          <p:nvPr/>
        </p:nvSpPr>
        <p:spPr bwMode="auto">
          <a:xfrm>
            <a:off x="3703638" y="4779963"/>
            <a:ext cx="839787" cy="317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Interpret</a:t>
            </a:r>
          </a:p>
        </p:txBody>
      </p:sp>
      <p:grpSp>
        <p:nvGrpSpPr>
          <p:cNvPr id="26639" name="Group 15"/>
          <p:cNvGrpSpPr>
            <a:grpSpLocks/>
          </p:cNvGrpSpPr>
          <p:nvPr/>
        </p:nvGrpSpPr>
        <p:grpSpPr bwMode="auto">
          <a:xfrm>
            <a:off x="914400" y="1905000"/>
            <a:ext cx="2432050" cy="1782763"/>
            <a:chOff x="0" y="0"/>
            <a:chExt cx="1532" cy="1123"/>
          </a:xfrm>
        </p:grpSpPr>
        <p:sp>
          <p:nvSpPr>
            <p:cNvPr id="26640" name="Rectangle 16"/>
            <p:cNvSpPr>
              <a:spLocks/>
            </p:cNvSpPr>
            <p:nvPr/>
          </p:nvSpPr>
          <p:spPr bwMode="auto">
            <a:xfrm>
              <a:off x="543" y="0"/>
              <a:ext cx="989" cy="224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000" dirty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Protein Crystal</a:t>
              </a:r>
            </a:p>
          </p:txBody>
        </p:sp>
        <p:sp>
          <p:nvSpPr>
            <p:cNvPr id="26641" name="Rectangle 17"/>
            <p:cNvSpPr>
              <a:spLocks/>
            </p:cNvSpPr>
            <p:nvPr/>
          </p:nvSpPr>
          <p:spPr bwMode="auto">
            <a:xfrm>
              <a:off x="0" y="899"/>
              <a:ext cx="813" cy="224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X-ray Beam</a:t>
              </a:r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 rot="10800000" flipH="1">
              <a:off x="439" y="624"/>
              <a:ext cx="56" cy="27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 flipH="1">
              <a:off x="927" y="192"/>
              <a:ext cx="96" cy="19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644" name="Rectangle 20"/>
          <p:cNvSpPr>
            <a:spLocks/>
          </p:cNvSpPr>
          <p:nvPr/>
        </p:nvSpPr>
        <p:spPr bwMode="auto">
          <a:xfrm>
            <a:off x="381000" y="4724400"/>
            <a:ext cx="974725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latin typeface="Tw Cen MT" charset="0"/>
                <a:ea typeface="Tw Cen MT" charset="0"/>
                <a:cs typeface="Tw Cen MT" charset="0"/>
                <a:sym typeface="Tw Cen MT" charset="0"/>
              </a:rPr>
              <a:t>Protein </a:t>
            </a:r>
            <a:endParaRPr lang="en-US" sz="1800">
              <a:solidFill>
                <a:schemeClr val="tx1"/>
              </a:solidFill>
              <a:latin typeface="Tw Cen MT" charset="0"/>
              <a:ea typeface="Lucida Grande" charset="0"/>
              <a:cs typeface="Lucida Grande" charset="0"/>
              <a:sym typeface="Tw Cen MT" charset="0"/>
            </a:endParaRPr>
          </a:p>
          <a:p>
            <a:pPr algn="l"/>
            <a:r>
              <a:rPr lang="en-US" sz="2000">
                <a:latin typeface="Tw Cen MT" charset="0"/>
                <a:ea typeface="Tw Cen MT" charset="0"/>
                <a:cs typeface="Tw Cen MT" charset="0"/>
                <a:sym typeface="Tw Cen MT" charset="0"/>
              </a:rPr>
              <a:t>Structure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ED35EE0E-39C6-4FD3-B934-84C20B5E6712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3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26646" name="Rectangle 22"/>
          <p:cNvSpPr>
            <a:spLocks/>
          </p:cNvSpPr>
          <p:nvPr/>
        </p:nvSpPr>
        <p:spPr bwMode="auto">
          <a:xfrm>
            <a:off x="6553200" y="2514600"/>
            <a:ext cx="1965325" cy="3556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latin typeface="Tw Cen MT" charset="0"/>
                <a:ea typeface="Tw Cen MT" charset="0"/>
                <a:cs typeface="Tw Cen MT" charset="0"/>
                <a:sym typeface="Tw Cen MT" charset="0"/>
              </a:rPr>
              <a:t>Diffraction pattern</a:t>
            </a:r>
          </a:p>
        </p:txBody>
      </p:sp>
      <p:sp>
        <p:nvSpPr>
          <p:cNvPr id="26647" name="Rectangle 23"/>
          <p:cNvSpPr>
            <a:spLocks/>
          </p:cNvSpPr>
          <p:nvPr/>
        </p:nvSpPr>
        <p:spPr bwMode="auto">
          <a:xfrm>
            <a:off x="5994400" y="3721100"/>
            <a:ext cx="388938" cy="317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FFT</a:t>
            </a:r>
          </a:p>
        </p:txBody>
      </p:sp>
      <p:sp>
        <p:nvSpPr>
          <p:cNvPr id="26648" name="Rectangle 24"/>
          <p:cNvSpPr>
            <a:spLocks/>
          </p:cNvSpPr>
          <p:nvPr/>
        </p:nvSpPr>
        <p:spPr bwMode="auto">
          <a:xfrm>
            <a:off x="3835400" y="2463800"/>
            <a:ext cx="690563" cy="317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Collect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716416" presetClass="entr" presetSubtype="5206484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8716416" presetClass="entr" presetSubtype="2395425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8716416" presetClass="entr" presetSubtype="520673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8716416" presetClass="entr" presetSubtype="520681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716416" presetClass="entr" presetSubtype="5206515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8716416" presetClass="entr" presetSubtype="2387942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8716416" presetClass="entr" presetSubtype="520654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8716416" presetClass="entr" presetSubtype="5206784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716416" presetClass="entr" presetSubtype="5206497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8716416" presetClass="entr" presetSubtype="5206566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8716416" presetClass="entr" presetSubtype="239540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8716416" presetClass="entr" presetSubtype="5206689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89824E-7 L -3.33333E-6 -0.1984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8.32562E-7 L 2.5E-6 -0.183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8575E-6 L -0.00434 -0.1998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956E-6 L 2.5E-6 -0.190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1045E-6 L -0.00087 -0.1977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91212E-6 L 4.72222E-6 -0.1794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animBg="1"/>
      <p:bldP spid="26634" grpId="1" animBg="1"/>
      <p:bldP spid="26635" grpId="0" animBg="1"/>
      <p:bldP spid="26635" grpId="1" animBg="1"/>
      <p:bldP spid="26636" grpId="0" animBg="1"/>
      <p:bldP spid="26636" grpId="1" animBg="1"/>
      <p:bldP spid="26637" grpId="0" autoUpdateAnimBg="0"/>
      <p:bldP spid="26637" grpId="1"/>
      <p:bldP spid="26638" grpId="0" autoUpdateAnimBg="0"/>
      <p:bldP spid="26638" grpId="1"/>
      <p:bldP spid="26644" grpId="0" autoUpdateAnimBg="0"/>
      <p:bldP spid="26644" grpId="1"/>
      <p:bldP spid="26646" grpId="0" autoUpdateAnimBg="0"/>
      <p:bldP spid="26646" grpId="1"/>
      <p:bldP spid="26647" grpId="0" autoUpdateAnimBg="0"/>
      <p:bldP spid="26647" grpId="1"/>
      <p:bldP spid="26648" grpId="0" autoUpdateAnimBg="0"/>
      <p:bldP spid="2664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55429-CDE7-4778-B7F8-808577C240AE}" type="slidenum">
              <a:rPr lang="en-US"/>
              <a:pPr/>
              <a:t>30</a:t>
            </a:fld>
            <a:endParaRPr lang="en-US"/>
          </a:p>
        </p:txBody>
      </p:sp>
      <p:sp>
        <p:nvSpPr>
          <p:cNvPr id="22529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0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Protein Structures: Background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304212" cy="4648200"/>
          </a:xfrm>
          <a:ln/>
        </p:spPr>
        <p:txBody>
          <a:bodyPr/>
          <a:lstStyle/>
          <a:p>
            <a:pPr marL="280988" indent="-280988"/>
            <a:r>
              <a:rPr lang="en-US"/>
              <a:t>Building blocks are </a:t>
            </a:r>
            <a:r>
              <a:rPr lang="en-US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amino acids </a:t>
            </a:r>
            <a:r>
              <a:rPr lang="en-US"/>
              <a:t>(AKA </a:t>
            </a:r>
            <a:r>
              <a:rPr lang="en-US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residues</a:t>
            </a:r>
            <a:r>
              <a:rPr lang="en-US"/>
              <a:t>)</a:t>
            </a:r>
          </a:p>
          <a:p>
            <a:pPr marL="280988" indent="-280988"/>
            <a:r>
              <a:rPr lang="en-US"/>
              <a:t>Chain of amino acids form the </a:t>
            </a:r>
            <a:r>
              <a:rPr lang="en-US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primary sequence</a:t>
            </a:r>
            <a:endParaRPr lang="en-US">
              <a:latin typeface="Tw Cen MT Italic" charset="0"/>
              <a:sym typeface="Tw Cen MT Italic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62400" y="3048000"/>
            <a:ext cx="2743200" cy="2057400"/>
            <a:chOff x="0" y="0"/>
            <a:chExt cx="1728" cy="1296"/>
          </a:xfrm>
        </p:grpSpPr>
        <p:pic>
          <p:nvPicPr>
            <p:cNvPr id="2253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15706" t="25487" r="52879" b="13342"/>
            <a:stretch>
              <a:fillRect/>
            </a:stretch>
          </p:blipFill>
          <p:spPr bwMode="auto">
            <a:xfrm>
              <a:off x="0" y="0"/>
              <a:ext cx="1728" cy="1296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>
              <a:off x="768" y="480"/>
              <a:ext cx="0" cy="1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057400" y="3886200"/>
            <a:ext cx="3429000" cy="584200"/>
            <a:chOff x="0" y="0"/>
            <a:chExt cx="2160" cy="368"/>
          </a:xfrm>
        </p:grpSpPr>
        <p:sp>
          <p:nvSpPr>
            <p:cNvPr id="22538" name="Rectangle 10"/>
            <p:cNvSpPr>
              <a:spLocks/>
            </p:cNvSpPr>
            <p:nvPr/>
          </p:nvSpPr>
          <p:spPr bwMode="auto">
            <a:xfrm>
              <a:off x="0" y="144"/>
              <a:ext cx="955" cy="224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Alpha Carbon</a:t>
              </a:r>
            </a:p>
          </p:txBody>
        </p:sp>
        <p:sp>
          <p:nvSpPr>
            <p:cNvPr id="22539" name="Oval 11"/>
            <p:cNvSpPr>
              <a:spLocks/>
            </p:cNvSpPr>
            <p:nvPr/>
          </p:nvSpPr>
          <p:spPr bwMode="auto">
            <a:xfrm>
              <a:off x="1824" y="0"/>
              <a:ext cx="336" cy="336"/>
            </a:xfrm>
            <a:prstGeom prst="ellipse">
              <a:avLst/>
            </a:prstGeom>
            <a:noFill/>
            <a:ln w="38100" cap="flat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2540" name="Rectangle 12"/>
          <p:cNvSpPr>
            <a:spLocks/>
          </p:cNvSpPr>
          <p:nvPr/>
        </p:nvSpPr>
        <p:spPr bwMode="auto">
          <a:xfrm>
            <a:off x="2743200" y="3408363"/>
            <a:ext cx="1063625" cy="3556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Sidechain</a:t>
            </a:r>
          </a:p>
        </p:txBody>
      </p:sp>
      <p:sp>
        <p:nvSpPr>
          <p:cNvPr id="22541" name="Rectangle 13"/>
          <p:cNvSpPr>
            <a:spLocks/>
          </p:cNvSpPr>
          <p:nvPr/>
        </p:nvSpPr>
        <p:spPr bwMode="auto">
          <a:xfrm>
            <a:off x="2057400" y="4114800"/>
            <a:ext cx="1074738" cy="3556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Backbone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F3CB7C4C-B7AF-47D4-B2BB-11ACD88F8217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30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autoUpdateAnimBg="0" advAuto="0"/>
      <p:bldP spid="22540" grpId="0" autoUpdateAnimBg="0"/>
      <p:bldP spid="2254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32316-BDDD-48C6-B927-73B66E572714}" type="slidenum">
              <a:rPr lang="en-US"/>
              <a:pPr/>
              <a:t>31</a:t>
            </a:fld>
            <a:endParaRPr lang="en-US"/>
          </a:p>
        </p:txBody>
      </p:sp>
      <p:sp>
        <p:nvSpPr>
          <p:cNvPr id="30721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Related Work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153400" cy="5562600"/>
          </a:xfrm>
          <a:ln/>
        </p:spPr>
        <p:txBody>
          <a:bodyPr/>
          <a:lstStyle/>
          <a:p>
            <a:pPr marL="280988" indent="-280988"/>
            <a:r>
              <a:rPr lang="en-US"/>
              <a:t>ARP/wARP </a:t>
            </a:r>
            <a:r>
              <a:rPr lang="en-US" sz="1800"/>
              <a:t>[Morris, Perrakis, and Lamzin,  1999]</a:t>
            </a:r>
            <a:endParaRPr lang="en-US"/>
          </a:p>
          <a:p>
            <a:pPr marL="280988" indent="-280988"/>
            <a:endParaRPr lang="en-US"/>
          </a:p>
          <a:p>
            <a:pPr marL="280988" indent="-280988"/>
            <a:r>
              <a:rPr lang="en-US"/>
              <a:t>TEXTAL</a:t>
            </a:r>
            <a:r>
              <a:rPr lang="en-US" sz="3200"/>
              <a:t> </a:t>
            </a:r>
            <a:r>
              <a:rPr lang="en-US" sz="1800"/>
              <a:t>[Ioerger and Sacchettini, 2003] </a:t>
            </a:r>
            <a:endParaRPr lang="en-US"/>
          </a:p>
          <a:p>
            <a:pPr marL="280988" indent="-280988"/>
            <a:endParaRPr lang="en-US" sz="3200"/>
          </a:p>
          <a:p>
            <a:pPr marL="280988" indent="-280988"/>
            <a:r>
              <a:rPr lang="en-US"/>
              <a:t>RESOLVE </a:t>
            </a:r>
            <a:r>
              <a:rPr lang="en-US" sz="1800"/>
              <a:t>[Terwilliger, 2003]</a:t>
            </a:r>
            <a:endParaRPr lang="en-US"/>
          </a:p>
          <a:p>
            <a:pPr lvl="1"/>
            <a:endParaRPr lang="en-US" sz="3200"/>
          </a:p>
          <a:p>
            <a:pPr marL="280988" indent="-280988"/>
            <a:r>
              <a:rPr lang="en-US"/>
              <a:t>BUCCANEER </a:t>
            </a:r>
            <a:r>
              <a:rPr lang="en-US" sz="1800"/>
              <a:t>[Cowtan, 2006]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301F604D-F3AA-4181-80E0-E2A1FCB8AB2B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31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2B614-5291-4480-9A7A-A7F7193EB5A5}" type="slidenum">
              <a:rPr lang="en-US"/>
              <a:pPr/>
              <a:t>32</a:t>
            </a:fld>
            <a:endParaRPr lang="en-US"/>
          </a:p>
        </p:txBody>
      </p:sp>
      <p:sp>
        <p:nvSpPr>
          <p:cNvPr id="46081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2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3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381000" y="2057400"/>
            <a:ext cx="8318500" cy="3429000"/>
          </a:xfrm>
          <a:prstGeom prst="rect">
            <a:avLst/>
          </a:prstGeom>
          <a:solidFill>
            <a:schemeClr val="accent1"/>
          </a:solidFill>
          <a:ln w="57150" cap="flat">
            <a:solidFill>
              <a:srgbClr val="503D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5" name="Freeform 5"/>
          <p:cNvSpPr>
            <a:spLocks/>
          </p:cNvSpPr>
          <p:nvPr/>
        </p:nvSpPr>
        <p:spPr bwMode="auto">
          <a:xfrm rot="10800000">
            <a:off x="6613525" y="2557463"/>
            <a:ext cx="1851025" cy="1866900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0" y="0"/>
              </a:cxn>
              <a:cxn ang="0">
                <a:pos x="21600" y="0"/>
              </a:cxn>
              <a:cxn ang="0">
                <a:pos x="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D4E1ED"/>
          </a:soli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 rot="10800000">
            <a:off x="3984625" y="2557463"/>
            <a:ext cx="1851025" cy="1866900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0" y="0"/>
              </a:cxn>
              <a:cxn ang="0">
                <a:pos x="21600" y="0"/>
              </a:cxn>
              <a:cxn ang="0">
                <a:pos x="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D4E1ED"/>
          </a:soli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54738" y="2460625"/>
            <a:ext cx="2454275" cy="2266950"/>
            <a:chOff x="0" y="0"/>
            <a:chExt cx="1545" cy="1428"/>
          </a:xfrm>
        </p:grpSpPr>
        <p:sp>
          <p:nvSpPr>
            <p:cNvPr id="46088" name="Rectangle 8"/>
            <p:cNvSpPr>
              <a:spLocks/>
            </p:cNvSpPr>
            <p:nvPr/>
          </p:nvSpPr>
          <p:spPr bwMode="auto">
            <a:xfrm>
              <a:off x="284" y="58"/>
              <a:ext cx="1177" cy="1176"/>
            </a:xfrm>
            <a:prstGeom prst="rect">
              <a:avLst/>
            </a:prstGeom>
            <a:noFill/>
            <a:ln w="9525" cap="flat">
              <a:solidFill>
                <a:srgbClr val="80808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>
              <a:off x="284" y="58"/>
              <a:ext cx="1" cy="117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>
              <a:off x="251" y="1234"/>
              <a:ext cx="3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>
              <a:off x="251" y="944"/>
              <a:ext cx="33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2" name="Line 12"/>
            <p:cNvSpPr>
              <a:spLocks noChangeShapeType="1"/>
            </p:cNvSpPr>
            <p:nvPr/>
          </p:nvSpPr>
          <p:spPr bwMode="auto">
            <a:xfrm>
              <a:off x="251" y="645"/>
              <a:ext cx="33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3" name="Line 13"/>
            <p:cNvSpPr>
              <a:spLocks noChangeShapeType="1"/>
            </p:cNvSpPr>
            <p:nvPr/>
          </p:nvSpPr>
          <p:spPr bwMode="auto">
            <a:xfrm>
              <a:off x="251" y="355"/>
              <a:ext cx="3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>
              <a:off x="251" y="58"/>
              <a:ext cx="3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5" name="Line 15"/>
            <p:cNvSpPr>
              <a:spLocks noChangeShapeType="1"/>
            </p:cNvSpPr>
            <p:nvPr/>
          </p:nvSpPr>
          <p:spPr bwMode="auto">
            <a:xfrm>
              <a:off x="284" y="1234"/>
              <a:ext cx="1169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6" name="Line 16"/>
            <p:cNvSpPr>
              <a:spLocks noChangeShapeType="1"/>
            </p:cNvSpPr>
            <p:nvPr/>
          </p:nvSpPr>
          <p:spPr bwMode="auto">
            <a:xfrm rot="10800000" flipH="1">
              <a:off x="284" y="1234"/>
              <a:ext cx="1" cy="3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7" name="Line 17"/>
            <p:cNvSpPr>
              <a:spLocks noChangeShapeType="1"/>
            </p:cNvSpPr>
            <p:nvPr/>
          </p:nvSpPr>
          <p:spPr bwMode="auto">
            <a:xfrm rot="10800000" flipH="1">
              <a:off x="575" y="1234"/>
              <a:ext cx="1" cy="3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8" name="Line 18"/>
            <p:cNvSpPr>
              <a:spLocks noChangeShapeType="1"/>
            </p:cNvSpPr>
            <p:nvPr/>
          </p:nvSpPr>
          <p:spPr bwMode="auto">
            <a:xfrm rot="10800000" flipH="1">
              <a:off x="872" y="1234"/>
              <a:ext cx="1" cy="3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9" name="Line 19"/>
            <p:cNvSpPr>
              <a:spLocks noChangeShapeType="1"/>
            </p:cNvSpPr>
            <p:nvPr/>
          </p:nvSpPr>
          <p:spPr bwMode="auto">
            <a:xfrm rot="10800000" flipH="1">
              <a:off x="1163" y="1234"/>
              <a:ext cx="1" cy="3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00" name="Line 20"/>
            <p:cNvSpPr>
              <a:spLocks noChangeShapeType="1"/>
            </p:cNvSpPr>
            <p:nvPr/>
          </p:nvSpPr>
          <p:spPr bwMode="auto">
            <a:xfrm rot="10800000" flipH="1">
              <a:off x="1453" y="1234"/>
              <a:ext cx="1" cy="3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01" name="Line 21"/>
            <p:cNvSpPr>
              <a:spLocks noChangeShapeType="1"/>
            </p:cNvSpPr>
            <p:nvPr/>
          </p:nvSpPr>
          <p:spPr bwMode="auto">
            <a:xfrm rot="10800000" flipH="1">
              <a:off x="284" y="58"/>
              <a:ext cx="1169" cy="117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02" name="Line 22"/>
            <p:cNvSpPr>
              <a:spLocks noChangeShapeType="1"/>
            </p:cNvSpPr>
            <p:nvPr/>
          </p:nvSpPr>
          <p:spPr bwMode="auto">
            <a:xfrm rot="10800000">
              <a:off x="1221" y="620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03" name="Line 23"/>
            <p:cNvSpPr>
              <a:spLocks noChangeShapeType="1"/>
            </p:cNvSpPr>
            <p:nvPr/>
          </p:nvSpPr>
          <p:spPr bwMode="auto">
            <a:xfrm>
              <a:off x="1260" y="659"/>
              <a:ext cx="39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04" name="Line 24"/>
            <p:cNvSpPr>
              <a:spLocks noChangeShapeType="1"/>
            </p:cNvSpPr>
            <p:nvPr/>
          </p:nvSpPr>
          <p:spPr bwMode="auto">
            <a:xfrm flipH="1">
              <a:off x="1221" y="659"/>
              <a:ext cx="39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05" name="Line 25"/>
            <p:cNvSpPr>
              <a:spLocks noChangeShapeType="1"/>
            </p:cNvSpPr>
            <p:nvPr/>
          </p:nvSpPr>
          <p:spPr bwMode="auto">
            <a:xfrm rot="10800000" flipH="1">
              <a:off x="1260" y="620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06" name="Line 26"/>
            <p:cNvSpPr>
              <a:spLocks noChangeShapeType="1"/>
            </p:cNvSpPr>
            <p:nvPr/>
          </p:nvSpPr>
          <p:spPr bwMode="auto">
            <a:xfrm rot="10800000">
              <a:off x="1053" y="607"/>
              <a:ext cx="39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07" name="Line 27"/>
            <p:cNvSpPr>
              <a:spLocks noChangeShapeType="1"/>
            </p:cNvSpPr>
            <p:nvPr/>
          </p:nvSpPr>
          <p:spPr bwMode="auto">
            <a:xfrm>
              <a:off x="1092" y="645"/>
              <a:ext cx="39" cy="40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08" name="Line 28"/>
            <p:cNvSpPr>
              <a:spLocks noChangeShapeType="1"/>
            </p:cNvSpPr>
            <p:nvPr/>
          </p:nvSpPr>
          <p:spPr bwMode="auto">
            <a:xfrm flipH="1">
              <a:off x="1053" y="645"/>
              <a:ext cx="39" cy="40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09" name="Line 29"/>
            <p:cNvSpPr>
              <a:spLocks noChangeShapeType="1"/>
            </p:cNvSpPr>
            <p:nvPr/>
          </p:nvSpPr>
          <p:spPr bwMode="auto">
            <a:xfrm rot="10800000" flipH="1">
              <a:off x="1092" y="607"/>
              <a:ext cx="39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0" name="Line 30"/>
            <p:cNvSpPr>
              <a:spLocks noChangeShapeType="1"/>
            </p:cNvSpPr>
            <p:nvPr/>
          </p:nvSpPr>
          <p:spPr bwMode="auto">
            <a:xfrm rot="10800000">
              <a:off x="1202" y="607"/>
              <a:ext cx="39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1" name="Line 31"/>
            <p:cNvSpPr>
              <a:spLocks noChangeShapeType="1"/>
            </p:cNvSpPr>
            <p:nvPr/>
          </p:nvSpPr>
          <p:spPr bwMode="auto">
            <a:xfrm>
              <a:off x="1241" y="645"/>
              <a:ext cx="38" cy="40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2" name="Line 32"/>
            <p:cNvSpPr>
              <a:spLocks noChangeShapeType="1"/>
            </p:cNvSpPr>
            <p:nvPr/>
          </p:nvSpPr>
          <p:spPr bwMode="auto">
            <a:xfrm flipH="1">
              <a:off x="1202" y="645"/>
              <a:ext cx="39" cy="40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3" name="Line 33"/>
            <p:cNvSpPr>
              <a:spLocks noChangeShapeType="1"/>
            </p:cNvSpPr>
            <p:nvPr/>
          </p:nvSpPr>
          <p:spPr bwMode="auto">
            <a:xfrm rot="10800000" flipH="1">
              <a:off x="1241" y="607"/>
              <a:ext cx="38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4" name="Line 34"/>
            <p:cNvSpPr>
              <a:spLocks noChangeShapeType="1"/>
            </p:cNvSpPr>
            <p:nvPr/>
          </p:nvSpPr>
          <p:spPr bwMode="auto">
            <a:xfrm rot="10800000">
              <a:off x="704" y="807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5" name="Line 35"/>
            <p:cNvSpPr>
              <a:spLocks noChangeShapeType="1"/>
            </p:cNvSpPr>
            <p:nvPr/>
          </p:nvSpPr>
          <p:spPr bwMode="auto">
            <a:xfrm>
              <a:off x="743" y="846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6" name="Line 36"/>
            <p:cNvSpPr>
              <a:spLocks noChangeShapeType="1"/>
            </p:cNvSpPr>
            <p:nvPr/>
          </p:nvSpPr>
          <p:spPr bwMode="auto">
            <a:xfrm flipH="1">
              <a:off x="704" y="846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7" name="Line 37"/>
            <p:cNvSpPr>
              <a:spLocks noChangeShapeType="1"/>
            </p:cNvSpPr>
            <p:nvPr/>
          </p:nvSpPr>
          <p:spPr bwMode="auto">
            <a:xfrm rot="10800000" flipH="1">
              <a:off x="743" y="807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8" name="Line 38"/>
            <p:cNvSpPr>
              <a:spLocks noChangeShapeType="1"/>
            </p:cNvSpPr>
            <p:nvPr/>
          </p:nvSpPr>
          <p:spPr bwMode="auto">
            <a:xfrm rot="10800000">
              <a:off x="892" y="904"/>
              <a:ext cx="38" cy="40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9" name="Line 39"/>
            <p:cNvSpPr>
              <a:spLocks noChangeShapeType="1"/>
            </p:cNvSpPr>
            <p:nvPr/>
          </p:nvSpPr>
          <p:spPr bwMode="auto">
            <a:xfrm>
              <a:off x="930" y="944"/>
              <a:ext cx="39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20" name="Line 40"/>
            <p:cNvSpPr>
              <a:spLocks noChangeShapeType="1"/>
            </p:cNvSpPr>
            <p:nvPr/>
          </p:nvSpPr>
          <p:spPr bwMode="auto">
            <a:xfrm flipH="1">
              <a:off x="892" y="944"/>
              <a:ext cx="38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21" name="Line 41"/>
            <p:cNvSpPr>
              <a:spLocks noChangeShapeType="1"/>
            </p:cNvSpPr>
            <p:nvPr/>
          </p:nvSpPr>
          <p:spPr bwMode="auto">
            <a:xfrm rot="10800000" flipH="1">
              <a:off x="930" y="904"/>
              <a:ext cx="39" cy="40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22" name="Line 42"/>
            <p:cNvSpPr>
              <a:spLocks noChangeShapeType="1"/>
            </p:cNvSpPr>
            <p:nvPr/>
          </p:nvSpPr>
          <p:spPr bwMode="auto">
            <a:xfrm rot="10800000">
              <a:off x="995" y="801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23" name="Line 43"/>
            <p:cNvSpPr>
              <a:spLocks noChangeShapeType="1"/>
            </p:cNvSpPr>
            <p:nvPr/>
          </p:nvSpPr>
          <p:spPr bwMode="auto">
            <a:xfrm>
              <a:off x="1034" y="840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24" name="Line 44"/>
            <p:cNvSpPr>
              <a:spLocks noChangeShapeType="1"/>
            </p:cNvSpPr>
            <p:nvPr/>
          </p:nvSpPr>
          <p:spPr bwMode="auto">
            <a:xfrm flipH="1">
              <a:off x="995" y="840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25" name="Line 45"/>
            <p:cNvSpPr>
              <a:spLocks noChangeShapeType="1"/>
            </p:cNvSpPr>
            <p:nvPr/>
          </p:nvSpPr>
          <p:spPr bwMode="auto">
            <a:xfrm rot="10800000" flipH="1">
              <a:off x="1034" y="801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26" name="Line 46"/>
            <p:cNvSpPr>
              <a:spLocks noChangeShapeType="1"/>
            </p:cNvSpPr>
            <p:nvPr/>
          </p:nvSpPr>
          <p:spPr bwMode="auto">
            <a:xfrm rot="10800000">
              <a:off x="1085" y="743"/>
              <a:ext cx="40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27" name="Line 47"/>
            <p:cNvSpPr>
              <a:spLocks noChangeShapeType="1"/>
            </p:cNvSpPr>
            <p:nvPr/>
          </p:nvSpPr>
          <p:spPr bwMode="auto">
            <a:xfrm>
              <a:off x="1125" y="782"/>
              <a:ext cx="38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28" name="Line 48"/>
            <p:cNvSpPr>
              <a:spLocks noChangeShapeType="1"/>
            </p:cNvSpPr>
            <p:nvPr/>
          </p:nvSpPr>
          <p:spPr bwMode="auto">
            <a:xfrm flipH="1">
              <a:off x="1085" y="782"/>
              <a:ext cx="40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29" name="Line 49"/>
            <p:cNvSpPr>
              <a:spLocks noChangeShapeType="1"/>
            </p:cNvSpPr>
            <p:nvPr/>
          </p:nvSpPr>
          <p:spPr bwMode="auto">
            <a:xfrm rot="10800000" flipH="1">
              <a:off x="1125" y="743"/>
              <a:ext cx="38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30" name="Line 50"/>
            <p:cNvSpPr>
              <a:spLocks noChangeShapeType="1"/>
            </p:cNvSpPr>
            <p:nvPr/>
          </p:nvSpPr>
          <p:spPr bwMode="auto">
            <a:xfrm rot="10800000">
              <a:off x="1214" y="775"/>
              <a:ext cx="40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31" name="Line 51"/>
            <p:cNvSpPr>
              <a:spLocks noChangeShapeType="1"/>
            </p:cNvSpPr>
            <p:nvPr/>
          </p:nvSpPr>
          <p:spPr bwMode="auto">
            <a:xfrm>
              <a:off x="1254" y="814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32" name="Line 52"/>
            <p:cNvSpPr>
              <a:spLocks noChangeShapeType="1"/>
            </p:cNvSpPr>
            <p:nvPr/>
          </p:nvSpPr>
          <p:spPr bwMode="auto">
            <a:xfrm flipH="1">
              <a:off x="1214" y="814"/>
              <a:ext cx="40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33" name="Line 53"/>
            <p:cNvSpPr>
              <a:spLocks noChangeShapeType="1"/>
            </p:cNvSpPr>
            <p:nvPr/>
          </p:nvSpPr>
          <p:spPr bwMode="auto">
            <a:xfrm rot="10800000" flipH="1">
              <a:off x="1254" y="775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34" name="Line 54"/>
            <p:cNvSpPr>
              <a:spLocks noChangeShapeType="1"/>
            </p:cNvSpPr>
            <p:nvPr/>
          </p:nvSpPr>
          <p:spPr bwMode="auto">
            <a:xfrm rot="10800000">
              <a:off x="1137" y="614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35" name="Line 55"/>
            <p:cNvSpPr>
              <a:spLocks noChangeShapeType="1"/>
            </p:cNvSpPr>
            <p:nvPr/>
          </p:nvSpPr>
          <p:spPr bwMode="auto">
            <a:xfrm>
              <a:off x="1176" y="653"/>
              <a:ext cx="38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36" name="Line 56"/>
            <p:cNvSpPr>
              <a:spLocks noChangeShapeType="1"/>
            </p:cNvSpPr>
            <p:nvPr/>
          </p:nvSpPr>
          <p:spPr bwMode="auto">
            <a:xfrm flipH="1">
              <a:off x="1137" y="653"/>
              <a:ext cx="39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37" name="Line 57"/>
            <p:cNvSpPr>
              <a:spLocks noChangeShapeType="1"/>
            </p:cNvSpPr>
            <p:nvPr/>
          </p:nvSpPr>
          <p:spPr bwMode="auto">
            <a:xfrm rot="10800000" flipH="1">
              <a:off x="1176" y="614"/>
              <a:ext cx="38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38" name="Line 58"/>
            <p:cNvSpPr>
              <a:spLocks noChangeShapeType="1"/>
            </p:cNvSpPr>
            <p:nvPr/>
          </p:nvSpPr>
          <p:spPr bwMode="auto">
            <a:xfrm rot="10800000">
              <a:off x="943" y="594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39" name="Line 59"/>
            <p:cNvSpPr>
              <a:spLocks noChangeShapeType="1"/>
            </p:cNvSpPr>
            <p:nvPr/>
          </p:nvSpPr>
          <p:spPr bwMode="auto">
            <a:xfrm>
              <a:off x="982" y="633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40" name="Line 60"/>
            <p:cNvSpPr>
              <a:spLocks noChangeShapeType="1"/>
            </p:cNvSpPr>
            <p:nvPr/>
          </p:nvSpPr>
          <p:spPr bwMode="auto">
            <a:xfrm flipH="1">
              <a:off x="943" y="633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41" name="Line 61"/>
            <p:cNvSpPr>
              <a:spLocks noChangeShapeType="1"/>
            </p:cNvSpPr>
            <p:nvPr/>
          </p:nvSpPr>
          <p:spPr bwMode="auto">
            <a:xfrm rot="10800000" flipH="1">
              <a:off x="982" y="594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42" name="Rectangle 62"/>
            <p:cNvSpPr>
              <a:spLocks/>
            </p:cNvSpPr>
            <p:nvPr/>
          </p:nvSpPr>
          <p:spPr bwMode="auto">
            <a:xfrm>
              <a:off x="0" y="1176"/>
              <a:ext cx="187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0.25</a:t>
              </a:r>
            </a:p>
          </p:txBody>
        </p:sp>
        <p:sp>
          <p:nvSpPr>
            <p:cNvPr id="46143" name="Rectangle 63"/>
            <p:cNvSpPr>
              <a:spLocks/>
            </p:cNvSpPr>
            <p:nvPr/>
          </p:nvSpPr>
          <p:spPr bwMode="auto">
            <a:xfrm>
              <a:off x="0" y="885"/>
              <a:ext cx="187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0.35</a:t>
              </a:r>
            </a:p>
          </p:txBody>
        </p:sp>
        <p:sp>
          <p:nvSpPr>
            <p:cNvPr id="46144" name="Rectangle 64"/>
            <p:cNvSpPr>
              <a:spLocks/>
            </p:cNvSpPr>
            <p:nvPr/>
          </p:nvSpPr>
          <p:spPr bwMode="auto">
            <a:xfrm>
              <a:off x="0" y="587"/>
              <a:ext cx="187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0.45</a:t>
              </a:r>
            </a:p>
          </p:txBody>
        </p:sp>
        <p:sp>
          <p:nvSpPr>
            <p:cNvPr id="46145" name="Rectangle 65"/>
            <p:cNvSpPr>
              <a:spLocks/>
            </p:cNvSpPr>
            <p:nvPr/>
          </p:nvSpPr>
          <p:spPr bwMode="auto">
            <a:xfrm>
              <a:off x="0" y="297"/>
              <a:ext cx="187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0.55</a:t>
              </a:r>
            </a:p>
          </p:txBody>
        </p:sp>
        <p:sp>
          <p:nvSpPr>
            <p:cNvPr id="46146" name="Rectangle 66"/>
            <p:cNvSpPr>
              <a:spLocks/>
            </p:cNvSpPr>
            <p:nvPr/>
          </p:nvSpPr>
          <p:spPr bwMode="auto">
            <a:xfrm>
              <a:off x="0" y="0"/>
              <a:ext cx="187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0.65</a:t>
              </a:r>
            </a:p>
          </p:txBody>
        </p:sp>
        <p:sp>
          <p:nvSpPr>
            <p:cNvPr id="46147" name="Rectangle 67"/>
            <p:cNvSpPr>
              <a:spLocks/>
            </p:cNvSpPr>
            <p:nvPr/>
          </p:nvSpPr>
          <p:spPr bwMode="auto">
            <a:xfrm>
              <a:off x="187" y="1324"/>
              <a:ext cx="188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0.25</a:t>
              </a:r>
            </a:p>
          </p:txBody>
        </p:sp>
        <p:sp>
          <p:nvSpPr>
            <p:cNvPr id="46148" name="Rectangle 68"/>
            <p:cNvSpPr>
              <a:spLocks/>
            </p:cNvSpPr>
            <p:nvPr/>
          </p:nvSpPr>
          <p:spPr bwMode="auto">
            <a:xfrm>
              <a:off x="477" y="1324"/>
              <a:ext cx="188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0.35</a:t>
              </a:r>
            </a:p>
          </p:txBody>
        </p:sp>
        <p:sp>
          <p:nvSpPr>
            <p:cNvPr id="46149" name="Rectangle 69"/>
            <p:cNvSpPr>
              <a:spLocks/>
            </p:cNvSpPr>
            <p:nvPr/>
          </p:nvSpPr>
          <p:spPr bwMode="auto">
            <a:xfrm>
              <a:off x="776" y="1324"/>
              <a:ext cx="188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0.45</a:t>
              </a:r>
            </a:p>
          </p:txBody>
        </p:sp>
        <p:sp>
          <p:nvSpPr>
            <p:cNvPr id="46150" name="Rectangle 70"/>
            <p:cNvSpPr>
              <a:spLocks/>
            </p:cNvSpPr>
            <p:nvPr/>
          </p:nvSpPr>
          <p:spPr bwMode="auto">
            <a:xfrm>
              <a:off x="1066" y="1324"/>
              <a:ext cx="188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0.55</a:t>
              </a:r>
            </a:p>
          </p:txBody>
        </p:sp>
        <p:sp>
          <p:nvSpPr>
            <p:cNvPr id="46151" name="Rectangle 71"/>
            <p:cNvSpPr>
              <a:spLocks/>
            </p:cNvSpPr>
            <p:nvPr/>
          </p:nvSpPr>
          <p:spPr bwMode="auto">
            <a:xfrm>
              <a:off x="1357" y="1324"/>
              <a:ext cx="188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0.65</a:t>
              </a:r>
            </a:p>
          </p:txBody>
        </p: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3530600" y="2460625"/>
            <a:ext cx="2454275" cy="2266950"/>
            <a:chOff x="0" y="0"/>
            <a:chExt cx="1545" cy="1428"/>
          </a:xfrm>
        </p:grpSpPr>
        <p:sp>
          <p:nvSpPr>
            <p:cNvPr id="46153" name="Rectangle 73"/>
            <p:cNvSpPr>
              <a:spLocks/>
            </p:cNvSpPr>
            <p:nvPr/>
          </p:nvSpPr>
          <p:spPr bwMode="auto">
            <a:xfrm>
              <a:off x="284" y="58"/>
              <a:ext cx="1177" cy="1176"/>
            </a:xfrm>
            <a:prstGeom prst="rect">
              <a:avLst/>
            </a:prstGeom>
            <a:noFill/>
            <a:ln w="9525" cap="flat">
              <a:solidFill>
                <a:srgbClr val="80808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54" name="Line 74"/>
            <p:cNvSpPr>
              <a:spLocks noChangeShapeType="1"/>
            </p:cNvSpPr>
            <p:nvPr/>
          </p:nvSpPr>
          <p:spPr bwMode="auto">
            <a:xfrm>
              <a:off x="284" y="58"/>
              <a:ext cx="1" cy="117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55" name="Line 75"/>
            <p:cNvSpPr>
              <a:spLocks noChangeShapeType="1"/>
            </p:cNvSpPr>
            <p:nvPr/>
          </p:nvSpPr>
          <p:spPr bwMode="auto">
            <a:xfrm>
              <a:off x="251" y="1234"/>
              <a:ext cx="3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56" name="Line 76"/>
            <p:cNvSpPr>
              <a:spLocks noChangeShapeType="1"/>
            </p:cNvSpPr>
            <p:nvPr/>
          </p:nvSpPr>
          <p:spPr bwMode="auto">
            <a:xfrm>
              <a:off x="251" y="944"/>
              <a:ext cx="33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57" name="Line 77"/>
            <p:cNvSpPr>
              <a:spLocks noChangeShapeType="1"/>
            </p:cNvSpPr>
            <p:nvPr/>
          </p:nvSpPr>
          <p:spPr bwMode="auto">
            <a:xfrm>
              <a:off x="251" y="645"/>
              <a:ext cx="33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58" name="Line 78"/>
            <p:cNvSpPr>
              <a:spLocks noChangeShapeType="1"/>
            </p:cNvSpPr>
            <p:nvPr/>
          </p:nvSpPr>
          <p:spPr bwMode="auto">
            <a:xfrm>
              <a:off x="251" y="355"/>
              <a:ext cx="3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59" name="Line 79"/>
            <p:cNvSpPr>
              <a:spLocks noChangeShapeType="1"/>
            </p:cNvSpPr>
            <p:nvPr/>
          </p:nvSpPr>
          <p:spPr bwMode="auto">
            <a:xfrm>
              <a:off x="251" y="58"/>
              <a:ext cx="3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60" name="Line 80"/>
            <p:cNvSpPr>
              <a:spLocks noChangeShapeType="1"/>
            </p:cNvSpPr>
            <p:nvPr/>
          </p:nvSpPr>
          <p:spPr bwMode="auto">
            <a:xfrm>
              <a:off x="284" y="1234"/>
              <a:ext cx="1169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61" name="Line 81"/>
            <p:cNvSpPr>
              <a:spLocks noChangeShapeType="1"/>
            </p:cNvSpPr>
            <p:nvPr/>
          </p:nvSpPr>
          <p:spPr bwMode="auto">
            <a:xfrm rot="10800000" flipH="1">
              <a:off x="284" y="1234"/>
              <a:ext cx="1" cy="3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62" name="Line 82"/>
            <p:cNvSpPr>
              <a:spLocks noChangeShapeType="1"/>
            </p:cNvSpPr>
            <p:nvPr/>
          </p:nvSpPr>
          <p:spPr bwMode="auto">
            <a:xfrm rot="10800000" flipH="1">
              <a:off x="575" y="1234"/>
              <a:ext cx="1" cy="3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63" name="Line 83"/>
            <p:cNvSpPr>
              <a:spLocks noChangeShapeType="1"/>
            </p:cNvSpPr>
            <p:nvPr/>
          </p:nvSpPr>
          <p:spPr bwMode="auto">
            <a:xfrm rot="10800000" flipH="1">
              <a:off x="872" y="1234"/>
              <a:ext cx="1" cy="3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64" name="Line 84"/>
            <p:cNvSpPr>
              <a:spLocks noChangeShapeType="1"/>
            </p:cNvSpPr>
            <p:nvPr/>
          </p:nvSpPr>
          <p:spPr bwMode="auto">
            <a:xfrm rot="10800000" flipH="1">
              <a:off x="1163" y="1234"/>
              <a:ext cx="1" cy="3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65" name="Line 85"/>
            <p:cNvSpPr>
              <a:spLocks noChangeShapeType="1"/>
            </p:cNvSpPr>
            <p:nvPr/>
          </p:nvSpPr>
          <p:spPr bwMode="auto">
            <a:xfrm rot="10800000" flipH="1">
              <a:off x="1453" y="1234"/>
              <a:ext cx="1" cy="3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66" name="Line 86"/>
            <p:cNvSpPr>
              <a:spLocks noChangeShapeType="1"/>
            </p:cNvSpPr>
            <p:nvPr/>
          </p:nvSpPr>
          <p:spPr bwMode="auto">
            <a:xfrm rot="10800000" flipH="1">
              <a:off x="284" y="58"/>
              <a:ext cx="1169" cy="117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67" name="Line 87"/>
            <p:cNvSpPr>
              <a:spLocks noChangeShapeType="1"/>
            </p:cNvSpPr>
            <p:nvPr/>
          </p:nvSpPr>
          <p:spPr bwMode="auto">
            <a:xfrm rot="10800000">
              <a:off x="1073" y="620"/>
              <a:ext cx="38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68" name="Line 88"/>
            <p:cNvSpPr>
              <a:spLocks noChangeShapeType="1"/>
            </p:cNvSpPr>
            <p:nvPr/>
          </p:nvSpPr>
          <p:spPr bwMode="auto">
            <a:xfrm>
              <a:off x="1111" y="659"/>
              <a:ext cx="39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69" name="Line 89"/>
            <p:cNvSpPr>
              <a:spLocks noChangeShapeType="1"/>
            </p:cNvSpPr>
            <p:nvPr/>
          </p:nvSpPr>
          <p:spPr bwMode="auto">
            <a:xfrm flipH="1">
              <a:off x="1073" y="659"/>
              <a:ext cx="38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70" name="Line 90"/>
            <p:cNvSpPr>
              <a:spLocks noChangeShapeType="1"/>
            </p:cNvSpPr>
            <p:nvPr/>
          </p:nvSpPr>
          <p:spPr bwMode="auto">
            <a:xfrm rot="10800000" flipH="1">
              <a:off x="1111" y="620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71" name="Line 91"/>
            <p:cNvSpPr>
              <a:spLocks noChangeShapeType="1"/>
            </p:cNvSpPr>
            <p:nvPr/>
          </p:nvSpPr>
          <p:spPr bwMode="auto">
            <a:xfrm rot="10800000">
              <a:off x="1073" y="607"/>
              <a:ext cx="38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72" name="Line 92"/>
            <p:cNvSpPr>
              <a:spLocks noChangeShapeType="1"/>
            </p:cNvSpPr>
            <p:nvPr/>
          </p:nvSpPr>
          <p:spPr bwMode="auto">
            <a:xfrm>
              <a:off x="1111" y="645"/>
              <a:ext cx="39" cy="40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73" name="Line 93"/>
            <p:cNvSpPr>
              <a:spLocks noChangeShapeType="1"/>
            </p:cNvSpPr>
            <p:nvPr/>
          </p:nvSpPr>
          <p:spPr bwMode="auto">
            <a:xfrm flipH="1">
              <a:off x="1073" y="645"/>
              <a:ext cx="38" cy="40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74" name="Line 94"/>
            <p:cNvSpPr>
              <a:spLocks noChangeShapeType="1"/>
            </p:cNvSpPr>
            <p:nvPr/>
          </p:nvSpPr>
          <p:spPr bwMode="auto">
            <a:xfrm rot="10800000" flipH="1">
              <a:off x="1111" y="607"/>
              <a:ext cx="39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75" name="Line 95"/>
            <p:cNvSpPr>
              <a:spLocks noChangeShapeType="1"/>
            </p:cNvSpPr>
            <p:nvPr/>
          </p:nvSpPr>
          <p:spPr bwMode="auto">
            <a:xfrm rot="10800000">
              <a:off x="1053" y="607"/>
              <a:ext cx="39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76" name="Line 96"/>
            <p:cNvSpPr>
              <a:spLocks noChangeShapeType="1"/>
            </p:cNvSpPr>
            <p:nvPr/>
          </p:nvSpPr>
          <p:spPr bwMode="auto">
            <a:xfrm>
              <a:off x="1092" y="645"/>
              <a:ext cx="39" cy="40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77" name="Line 97"/>
            <p:cNvSpPr>
              <a:spLocks noChangeShapeType="1"/>
            </p:cNvSpPr>
            <p:nvPr/>
          </p:nvSpPr>
          <p:spPr bwMode="auto">
            <a:xfrm flipH="1">
              <a:off x="1053" y="645"/>
              <a:ext cx="39" cy="40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78" name="Line 98"/>
            <p:cNvSpPr>
              <a:spLocks noChangeShapeType="1"/>
            </p:cNvSpPr>
            <p:nvPr/>
          </p:nvSpPr>
          <p:spPr bwMode="auto">
            <a:xfrm rot="10800000" flipH="1">
              <a:off x="1092" y="607"/>
              <a:ext cx="39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79" name="Line 99"/>
            <p:cNvSpPr>
              <a:spLocks noChangeShapeType="1"/>
            </p:cNvSpPr>
            <p:nvPr/>
          </p:nvSpPr>
          <p:spPr bwMode="auto">
            <a:xfrm rot="10800000">
              <a:off x="969" y="807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80" name="Line 100"/>
            <p:cNvSpPr>
              <a:spLocks noChangeShapeType="1"/>
            </p:cNvSpPr>
            <p:nvPr/>
          </p:nvSpPr>
          <p:spPr bwMode="auto">
            <a:xfrm>
              <a:off x="1008" y="846"/>
              <a:ext cx="38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81" name="Line 101"/>
            <p:cNvSpPr>
              <a:spLocks noChangeShapeType="1"/>
            </p:cNvSpPr>
            <p:nvPr/>
          </p:nvSpPr>
          <p:spPr bwMode="auto">
            <a:xfrm flipH="1">
              <a:off x="969" y="846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82" name="Line 102"/>
            <p:cNvSpPr>
              <a:spLocks noChangeShapeType="1"/>
            </p:cNvSpPr>
            <p:nvPr/>
          </p:nvSpPr>
          <p:spPr bwMode="auto">
            <a:xfrm rot="10800000" flipH="1">
              <a:off x="1008" y="807"/>
              <a:ext cx="38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83" name="Line 103"/>
            <p:cNvSpPr>
              <a:spLocks noChangeShapeType="1"/>
            </p:cNvSpPr>
            <p:nvPr/>
          </p:nvSpPr>
          <p:spPr bwMode="auto">
            <a:xfrm rot="10800000">
              <a:off x="756" y="904"/>
              <a:ext cx="39" cy="40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84" name="Line 104"/>
            <p:cNvSpPr>
              <a:spLocks noChangeShapeType="1"/>
            </p:cNvSpPr>
            <p:nvPr/>
          </p:nvSpPr>
          <p:spPr bwMode="auto">
            <a:xfrm>
              <a:off x="795" y="944"/>
              <a:ext cx="39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85" name="Line 105"/>
            <p:cNvSpPr>
              <a:spLocks noChangeShapeType="1"/>
            </p:cNvSpPr>
            <p:nvPr/>
          </p:nvSpPr>
          <p:spPr bwMode="auto">
            <a:xfrm flipH="1">
              <a:off x="756" y="944"/>
              <a:ext cx="39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86" name="Line 106"/>
            <p:cNvSpPr>
              <a:spLocks noChangeShapeType="1"/>
            </p:cNvSpPr>
            <p:nvPr/>
          </p:nvSpPr>
          <p:spPr bwMode="auto">
            <a:xfrm rot="10800000" flipH="1">
              <a:off x="795" y="904"/>
              <a:ext cx="39" cy="40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87" name="Line 107"/>
            <p:cNvSpPr>
              <a:spLocks noChangeShapeType="1"/>
            </p:cNvSpPr>
            <p:nvPr/>
          </p:nvSpPr>
          <p:spPr bwMode="auto">
            <a:xfrm rot="10800000">
              <a:off x="905" y="801"/>
              <a:ext cx="38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88" name="Line 108"/>
            <p:cNvSpPr>
              <a:spLocks noChangeShapeType="1"/>
            </p:cNvSpPr>
            <p:nvPr/>
          </p:nvSpPr>
          <p:spPr bwMode="auto">
            <a:xfrm>
              <a:off x="943" y="840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89" name="Line 109"/>
            <p:cNvSpPr>
              <a:spLocks noChangeShapeType="1"/>
            </p:cNvSpPr>
            <p:nvPr/>
          </p:nvSpPr>
          <p:spPr bwMode="auto">
            <a:xfrm flipH="1">
              <a:off x="905" y="840"/>
              <a:ext cx="38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90" name="Line 110"/>
            <p:cNvSpPr>
              <a:spLocks noChangeShapeType="1"/>
            </p:cNvSpPr>
            <p:nvPr/>
          </p:nvSpPr>
          <p:spPr bwMode="auto">
            <a:xfrm rot="10800000" flipH="1">
              <a:off x="943" y="801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91" name="Line 111"/>
            <p:cNvSpPr>
              <a:spLocks noChangeShapeType="1"/>
            </p:cNvSpPr>
            <p:nvPr/>
          </p:nvSpPr>
          <p:spPr bwMode="auto">
            <a:xfrm rot="10800000">
              <a:off x="1034" y="743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92" name="Line 112"/>
            <p:cNvSpPr>
              <a:spLocks noChangeShapeType="1"/>
            </p:cNvSpPr>
            <p:nvPr/>
          </p:nvSpPr>
          <p:spPr bwMode="auto">
            <a:xfrm>
              <a:off x="1073" y="782"/>
              <a:ext cx="38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93" name="Line 113"/>
            <p:cNvSpPr>
              <a:spLocks noChangeShapeType="1"/>
            </p:cNvSpPr>
            <p:nvPr/>
          </p:nvSpPr>
          <p:spPr bwMode="auto">
            <a:xfrm flipH="1">
              <a:off x="1034" y="782"/>
              <a:ext cx="39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94" name="Line 114"/>
            <p:cNvSpPr>
              <a:spLocks noChangeShapeType="1"/>
            </p:cNvSpPr>
            <p:nvPr/>
          </p:nvSpPr>
          <p:spPr bwMode="auto">
            <a:xfrm rot="10800000" flipH="1">
              <a:off x="1073" y="743"/>
              <a:ext cx="38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95" name="Line 115"/>
            <p:cNvSpPr>
              <a:spLocks noChangeShapeType="1"/>
            </p:cNvSpPr>
            <p:nvPr/>
          </p:nvSpPr>
          <p:spPr bwMode="auto">
            <a:xfrm rot="10800000">
              <a:off x="1221" y="775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96" name="Line 116"/>
            <p:cNvSpPr>
              <a:spLocks noChangeShapeType="1"/>
            </p:cNvSpPr>
            <p:nvPr/>
          </p:nvSpPr>
          <p:spPr bwMode="auto">
            <a:xfrm>
              <a:off x="1260" y="814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97" name="Line 117"/>
            <p:cNvSpPr>
              <a:spLocks noChangeShapeType="1"/>
            </p:cNvSpPr>
            <p:nvPr/>
          </p:nvSpPr>
          <p:spPr bwMode="auto">
            <a:xfrm flipH="1">
              <a:off x="1221" y="814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98" name="Line 118"/>
            <p:cNvSpPr>
              <a:spLocks noChangeShapeType="1"/>
            </p:cNvSpPr>
            <p:nvPr/>
          </p:nvSpPr>
          <p:spPr bwMode="auto">
            <a:xfrm rot="10800000" flipH="1">
              <a:off x="1260" y="775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99" name="Line 119"/>
            <p:cNvSpPr>
              <a:spLocks noChangeShapeType="1"/>
            </p:cNvSpPr>
            <p:nvPr/>
          </p:nvSpPr>
          <p:spPr bwMode="auto">
            <a:xfrm rot="10800000">
              <a:off x="1001" y="614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00" name="Line 120"/>
            <p:cNvSpPr>
              <a:spLocks noChangeShapeType="1"/>
            </p:cNvSpPr>
            <p:nvPr/>
          </p:nvSpPr>
          <p:spPr bwMode="auto">
            <a:xfrm>
              <a:off x="1040" y="653"/>
              <a:ext cx="39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01" name="Line 121"/>
            <p:cNvSpPr>
              <a:spLocks noChangeShapeType="1"/>
            </p:cNvSpPr>
            <p:nvPr/>
          </p:nvSpPr>
          <p:spPr bwMode="auto">
            <a:xfrm flipH="1">
              <a:off x="1001" y="653"/>
              <a:ext cx="39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02" name="Line 122"/>
            <p:cNvSpPr>
              <a:spLocks noChangeShapeType="1"/>
            </p:cNvSpPr>
            <p:nvPr/>
          </p:nvSpPr>
          <p:spPr bwMode="auto">
            <a:xfrm rot="10800000" flipH="1">
              <a:off x="1040" y="614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03" name="Line 123"/>
            <p:cNvSpPr>
              <a:spLocks noChangeShapeType="1"/>
            </p:cNvSpPr>
            <p:nvPr/>
          </p:nvSpPr>
          <p:spPr bwMode="auto">
            <a:xfrm rot="10800000">
              <a:off x="924" y="594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04" name="Line 124"/>
            <p:cNvSpPr>
              <a:spLocks noChangeShapeType="1"/>
            </p:cNvSpPr>
            <p:nvPr/>
          </p:nvSpPr>
          <p:spPr bwMode="auto">
            <a:xfrm>
              <a:off x="963" y="633"/>
              <a:ext cx="38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05" name="Line 125"/>
            <p:cNvSpPr>
              <a:spLocks noChangeShapeType="1"/>
            </p:cNvSpPr>
            <p:nvPr/>
          </p:nvSpPr>
          <p:spPr bwMode="auto">
            <a:xfrm flipH="1">
              <a:off x="924" y="633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06" name="Line 126"/>
            <p:cNvSpPr>
              <a:spLocks noChangeShapeType="1"/>
            </p:cNvSpPr>
            <p:nvPr/>
          </p:nvSpPr>
          <p:spPr bwMode="auto">
            <a:xfrm rot="10800000" flipH="1">
              <a:off x="963" y="594"/>
              <a:ext cx="38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07" name="Rectangle 127"/>
            <p:cNvSpPr>
              <a:spLocks/>
            </p:cNvSpPr>
            <p:nvPr/>
          </p:nvSpPr>
          <p:spPr bwMode="auto">
            <a:xfrm>
              <a:off x="0" y="1176"/>
              <a:ext cx="187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0.25</a:t>
              </a:r>
            </a:p>
          </p:txBody>
        </p:sp>
        <p:sp>
          <p:nvSpPr>
            <p:cNvPr id="46208" name="Rectangle 128"/>
            <p:cNvSpPr>
              <a:spLocks/>
            </p:cNvSpPr>
            <p:nvPr/>
          </p:nvSpPr>
          <p:spPr bwMode="auto">
            <a:xfrm>
              <a:off x="0" y="885"/>
              <a:ext cx="187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0.35</a:t>
              </a:r>
            </a:p>
          </p:txBody>
        </p:sp>
        <p:sp>
          <p:nvSpPr>
            <p:cNvPr id="46209" name="Rectangle 129"/>
            <p:cNvSpPr>
              <a:spLocks/>
            </p:cNvSpPr>
            <p:nvPr/>
          </p:nvSpPr>
          <p:spPr bwMode="auto">
            <a:xfrm>
              <a:off x="0" y="587"/>
              <a:ext cx="187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0.45</a:t>
              </a:r>
            </a:p>
          </p:txBody>
        </p:sp>
        <p:sp>
          <p:nvSpPr>
            <p:cNvPr id="46210" name="Rectangle 130"/>
            <p:cNvSpPr>
              <a:spLocks/>
            </p:cNvSpPr>
            <p:nvPr/>
          </p:nvSpPr>
          <p:spPr bwMode="auto">
            <a:xfrm>
              <a:off x="0" y="297"/>
              <a:ext cx="187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0.55</a:t>
              </a:r>
            </a:p>
          </p:txBody>
        </p:sp>
        <p:sp>
          <p:nvSpPr>
            <p:cNvPr id="46211" name="Rectangle 131"/>
            <p:cNvSpPr>
              <a:spLocks/>
            </p:cNvSpPr>
            <p:nvPr/>
          </p:nvSpPr>
          <p:spPr bwMode="auto">
            <a:xfrm>
              <a:off x="0" y="0"/>
              <a:ext cx="187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0.65</a:t>
              </a:r>
            </a:p>
          </p:txBody>
        </p:sp>
        <p:sp>
          <p:nvSpPr>
            <p:cNvPr id="46212" name="Rectangle 132"/>
            <p:cNvSpPr>
              <a:spLocks/>
            </p:cNvSpPr>
            <p:nvPr/>
          </p:nvSpPr>
          <p:spPr bwMode="auto">
            <a:xfrm>
              <a:off x="187" y="1324"/>
              <a:ext cx="188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0.25</a:t>
              </a:r>
            </a:p>
          </p:txBody>
        </p:sp>
        <p:sp>
          <p:nvSpPr>
            <p:cNvPr id="46213" name="Rectangle 133"/>
            <p:cNvSpPr>
              <a:spLocks/>
            </p:cNvSpPr>
            <p:nvPr/>
          </p:nvSpPr>
          <p:spPr bwMode="auto">
            <a:xfrm>
              <a:off x="477" y="1324"/>
              <a:ext cx="188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0.35</a:t>
              </a:r>
            </a:p>
          </p:txBody>
        </p:sp>
        <p:sp>
          <p:nvSpPr>
            <p:cNvPr id="46214" name="Rectangle 134"/>
            <p:cNvSpPr>
              <a:spLocks/>
            </p:cNvSpPr>
            <p:nvPr/>
          </p:nvSpPr>
          <p:spPr bwMode="auto">
            <a:xfrm>
              <a:off x="776" y="1324"/>
              <a:ext cx="188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0.45</a:t>
              </a:r>
            </a:p>
          </p:txBody>
        </p:sp>
        <p:sp>
          <p:nvSpPr>
            <p:cNvPr id="46215" name="Rectangle 135"/>
            <p:cNvSpPr>
              <a:spLocks/>
            </p:cNvSpPr>
            <p:nvPr/>
          </p:nvSpPr>
          <p:spPr bwMode="auto">
            <a:xfrm>
              <a:off x="1066" y="1324"/>
              <a:ext cx="188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0.55</a:t>
              </a:r>
            </a:p>
          </p:txBody>
        </p:sp>
        <p:sp>
          <p:nvSpPr>
            <p:cNvPr id="46216" name="Rectangle 136"/>
            <p:cNvSpPr>
              <a:spLocks/>
            </p:cNvSpPr>
            <p:nvPr/>
          </p:nvSpPr>
          <p:spPr bwMode="auto">
            <a:xfrm>
              <a:off x="1357" y="1324"/>
              <a:ext cx="188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0.65</a:t>
              </a:r>
            </a:p>
          </p:txBody>
        </p:sp>
      </p:grpSp>
      <p:sp>
        <p:nvSpPr>
          <p:cNvPr id="46217" name="Freeform 137"/>
          <p:cNvSpPr>
            <a:spLocks/>
          </p:cNvSpPr>
          <p:nvPr/>
        </p:nvSpPr>
        <p:spPr bwMode="auto">
          <a:xfrm rot="10800000">
            <a:off x="1360488" y="2551113"/>
            <a:ext cx="1851025" cy="1866900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0" y="0"/>
              </a:cxn>
              <a:cxn ang="0">
                <a:pos x="21600" y="0"/>
              </a:cxn>
              <a:cxn ang="0">
                <a:pos x="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D4E1ED"/>
          </a:soli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" name="Group 138"/>
          <p:cNvGrpSpPr>
            <a:grpSpLocks/>
          </p:cNvGrpSpPr>
          <p:nvPr/>
        </p:nvGrpSpPr>
        <p:grpSpPr bwMode="auto">
          <a:xfrm>
            <a:off x="896938" y="2460625"/>
            <a:ext cx="2454275" cy="2266950"/>
            <a:chOff x="0" y="0"/>
            <a:chExt cx="1545" cy="1428"/>
          </a:xfrm>
        </p:grpSpPr>
        <p:sp>
          <p:nvSpPr>
            <p:cNvPr id="46219" name="Rectangle 139"/>
            <p:cNvSpPr>
              <a:spLocks/>
            </p:cNvSpPr>
            <p:nvPr/>
          </p:nvSpPr>
          <p:spPr bwMode="auto">
            <a:xfrm>
              <a:off x="284" y="58"/>
              <a:ext cx="1177" cy="1176"/>
            </a:xfrm>
            <a:prstGeom prst="rect">
              <a:avLst/>
            </a:prstGeom>
            <a:noFill/>
            <a:ln w="9525" cap="flat">
              <a:solidFill>
                <a:srgbClr val="80808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20" name="Line 140"/>
            <p:cNvSpPr>
              <a:spLocks noChangeShapeType="1"/>
            </p:cNvSpPr>
            <p:nvPr/>
          </p:nvSpPr>
          <p:spPr bwMode="auto">
            <a:xfrm>
              <a:off x="284" y="58"/>
              <a:ext cx="1" cy="117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21" name="Line 141"/>
            <p:cNvSpPr>
              <a:spLocks noChangeShapeType="1"/>
            </p:cNvSpPr>
            <p:nvPr/>
          </p:nvSpPr>
          <p:spPr bwMode="auto">
            <a:xfrm>
              <a:off x="251" y="1234"/>
              <a:ext cx="3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22" name="Line 142"/>
            <p:cNvSpPr>
              <a:spLocks noChangeShapeType="1"/>
            </p:cNvSpPr>
            <p:nvPr/>
          </p:nvSpPr>
          <p:spPr bwMode="auto">
            <a:xfrm>
              <a:off x="251" y="944"/>
              <a:ext cx="3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23" name="Line 143"/>
            <p:cNvSpPr>
              <a:spLocks noChangeShapeType="1"/>
            </p:cNvSpPr>
            <p:nvPr/>
          </p:nvSpPr>
          <p:spPr bwMode="auto">
            <a:xfrm>
              <a:off x="251" y="645"/>
              <a:ext cx="3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24" name="Line 144"/>
            <p:cNvSpPr>
              <a:spLocks noChangeShapeType="1"/>
            </p:cNvSpPr>
            <p:nvPr/>
          </p:nvSpPr>
          <p:spPr bwMode="auto">
            <a:xfrm>
              <a:off x="251" y="355"/>
              <a:ext cx="3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25" name="Line 145"/>
            <p:cNvSpPr>
              <a:spLocks noChangeShapeType="1"/>
            </p:cNvSpPr>
            <p:nvPr/>
          </p:nvSpPr>
          <p:spPr bwMode="auto">
            <a:xfrm>
              <a:off x="251" y="58"/>
              <a:ext cx="3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26" name="Line 146"/>
            <p:cNvSpPr>
              <a:spLocks noChangeShapeType="1"/>
            </p:cNvSpPr>
            <p:nvPr/>
          </p:nvSpPr>
          <p:spPr bwMode="auto">
            <a:xfrm>
              <a:off x="284" y="1234"/>
              <a:ext cx="1169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27" name="Line 147"/>
            <p:cNvSpPr>
              <a:spLocks noChangeShapeType="1"/>
            </p:cNvSpPr>
            <p:nvPr/>
          </p:nvSpPr>
          <p:spPr bwMode="auto">
            <a:xfrm rot="10800000" flipH="1">
              <a:off x="284" y="1234"/>
              <a:ext cx="1" cy="3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28" name="Line 148"/>
            <p:cNvSpPr>
              <a:spLocks noChangeShapeType="1"/>
            </p:cNvSpPr>
            <p:nvPr/>
          </p:nvSpPr>
          <p:spPr bwMode="auto">
            <a:xfrm rot="10800000" flipH="1">
              <a:off x="575" y="1234"/>
              <a:ext cx="1" cy="3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29" name="Line 149"/>
            <p:cNvSpPr>
              <a:spLocks noChangeShapeType="1"/>
            </p:cNvSpPr>
            <p:nvPr/>
          </p:nvSpPr>
          <p:spPr bwMode="auto">
            <a:xfrm rot="10800000" flipH="1">
              <a:off x="872" y="1234"/>
              <a:ext cx="1" cy="3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30" name="Line 150"/>
            <p:cNvSpPr>
              <a:spLocks noChangeShapeType="1"/>
            </p:cNvSpPr>
            <p:nvPr/>
          </p:nvSpPr>
          <p:spPr bwMode="auto">
            <a:xfrm rot="10800000" flipH="1">
              <a:off x="1163" y="1234"/>
              <a:ext cx="1" cy="3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31" name="Line 151"/>
            <p:cNvSpPr>
              <a:spLocks noChangeShapeType="1"/>
            </p:cNvSpPr>
            <p:nvPr/>
          </p:nvSpPr>
          <p:spPr bwMode="auto">
            <a:xfrm rot="10800000" flipH="1">
              <a:off x="1453" y="1234"/>
              <a:ext cx="1" cy="3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32" name="Line 152"/>
            <p:cNvSpPr>
              <a:spLocks noChangeShapeType="1"/>
            </p:cNvSpPr>
            <p:nvPr/>
          </p:nvSpPr>
          <p:spPr bwMode="auto">
            <a:xfrm rot="10800000" flipH="1">
              <a:off x="284" y="58"/>
              <a:ext cx="1169" cy="117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33" name="Line 153"/>
            <p:cNvSpPr>
              <a:spLocks noChangeShapeType="1"/>
            </p:cNvSpPr>
            <p:nvPr/>
          </p:nvSpPr>
          <p:spPr bwMode="auto">
            <a:xfrm rot="10800000">
              <a:off x="523" y="620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34" name="Line 154"/>
            <p:cNvSpPr>
              <a:spLocks noChangeShapeType="1"/>
            </p:cNvSpPr>
            <p:nvPr/>
          </p:nvSpPr>
          <p:spPr bwMode="auto">
            <a:xfrm>
              <a:off x="562" y="659"/>
              <a:ext cx="38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35" name="Line 155"/>
            <p:cNvSpPr>
              <a:spLocks noChangeShapeType="1"/>
            </p:cNvSpPr>
            <p:nvPr/>
          </p:nvSpPr>
          <p:spPr bwMode="auto">
            <a:xfrm flipH="1">
              <a:off x="523" y="659"/>
              <a:ext cx="39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36" name="Line 156"/>
            <p:cNvSpPr>
              <a:spLocks noChangeShapeType="1"/>
            </p:cNvSpPr>
            <p:nvPr/>
          </p:nvSpPr>
          <p:spPr bwMode="auto">
            <a:xfrm rot="10800000" flipH="1">
              <a:off x="562" y="620"/>
              <a:ext cx="38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37" name="Line 157"/>
            <p:cNvSpPr>
              <a:spLocks noChangeShapeType="1"/>
            </p:cNvSpPr>
            <p:nvPr/>
          </p:nvSpPr>
          <p:spPr bwMode="auto">
            <a:xfrm rot="10800000">
              <a:off x="1337" y="607"/>
              <a:ext cx="39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38" name="Line 158"/>
            <p:cNvSpPr>
              <a:spLocks noChangeShapeType="1"/>
            </p:cNvSpPr>
            <p:nvPr/>
          </p:nvSpPr>
          <p:spPr bwMode="auto">
            <a:xfrm>
              <a:off x="1376" y="645"/>
              <a:ext cx="39" cy="40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39" name="Line 159"/>
            <p:cNvSpPr>
              <a:spLocks noChangeShapeType="1"/>
            </p:cNvSpPr>
            <p:nvPr/>
          </p:nvSpPr>
          <p:spPr bwMode="auto">
            <a:xfrm flipH="1">
              <a:off x="1337" y="645"/>
              <a:ext cx="39" cy="40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40" name="Line 160"/>
            <p:cNvSpPr>
              <a:spLocks noChangeShapeType="1"/>
            </p:cNvSpPr>
            <p:nvPr/>
          </p:nvSpPr>
          <p:spPr bwMode="auto">
            <a:xfrm rot="10800000" flipH="1">
              <a:off x="1376" y="607"/>
              <a:ext cx="39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41" name="Line 161"/>
            <p:cNvSpPr>
              <a:spLocks noChangeShapeType="1"/>
            </p:cNvSpPr>
            <p:nvPr/>
          </p:nvSpPr>
          <p:spPr bwMode="auto">
            <a:xfrm rot="10800000">
              <a:off x="1176" y="607"/>
              <a:ext cx="38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42" name="Line 162"/>
            <p:cNvSpPr>
              <a:spLocks noChangeShapeType="1"/>
            </p:cNvSpPr>
            <p:nvPr/>
          </p:nvSpPr>
          <p:spPr bwMode="auto">
            <a:xfrm>
              <a:off x="1214" y="645"/>
              <a:ext cx="40" cy="40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43" name="Line 163"/>
            <p:cNvSpPr>
              <a:spLocks noChangeShapeType="1"/>
            </p:cNvSpPr>
            <p:nvPr/>
          </p:nvSpPr>
          <p:spPr bwMode="auto">
            <a:xfrm flipH="1">
              <a:off x="1176" y="645"/>
              <a:ext cx="38" cy="40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44" name="Line 164"/>
            <p:cNvSpPr>
              <a:spLocks noChangeShapeType="1"/>
            </p:cNvSpPr>
            <p:nvPr/>
          </p:nvSpPr>
          <p:spPr bwMode="auto">
            <a:xfrm rot="10800000" flipH="1">
              <a:off x="1214" y="607"/>
              <a:ext cx="40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45" name="Line 165"/>
            <p:cNvSpPr>
              <a:spLocks noChangeShapeType="1"/>
            </p:cNvSpPr>
            <p:nvPr/>
          </p:nvSpPr>
          <p:spPr bwMode="auto">
            <a:xfrm rot="10800000">
              <a:off x="1008" y="807"/>
              <a:ext cx="38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46" name="Line 166"/>
            <p:cNvSpPr>
              <a:spLocks noChangeShapeType="1"/>
            </p:cNvSpPr>
            <p:nvPr/>
          </p:nvSpPr>
          <p:spPr bwMode="auto">
            <a:xfrm>
              <a:off x="1046" y="846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47" name="Line 167"/>
            <p:cNvSpPr>
              <a:spLocks noChangeShapeType="1"/>
            </p:cNvSpPr>
            <p:nvPr/>
          </p:nvSpPr>
          <p:spPr bwMode="auto">
            <a:xfrm flipH="1">
              <a:off x="1008" y="846"/>
              <a:ext cx="38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48" name="Line 168"/>
            <p:cNvSpPr>
              <a:spLocks noChangeShapeType="1"/>
            </p:cNvSpPr>
            <p:nvPr/>
          </p:nvSpPr>
          <p:spPr bwMode="auto">
            <a:xfrm rot="10800000" flipH="1">
              <a:off x="1046" y="807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49" name="Line 169"/>
            <p:cNvSpPr>
              <a:spLocks noChangeShapeType="1"/>
            </p:cNvSpPr>
            <p:nvPr/>
          </p:nvSpPr>
          <p:spPr bwMode="auto">
            <a:xfrm rot="10800000">
              <a:off x="1163" y="904"/>
              <a:ext cx="39" cy="40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50" name="Line 170"/>
            <p:cNvSpPr>
              <a:spLocks noChangeShapeType="1"/>
            </p:cNvSpPr>
            <p:nvPr/>
          </p:nvSpPr>
          <p:spPr bwMode="auto">
            <a:xfrm>
              <a:off x="1202" y="944"/>
              <a:ext cx="39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51" name="Line 171"/>
            <p:cNvSpPr>
              <a:spLocks noChangeShapeType="1"/>
            </p:cNvSpPr>
            <p:nvPr/>
          </p:nvSpPr>
          <p:spPr bwMode="auto">
            <a:xfrm flipH="1">
              <a:off x="1163" y="944"/>
              <a:ext cx="39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52" name="Line 172"/>
            <p:cNvSpPr>
              <a:spLocks noChangeShapeType="1"/>
            </p:cNvSpPr>
            <p:nvPr/>
          </p:nvSpPr>
          <p:spPr bwMode="auto">
            <a:xfrm rot="10800000" flipH="1">
              <a:off x="1202" y="904"/>
              <a:ext cx="39" cy="40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53" name="Line 173"/>
            <p:cNvSpPr>
              <a:spLocks noChangeShapeType="1"/>
            </p:cNvSpPr>
            <p:nvPr/>
          </p:nvSpPr>
          <p:spPr bwMode="auto">
            <a:xfrm rot="10800000">
              <a:off x="1137" y="801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54" name="Line 174"/>
            <p:cNvSpPr>
              <a:spLocks noChangeShapeType="1"/>
            </p:cNvSpPr>
            <p:nvPr/>
          </p:nvSpPr>
          <p:spPr bwMode="auto">
            <a:xfrm>
              <a:off x="1176" y="840"/>
              <a:ext cx="38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55" name="Line 175"/>
            <p:cNvSpPr>
              <a:spLocks noChangeShapeType="1"/>
            </p:cNvSpPr>
            <p:nvPr/>
          </p:nvSpPr>
          <p:spPr bwMode="auto">
            <a:xfrm flipH="1">
              <a:off x="1137" y="840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56" name="Line 176"/>
            <p:cNvSpPr>
              <a:spLocks noChangeShapeType="1"/>
            </p:cNvSpPr>
            <p:nvPr/>
          </p:nvSpPr>
          <p:spPr bwMode="auto">
            <a:xfrm rot="10800000" flipH="1">
              <a:off x="1176" y="801"/>
              <a:ext cx="38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57" name="Line 177"/>
            <p:cNvSpPr>
              <a:spLocks noChangeShapeType="1"/>
            </p:cNvSpPr>
            <p:nvPr/>
          </p:nvSpPr>
          <p:spPr bwMode="auto">
            <a:xfrm rot="10800000">
              <a:off x="1402" y="743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58" name="Line 178"/>
            <p:cNvSpPr>
              <a:spLocks noChangeShapeType="1"/>
            </p:cNvSpPr>
            <p:nvPr/>
          </p:nvSpPr>
          <p:spPr bwMode="auto">
            <a:xfrm>
              <a:off x="1441" y="782"/>
              <a:ext cx="39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59" name="Line 179"/>
            <p:cNvSpPr>
              <a:spLocks noChangeShapeType="1"/>
            </p:cNvSpPr>
            <p:nvPr/>
          </p:nvSpPr>
          <p:spPr bwMode="auto">
            <a:xfrm flipH="1">
              <a:off x="1402" y="782"/>
              <a:ext cx="39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60" name="Line 180"/>
            <p:cNvSpPr>
              <a:spLocks noChangeShapeType="1"/>
            </p:cNvSpPr>
            <p:nvPr/>
          </p:nvSpPr>
          <p:spPr bwMode="auto">
            <a:xfrm rot="10800000" flipH="1">
              <a:off x="1441" y="743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61" name="Line 181"/>
            <p:cNvSpPr>
              <a:spLocks noChangeShapeType="1"/>
            </p:cNvSpPr>
            <p:nvPr/>
          </p:nvSpPr>
          <p:spPr bwMode="auto">
            <a:xfrm rot="10800000">
              <a:off x="1324" y="775"/>
              <a:ext cx="40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62" name="Line 182"/>
            <p:cNvSpPr>
              <a:spLocks noChangeShapeType="1"/>
            </p:cNvSpPr>
            <p:nvPr/>
          </p:nvSpPr>
          <p:spPr bwMode="auto">
            <a:xfrm>
              <a:off x="1364" y="814"/>
              <a:ext cx="38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63" name="Line 183"/>
            <p:cNvSpPr>
              <a:spLocks noChangeShapeType="1"/>
            </p:cNvSpPr>
            <p:nvPr/>
          </p:nvSpPr>
          <p:spPr bwMode="auto">
            <a:xfrm flipH="1">
              <a:off x="1324" y="814"/>
              <a:ext cx="40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64" name="Line 184"/>
            <p:cNvSpPr>
              <a:spLocks noChangeShapeType="1"/>
            </p:cNvSpPr>
            <p:nvPr/>
          </p:nvSpPr>
          <p:spPr bwMode="auto">
            <a:xfrm rot="10800000" flipH="1">
              <a:off x="1364" y="775"/>
              <a:ext cx="38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65" name="Line 185"/>
            <p:cNvSpPr>
              <a:spLocks noChangeShapeType="1"/>
            </p:cNvSpPr>
            <p:nvPr/>
          </p:nvSpPr>
          <p:spPr bwMode="auto">
            <a:xfrm rot="10800000">
              <a:off x="1266" y="614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66" name="Line 186"/>
            <p:cNvSpPr>
              <a:spLocks noChangeShapeType="1"/>
            </p:cNvSpPr>
            <p:nvPr/>
          </p:nvSpPr>
          <p:spPr bwMode="auto">
            <a:xfrm>
              <a:off x="1305" y="653"/>
              <a:ext cx="38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67" name="Line 187"/>
            <p:cNvSpPr>
              <a:spLocks noChangeShapeType="1"/>
            </p:cNvSpPr>
            <p:nvPr/>
          </p:nvSpPr>
          <p:spPr bwMode="auto">
            <a:xfrm flipH="1">
              <a:off x="1266" y="653"/>
              <a:ext cx="39" cy="38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68" name="Line 188"/>
            <p:cNvSpPr>
              <a:spLocks noChangeShapeType="1"/>
            </p:cNvSpPr>
            <p:nvPr/>
          </p:nvSpPr>
          <p:spPr bwMode="auto">
            <a:xfrm rot="10800000" flipH="1">
              <a:off x="1305" y="614"/>
              <a:ext cx="38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69" name="Line 189"/>
            <p:cNvSpPr>
              <a:spLocks noChangeShapeType="1"/>
            </p:cNvSpPr>
            <p:nvPr/>
          </p:nvSpPr>
          <p:spPr bwMode="auto">
            <a:xfrm rot="10800000">
              <a:off x="1118" y="594"/>
              <a:ext cx="38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70" name="Line 190"/>
            <p:cNvSpPr>
              <a:spLocks noChangeShapeType="1"/>
            </p:cNvSpPr>
            <p:nvPr/>
          </p:nvSpPr>
          <p:spPr bwMode="auto">
            <a:xfrm>
              <a:off x="1156" y="633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71" name="Line 191"/>
            <p:cNvSpPr>
              <a:spLocks noChangeShapeType="1"/>
            </p:cNvSpPr>
            <p:nvPr/>
          </p:nvSpPr>
          <p:spPr bwMode="auto">
            <a:xfrm flipH="1">
              <a:off x="1118" y="633"/>
              <a:ext cx="38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72" name="Line 192"/>
            <p:cNvSpPr>
              <a:spLocks noChangeShapeType="1"/>
            </p:cNvSpPr>
            <p:nvPr/>
          </p:nvSpPr>
          <p:spPr bwMode="auto">
            <a:xfrm rot="10800000" flipH="1">
              <a:off x="1156" y="594"/>
              <a:ext cx="39" cy="39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273" name="Rectangle 193"/>
            <p:cNvSpPr>
              <a:spLocks/>
            </p:cNvSpPr>
            <p:nvPr/>
          </p:nvSpPr>
          <p:spPr bwMode="auto">
            <a:xfrm>
              <a:off x="0" y="1176"/>
              <a:ext cx="187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0.25</a:t>
              </a:r>
            </a:p>
          </p:txBody>
        </p:sp>
        <p:sp>
          <p:nvSpPr>
            <p:cNvPr id="46274" name="Rectangle 194"/>
            <p:cNvSpPr>
              <a:spLocks/>
            </p:cNvSpPr>
            <p:nvPr/>
          </p:nvSpPr>
          <p:spPr bwMode="auto">
            <a:xfrm>
              <a:off x="0" y="885"/>
              <a:ext cx="187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0.35</a:t>
              </a:r>
            </a:p>
          </p:txBody>
        </p:sp>
        <p:sp>
          <p:nvSpPr>
            <p:cNvPr id="46275" name="Rectangle 195"/>
            <p:cNvSpPr>
              <a:spLocks/>
            </p:cNvSpPr>
            <p:nvPr/>
          </p:nvSpPr>
          <p:spPr bwMode="auto">
            <a:xfrm>
              <a:off x="0" y="587"/>
              <a:ext cx="187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0.45</a:t>
              </a:r>
            </a:p>
          </p:txBody>
        </p:sp>
        <p:sp>
          <p:nvSpPr>
            <p:cNvPr id="46276" name="Rectangle 196"/>
            <p:cNvSpPr>
              <a:spLocks/>
            </p:cNvSpPr>
            <p:nvPr/>
          </p:nvSpPr>
          <p:spPr bwMode="auto">
            <a:xfrm>
              <a:off x="0" y="297"/>
              <a:ext cx="187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0.55</a:t>
              </a:r>
            </a:p>
          </p:txBody>
        </p:sp>
        <p:sp>
          <p:nvSpPr>
            <p:cNvPr id="46277" name="Rectangle 197"/>
            <p:cNvSpPr>
              <a:spLocks/>
            </p:cNvSpPr>
            <p:nvPr/>
          </p:nvSpPr>
          <p:spPr bwMode="auto">
            <a:xfrm>
              <a:off x="0" y="0"/>
              <a:ext cx="187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0.65</a:t>
              </a:r>
            </a:p>
          </p:txBody>
        </p:sp>
        <p:sp>
          <p:nvSpPr>
            <p:cNvPr id="46278" name="Rectangle 198"/>
            <p:cNvSpPr>
              <a:spLocks/>
            </p:cNvSpPr>
            <p:nvPr/>
          </p:nvSpPr>
          <p:spPr bwMode="auto">
            <a:xfrm>
              <a:off x="187" y="1324"/>
              <a:ext cx="188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0.25</a:t>
              </a:r>
            </a:p>
          </p:txBody>
        </p:sp>
        <p:sp>
          <p:nvSpPr>
            <p:cNvPr id="46279" name="Rectangle 199"/>
            <p:cNvSpPr>
              <a:spLocks/>
            </p:cNvSpPr>
            <p:nvPr/>
          </p:nvSpPr>
          <p:spPr bwMode="auto">
            <a:xfrm>
              <a:off x="477" y="1324"/>
              <a:ext cx="188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0.35</a:t>
              </a:r>
            </a:p>
          </p:txBody>
        </p:sp>
        <p:sp>
          <p:nvSpPr>
            <p:cNvPr id="46280" name="Rectangle 200"/>
            <p:cNvSpPr>
              <a:spLocks/>
            </p:cNvSpPr>
            <p:nvPr/>
          </p:nvSpPr>
          <p:spPr bwMode="auto">
            <a:xfrm>
              <a:off x="776" y="1324"/>
              <a:ext cx="188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0.45</a:t>
              </a:r>
            </a:p>
          </p:txBody>
        </p:sp>
        <p:sp>
          <p:nvSpPr>
            <p:cNvPr id="46281" name="Rectangle 201"/>
            <p:cNvSpPr>
              <a:spLocks/>
            </p:cNvSpPr>
            <p:nvPr/>
          </p:nvSpPr>
          <p:spPr bwMode="auto">
            <a:xfrm>
              <a:off x="1066" y="1324"/>
              <a:ext cx="188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0.55</a:t>
              </a:r>
            </a:p>
          </p:txBody>
        </p:sp>
        <p:sp>
          <p:nvSpPr>
            <p:cNvPr id="46282" name="Rectangle 202"/>
            <p:cNvSpPr>
              <a:spLocks/>
            </p:cNvSpPr>
            <p:nvPr/>
          </p:nvSpPr>
          <p:spPr bwMode="auto">
            <a:xfrm>
              <a:off x="1357" y="1324"/>
              <a:ext cx="188" cy="1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0.65</a:t>
              </a:r>
            </a:p>
          </p:txBody>
        </p:sp>
      </p:grpSp>
      <p:sp>
        <p:nvSpPr>
          <p:cNvPr id="46283" name="Rectangle 20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Previous Work</a:t>
            </a:r>
          </a:p>
        </p:txBody>
      </p:sp>
      <p:sp>
        <p:nvSpPr>
          <p:cNvPr id="46284" name="Rectangle 204"/>
          <p:cNvSpPr>
            <a:spLocks/>
          </p:cNvSpPr>
          <p:nvPr/>
        </p:nvSpPr>
        <p:spPr bwMode="auto">
          <a:xfrm rot="-5400000">
            <a:off x="-708818" y="3363119"/>
            <a:ext cx="2703512" cy="406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000">
                <a:latin typeface="Tw Cen MT" charset="0"/>
                <a:ea typeface="Tw Cen MT" charset="0"/>
                <a:cs typeface="Tw Cen MT" charset="0"/>
                <a:sym typeface="Tw Cen MT" charset="0"/>
              </a:rPr>
              <a:t>ACMI-PF R</a:t>
            </a:r>
            <a:r>
              <a:rPr lang="en-US" sz="2000" baseline="-25000">
                <a:latin typeface="Tw Cen MT" charset="0"/>
                <a:ea typeface="Tw Cen MT" charset="0"/>
                <a:cs typeface="Tw Cen MT" charset="0"/>
                <a:sym typeface="Tw Cen MT" charset="0"/>
              </a:rPr>
              <a:t>free</a:t>
            </a:r>
          </a:p>
        </p:txBody>
      </p:sp>
      <p:sp>
        <p:nvSpPr>
          <p:cNvPr id="46285" name="Rectangle 205"/>
          <p:cNvSpPr>
            <a:spLocks/>
          </p:cNvSpPr>
          <p:nvPr/>
        </p:nvSpPr>
        <p:spPr bwMode="auto">
          <a:xfrm>
            <a:off x="1101725" y="4876800"/>
            <a:ext cx="2311400" cy="406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000">
                <a:latin typeface="Tw Cen MT" charset="0"/>
                <a:ea typeface="Tw Cen MT" charset="0"/>
                <a:cs typeface="Tw Cen MT" charset="0"/>
                <a:sym typeface="Tw Cen MT" charset="0"/>
              </a:rPr>
              <a:t>ARP/wARP R</a:t>
            </a:r>
            <a:r>
              <a:rPr lang="en-US" sz="2000" baseline="-25000">
                <a:latin typeface="Tw Cen MT" charset="0"/>
                <a:ea typeface="Tw Cen MT" charset="0"/>
                <a:cs typeface="Tw Cen MT" charset="0"/>
                <a:sym typeface="Tw Cen MT" charset="0"/>
              </a:rPr>
              <a:t>free</a:t>
            </a:r>
          </a:p>
        </p:txBody>
      </p:sp>
      <p:sp>
        <p:nvSpPr>
          <p:cNvPr id="46286" name="Rectangle 206"/>
          <p:cNvSpPr>
            <a:spLocks/>
          </p:cNvSpPr>
          <p:nvPr/>
        </p:nvSpPr>
        <p:spPr bwMode="auto">
          <a:xfrm>
            <a:off x="3743325" y="4876800"/>
            <a:ext cx="2311400" cy="406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000">
                <a:latin typeface="Tw Cen MT" charset="0"/>
                <a:ea typeface="Tw Cen MT" charset="0"/>
                <a:cs typeface="Tw Cen MT" charset="0"/>
                <a:sym typeface="Tw Cen MT" charset="0"/>
              </a:rPr>
              <a:t>Resolve R</a:t>
            </a:r>
            <a:r>
              <a:rPr lang="en-US" sz="2000" baseline="-25000">
                <a:latin typeface="Tw Cen MT" charset="0"/>
                <a:ea typeface="Tw Cen MT" charset="0"/>
                <a:cs typeface="Tw Cen MT" charset="0"/>
                <a:sym typeface="Tw Cen MT" charset="0"/>
              </a:rPr>
              <a:t>free</a:t>
            </a:r>
          </a:p>
        </p:txBody>
      </p:sp>
      <p:sp>
        <p:nvSpPr>
          <p:cNvPr id="46287" name="Rectangle 207"/>
          <p:cNvSpPr>
            <a:spLocks/>
          </p:cNvSpPr>
          <p:nvPr/>
        </p:nvSpPr>
        <p:spPr bwMode="auto">
          <a:xfrm>
            <a:off x="6411913" y="4876800"/>
            <a:ext cx="2311400" cy="406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000">
                <a:latin typeface="Tw Cen MT" charset="0"/>
                <a:ea typeface="Tw Cen MT" charset="0"/>
                <a:cs typeface="Tw Cen MT" charset="0"/>
                <a:sym typeface="Tw Cen MT" charset="0"/>
              </a:rPr>
              <a:t>Textal R</a:t>
            </a:r>
            <a:r>
              <a:rPr lang="en-US" sz="2000" baseline="-25000">
                <a:latin typeface="Tw Cen MT" charset="0"/>
                <a:ea typeface="Tw Cen MT" charset="0"/>
                <a:cs typeface="Tw Cen MT" charset="0"/>
                <a:sym typeface="Tw Cen MT" charset="0"/>
              </a:rPr>
              <a:t>free</a:t>
            </a:r>
          </a:p>
        </p:txBody>
      </p:sp>
      <p:sp>
        <p:nvSpPr>
          <p:cNvPr id="46288" name="Text Box 208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EA5AB284-1616-4D80-9FB7-20B79D64078B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32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  <p:bldP spid="46286" grpId="0" autoUpdateAnimBg="0"/>
      <p:bldP spid="4628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1982-3C5A-4784-9EED-CD748929C586}" type="slidenum">
              <a:rPr lang="en-US"/>
              <a:pPr/>
              <a:t>33</a:t>
            </a:fld>
            <a:endParaRPr lang="en-US"/>
          </a:p>
        </p:txBody>
      </p:sp>
      <p:sp>
        <p:nvSpPr>
          <p:cNvPr id="40961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2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3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4" name="AutoShape 4"/>
          <p:cNvSpPr>
            <a:spLocks/>
          </p:cNvSpPr>
          <p:nvPr/>
        </p:nvSpPr>
        <p:spPr bwMode="auto">
          <a:xfrm>
            <a:off x="304800" y="1676400"/>
            <a:ext cx="8534400" cy="4419600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ACMI-SH: Templates</a:t>
            </a: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 cstate="print"/>
          <a:srcRect l="21822" t="819" r="10867" b="7376"/>
          <a:stretch>
            <a:fillRect/>
          </a:stretch>
        </p:blipFill>
        <p:spPr bwMode="auto">
          <a:xfrm>
            <a:off x="7162800" y="2667000"/>
            <a:ext cx="1219200" cy="16002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4" cstate="print"/>
          <a:srcRect l="15526" t="6010" r="12894" b="10928"/>
          <a:stretch>
            <a:fillRect/>
          </a:stretch>
        </p:blipFill>
        <p:spPr bwMode="auto">
          <a:xfrm>
            <a:off x="6172200" y="4419600"/>
            <a:ext cx="1295400" cy="14478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</p:spPr>
      </p:pic>
      <p:sp>
        <p:nvSpPr>
          <p:cNvPr id="40968" name="Rectangle 8"/>
          <p:cNvSpPr>
            <a:spLocks/>
          </p:cNvSpPr>
          <p:nvPr/>
        </p:nvSpPr>
        <p:spPr bwMode="auto">
          <a:xfrm>
            <a:off x="609600" y="1790700"/>
            <a:ext cx="5757863" cy="7112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600">
                <a:solidFill>
                  <a:srgbClr val="003399"/>
                </a:solidFill>
                <a:latin typeface="Courier New" charset="0"/>
                <a:cs typeface="Courier New" charset="0"/>
                <a:sym typeface="Courier New" charset="0"/>
              </a:rPr>
              <a:t>…S</a:t>
            </a:r>
            <a:r>
              <a:rPr lang="en-US" sz="3600">
                <a:solidFill>
                  <a:srgbClr val="FF0000"/>
                </a:solidFill>
                <a:latin typeface="Courier New" charset="0"/>
                <a:cs typeface="Courier New" charset="0"/>
                <a:sym typeface="Courier New" charset="0"/>
              </a:rPr>
              <a:t>AW</a:t>
            </a:r>
            <a:r>
              <a:rPr lang="en-US" sz="1200" baseline="-25000">
                <a:solidFill>
                  <a:srgbClr val="FF0000"/>
                </a:solidFill>
                <a:latin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440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C</a:t>
            </a:r>
            <a:r>
              <a:rPr lang="en-US" sz="1200" baseline="-25000">
                <a:solidFill>
                  <a:srgbClr val="FF0000"/>
                </a:solidFill>
                <a:latin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Courier New" charset="0"/>
                <a:cs typeface="Courier New" charset="0"/>
                <a:sym typeface="Courier New" charset="0"/>
              </a:rPr>
              <a:t>VK</a:t>
            </a:r>
            <a:r>
              <a:rPr lang="en-US" sz="3600">
                <a:solidFill>
                  <a:srgbClr val="003399"/>
                </a:solidFill>
                <a:latin typeface="Courier New" charset="0"/>
                <a:cs typeface="Courier New" charset="0"/>
                <a:sym typeface="Courier New" charset="0"/>
              </a:rPr>
              <a:t>FEKPADKNGKTE…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092325" y="3473450"/>
            <a:ext cx="973138" cy="1290638"/>
            <a:chOff x="0" y="0"/>
            <a:chExt cx="613" cy="813"/>
          </a:xfrm>
        </p:grpSpPr>
        <p:sp>
          <p:nvSpPr>
            <p:cNvPr id="40970" name="AutoShape 10"/>
            <p:cNvSpPr>
              <a:spLocks/>
            </p:cNvSpPr>
            <p:nvPr/>
          </p:nvSpPr>
          <p:spPr bwMode="auto">
            <a:xfrm>
              <a:off x="0" y="0"/>
              <a:ext cx="613" cy="813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2700"/>
                  </a:move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close/>
                  <a:moveTo>
                    <a:pt x="0" y="2700"/>
                  </a:moveTo>
                </a:path>
              </a:pathLst>
            </a:custGeom>
            <a:solidFill>
              <a:srgbClr val="94B6D2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1" name="AutoShape 11"/>
            <p:cNvSpPr>
              <a:spLocks/>
            </p:cNvSpPr>
            <p:nvPr/>
          </p:nvSpPr>
          <p:spPr bwMode="auto">
            <a:xfrm>
              <a:off x="0" y="0"/>
              <a:ext cx="613" cy="203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chemeClr val="accent1">
                <a:alpha val="39999"/>
              </a:schemeClr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2" name="AutoShape 12"/>
            <p:cNvSpPr>
              <a:spLocks/>
            </p:cNvSpPr>
            <p:nvPr/>
          </p:nvSpPr>
          <p:spPr bwMode="auto">
            <a:xfrm>
              <a:off x="0" y="0"/>
              <a:ext cx="613" cy="813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3" name="Rectangle 13"/>
            <p:cNvSpPr>
              <a:spLocks/>
            </p:cNvSpPr>
            <p:nvPr/>
          </p:nvSpPr>
          <p:spPr bwMode="auto">
            <a:xfrm>
              <a:off x="10" y="209"/>
              <a:ext cx="592" cy="49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000">
                  <a:latin typeface="Comic Sans MS" charset="0"/>
                  <a:ea typeface="Comic Sans MS" charset="0"/>
                  <a:cs typeface="Comic Sans MS" charset="0"/>
                  <a:sym typeface="Comic Sans MS" charset="0"/>
                </a:rPr>
                <a:t>Protein</a:t>
              </a:r>
              <a:endParaRPr lang="en-US" sz="1800">
                <a:solidFill>
                  <a:schemeClr val="tx1"/>
                </a:solidFill>
                <a:latin typeface="Tw Cen MT" charset="0"/>
                <a:ea typeface="Lucida Grande" charset="0"/>
                <a:cs typeface="Lucida Grande" charset="0"/>
                <a:sym typeface="Tw Cen MT" charset="0"/>
              </a:endParaRPr>
            </a:p>
            <a:p>
              <a:r>
                <a:rPr lang="en-US" sz="2000">
                  <a:latin typeface="Comic Sans MS" charset="0"/>
                  <a:ea typeface="Comic Sans MS" charset="0"/>
                  <a:cs typeface="Comic Sans MS" charset="0"/>
                  <a:sym typeface="Comic Sans MS" charset="0"/>
                </a:rPr>
                <a:t>DB</a:t>
              </a:r>
            </a:p>
          </p:txBody>
        </p:sp>
      </p:grpSp>
      <p:sp>
        <p:nvSpPr>
          <p:cNvPr id="40974" name="Freeform 14"/>
          <p:cNvSpPr>
            <a:spLocks/>
          </p:cNvSpPr>
          <p:nvPr/>
        </p:nvSpPr>
        <p:spPr bwMode="auto">
          <a:xfrm>
            <a:off x="1560513" y="2435225"/>
            <a:ext cx="536575" cy="1646238"/>
          </a:xfrm>
          <a:custGeom>
            <a:avLst/>
            <a:gdLst/>
            <a:ahLst/>
            <a:cxnLst>
              <a:cxn ang="0">
                <a:pos x="314" y="0"/>
              </a:cxn>
              <a:cxn ang="0">
                <a:pos x="1975" y="18200"/>
              </a:cxn>
              <a:cxn ang="0">
                <a:pos x="20252" y="20397"/>
              </a:cxn>
            </a:cxnLst>
            <a:rect l="0" t="0" r="r" b="b"/>
            <a:pathLst>
              <a:path w="20252" h="20414">
                <a:moveTo>
                  <a:pt x="314" y="0"/>
                </a:moveTo>
                <a:cubicBezTo>
                  <a:pt x="590" y="3033"/>
                  <a:pt x="-1348" y="14801"/>
                  <a:pt x="1975" y="18200"/>
                </a:cubicBezTo>
                <a:cubicBezTo>
                  <a:pt x="5298" y="21600"/>
                  <a:pt x="16437" y="19944"/>
                  <a:pt x="20252" y="20397"/>
                </a:cubicBezTo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stealth" w="lg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5" name="Freeform 15"/>
          <p:cNvSpPr>
            <a:spLocks/>
          </p:cNvSpPr>
          <p:nvPr/>
        </p:nvSpPr>
        <p:spPr bwMode="auto">
          <a:xfrm>
            <a:off x="1262063" y="2392363"/>
            <a:ext cx="1535112" cy="74612"/>
          </a:xfrm>
          <a:custGeom>
            <a:avLst/>
            <a:gdLst/>
            <a:ahLst/>
            <a:cxnLst>
              <a:cxn ang="0">
                <a:pos x="0" y="20296"/>
              </a:cxn>
              <a:cxn ang="0">
                <a:pos x="10549" y="1782"/>
              </a:cxn>
              <a:cxn ang="0">
                <a:pos x="21600" y="1782"/>
              </a:cxn>
            </a:cxnLst>
            <a:rect l="0" t="0" r="r" b="b"/>
            <a:pathLst>
              <a:path w="21600" h="20296">
                <a:moveTo>
                  <a:pt x="0" y="20296"/>
                </a:moveTo>
                <a:cubicBezTo>
                  <a:pt x="3460" y="12582"/>
                  <a:pt x="6949" y="4867"/>
                  <a:pt x="10549" y="1782"/>
                </a:cubicBezTo>
                <a:cubicBezTo>
                  <a:pt x="14149" y="-1304"/>
                  <a:pt x="17860" y="239"/>
                  <a:pt x="21600" y="1782"/>
                </a:cubicBezTo>
              </a:path>
            </a:pathLst>
          </a:custGeom>
          <a:noFill/>
          <a:ln w="762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0976" name="Picture 16"/>
          <p:cNvPicPr>
            <a:picLocks noChangeAspect="1" noChangeArrowheads="1"/>
          </p:cNvPicPr>
          <p:nvPr/>
        </p:nvPicPr>
        <p:blipFill>
          <a:blip r:embed="rId5" cstate="print"/>
          <a:srcRect l="9990" t="17137" r="14285" b="8478"/>
          <a:stretch>
            <a:fillRect/>
          </a:stretch>
        </p:blipFill>
        <p:spPr bwMode="auto">
          <a:xfrm>
            <a:off x="5562600" y="2895600"/>
            <a:ext cx="1371600" cy="12954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</p:spPr>
      </p:pic>
      <p:pic>
        <p:nvPicPr>
          <p:cNvPr id="40977" name="Picture 17"/>
          <p:cNvPicPr>
            <a:picLocks noChangeAspect="1" noChangeArrowheads="1"/>
          </p:cNvPicPr>
          <p:nvPr/>
        </p:nvPicPr>
        <p:blipFill>
          <a:blip r:embed="rId6" cstate="print"/>
          <a:srcRect l="7799" t="6010" r="8063" b="15300"/>
          <a:stretch>
            <a:fillRect/>
          </a:stretch>
        </p:blipFill>
        <p:spPr bwMode="auto">
          <a:xfrm>
            <a:off x="4495800" y="4419600"/>
            <a:ext cx="1524000" cy="13716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</p:spPr>
      </p:pic>
      <p:pic>
        <p:nvPicPr>
          <p:cNvPr id="40978" name="Picture 18"/>
          <p:cNvPicPr>
            <a:picLocks noChangeAspect="1" noChangeArrowheads="1"/>
          </p:cNvPicPr>
          <p:nvPr/>
        </p:nvPicPr>
        <p:blipFill>
          <a:blip r:embed="rId7" cstate="print"/>
          <a:srcRect l="22368" t="5190" r="10262" b="20491"/>
          <a:stretch>
            <a:fillRect/>
          </a:stretch>
        </p:blipFill>
        <p:spPr bwMode="auto">
          <a:xfrm>
            <a:off x="4114800" y="2895600"/>
            <a:ext cx="1219200" cy="12954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</p:spPr>
      </p:pic>
      <p:sp>
        <p:nvSpPr>
          <p:cNvPr id="40979" name="Freeform 19"/>
          <p:cNvSpPr>
            <a:spLocks/>
          </p:cNvSpPr>
          <p:nvPr/>
        </p:nvSpPr>
        <p:spPr bwMode="auto">
          <a:xfrm>
            <a:off x="3286125" y="3957638"/>
            <a:ext cx="588963" cy="344487"/>
          </a:xfrm>
          <a:custGeom>
            <a:avLst/>
            <a:gdLst/>
            <a:ahLst/>
            <a:cxnLst>
              <a:cxn ang="0">
                <a:pos x="14349" y="7875"/>
              </a:cxn>
              <a:cxn ang="0">
                <a:pos x="14508" y="0"/>
              </a:cxn>
              <a:cxn ang="0">
                <a:pos x="21600" y="11425"/>
              </a:cxn>
              <a:cxn ang="0">
                <a:pos x="14184" y="21600"/>
              </a:cxn>
              <a:cxn ang="0">
                <a:pos x="14266" y="13725"/>
              </a:cxn>
              <a:cxn ang="0">
                <a:pos x="401" y="19056"/>
              </a:cxn>
              <a:cxn ang="0">
                <a:pos x="0" y="5590"/>
              </a:cxn>
              <a:cxn ang="0">
                <a:pos x="0" y="5590"/>
              </a:cxn>
              <a:cxn ang="0">
                <a:pos x="14349" y="7875"/>
              </a:cxn>
              <a:cxn ang="0">
                <a:pos x="14349" y="7875"/>
              </a:cxn>
            </a:cxnLst>
            <a:rect l="0" t="0" r="r" b="b"/>
            <a:pathLst>
              <a:path w="21600" h="21600">
                <a:moveTo>
                  <a:pt x="14349" y="7875"/>
                </a:moveTo>
                <a:lnTo>
                  <a:pt x="14508" y="0"/>
                </a:lnTo>
                <a:lnTo>
                  <a:pt x="21600" y="11425"/>
                </a:lnTo>
                <a:lnTo>
                  <a:pt x="14184" y="21600"/>
                </a:lnTo>
                <a:lnTo>
                  <a:pt x="14266" y="13725"/>
                </a:lnTo>
                <a:lnTo>
                  <a:pt x="401" y="19056"/>
                </a:lnTo>
                <a:lnTo>
                  <a:pt x="0" y="5590"/>
                </a:lnTo>
                <a:lnTo>
                  <a:pt x="14349" y="7875"/>
                </a:lnTo>
                <a:close/>
                <a:moveTo>
                  <a:pt x="14349" y="7875"/>
                </a:moveTo>
              </a:path>
            </a:pathLst>
          </a:custGeom>
          <a:solidFill>
            <a:srgbClr val="C0C0C0"/>
          </a:solidFill>
          <a:ln w="2857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8587356E-DADD-4D05-959F-E6AE540CBD12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33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D637D-0BC3-45D5-A815-685B7854A36D}" type="slidenum">
              <a:rPr lang="en-US"/>
              <a:pPr/>
              <a:t>34</a:t>
            </a:fld>
            <a:endParaRPr lang="en-US"/>
          </a:p>
        </p:txBody>
      </p:sp>
      <p:sp>
        <p:nvSpPr>
          <p:cNvPr id="43009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0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1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2" name="AutoShape 4"/>
          <p:cNvSpPr>
            <a:spLocks/>
          </p:cNvSpPr>
          <p:nvPr/>
        </p:nvSpPr>
        <p:spPr bwMode="auto">
          <a:xfrm>
            <a:off x="152400" y="1600200"/>
            <a:ext cx="8839200" cy="510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3" y="4065588"/>
            <a:ext cx="2487612" cy="248761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43014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ACMI-SH: Fast Rotation Search</a:t>
            </a:r>
          </a:p>
        </p:txBody>
      </p:sp>
      <p:sp>
        <p:nvSpPr>
          <p:cNvPr id="43015" name="Rectangle 7"/>
          <p:cNvSpPr>
            <a:spLocks/>
          </p:cNvSpPr>
          <p:nvPr/>
        </p:nvSpPr>
        <p:spPr bwMode="auto">
          <a:xfrm>
            <a:off x="658813" y="6122988"/>
            <a:ext cx="2411412" cy="5588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pentapeptide fragment</a:t>
            </a:r>
            <a:endParaRPr lang="en-US" sz="1800">
              <a:solidFill>
                <a:schemeClr val="tx1"/>
              </a:solidFill>
              <a:latin typeface="Tw Cen MT" charset="0"/>
              <a:ea typeface="Lucida Grande" charset="0"/>
              <a:cs typeface="Lucida Grande" charset="0"/>
              <a:sym typeface="Tw Cen MT" charset="0"/>
            </a:endParaRPr>
          </a:p>
          <a:p>
            <a:r>
              <a:rPr lang="en-US" sz="180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from PDB (the “template”)</a:t>
            </a:r>
          </a:p>
        </p:txBody>
      </p:sp>
      <p:sp>
        <p:nvSpPr>
          <p:cNvPr id="43016" name="Rectangle 8"/>
          <p:cNvSpPr>
            <a:spLocks/>
          </p:cNvSpPr>
          <p:nvPr/>
        </p:nvSpPr>
        <p:spPr bwMode="auto">
          <a:xfrm>
            <a:off x="831850" y="1844675"/>
            <a:ext cx="1887538" cy="317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rgbClr val="333333"/>
                </a:solidFill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electron density map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08313" y="4183063"/>
            <a:ext cx="2976562" cy="2498725"/>
            <a:chOff x="0" y="0"/>
            <a:chExt cx="1874" cy="1573"/>
          </a:xfrm>
        </p:grpSpPr>
        <p:pic>
          <p:nvPicPr>
            <p:cNvPr id="4301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" y="0"/>
              <a:ext cx="1447" cy="1447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sp>
          <p:nvSpPr>
            <p:cNvPr id="43019" name="Freeform 11"/>
            <p:cNvSpPr>
              <a:spLocks/>
            </p:cNvSpPr>
            <p:nvPr/>
          </p:nvSpPr>
          <p:spPr bwMode="auto">
            <a:xfrm>
              <a:off x="0" y="604"/>
              <a:ext cx="438" cy="221"/>
            </a:xfrm>
            <a:custGeom>
              <a:avLst/>
              <a:gdLst/>
              <a:ahLst/>
              <a:cxnLst>
                <a:cxn ang="0">
                  <a:pos x="14349" y="7875"/>
                </a:cxn>
                <a:cxn ang="0">
                  <a:pos x="14508" y="0"/>
                </a:cxn>
                <a:cxn ang="0">
                  <a:pos x="21600" y="11425"/>
                </a:cxn>
                <a:cxn ang="0">
                  <a:pos x="14184" y="21600"/>
                </a:cxn>
                <a:cxn ang="0">
                  <a:pos x="14266" y="13725"/>
                </a:cxn>
                <a:cxn ang="0">
                  <a:pos x="401" y="19056"/>
                </a:cxn>
                <a:cxn ang="0">
                  <a:pos x="0" y="5590"/>
                </a:cxn>
                <a:cxn ang="0">
                  <a:pos x="0" y="5590"/>
                </a:cxn>
                <a:cxn ang="0">
                  <a:pos x="14349" y="7875"/>
                </a:cxn>
                <a:cxn ang="0">
                  <a:pos x="14349" y="7875"/>
                </a:cxn>
              </a:cxnLst>
              <a:rect l="0" t="0" r="r" b="b"/>
              <a:pathLst>
                <a:path w="21600" h="21600">
                  <a:moveTo>
                    <a:pt x="14349" y="7875"/>
                  </a:moveTo>
                  <a:lnTo>
                    <a:pt x="14508" y="0"/>
                  </a:lnTo>
                  <a:lnTo>
                    <a:pt x="21600" y="11425"/>
                  </a:lnTo>
                  <a:lnTo>
                    <a:pt x="14184" y="21600"/>
                  </a:lnTo>
                  <a:lnTo>
                    <a:pt x="14266" y="13725"/>
                  </a:lnTo>
                  <a:lnTo>
                    <a:pt x="401" y="19056"/>
                  </a:lnTo>
                  <a:lnTo>
                    <a:pt x="0" y="5590"/>
                  </a:lnTo>
                  <a:lnTo>
                    <a:pt x="14349" y="7875"/>
                  </a:lnTo>
                  <a:close/>
                  <a:moveTo>
                    <a:pt x="14349" y="7875"/>
                  </a:moveTo>
                </a:path>
              </a:pathLst>
            </a:custGeom>
            <a:solidFill>
              <a:srgbClr val="C0C0C0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0" name="Rectangle 12"/>
            <p:cNvSpPr>
              <a:spLocks/>
            </p:cNvSpPr>
            <p:nvPr/>
          </p:nvSpPr>
          <p:spPr bwMode="auto">
            <a:xfrm>
              <a:off x="522" y="1221"/>
              <a:ext cx="1247" cy="352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calculated (expected)</a:t>
              </a:r>
              <a:endParaRPr lang="en-US" sz="1800">
                <a:solidFill>
                  <a:schemeClr val="tx1"/>
                </a:solidFill>
                <a:latin typeface="Tw Cen MT" charset="0"/>
                <a:ea typeface="Lucida Grande" charset="0"/>
                <a:cs typeface="Lucida Grande" charset="0"/>
                <a:sym typeface="Tw Cen MT" charset="0"/>
              </a:endParaRPr>
            </a:p>
            <a:p>
              <a: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density in 5A sphere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 rot="-5400000">
            <a:off x="902494" y="2083594"/>
            <a:ext cx="1695450" cy="2071688"/>
            <a:chOff x="0" y="0"/>
            <a:chExt cx="1068" cy="1305"/>
          </a:xfrm>
        </p:grpSpPr>
        <p:pic>
          <p:nvPicPr>
            <p:cNvPr id="43022" name="Picture 14"/>
            <p:cNvPicPr>
              <a:picLocks noChangeArrowheads="1"/>
            </p:cNvPicPr>
            <p:nvPr/>
          </p:nvPicPr>
          <p:blipFill>
            <a:blip r:embed="rId4" cstate="print"/>
            <a:srcRect l="11559" r="24643"/>
            <a:stretch>
              <a:fillRect/>
            </a:stretch>
          </p:blipFill>
          <p:spPr bwMode="auto">
            <a:xfrm>
              <a:off x="9" y="47"/>
              <a:ext cx="1000" cy="1188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0" y="0"/>
              <a:ext cx="1068" cy="1305"/>
              <a:chOff x="0" y="0"/>
              <a:chExt cx="1068" cy="1305"/>
            </a:xfrm>
          </p:grpSpPr>
          <p:sp>
            <p:nvSpPr>
              <p:cNvPr id="43024" name="AutoShape 16"/>
              <p:cNvSpPr>
                <a:spLocks/>
              </p:cNvSpPr>
              <p:nvPr/>
            </p:nvSpPr>
            <p:spPr bwMode="auto">
              <a:xfrm rot="5400000" flipH="1">
                <a:off x="-34" y="383"/>
                <a:ext cx="956" cy="888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noFill/>
              <a:ln w="9525" cap="flat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5" name="AutoShape 17"/>
              <p:cNvSpPr>
                <a:spLocks/>
              </p:cNvSpPr>
              <p:nvPr/>
            </p:nvSpPr>
            <p:spPr bwMode="auto">
              <a:xfrm rot="5400000" flipH="1">
                <a:off x="144" y="37"/>
                <a:ext cx="957" cy="888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noFill/>
              <a:ln w="9525" cap="flat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6" name="Line 18"/>
              <p:cNvSpPr>
                <a:spLocks noChangeShapeType="1"/>
              </p:cNvSpPr>
              <p:nvPr/>
            </p:nvSpPr>
            <p:spPr bwMode="auto">
              <a:xfrm rot="10800000" flipH="1">
                <a:off x="2" y="11"/>
                <a:ext cx="173" cy="34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7" name="Line 19"/>
              <p:cNvSpPr>
                <a:spLocks noChangeShapeType="1"/>
              </p:cNvSpPr>
              <p:nvPr/>
            </p:nvSpPr>
            <p:spPr bwMode="auto">
              <a:xfrm rot="10800000" flipH="1">
                <a:off x="892" y="0"/>
                <a:ext cx="173" cy="347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8" name="Line 20"/>
              <p:cNvSpPr>
                <a:spLocks noChangeShapeType="1"/>
              </p:cNvSpPr>
              <p:nvPr/>
            </p:nvSpPr>
            <p:spPr bwMode="auto">
              <a:xfrm rot="10800000" flipH="1">
                <a:off x="892" y="941"/>
                <a:ext cx="173" cy="34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9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2" y="955"/>
                <a:ext cx="173" cy="34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029325" y="1543050"/>
            <a:ext cx="2759075" cy="2595563"/>
            <a:chOff x="0" y="0"/>
            <a:chExt cx="1738" cy="1635"/>
          </a:xfrm>
        </p:grpSpPr>
        <p:sp>
          <p:nvSpPr>
            <p:cNvPr id="43031" name="Freeform 23"/>
            <p:cNvSpPr>
              <a:spLocks/>
            </p:cNvSpPr>
            <p:nvPr/>
          </p:nvSpPr>
          <p:spPr bwMode="auto">
            <a:xfrm>
              <a:off x="0" y="865"/>
              <a:ext cx="440" cy="222"/>
            </a:xfrm>
            <a:custGeom>
              <a:avLst/>
              <a:gdLst/>
              <a:ahLst/>
              <a:cxnLst>
                <a:cxn ang="0">
                  <a:pos x="14349" y="7875"/>
                </a:cxn>
                <a:cxn ang="0">
                  <a:pos x="14508" y="0"/>
                </a:cxn>
                <a:cxn ang="0">
                  <a:pos x="21600" y="11425"/>
                </a:cxn>
                <a:cxn ang="0">
                  <a:pos x="14184" y="21600"/>
                </a:cxn>
                <a:cxn ang="0">
                  <a:pos x="14266" y="13725"/>
                </a:cxn>
                <a:cxn ang="0">
                  <a:pos x="401" y="19056"/>
                </a:cxn>
                <a:cxn ang="0">
                  <a:pos x="0" y="5590"/>
                </a:cxn>
                <a:cxn ang="0">
                  <a:pos x="0" y="5590"/>
                </a:cxn>
                <a:cxn ang="0">
                  <a:pos x="14349" y="7875"/>
                </a:cxn>
                <a:cxn ang="0">
                  <a:pos x="14349" y="7875"/>
                </a:cxn>
              </a:cxnLst>
              <a:rect l="0" t="0" r="r" b="b"/>
              <a:pathLst>
                <a:path w="21600" h="21600">
                  <a:moveTo>
                    <a:pt x="14349" y="7875"/>
                  </a:moveTo>
                  <a:lnTo>
                    <a:pt x="14508" y="0"/>
                  </a:lnTo>
                  <a:lnTo>
                    <a:pt x="21600" y="11425"/>
                  </a:lnTo>
                  <a:lnTo>
                    <a:pt x="14184" y="21600"/>
                  </a:lnTo>
                  <a:lnTo>
                    <a:pt x="14266" y="13725"/>
                  </a:lnTo>
                  <a:lnTo>
                    <a:pt x="401" y="19056"/>
                  </a:lnTo>
                  <a:lnTo>
                    <a:pt x="0" y="5590"/>
                  </a:lnTo>
                  <a:lnTo>
                    <a:pt x="14349" y="7875"/>
                  </a:lnTo>
                  <a:close/>
                  <a:moveTo>
                    <a:pt x="14349" y="7875"/>
                  </a:moveTo>
                </a:path>
              </a:pathLst>
            </a:custGeom>
            <a:solidFill>
              <a:srgbClr val="C0C0C0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3032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 l="31850" t="14806" r="26839" b="19472"/>
            <a:stretch>
              <a:fillRect/>
            </a:stretch>
          </p:blipFill>
          <p:spPr bwMode="auto">
            <a:xfrm>
              <a:off x="629" y="471"/>
              <a:ext cx="1109" cy="1164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43033" name="Rectangle 25"/>
            <p:cNvSpPr>
              <a:spLocks/>
            </p:cNvSpPr>
            <p:nvPr/>
          </p:nvSpPr>
          <p:spPr bwMode="auto">
            <a:xfrm>
              <a:off x="704" y="0"/>
              <a:ext cx="865" cy="5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map-region </a:t>
              </a:r>
              <a:b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</a:br>
              <a: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sampled in </a:t>
              </a:r>
              <a:endParaRPr lang="en-US" sz="1800">
                <a:solidFill>
                  <a:schemeClr val="tx1"/>
                </a:solidFill>
                <a:latin typeface="Tw Cen MT" charset="0"/>
                <a:ea typeface="Lucida Grande" charset="0"/>
                <a:cs typeface="Lucida Grande" charset="0"/>
                <a:sym typeface="Tw Cen MT" charset="0"/>
              </a:endParaRPr>
            </a:p>
            <a:p>
              <a: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spherical shells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6029325" y="4246563"/>
            <a:ext cx="2760663" cy="2357437"/>
            <a:chOff x="0" y="0"/>
            <a:chExt cx="1738" cy="1485"/>
          </a:xfrm>
        </p:grpSpPr>
        <p:sp>
          <p:nvSpPr>
            <p:cNvPr id="43035" name="Freeform 27"/>
            <p:cNvSpPr>
              <a:spLocks/>
            </p:cNvSpPr>
            <p:nvPr/>
          </p:nvSpPr>
          <p:spPr bwMode="auto">
            <a:xfrm>
              <a:off x="0" y="564"/>
              <a:ext cx="438" cy="220"/>
            </a:xfrm>
            <a:custGeom>
              <a:avLst/>
              <a:gdLst/>
              <a:ahLst/>
              <a:cxnLst>
                <a:cxn ang="0">
                  <a:pos x="14349" y="7875"/>
                </a:cxn>
                <a:cxn ang="0">
                  <a:pos x="14508" y="0"/>
                </a:cxn>
                <a:cxn ang="0">
                  <a:pos x="21600" y="11425"/>
                </a:cxn>
                <a:cxn ang="0">
                  <a:pos x="14184" y="21600"/>
                </a:cxn>
                <a:cxn ang="0">
                  <a:pos x="14266" y="13725"/>
                </a:cxn>
                <a:cxn ang="0">
                  <a:pos x="401" y="19056"/>
                </a:cxn>
                <a:cxn ang="0">
                  <a:pos x="0" y="5590"/>
                </a:cxn>
                <a:cxn ang="0">
                  <a:pos x="0" y="5590"/>
                </a:cxn>
                <a:cxn ang="0">
                  <a:pos x="14349" y="7875"/>
                </a:cxn>
                <a:cxn ang="0">
                  <a:pos x="14349" y="7875"/>
                </a:cxn>
              </a:cxnLst>
              <a:rect l="0" t="0" r="r" b="b"/>
              <a:pathLst>
                <a:path w="21600" h="21600">
                  <a:moveTo>
                    <a:pt x="14349" y="7875"/>
                  </a:moveTo>
                  <a:lnTo>
                    <a:pt x="14508" y="0"/>
                  </a:lnTo>
                  <a:lnTo>
                    <a:pt x="21600" y="11425"/>
                  </a:lnTo>
                  <a:lnTo>
                    <a:pt x="14184" y="21600"/>
                  </a:lnTo>
                  <a:lnTo>
                    <a:pt x="14266" y="13725"/>
                  </a:lnTo>
                  <a:lnTo>
                    <a:pt x="401" y="19056"/>
                  </a:lnTo>
                  <a:lnTo>
                    <a:pt x="0" y="5590"/>
                  </a:lnTo>
                  <a:lnTo>
                    <a:pt x="14349" y="7875"/>
                  </a:lnTo>
                  <a:close/>
                  <a:moveTo>
                    <a:pt x="14349" y="7875"/>
                  </a:moveTo>
                </a:path>
              </a:pathLst>
            </a:custGeom>
            <a:solidFill>
              <a:srgbClr val="C0C0C0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3036" name="Picture 28"/>
            <p:cNvPicPr>
              <a:picLocks noChangeAspect="1" noChangeArrowheads="1"/>
            </p:cNvPicPr>
            <p:nvPr/>
          </p:nvPicPr>
          <p:blipFill>
            <a:blip r:embed="rId6" cstate="print"/>
            <a:srcRect l="28220" t="16301" r="26183" b="16301"/>
            <a:stretch>
              <a:fillRect/>
            </a:stretch>
          </p:blipFill>
          <p:spPr bwMode="auto">
            <a:xfrm>
              <a:off x="556" y="0"/>
              <a:ext cx="1182" cy="115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43037" name="Rectangle 29"/>
            <p:cNvSpPr>
              <a:spLocks/>
            </p:cNvSpPr>
            <p:nvPr/>
          </p:nvSpPr>
          <p:spPr bwMode="auto">
            <a:xfrm>
              <a:off x="627" y="981"/>
              <a:ext cx="1097" cy="5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template-density </a:t>
              </a:r>
              <a:b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</a:br>
              <a: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sampled in </a:t>
              </a:r>
              <a:endParaRPr lang="en-US" sz="1800">
                <a:solidFill>
                  <a:schemeClr val="tx1"/>
                </a:solidFill>
                <a:latin typeface="Tw Cen MT" charset="0"/>
                <a:ea typeface="Lucida Grande" charset="0"/>
                <a:cs typeface="Lucida Grande" charset="0"/>
                <a:sym typeface="Tw Cen MT" charset="0"/>
              </a:endParaRPr>
            </a:p>
            <a:p>
              <a: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spherical shells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009900" y="1660525"/>
            <a:ext cx="2968625" cy="2625725"/>
            <a:chOff x="0" y="0"/>
            <a:chExt cx="1869" cy="1653"/>
          </a:xfrm>
        </p:grpSpPr>
        <p:pic>
          <p:nvPicPr>
            <p:cNvPr id="43039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5" y="209"/>
              <a:ext cx="1444" cy="1444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sp>
          <p:nvSpPr>
            <p:cNvPr id="43040" name="Rectangle 32"/>
            <p:cNvSpPr>
              <a:spLocks/>
            </p:cNvSpPr>
            <p:nvPr/>
          </p:nvSpPr>
          <p:spPr bwMode="auto">
            <a:xfrm>
              <a:off x="558" y="0"/>
              <a:ext cx="1173" cy="352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sampled region of</a:t>
              </a:r>
              <a:endParaRPr lang="en-US" sz="1800">
                <a:solidFill>
                  <a:schemeClr val="tx1"/>
                </a:solidFill>
                <a:latin typeface="Tw Cen MT" charset="0"/>
                <a:ea typeface="Lucida Grande" charset="0"/>
                <a:cs typeface="Lucida Grande" charset="0"/>
                <a:sym typeface="Tw Cen MT" charset="0"/>
              </a:endParaRPr>
            </a:p>
            <a:p>
              <a: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density in 5A sphere</a:t>
              </a: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auto">
            <a:xfrm>
              <a:off x="0" y="791"/>
              <a:ext cx="440" cy="222"/>
            </a:xfrm>
            <a:custGeom>
              <a:avLst/>
              <a:gdLst/>
              <a:ahLst/>
              <a:cxnLst>
                <a:cxn ang="0">
                  <a:pos x="14349" y="7875"/>
                </a:cxn>
                <a:cxn ang="0">
                  <a:pos x="14508" y="0"/>
                </a:cxn>
                <a:cxn ang="0">
                  <a:pos x="21600" y="11425"/>
                </a:cxn>
                <a:cxn ang="0">
                  <a:pos x="14184" y="21600"/>
                </a:cxn>
                <a:cxn ang="0">
                  <a:pos x="14266" y="13725"/>
                </a:cxn>
                <a:cxn ang="0">
                  <a:pos x="401" y="19056"/>
                </a:cxn>
                <a:cxn ang="0">
                  <a:pos x="0" y="5590"/>
                </a:cxn>
                <a:cxn ang="0">
                  <a:pos x="0" y="5590"/>
                </a:cxn>
                <a:cxn ang="0">
                  <a:pos x="14349" y="7875"/>
                </a:cxn>
                <a:cxn ang="0">
                  <a:pos x="14349" y="7875"/>
                </a:cxn>
              </a:cxnLst>
              <a:rect l="0" t="0" r="r" b="b"/>
              <a:pathLst>
                <a:path w="21600" h="21600">
                  <a:moveTo>
                    <a:pt x="14349" y="7875"/>
                  </a:moveTo>
                  <a:lnTo>
                    <a:pt x="14508" y="0"/>
                  </a:lnTo>
                  <a:lnTo>
                    <a:pt x="21600" y="11425"/>
                  </a:lnTo>
                  <a:lnTo>
                    <a:pt x="14184" y="21600"/>
                  </a:lnTo>
                  <a:lnTo>
                    <a:pt x="14266" y="13725"/>
                  </a:lnTo>
                  <a:lnTo>
                    <a:pt x="401" y="19056"/>
                  </a:lnTo>
                  <a:lnTo>
                    <a:pt x="0" y="5590"/>
                  </a:lnTo>
                  <a:lnTo>
                    <a:pt x="14349" y="7875"/>
                  </a:lnTo>
                  <a:close/>
                  <a:moveTo>
                    <a:pt x="14349" y="7875"/>
                  </a:moveTo>
                </a:path>
              </a:pathLst>
            </a:custGeom>
            <a:solidFill>
              <a:srgbClr val="C0C0C0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CFDE1944-7F26-45A0-80EE-63E1CBB1D635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34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BEC3-DBEE-43C8-9A67-75C0701FC557}" type="slidenum">
              <a:rPr lang="en-US"/>
              <a:pPr/>
              <a:t>35</a:t>
            </a:fld>
            <a:endParaRPr lang="en-US"/>
          </a:p>
        </p:txBody>
      </p:sp>
      <p:sp>
        <p:nvSpPr>
          <p:cNvPr id="44033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4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6" name="AutoShape 4"/>
          <p:cNvSpPr>
            <a:spLocks/>
          </p:cNvSpPr>
          <p:nvPr/>
        </p:nvSpPr>
        <p:spPr bwMode="auto">
          <a:xfrm>
            <a:off x="152400" y="1600200"/>
            <a:ext cx="8839200" cy="510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ACMI-SH: Fast Rotation Search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913563" y="1543050"/>
            <a:ext cx="1876425" cy="5062538"/>
            <a:chOff x="0" y="0"/>
            <a:chExt cx="1182" cy="3188"/>
          </a:xfrm>
        </p:grpSpPr>
        <p:pic>
          <p:nvPicPr>
            <p:cNvPr id="44039" name="Picture 7"/>
            <p:cNvPicPr>
              <a:picLocks noChangeArrowheads="1"/>
            </p:cNvPicPr>
            <p:nvPr/>
          </p:nvPicPr>
          <p:blipFill>
            <a:blip r:embed="rId2" cstate="print"/>
            <a:srcRect l="31850" t="14806" r="26839" b="19472"/>
            <a:stretch>
              <a:fillRect/>
            </a:stretch>
          </p:blipFill>
          <p:spPr bwMode="auto">
            <a:xfrm>
              <a:off x="72" y="472"/>
              <a:ext cx="1109" cy="1163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pic>
          <p:nvPicPr>
            <p:cNvPr id="44040" name="Picture 8"/>
            <p:cNvPicPr>
              <a:picLocks noChangeArrowheads="1"/>
            </p:cNvPicPr>
            <p:nvPr/>
          </p:nvPicPr>
          <p:blipFill>
            <a:blip r:embed="rId3" cstate="print"/>
            <a:srcRect l="28220" t="16301" r="26183" b="16301"/>
            <a:stretch>
              <a:fillRect/>
            </a:stretch>
          </p:blipFill>
          <p:spPr bwMode="auto">
            <a:xfrm>
              <a:off x="0" y="1703"/>
              <a:ext cx="1182" cy="1151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44041" name="Rectangle 9"/>
            <p:cNvSpPr>
              <a:spLocks/>
            </p:cNvSpPr>
            <p:nvPr/>
          </p:nvSpPr>
          <p:spPr bwMode="auto">
            <a:xfrm>
              <a:off x="147" y="0"/>
              <a:ext cx="865" cy="5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map-region </a:t>
              </a:r>
              <a:b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</a:br>
              <a: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sampled in </a:t>
              </a:r>
              <a:endParaRPr lang="en-US" sz="1800">
                <a:solidFill>
                  <a:schemeClr val="tx1"/>
                </a:solidFill>
                <a:latin typeface="Tw Cen MT" charset="0"/>
                <a:ea typeface="Lucida Grande" charset="0"/>
                <a:cs typeface="Lucida Grande" charset="0"/>
                <a:sym typeface="Tw Cen MT" charset="0"/>
              </a:endParaRPr>
            </a:p>
            <a:p>
              <a: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spherical shells</a:t>
              </a:r>
            </a:p>
          </p:txBody>
        </p:sp>
        <p:sp>
          <p:nvSpPr>
            <p:cNvPr id="44042" name="Rectangle 10"/>
            <p:cNvSpPr>
              <a:spLocks/>
            </p:cNvSpPr>
            <p:nvPr/>
          </p:nvSpPr>
          <p:spPr bwMode="auto">
            <a:xfrm>
              <a:off x="70" y="2684"/>
              <a:ext cx="1097" cy="5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template-density </a:t>
              </a:r>
              <a:b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</a:br>
              <a: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sampled in </a:t>
              </a:r>
              <a:endParaRPr lang="en-US" sz="1800">
                <a:solidFill>
                  <a:schemeClr val="tx1"/>
                </a:solidFill>
                <a:latin typeface="Tw Cen MT" charset="0"/>
                <a:ea typeface="Lucida Grande" charset="0"/>
                <a:cs typeface="Lucida Grande" charset="0"/>
                <a:sym typeface="Tw Cen MT" charset="0"/>
              </a:endParaRPr>
            </a:p>
            <a:p>
              <a: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spherical shells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822575" y="4414838"/>
            <a:ext cx="3517900" cy="2108200"/>
            <a:chOff x="0" y="0"/>
            <a:chExt cx="2216" cy="1327"/>
          </a:xfrm>
        </p:grpSpPr>
        <p:pic>
          <p:nvPicPr>
            <p:cNvPr id="44044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5" y="0"/>
              <a:ext cx="1951" cy="885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44045" name="Freeform 13"/>
            <p:cNvSpPr>
              <a:spLocks/>
            </p:cNvSpPr>
            <p:nvPr/>
          </p:nvSpPr>
          <p:spPr bwMode="auto">
            <a:xfrm>
              <a:off x="0" y="426"/>
              <a:ext cx="371" cy="217"/>
            </a:xfrm>
            <a:custGeom>
              <a:avLst/>
              <a:gdLst/>
              <a:ahLst/>
              <a:cxnLst>
                <a:cxn ang="0">
                  <a:pos x="14349" y="7875"/>
                </a:cxn>
                <a:cxn ang="0">
                  <a:pos x="14508" y="0"/>
                </a:cxn>
                <a:cxn ang="0">
                  <a:pos x="21600" y="11425"/>
                </a:cxn>
                <a:cxn ang="0">
                  <a:pos x="14184" y="21600"/>
                </a:cxn>
                <a:cxn ang="0">
                  <a:pos x="14266" y="13725"/>
                </a:cxn>
                <a:cxn ang="0">
                  <a:pos x="401" y="19056"/>
                </a:cxn>
                <a:cxn ang="0">
                  <a:pos x="0" y="5590"/>
                </a:cxn>
                <a:cxn ang="0">
                  <a:pos x="0" y="5590"/>
                </a:cxn>
                <a:cxn ang="0">
                  <a:pos x="14349" y="7875"/>
                </a:cxn>
                <a:cxn ang="0">
                  <a:pos x="14349" y="7875"/>
                </a:cxn>
              </a:cxnLst>
              <a:rect l="0" t="0" r="r" b="b"/>
              <a:pathLst>
                <a:path w="21600" h="21600">
                  <a:moveTo>
                    <a:pt x="14349" y="7875"/>
                  </a:moveTo>
                  <a:lnTo>
                    <a:pt x="14508" y="0"/>
                  </a:lnTo>
                  <a:lnTo>
                    <a:pt x="21600" y="11425"/>
                  </a:lnTo>
                  <a:lnTo>
                    <a:pt x="14184" y="21600"/>
                  </a:lnTo>
                  <a:lnTo>
                    <a:pt x="14266" y="13725"/>
                  </a:lnTo>
                  <a:lnTo>
                    <a:pt x="401" y="19056"/>
                  </a:lnTo>
                  <a:lnTo>
                    <a:pt x="0" y="5590"/>
                  </a:lnTo>
                  <a:lnTo>
                    <a:pt x="14349" y="7875"/>
                  </a:lnTo>
                  <a:close/>
                  <a:moveTo>
                    <a:pt x="14349" y="7875"/>
                  </a:moveTo>
                </a:path>
              </a:pathLst>
            </a:custGeom>
            <a:solidFill>
              <a:srgbClr val="C0C0C0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46" name="Rectangle 14"/>
            <p:cNvSpPr>
              <a:spLocks/>
            </p:cNvSpPr>
            <p:nvPr/>
          </p:nvSpPr>
          <p:spPr bwMode="auto">
            <a:xfrm>
              <a:off x="611" y="975"/>
              <a:ext cx="1213" cy="352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template spherical-</a:t>
              </a:r>
              <a:b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</a:br>
              <a: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harmonic coefficients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824163" y="1611313"/>
            <a:ext cx="3517900" cy="2135187"/>
            <a:chOff x="0" y="0"/>
            <a:chExt cx="2215" cy="1344"/>
          </a:xfrm>
        </p:grpSpPr>
        <p:pic>
          <p:nvPicPr>
            <p:cNvPr id="44048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3" y="458"/>
              <a:ext cx="1952" cy="886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44049" name="Freeform 17"/>
            <p:cNvSpPr>
              <a:spLocks/>
            </p:cNvSpPr>
            <p:nvPr/>
          </p:nvSpPr>
          <p:spPr bwMode="auto">
            <a:xfrm>
              <a:off x="0" y="898"/>
              <a:ext cx="371" cy="217"/>
            </a:xfrm>
            <a:custGeom>
              <a:avLst/>
              <a:gdLst/>
              <a:ahLst/>
              <a:cxnLst>
                <a:cxn ang="0">
                  <a:pos x="14349" y="7875"/>
                </a:cxn>
                <a:cxn ang="0">
                  <a:pos x="14508" y="0"/>
                </a:cxn>
                <a:cxn ang="0">
                  <a:pos x="21600" y="11425"/>
                </a:cxn>
                <a:cxn ang="0">
                  <a:pos x="14184" y="21600"/>
                </a:cxn>
                <a:cxn ang="0">
                  <a:pos x="14266" y="13725"/>
                </a:cxn>
                <a:cxn ang="0">
                  <a:pos x="401" y="19056"/>
                </a:cxn>
                <a:cxn ang="0">
                  <a:pos x="0" y="5590"/>
                </a:cxn>
                <a:cxn ang="0">
                  <a:pos x="0" y="5590"/>
                </a:cxn>
                <a:cxn ang="0">
                  <a:pos x="14349" y="7875"/>
                </a:cxn>
                <a:cxn ang="0">
                  <a:pos x="14349" y="7875"/>
                </a:cxn>
              </a:cxnLst>
              <a:rect l="0" t="0" r="r" b="b"/>
              <a:pathLst>
                <a:path w="21600" h="21600">
                  <a:moveTo>
                    <a:pt x="14349" y="7875"/>
                  </a:moveTo>
                  <a:lnTo>
                    <a:pt x="14508" y="0"/>
                  </a:lnTo>
                  <a:lnTo>
                    <a:pt x="21600" y="11425"/>
                  </a:lnTo>
                  <a:lnTo>
                    <a:pt x="14184" y="21600"/>
                  </a:lnTo>
                  <a:lnTo>
                    <a:pt x="14266" y="13725"/>
                  </a:lnTo>
                  <a:lnTo>
                    <a:pt x="401" y="19056"/>
                  </a:lnTo>
                  <a:lnTo>
                    <a:pt x="0" y="5590"/>
                  </a:lnTo>
                  <a:lnTo>
                    <a:pt x="14349" y="7875"/>
                  </a:lnTo>
                  <a:close/>
                  <a:moveTo>
                    <a:pt x="14349" y="7875"/>
                  </a:moveTo>
                </a:path>
              </a:pathLst>
            </a:custGeom>
            <a:solidFill>
              <a:srgbClr val="C0C0C0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50" name="Rectangle 18"/>
            <p:cNvSpPr>
              <a:spLocks/>
            </p:cNvSpPr>
            <p:nvPr/>
          </p:nvSpPr>
          <p:spPr bwMode="auto">
            <a:xfrm>
              <a:off x="544" y="0"/>
              <a:ext cx="1367" cy="352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map-region spherical-</a:t>
              </a:r>
              <a:b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</a:br>
              <a:r>
                <a:rPr lang="en-US" sz="1800">
                  <a:solidFill>
                    <a:srgbClr val="333333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harmonic coefficients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316663" y="2617788"/>
            <a:ext cx="2571750" cy="3116262"/>
            <a:chOff x="0" y="0"/>
            <a:chExt cx="1619" cy="1963"/>
          </a:xfrm>
        </p:grpSpPr>
        <p:pic>
          <p:nvPicPr>
            <p:cNvPr id="44052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2" y="402"/>
              <a:ext cx="977" cy="885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sp>
          <p:nvSpPr>
            <p:cNvPr id="44053" name="Freeform 21"/>
            <p:cNvSpPr>
              <a:spLocks/>
            </p:cNvSpPr>
            <p:nvPr/>
          </p:nvSpPr>
          <p:spPr bwMode="auto">
            <a:xfrm rot="1500000">
              <a:off x="84" y="96"/>
              <a:ext cx="517" cy="270"/>
            </a:xfrm>
            <a:custGeom>
              <a:avLst/>
              <a:gdLst/>
              <a:ahLst/>
              <a:cxnLst>
                <a:cxn ang="0">
                  <a:pos x="14349" y="7875"/>
                </a:cxn>
                <a:cxn ang="0">
                  <a:pos x="14508" y="0"/>
                </a:cxn>
                <a:cxn ang="0">
                  <a:pos x="21600" y="11425"/>
                </a:cxn>
                <a:cxn ang="0">
                  <a:pos x="14184" y="21600"/>
                </a:cxn>
                <a:cxn ang="0">
                  <a:pos x="14266" y="13725"/>
                </a:cxn>
                <a:cxn ang="0">
                  <a:pos x="401" y="19056"/>
                </a:cxn>
                <a:cxn ang="0">
                  <a:pos x="0" y="5590"/>
                </a:cxn>
                <a:cxn ang="0">
                  <a:pos x="0" y="5590"/>
                </a:cxn>
                <a:cxn ang="0">
                  <a:pos x="14349" y="7875"/>
                </a:cxn>
                <a:cxn ang="0">
                  <a:pos x="14349" y="7875"/>
                </a:cxn>
              </a:cxnLst>
              <a:rect l="0" t="0" r="r" b="b"/>
              <a:pathLst>
                <a:path w="21600" h="21600">
                  <a:moveTo>
                    <a:pt x="14349" y="7875"/>
                  </a:moveTo>
                  <a:lnTo>
                    <a:pt x="14508" y="0"/>
                  </a:lnTo>
                  <a:lnTo>
                    <a:pt x="21600" y="11425"/>
                  </a:lnTo>
                  <a:lnTo>
                    <a:pt x="14184" y="21600"/>
                  </a:lnTo>
                  <a:lnTo>
                    <a:pt x="14266" y="13725"/>
                  </a:lnTo>
                  <a:lnTo>
                    <a:pt x="401" y="19056"/>
                  </a:lnTo>
                  <a:lnTo>
                    <a:pt x="0" y="5590"/>
                  </a:lnTo>
                  <a:lnTo>
                    <a:pt x="14349" y="7875"/>
                  </a:lnTo>
                  <a:close/>
                  <a:moveTo>
                    <a:pt x="14349" y="7875"/>
                  </a:moveTo>
                </a:path>
              </a:pathLst>
            </a:custGeom>
            <a:solidFill>
              <a:srgbClr val="C0C0C0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54" name="Freeform 22"/>
            <p:cNvSpPr>
              <a:spLocks/>
            </p:cNvSpPr>
            <p:nvPr/>
          </p:nvSpPr>
          <p:spPr bwMode="auto">
            <a:xfrm rot="-1260000">
              <a:off x="32" y="1153"/>
              <a:ext cx="582" cy="290"/>
            </a:xfrm>
            <a:custGeom>
              <a:avLst/>
              <a:gdLst/>
              <a:ahLst/>
              <a:cxnLst>
                <a:cxn ang="0">
                  <a:pos x="14349" y="7875"/>
                </a:cxn>
                <a:cxn ang="0">
                  <a:pos x="14508" y="0"/>
                </a:cxn>
                <a:cxn ang="0">
                  <a:pos x="21600" y="11425"/>
                </a:cxn>
                <a:cxn ang="0">
                  <a:pos x="14184" y="21600"/>
                </a:cxn>
                <a:cxn ang="0">
                  <a:pos x="14266" y="13725"/>
                </a:cxn>
                <a:cxn ang="0">
                  <a:pos x="401" y="19056"/>
                </a:cxn>
                <a:cxn ang="0">
                  <a:pos x="0" y="5590"/>
                </a:cxn>
                <a:cxn ang="0">
                  <a:pos x="0" y="5590"/>
                </a:cxn>
                <a:cxn ang="0">
                  <a:pos x="14349" y="7875"/>
                </a:cxn>
                <a:cxn ang="0">
                  <a:pos x="14349" y="7875"/>
                </a:cxn>
              </a:cxnLst>
              <a:rect l="0" t="0" r="r" b="b"/>
              <a:pathLst>
                <a:path w="21600" h="21600">
                  <a:moveTo>
                    <a:pt x="14349" y="7875"/>
                  </a:moveTo>
                  <a:lnTo>
                    <a:pt x="14508" y="0"/>
                  </a:lnTo>
                  <a:lnTo>
                    <a:pt x="21600" y="11425"/>
                  </a:lnTo>
                  <a:lnTo>
                    <a:pt x="14184" y="21600"/>
                  </a:lnTo>
                  <a:lnTo>
                    <a:pt x="14266" y="13725"/>
                  </a:lnTo>
                  <a:lnTo>
                    <a:pt x="401" y="19056"/>
                  </a:lnTo>
                  <a:lnTo>
                    <a:pt x="0" y="5590"/>
                  </a:lnTo>
                  <a:lnTo>
                    <a:pt x="14349" y="7875"/>
                  </a:lnTo>
                  <a:close/>
                  <a:moveTo>
                    <a:pt x="14349" y="7875"/>
                  </a:moveTo>
                </a:path>
              </a:pathLst>
            </a:custGeom>
            <a:solidFill>
              <a:srgbClr val="C0C0C0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55" name="Rectangle 23"/>
            <p:cNvSpPr>
              <a:spLocks/>
            </p:cNvSpPr>
            <p:nvPr/>
          </p:nvSpPr>
          <p:spPr bwMode="auto">
            <a:xfrm>
              <a:off x="704" y="1307"/>
              <a:ext cx="750" cy="656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correlation</a:t>
              </a:r>
              <a:br>
                <a:rPr lang="en-US" sz="1800"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</a:br>
              <a:r>
                <a:rPr lang="en-US" sz="1800"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coefficient</a:t>
              </a:r>
              <a:br>
                <a:rPr lang="en-US" sz="1800"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</a:br>
              <a:r>
                <a:rPr lang="en-US" sz="1800"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as function</a:t>
              </a:r>
              <a:br>
                <a:rPr lang="en-US" sz="1800"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</a:br>
              <a:r>
                <a:rPr lang="en-US" sz="1800"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of rotation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178425" y="3173413"/>
            <a:ext cx="1662113" cy="1268412"/>
            <a:chOff x="0" y="0"/>
            <a:chExt cx="1046" cy="799"/>
          </a:xfrm>
        </p:grpSpPr>
        <p:sp>
          <p:nvSpPr>
            <p:cNvPr id="44057" name="AutoShape 25"/>
            <p:cNvSpPr>
              <a:spLocks/>
            </p:cNvSpPr>
            <p:nvPr/>
          </p:nvSpPr>
          <p:spPr bwMode="auto">
            <a:xfrm>
              <a:off x="0" y="0"/>
              <a:ext cx="1046" cy="799"/>
            </a:xfrm>
            <a:prstGeom prst="roundRect">
              <a:avLst>
                <a:gd name="adj" fmla="val 10292"/>
              </a:avLst>
            </a:prstGeom>
            <a:solidFill>
              <a:srgbClr val="DEE5EC"/>
            </a:solidFill>
            <a:ln w="19050" cap="flat">
              <a:solidFill>
                <a:srgbClr val="94B6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58" name="Rectangle 26"/>
            <p:cNvSpPr>
              <a:spLocks/>
            </p:cNvSpPr>
            <p:nvPr/>
          </p:nvSpPr>
          <p:spPr bwMode="auto">
            <a:xfrm>
              <a:off x="82" y="24"/>
              <a:ext cx="940" cy="65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1800"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fast-rotation </a:t>
              </a:r>
              <a:endParaRPr lang="en-US" sz="1800">
                <a:solidFill>
                  <a:schemeClr val="tx1"/>
                </a:solidFill>
                <a:latin typeface="Tw Cen MT" charset="0"/>
                <a:ea typeface="Lucida Grande" charset="0"/>
                <a:cs typeface="Lucida Grande" charset="0"/>
                <a:sym typeface="Tw Cen MT" charset="0"/>
              </a:endParaRPr>
            </a:p>
            <a:p>
              <a:pPr algn="r"/>
              <a:r>
                <a:rPr lang="en-US" sz="1800"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function</a:t>
              </a:r>
              <a:br>
                <a:rPr lang="en-US" sz="1800"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</a:br>
              <a:r>
                <a:rPr lang="en-US" sz="1800"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(Navaza 2006,</a:t>
              </a:r>
              <a:endParaRPr lang="en-US" sz="1800">
                <a:solidFill>
                  <a:schemeClr val="tx1"/>
                </a:solidFill>
                <a:latin typeface="Tw Cen MT" charset="0"/>
                <a:ea typeface="Lucida Grande" charset="0"/>
                <a:cs typeface="Lucida Grande" charset="0"/>
                <a:sym typeface="Tw Cen MT" charset="0"/>
              </a:endParaRPr>
            </a:p>
            <a:p>
              <a:pPr algn="r"/>
              <a:r>
                <a:rPr lang="en-US" sz="1800"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 Risbo 1996)</a:t>
              </a:r>
            </a:p>
          </p:txBody>
        </p:sp>
      </p:grp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2A9E4AC3-7534-4CFD-B1EF-5639765191FF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35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7AF4-CDC9-4755-8A84-34BE979C8149}" type="slidenum">
              <a:rPr lang="en-US"/>
              <a:pPr/>
              <a:t>36</a:t>
            </a:fld>
            <a:endParaRPr lang="en-US"/>
          </a:p>
        </p:txBody>
      </p:sp>
      <p:sp>
        <p:nvSpPr>
          <p:cNvPr id="54273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4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5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-838200" y="1219200"/>
            <a:ext cx="10452100" cy="1371600"/>
          </a:xfrm>
          <a:prstGeom prst="rect">
            <a:avLst/>
          </a:prstGeom>
          <a:solidFill>
            <a:srgbClr val="94B6D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 cstate="print"/>
          <a:srcRect l="11371" t="18288" r="9705" b="9145"/>
          <a:stretch>
            <a:fillRect/>
          </a:stretch>
        </p:blipFill>
        <p:spPr bwMode="auto">
          <a:xfrm>
            <a:off x="3309938" y="3698875"/>
            <a:ext cx="2730500" cy="179546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>
          <a:xfrm>
            <a:off x="288925" y="382588"/>
            <a:ext cx="8447088" cy="865187"/>
          </a:xfrm>
          <a:ln/>
        </p:spPr>
        <p:txBody>
          <a:bodyPr/>
          <a:lstStyle/>
          <a:p>
            <a:r>
              <a:rPr lang="en-US"/>
              <a:t>Backbone Model Potential</a:t>
            </a:r>
          </a:p>
        </p:txBody>
      </p:sp>
      <p:pic>
        <p:nvPicPr>
          <p:cNvPr id="54279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1262063"/>
            <a:ext cx="1916113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54280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1682750"/>
            <a:ext cx="2757487" cy="744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54281" name="Picture 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925" y="1682750"/>
            <a:ext cx="2522538" cy="987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54282" name="Picture 1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5513" y="1682750"/>
            <a:ext cx="2827337" cy="987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990600" y="2670175"/>
            <a:ext cx="2214563" cy="0"/>
          </a:xfrm>
          <a:prstGeom prst="line">
            <a:avLst/>
          </a:prstGeom>
          <a:noFill/>
          <a:ln w="63500" cap="flat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H="1">
            <a:off x="1930400" y="2641600"/>
            <a:ext cx="114300" cy="325438"/>
          </a:xfrm>
          <a:prstGeom prst="line">
            <a:avLst/>
          </a:prstGeom>
          <a:noFill/>
          <a:ln w="63500" cap="flat">
            <a:solidFill>
              <a:srgbClr val="FF9999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5" name="Rectangle 13"/>
          <p:cNvSpPr>
            <a:spLocks/>
          </p:cNvSpPr>
          <p:nvPr/>
        </p:nvSpPr>
        <p:spPr bwMode="auto">
          <a:xfrm>
            <a:off x="319088" y="3011488"/>
            <a:ext cx="7670800" cy="419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304800" indent="-304800" algn="l"/>
            <a:r>
              <a:rPr lang="en-US" sz="2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Constraints between adjacent amino acids:</a:t>
            </a:r>
          </a:p>
        </p:txBody>
      </p:sp>
      <p:pic>
        <p:nvPicPr>
          <p:cNvPr id="54286" name="Picture 14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0450" y="5586413"/>
            <a:ext cx="2147888" cy="6048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54287" name="Rectangle 15"/>
          <p:cNvSpPr>
            <a:spLocks/>
          </p:cNvSpPr>
          <p:nvPr/>
        </p:nvSpPr>
        <p:spPr bwMode="auto">
          <a:xfrm>
            <a:off x="2855913" y="5549900"/>
            <a:ext cx="358775" cy="50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=</a:t>
            </a:r>
          </a:p>
        </p:txBody>
      </p:sp>
      <p:sp>
        <p:nvSpPr>
          <p:cNvPr id="54288" name="Rectangle 16"/>
          <p:cNvSpPr>
            <a:spLocks/>
          </p:cNvSpPr>
          <p:nvPr/>
        </p:nvSpPr>
        <p:spPr bwMode="auto">
          <a:xfrm>
            <a:off x="6173788" y="5549900"/>
            <a:ext cx="292100" cy="50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x</a:t>
            </a:r>
          </a:p>
        </p:txBody>
      </p:sp>
      <p:pic>
        <p:nvPicPr>
          <p:cNvPr id="54289" name="Picture 17"/>
          <p:cNvPicPr>
            <a:picLocks noChangeAspect="1" noChangeArrowheads="1"/>
          </p:cNvPicPr>
          <p:nvPr/>
        </p:nvPicPr>
        <p:blipFill>
          <a:blip r:embed="rId8" cstate="print"/>
          <a:srcRect l="12259" t="18889" r="7364" b="10936"/>
          <a:stretch>
            <a:fillRect/>
          </a:stretch>
        </p:blipFill>
        <p:spPr bwMode="auto">
          <a:xfrm>
            <a:off x="6376988" y="3729038"/>
            <a:ext cx="2767012" cy="17272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54290" name="Picture 18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8675" y="5586413"/>
            <a:ext cx="1704975" cy="6048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54291" name="Picture 19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86588" y="5586413"/>
            <a:ext cx="1546225" cy="6048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54292" name="Picture 20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86138" y="1841500"/>
            <a:ext cx="244475" cy="273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54293" name="Picture 21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57938" y="1841500"/>
            <a:ext cx="244475" cy="273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D9526935-7198-4BB1-97A4-641939A55D7D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36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 animBg="1"/>
      <p:bldP spid="54284" grpId="0" animBg="1"/>
      <p:bldP spid="54285" grpId="0" autoUpdateAnimBg="0"/>
      <p:bldP spid="54287" grpId="0" autoUpdateAnimBg="0"/>
      <p:bldP spid="5428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A9E90-67B3-4560-8237-5F8E48AAC4F1}" type="slidenum">
              <a:rPr lang="en-US"/>
              <a:pPr/>
              <a:t>37</a:t>
            </a:fld>
            <a:endParaRPr lang="en-US"/>
          </a:p>
        </p:txBody>
      </p:sp>
      <p:sp>
        <p:nvSpPr>
          <p:cNvPr id="55297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298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299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0" name="Rectangle 4"/>
          <p:cNvSpPr>
            <a:spLocks/>
          </p:cNvSpPr>
          <p:nvPr/>
        </p:nvSpPr>
        <p:spPr bwMode="auto">
          <a:xfrm>
            <a:off x="-838200" y="1219200"/>
            <a:ext cx="10452100" cy="1371600"/>
          </a:xfrm>
          <a:prstGeom prst="rect">
            <a:avLst/>
          </a:prstGeom>
          <a:solidFill>
            <a:srgbClr val="94B6D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 cstate="print"/>
          <a:srcRect l="11998" t="5713" r="6342" b="26967"/>
          <a:stretch>
            <a:fillRect/>
          </a:stretch>
        </p:blipFill>
        <p:spPr bwMode="auto">
          <a:xfrm>
            <a:off x="5197475" y="3775075"/>
            <a:ext cx="3748088" cy="231616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3575050" y="2667000"/>
            <a:ext cx="2870200" cy="0"/>
          </a:xfrm>
          <a:prstGeom prst="line">
            <a:avLst/>
          </a:prstGeom>
          <a:noFill/>
          <a:ln w="63500" cap="flat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 flipH="1">
            <a:off x="4195763" y="2667000"/>
            <a:ext cx="139700" cy="298450"/>
          </a:xfrm>
          <a:prstGeom prst="line">
            <a:avLst/>
          </a:prstGeom>
          <a:noFill/>
          <a:ln w="63500" cap="flat">
            <a:solidFill>
              <a:srgbClr val="99CC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4" name="Rectangle 8"/>
          <p:cNvSpPr>
            <a:spLocks/>
          </p:cNvSpPr>
          <p:nvPr/>
        </p:nvSpPr>
        <p:spPr bwMode="auto">
          <a:xfrm>
            <a:off x="1246188" y="3036888"/>
            <a:ext cx="7670800" cy="419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304800" indent="-304800" algn="l"/>
            <a:r>
              <a:rPr lang="en-US" sz="2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Constraints between nonadjacent amino acids:</a:t>
            </a:r>
          </a:p>
        </p:txBody>
      </p:sp>
      <p:pic>
        <p:nvPicPr>
          <p:cNvPr id="55305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4462463"/>
            <a:ext cx="4870450" cy="1047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55306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075" y="1262063"/>
            <a:ext cx="1916113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55307" name="Rectangle 11"/>
          <p:cNvSpPr>
            <a:spLocks/>
          </p:cNvSpPr>
          <p:nvPr/>
        </p:nvSpPr>
        <p:spPr bwMode="auto">
          <a:xfrm>
            <a:off x="288925" y="509588"/>
            <a:ext cx="8458200" cy="6096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3900">
                <a:solidFill>
                  <a:srgbClr val="EBDDC3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Backbone Model Potential</a:t>
            </a:r>
          </a:p>
        </p:txBody>
      </p:sp>
      <p:pic>
        <p:nvPicPr>
          <p:cNvPr id="55308" name="Picture 1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1682750"/>
            <a:ext cx="2757487" cy="744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55309" name="Picture 1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925" y="1682750"/>
            <a:ext cx="2522538" cy="987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55310" name="Picture 14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5513" y="1682750"/>
            <a:ext cx="2827337" cy="987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55311" name="Picture 15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86138" y="1841500"/>
            <a:ext cx="244475" cy="273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55312" name="Picture 16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38" y="1841500"/>
            <a:ext cx="244475" cy="273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C76F10FC-8F64-4CC5-A104-9DDA1B8DBB6B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37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1326F-3D58-4485-BA33-79E413F2721A}" type="slidenum">
              <a:rPr lang="en-US"/>
              <a:pPr/>
              <a:t>38</a:t>
            </a:fld>
            <a:endParaRPr lang="en-US"/>
          </a:p>
        </p:txBody>
      </p:sp>
      <p:sp>
        <p:nvSpPr>
          <p:cNvPr id="56321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2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3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-838200" y="1219200"/>
            <a:ext cx="10452100" cy="1371600"/>
          </a:xfrm>
          <a:prstGeom prst="rect">
            <a:avLst/>
          </a:prstGeom>
          <a:solidFill>
            <a:srgbClr val="94B6D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6605588" y="2638425"/>
            <a:ext cx="2392362" cy="0"/>
          </a:xfrm>
          <a:prstGeom prst="line">
            <a:avLst/>
          </a:prstGeom>
          <a:noFill/>
          <a:ln w="63500" cap="flat">
            <a:solidFill>
              <a:srgbClr val="F7B61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 flipH="1">
            <a:off x="6978650" y="2638425"/>
            <a:ext cx="523875" cy="298450"/>
          </a:xfrm>
          <a:prstGeom prst="line">
            <a:avLst/>
          </a:prstGeom>
          <a:noFill/>
          <a:ln w="63500" cap="flat">
            <a:solidFill>
              <a:srgbClr val="F7B61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7" name="Rectangle 7"/>
          <p:cNvSpPr>
            <a:spLocks/>
          </p:cNvSpPr>
          <p:nvPr/>
        </p:nvSpPr>
        <p:spPr bwMode="auto">
          <a:xfrm>
            <a:off x="2139950" y="3008313"/>
            <a:ext cx="6731000" cy="419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304800" indent="-304800" algn="r"/>
            <a:r>
              <a:rPr lang="en-US" sz="2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Observational (“</a:t>
            </a:r>
            <a:r>
              <a:rPr lang="en-US" sz="2400">
                <a:solidFill>
                  <a:srgbClr val="F7B615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amino-acid-finder</a:t>
            </a:r>
            <a:r>
              <a:rPr lang="en-US" sz="2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”) probabilities</a:t>
            </a:r>
          </a:p>
        </p:txBody>
      </p:sp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2" cstate="print"/>
          <a:srcRect l="13680" t="17017" r="9386" b="20911"/>
          <a:stretch>
            <a:fillRect/>
          </a:stretch>
        </p:blipFill>
        <p:spPr bwMode="auto">
          <a:xfrm>
            <a:off x="4624388" y="3860800"/>
            <a:ext cx="4200525" cy="242411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56329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4387850"/>
            <a:ext cx="4257675" cy="1258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56330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075" y="1262063"/>
            <a:ext cx="1916113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56331" name="Rectangle 11"/>
          <p:cNvSpPr>
            <a:spLocks noGrp="1" noChangeArrowheads="1"/>
          </p:cNvSpPr>
          <p:nvPr>
            <p:ph type="title"/>
          </p:nvPr>
        </p:nvSpPr>
        <p:spPr>
          <a:xfrm>
            <a:off x="288925" y="382588"/>
            <a:ext cx="8447088" cy="865187"/>
          </a:xfrm>
          <a:ln/>
        </p:spPr>
        <p:txBody>
          <a:bodyPr/>
          <a:lstStyle/>
          <a:p>
            <a:r>
              <a:rPr lang="en-US"/>
              <a:t>Backbone Model Potential</a:t>
            </a:r>
          </a:p>
        </p:txBody>
      </p:sp>
      <p:pic>
        <p:nvPicPr>
          <p:cNvPr id="56332" name="Picture 1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1682750"/>
            <a:ext cx="2757487" cy="744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56333" name="Picture 1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925" y="1682750"/>
            <a:ext cx="2522538" cy="987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56334" name="Picture 14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5513" y="1682750"/>
            <a:ext cx="2827337" cy="987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56335" name="Picture 15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86138" y="1841500"/>
            <a:ext cx="244475" cy="273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56336" name="Picture 16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38" y="1841500"/>
            <a:ext cx="244475" cy="273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D66E35B6-9CAC-4F7B-AD69-D0BE2D318B37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38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2A3D6-7850-4FE1-8F75-9BA8EAA90123}" type="slidenum">
              <a:rPr lang="en-US"/>
              <a:pPr/>
              <a:t>39</a:t>
            </a:fld>
            <a:endParaRPr lang="en-US"/>
          </a:p>
        </p:txBody>
      </p:sp>
      <p:sp>
        <p:nvSpPr>
          <p:cNvPr id="94209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10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11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Publications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219A091D-5069-4D40-AF04-1918A70ECFDF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39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ln/>
        </p:spPr>
        <p:txBody>
          <a:bodyPr/>
          <a:lstStyle/>
          <a:p>
            <a:pPr marL="280988" indent="-280988"/>
            <a:r>
              <a:rPr lang="en-US" sz="2000"/>
              <a:t>F. DiMaio, A. Soni, and J. Shavlik, “Machine learning in structural biology: Interpreting 3D protein images,” in </a:t>
            </a:r>
            <a:r>
              <a:rPr lang="en-US" sz="200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Introduction to Machine Learning and Bioinformatics</a:t>
            </a:r>
            <a:r>
              <a:rPr lang="en-US" sz="2000"/>
              <a:t>, 2008.</a:t>
            </a:r>
            <a:endParaRPr lang="en-US"/>
          </a:p>
          <a:p>
            <a:pPr marL="280988" indent="-280988"/>
            <a:r>
              <a:rPr lang="en-US" sz="2000"/>
              <a:t>F. DiMaio, A. Soni, G. N. Phillips, and J. Shavlik, “Improved methods for template matchingin electron-density maps using spherical harmonics,” in </a:t>
            </a:r>
            <a:r>
              <a:rPr lang="en-US" sz="200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Proceedings of the 2007 IEEE International Conference on Bioinformatics and Biomedicine</a:t>
            </a:r>
            <a:endParaRPr lang="en-US"/>
          </a:p>
          <a:p>
            <a:pPr marL="280988" indent="-280988"/>
            <a:r>
              <a:rPr lang="en-US" sz="2000"/>
              <a:t>F. DiMaio, A. Soni, G. N. Phillips, and J. Shavlik, “Spherical-harmonic decomposition for molecular recognition in electron-density maps,” </a:t>
            </a:r>
            <a:r>
              <a:rPr lang="en-US" sz="200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International Journal of Data Mining and Bioinformatics</a:t>
            </a:r>
            <a:r>
              <a:rPr lang="en-US" sz="2000"/>
              <a:t>, 2009.</a:t>
            </a:r>
            <a:endParaRPr lang="en-US"/>
          </a:p>
          <a:p>
            <a:pPr marL="280988" indent="-280988"/>
            <a:r>
              <a:rPr lang="en-US" sz="2000"/>
              <a:t>F. DiMaio, D. Kondrashov, E. Bitto, A. Soni, C. Bingman, G. Phillips, and J. Shavlik, “Creating protein models from electron-density maps using particle-filtering methods,” </a:t>
            </a:r>
            <a:r>
              <a:rPr lang="en-US" sz="200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Bioinformatics</a:t>
            </a:r>
            <a:r>
              <a:rPr lang="en-US" sz="2000"/>
              <a:t>, 2007.</a:t>
            </a:r>
            <a:endParaRPr lang="en-US"/>
          </a:p>
          <a:p>
            <a:pPr marL="280988" indent="-280988"/>
            <a:r>
              <a:rPr lang="en-US" sz="2000"/>
              <a:t>E. S. Burgie, C. A. Bingman, S. L. Grundhoefer, A. Soni, and G. N. Phillips, Jr., “Structural characterization of Uch37 reveals the basis of its auto-inhibitory mechanism.” In preparation, PDB ID: 3IHR.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12A0-2E10-490B-BD75-405C08CF9E26}" type="slidenum">
              <a:rPr lang="en-US"/>
              <a:pPr/>
              <a:t>4</a:t>
            </a:fld>
            <a:endParaRPr lang="en-US"/>
          </a:p>
        </p:txBody>
      </p:sp>
      <p:sp>
        <p:nvSpPr>
          <p:cNvPr id="28673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5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Task Overview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965700" cy="5257800"/>
          </a:xfrm>
          <a:ln/>
        </p:spPr>
        <p:txBody>
          <a:bodyPr/>
          <a:lstStyle/>
          <a:p>
            <a:pPr marL="280988" indent="-280988"/>
            <a:r>
              <a:rPr lang="en-US" dirty="0"/>
              <a:t>Given:</a:t>
            </a:r>
          </a:p>
          <a:p>
            <a:pPr lvl="1"/>
            <a:r>
              <a:rPr lang="en-US" dirty="0"/>
              <a:t>A protein sequence</a:t>
            </a:r>
          </a:p>
          <a:p>
            <a:pPr lvl="1"/>
            <a:r>
              <a:rPr lang="en-US" dirty="0"/>
              <a:t>Electron-density map (EDM) of protein</a:t>
            </a:r>
          </a:p>
          <a:p>
            <a:pPr lvl="1"/>
            <a:endParaRPr lang="en-US" dirty="0"/>
          </a:p>
          <a:p>
            <a:pPr marL="280988" indent="-280988"/>
            <a:r>
              <a:rPr lang="en-US" dirty="0"/>
              <a:t>Do:</a:t>
            </a:r>
          </a:p>
          <a:p>
            <a:pPr lvl="1"/>
            <a:r>
              <a:rPr lang="en-US" dirty="0"/>
              <a:t>Automatically produce a protein structure (or </a:t>
            </a:r>
            <a:r>
              <a:rPr lang="en-US" dirty="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trace</a:t>
            </a:r>
            <a:r>
              <a:rPr lang="en-US" dirty="0"/>
              <a:t>) that is</a:t>
            </a:r>
          </a:p>
          <a:p>
            <a:pPr lvl="2"/>
            <a:r>
              <a:rPr lang="en-US" dirty="0"/>
              <a:t>All atom</a:t>
            </a:r>
          </a:p>
          <a:p>
            <a:pPr lvl="2"/>
            <a:r>
              <a:rPr lang="en-US" dirty="0"/>
              <a:t>Physically feasible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10F4B392-540C-41A5-983E-8F6D6B2CE4A4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4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pic>
        <p:nvPicPr>
          <p:cNvPr id="28679" name="Picture 7"/>
          <p:cNvPicPr>
            <a:picLocks noChangeArrowheads="1"/>
          </p:cNvPicPr>
          <p:nvPr/>
        </p:nvPicPr>
        <p:blipFill>
          <a:blip r:embed="rId4" cstate="print"/>
          <a:srcRect l="14999" t="15294" r="9999" b="22940"/>
          <a:stretch>
            <a:fillRect/>
          </a:stretch>
        </p:blipFill>
        <p:spPr bwMode="auto">
          <a:xfrm rot="10800000">
            <a:off x="5562600" y="2451100"/>
            <a:ext cx="2590800" cy="16002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28680" name="Rectangle 8"/>
          <p:cNvSpPr>
            <a:spLocks/>
          </p:cNvSpPr>
          <p:nvPr/>
        </p:nvSpPr>
        <p:spPr bwMode="auto">
          <a:xfrm>
            <a:off x="5803900" y="1993900"/>
            <a:ext cx="2095500" cy="3937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SAVRVGLAIM...</a:t>
            </a: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5" cstate="print"/>
          <a:srcRect l="14835" t="13332" r="9811" b="20000"/>
          <a:stretch>
            <a:fillRect/>
          </a:stretch>
        </p:blipFill>
        <p:spPr bwMode="auto">
          <a:xfrm rot="10800000">
            <a:off x="5562600" y="4724400"/>
            <a:ext cx="2590800" cy="17272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6858000" y="4064000"/>
            <a:ext cx="0" cy="660400"/>
          </a:xfrm>
          <a:prstGeom prst="line">
            <a:avLst/>
          </a:prstGeom>
          <a:noFill/>
          <a:ln w="57150" cap="flat">
            <a:solidFill>
              <a:srgbClr val="8FB1CE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uiExpand="1" build="p" autoUpdateAnimBg="0"/>
      <p:bldP spid="2868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98A1C-BF71-4504-80AA-44E083020064}" type="slidenum">
              <a:rPr lang="en-US"/>
              <a:pPr/>
              <a:t>40</a:t>
            </a:fld>
            <a:endParaRPr lang="en-US"/>
          </a:p>
        </p:txBody>
      </p:sp>
      <p:sp>
        <p:nvSpPr>
          <p:cNvPr id="95233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34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35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600"/>
              <a:t>Testset Density Maps (raw data)</a:t>
            </a:r>
          </a:p>
        </p:txBody>
      </p:sp>
      <p:sp>
        <p:nvSpPr>
          <p:cNvPr id="95237" name="Rectangle 5"/>
          <p:cNvSpPr>
            <a:spLocks/>
          </p:cNvSpPr>
          <p:nvPr/>
        </p:nvSpPr>
        <p:spPr bwMode="auto">
          <a:xfrm>
            <a:off x="3467100" y="5475288"/>
            <a:ext cx="3263900" cy="419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F7B615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Density-map resolution (Å)</a:t>
            </a:r>
          </a:p>
        </p:txBody>
      </p:sp>
      <p:sp>
        <p:nvSpPr>
          <p:cNvPr id="95238" name="Rectangle 6"/>
          <p:cNvSpPr>
            <a:spLocks/>
          </p:cNvSpPr>
          <p:nvPr/>
        </p:nvSpPr>
        <p:spPr bwMode="auto">
          <a:xfrm rot="-5400000">
            <a:off x="385763" y="3148013"/>
            <a:ext cx="3213100" cy="762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>
                <a:solidFill>
                  <a:srgbClr val="F7B615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Density-map mean phase error (deg.)</a:t>
            </a:r>
          </a:p>
        </p:txBody>
      </p:sp>
      <p:sp>
        <p:nvSpPr>
          <p:cNvPr id="95239" name="Rectangle 7"/>
          <p:cNvSpPr>
            <a:spLocks/>
          </p:cNvSpPr>
          <p:nvPr/>
        </p:nvSpPr>
        <p:spPr bwMode="auto">
          <a:xfrm>
            <a:off x="2547938" y="1954213"/>
            <a:ext cx="4792662" cy="351155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3121025" y="4221163"/>
            <a:ext cx="3883025" cy="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>
            <a:off x="3121025" y="3560763"/>
            <a:ext cx="3883025" cy="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3121025" y="2901950"/>
            <a:ext cx="3883025" cy="1588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>
            <a:off x="3121025" y="2241550"/>
            <a:ext cx="3883025" cy="1588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4" name="Rectangle 12"/>
          <p:cNvSpPr>
            <a:spLocks/>
          </p:cNvSpPr>
          <p:nvPr/>
        </p:nvSpPr>
        <p:spPr bwMode="auto">
          <a:xfrm>
            <a:off x="3121025" y="2241550"/>
            <a:ext cx="3895725" cy="2638425"/>
          </a:xfrm>
          <a:prstGeom prst="rect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>
            <a:off x="3121025" y="2241550"/>
            <a:ext cx="1588" cy="2638425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6" name="Line 14"/>
          <p:cNvSpPr>
            <a:spLocks noChangeShapeType="1"/>
          </p:cNvSpPr>
          <p:nvPr/>
        </p:nvSpPr>
        <p:spPr bwMode="auto">
          <a:xfrm>
            <a:off x="3059113" y="4879975"/>
            <a:ext cx="60325" cy="1588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>
            <a:off x="3059113" y="4221163"/>
            <a:ext cx="60325" cy="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>
            <a:off x="3059113" y="3560763"/>
            <a:ext cx="60325" cy="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9" name="Line 17"/>
          <p:cNvSpPr>
            <a:spLocks noChangeShapeType="1"/>
          </p:cNvSpPr>
          <p:nvPr/>
        </p:nvSpPr>
        <p:spPr bwMode="auto">
          <a:xfrm>
            <a:off x="3059113" y="2901950"/>
            <a:ext cx="60325" cy="1588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>
            <a:off x="3059113" y="2241550"/>
            <a:ext cx="60325" cy="1588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>
            <a:off x="3121025" y="4879975"/>
            <a:ext cx="3883025" cy="1588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52" name="Line 20"/>
          <p:cNvSpPr>
            <a:spLocks noChangeShapeType="1"/>
          </p:cNvSpPr>
          <p:nvPr/>
        </p:nvSpPr>
        <p:spPr bwMode="auto">
          <a:xfrm rot="10800000" flipH="1">
            <a:off x="3121025" y="4879975"/>
            <a:ext cx="1588" cy="61913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53" name="Line 21"/>
          <p:cNvSpPr>
            <a:spLocks noChangeShapeType="1"/>
          </p:cNvSpPr>
          <p:nvPr/>
        </p:nvSpPr>
        <p:spPr bwMode="auto">
          <a:xfrm rot="10800000" flipH="1">
            <a:off x="4414838" y="4879975"/>
            <a:ext cx="0" cy="61913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54" name="Line 22"/>
          <p:cNvSpPr>
            <a:spLocks noChangeShapeType="1"/>
          </p:cNvSpPr>
          <p:nvPr/>
        </p:nvSpPr>
        <p:spPr bwMode="auto">
          <a:xfrm rot="10800000" flipH="1">
            <a:off x="5710238" y="4879975"/>
            <a:ext cx="0" cy="61913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55" name="Line 23"/>
          <p:cNvSpPr>
            <a:spLocks noChangeShapeType="1"/>
          </p:cNvSpPr>
          <p:nvPr/>
        </p:nvSpPr>
        <p:spPr bwMode="auto">
          <a:xfrm rot="10800000" flipH="1">
            <a:off x="7004050" y="4879975"/>
            <a:ext cx="1588" cy="61913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56" name="Oval 24"/>
          <p:cNvSpPr>
            <a:spLocks/>
          </p:cNvSpPr>
          <p:nvPr/>
        </p:nvSpPr>
        <p:spPr bwMode="auto">
          <a:xfrm>
            <a:off x="4090988" y="3673475"/>
            <a:ext cx="112712" cy="111125"/>
          </a:xfrm>
          <a:prstGeom prst="ellipse">
            <a:avLst/>
          </a:prstGeom>
          <a:noFill/>
          <a:ln w="19050" cap="flat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57" name="Oval 25"/>
          <p:cNvSpPr>
            <a:spLocks/>
          </p:cNvSpPr>
          <p:nvPr/>
        </p:nvSpPr>
        <p:spPr bwMode="auto">
          <a:xfrm>
            <a:off x="4614863" y="4332288"/>
            <a:ext cx="111125" cy="112712"/>
          </a:xfrm>
          <a:prstGeom prst="ellipse">
            <a:avLst/>
          </a:prstGeom>
          <a:noFill/>
          <a:ln w="19050" cap="flat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58" name="Oval 26"/>
          <p:cNvSpPr>
            <a:spLocks/>
          </p:cNvSpPr>
          <p:nvPr/>
        </p:nvSpPr>
        <p:spPr bwMode="auto">
          <a:xfrm>
            <a:off x="4476750" y="3549650"/>
            <a:ext cx="112713" cy="111125"/>
          </a:xfrm>
          <a:prstGeom prst="ellipse">
            <a:avLst/>
          </a:prstGeom>
          <a:noFill/>
          <a:ln w="19050" cap="flat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59" name="Oval 27"/>
          <p:cNvSpPr>
            <a:spLocks/>
          </p:cNvSpPr>
          <p:nvPr/>
        </p:nvSpPr>
        <p:spPr bwMode="auto">
          <a:xfrm>
            <a:off x="4229100" y="4021138"/>
            <a:ext cx="111125" cy="112712"/>
          </a:xfrm>
          <a:prstGeom prst="ellipse">
            <a:avLst/>
          </a:prstGeom>
          <a:noFill/>
          <a:ln w="19050" cap="flat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60" name="Oval 28"/>
          <p:cNvSpPr>
            <a:spLocks/>
          </p:cNvSpPr>
          <p:nvPr/>
        </p:nvSpPr>
        <p:spPr bwMode="auto">
          <a:xfrm>
            <a:off x="4476750" y="4244975"/>
            <a:ext cx="112713" cy="112713"/>
          </a:xfrm>
          <a:prstGeom prst="ellipse">
            <a:avLst/>
          </a:prstGeom>
          <a:noFill/>
          <a:ln w="19050" cap="flat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61" name="Oval 29"/>
          <p:cNvSpPr>
            <a:spLocks/>
          </p:cNvSpPr>
          <p:nvPr/>
        </p:nvSpPr>
        <p:spPr bwMode="auto">
          <a:xfrm>
            <a:off x="4738688" y="4108450"/>
            <a:ext cx="112712" cy="112713"/>
          </a:xfrm>
          <a:prstGeom prst="ellipse">
            <a:avLst/>
          </a:prstGeom>
          <a:noFill/>
          <a:ln w="19050" cap="flat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62" name="Oval 30"/>
          <p:cNvSpPr>
            <a:spLocks/>
          </p:cNvSpPr>
          <p:nvPr/>
        </p:nvSpPr>
        <p:spPr bwMode="auto">
          <a:xfrm>
            <a:off x="5000625" y="3848100"/>
            <a:ext cx="111125" cy="111125"/>
          </a:xfrm>
          <a:prstGeom prst="ellipse">
            <a:avLst/>
          </a:prstGeom>
          <a:noFill/>
          <a:ln w="19050" cap="flat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63" name="Oval 31"/>
          <p:cNvSpPr>
            <a:spLocks/>
          </p:cNvSpPr>
          <p:nvPr/>
        </p:nvSpPr>
        <p:spPr bwMode="auto">
          <a:xfrm>
            <a:off x="4352925" y="4244975"/>
            <a:ext cx="112713" cy="112713"/>
          </a:xfrm>
          <a:prstGeom prst="ellipse">
            <a:avLst/>
          </a:prstGeom>
          <a:noFill/>
          <a:ln w="19050" cap="flat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64" name="Oval 32"/>
          <p:cNvSpPr>
            <a:spLocks/>
          </p:cNvSpPr>
          <p:nvPr/>
        </p:nvSpPr>
        <p:spPr bwMode="auto">
          <a:xfrm>
            <a:off x="4229100" y="3897313"/>
            <a:ext cx="111125" cy="112712"/>
          </a:xfrm>
          <a:prstGeom prst="ellipse">
            <a:avLst/>
          </a:prstGeom>
          <a:noFill/>
          <a:ln w="19050" cap="flat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65" name="Oval 33"/>
          <p:cNvSpPr>
            <a:spLocks/>
          </p:cNvSpPr>
          <p:nvPr/>
        </p:nvSpPr>
        <p:spPr bwMode="auto">
          <a:xfrm>
            <a:off x="3705225" y="3897313"/>
            <a:ext cx="112713" cy="112712"/>
          </a:xfrm>
          <a:prstGeom prst="ellipse">
            <a:avLst/>
          </a:prstGeom>
          <a:noFill/>
          <a:ln w="19050" cap="flat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66" name="Line 34"/>
          <p:cNvSpPr>
            <a:spLocks noChangeShapeType="1"/>
          </p:cNvSpPr>
          <p:nvPr/>
        </p:nvSpPr>
        <p:spPr bwMode="auto">
          <a:xfrm rot="10800000">
            <a:off x="4229100" y="2927350"/>
            <a:ext cx="61913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67" name="Line 35"/>
          <p:cNvSpPr>
            <a:spLocks noChangeShapeType="1"/>
          </p:cNvSpPr>
          <p:nvPr/>
        </p:nvSpPr>
        <p:spPr bwMode="auto">
          <a:xfrm>
            <a:off x="4291013" y="2989263"/>
            <a:ext cx="60325" cy="60325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68" name="Line 36"/>
          <p:cNvSpPr>
            <a:spLocks noChangeShapeType="1"/>
          </p:cNvSpPr>
          <p:nvPr/>
        </p:nvSpPr>
        <p:spPr bwMode="auto">
          <a:xfrm flipH="1">
            <a:off x="4229100" y="2989263"/>
            <a:ext cx="61913" cy="60325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69" name="Line 37"/>
          <p:cNvSpPr>
            <a:spLocks noChangeShapeType="1"/>
          </p:cNvSpPr>
          <p:nvPr/>
        </p:nvSpPr>
        <p:spPr bwMode="auto">
          <a:xfrm rot="10800000" flipH="1">
            <a:off x="4291013" y="2927350"/>
            <a:ext cx="60325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70" name="Line 38"/>
          <p:cNvSpPr>
            <a:spLocks noChangeShapeType="1"/>
          </p:cNvSpPr>
          <p:nvPr/>
        </p:nvSpPr>
        <p:spPr bwMode="auto">
          <a:xfrm rot="10800000">
            <a:off x="5124450" y="3324225"/>
            <a:ext cx="61913" cy="63500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71" name="Line 39"/>
          <p:cNvSpPr>
            <a:spLocks noChangeShapeType="1"/>
          </p:cNvSpPr>
          <p:nvPr/>
        </p:nvSpPr>
        <p:spPr bwMode="auto">
          <a:xfrm>
            <a:off x="5186363" y="3387725"/>
            <a:ext cx="63500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72" name="Line 40"/>
          <p:cNvSpPr>
            <a:spLocks noChangeShapeType="1"/>
          </p:cNvSpPr>
          <p:nvPr/>
        </p:nvSpPr>
        <p:spPr bwMode="auto">
          <a:xfrm flipH="1">
            <a:off x="5124450" y="3387725"/>
            <a:ext cx="61913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73" name="Line 41"/>
          <p:cNvSpPr>
            <a:spLocks noChangeShapeType="1"/>
          </p:cNvSpPr>
          <p:nvPr/>
        </p:nvSpPr>
        <p:spPr bwMode="auto">
          <a:xfrm rot="10800000" flipH="1">
            <a:off x="5186363" y="3324225"/>
            <a:ext cx="63500" cy="63500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74" name="Line 42"/>
          <p:cNvSpPr>
            <a:spLocks noChangeShapeType="1"/>
          </p:cNvSpPr>
          <p:nvPr/>
        </p:nvSpPr>
        <p:spPr bwMode="auto">
          <a:xfrm rot="10800000">
            <a:off x="5199063" y="3100388"/>
            <a:ext cx="60325" cy="63500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75" name="Line 43"/>
          <p:cNvSpPr>
            <a:spLocks noChangeShapeType="1"/>
          </p:cNvSpPr>
          <p:nvPr/>
        </p:nvSpPr>
        <p:spPr bwMode="auto">
          <a:xfrm>
            <a:off x="5260975" y="3163888"/>
            <a:ext cx="63500" cy="60325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76" name="Line 44"/>
          <p:cNvSpPr>
            <a:spLocks noChangeShapeType="1"/>
          </p:cNvSpPr>
          <p:nvPr/>
        </p:nvSpPr>
        <p:spPr bwMode="auto">
          <a:xfrm flipH="1">
            <a:off x="5199063" y="3163888"/>
            <a:ext cx="60325" cy="60325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77" name="Line 45"/>
          <p:cNvSpPr>
            <a:spLocks noChangeShapeType="1"/>
          </p:cNvSpPr>
          <p:nvPr/>
        </p:nvSpPr>
        <p:spPr bwMode="auto">
          <a:xfrm rot="10800000" flipH="1">
            <a:off x="5260975" y="3100388"/>
            <a:ext cx="63500" cy="63500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78" name="Line 46"/>
          <p:cNvSpPr>
            <a:spLocks noChangeShapeType="1"/>
          </p:cNvSpPr>
          <p:nvPr/>
        </p:nvSpPr>
        <p:spPr bwMode="auto">
          <a:xfrm rot="10800000">
            <a:off x="6034088" y="3760788"/>
            <a:ext cx="60325" cy="60325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79" name="Line 47"/>
          <p:cNvSpPr>
            <a:spLocks noChangeShapeType="1"/>
          </p:cNvSpPr>
          <p:nvPr/>
        </p:nvSpPr>
        <p:spPr bwMode="auto">
          <a:xfrm>
            <a:off x="6096000" y="3822700"/>
            <a:ext cx="61913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80" name="Line 48"/>
          <p:cNvSpPr>
            <a:spLocks noChangeShapeType="1"/>
          </p:cNvSpPr>
          <p:nvPr/>
        </p:nvSpPr>
        <p:spPr bwMode="auto">
          <a:xfrm flipH="1">
            <a:off x="6034088" y="3822700"/>
            <a:ext cx="60325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81" name="Line 49"/>
          <p:cNvSpPr>
            <a:spLocks noChangeShapeType="1"/>
          </p:cNvSpPr>
          <p:nvPr/>
        </p:nvSpPr>
        <p:spPr bwMode="auto">
          <a:xfrm rot="10800000" flipH="1">
            <a:off x="6096000" y="3760788"/>
            <a:ext cx="61913" cy="60325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82" name="Line 50"/>
          <p:cNvSpPr>
            <a:spLocks noChangeShapeType="1"/>
          </p:cNvSpPr>
          <p:nvPr/>
        </p:nvSpPr>
        <p:spPr bwMode="auto">
          <a:xfrm rot="10800000">
            <a:off x="5000625" y="3635375"/>
            <a:ext cx="61913" cy="63500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83" name="Line 51"/>
          <p:cNvSpPr>
            <a:spLocks noChangeShapeType="1"/>
          </p:cNvSpPr>
          <p:nvPr/>
        </p:nvSpPr>
        <p:spPr bwMode="auto">
          <a:xfrm>
            <a:off x="5062538" y="3698875"/>
            <a:ext cx="60325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84" name="Line 52"/>
          <p:cNvSpPr>
            <a:spLocks noChangeShapeType="1"/>
          </p:cNvSpPr>
          <p:nvPr/>
        </p:nvSpPr>
        <p:spPr bwMode="auto">
          <a:xfrm flipH="1">
            <a:off x="5000625" y="3698875"/>
            <a:ext cx="61913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85" name="Line 53"/>
          <p:cNvSpPr>
            <a:spLocks noChangeShapeType="1"/>
          </p:cNvSpPr>
          <p:nvPr/>
        </p:nvSpPr>
        <p:spPr bwMode="auto">
          <a:xfrm rot="10800000" flipH="1">
            <a:off x="5062538" y="3635375"/>
            <a:ext cx="60325" cy="63500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86" name="Line 54"/>
          <p:cNvSpPr>
            <a:spLocks noChangeShapeType="1"/>
          </p:cNvSpPr>
          <p:nvPr/>
        </p:nvSpPr>
        <p:spPr bwMode="auto">
          <a:xfrm rot="10800000">
            <a:off x="4875213" y="2927350"/>
            <a:ext cx="63500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87" name="Line 55"/>
          <p:cNvSpPr>
            <a:spLocks noChangeShapeType="1"/>
          </p:cNvSpPr>
          <p:nvPr/>
        </p:nvSpPr>
        <p:spPr bwMode="auto">
          <a:xfrm>
            <a:off x="4938713" y="2989263"/>
            <a:ext cx="60325" cy="60325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88" name="Line 56"/>
          <p:cNvSpPr>
            <a:spLocks noChangeShapeType="1"/>
          </p:cNvSpPr>
          <p:nvPr/>
        </p:nvSpPr>
        <p:spPr bwMode="auto">
          <a:xfrm flipH="1">
            <a:off x="4875213" y="2989263"/>
            <a:ext cx="63500" cy="60325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89" name="Line 57"/>
          <p:cNvSpPr>
            <a:spLocks noChangeShapeType="1"/>
          </p:cNvSpPr>
          <p:nvPr/>
        </p:nvSpPr>
        <p:spPr bwMode="auto">
          <a:xfrm rot="10800000" flipH="1">
            <a:off x="4938713" y="2927350"/>
            <a:ext cx="60325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90" name="Line 58"/>
          <p:cNvSpPr>
            <a:spLocks noChangeShapeType="1"/>
          </p:cNvSpPr>
          <p:nvPr/>
        </p:nvSpPr>
        <p:spPr bwMode="auto">
          <a:xfrm rot="10800000">
            <a:off x="4738688" y="2578100"/>
            <a:ext cx="60325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91" name="Line 59"/>
          <p:cNvSpPr>
            <a:spLocks noChangeShapeType="1"/>
          </p:cNvSpPr>
          <p:nvPr/>
        </p:nvSpPr>
        <p:spPr bwMode="auto">
          <a:xfrm>
            <a:off x="4800600" y="2640013"/>
            <a:ext cx="63500" cy="63500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92" name="Line 60"/>
          <p:cNvSpPr>
            <a:spLocks noChangeShapeType="1"/>
          </p:cNvSpPr>
          <p:nvPr/>
        </p:nvSpPr>
        <p:spPr bwMode="auto">
          <a:xfrm flipH="1">
            <a:off x="4738688" y="2640013"/>
            <a:ext cx="60325" cy="63500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93" name="Line 61"/>
          <p:cNvSpPr>
            <a:spLocks noChangeShapeType="1"/>
          </p:cNvSpPr>
          <p:nvPr/>
        </p:nvSpPr>
        <p:spPr bwMode="auto">
          <a:xfrm rot="10800000" flipH="1">
            <a:off x="4800600" y="2578100"/>
            <a:ext cx="63500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94" name="Line 62"/>
          <p:cNvSpPr>
            <a:spLocks noChangeShapeType="1"/>
          </p:cNvSpPr>
          <p:nvPr/>
        </p:nvSpPr>
        <p:spPr bwMode="auto">
          <a:xfrm rot="10800000">
            <a:off x="6294438" y="3275013"/>
            <a:ext cx="60325" cy="60325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95" name="Line 63"/>
          <p:cNvSpPr>
            <a:spLocks noChangeShapeType="1"/>
          </p:cNvSpPr>
          <p:nvPr/>
        </p:nvSpPr>
        <p:spPr bwMode="auto">
          <a:xfrm>
            <a:off x="6356350" y="3336925"/>
            <a:ext cx="63500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96" name="Line 64"/>
          <p:cNvSpPr>
            <a:spLocks noChangeShapeType="1"/>
          </p:cNvSpPr>
          <p:nvPr/>
        </p:nvSpPr>
        <p:spPr bwMode="auto">
          <a:xfrm flipH="1">
            <a:off x="6294438" y="3336925"/>
            <a:ext cx="60325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97" name="Line 65"/>
          <p:cNvSpPr>
            <a:spLocks noChangeShapeType="1"/>
          </p:cNvSpPr>
          <p:nvPr/>
        </p:nvSpPr>
        <p:spPr bwMode="auto">
          <a:xfrm rot="10800000" flipH="1">
            <a:off x="6356350" y="3275013"/>
            <a:ext cx="63500" cy="60325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98" name="Line 66"/>
          <p:cNvSpPr>
            <a:spLocks noChangeShapeType="1"/>
          </p:cNvSpPr>
          <p:nvPr/>
        </p:nvSpPr>
        <p:spPr bwMode="auto">
          <a:xfrm rot="10800000">
            <a:off x="4800600" y="3063875"/>
            <a:ext cx="63500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99" name="Line 67"/>
          <p:cNvSpPr>
            <a:spLocks noChangeShapeType="1"/>
          </p:cNvSpPr>
          <p:nvPr/>
        </p:nvSpPr>
        <p:spPr bwMode="auto">
          <a:xfrm>
            <a:off x="4864100" y="3125788"/>
            <a:ext cx="61913" cy="60325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300" name="Line 68"/>
          <p:cNvSpPr>
            <a:spLocks noChangeShapeType="1"/>
          </p:cNvSpPr>
          <p:nvPr/>
        </p:nvSpPr>
        <p:spPr bwMode="auto">
          <a:xfrm flipH="1">
            <a:off x="4800600" y="3125788"/>
            <a:ext cx="63500" cy="60325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301" name="Line 69"/>
          <p:cNvSpPr>
            <a:spLocks noChangeShapeType="1"/>
          </p:cNvSpPr>
          <p:nvPr/>
        </p:nvSpPr>
        <p:spPr bwMode="auto">
          <a:xfrm rot="10800000" flipH="1">
            <a:off x="4864100" y="3063875"/>
            <a:ext cx="61913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302" name="Line 70"/>
          <p:cNvSpPr>
            <a:spLocks noChangeShapeType="1"/>
          </p:cNvSpPr>
          <p:nvPr/>
        </p:nvSpPr>
        <p:spPr bwMode="auto">
          <a:xfrm rot="10800000">
            <a:off x="5124450" y="2578100"/>
            <a:ext cx="61913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303" name="Line 71"/>
          <p:cNvSpPr>
            <a:spLocks noChangeShapeType="1"/>
          </p:cNvSpPr>
          <p:nvPr/>
        </p:nvSpPr>
        <p:spPr bwMode="auto">
          <a:xfrm>
            <a:off x="5186363" y="2640013"/>
            <a:ext cx="63500" cy="63500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304" name="Line 72"/>
          <p:cNvSpPr>
            <a:spLocks noChangeShapeType="1"/>
          </p:cNvSpPr>
          <p:nvPr/>
        </p:nvSpPr>
        <p:spPr bwMode="auto">
          <a:xfrm flipH="1">
            <a:off x="5124450" y="2640013"/>
            <a:ext cx="61913" cy="63500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305" name="Line 73"/>
          <p:cNvSpPr>
            <a:spLocks noChangeShapeType="1"/>
          </p:cNvSpPr>
          <p:nvPr/>
        </p:nvSpPr>
        <p:spPr bwMode="auto">
          <a:xfrm rot="10800000" flipH="1">
            <a:off x="5186363" y="2578100"/>
            <a:ext cx="63500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306" name="Rectangle 74"/>
          <p:cNvSpPr>
            <a:spLocks/>
          </p:cNvSpPr>
          <p:nvPr/>
        </p:nvSpPr>
        <p:spPr bwMode="auto">
          <a:xfrm>
            <a:off x="2709863" y="4768850"/>
            <a:ext cx="269875" cy="241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Verdana" charset="0"/>
                <a:ea typeface="Verdana" charset="0"/>
                <a:cs typeface="Verdana" charset="0"/>
                <a:sym typeface="Verdana" charset="0"/>
              </a:rPr>
              <a:t>15</a:t>
            </a:r>
          </a:p>
        </p:txBody>
      </p:sp>
      <p:sp>
        <p:nvSpPr>
          <p:cNvPr id="95307" name="Rectangle 75"/>
          <p:cNvSpPr>
            <a:spLocks/>
          </p:cNvSpPr>
          <p:nvPr/>
        </p:nvSpPr>
        <p:spPr bwMode="auto">
          <a:xfrm>
            <a:off x="2709863" y="4108450"/>
            <a:ext cx="269875" cy="241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Verdana" charset="0"/>
                <a:ea typeface="Verdana" charset="0"/>
                <a:cs typeface="Verdana" charset="0"/>
                <a:sym typeface="Verdana" charset="0"/>
              </a:rPr>
              <a:t>30</a:t>
            </a:r>
          </a:p>
        </p:txBody>
      </p:sp>
      <p:sp>
        <p:nvSpPr>
          <p:cNvPr id="95308" name="Rectangle 76"/>
          <p:cNvSpPr>
            <a:spLocks/>
          </p:cNvSpPr>
          <p:nvPr/>
        </p:nvSpPr>
        <p:spPr bwMode="auto">
          <a:xfrm>
            <a:off x="2709863" y="3449638"/>
            <a:ext cx="269875" cy="241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Verdana" charset="0"/>
                <a:ea typeface="Verdana" charset="0"/>
                <a:cs typeface="Verdana" charset="0"/>
                <a:sym typeface="Verdana" charset="0"/>
              </a:rPr>
              <a:t>45</a:t>
            </a:r>
          </a:p>
        </p:txBody>
      </p:sp>
      <p:sp>
        <p:nvSpPr>
          <p:cNvPr id="95309" name="Rectangle 77"/>
          <p:cNvSpPr>
            <a:spLocks/>
          </p:cNvSpPr>
          <p:nvPr/>
        </p:nvSpPr>
        <p:spPr bwMode="auto">
          <a:xfrm>
            <a:off x="2709863" y="2789238"/>
            <a:ext cx="269875" cy="241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Verdana" charset="0"/>
                <a:ea typeface="Verdana" charset="0"/>
                <a:cs typeface="Verdana" charset="0"/>
                <a:sym typeface="Verdana" charset="0"/>
              </a:rPr>
              <a:t>60</a:t>
            </a:r>
          </a:p>
        </p:txBody>
      </p:sp>
      <p:sp>
        <p:nvSpPr>
          <p:cNvPr id="95310" name="Rectangle 78"/>
          <p:cNvSpPr>
            <a:spLocks/>
          </p:cNvSpPr>
          <p:nvPr/>
        </p:nvSpPr>
        <p:spPr bwMode="auto">
          <a:xfrm>
            <a:off x="2709863" y="2130425"/>
            <a:ext cx="269875" cy="241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Verdana" charset="0"/>
                <a:ea typeface="Verdana" charset="0"/>
                <a:cs typeface="Verdana" charset="0"/>
                <a:sym typeface="Verdana" charset="0"/>
              </a:rPr>
              <a:t>75</a:t>
            </a:r>
          </a:p>
        </p:txBody>
      </p:sp>
      <p:sp>
        <p:nvSpPr>
          <p:cNvPr id="95311" name="Rectangle 79"/>
          <p:cNvSpPr>
            <a:spLocks/>
          </p:cNvSpPr>
          <p:nvPr/>
        </p:nvSpPr>
        <p:spPr bwMode="auto">
          <a:xfrm>
            <a:off x="2959100" y="5054600"/>
            <a:ext cx="344488" cy="241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Verdana" charset="0"/>
                <a:ea typeface="Verdana" charset="0"/>
                <a:cs typeface="Verdana" charset="0"/>
                <a:sym typeface="Verdana" charset="0"/>
              </a:rPr>
              <a:t>1.0</a:t>
            </a:r>
          </a:p>
        </p:txBody>
      </p:sp>
      <p:sp>
        <p:nvSpPr>
          <p:cNvPr id="95312" name="Rectangle 80"/>
          <p:cNvSpPr>
            <a:spLocks/>
          </p:cNvSpPr>
          <p:nvPr/>
        </p:nvSpPr>
        <p:spPr bwMode="auto">
          <a:xfrm>
            <a:off x="4252913" y="5054600"/>
            <a:ext cx="344487" cy="241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Verdana" charset="0"/>
                <a:ea typeface="Verdana" charset="0"/>
                <a:cs typeface="Verdana" charset="0"/>
                <a:sym typeface="Verdana" charset="0"/>
              </a:rPr>
              <a:t>2.0</a:t>
            </a:r>
          </a:p>
        </p:txBody>
      </p:sp>
      <p:sp>
        <p:nvSpPr>
          <p:cNvPr id="95313" name="Rectangle 81"/>
          <p:cNvSpPr>
            <a:spLocks/>
          </p:cNvSpPr>
          <p:nvPr/>
        </p:nvSpPr>
        <p:spPr bwMode="auto">
          <a:xfrm>
            <a:off x="5548313" y="5054600"/>
            <a:ext cx="344487" cy="241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Verdana" charset="0"/>
                <a:ea typeface="Verdana" charset="0"/>
                <a:cs typeface="Verdana" charset="0"/>
                <a:sym typeface="Verdana" charset="0"/>
              </a:rPr>
              <a:t>3.0</a:t>
            </a:r>
          </a:p>
        </p:txBody>
      </p:sp>
      <p:sp>
        <p:nvSpPr>
          <p:cNvPr id="95314" name="Rectangle 82"/>
          <p:cNvSpPr>
            <a:spLocks/>
          </p:cNvSpPr>
          <p:nvPr/>
        </p:nvSpPr>
        <p:spPr bwMode="auto">
          <a:xfrm>
            <a:off x="6842125" y="5054600"/>
            <a:ext cx="344488" cy="241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Verdana" charset="0"/>
                <a:ea typeface="Verdana" charset="0"/>
                <a:cs typeface="Verdana" charset="0"/>
                <a:sym typeface="Verdana" charset="0"/>
              </a:rPr>
              <a:t>4.0</a:t>
            </a:r>
          </a:p>
        </p:txBody>
      </p:sp>
      <p:sp>
        <p:nvSpPr>
          <p:cNvPr id="95315" name="Text Box 83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51D4FEAE-9429-4065-859A-ABA951F22605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40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16054-6415-4361-AA19-53F9995E667E}" type="slidenum">
              <a:rPr lang="en-US"/>
              <a:pPr/>
              <a:t>41</a:t>
            </a:fld>
            <a:endParaRPr lang="en-US"/>
          </a:p>
        </p:txBody>
      </p:sp>
      <p:sp>
        <p:nvSpPr>
          <p:cNvPr id="96257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6258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6259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 l="17546" t="28435" r="10335" b="28743"/>
          <a:stretch>
            <a:fillRect/>
          </a:stretch>
        </p:blipFill>
        <p:spPr bwMode="auto">
          <a:xfrm>
            <a:off x="2209800" y="1524000"/>
            <a:ext cx="4876800" cy="2895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96261" name="Oval 5"/>
          <p:cNvSpPr>
            <a:spLocks/>
          </p:cNvSpPr>
          <p:nvPr/>
        </p:nvSpPr>
        <p:spPr bwMode="auto">
          <a:xfrm>
            <a:off x="6248400" y="3352800"/>
            <a:ext cx="228600" cy="2286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6262" name="Freeform 6"/>
          <p:cNvSpPr>
            <a:spLocks/>
          </p:cNvSpPr>
          <p:nvPr/>
        </p:nvSpPr>
        <p:spPr bwMode="auto">
          <a:xfrm>
            <a:off x="5334000" y="2057400"/>
            <a:ext cx="1905000" cy="2420938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17280" y="4854"/>
              </a:cxn>
              <a:cxn ang="0">
                <a:pos x="9588" y="13672"/>
              </a:cxn>
              <a:cxn ang="0">
                <a:pos x="0" y="21519"/>
              </a:cxn>
              <a:cxn ang="0">
                <a:pos x="21284" y="21600"/>
              </a:cxn>
              <a:cxn ang="0">
                <a:pos x="21284" y="1294"/>
              </a:cxn>
              <a:cxn ang="0">
                <a:pos x="21600" y="0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17280" y="4854"/>
                </a:lnTo>
                <a:lnTo>
                  <a:pt x="9588" y="13672"/>
                </a:lnTo>
                <a:lnTo>
                  <a:pt x="0" y="21519"/>
                </a:lnTo>
                <a:lnTo>
                  <a:pt x="21284" y="21600"/>
                </a:lnTo>
                <a:lnTo>
                  <a:pt x="21284" y="1294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rgbClr val="000000"/>
          </a:solidFill>
          <a:ln w="254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 rot="10800000">
            <a:off x="5867400" y="2971800"/>
            <a:ext cx="609600" cy="60960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6264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600"/>
              <a:t>ACMI-PF Overview</a:t>
            </a:r>
          </a:p>
        </p:txBody>
      </p:sp>
      <p:sp>
        <p:nvSpPr>
          <p:cNvPr id="9626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4356100"/>
            <a:ext cx="8229600" cy="2349500"/>
          </a:xfrm>
          <a:ln/>
        </p:spPr>
        <p:txBody>
          <a:bodyPr/>
          <a:lstStyle/>
          <a:p>
            <a:pPr marL="280988" indent="-280988">
              <a:lnSpc>
                <a:spcPct val="90000"/>
              </a:lnSpc>
            </a:pPr>
            <a:r>
              <a:rPr lang="en-US"/>
              <a:t>Particle refers to one layout of protein subsequence</a:t>
            </a:r>
          </a:p>
          <a:p>
            <a:pPr marL="280988" indent="-280988">
              <a:lnSpc>
                <a:spcPct val="90000"/>
              </a:lnSpc>
            </a:pPr>
            <a:r>
              <a:rPr lang="en-US"/>
              <a:t>An iteration alternately places, for each of N particles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</a:rPr>
              <a:t>C</a:t>
            </a:r>
            <a:r>
              <a:rPr lang="en-US" baseline="-25000">
                <a:solidFill>
                  <a:srgbClr val="FFFF00"/>
                </a:solidFill>
                <a:ea typeface="Lucida Grande" charset="0"/>
                <a:cs typeface="Lucida Grande" charset="0"/>
              </a:rPr>
              <a:t>α</a:t>
            </a:r>
            <a:r>
              <a:rPr lang="en-US">
                <a:solidFill>
                  <a:srgbClr val="FFFF00"/>
                </a:solidFill>
              </a:rPr>
              <a:t> position </a:t>
            </a:r>
            <a:r>
              <a:rPr lang="en-US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b</a:t>
            </a:r>
            <a:r>
              <a:rPr lang="en-US" baseline="-2500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k</a:t>
            </a:r>
            <a:r>
              <a:rPr lang="en-US" baseline="-25000"/>
              <a:t>+1</a:t>
            </a:r>
            <a:r>
              <a:rPr lang="en-US"/>
              <a:t> given </a:t>
            </a:r>
            <a:r>
              <a:rPr lang="en-US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b</a:t>
            </a:r>
            <a:r>
              <a:rPr lang="en-US" baseline="-2500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k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</a:rPr>
              <a:t>All sidechain atoms </a:t>
            </a:r>
            <a:r>
              <a:rPr lang="en-US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s</a:t>
            </a:r>
            <a:r>
              <a:rPr lang="en-US" baseline="-2500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k</a:t>
            </a:r>
            <a:r>
              <a:rPr lang="en-US"/>
              <a:t> given </a:t>
            </a:r>
            <a:r>
              <a:rPr lang="en-US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b</a:t>
            </a:r>
            <a:r>
              <a:rPr lang="en-US" baseline="-2500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k</a:t>
            </a:r>
            <a:r>
              <a:rPr lang="en-US" baseline="-25000"/>
              <a:t>-1:</a:t>
            </a:r>
            <a:r>
              <a:rPr lang="en-US" baseline="-2500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k</a:t>
            </a:r>
            <a:r>
              <a:rPr lang="en-US" baseline="-25000"/>
              <a:t>+1</a:t>
            </a:r>
          </a:p>
        </p:txBody>
      </p:sp>
      <p:sp>
        <p:nvSpPr>
          <p:cNvPr id="96266" name="Rectangle 10"/>
          <p:cNvSpPr>
            <a:spLocks/>
          </p:cNvSpPr>
          <p:nvPr/>
        </p:nvSpPr>
        <p:spPr bwMode="auto">
          <a:xfrm>
            <a:off x="5791200" y="2362200"/>
            <a:ext cx="371475" cy="546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800" i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b</a:t>
            </a:r>
            <a:r>
              <a:rPr lang="en-US" sz="2800" i="1" baseline="-25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k</a:t>
            </a:r>
          </a:p>
        </p:txBody>
      </p:sp>
      <p:sp>
        <p:nvSpPr>
          <p:cNvPr id="96267" name="Rectangle 11"/>
          <p:cNvSpPr>
            <a:spLocks/>
          </p:cNvSpPr>
          <p:nvPr/>
        </p:nvSpPr>
        <p:spPr bwMode="auto">
          <a:xfrm>
            <a:off x="6248400" y="3810000"/>
            <a:ext cx="649288" cy="546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800" i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b</a:t>
            </a:r>
            <a:r>
              <a:rPr lang="en-US" sz="2800" i="1" baseline="-25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k+1</a:t>
            </a:r>
          </a:p>
        </p:txBody>
      </p:sp>
      <p:sp>
        <p:nvSpPr>
          <p:cNvPr id="96268" name="Rectangle 12"/>
          <p:cNvSpPr>
            <a:spLocks/>
          </p:cNvSpPr>
          <p:nvPr/>
        </p:nvSpPr>
        <p:spPr bwMode="auto">
          <a:xfrm>
            <a:off x="6172200" y="1524000"/>
            <a:ext cx="331788" cy="546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800" i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s</a:t>
            </a:r>
            <a:r>
              <a:rPr lang="en-US" sz="2800" i="1" baseline="-25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k</a:t>
            </a:r>
          </a:p>
        </p:txBody>
      </p:sp>
      <p:sp>
        <p:nvSpPr>
          <p:cNvPr id="96269" name="Rectangle 13"/>
          <p:cNvSpPr>
            <a:spLocks/>
          </p:cNvSpPr>
          <p:nvPr/>
        </p:nvSpPr>
        <p:spPr bwMode="auto">
          <a:xfrm>
            <a:off x="4572000" y="2743200"/>
            <a:ext cx="568325" cy="546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800" i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b</a:t>
            </a:r>
            <a:r>
              <a:rPr lang="en-US" sz="2800" i="1" baseline="-25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k-1</a:t>
            </a:r>
          </a:p>
        </p:txBody>
      </p:sp>
      <p:sp>
        <p:nvSpPr>
          <p:cNvPr id="96270" name="Oval 14"/>
          <p:cNvSpPr>
            <a:spLocks/>
          </p:cNvSpPr>
          <p:nvPr/>
        </p:nvSpPr>
        <p:spPr bwMode="auto">
          <a:xfrm>
            <a:off x="6400800" y="3505200"/>
            <a:ext cx="228600" cy="228600"/>
          </a:xfrm>
          <a:prstGeom prst="ellipse">
            <a:avLst/>
          </a:prstGeom>
          <a:solidFill>
            <a:srgbClr val="0070C0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6271" name="Oval 15"/>
          <p:cNvSpPr>
            <a:spLocks/>
          </p:cNvSpPr>
          <p:nvPr/>
        </p:nvSpPr>
        <p:spPr bwMode="auto">
          <a:xfrm>
            <a:off x="6019800" y="3505200"/>
            <a:ext cx="228600" cy="2286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6272" name="Oval 16"/>
          <p:cNvSpPr>
            <a:spLocks/>
          </p:cNvSpPr>
          <p:nvPr/>
        </p:nvSpPr>
        <p:spPr bwMode="auto">
          <a:xfrm>
            <a:off x="6324600" y="3124200"/>
            <a:ext cx="152400" cy="2286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6273" name="Oval 17"/>
          <p:cNvSpPr>
            <a:spLocks/>
          </p:cNvSpPr>
          <p:nvPr/>
        </p:nvSpPr>
        <p:spPr bwMode="auto">
          <a:xfrm>
            <a:off x="6400800" y="3048000"/>
            <a:ext cx="228600" cy="2286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6274" name="Freeform 18"/>
          <p:cNvSpPr>
            <a:spLocks/>
          </p:cNvSpPr>
          <p:nvPr/>
        </p:nvSpPr>
        <p:spPr bwMode="auto">
          <a:xfrm>
            <a:off x="6807200" y="2266950"/>
            <a:ext cx="315913" cy="427038"/>
          </a:xfrm>
          <a:custGeom>
            <a:avLst/>
            <a:gdLst/>
            <a:ahLst/>
            <a:cxnLst>
              <a:cxn ang="0">
                <a:pos x="9220" y="1584"/>
              </a:cxn>
              <a:cxn ang="0">
                <a:pos x="9220" y="1584"/>
              </a:cxn>
              <a:cxn ang="0">
                <a:pos x="10180" y="2880"/>
              </a:cxn>
              <a:cxn ang="0">
                <a:pos x="10564" y="3312"/>
              </a:cxn>
              <a:cxn ang="0">
                <a:pos x="10756" y="4176"/>
              </a:cxn>
              <a:cxn ang="0">
                <a:pos x="10180" y="7488"/>
              </a:cxn>
              <a:cxn ang="0">
                <a:pos x="9988" y="7920"/>
              </a:cxn>
              <a:cxn ang="0">
                <a:pos x="9412" y="8784"/>
              </a:cxn>
              <a:cxn ang="0">
                <a:pos x="8836" y="8928"/>
              </a:cxn>
              <a:cxn ang="0">
                <a:pos x="8451" y="9360"/>
              </a:cxn>
              <a:cxn ang="0">
                <a:pos x="7875" y="9792"/>
              </a:cxn>
              <a:cxn ang="0">
                <a:pos x="7683" y="10224"/>
              </a:cxn>
              <a:cxn ang="0">
                <a:pos x="6915" y="11232"/>
              </a:cxn>
              <a:cxn ang="0">
                <a:pos x="6339" y="11376"/>
              </a:cxn>
              <a:cxn ang="0">
                <a:pos x="5378" y="12384"/>
              </a:cxn>
              <a:cxn ang="0">
                <a:pos x="3842" y="13824"/>
              </a:cxn>
              <a:cxn ang="0">
                <a:pos x="3073" y="14832"/>
              </a:cxn>
              <a:cxn ang="0">
                <a:pos x="2689" y="15264"/>
              </a:cxn>
              <a:cxn ang="0">
                <a:pos x="2305" y="15840"/>
              </a:cxn>
              <a:cxn ang="0">
                <a:pos x="1729" y="16272"/>
              </a:cxn>
              <a:cxn ang="0">
                <a:pos x="384" y="18864"/>
              </a:cxn>
              <a:cxn ang="0">
                <a:pos x="192" y="19872"/>
              </a:cxn>
              <a:cxn ang="0">
                <a:pos x="384" y="21456"/>
              </a:cxn>
              <a:cxn ang="0">
                <a:pos x="961" y="21600"/>
              </a:cxn>
              <a:cxn ang="0">
                <a:pos x="1921" y="21456"/>
              </a:cxn>
              <a:cxn ang="0">
                <a:pos x="3073" y="21312"/>
              </a:cxn>
              <a:cxn ang="0">
                <a:pos x="4994" y="20736"/>
              </a:cxn>
              <a:cxn ang="0">
                <a:pos x="7491" y="19152"/>
              </a:cxn>
              <a:cxn ang="0">
                <a:pos x="11141" y="16560"/>
              </a:cxn>
              <a:cxn ang="0">
                <a:pos x="17095" y="12672"/>
              </a:cxn>
              <a:cxn ang="0">
                <a:pos x="18439" y="11232"/>
              </a:cxn>
              <a:cxn ang="0">
                <a:pos x="19208" y="9072"/>
              </a:cxn>
              <a:cxn ang="0">
                <a:pos x="19976" y="7200"/>
              </a:cxn>
              <a:cxn ang="0">
                <a:pos x="20552" y="5184"/>
              </a:cxn>
              <a:cxn ang="0">
                <a:pos x="20936" y="3168"/>
              </a:cxn>
              <a:cxn ang="0">
                <a:pos x="21321" y="1728"/>
              </a:cxn>
              <a:cxn ang="0">
                <a:pos x="21128" y="144"/>
              </a:cxn>
              <a:cxn ang="0">
                <a:pos x="20552" y="0"/>
              </a:cxn>
              <a:cxn ang="0">
                <a:pos x="14790" y="144"/>
              </a:cxn>
              <a:cxn ang="0">
                <a:pos x="12101" y="288"/>
              </a:cxn>
              <a:cxn ang="0">
                <a:pos x="10948" y="576"/>
              </a:cxn>
              <a:cxn ang="0">
                <a:pos x="10180" y="720"/>
              </a:cxn>
              <a:cxn ang="0">
                <a:pos x="9028" y="1008"/>
              </a:cxn>
              <a:cxn ang="0">
                <a:pos x="8451" y="1152"/>
              </a:cxn>
              <a:cxn ang="0">
                <a:pos x="8644" y="1584"/>
              </a:cxn>
              <a:cxn ang="0">
                <a:pos x="9220" y="1584"/>
              </a:cxn>
              <a:cxn ang="0">
                <a:pos x="9220" y="1584"/>
              </a:cxn>
            </a:cxnLst>
            <a:rect l="0" t="0" r="r" b="b"/>
            <a:pathLst>
              <a:path w="21320" h="21600">
                <a:moveTo>
                  <a:pt x="9220" y="1584"/>
                </a:moveTo>
                <a:lnTo>
                  <a:pt x="9220" y="1584"/>
                </a:lnTo>
                <a:cubicBezTo>
                  <a:pt x="9540" y="2016"/>
                  <a:pt x="9848" y="2453"/>
                  <a:pt x="10180" y="2880"/>
                </a:cubicBezTo>
                <a:cubicBezTo>
                  <a:pt x="10296" y="3029"/>
                  <a:pt x="10491" y="3148"/>
                  <a:pt x="10564" y="3312"/>
                </a:cubicBezTo>
                <a:cubicBezTo>
                  <a:pt x="10687" y="3589"/>
                  <a:pt x="10692" y="3888"/>
                  <a:pt x="10756" y="4176"/>
                </a:cubicBezTo>
                <a:cubicBezTo>
                  <a:pt x="10540" y="6927"/>
                  <a:pt x="10909" y="5848"/>
                  <a:pt x="10180" y="7488"/>
                </a:cubicBezTo>
                <a:lnTo>
                  <a:pt x="9988" y="7920"/>
                </a:lnTo>
                <a:cubicBezTo>
                  <a:pt x="9862" y="8205"/>
                  <a:pt x="9750" y="8581"/>
                  <a:pt x="9412" y="8784"/>
                </a:cubicBezTo>
                <a:cubicBezTo>
                  <a:pt x="9254" y="8879"/>
                  <a:pt x="9028" y="8880"/>
                  <a:pt x="8836" y="8928"/>
                </a:cubicBezTo>
                <a:cubicBezTo>
                  <a:pt x="8708" y="9072"/>
                  <a:pt x="8599" y="9227"/>
                  <a:pt x="8451" y="9360"/>
                </a:cubicBezTo>
                <a:cubicBezTo>
                  <a:pt x="8278" y="9516"/>
                  <a:pt x="8026" y="9623"/>
                  <a:pt x="7875" y="9792"/>
                </a:cubicBezTo>
                <a:cubicBezTo>
                  <a:pt x="7763" y="9918"/>
                  <a:pt x="7763" y="10084"/>
                  <a:pt x="7683" y="10224"/>
                </a:cubicBezTo>
                <a:cubicBezTo>
                  <a:pt x="7609" y="10353"/>
                  <a:pt x="7125" y="11106"/>
                  <a:pt x="6915" y="11232"/>
                </a:cubicBezTo>
                <a:cubicBezTo>
                  <a:pt x="6757" y="11327"/>
                  <a:pt x="6531" y="11328"/>
                  <a:pt x="6339" y="11376"/>
                </a:cubicBezTo>
                <a:cubicBezTo>
                  <a:pt x="5862" y="12448"/>
                  <a:pt x="6593" y="11017"/>
                  <a:pt x="5378" y="12384"/>
                </a:cubicBezTo>
                <a:cubicBezTo>
                  <a:pt x="3712" y="14258"/>
                  <a:pt x="5484" y="12388"/>
                  <a:pt x="3842" y="13824"/>
                </a:cubicBezTo>
                <a:cubicBezTo>
                  <a:pt x="3440" y="14175"/>
                  <a:pt x="3385" y="14423"/>
                  <a:pt x="3073" y="14832"/>
                </a:cubicBezTo>
                <a:cubicBezTo>
                  <a:pt x="2959" y="14982"/>
                  <a:pt x="2804" y="15114"/>
                  <a:pt x="2689" y="15264"/>
                </a:cubicBezTo>
                <a:cubicBezTo>
                  <a:pt x="2547" y="15450"/>
                  <a:pt x="2472" y="15665"/>
                  <a:pt x="2305" y="15840"/>
                </a:cubicBezTo>
                <a:cubicBezTo>
                  <a:pt x="2147" y="16006"/>
                  <a:pt x="1921" y="16128"/>
                  <a:pt x="1729" y="16272"/>
                </a:cubicBezTo>
                <a:cubicBezTo>
                  <a:pt x="613" y="18280"/>
                  <a:pt x="1032" y="17408"/>
                  <a:pt x="384" y="18864"/>
                </a:cubicBezTo>
                <a:cubicBezTo>
                  <a:pt x="320" y="19200"/>
                  <a:pt x="261" y="19537"/>
                  <a:pt x="192" y="19872"/>
                </a:cubicBezTo>
                <a:cubicBezTo>
                  <a:pt x="60" y="20514"/>
                  <a:pt x="-248" y="20887"/>
                  <a:pt x="384" y="21456"/>
                </a:cubicBezTo>
                <a:cubicBezTo>
                  <a:pt x="514" y="21573"/>
                  <a:pt x="768" y="21552"/>
                  <a:pt x="961" y="21600"/>
                </a:cubicBezTo>
                <a:lnTo>
                  <a:pt x="1921" y="21456"/>
                </a:lnTo>
                <a:cubicBezTo>
                  <a:pt x="2304" y="21404"/>
                  <a:pt x="2702" y="21399"/>
                  <a:pt x="3073" y="21312"/>
                </a:cubicBezTo>
                <a:cubicBezTo>
                  <a:pt x="3732" y="21158"/>
                  <a:pt x="4994" y="20736"/>
                  <a:pt x="4994" y="20736"/>
                </a:cubicBezTo>
                <a:cubicBezTo>
                  <a:pt x="5826" y="20208"/>
                  <a:pt x="6720" y="19730"/>
                  <a:pt x="7491" y="19152"/>
                </a:cubicBezTo>
                <a:cubicBezTo>
                  <a:pt x="8831" y="18148"/>
                  <a:pt x="9711" y="17417"/>
                  <a:pt x="11141" y="16560"/>
                </a:cubicBezTo>
                <a:cubicBezTo>
                  <a:pt x="12929" y="15487"/>
                  <a:pt x="15989" y="14054"/>
                  <a:pt x="17095" y="12672"/>
                </a:cubicBezTo>
                <a:cubicBezTo>
                  <a:pt x="17882" y="11688"/>
                  <a:pt x="17438" y="12171"/>
                  <a:pt x="18439" y="11232"/>
                </a:cubicBezTo>
                <a:cubicBezTo>
                  <a:pt x="19409" y="8689"/>
                  <a:pt x="18212" y="11871"/>
                  <a:pt x="19208" y="9072"/>
                </a:cubicBezTo>
                <a:cubicBezTo>
                  <a:pt x="19538" y="8144"/>
                  <a:pt x="19588" y="8072"/>
                  <a:pt x="19976" y="7200"/>
                </a:cubicBezTo>
                <a:cubicBezTo>
                  <a:pt x="20431" y="5151"/>
                  <a:pt x="19834" y="7696"/>
                  <a:pt x="20552" y="5184"/>
                </a:cubicBezTo>
                <a:cubicBezTo>
                  <a:pt x="20748" y="4498"/>
                  <a:pt x="20803" y="3868"/>
                  <a:pt x="20936" y="3168"/>
                </a:cubicBezTo>
                <a:cubicBezTo>
                  <a:pt x="21093" y="2344"/>
                  <a:pt x="21087" y="2428"/>
                  <a:pt x="21321" y="1728"/>
                </a:cubicBezTo>
                <a:cubicBezTo>
                  <a:pt x="21256" y="1200"/>
                  <a:pt x="21352" y="647"/>
                  <a:pt x="21128" y="144"/>
                </a:cubicBezTo>
                <a:cubicBezTo>
                  <a:pt x="21064" y="0"/>
                  <a:pt x="20755" y="0"/>
                  <a:pt x="20552" y="0"/>
                </a:cubicBezTo>
                <a:cubicBezTo>
                  <a:pt x="18630" y="0"/>
                  <a:pt x="16711" y="96"/>
                  <a:pt x="14790" y="144"/>
                </a:cubicBezTo>
                <a:cubicBezTo>
                  <a:pt x="13894" y="192"/>
                  <a:pt x="12990" y="188"/>
                  <a:pt x="12101" y="288"/>
                </a:cubicBezTo>
                <a:cubicBezTo>
                  <a:pt x="11700" y="333"/>
                  <a:pt x="11341" y="502"/>
                  <a:pt x="10948" y="576"/>
                </a:cubicBezTo>
                <a:cubicBezTo>
                  <a:pt x="10692" y="624"/>
                  <a:pt x="10433" y="663"/>
                  <a:pt x="10180" y="720"/>
                </a:cubicBezTo>
                <a:cubicBezTo>
                  <a:pt x="9792" y="807"/>
                  <a:pt x="9412" y="912"/>
                  <a:pt x="9028" y="1008"/>
                </a:cubicBezTo>
                <a:lnTo>
                  <a:pt x="8451" y="1152"/>
                </a:lnTo>
                <a:cubicBezTo>
                  <a:pt x="8515" y="1296"/>
                  <a:pt x="8517" y="1465"/>
                  <a:pt x="8644" y="1584"/>
                </a:cubicBezTo>
                <a:cubicBezTo>
                  <a:pt x="8788" y="1719"/>
                  <a:pt x="9124" y="1584"/>
                  <a:pt x="9220" y="1584"/>
                </a:cubicBezTo>
                <a:close/>
                <a:moveTo>
                  <a:pt x="9220" y="1584"/>
                </a:moveTo>
              </a:path>
            </a:pathLst>
          </a:custGeom>
          <a:solidFill>
            <a:srgbClr val="000000"/>
          </a:solidFill>
          <a:ln w="254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6275" name="Picture 19"/>
          <p:cNvPicPr>
            <a:picLocks noChangeAspect="1" noChangeArrowheads="1"/>
          </p:cNvPicPr>
          <p:nvPr/>
        </p:nvPicPr>
        <p:blipFill>
          <a:blip r:embed="rId2" cstate="print"/>
          <a:srcRect l="17546" t="28435" r="33998" b="28743"/>
          <a:stretch>
            <a:fillRect/>
          </a:stretch>
        </p:blipFill>
        <p:spPr bwMode="auto">
          <a:xfrm>
            <a:off x="2209800" y="1524000"/>
            <a:ext cx="3276600" cy="2895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96276" name="Oval 20"/>
          <p:cNvSpPr>
            <a:spLocks/>
          </p:cNvSpPr>
          <p:nvPr/>
        </p:nvSpPr>
        <p:spPr bwMode="auto">
          <a:xfrm>
            <a:off x="5257800" y="2590800"/>
            <a:ext cx="457200" cy="6096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 flipH="1">
            <a:off x="4953000" y="3048000"/>
            <a:ext cx="914400" cy="30480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6278" name="Oval 22"/>
          <p:cNvSpPr>
            <a:spLocks/>
          </p:cNvSpPr>
          <p:nvPr/>
        </p:nvSpPr>
        <p:spPr bwMode="auto">
          <a:xfrm>
            <a:off x="5791200" y="2895600"/>
            <a:ext cx="228600" cy="228600"/>
          </a:xfrm>
          <a:prstGeom prst="ellipse">
            <a:avLst/>
          </a:prstGeom>
          <a:solidFill>
            <a:srgbClr val="7030A0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7E788D00-BE99-4804-B4F9-E93F3B3F829A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41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  <p:bldP spid="96263" grpId="0" animBg="1"/>
      <p:bldP spid="96265" grpId="0" build="p" autoUpdateAnimBg="0"/>
      <p:bldP spid="96267" grpId="0" autoUpdateAnimBg="0"/>
      <p:bldP spid="96268" grpId="0" autoUpdateAnimBg="0"/>
      <p:bldP spid="96270" grpId="0" animBg="1"/>
      <p:bldP spid="96271" grpId="0" animBg="1"/>
      <p:bldP spid="96272" grpId="0" animBg="1"/>
      <p:bldP spid="9627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94E9D-1497-457E-BFE5-5A07C842B574}" type="slidenum">
              <a:rPr lang="en-US"/>
              <a:pPr/>
              <a:t>42</a:t>
            </a:fld>
            <a:endParaRPr lang="en-US"/>
          </a:p>
        </p:txBody>
      </p:sp>
      <p:sp>
        <p:nvSpPr>
          <p:cNvPr id="97281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7282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7283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7284" name="AutoShape 4"/>
          <p:cNvSpPr>
            <a:spLocks/>
          </p:cNvSpPr>
          <p:nvPr/>
        </p:nvSpPr>
        <p:spPr bwMode="auto">
          <a:xfrm>
            <a:off x="658813" y="2563813"/>
            <a:ext cx="7826375" cy="3506787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ACMI-PF: Backbone Step</a:t>
            </a:r>
          </a:p>
        </p:txBody>
      </p:sp>
      <p:grpSp>
        <p:nvGrpSpPr>
          <p:cNvPr id="97286" name="Group 6"/>
          <p:cNvGrpSpPr>
            <a:grpSpLocks/>
          </p:cNvGrpSpPr>
          <p:nvPr/>
        </p:nvGrpSpPr>
        <p:grpSpPr bwMode="auto">
          <a:xfrm>
            <a:off x="1933575" y="5514975"/>
            <a:ext cx="5245100" cy="960438"/>
            <a:chOff x="0" y="0"/>
            <a:chExt cx="3304" cy="605"/>
          </a:xfrm>
        </p:grpSpPr>
        <p:sp>
          <p:nvSpPr>
            <p:cNvPr id="97287" name="AutoShape 7"/>
            <p:cNvSpPr>
              <a:spLocks/>
            </p:cNvSpPr>
            <p:nvPr/>
          </p:nvSpPr>
          <p:spPr bwMode="auto">
            <a:xfrm>
              <a:off x="0" y="0"/>
              <a:ext cx="3304" cy="605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 cap="flat">
              <a:solidFill>
                <a:srgbClr val="FFCC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288" name="Rectangle 8"/>
            <p:cNvSpPr>
              <a:spLocks/>
            </p:cNvSpPr>
            <p:nvPr/>
          </p:nvSpPr>
          <p:spPr bwMode="auto">
            <a:xfrm>
              <a:off x="28" y="22"/>
              <a:ext cx="3248" cy="5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>
                <a:lnSpc>
                  <a:spcPct val="110000"/>
                </a:lnSpc>
                <a:spcBef>
                  <a:spcPts val="575"/>
                </a:spcBef>
              </a:pPr>
              <a:r>
                <a:rPr lang="en-US" sz="240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(1) Sample </a:t>
              </a:r>
              <a:r>
                <a:rPr lang="en-US" sz="240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M</a:t>
              </a:r>
              <a:r>
                <a:rPr lang="en-US" sz="240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 </a:t>
              </a:r>
              <a:r>
                <a:rPr lang="en-US" sz="240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b</a:t>
              </a:r>
              <a:r>
                <a:rPr lang="en-US" sz="2400" baseline="-2500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k</a:t>
              </a:r>
              <a:r>
                <a:rPr lang="en-US" sz="2400" baseline="-2500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+1</a:t>
              </a:r>
              <a:r>
                <a:rPr lang="en-US" sz="240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’s from empirical C</a:t>
              </a:r>
              <a:r>
                <a:rPr lang="en-US" sz="2400">
                  <a:solidFill>
                    <a:schemeClr val="tx1"/>
                  </a:solidFill>
                  <a:latin typeface="Symbol" charset="2"/>
                  <a:ea typeface="Symbol" charset="2"/>
                  <a:cs typeface="Symbol" charset="2"/>
                  <a:sym typeface="Symbol" charset="2"/>
                </a:rPr>
                <a:t>α</a:t>
              </a:r>
              <a:r>
                <a:rPr lang="en-US" sz="240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- C</a:t>
              </a:r>
              <a:r>
                <a:rPr lang="en-US" sz="2400">
                  <a:solidFill>
                    <a:schemeClr val="tx1"/>
                  </a:solidFill>
                  <a:latin typeface="Symbol" charset="2"/>
                  <a:ea typeface="Symbol" charset="2"/>
                  <a:cs typeface="Symbol" charset="2"/>
                  <a:sym typeface="Symbol" charset="2"/>
                </a:rPr>
                <a:t>α</a:t>
              </a:r>
              <a:r>
                <a:rPr lang="en-US" sz="240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- C</a:t>
              </a:r>
              <a:r>
                <a:rPr lang="en-US" sz="2400">
                  <a:solidFill>
                    <a:schemeClr val="tx1"/>
                  </a:solidFill>
                  <a:latin typeface="Symbol" charset="2"/>
                  <a:ea typeface="Symbol" charset="2"/>
                  <a:cs typeface="Symbol" charset="2"/>
                  <a:sym typeface="Symbol" charset="2"/>
                </a:rPr>
                <a:t>α</a:t>
              </a:r>
              <a:r>
                <a:rPr lang="en-US" sz="240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 pseudoangle distribution  </a:t>
              </a:r>
            </a:p>
          </p:txBody>
        </p:sp>
      </p:grpSp>
      <p:grpSp>
        <p:nvGrpSpPr>
          <p:cNvPr id="97289" name="Group 9"/>
          <p:cNvGrpSpPr>
            <a:grpSpLocks/>
          </p:cNvGrpSpPr>
          <p:nvPr/>
        </p:nvGrpSpPr>
        <p:grpSpPr bwMode="auto">
          <a:xfrm>
            <a:off x="4252913" y="3603625"/>
            <a:ext cx="1544637" cy="284163"/>
            <a:chOff x="0" y="0"/>
            <a:chExt cx="973" cy="179"/>
          </a:xfrm>
        </p:grpSpPr>
        <p:sp>
          <p:nvSpPr>
            <p:cNvPr id="97290" name="Line 10"/>
            <p:cNvSpPr>
              <a:spLocks noChangeShapeType="1"/>
            </p:cNvSpPr>
            <p:nvPr/>
          </p:nvSpPr>
          <p:spPr bwMode="auto">
            <a:xfrm>
              <a:off x="0" y="0"/>
              <a:ext cx="934" cy="126"/>
            </a:xfrm>
            <a:prstGeom prst="line">
              <a:avLst/>
            </a:prstGeom>
            <a:noFill/>
            <a:ln w="5715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291" name="Oval 11"/>
            <p:cNvSpPr>
              <a:spLocks/>
            </p:cNvSpPr>
            <p:nvPr/>
          </p:nvSpPr>
          <p:spPr bwMode="auto">
            <a:xfrm>
              <a:off x="871" y="77"/>
              <a:ext cx="102" cy="102"/>
            </a:xfrm>
            <a:prstGeom prst="ellipse">
              <a:avLst/>
            </a:prstGeom>
            <a:solidFill>
              <a:srgbClr val="F7B615"/>
            </a:solidFill>
            <a:ln w="3810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7292" name="Group 12"/>
          <p:cNvGrpSpPr>
            <a:grpSpLocks/>
          </p:cNvGrpSpPr>
          <p:nvPr/>
        </p:nvGrpSpPr>
        <p:grpSpPr bwMode="auto">
          <a:xfrm rot="2460000">
            <a:off x="3975100" y="3429000"/>
            <a:ext cx="1546225" cy="1497013"/>
            <a:chOff x="0" y="0"/>
            <a:chExt cx="973" cy="943"/>
          </a:xfrm>
        </p:grpSpPr>
        <p:sp>
          <p:nvSpPr>
            <p:cNvPr id="97293" name="Line 13"/>
            <p:cNvSpPr>
              <a:spLocks noChangeShapeType="1"/>
            </p:cNvSpPr>
            <p:nvPr/>
          </p:nvSpPr>
          <p:spPr bwMode="auto">
            <a:xfrm>
              <a:off x="0" y="408"/>
              <a:ext cx="934" cy="126"/>
            </a:xfrm>
            <a:prstGeom prst="line">
              <a:avLst/>
            </a:prstGeom>
            <a:noFill/>
            <a:ln w="5715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294" name="Oval 14"/>
            <p:cNvSpPr>
              <a:spLocks/>
            </p:cNvSpPr>
            <p:nvPr/>
          </p:nvSpPr>
          <p:spPr bwMode="auto">
            <a:xfrm>
              <a:off x="870" y="487"/>
              <a:ext cx="103" cy="103"/>
            </a:xfrm>
            <a:prstGeom prst="ellipse">
              <a:avLst/>
            </a:prstGeom>
            <a:solidFill>
              <a:srgbClr val="F7B615"/>
            </a:solidFill>
            <a:ln w="3810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7295" name="Group 15"/>
          <p:cNvGrpSpPr>
            <a:grpSpLocks/>
          </p:cNvGrpSpPr>
          <p:nvPr/>
        </p:nvGrpSpPr>
        <p:grpSpPr bwMode="auto">
          <a:xfrm rot="-960000">
            <a:off x="4252913" y="3146425"/>
            <a:ext cx="1546225" cy="617538"/>
            <a:chOff x="0" y="0"/>
            <a:chExt cx="974" cy="388"/>
          </a:xfrm>
        </p:grpSpPr>
        <p:sp>
          <p:nvSpPr>
            <p:cNvPr id="97296" name="Line 16"/>
            <p:cNvSpPr>
              <a:spLocks noChangeShapeType="1"/>
            </p:cNvSpPr>
            <p:nvPr/>
          </p:nvSpPr>
          <p:spPr bwMode="auto">
            <a:xfrm>
              <a:off x="0" y="131"/>
              <a:ext cx="934" cy="126"/>
            </a:xfrm>
            <a:prstGeom prst="line">
              <a:avLst/>
            </a:prstGeom>
            <a:noFill/>
            <a:ln w="5715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297" name="Oval 17"/>
            <p:cNvSpPr>
              <a:spLocks/>
            </p:cNvSpPr>
            <p:nvPr/>
          </p:nvSpPr>
          <p:spPr bwMode="auto">
            <a:xfrm>
              <a:off x="871" y="208"/>
              <a:ext cx="103" cy="103"/>
            </a:xfrm>
            <a:prstGeom prst="ellipse">
              <a:avLst/>
            </a:prstGeom>
            <a:solidFill>
              <a:srgbClr val="F7B615"/>
            </a:solidFill>
            <a:ln w="3810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7298" name="Group 18"/>
          <p:cNvGrpSpPr>
            <a:grpSpLocks/>
          </p:cNvGrpSpPr>
          <p:nvPr/>
        </p:nvGrpSpPr>
        <p:grpSpPr bwMode="auto">
          <a:xfrm rot="599999">
            <a:off x="4221163" y="3494088"/>
            <a:ext cx="1546225" cy="696912"/>
            <a:chOff x="0" y="0"/>
            <a:chExt cx="974" cy="438"/>
          </a:xfrm>
        </p:grpSpPr>
        <p:sp>
          <p:nvSpPr>
            <p:cNvPr id="97299" name="Line 19"/>
            <p:cNvSpPr>
              <a:spLocks noChangeShapeType="1"/>
            </p:cNvSpPr>
            <p:nvPr/>
          </p:nvSpPr>
          <p:spPr bwMode="auto">
            <a:xfrm>
              <a:off x="0" y="156"/>
              <a:ext cx="934" cy="126"/>
            </a:xfrm>
            <a:prstGeom prst="line">
              <a:avLst/>
            </a:prstGeom>
            <a:noFill/>
            <a:ln w="5715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300" name="Oval 20"/>
            <p:cNvSpPr>
              <a:spLocks/>
            </p:cNvSpPr>
            <p:nvPr/>
          </p:nvSpPr>
          <p:spPr bwMode="auto">
            <a:xfrm>
              <a:off x="871" y="226"/>
              <a:ext cx="103" cy="103"/>
            </a:xfrm>
            <a:prstGeom prst="ellipse">
              <a:avLst/>
            </a:prstGeom>
            <a:solidFill>
              <a:srgbClr val="F7B615"/>
            </a:solidFill>
            <a:ln w="3810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7301" name="Group 21"/>
          <p:cNvGrpSpPr>
            <a:grpSpLocks/>
          </p:cNvGrpSpPr>
          <p:nvPr/>
        </p:nvGrpSpPr>
        <p:grpSpPr bwMode="auto">
          <a:xfrm rot="1020000">
            <a:off x="4183063" y="3436938"/>
            <a:ext cx="1546225" cy="996950"/>
            <a:chOff x="0" y="0"/>
            <a:chExt cx="974" cy="627"/>
          </a:xfrm>
        </p:grpSpPr>
        <p:sp>
          <p:nvSpPr>
            <p:cNvPr id="97302" name="Line 22"/>
            <p:cNvSpPr>
              <a:spLocks noChangeShapeType="1"/>
            </p:cNvSpPr>
            <p:nvPr/>
          </p:nvSpPr>
          <p:spPr bwMode="auto">
            <a:xfrm>
              <a:off x="0" y="250"/>
              <a:ext cx="934" cy="126"/>
            </a:xfrm>
            <a:prstGeom prst="line">
              <a:avLst/>
            </a:prstGeom>
            <a:noFill/>
            <a:ln w="5715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303" name="Oval 23"/>
            <p:cNvSpPr>
              <a:spLocks/>
            </p:cNvSpPr>
            <p:nvPr/>
          </p:nvSpPr>
          <p:spPr bwMode="auto">
            <a:xfrm>
              <a:off x="871" y="321"/>
              <a:ext cx="103" cy="103"/>
            </a:xfrm>
            <a:prstGeom prst="ellipse">
              <a:avLst/>
            </a:prstGeom>
            <a:solidFill>
              <a:srgbClr val="F7B615"/>
            </a:solidFill>
            <a:ln w="3810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7304" name="Oval 24"/>
          <p:cNvSpPr>
            <a:spLocks/>
          </p:cNvSpPr>
          <p:nvPr/>
        </p:nvSpPr>
        <p:spPr bwMode="auto">
          <a:xfrm>
            <a:off x="4125913" y="3495675"/>
            <a:ext cx="193675" cy="193675"/>
          </a:xfrm>
          <a:prstGeom prst="ellipse">
            <a:avLst/>
          </a:prstGeom>
          <a:solidFill>
            <a:schemeClr val="accent1"/>
          </a:solidFill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7305" name="Group 25"/>
          <p:cNvGrpSpPr>
            <a:grpSpLocks/>
          </p:cNvGrpSpPr>
          <p:nvPr/>
        </p:nvGrpSpPr>
        <p:grpSpPr bwMode="auto">
          <a:xfrm>
            <a:off x="3762375" y="2989263"/>
            <a:ext cx="368300" cy="452437"/>
            <a:chOff x="0" y="0"/>
            <a:chExt cx="232" cy="284"/>
          </a:xfrm>
        </p:grpSpPr>
        <p:sp>
          <p:nvSpPr>
            <p:cNvPr id="97306" name="Rectangle 26"/>
            <p:cNvSpPr>
              <a:spLocks/>
            </p:cNvSpPr>
            <p:nvPr/>
          </p:nvSpPr>
          <p:spPr bwMode="auto">
            <a:xfrm>
              <a:off x="0" y="0"/>
              <a:ext cx="152" cy="26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b</a:t>
              </a:r>
            </a:p>
          </p:txBody>
        </p:sp>
        <p:sp>
          <p:nvSpPr>
            <p:cNvPr id="97307" name="Rectangle 27"/>
            <p:cNvSpPr>
              <a:spLocks/>
            </p:cNvSpPr>
            <p:nvPr/>
          </p:nvSpPr>
          <p:spPr bwMode="auto">
            <a:xfrm>
              <a:off x="113" y="84"/>
              <a:ext cx="119" cy="200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k</a:t>
              </a:r>
            </a:p>
          </p:txBody>
        </p:sp>
      </p:grpSp>
      <p:grpSp>
        <p:nvGrpSpPr>
          <p:cNvPr id="97308" name="Group 28"/>
          <p:cNvGrpSpPr>
            <a:grpSpLocks/>
          </p:cNvGrpSpPr>
          <p:nvPr/>
        </p:nvGrpSpPr>
        <p:grpSpPr bwMode="auto">
          <a:xfrm>
            <a:off x="4864100" y="2779713"/>
            <a:ext cx="874713" cy="547687"/>
            <a:chOff x="0" y="0"/>
            <a:chExt cx="551" cy="345"/>
          </a:xfrm>
        </p:grpSpPr>
        <p:sp>
          <p:nvSpPr>
            <p:cNvPr id="97309" name="Rectangle 29"/>
            <p:cNvSpPr>
              <a:spLocks/>
            </p:cNvSpPr>
            <p:nvPr/>
          </p:nvSpPr>
          <p:spPr bwMode="auto">
            <a:xfrm>
              <a:off x="0" y="41"/>
              <a:ext cx="152" cy="26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b</a:t>
              </a:r>
            </a:p>
          </p:txBody>
        </p:sp>
        <p:sp>
          <p:nvSpPr>
            <p:cNvPr id="97310" name="Rectangle 30"/>
            <p:cNvSpPr>
              <a:spLocks/>
            </p:cNvSpPr>
            <p:nvPr/>
          </p:nvSpPr>
          <p:spPr bwMode="auto">
            <a:xfrm>
              <a:off x="113" y="145"/>
              <a:ext cx="294" cy="200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k+1</a:t>
              </a:r>
            </a:p>
          </p:txBody>
        </p:sp>
        <p:sp>
          <p:nvSpPr>
            <p:cNvPr id="97311" name="Rectangle 31"/>
            <p:cNvSpPr>
              <a:spLocks/>
            </p:cNvSpPr>
            <p:nvPr/>
          </p:nvSpPr>
          <p:spPr bwMode="auto">
            <a:xfrm>
              <a:off x="97" y="0"/>
              <a:ext cx="454" cy="200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*1…M</a:t>
              </a:r>
            </a:p>
          </p:txBody>
        </p:sp>
      </p:grpSp>
      <p:sp>
        <p:nvSpPr>
          <p:cNvPr id="97312" name="Line 32"/>
          <p:cNvSpPr>
            <a:spLocks noChangeShapeType="1"/>
          </p:cNvSpPr>
          <p:nvPr/>
        </p:nvSpPr>
        <p:spPr bwMode="auto">
          <a:xfrm rot="10800000" flipH="1">
            <a:off x="3057525" y="3617913"/>
            <a:ext cx="1139825" cy="8350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7313" name="Oval 33"/>
          <p:cNvSpPr>
            <a:spLocks/>
          </p:cNvSpPr>
          <p:nvPr/>
        </p:nvSpPr>
        <p:spPr bwMode="auto">
          <a:xfrm>
            <a:off x="2951163" y="4300538"/>
            <a:ext cx="269875" cy="269875"/>
          </a:xfrm>
          <a:prstGeom prst="ellipse">
            <a:avLst/>
          </a:prstGeom>
          <a:solidFill>
            <a:srgbClr val="000000"/>
          </a:solidFill>
          <a:ln w="381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7314" name="Group 34"/>
          <p:cNvGrpSpPr>
            <a:grpSpLocks/>
          </p:cNvGrpSpPr>
          <p:nvPr/>
        </p:nvGrpSpPr>
        <p:grpSpPr bwMode="auto">
          <a:xfrm>
            <a:off x="2424113" y="4468813"/>
            <a:ext cx="569912" cy="450850"/>
            <a:chOff x="0" y="0"/>
            <a:chExt cx="359" cy="284"/>
          </a:xfrm>
        </p:grpSpPr>
        <p:sp>
          <p:nvSpPr>
            <p:cNvPr id="97315" name="Rectangle 35"/>
            <p:cNvSpPr>
              <a:spLocks/>
            </p:cNvSpPr>
            <p:nvPr/>
          </p:nvSpPr>
          <p:spPr bwMode="auto">
            <a:xfrm>
              <a:off x="0" y="0"/>
              <a:ext cx="152" cy="26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b</a:t>
              </a:r>
            </a:p>
          </p:txBody>
        </p:sp>
        <p:sp>
          <p:nvSpPr>
            <p:cNvPr id="97316" name="Rectangle 36"/>
            <p:cNvSpPr>
              <a:spLocks/>
            </p:cNvSpPr>
            <p:nvPr/>
          </p:nvSpPr>
          <p:spPr bwMode="auto">
            <a:xfrm>
              <a:off x="112" y="84"/>
              <a:ext cx="247" cy="200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k-1</a:t>
              </a:r>
            </a:p>
          </p:txBody>
        </p:sp>
      </p:grpSp>
      <p:sp>
        <p:nvSpPr>
          <p:cNvPr id="97317" name="Rectangle 37"/>
          <p:cNvSpPr>
            <a:spLocks noGrp="1" noChangeArrowheads="1"/>
          </p:cNvSpPr>
          <p:nvPr>
            <p:ph type="body" idx="1"/>
          </p:nvPr>
        </p:nvSpPr>
        <p:spPr>
          <a:xfrm>
            <a:off x="830263" y="1600200"/>
            <a:ext cx="7307262" cy="762000"/>
          </a:xfrm>
          <a:solidFill>
            <a:srgbClr val="775F55"/>
          </a:solidFill>
          <a:ln/>
        </p:spPr>
        <p:txBody>
          <a:bodyPr/>
          <a:lstStyle/>
          <a:p>
            <a:pPr marL="280988" indent="-280988"/>
            <a:r>
              <a:rPr lang="en-US"/>
              <a:t>place </a:t>
            </a:r>
            <a:r>
              <a:rPr lang="en-US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b</a:t>
            </a:r>
            <a:r>
              <a:rPr lang="en-US" baseline="-2500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k</a:t>
            </a:r>
            <a:r>
              <a:rPr lang="en-US" baseline="3000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i</a:t>
            </a:r>
            <a:r>
              <a:rPr lang="en-US" baseline="-25000"/>
              <a:t>+1 </a:t>
            </a:r>
            <a:r>
              <a:rPr lang="en-US"/>
              <a:t>given </a:t>
            </a:r>
            <a:r>
              <a:rPr lang="en-US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b</a:t>
            </a:r>
            <a:r>
              <a:rPr lang="en-US" baseline="-2500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k</a:t>
            </a:r>
            <a:r>
              <a:rPr lang="en-US" baseline="3000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i</a:t>
            </a:r>
            <a:r>
              <a:rPr lang="en-US"/>
              <a:t> , </a:t>
            </a:r>
            <a:r>
              <a:rPr lang="en-US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b</a:t>
            </a:r>
            <a:r>
              <a:rPr lang="en-US" baseline="-2500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k</a:t>
            </a:r>
            <a:r>
              <a:rPr lang="en-US" baseline="3000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i</a:t>
            </a:r>
            <a:r>
              <a:rPr lang="en-US" baseline="-25000"/>
              <a:t>-1</a:t>
            </a:r>
            <a:r>
              <a:rPr lang="en-US"/>
              <a:t>(for particle </a:t>
            </a:r>
            <a:r>
              <a:rPr lang="en-US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i</a:t>
            </a:r>
            <a:r>
              <a:rPr lang="en-US" baseline="-2500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 </a:t>
            </a:r>
            <a:r>
              <a:rPr lang="en-US"/>
              <a:t>)</a:t>
            </a:r>
          </a:p>
        </p:txBody>
      </p:sp>
      <p:sp>
        <p:nvSpPr>
          <p:cNvPr id="97318" name="Text Box 38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CCAF53AE-BF2C-49F5-9AE1-FD2A54EF0F30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42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12F57-A5C4-462E-9F3F-51A22663500C}" type="slidenum">
              <a:rPr lang="en-US"/>
              <a:pPr/>
              <a:t>5</a:t>
            </a:fld>
            <a:endParaRPr lang="en-US"/>
          </a:p>
        </p:txBody>
      </p:sp>
      <p:sp>
        <p:nvSpPr>
          <p:cNvPr id="32769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0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1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Challenges &amp; Related Work</a:t>
            </a: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304800" y="2159000"/>
            <a:ext cx="8458200" cy="2870200"/>
            <a:chOff x="0" y="0"/>
            <a:chExt cx="5328" cy="1808"/>
          </a:xfrm>
        </p:grpSpPr>
        <p:sp>
          <p:nvSpPr>
            <p:cNvPr id="32774" name="AutoShape 6"/>
            <p:cNvSpPr>
              <a:spLocks/>
            </p:cNvSpPr>
            <p:nvPr/>
          </p:nvSpPr>
          <p:spPr bwMode="auto">
            <a:xfrm>
              <a:off x="0" y="0"/>
              <a:ext cx="5328" cy="1808"/>
            </a:xfrm>
            <a:prstGeom prst="roundRect">
              <a:avLst>
                <a:gd name="adj" fmla="val 16370"/>
              </a:avLst>
            </a:prstGeom>
            <a:solidFill>
              <a:schemeClr val="accent1"/>
            </a:solidFill>
            <a:ln w="25400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2775" name="Picture 7"/>
            <p:cNvPicPr>
              <a:picLocks noChangeArrowheads="1"/>
            </p:cNvPicPr>
            <p:nvPr/>
          </p:nvPicPr>
          <p:blipFill>
            <a:blip r:embed="rId4" cstate="print"/>
            <a:srcRect l="2666" t="19579" r="25333" b="19725"/>
            <a:stretch>
              <a:fillRect/>
            </a:stretch>
          </p:blipFill>
          <p:spPr bwMode="auto">
            <a:xfrm>
              <a:off x="96" y="80"/>
              <a:ext cx="1296" cy="1488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pic>
          <p:nvPicPr>
            <p:cNvPr id="32776" name="Picture 8"/>
            <p:cNvPicPr>
              <a:picLocks noChangeArrowheads="1"/>
            </p:cNvPicPr>
            <p:nvPr/>
          </p:nvPicPr>
          <p:blipFill>
            <a:blip r:embed="rId5" cstate="print"/>
            <a:srcRect l="2666" t="17621" r="25333" b="21683"/>
            <a:stretch>
              <a:fillRect/>
            </a:stretch>
          </p:blipFill>
          <p:spPr bwMode="auto">
            <a:xfrm>
              <a:off x="1440" y="32"/>
              <a:ext cx="1296" cy="1488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pic>
          <p:nvPicPr>
            <p:cNvPr id="32777" name="Picture 9"/>
            <p:cNvPicPr>
              <a:picLocks noChangeArrowheads="1"/>
            </p:cNvPicPr>
            <p:nvPr/>
          </p:nvPicPr>
          <p:blipFill>
            <a:blip r:embed="rId6" cstate="print"/>
            <a:srcRect l="5333" t="19579" r="25333" b="23642"/>
            <a:stretch>
              <a:fillRect/>
            </a:stretch>
          </p:blipFill>
          <p:spPr bwMode="auto">
            <a:xfrm>
              <a:off x="2736" y="80"/>
              <a:ext cx="1248" cy="1392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pic>
          <p:nvPicPr>
            <p:cNvPr id="32778" name="Picture 10"/>
            <p:cNvPicPr>
              <a:picLocks noChangeArrowheads="1"/>
            </p:cNvPicPr>
            <p:nvPr/>
          </p:nvPicPr>
          <p:blipFill>
            <a:blip r:embed="rId7" cstate="print"/>
            <a:srcRect l="10666" t="23494" r="25333" b="23642"/>
            <a:stretch>
              <a:fillRect/>
            </a:stretch>
          </p:blipFill>
          <p:spPr bwMode="auto">
            <a:xfrm>
              <a:off x="4032" y="176"/>
              <a:ext cx="1152" cy="1296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32779" name="Rectangle 11"/>
            <p:cNvSpPr>
              <a:spLocks/>
            </p:cNvSpPr>
            <p:nvPr/>
          </p:nvSpPr>
          <p:spPr bwMode="auto">
            <a:xfrm>
              <a:off x="603" y="1472"/>
              <a:ext cx="285" cy="224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000" dirty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1 Å</a:t>
              </a:r>
            </a:p>
          </p:txBody>
        </p:sp>
        <p:sp>
          <p:nvSpPr>
            <p:cNvPr id="32780" name="Rectangle 12"/>
            <p:cNvSpPr>
              <a:spLocks/>
            </p:cNvSpPr>
            <p:nvPr/>
          </p:nvSpPr>
          <p:spPr bwMode="auto">
            <a:xfrm>
              <a:off x="1968" y="1472"/>
              <a:ext cx="285" cy="224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2 Å</a:t>
              </a:r>
            </a:p>
          </p:txBody>
        </p:sp>
        <p:sp>
          <p:nvSpPr>
            <p:cNvPr id="32781" name="Rectangle 13"/>
            <p:cNvSpPr>
              <a:spLocks/>
            </p:cNvSpPr>
            <p:nvPr/>
          </p:nvSpPr>
          <p:spPr bwMode="auto">
            <a:xfrm>
              <a:off x="3243" y="1472"/>
              <a:ext cx="285" cy="224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3 Å</a:t>
              </a:r>
            </a:p>
          </p:txBody>
        </p:sp>
        <p:sp>
          <p:nvSpPr>
            <p:cNvPr id="32782" name="Rectangle 14"/>
            <p:cNvSpPr>
              <a:spLocks/>
            </p:cNvSpPr>
            <p:nvPr/>
          </p:nvSpPr>
          <p:spPr bwMode="auto">
            <a:xfrm>
              <a:off x="4512" y="1472"/>
              <a:ext cx="285" cy="224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4 Å</a:t>
              </a:r>
            </a:p>
          </p:txBody>
        </p:sp>
      </p:grpSp>
      <p:grpSp>
        <p:nvGrpSpPr>
          <p:cNvPr id="32783" name="Group 15"/>
          <p:cNvGrpSpPr>
            <a:grpSpLocks/>
          </p:cNvGrpSpPr>
          <p:nvPr/>
        </p:nvGrpSpPr>
        <p:grpSpPr bwMode="auto">
          <a:xfrm>
            <a:off x="5105400" y="5791200"/>
            <a:ext cx="3276600" cy="504825"/>
            <a:chOff x="0" y="0"/>
            <a:chExt cx="2064" cy="318"/>
          </a:xfrm>
        </p:grpSpPr>
        <p:sp>
          <p:nvSpPr>
            <p:cNvPr id="32784" name="AutoShape 16"/>
            <p:cNvSpPr>
              <a:spLocks/>
            </p:cNvSpPr>
            <p:nvPr/>
          </p:nvSpPr>
          <p:spPr bwMode="auto">
            <a:xfrm>
              <a:off x="0" y="0"/>
              <a:ext cx="2064" cy="318"/>
            </a:xfrm>
            <a:prstGeom prst="leftRightArrow">
              <a:avLst>
                <a:gd name="adj1" fmla="val 86796"/>
                <a:gd name="adj2" fmla="val 87082"/>
              </a:avLst>
            </a:prstGeom>
            <a:solidFill>
              <a:srgbClr val="DD8047"/>
            </a:solidFill>
            <a:ln w="31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5" name="Rectangle 17"/>
            <p:cNvSpPr>
              <a:spLocks/>
            </p:cNvSpPr>
            <p:nvPr/>
          </p:nvSpPr>
          <p:spPr bwMode="auto">
            <a:xfrm>
              <a:off x="283" y="27"/>
              <a:ext cx="1497" cy="2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Our Method: ACMI</a:t>
              </a:r>
            </a:p>
          </p:txBody>
        </p:sp>
      </p:grp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9A7830EE-4839-4085-9F86-DFB6FB0DDFF6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5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grpSp>
        <p:nvGrpSpPr>
          <p:cNvPr id="32787" name="Group 19"/>
          <p:cNvGrpSpPr>
            <a:grpSpLocks/>
          </p:cNvGrpSpPr>
          <p:nvPr/>
        </p:nvGrpSpPr>
        <p:grpSpPr bwMode="auto">
          <a:xfrm>
            <a:off x="838200" y="5003800"/>
            <a:ext cx="3276600" cy="355600"/>
            <a:chOff x="0" y="0"/>
            <a:chExt cx="2064" cy="224"/>
          </a:xfrm>
        </p:grpSpPr>
        <p:sp>
          <p:nvSpPr>
            <p:cNvPr id="32788" name="AutoShape 20"/>
            <p:cNvSpPr>
              <a:spLocks/>
            </p:cNvSpPr>
            <p:nvPr/>
          </p:nvSpPr>
          <p:spPr bwMode="auto">
            <a:xfrm>
              <a:off x="0" y="16"/>
              <a:ext cx="2064" cy="191"/>
            </a:xfrm>
            <a:prstGeom prst="leftRightArrow">
              <a:avLst>
                <a:gd name="adj1" fmla="val 86796"/>
                <a:gd name="adj2" fmla="val 87501"/>
              </a:avLst>
            </a:prstGeom>
            <a:solidFill>
              <a:srgbClr val="548BB7"/>
            </a:solidFill>
            <a:ln w="31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9" name="Rectangle 21"/>
            <p:cNvSpPr>
              <a:spLocks/>
            </p:cNvSpPr>
            <p:nvPr/>
          </p:nvSpPr>
          <p:spPr bwMode="auto">
            <a:xfrm>
              <a:off x="654" y="0"/>
              <a:ext cx="756" cy="22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ARP/wARP</a:t>
              </a:r>
            </a:p>
          </p:txBody>
        </p:sp>
      </p:grpSp>
      <p:grpSp>
        <p:nvGrpSpPr>
          <p:cNvPr id="32790" name="Group 22"/>
          <p:cNvGrpSpPr>
            <a:grpSpLocks/>
          </p:cNvGrpSpPr>
          <p:nvPr/>
        </p:nvGrpSpPr>
        <p:grpSpPr bwMode="auto">
          <a:xfrm>
            <a:off x="2476500" y="5459413"/>
            <a:ext cx="2921000" cy="355600"/>
            <a:chOff x="0" y="0"/>
            <a:chExt cx="1840" cy="224"/>
          </a:xfrm>
        </p:grpSpPr>
        <p:sp>
          <p:nvSpPr>
            <p:cNvPr id="32791" name="AutoShape 23"/>
            <p:cNvSpPr>
              <a:spLocks/>
            </p:cNvSpPr>
            <p:nvPr/>
          </p:nvSpPr>
          <p:spPr bwMode="auto">
            <a:xfrm>
              <a:off x="0" y="16"/>
              <a:ext cx="1840" cy="192"/>
            </a:xfrm>
            <a:prstGeom prst="leftRightArrow">
              <a:avLst>
                <a:gd name="adj1" fmla="val 86796"/>
                <a:gd name="adj2" fmla="val 87049"/>
              </a:avLst>
            </a:prstGeom>
            <a:solidFill>
              <a:srgbClr val="548BB7"/>
            </a:solidFill>
            <a:ln w="31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2" name="Rectangle 24"/>
            <p:cNvSpPr>
              <a:spLocks/>
            </p:cNvSpPr>
            <p:nvPr/>
          </p:nvSpPr>
          <p:spPr bwMode="auto">
            <a:xfrm>
              <a:off x="167" y="0"/>
              <a:ext cx="1480" cy="22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200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TEXTAL &amp; RESOLVE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31ED-208F-403A-8985-83890E16583E}" type="slidenum">
              <a:rPr lang="en-US"/>
              <a:pPr/>
              <a:t>6</a:t>
            </a:fld>
            <a:endParaRPr lang="en-US"/>
          </a:p>
        </p:txBody>
      </p:sp>
      <p:sp>
        <p:nvSpPr>
          <p:cNvPr id="34817" name="Rectangle 1"/>
          <p:cNvSpPr>
            <a:spLocks/>
          </p:cNvSpPr>
          <p:nvPr/>
        </p:nvSpPr>
        <p:spPr bwMode="auto">
          <a:xfrm>
            <a:off x="0" y="1524000"/>
            <a:ext cx="9156700" cy="1143000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18" name="Rectangle 2"/>
          <p:cNvSpPr>
            <a:spLocks/>
          </p:cNvSpPr>
          <p:nvPr/>
        </p:nvSpPr>
        <p:spPr bwMode="auto">
          <a:xfrm>
            <a:off x="0" y="1600200"/>
            <a:ext cx="1308100" cy="990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1371600" y="1600200"/>
            <a:ext cx="7785100" cy="990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ACMI Overview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34975" y="2035175"/>
            <a:ext cx="423863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972103EA-8BE8-4DA3-80F1-0B561697EB02}" type="slidenum">
              <a:rPr lang="en-US" sz="2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6</a:t>
            </a:fld>
            <a:endParaRPr lang="en-US" sz="2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34822" name="Rectangle 6"/>
          <p:cNvSpPr>
            <a:spLocks/>
          </p:cNvSpPr>
          <p:nvPr/>
        </p:nvSpPr>
        <p:spPr bwMode="auto">
          <a:xfrm>
            <a:off x="1409700" y="927100"/>
            <a:ext cx="1701800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solidFill>
                  <a:srgbClr val="80808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- Background</a:t>
            </a:r>
          </a:p>
        </p:txBody>
      </p:sp>
      <p:sp>
        <p:nvSpPr>
          <p:cNvPr id="34823" name="Rectangle 7"/>
          <p:cNvSpPr>
            <a:spLocks/>
          </p:cNvSpPr>
          <p:nvPr/>
        </p:nvSpPr>
        <p:spPr bwMode="auto">
          <a:xfrm>
            <a:off x="1409700" y="2844800"/>
            <a:ext cx="3617913" cy="1104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solidFill>
                  <a:srgbClr val="80808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- Inference in ACMI-BP</a:t>
            </a:r>
          </a:p>
          <a:p>
            <a:pPr algn="l"/>
            <a:r>
              <a:rPr lang="en-US" sz="2400">
                <a:solidFill>
                  <a:srgbClr val="80808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- Guiding Belief Propagation</a:t>
            </a:r>
          </a:p>
          <a:p>
            <a:pPr algn="l"/>
            <a:r>
              <a:rPr lang="en-US" sz="2400">
                <a:solidFill>
                  <a:srgbClr val="80808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- Experiments &amp; 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DD068-161F-40E5-A014-525ACBD92EE2}" type="slidenum">
              <a:rPr lang="en-US"/>
              <a:pPr/>
              <a:t>7</a:t>
            </a:fld>
            <a:endParaRPr lang="en-US"/>
          </a:p>
        </p:txBody>
      </p:sp>
      <p:sp>
        <p:nvSpPr>
          <p:cNvPr id="38913" name="AutoShape 1"/>
          <p:cNvSpPr>
            <a:spLocks/>
          </p:cNvSpPr>
          <p:nvPr/>
        </p:nvSpPr>
        <p:spPr bwMode="auto">
          <a:xfrm>
            <a:off x="32004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rgbClr val="94B6D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4" name="AutoShape 2"/>
          <p:cNvSpPr>
            <a:spLocks/>
          </p:cNvSpPr>
          <p:nvPr/>
        </p:nvSpPr>
        <p:spPr bwMode="auto">
          <a:xfrm>
            <a:off x="60452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rgbClr val="94B6D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5" name="Rectangle 3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8" name="AutoShape 6"/>
          <p:cNvSpPr>
            <a:spLocks/>
          </p:cNvSpPr>
          <p:nvPr/>
        </p:nvSpPr>
        <p:spPr bwMode="auto">
          <a:xfrm>
            <a:off x="3810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rgbClr val="94B6D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Our Technique: ACMI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3198813" y="1676400"/>
            <a:ext cx="0" cy="45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6019800" y="1676400"/>
            <a:ext cx="0" cy="45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3810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Perform Local Match</a:t>
            </a:r>
          </a:p>
        </p:txBody>
      </p:sp>
      <p:sp>
        <p:nvSpPr>
          <p:cNvPr id="38923" name="Rectangle 11"/>
          <p:cNvSpPr>
            <a:spLocks/>
          </p:cNvSpPr>
          <p:nvPr/>
        </p:nvSpPr>
        <p:spPr bwMode="auto">
          <a:xfrm>
            <a:off x="32004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Apply Global Constraints</a:t>
            </a:r>
          </a:p>
        </p:txBody>
      </p:sp>
      <p:sp>
        <p:nvSpPr>
          <p:cNvPr id="38924" name="Rectangle 12"/>
          <p:cNvSpPr>
            <a:spLocks/>
          </p:cNvSpPr>
          <p:nvPr/>
        </p:nvSpPr>
        <p:spPr bwMode="auto">
          <a:xfrm>
            <a:off x="60198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Sample Structure</a:t>
            </a:r>
          </a:p>
        </p:txBody>
      </p:sp>
      <p:sp>
        <p:nvSpPr>
          <p:cNvPr id="38925" name="Rectangle 13"/>
          <p:cNvSpPr>
            <a:spLocks/>
          </p:cNvSpPr>
          <p:nvPr/>
        </p:nvSpPr>
        <p:spPr bwMode="auto">
          <a:xfrm>
            <a:off x="381000" y="2209800"/>
            <a:ext cx="2755900" cy="419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>
                <a:latin typeface="Tw Cen MT" charset="0"/>
                <a:ea typeface="Tw Cen MT" charset="0"/>
                <a:cs typeface="Tw Cen MT" charset="0"/>
                <a:sym typeface="Tw Cen MT" charset="0"/>
              </a:rPr>
              <a:t>ACMI-SH</a:t>
            </a:r>
          </a:p>
        </p:txBody>
      </p:sp>
      <p:sp>
        <p:nvSpPr>
          <p:cNvPr id="38926" name="Rectangle 14"/>
          <p:cNvSpPr>
            <a:spLocks/>
          </p:cNvSpPr>
          <p:nvPr/>
        </p:nvSpPr>
        <p:spPr bwMode="auto">
          <a:xfrm>
            <a:off x="3200400" y="2209800"/>
            <a:ext cx="2755900" cy="419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>
                <a:latin typeface="Tw Cen MT" charset="0"/>
                <a:ea typeface="Tw Cen MT" charset="0"/>
                <a:cs typeface="Tw Cen MT" charset="0"/>
                <a:sym typeface="Tw Cen MT" charset="0"/>
              </a:rPr>
              <a:t>ACMI-BP</a:t>
            </a:r>
          </a:p>
        </p:txBody>
      </p:sp>
      <p:sp>
        <p:nvSpPr>
          <p:cNvPr id="38927" name="Rectangle 15"/>
          <p:cNvSpPr>
            <a:spLocks/>
          </p:cNvSpPr>
          <p:nvPr/>
        </p:nvSpPr>
        <p:spPr bwMode="auto">
          <a:xfrm>
            <a:off x="6096000" y="2209800"/>
            <a:ext cx="2679700" cy="419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>
                <a:latin typeface="Tw Cen MT" charset="0"/>
                <a:ea typeface="Tw Cen MT" charset="0"/>
                <a:cs typeface="Tw Cen MT" charset="0"/>
                <a:sym typeface="Tw Cen MT" charset="0"/>
              </a:rPr>
              <a:t>ACMI-PF</a:t>
            </a:r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H="1">
            <a:off x="1677988" y="3886200"/>
            <a:ext cx="1587" cy="60960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8929" name="Group 17"/>
          <p:cNvGrpSpPr>
            <a:grpSpLocks/>
          </p:cNvGrpSpPr>
          <p:nvPr/>
        </p:nvGrpSpPr>
        <p:grpSpPr bwMode="auto">
          <a:xfrm rot="-5400000">
            <a:off x="2355850" y="2397125"/>
            <a:ext cx="622300" cy="762000"/>
            <a:chOff x="0" y="0"/>
            <a:chExt cx="392" cy="480"/>
          </a:xfrm>
        </p:grpSpPr>
        <p:pic>
          <p:nvPicPr>
            <p:cNvPr id="38930" name="Picture 18"/>
            <p:cNvPicPr>
              <a:picLocks noChangeArrowheads="1"/>
            </p:cNvPicPr>
            <p:nvPr/>
          </p:nvPicPr>
          <p:blipFill>
            <a:blip r:embed="rId4" cstate="print"/>
            <a:srcRect l="11559" r="24643"/>
            <a:stretch>
              <a:fillRect/>
            </a:stretch>
          </p:blipFill>
          <p:spPr bwMode="auto">
            <a:xfrm>
              <a:off x="3" y="17"/>
              <a:ext cx="367" cy="437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grpSp>
          <p:nvGrpSpPr>
            <p:cNvPr id="38931" name="Group 19"/>
            <p:cNvGrpSpPr>
              <a:grpSpLocks/>
            </p:cNvGrpSpPr>
            <p:nvPr/>
          </p:nvGrpSpPr>
          <p:grpSpPr bwMode="auto">
            <a:xfrm>
              <a:off x="0" y="0"/>
              <a:ext cx="392" cy="480"/>
              <a:chOff x="0" y="0"/>
              <a:chExt cx="392" cy="480"/>
            </a:xfrm>
          </p:grpSpPr>
          <p:sp>
            <p:nvSpPr>
              <p:cNvPr id="38932" name="AutoShape 20"/>
              <p:cNvSpPr>
                <a:spLocks/>
              </p:cNvSpPr>
              <p:nvPr/>
            </p:nvSpPr>
            <p:spPr bwMode="auto">
              <a:xfrm rot="5400000" flipH="1">
                <a:off x="-12" y="141"/>
                <a:ext cx="350" cy="326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noFill/>
              <a:ln w="9525" cap="flat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3" name="AutoShape 21"/>
              <p:cNvSpPr>
                <a:spLocks/>
              </p:cNvSpPr>
              <p:nvPr/>
            </p:nvSpPr>
            <p:spPr bwMode="auto">
              <a:xfrm rot="5400000" flipH="1">
                <a:off x="53" y="14"/>
                <a:ext cx="351" cy="325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noFill/>
              <a:ln w="9525" cap="flat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4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0" y="4"/>
                <a:ext cx="64" cy="12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5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327" y="0"/>
                <a:ext cx="64" cy="127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6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327" y="345"/>
                <a:ext cx="64" cy="12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7" name="Line 25"/>
              <p:cNvSpPr>
                <a:spLocks noChangeShapeType="1"/>
              </p:cNvSpPr>
              <p:nvPr/>
            </p:nvSpPr>
            <p:spPr bwMode="auto">
              <a:xfrm rot="10800000" flipH="1">
                <a:off x="0" y="351"/>
                <a:ext cx="64" cy="12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38938" name="Picture 26"/>
          <p:cNvPicPr>
            <a:picLocks noChangeArrowheads="1"/>
          </p:cNvPicPr>
          <p:nvPr/>
        </p:nvPicPr>
        <p:blipFill>
          <a:blip r:embed="rId5" cstate="print"/>
          <a:srcRect l="15001" r="9377"/>
          <a:stretch>
            <a:fillRect/>
          </a:stretch>
        </p:blipFill>
        <p:spPr bwMode="auto">
          <a:xfrm>
            <a:off x="4191000" y="4673600"/>
            <a:ext cx="914400" cy="7953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39" name="Picture 27"/>
          <p:cNvPicPr>
            <a:picLocks noChangeArrowheads="1"/>
          </p:cNvPicPr>
          <p:nvPr/>
        </p:nvPicPr>
        <p:blipFill>
          <a:blip r:embed="rId6" cstate="print"/>
          <a:srcRect l="22005" t="5190" r="11716" b="20491"/>
          <a:stretch>
            <a:fillRect/>
          </a:stretch>
        </p:blipFill>
        <p:spPr bwMode="auto">
          <a:xfrm>
            <a:off x="504825" y="2466975"/>
            <a:ext cx="546100" cy="5842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</p:spPr>
      </p:pic>
      <p:pic>
        <p:nvPicPr>
          <p:cNvPr id="38940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2743200"/>
            <a:ext cx="1143000" cy="10477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38941" name="Picture 29"/>
          <p:cNvPicPr>
            <a:picLocks noChangeArrowheads="1"/>
          </p:cNvPicPr>
          <p:nvPr/>
        </p:nvPicPr>
        <p:blipFill>
          <a:blip r:embed="rId8" cstate="print"/>
          <a:srcRect l="17365" t="16930" r="11760" b="10596"/>
          <a:stretch>
            <a:fillRect/>
          </a:stretch>
        </p:blipFill>
        <p:spPr bwMode="auto">
          <a:xfrm>
            <a:off x="1295400" y="4714875"/>
            <a:ext cx="939800" cy="69532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sp>
        <p:nvSpPr>
          <p:cNvPr id="38942" name="Line 30"/>
          <p:cNvSpPr>
            <a:spLocks noChangeShapeType="1"/>
          </p:cNvSpPr>
          <p:nvPr/>
        </p:nvSpPr>
        <p:spPr bwMode="auto">
          <a:xfrm flipH="1">
            <a:off x="4572000" y="3886200"/>
            <a:ext cx="1588" cy="60960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 rot="10800000" flipH="1">
            <a:off x="2209800" y="3505200"/>
            <a:ext cx="1676400" cy="1752600"/>
          </a:xfrm>
          <a:prstGeom prst="line">
            <a:avLst/>
          </a:prstGeom>
          <a:noFill/>
          <a:ln w="57150" cap="flat">
            <a:solidFill>
              <a:srgbClr val="D4E1ED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 flipH="1">
            <a:off x="7391400" y="3810000"/>
            <a:ext cx="1588" cy="60960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8945" name="Picture 33"/>
          <p:cNvPicPr>
            <a:picLocks noChangeArrowheads="1"/>
          </p:cNvPicPr>
          <p:nvPr/>
        </p:nvPicPr>
        <p:blipFill>
          <a:blip r:embed="rId8" cstate="print"/>
          <a:srcRect l="17365" t="16930" r="11760" b="10596"/>
          <a:stretch>
            <a:fillRect/>
          </a:stretch>
        </p:blipFill>
        <p:spPr bwMode="auto">
          <a:xfrm>
            <a:off x="1219200" y="4648200"/>
            <a:ext cx="939800" cy="6937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6" name="Picture 34"/>
          <p:cNvPicPr>
            <a:picLocks noChangeArrowheads="1"/>
          </p:cNvPicPr>
          <p:nvPr/>
        </p:nvPicPr>
        <p:blipFill>
          <a:blip r:embed="rId8" cstate="print"/>
          <a:srcRect l="17365" t="16930" r="11760" b="10596"/>
          <a:stretch>
            <a:fillRect/>
          </a:stretch>
        </p:blipFill>
        <p:spPr bwMode="auto">
          <a:xfrm>
            <a:off x="1143000" y="4572000"/>
            <a:ext cx="939800" cy="6937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7" name="Picture 35"/>
          <p:cNvPicPr>
            <a:picLocks noChangeArrowheads="1"/>
          </p:cNvPicPr>
          <p:nvPr/>
        </p:nvPicPr>
        <p:blipFill>
          <a:blip r:embed="rId5" cstate="print"/>
          <a:srcRect l="15001" r="9377"/>
          <a:stretch>
            <a:fillRect/>
          </a:stretch>
        </p:blipFill>
        <p:spPr bwMode="auto">
          <a:xfrm>
            <a:off x="4114800" y="4597400"/>
            <a:ext cx="914400" cy="7953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8" name="Picture 36"/>
          <p:cNvPicPr>
            <a:picLocks noChangeArrowheads="1"/>
          </p:cNvPicPr>
          <p:nvPr/>
        </p:nvPicPr>
        <p:blipFill>
          <a:blip r:embed="rId5" cstate="print"/>
          <a:srcRect l="15001" r="9377"/>
          <a:stretch>
            <a:fillRect/>
          </a:stretch>
        </p:blipFill>
        <p:spPr bwMode="auto">
          <a:xfrm>
            <a:off x="4038600" y="4521200"/>
            <a:ext cx="914400" cy="7953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9" name="Picture 37"/>
          <p:cNvPicPr>
            <a:picLocks noChangeArrowheads="1"/>
          </p:cNvPicPr>
          <p:nvPr/>
        </p:nvPicPr>
        <p:blipFill>
          <a:blip r:embed="rId9" cstate="print"/>
          <a:srcRect l="31850" t="14574" r="26839" b="20734"/>
          <a:stretch>
            <a:fillRect/>
          </a:stretch>
        </p:blipFill>
        <p:spPr bwMode="auto">
          <a:xfrm>
            <a:off x="1752600" y="3213100"/>
            <a:ext cx="431800" cy="4572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38950" name="Picture 38"/>
          <p:cNvPicPr>
            <a:picLocks noChangeArrowheads="1"/>
          </p:cNvPicPr>
          <p:nvPr/>
        </p:nvPicPr>
        <p:blipFill>
          <a:blip r:embed="rId10" cstate="print"/>
          <a:srcRect l="28220" t="16164" r="26183" b="17010"/>
          <a:stretch>
            <a:fillRect/>
          </a:stretch>
        </p:blipFill>
        <p:spPr bwMode="auto">
          <a:xfrm>
            <a:off x="1143000" y="3213100"/>
            <a:ext cx="457200" cy="4445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8951" name="Line 39"/>
          <p:cNvSpPr>
            <a:spLocks noChangeShapeType="1"/>
          </p:cNvSpPr>
          <p:nvPr/>
        </p:nvSpPr>
        <p:spPr bwMode="auto">
          <a:xfrm>
            <a:off x="990600" y="3124200"/>
            <a:ext cx="149225" cy="18415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52" name="Line 40"/>
          <p:cNvSpPr>
            <a:spLocks noChangeShapeType="1"/>
          </p:cNvSpPr>
          <p:nvPr/>
        </p:nvSpPr>
        <p:spPr bwMode="auto">
          <a:xfrm flipH="1">
            <a:off x="2209800" y="3124200"/>
            <a:ext cx="152400" cy="22860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53" name="Text Box 41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22021121-37A9-4E84-842D-93CE3CD8D9AC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7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38954" name="Rectangle 42"/>
          <p:cNvSpPr>
            <a:spLocks/>
          </p:cNvSpPr>
          <p:nvPr/>
        </p:nvSpPr>
        <p:spPr bwMode="auto">
          <a:xfrm>
            <a:off x="6324600" y="2667000"/>
            <a:ext cx="2374900" cy="1143000"/>
          </a:xfrm>
          <a:prstGeom prst="rect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8955" name="Group 43"/>
          <p:cNvGrpSpPr>
            <a:grpSpLocks/>
          </p:cNvGrpSpPr>
          <p:nvPr/>
        </p:nvGrpSpPr>
        <p:grpSpPr bwMode="auto">
          <a:xfrm>
            <a:off x="6400800" y="2751138"/>
            <a:ext cx="2108200" cy="1012825"/>
            <a:chOff x="0" y="0"/>
            <a:chExt cx="1328" cy="637"/>
          </a:xfrm>
        </p:grpSpPr>
        <p:grpSp>
          <p:nvGrpSpPr>
            <p:cNvPr id="38956" name="Group 44"/>
            <p:cNvGrpSpPr>
              <a:grpSpLocks/>
            </p:cNvGrpSpPr>
            <p:nvPr/>
          </p:nvGrpSpPr>
          <p:grpSpPr bwMode="auto">
            <a:xfrm>
              <a:off x="886" y="58"/>
              <a:ext cx="442" cy="194"/>
              <a:chOff x="0" y="0"/>
              <a:chExt cx="442" cy="194"/>
            </a:xfrm>
          </p:grpSpPr>
          <p:sp>
            <p:nvSpPr>
              <p:cNvPr id="38957" name="Rectangle 45"/>
              <p:cNvSpPr>
                <a:spLocks/>
              </p:cNvSpPr>
              <p:nvPr/>
            </p:nvSpPr>
            <p:spPr bwMode="auto">
              <a:xfrm>
                <a:off x="0" y="16"/>
                <a:ext cx="442" cy="17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A5A5A5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p</a:t>
                </a:r>
                <a:r>
                  <a:rPr lang="en-US" sz="1200" baseline="-25000">
                    <a:solidFill>
                      <a:srgbClr val="A5A5A5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</a:t>
                </a:r>
                <a:r>
                  <a:rPr lang="en-US" sz="1200" baseline="-25000">
                    <a:solidFill>
                      <a:srgbClr val="A5A5A5"/>
                    </a:solidFill>
                    <a:latin typeface="Tw Cen MT" charset="0"/>
                    <a:ea typeface="Tw Cen MT" charset="0"/>
                    <a:cs typeface="Tw Cen MT" charset="0"/>
                    <a:sym typeface="Tw Cen MT" charset="0"/>
                  </a:rPr>
                  <a:t>+1</a:t>
                </a:r>
                <a:r>
                  <a:rPr lang="en-US" sz="1200">
                    <a:solidFill>
                      <a:srgbClr val="A5A5A5"/>
                    </a:solidFill>
                    <a:latin typeface="Tw Cen MT" charset="0"/>
                    <a:ea typeface="Tw Cen MT" charset="0"/>
                    <a:cs typeface="Tw Cen MT" charset="0"/>
                    <a:sym typeface="Tw Cen MT" charset="0"/>
                  </a:rPr>
                  <a:t>(</a:t>
                </a:r>
                <a:r>
                  <a:rPr lang="en-US" sz="1200">
                    <a:solidFill>
                      <a:srgbClr val="A5A5A5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     </a:t>
                </a:r>
                <a:r>
                  <a:rPr lang="en-US" sz="1200">
                    <a:solidFill>
                      <a:srgbClr val="A5A5A5"/>
                    </a:solidFill>
                    <a:latin typeface="Tw Cen MT" charset="0"/>
                    <a:ea typeface="Tw Cen MT" charset="0"/>
                    <a:cs typeface="Tw Cen MT" charset="0"/>
                    <a:sym typeface="Tw Cen MT" charset="0"/>
                  </a:rPr>
                  <a:t>)</a:t>
                </a:r>
              </a:p>
            </p:txBody>
          </p:sp>
          <p:sp>
            <p:nvSpPr>
              <p:cNvPr id="38958" name="Rectangle 46"/>
              <p:cNvSpPr>
                <a:spLocks/>
              </p:cNvSpPr>
              <p:nvPr/>
            </p:nvSpPr>
            <p:spPr bwMode="auto">
              <a:xfrm>
                <a:off x="205" y="58"/>
                <a:ext cx="188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A5A5A5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k+</a:t>
                </a:r>
                <a:r>
                  <a:rPr lang="en-US" sz="1000">
                    <a:solidFill>
                      <a:srgbClr val="A5A5A5"/>
                    </a:solidFill>
                    <a:latin typeface="Tw Cen MT" charset="0"/>
                    <a:ea typeface="Tw Cen MT" charset="0"/>
                    <a:cs typeface="Tw Cen MT" charset="0"/>
                    <a:sym typeface="Tw Cen MT" charset="0"/>
                  </a:rPr>
                  <a:t>1</a:t>
                </a:r>
              </a:p>
            </p:txBody>
          </p:sp>
          <p:sp>
            <p:nvSpPr>
              <p:cNvPr id="38959" name="Rectangle 47"/>
              <p:cNvSpPr>
                <a:spLocks/>
              </p:cNvSpPr>
              <p:nvPr/>
            </p:nvSpPr>
            <p:spPr bwMode="auto">
              <a:xfrm>
                <a:off x="181" y="0"/>
                <a:ext cx="135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A5A5A5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*1</a:t>
                </a:r>
              </a:p>
            </p:txBody>
          </p:sp>
        </p:grpSp>
        <p:grpSp>
          <p:nvGrpSpPr>
            <p:cNvPr id="38960" name="Group 48"/>
            <p:cNvGrpSpPr>
              <a:grpSpLocks/>
            </p:cNvGrpSpPr>
            <p:nvPr/>
          </p:nvGrpSpPr>
          <p:grpSpPr bwMode="auto">
            <a:xfrm>
              <a:off x="871" y="176"/>
              <a:ext cx="442" cy="195"/>
              <a:chOff x="0" y="0"/>
              <a:chExt cx="442" cy="194"/>
            </a:xfrm>
          </p:grpSpPr>
          <p:sp>
            <p:nvSpPr>
              <p:cNvPr id="38961" name="Rectangle 49"/>
              <p:cNvSpPr>
                <a:spLocks/>
              </p:cNvSpPr>
              <p:nvPr/>
            </p:nvSpPr>
            <p:spPr bwMode="auto">
              <a:xfrm>
                <a:off x="0" y="16"/>
                <a:ext cx="442" cy="17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p</a:t>
                </a:r>
                <a:r>
                  <a:rPr lang="en-US" sz="1200" baseline="-25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</a:t>
                </a:r>
                <a:r>
                  <a:rPr lang="en-US" sz="1200" baseline="-2500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  <a:sym typeface="Tw Cen MT" charset="0"/>
                  </a:rPr>
                  <a:t>+1</a:t>
                </a:r>
                <a:r>
                  <a:rPr lang="en-US" sz="120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  <a:sym typeface="Tw Cen MT" charset="0"/>
                  </a:rPr>
                  <a:t>(</a:t>
                </a:r>
                <a:r>
                  <a:rPr lang="en-US" sz="12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     </a:t>
                </a:r>
                <a:r>
                  <a:rPr lang="en-US" sz="120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  <a:sym typeface="Tw Cen MT" charset="0"/>
                  </a:rPr>
                  <a:t>)</a:t>
                </a:r>
              </a:p>
            </p:txBody>
          </p:sp>
          <p:sp>
            <p:nvSpPr>
              <p:cNvPr id="38962" name="Rectangle 50"/>
              <p:cNvSpPr>
                <a:spLocks/>
              </p:cNvSpPr>
              <p:nvPr/>
            </p:nvSpPr>
            <p:spPr bwMode="auto">
              <a:xfrm>
                <a:off x="205" y="58"/>
                <a:ext cx="188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k+</a:t>
                </a:r>
                <a:r>
                  <a:rPr lang="en-US" sz="100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  <a:sym typeface="Tw Cen MT" charset="0"/>
                  </a:rPr>
                  <a:t>1</a:t>
                </a:r>
              </a:p>
            </p:txBody>
          </p:sp>
          <p:sp>
            <p:nvSpPr>
              <p:cNvPr id="38963" name="Rectangle 51"/>
              <p:cNvSpPr>
                <a:spLocks/>
              </p:cNvSpPr>
              <p:nvPr/>
            </p:nvSpPr>
            <p:spPr bwMode="auto">
              <a:xfrm>
                <a:off x="176" y="0"/>
                <a:ext cx="136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*2</a:t>
                </a:r>
              </a:p>
            </p:txBody>
          </p:sp>
        </p:grpSp>
        <p:grpSp>
          <p:nvGrpSpPr>
            <p:cNvPr id="38964" name="Group 52"/>
            <p:cNvGrpSpPr>
              <a:grpSpLocks/>
            </p:cNvGrpSpPr>
            <p:nvPr/>
          </p:nvGrpSpPr>
          <p:grpSpPr bwMode="auto">
            <a:xfrm>
              <a:off x="734" y="443"/>
              <a:ext cx="443" cy="194"/>
              <a:chOff x="0" y="0"/>
              <a:chExt cx="442" cy="194"/>
            </a:xfrm>
          </p:grpSpPr>
          <p:sp>
            <p:nvSpPr>
              <p:cNvPr id="38965" name="Rectangle 53"/>
              <p:cNvSpPr>
                <a:spLocks/>
              </p:cNvSpPr>
              <p:nvPr/>
            </p:nvSpPr>
            <p:spPr bwMode="auto">
              <a:xfrm>
                <a:off x="0" y="16"/>
                <a:ext cx="442" cy="17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A5A5A5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p</a:t>
                </a:r>
                <a:r>
                  <a:rPr lang="en-US" sz="1200" baseline="-25000">
                    <a:solidFill>
                      <a:srgbClr val="A5A5A5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</a:t>
                </a:r>
                <a:r>
                  <a:rPr lang="en-US" sz="1200" baseline="-25000">
                    <a:solidFill>
                      <a:srgbClr val="A5A5A5"/>
                    </a:solidFill>
                    <a:latin typeface="Tw Cen MT" charset="0"/>
                    <a:ea typeface="Tw Cen MT" charset="0"/>
                    <a:cs typeface="Tw Cen MT" charset="0"/>
                    <a:sym typeface="Tw Cen MT" charset="0"/>
                  </a:rPr>
                  <a:t>+1</a:t>
                </a:r>
                <a:r>
                  <a:rPr lang="en-US" sz="1200">
                    <a:solidFill>
                      <a:srgbClr val="A5A5A5"/>
                    </a:solidFill>
                    <a:latin typeface="Tw Cen MT" charset="0"/>
                    <a:ea typeface="Tw Cen MT" charset="0"/>
                    <a:cs typeface="Tw Cen MT" charset="0"/>
                    <a:sym typeface="Tw Cen MT" charset="0"/>
                  </a:rPr>
                  <a:t>(</a:t>
                </a:r>
                <a:r>
                  <a:rPr lang="en-US" sz="1200">
                    <a:solidFill>
                      <a:srgbClr val="A5A5A5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     </a:t>
                </a:r>
                <a:r>
                  <a:rPr lang="en-US" sz="1200">
                    <a:solidFill>
                      <a:srgbClr val="A5A5A5"/>
                    </a:solidFill>
                    <a:latin typeface="Tw Cen MT" charset="0"/>
                    <a:ea typeface="Tw Cen MT" charset="0"/>
                    <a:cs typeface="Tw Cen MT" charset="0"/>
                    <a:sym typeface="Tw Cen MT" charset="0"/>
                  </a:rPr>
                  <a:t>)</a:t>
                </a:r>
              </a:p>
            </p:txBody>
          </p:sp>
          <p:sp>
            <p:nvSpPr>
              <p:cNvPr id="38966" name="Rectangle 54"/>
              <p:cNvSpPr>
                <a:spLocks/>
              </p:cNvSpPr>
              <p:nvPr/>
            </p:nvSpPr>
            <p:spPr bwMode="auto">
              <a:xfrm>
                <a:off x="194" y="58"/>
                <a:ext cx="189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A5A5A5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k+</a:t>
                </a:r>
                <a:r>
                  <a:rPr lang="en-US" sz="1000">
                    <a:solidFill>
                      <a:srgbClr val="A5A5A5"/>
                    </a:solidFill>
                    <a:latin typeface="Tw Cen MT" charset="0"/>
                    <a:ea typeface="Tw Cen MT" charset="0"/>
                    <a:cs typeface="Tw Cen MT" charset="0"/>
                    <a:sym typeface="Tw Cen MT" charset="0"/>
                  </a:rPr>
                  <a:t>1</a:t>
                </a:r>
              </a:p>
            </p:txBody>
          </p:sp>
          <p:sp>
            <p:nvSpPr>
              <p:cNvPr id="38967" name="Rectangle 55"/>
              <p:cNvSpPr>
                <a:spLocks/>
              </p:cNvSpPr>
              <p:nvPr/>
            </p:nvSpPr>
            <p:spPr bwMode="auto">
              <a:xfrm>
                <a:off x="178" y="0"/>
                <a:ext cx="152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A5A5A5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*M</a:t>
                </a:r>
              </a:p>
            </p:txBody>
          </p:sp>
        </p:grpSp>
        <p:sp>
          <p:nvSpPr>
            <p:cNvPr id="38968" name="Rectangle 56"/>
            <p:cNvSpPr>
              <a:spLocks/>
            </p:cNvSpPr>
            <p:nvPr/>
          </p:nvSpPr>
          <p:spPr bwMode="auto">
            <a:xfrm rot="5940000">
              <a:off x="927" y="289"/>
              <a:ext cx="152" cy="152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20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…</a:t>
              </a:r>
            </a:p>
          </p:txBody>
        </p:sp>
        <p:grpSp>
          <p:nvGrpSpPr>
            <p:cNvPr id="38969" name="Group 57"/>
            <p:cNvGrpSpPr>
              <a:grpSpLocks/>
            </p:cNvGrpSpPr>
            <p:nvPr/>
          </p:nvGrpSpPr>
          <p:grpSpPr bwMode="auto">
            <a:xfrm>
              <a:off x="464" y="209"/>
              <a:ext cx="392" cy="72"/>
              <a:chOff x="0" y="0"/>
              <a:chExt cx="392" cy="72"/>
            </a:xfrm>
          </p:grpSpPr>
          <p:sp>
            <p:nvSpPr>
              <p:cNvPr id="38970" name="Line 58"/>
              <p:cNvSpPr>
                <a:spLocks noChangeShapeType="1"/>
              </p:cNvSpPr>
              <p:nvPr/>
            </p:nvSpPr>
            <p:spPr bwMode="auto">
              <a:xfrm>
                <a:off x="0" y="0"/>
                <a:ext cx="376" cy="50"/>
              </a:xfrm>
              <a:prstGeom prst="line">
                <a:avLst/>
              </a:prstGeom>
              <a:noFill/>
              <a:ln w="57150" cap="flat">
                <a:solidFill>
                  <a:srgbClr val="F7B61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71" name="Oval 59"/>
              <p:cNvSpPr>
                <a:spLocks/>
              </p:cNvSpPr>
              <p:nvPr/>
            </p:nvSpPr>
            <p:spPr bwMode="auto">
              <a:xfrm>
                <a:off x="351" y="31"/>
                <a:ext cx="41" cy="41"/>
              </a:xfrm>
              <a:prstGeom prst="ellipse">
                <a:avLst/>
              </a:prstGeom>
              <a:solidFill>
                <a:srgbClr val="F7B615"/>
              </a:solidFill>
              <a:ln w="38100" cap="flat">
                <a:solidFill>
                  <a:srgbClr val="F7B61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8972" name="Group 60"/>
            <p:cNvGrpSpPr>
              <a:grpSpLocks/>
            </p:cNvGrpSpPr>
            <p:nvPr/>
          </p:nvGrpSpPr>
          <p:grpSpPr bwMode="auto">
            <a:xfrm rot="2460000">
              <a:off x="393" y="165"/>
              <a:ext cx="393" cy="380"/>
              <a:chOff x="0" y="0"/>
              <a:chExt cx="392" cy="380"/>
            </a:xfrm>
          </p:grpSpPr>
          <p:sp>
            <p:nvSpPr>
              <p:cNvPr id="38973" name="Line 61"/>
              <p:cNvSpPr>
                <a:spLocks noChangeShapeType="1"/>
              </p:cNvSpPr>
              <p:nvPr/>
            </p:nvSpPr>
            <p:spPr bwMode="auto">
              <a:xfrm>
                <a:off x="0" y="164"/>
                <a:ext cx="376" cy="5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74" name="Oval 62"/>
              <p:cNvSpPr>
                <a:spLocks/>
              </p:cNvSpPr>
              <p:nvPr/>
            </p:nvSpPr>
            <p:spPr bwMode="auto">
              <a:xfrm>
                <a:off x="351" y="196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8975" name="Group 63"/>
            <p:cNvGrpSpPr>
              <a:grpSpLocks/>
            </p:cNvGrpSpPr>
            <p:nvPr/>
          </p:nvGrpSpPr>
          <p:grpSpPr bwMode="auto">
            <a:xfrm rot="-960000">
              <a:off x="464" y="93"/>
              <a:ext cx="393" cy="156"/>
              <a:chOff x="0" y="0"/>
              <a:chExt cx="392" cy="156"/>
            </a:xfrm>
          </p:grpSpPr>
          <p:sp>
            <p:nvSpPr>
              <p:cNvPr id="38976" name="Line 64"/>
              <p:cNvSpPr>
                <a:spLocks noChangeShapeType="1"/>
              </p:cNvSpPr>
              <p:nvPr/>
            </p:nvSpPr>
            <p:spPr bwMode="auto">
              <a:xfrm>
                <a:off x="0" y="52"/>
                <a:ext cx="376" cy="5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77" name="Oval 65"/>
              <p:cNvSpPr>
                <a:spLocks/>
              </p:cNvSpPr>
              <p:nvPr/>
            </p:nvSpPr>
            <p:spPr bwMode="auto">
              <a:xfrm>
                <a:off x="351" y="84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8978" name="Group 66"/>
            <p:cNvGrpSpPr>
              <a:grpSpLocks/>
            </p:cNvGrpSpPr>
            <p:nvPr/>
          </p:nvGrpSpPr>
          <p:grpSpPr bwMode="auto">
            <a:xfrm rot="599999">
              <a:off x="456" y="181"/>
              <a:ext cx="393" cy="177"/>
              <a:chOff x="0" y="0"/>
              <a:chExt cx="392" cy="176"/>
            </a:xfrm>
          </p:grpSpPr>
          <p:sp>
            <p:nvSpPr>
              <p:cNvPr id="38979" name="Line 67"/>
              <p:cNvSpPr>
                <a:spLocks noChangeShapeType="1"/>
              </p:cNvSpPr>
              <p:nvPr/>
            </p:nvSpPr>
            <p:spPr bwMode="auto">
              <a:xfrm>
                <a:off x="0" y="62"/>
                <a:ext cx="376" cy="5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80" name="Oval 68"/>
              <p:cNvSpPr>
                <a:spLocks/>
              </p:cNvSpPr>
              <p:nvPr/>
            </p:nvSpPr>
            <p:spPr bwMode="auto">
              <a:xfrm>
                <a:off x="351" y="91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8981" name="Group 69"/>
            <p:cNvGrpSpPr>
              <a:grpSpLocks/>
            </p:cNvGrpSpPr>
            <p:nvPr/>
          </p:nvGrpSpPr>
          <p:grpSpPr bwMode="auto">
            <a:xfrm rot="1020000">
              <a:off x="446" y="167"/>
              <a:ext cx="393" cy="253"/>
              <a:chOff x="0" y="0"/>
              <a:chExt cx="392" cy="252"/>
            </a:xfrm>
          </p:grpSpPr>
          <p:sp>
            <p:nvSpPr>
              <p:cNvPr id="38982" name="Line 70"/>
              <p:cNvSpPr>
                <a:spLocks noChangeShapeType="1"/>
              </p:cNvSpPr>
              <p:nvPr/>
            </p:nvSpPr>
            <p:spPr bwMode="auto">
              <a:xfrm>
                <a:off x="0" y="101"/>
                <a:ext cx="376" cy="50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83" name="Oval 71"/>
              <p:cNvSpPr>
                <a:spLocks/>
              </p:cNvSpPr>
              <p:nvPr/>
            </p:nvSpPr>
            <p:spPr bwMode="auto">
              <a:xfrm>
                <a:off x="351" y="129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8984" name="Oval 72"/>
            <p:cNvSpPr>
              <a:spLocks/>
            </p:cNvSpPr>
            <p:nvPr/>
          </p:nvSpPr>
          <p:spPr bwMode="auto">
            <a:xfrm>
              <a:off x="432" y="181"/>
              <a:ext cx="49" cy="49"/>
            </a:xfrm>
            <a:prstGeom prst="ellipse">
              <a:avLst/>
            </a:prstGeom>
            <a:solidFill>
              <a:schemeClr val="accent1"/>
            </a:solidFill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8985" name="Group 73"/>
            <p:cNvGrpSpPr>
              <a:grpSpLocks/>
            </p:cNvGrpSpPr>
            <p:nvPr/>
          </p:nvGrpSpPr>
          <p:grpSpPr bwMode="auto">
            <a:xfrm>
              <a:off x="339" y="53"/>
              <a:ext cx="137" cy="170"/>
              <a:chOff x="0" y="0"/>
              <a:chExt cx="136" cy="170"/>
            </a:xfrm>
          </p:grpSpPr>
          <p:sp>
            <p:nvSpPr>
              <p:cNvPr id="38986" name="Rectangle 74"/>
              <p:cNvSpPr>
                <a:spLocks/>
              </p:cNvSpPr>
              <p:nvPr/>
            </p:nvSpPr>
            <p:spPr bwMode="auto">
              <a:xfrm>
                <a:off x="0" y="0"/>
                <a:ext cx="104" cy="152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</a:t>
                </a:r>
              </a:p>
            </p:txBody>
          </p:sp>
          <p:sp>
            <p:nvSpPr>
              <p:cNvPr id="38987" name="Rectangle 75"/>
              <p:cNvSpPr>
                <a:spLocks/>
              </p:cNvSpPr>
              <p:nvPr/>
            </p:nvSpPr>
            <p:spPr bwMode="auto">
              <a:xfrm>
                <a:off x="45" y="34"/>
                <a:ext cx="91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</a:t>
                </a:r>
              </a:p>
            </p:txBody>
          </p:sp>
        </p:grpSp>
        <p:sp>
          <p:nvSpPr>
            <p:cNvPr id="38988" name="Line 76"/>
            <p:cNvSpPr>
              <a:spLocks noChangeShapeType="1"/>
            </p:cNvSpPr>
            <p:nvPr/>
          </p:nvSpPr>
          <p:spPr bwMode="auto">
            <a:xfrm rot="10800000" flipH="1">
              <a:off x="160" y="212"/>
              <a:ext cx="290" cy="21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89" name="Oval 77"/>
            <p:cNvSpPr>
              <a:spLocks/>
            </p:cNvSpPr>
            <p:nvPr/>
          </p:nvSpPr>
          <p:spPr bwMode="auto">
            <a:xfrm>
              <a:off x="133" y="386"/>
              <a:ext cx="69" cy="68"/>
            </a:xfrm>
            <a:prstGeom prst="ellipse">
              <a:avLst/>
            </a:prstGeom>
            <a:solidFill>
              <a:srgbClr val="000000"/>
            </a:solidFill>
            <a:ln w="38100" cap="flat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8990" name="Group 78"/>
            <p:cNvGrpSpPr>
              <a:grpSpLocks/>
            </p:cNvGrpSpPr>
            <p:nvPr/>
          </p:nvGrpSpPr>
          <p:grpSpPr bwMode="auto">
            <a:xfrm>
              <a:off x="0" y="428"/>
              <a:ext cx="207" cy="171"/>
              <a:chOff x="0" y="0"/>
              <a:chExt cx="207" cy="170"/>
            </a:xfrm>
          </p:grpSpPr>
          <p:sp>
            <p:nvSpPr>
              <p:cNvPr id="38991" name="Rectangle 79"/>
              <p:cNvSpPr>
                <a:spLocks/>
              </p:cNvSpPr>
              <p:nvPr/>
            </p:nvSpPr>
            <p:spPr bwMode="auto">
              <a:xfrm>
                <a:off x="0" y="0"/>
                <a:ext cx="104" cy="152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</a:t>
                </a:r>
              </a:p>
            </p:txBody>
          </p:sp>
          <p:sp>
            <p:nvSpPr>
              <p:cNvPr id="38992" name="Rectangle 80"/>
              <p:cNvSpPr>
                <a:spLocks/>
              </p:cNvSpPr>
              <p:nvPr/>
            </p:nvSpPr>
            <p:spPr bwMode="auto">
              <a:xfrm>
                <a:off x="45" y="34"/>
                <a:ext cx="162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k-1</a:t>
                </a:r>
              </a:p>
            </p:txBody>
          </p:sp>
        </p:grpSp>
        <p:grpSp>
          <p:nvGrpSpPr>
            <p:cNvPr id="38993" name="Group 81"/>
            <p:cNvGrpSpPr>
              <a:grpSpLocks/>
            </p:cNvGrpSpPr>
            <p:nvPr/>
          </p:nvGrpSpPr>
          <p:grpSpPr bwMode="auto">
            <a:xfrm>
              <a:off x="619" y="0"/>
              <a:ext cx="316" cy="194"/>
              <a:chOff x="0" y="0"/>
              <a:chExt cx="316" cy="194"/>
            </a:xfrm>
          </p:grpSpPr>
          <p:sp>
            <p:nvSpPr>
              <p:cNvPr id="38994" name="Rectangle 82"/>
              <p:cNvSpPr>
                <a:spLocks/>
              </p:cNvSpPr>
              <p:nvPr/>
            </p:nvSpPr>
            <p:spPr bwMode="auto">
              <a:xfrm>
                <a:off x="0" y="16"/>
                <a:ext cx="104" cy="152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</a:t>
                </a:r>
              </a:p>
            </p:txBody>
          </p:sp>
          <p:sp>
            <p:nvSpPr>
              <p:cNvPr id="38995" name="Rectangle 83"/>
              <p:cNvSpPr>
                <a:spLocks/>
              </p:cNvSpPr>
              <p:nvPr/>
            </p:nvSpPr>
            <p:spPr bwMode="auto">
              <a:xfrm>
                <a:off x="45" y="58"/>
                <a:ext cx="189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k+1</a:t>
                </a:r>
              </a:p>
            </p:txBody>
          </p:sp>
          <p:sp>
            <p:nvSpPr>
              <p:cNvPr id="38996" name="Rectangle 84"/>
              <p:cNvSpPr>
                <a:spLocks/>
              </p:cNvSpPr>
              <p:nvPr/>
            </p:nvSpPr>
            <p:spPr bwMode="auto">
              <a:xfrm>
                <a:off x="39" y="0"/>
                <a:ext cx="277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*1…M</a:t>
                </a:r>
              </a:p>
            </p:txBody>
          </p:sp>
        </p:grpSp>
      </p:grpSp>
      <p:sp>
        <p:nvSpPr>
          <p:cNvPr id="38997" name="Line 85"/>
          <p:cNvSpPr>
            <a:spLocks noChangeShapeType="1"/>
          </p:cNvSpPr>
          <p:nvPr/>
        </p:nvSpPr>
        <p:spPr bwMode="auto">
          <a:xfrm rot="10800000" flipH="1">
            <a:off x="5029200" y="3657600"/>
            <a:ext cx="1524000" cy="1600200"/>
          </a:xfrm>
          <a:prstGeom prst="line">
            <a:avLst/>
          </a:prstGeom>
          <a:noFill/>
          <a:ln w="57150" cap="flat">
            <a:solidFill>
              <a:srgbClr val="D4E1ED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8998" name="Picture 86"/>
          <p:cNvPicPr>
            <a:picLocks noChangeArrowheads="1"/>
          </p:cNvPicPr>
          <p:nvPr/>
        </p:nvPicPr>
        <p:blipFill>
          <a:blip r:embed="rId11" cstate="print"/>
          <a:srcRect l="24950" t="10010" r="23897" b="11656"/>
          <a:stretch>
            <a:fillRect/>
          </a:stretch>
        </p:blipFill>
        <p:spPr bwMode="auto">
          <a:xfrm rot="-5400000">
            <a:off x="6899275" y="4375150"/>
            <a:ext cx="1003300" cy="1155700"/>
          </a:xfrm>
          <a:prstGeom prst="rect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/>
            <a:tailEnd/>
          </a:ln>
        </p:spPr>
      </p:pic>
      <p:sp>
        <p:nvSpPr>
          <p:cNvPr id="38999" name="Rectangle 87"/>
          <p:cNvSpPr>
            <a:spLocks/>
          </p:cNvSpPr>
          <p:nvPr/>
        </p:nvSpPr>
        <p:spPr bwMode="auto">
          <a:xfrm>
            <a:off x="414337" y="5448300"/>
            <a:ext cx="2633663" cy="711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2300" dirty="0">
                <a:solidFill>
                  <a:schemeClr val="bg1"/>
                </a:solidFill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a priori</a:t>
            </a:r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probability of</a:t>
            </a:r>
          </a:p>
          <a:p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each AA’s location</a:t>
            </a:r>
          </a:p>
        </p:txBody>
      </p:sp>
      <p:sp>
        <p:nvSpPr>
          <p:cNvPr id="39000" name="Rectangle 88"/>
          <p:cNvSpPr>
            <a:spLocks/>
          </p:cNvSpPr>
          <p:nvPr/>
        </p:nvSpPr>
        <p:spPr bwMode="auto">
          <a:xfrm>
            <a:off x="3338008" y="5435600"/>
            <a:ext cx="2461635" cy="70788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3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marginal probability</a:t>
            </a:r>
            <a:br>
              <a:rPr lang="en-US" sz="23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</a:br>
            <a:r>
              <a:rPr lang="en-US" sz="23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of each AA’s location</a:t>
            </a:r>
          </a:p>
        </p:txBody>
      </p:sp>
      <p:sp>
        <p:nvSpPr>
          <p:cNvPr id="39001" name="Rectangle 89"/>
          <p:cNvSpPr>
            <a:spLocks/>
          </p:cNvSpPr>
          <p:nvPr/>
        </p:nvSpPr>
        <p:spPr bwMode="auto">
          <a:xfrm>
            <a:off x="6026150" y="5448300"/>
            <a:ext cx="2743200" cy="711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3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all-atom protein structures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3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3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3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3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animBg="1"/>
      <p:bldP spid="38914" grpId="0" animBg="1"/>
      <p:bldP spid="38923" grpId="0" animBg="1" autoUpdateAnimBg="0"/>
      <p:bldP spid="38924" grpId="0" animBg="1" autoUpdateAnimBg="0"/>
      <p:bldP spid="38926" grpId="0" autoUpdateAnimBg="0"/>
      <p:bldP spid="38927" grpId="0" autoUpdateAnimBg="0"/>
      <p:bldP spid="38942" grpId="0" animBg="1"/>
      <p:bldP spid="38943" grpId="0" animBg="1"/>
      <p:bldP spid="38944" grpId="0" animBg="1"/>
      <p:bldP spid="38954" grpId="0" animBg="1"/>
      <p:bldP spid="38997" grpId="0" animBg="1"/>
      <p:bldP spid="39000" grpId="0" autoUpdateAnimBg="0"/>
      <p:bldP spid="3900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168E8-E822-4976-8929-D9F651F4B18E}" type="slidenum">
              <a:rPr lang="en-US"/>
              <a:pPr/>
              <a:t>8</a:t>
            </a:fld>
            <a:endParaRPr lang="en-US"/>
          </a:p>
        </p:txBody>
      </p:sp>
      <p:sp>
        <p:nvSpPr>
          <p:cNvPr id="45057" name="Rectangle 1"/>
          <p:cNvSpPr>
            <a:spLocks/>
          </p:cNvSpPr>
          <p:nvPr/>
        </p:nvSpPr>
        <p:spPr bwMode="auto">
          <a:xfrm>
            <a:off x="1562100" y="1981200"/>
            <a:ext cx="6032500" cy="3733800"/>
          </a:xfrm>
          <a:prstGeom prst="rect">
            <a:avLst/>
          </a:prstGeom>
          <a:solidFill>
            <a:schemeClr val="accent1"/>
          </a:solidFill>
          <a:ln w="50800" cap="flat">
            <a:solidFill>
              <a:srgbClr val="9966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8" name="Rectangle 2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9" name="Rectangle 3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0" name="Rectangle 4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Previous Work</a:t>
            </a:r>
            <a:r>
              <a:rPr lang="en-US" sz="1800"/>
              <a:t> </a:t>
            </a:r>
            <a:r>
              <a:rPr lang="en-US" sz="2400">
                <a:solidFill>
                  <a:srgbClr val="F3EB00"/>
                </a:solidFill>
              </a:rPr>
              <a:t>[DiMaio et al, 2007]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892423C9-CCD6-408F-A5F7-AB5303E8B0BA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8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pic>
        <p:nvPicPr>
          <p:cNvPr id="45067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538" y="2340162"/>
            <a:ext cx="5757862" cy="3146238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AF743-6A91-462D-AA3E-B724C88D97CA}" type="slidenum">
              <a:rPr lang="en-US"/>
              <a:pPr/>
              <a:t>9</a:t>
            </a:fld>
            <a:endParaRPr lang="en-US"/>
          </a:p>
        </p:txBody>
      </p:sp>
      <p:sp>
        <p:nvSpPr>
          <p:cNvPr id="47105" name="AutoShape 1"/>
          <p:cNvSpPr>
            <a:spLocks/>
          </p:cNvSpPr>
          <p:nvPr/>
        </p:nvSpPr>
        <p:spPr bwMode="auto">
          <a:xfrm>
            <a:off x="32258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rgbClr val="DD8047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6" name="AutoShape 2"/>
          <p:cNvSpPr>
            <a:spLocks/>
          </p:cNvSpPr>
          <p:nvPr/>
        </p:nvSpPr>
        <p:spPr bwMode="auto">
          <a:xfrm>
            <a:off x="60452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rgbClr val="94B6D2">
              <a:alpha val="70000"/>
            </a:srgbClr>
          </a:solidFill>
          <a:ln w="25400" cap="flat">
            <a:solidFill>
              <a:srgbClr val="6C8499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7" name="Rectangle 3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8" name="Rectangle 4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9" name="Rectangle 5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0" name="AutoShape 6"/>
          <p:cNvSpPr>
            <a:spLocks/>
          </p:cNvSpPr>
          <p:nvPr/>
        </p:nvSpPr>
        <p:spPr bwMode="auto">
          <a:xfrm>
            <a:off x="3810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rgbClr val="94B6D2">
              <a:alpha val="70000"/>
            </a:srgbClr>
          </a:solidFill>
          <a:ln w="25400" cap="flat">
            <a:solidFill>
              <a:srgbClr val="6C8499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ACMI Framework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3198813" y="1676400"/>
            <a:ext cx="0" cy="45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6019800" y="1676400"/>
            <a:ext cx="0" cy="45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4" name="Rectangle 10"/>
          <p:cNvSpPr>
            <a:spLocks/>
          </p:cNvSpPr>
          <p:nvPr/>
        </p:nvSpPr>
        <p:spPr bwMode="auto">
          <a:xfrm>
            <a:off x="381000" y="1676400"/>
            <a:ext cx="2743200" cy="457200"/>
          </a:xfrm>
          <a:prstGeom prst="rect">
            <a:avLst/>
          </a:prstGeom>
          <a:solidFill>
            <a:srgbClr val="503D1A">
              <a:alpha val="70000"/>
            </a:srgbClr>
          </a:solidFill>
          <a:ln w="25400" cap="flat">
            <a:solidFill>
              <a:srgbClr val="6C8499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Perform Local Match</a:t>
            </a:r>
          </a:p>
        </p:txBody>
      </p:sp>
      <p:sp>
        <p:nvSpPr>
          <p:cNvPr id="47115" name="Rectangle 11"/>
          <p:cNvSpPr>
            <a:spLocks/>
          </p:cNvSpPr>
          <p:nvPr/>
        </p:nvSpPr>
        <p:spPr bwMode="auto">
          <a:xfrm>
            <a:off x="32131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Apply Global Constraints</a:t>
            </a:r>
          </a:p>
        </p:txBody>
      </p:sp>
      <p:sp>
        <p:nvSpPr>
          <p:cNvPr id="47116" name="Rectangle 12"/>
          <p:cNvSpPr>
            <a:spLocks/>
          </p:cNvSpPr>
          <p:nvPr/>
        </p:nvSpPr>
        <p:spPr bwMode="auto">
          <a:xfrm>
            <a:off x="6045200" y="1676400"/>
            <a:ext cx="2730500" cy="457200"/>
          </a:xfrm>
          <a:prstGeom prst="rect">
            <a:avLst/>
          </a:prstGeom>
          <a:solidFill>
            <a:srgbClr val="503D1A">
              <a:alpha val="70000"/>
            </a:srgbClr>
          </a:solidFill>
          <a:ln w="25400" cap="flat">
            <a:solidFill>
              <a:srgbClr val="6C8499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Sample Structure</a:t>
            </a:r>
          </a:p>
        </p:txBody>
      </p:sp>
      <p:sp>
        <p:nvSpPr>
          <p:cNvPr id="47117" name="Rectangle 13"/>
          <p:cNvSpPr>
            <a:spLocks/>
          </p:cNvSpPr>
          <p:nvPr/>
        </p:nvSpPr>
        <p:spPr bwMode="auto">
          <a:xfrm>
            <a:off x="381000" y="2209800"/>
            <a:ext cx="2755900" cy="419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>
                <a:latin typeface="Tw Cen MT" charset="0"/>
                <a:ea typeface="Tw Cen MT" charset="0"/>
                <a:cs typeface="Tw Cen MT" charset="0"/>
                <a:sym typeface="Tw Cen MT" charset="0"/>
              </a:rPr>
              <a:t>ACMI-SH</a:t>
            </a:r>
          </a:p>
        </p:txBody>
      </p:sp>
      <p:sp>
        <p:nvSpPr>
          <p:cNvPr id="47118" name="Rectangle 14"/>
          <p:cNvSpPr>
            <a:spLocks/>
          </p:cNvSpPr>
          <p:nvPr/>
        </p:nvSpPr>
        <p:spPr bwMode="auto">
          <a:xfrm>
            <a:off x="3200400" y="2209800"/>
            <a:ext cx="2755900" cy="419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>
                <a:latin typeface="Tw Cen MT" charset="0"/>
                <a:ea typeface="Tw Cen MT" charset="0"/>
                <a:cs typeface="Tw Cen MT" charset="0"/>
                <a:sym typeface="Tw Cen MT" charset="0"/>
              </a:rPr>
              <a:t>ACMI-BP</a:t>
            </a:r>
          </a:p>
        </p:txBody>
      </p:sp>
      <p:sp>
        <p:nvSpPr>
          <p:cNvPr id="47119" name="Rectangle 15"/>
          <p:cNvSpPr>
            <a:spLocks/>
          </p:cNvSpPr>
          <p:nvPr/>
        </p:nvSpPr>
        <p:spPr bwMode="auto">
          <a:xfrm>
            <a:off x="6096000" y="2209800"/>
            <a:ext cx="2679700" cy="419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>
                <a:latin typeface="Tw Cen MT" charset="0"/>
                <a:ea typeface="Tw Cen MT" charset="0"/>
                <a:cs typeface="Tw Cen MT" charset="0"/>
                <a:sym typeface="Tw Cen MT" charset="0"/>
              </a:rPr>
              <a:t>ACMI-PF</a:t>
            </a:r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flipH="1">
            <a:off x="1677988" y="3886200"/>
            <a:ext cx="1587" cy="609600"/>
          </a:xfrm>
          <a:prstGeom prst="line">
            <a:avLst/>
          </a:prstGeom>
          <a:noFill/>
          <a:ln w="57150" cap="flat">
            <a:solidFill>
              <a:srgbClr val="000000">
                <a:alpha val="70000"/>
              </a:srgbClr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7121" name="Group 17"/>
          <p:cNvGrpSpPr>
            <a:grpSpLocks/>
          </p:cNvGrpSpPr>
          <p:nvPr/>
        </p:nvGrpSpPr>
        <p:grpSpPr bwMode="auto">
          <a:xfrm rot="-5400000">
            <a:off x="2355850" y="2397125"/>
            <a:ext cx="622300" cy="762000"/>
            <a:chOff x="0" y="0"/>
            <a:chExt cx="392" cy="480"/>
          </a:xfrm>
        </p:grpSpPr>
        <p:pic>
          <p:nvPicPr>
            <p:cNvPr id="47122" name="Picture 18"/>
            <p:cNvPicPr>
              <a:picLocks noChangeArrowheads="1"/>
            </p:cNvPicPr>
            <p:nvPr/>
          </p:nvPicPr>
          <p:blipFill>
            <a:blip r:embed="rId3" cstate="print">
              <a:lum bright="-48000"/>
            </a:blip>
            <a:srcRect l="11559" r="24643"/>
            <a:stretch>
              <a:fillRect/>
            </a:stretch>
          </p:blipFill>
          <p:spPr bwMode="auto">
            <a:xfrm>
              <a:off x="3" y="17"/>
              <a:ext cx="367" cy="437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grpSp>
          <p:nvGrpSpPr>
            <p:cNvPr id="47123" name="Group 19"/>
            <p:cNvGrpSpPr>
              <a:grpSpLocks/>
            </p:cNvGrpSpPr>
            <p:nvPr/>
          </p:nvGrpSpPr>
          <p:grpSpPr bwMode="auto">
            <a:xfrm>
              <a:off x="0" y="0"/>
              <a:ext cx="392" cy="480"/>
              <a:chOff x="0" y="0"/>
              <a:chExt cx="392" cy="480"/>
            </a:xfrm>
          </p:grpSpPr>
          <p:sp>
            <p:nvSpPr>
              <p:cNvPr id="47124" name="AutoShape 20"/>
              <p:cNvSpPr>
                <a:spLocks/>
              </p:cNvSpPr>
              <p:nvPr/>
            </p:nvSpPr>
            <p:spPr bwMode="auto">
              <a:xfrm rot="5400000" flipH="1">
                <a:off x="-12" y="141"/>
                <a:ext cx="350" cy="326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noFill/>
              <a:ln w="9525" cap="flat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125" name="AutoShape 21"/>
              <p:cNvSpPr>
                <a:spLocks/>
              </p:cNvSpPr>
              <p:nvPr/>
            </p:nvSpPr>
            <p:spPr bwMode="auto">
              <a:xfrm rot="5400000" flipH="1">
                <a:off x="53" y="14"/>
                <a:ext cx="351" cy="325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noFill/>
              <a:ln w="9525" cap="flat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126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0" y="4"/>
                <a:ext cx="64" cy="12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127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327" y="0"/>
                <a:ext cx="64" cy="127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128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327" y="345"/>
                <a:ext cx="64" cy="12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129" name="Line 25"/>
              <p:cNvSpPr>
                <a:spLocks noChangeShapeType="1"/>
              </p:cNvSpPr>
              <p:nvPr/>
            </p:nvSpPr>
            <p:spPr bwMode="auto">
              <a:xfrm rot="10800000" flipH="1">
                <a:off x="0" y="351"/>
                <a:ext cx="64" cy="12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47130" name="Picture 26"/>
          <p:cNvPicPr>
            <a:picLocks noChangeAspect="1" noChangeArrowheads="1"/>
          </p:cNvPicPr>
          <p:nvPr/>
        </p:nvPicPr>
        <p:blipFill>
          <a:blip r:embed="rId4" cstate="print"/>
          <a:srcRect l="15001" r="9377"/>
          <a:stretch>
            <a:fillRect/>
          </a:stretch>
        </p:blipFill>
        <p:spPr bwMode="auto">
          <a:xfrm>
            <a:off x="4114800" y="4724400"/>
            <a:ext cx="914400" cy="7953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47131" name="Picture 27"/>
          <p:cNvPicPr>
            <a:picLocks noChangeArrowheads="1"/>
          </p:cNvPicPr>
          <p:nvPr/>
        </p:nvPicPr>
        <p:blipFill>
          <a:blip r:embed="rId5" cstate="print">
            <a:lum bright="-48000"/>
          </a:blip>
          <a:srcRect l="22005" t="5190" r="11716" b="20491"/>
          <a:stretch>
            <a:fillRect/>
          </a:stretch>
        </p:blipFill>
        <p:spPr bwMode="auto">
          <a:xfrm>
            <a:off x="504825" y="2466975"/>
            <a:ext cx="546100" cy="584200"/>
          </a:xfrm>
          <a:prstGeom prst="rect">
            <a:avLst/>
          </a:prstGeom>
          <a:solidFill>
            <a:schemeClr val="bg1"/>
          </a:solidFill>
          <a:ln w="9525" cap="flat">
            <a:solidFill>
              <a:srgbClr val="000000">
                <a:alpha val="70000"/>
              </a:srgbClr>
            </a:solidFill>
            <a:prstDash val="solid"/>
            <a:round/>
            <a:headEnd/>
            <a:tailEnd/>
          </a:ln>
        </p:spPr>
      </p:pic>
      <p:pic>
        <p:nvPicPr>
          <p:cNvPr id="47132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2743200"/>
            <a:ext cx="1143000" cy="10477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47133" name="Picture 29"/>
          <p:cNvPicPr>
            <a:picLocks noChangeAspect="1" noChangeArrowheads="1"/>
          </p:cNvPicPr>
          <p:nvPr/>
        </p:nvPicPr>
        <p:blipFill>
          <a:blip r:embed="rId7" cstate="print">
            <a:lum bright="-48000"/>
          </a:blip>
          <a:srcRect l="17365" t="16930" r="11760" b="10596"/>
          <a:stretch>
            <a:fillRect/>
          </a:stretch>
        </p:blipFill>
        <p:spPr bwMode="auto">
          <a:xfrm>
            <a:off x="1219200" y="4867275"/>
            <a:ext cx="939800" cy="695325"/>
          </a:xfrm>
          <a:prstGeom prst="rect">
            <a:avLst/>
          </a:prstGeom>
          <a:noFill/>
          <a:ln w="9525" cap="flat">
            <a:solidFill>
              <a:srgbClr val="000000">
                <a:alpha val="70000"/>
              </a:srgbClr>
            </a:solidFill>
            <a:prstDash val="solid"/>
            <a:miter lim="800000"/>
            <a:headEnd/>
            <a:tailEnd/>
          </a:ln>
        </p:spPr>
      </p:pic>
      <p:sp>
        <p:nvSpPr>
          <p:cNvPr id="47134" name="Line 30"/>
          <p:cNvSpPr>
            <a:spLocks noChangeShapeType="1"/>
          </p:cNvSpPr>
          <p:nvPr/>
        </p:nvSpPr>
        <p:spPr bwMode="auto">
          <a:xfrm flipH="1">
            <a:off x="4572000" y="3886200"/>
            <a:ext cx="1588" cy="60960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 rot="10800000" flipH="1">
            <a:off x="2209800" y="3505200"/>
            <a:ext cx="1676400" cy="1752600"/>
          </a:xfrm>
          <a:prstGeom prst="line">
            <a:avLst/>
          </a:prstGeom>
          <a:noFill/>
          <a:ln w="57150" cap="flat">
            <a:solidFill>
              <a:srgbClr val="D4E1ED">
                <a:alpha val="70000"/>
              </a:srgbClr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 flipH="1">
            <a:off x="7391400" y="3810000"/>
            <a:ext cx="1588" cy="609600"/>
          </a:xfrm>
          <a:prstGeom prst="line">
            <a:avLst/>
          </a:prstGeom>
          <a:noFill/>
          <a:ln w="57150" cap="flat">
            <a:solidFill>
              <a:srgbClr val="000000">
                <a:alpha val="70000"/>
              </a:srgbClr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37" name="Picture 33"/>
          <p:cNvPicPr>
            <a:picLocks noChangeAspect="1" noChangeArrowheads="1"/>
          </p:cNvPicPr>
          <p:nvPr/>
        </p:nvPicPr>
        <p:blipFill>
          <a:blip r:embed="rId7" cstate="print">
            <a:lum bright="-48000"/>
          </a:blip>
          <a:srcRect l="17365" t="16930" r="11760" b="10596"/>
          <a:stretch>
            <a:fillRect/>
          </a:stretch>
        </p:blipFill>
        <p:spPr bwMode="auto">
          <a:xfrm>
            <a:off x="1143000" y="4800600"/>
            <a:ext cx="939800" cy="693738"/>
          </a:xfrm>
          <a:prstGeom prst="rect">
            <a:avLst/>
          </a:prstGeom>
          <a:noFill/>
          <a:ln w="9525" cap="flat">
            <a:solidFill>
              <a:srgbClr val="000000">
                <a:alpha val="70000"/>
              </a:srgbClr>
            </a:solidFill>
            <a:prstDash val="solid"/>
            <a:miter lim="800000"/>
            <a:headEnd/>
            <a:tailEnd/>
          </a:ln>
        </p:spPr>
      </p:pic>
      <p:pic>
        <p:nvPicPr>
          <p:cNvPr id="47138" name="Picture 34"/>
          <p:cNvPicPr>
            <a:picLocks noChangeAspect="1" noChangeArrowheads="1"/>
          </p:cNvPicPr>
          <p:nvPr/>
        </p:nvPicPr>
        <p:blipFill>
          <a:blip r:embed="rId7" cstate="print">
            <a:lum bright="-48000"/>
          </a:blip>
          <a:srcRect l="17365" t="16930" r="11760" b="10596"/>
          <a:stretch>
            <a:fillRect/>
          </a:stretch>
        </p:blipFill>
        <p:spPr bwMode="auto">
          <a:xfrm>
            <a:off x="1066800" y="4724400"/>
            <a:ext cx="939800" cy="693738"/>
          </a:xfrm>
          <a:prstGeom prst="rect">
            <a:avLst/>
          </a:prstGeom>
          <a:noFill/>
          <a:ln w="9525" cap="flat">
            <a:solidFill>
              <a:srgbClr val="000000">
                <a:alpha val="70000"/>
              </a:srgbClr>
            </a:solidFill>
            <a:prstDash val="solid"/>
            <a:miter lim="800000"/>
            <a:headEnd/>
            <a:tailEnd/>
          </a:ln>
        </p:spPr>
      </p:pic>
      <p:pic>
        <p:nvPicPr>
          <p:cNvPr id="47139" name="Picture 35"/>
          <p:cNvPicPr>
            <a:picLocks noChangeAspect="1" noChangeArrowheads="1"/>
          </p:cNvPicPr>
          <p:nvPr/>
        </p:nvPicPr>
        <p:blipFill>
          <a:blip r:embed="rId4" cstate="print"/>
          <a:srcRect l="15001" r="9377"/>
          <a:stretch>
            <a:fillRect/>
          </a:stretch>
        </p:blipFill>
        <p:spPr bwMode="auto">
          <a:xfrm>
            <a:off x="4038600" y="4648200"/>
            <a:ext cx="914400" cy="7953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47140" name="Picture 36"/>
          <p:cNvPicPr>
            <a:picLocks noChangeAspect="1" noChangeArrowheads="1"/>
          </p:cNvPicPr>
          <p:nvPr/>
        </p:nvPicPr>
        <p:blipFill>
          <a:blip r:embed="rId4" cstate="print"/>
          <a:srcRect l="15001" r="9377"/>
          <a:stretch>
            <a:fillRect/>
          </a:stretch>
        </p:blipFill>
        <p:spPr bwMode="auto">
          <a:xfrm>
            <a:off x="3962400" y="4572000"/>
            <a:ext cx="914400" cy="7953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47141" name="Picture 37"/>
          <p:cNvPicPr>
            <a:picLocks noChangeArrowheads="1"/>
          </p:cNvPicPr>
          <p:nvPr/>
        </p:nvPicPr>
        <p:blipFill>
          <a:blip r:embed="rId8" cstate="print">
            <a:lum bright="-48000"/>
          </a:blip>
          <a:srcRect l="31850" t="14574" r="26839" b="20734"/>
          <a:stretch>
            <a:fillRect/>
          </a:stretch>
        </p:blipFill>
        <p:spPr bwMode="auto">
          <a:xfrm>
            <a:off x="1752600" y="3213100"/>
            <a:ext cx="431800" cy="4572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47142" name="Picture 38"/>
          <p:cNvPicPr>
            <a:picLocks noChangeArrowheads="1"/>
          </p:cNvPicPr>
          <p:nvPr/>
        </p:nvPicPr>
        <p:blipFill>
          <a:blip r:embed="rId9" cstate="print">
            <a:lum bright="-48000"/>
          </a:blip>
          <a:srcRect l="28220" t="16164" r="26183" b="17010"/>
          <a:stretch>
            <a:fillRect/>
          </a:stretch>
        </p:blipFill>
        <p:spPr bwMode="auto">
          <a:xfrm>
            <a:off x="1143000" y="3213100"/>
            <a:ext cx="457200" cy="4445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7143" name="Line 39"/>
          <p:cNvSpPr>
            <a:spLocks noChangeShapeType="1"/>
          </p:cNvSpPr>
          <p:nvPr/>
        </p:nvSpPr>
        <p:spPr bwMode="auto">
          <a:xfrm>
            <a:off x="990600" y="3124200"/>
            <a:ext cx="149225" cy="184150"/>
          </a:xfrm>
          <a:prstGeom prst="line">
            <a:avLst/>
          </a:prstGeom>
          <a:noFill/>
          <a:ln w="3175" cap="flat">
            <a:solidFill>
              <a:srgbClr val="000000">
                <a:alpha val="70000"/>
              </a:srgbClr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44" name="Line 40"/>
          <p:cNvSpPr>
            <a:spLocks noChangeShapeType="1"/>
          </p:cNvSpPr>
          <p:nvPr/>
        </p:nvSpPr>
        <p:spPr bwMode="auto">
          <a:xfrm flipH="1">
            <a:off x="2209800" y="3124200"/>
            <a:ext cx="152400" cy="228600"/>
          </a:xfrm>
          <a:prstGeom prst="line">
            <a:avLst/>
          </a:prstGeom>
          <a:noFill/>
          <a:ln w="3175" cap="flat">
            <a:solidFill>
              <a:srgbClr val="000000">
                <a:alpha val="70000"/>
              </a:srgbClr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5489D58B-0B87-48C9-A92D-4461E7969263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9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47146" name="Rectangle 42"/>
          <p:cNvSpPr>
            <a:spLocks/>
          </p:cNvSpPr>
          <p:nvPr/>
        </p:nvSpPr>
        <p:spPr bwMode="auto">
          <a:xfrm>
            <a:off x="6324600" y="2667000"/>
            <a:ext cx="2374900" cy="1143000"/>
          </a:xfrm>
          <a:prstGeom prst="rect">
            <a:avLst/>
          </a:prstGeom>
          <a:solidFill>
            <a:srgbClr val="000000">
              <a:alpha val="70000"/>
            </a:srgbClr>
          </a:solidFill>
          <a:ln w="25400" cap="flat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7147" name="Group 43"/>
          <p:cNvGrpSpPr>
            <a:grpSpLocks/>
          </p:cNvGrpSpPr>
          <p:nvPr/>
        </p:nvGrpSpPr>
        <p:grpSpPr bwMode="auto">
          <a:xfrm>
            <a:off x="6400800" y="2751138"/>
            <a:ext cx="2108200" cy="1012825"/>
            <a:chOff x="0" y="0"/>
            <a:chExt cx="1328" cy="637"/>
          </a:xfrm>
        </p:grpSpPr>
        <p:grpSp>
          <p:nvGrpSpPr>
            <p:cNvPr id="47148" name="Group 44"/>
            <p:cNvGrpSpPr>
              <a:grpSpLocks/>
            </p:cNvGrpSpPr>
            <p:nvPr/>
          </p:nvGrpSpPr>
          <p:grpSpPr bwMode="auto">
            <a:xfrm>
              <a:off x="886" y="58"/>
              <a:ext cx="442" cy="194"/>
              <a:chOff x="0" y="0"/>
              <a:chExt cx="442" cy="194"/>
            </a:xfrm>
          </p:grpSpPr>
          <p:sp>
            <p:nvSpPr>
              <p:cNvPr id="47149" name="Rectangle 45"/>
              <p:cNvSpPr>
                <a:spLocks/>
              </p:cNvSpPr>
              <p:nvPr/>
            </p:nvSpPr>
            <p:spPr bwMode="auto">
              <a:xfrm>
                <a:off x="0" y="16"/>
                <a:ext cx="442" cy="17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A5A5A5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p</a:t>
                </a:r>
                <a:r>
                  <a:rPr lang="en-US" sz="1200" baseline="-25000">
                    <a:solidFill>
                      <a:srgbClr val="A5A5A5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</a:t>
                </a:r>
                <a:r>
                  <a:rPr lang="en-US" sz="1200" baseline="-25000">
                    <a:solidFill>
                      <a:srgbClr val="A5A5A5"/>
                    </a:solidFill>
                    <a:latin typeface="Tw Cen MT" charset="0"/>
                    <a:ea typeface="Tw Cen MT" charset="0"/>
                    <a:cs typeface="Tw Cen MT" charset="0"/>
                    <a:sym typeface="Tw Cen MT" charset="0"/>
                  </a:rPr>
                  <a:t>+1</a:t>
                </a:r>
                <a:r>
                  <a:rPr lang="en-US" sz="1200">
                    <a:solidFill>
                      <a:srgbClr val="A5A5A5"/>
                    </a:solidFill>
                    <a:latin typeface="Tw Cen MT" charset="0"/>
                    <a:ea typeface="Tw Cen MT" charset="0"/>
                    <a:cs typeface="Tw Cen MT" charset="0"/>
                    <a:sym typeface="Tw Cen MT" charset="0"/>
                  </a:rPr>
                  <a:t>(</a:t>
                </a:r>
                <a:r>
                  <a:rPr lang="en-US" sz="1200">
                    <a:solidFill>
                      <a:srgbClr val="A5A5A5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     </a:t>
                </a:r>
                <a:r>
                  <a:rPr lang="en-US" sz="1200">
                    <a:solidFill>
                      <a:srgbClr val="A5A5A5"/>
                    </a:solidFill>
                    <a:latin typeface="Tw Cen MT" charset="0"/>
                    <a:ea typeface="Tw Cen MT" charset="0"/>
                    <a:cs typeface="Tw Cen MT" charset="0"/>
                    <a:sym typeface="Tw Cen MT" charset="0"/>
                  </a:rPr>
                  <a:t>)</a:t>
                </a:r>
              </a:p>
            </p:txBody>
          </p:sp>
          <p:sp>
            <p:nvSpPr>
              <p:cNvPr id="47150" name="Rectangle 46"/>
              <p:cNvSpPr>
                <a:spLocks/>
              </p:cNvSpPr>
              <p:nvPr/>
            </p:nvSpPr>
            <p:spPr bwMode="auto">
              <a:xfrm>
                <a:off x="205" y="58"/>
                <a:ext cx="188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A5A5A5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k+</a:t>
                </a:r>
                <a:r>
                  <a:rPr lang="en-US" sz="1000">
                    <a:solidFill>
                      <a:srgbClr val="A5A5A5"/>
                    </a:solidFill>
                    <a:latin typeface="Tw Cen MT" charset="0"/>
                    <a:ea typeface="Tw Cen MT" charset="0"/>
                    <a:cs typeface="Tw Cen MT" charset="0"/>
                    <a:sym typeface="Tw Cen MT" charset="0"/>
                  </a:rPr>
                  <a:t>1</a:t>
                </a:r>
              </a:p>
            </p:txBody>
          </p:sp>
          <p:sp>
            <p:nvSpPr>
              <p:cNvPr id="47151" name="Rectangle 47"/>
              <p:cNvSpPr>
                <a:spLocks/>
              </p:cNvSpPr>
              <p:nvPr/>
            </p:nvSpPr>
            <p:spPr bwMode="auto">
              <a:xfrm>
                <a:off x="181" y="0"/>
                <a:ext cx="135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A5A5A5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*1</a:t>
                </a:r>
              </a:p>
            </p:txBody>
          </p:sp>
        </p:grpSp>
        <p:grpSp>
          <p:nvGrpSpPr>
            <p:cNvPr id="47152" name="Group 48"/>
            <p:cNvGrpSpPr>
              <a:grpSpLocks/>
            </p:cNvGrpSpPr>
            <p:nvPr/>
          </p:nvGrpSpPr>
          <p:grpSpPr bwMode="auto">
            <a:xfrm>
              <a:off x="871" y="176"/>
              <a:ext cx="442" cy="195"/>
              <a:chOff x="0" y="0"/>
              <a:chExt cx="442" cy="194"/>
            </a:xfrm>
          </p:grpSpPr>
          <p:sp>
            <p:nvSpPr>
              <p:cNvPr id="47153" name="Rectangle 49"/>
              <p:cNvSpPr>
                <a:spLocks/>
              </p:cNvSpPr>
              <p:nvPr/>
            </p:nvSpPr>
            <p:spPr bwMode="auto">
              <a:xfrm>
                <a:off x="0" y="16"/>
                <a:ext cx="442" cy="17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p</a:t>
                </a:r>
                <a:r>
                  <a:rPr lang="en-US" sz="1200" baseline="-25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</a:t>
                </a:r>
                <a:r>
                  <a:rPr lang="en-US" sz="1200" baseline="-2500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  <a:sym typeface="Tw Cen MT" charset="0"/>
                  </a:rPr>
                  <a:t>+1</a:t>
                </a:r>
                <a:r>
                  <a:rPr lang="en-US" sz="120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  <a:sym typeface="Tw Cen MT" charset="0"/>
                  </a:rPr>
                  <a:t>(</a:t>
                </a:r>
                <a:r>
                  <a:rPr lang="en-US" sz="12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     </a:t>
                </a:r>
                <a:r>
                  <a:rPr lang="en-US" sz="120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  <a:sym typeface="Tw Cen MT" charset="0"/>
                  </a:rPr>
                  <a:t>)</a:t>
                </a:r>
              </a:p>
            </p:txBody>
          </p:sp>
          <p:sp>
            <p:nvSpPr>
              <p:cNvPr id="47154" name="Rectangle 50"/>
              <p:cNvSpPr>
                <a:spLocks/>
              </p:cNvSpPr>
              <p:nvPr/>
            </p:nvSpPr>
            <p:spPr bwMode="auto">
              <a:xfrm>
                <a:off x="205" y="58"/>
                <a:ext cx="188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k+</a:t>
                </a:r>
                <a:r>
                  <a:rPr lang="en-US" sz="100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  <a:sym typeface="Tw Cen MT" charset="0"/>
                  </a:rPr>
                  <a:t>1</a:t>
                </a:r>
              </a:p>
            </p:txBody>
          </p:sp>
          <p:sp>
            <p:nvSpPr>
              <p:cNvPr id="47155" name="Rectangle 51"/>
              <p:cNvSpPr>
                <a:spLocks/>
              </p:cNvSpPr>
              <p:nvPr/>
            </p:nvSpPr>
            <p:spPr bwMode="auto">
              <a:xfrm>
                <a:off x="176" y="0"/>
                <a:ext cx="136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*2</a:t>
                </a:r>
              </a:p>
            </p:txBody>
          </p:sp>
        </p:grpSp>
        <p:grpSp>
          <p:nvGrpSpPr>
            <p:cNvPr id="47156" name="Group 52"/>
            <p:cNvGrpSpPr>
              <a:grpSpLocks/>
            </p:cNvGrpSpPr>
            <p:nvPr/>
          </p:nvGrpSpPr>
          <p:grpSpPr bwMode="auto">
            <a:xfrm>
              <a:off x="734" y="443"/>
              <a:ext cx="443" cy="194"/>
              <a:chOff x="0" y="0"/>
              <a:chExt cx="442" cy="194"/>
            </a:xfrm>
          </p:grpSpPr>
          <p:sp>
            <p:nvSpPr>
              <p:cNvPr id="47157" name="Rectangle 53"/>
              <p:cNvSpPr>
                <a:spLocks/>
              </p:cNvSpPr>
              <p:nvPr/>
            </p:nvSpPr>
            <p:spPr bwMode="auto">
              <a:xfrm>
                <a:off x="0" y="16"/>
                <a:ext cx="442" cy="17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A5A5A5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p</a:t>
                </a:r>
                <a:r>
                  <a:rPr lang="en-US" sz="1200" baseline="-25000">
                    <a:solidFill>
                      <a:srgbClr val="A5A5A5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</a:t>
                </a:r>
                <a:r>
                  <a:rPr lang="en-US" sz="1200" baseline="-25000">
                    <a:solidFill>
                      <a:srgbClr val="A5A5A5"/>
                    </a:solidFill>
                    <a:latin typeface="Tw Cen MT" charset="0"/>
                    <a:ea typeface="Tw Cen MT" charset="0"/>
                    <a:cs typeface="Tw Cen MT" charset="0"/>
                    <a:sym typeface="Tw Cen MT" charset="0"/>
                  </a:rPr>
                  <a:t>+1</a:t>
                </a:r>
                <a:r>
                  <a:rPr lang="en-US" sz="1200">
                    <a:solidFill>
                      <a:srgbClr val="A5A5A5"/>
                    </a:solidFill>
                    <a:latin typeface="Tw Cen MT" charset="0"/>
                    <a:ea typeface="Tw Cen MT" charset="0"/>
                    <a:cs typeface="Tw Cen MT" charset="0"/>
                    <a:sym typeface="Tw Cen MT" charset="0"/>
                  </a:rPr>
                  <a:t>(</a:t>
                </a:r>
                <a:r>
                  <a:rPr lang="en-US" sz="1200">
                    <a:solidFill>
                      <a:srgbClr val="A5A5A5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     </a:t>
                </a:r>
                <a:r>
                  <a:rPr lang="en-US" sz="1200">
                    <a:solidFill>
                      <a:srgbClr val="A5A5A5"/>
                    </a:solidFill>
                    <a:latin typeface="Tw Cen MT" charset="0"/>
                    <a:ea typeface="Tw Cen MT" charset="0"/>
                    <a:cs typeface="Tw Cen MT" charset="0"/>
                    <a:sym typeface="Tw Cen MT" charset="0"/>
                  </a:rPr>
                  <a:t>)</a:t>
                </a:r>
              </a:p>
            </p:txBody>
          </p:sp>
          <p:sp>
            <p:nvSpPr>
              <p:cNvPr id="47158" name="Rectangle 54"/>
              <p:cNvSpPr>
                <a:spLocks/>
              </p:cNvSpPr>
              <p:nvPr/>
            </p:nvSpPr>
            <p:spPr bwMode="auto">
              <a:xfrm>
                <a:off x="194" y="58"/>
                <a:ext cx="189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A5A5A5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k+</a:t>
                </a:r>
                <a:r>
                  <a:rPr lang="en-US" sz="1000">
                    <a:solidFill>
                      <a:srgbClr val="A5A5A5"/>
                    </a:solidFill>
                    <a:latin typeface="Tw Cen MT" charset="0"/>
                    <a:ea typeface="Tw Cen MT" charset="0"/>
                    <a:cs typeface="Tw Cen MT" charset="0"/>
                    <a:sym typeface="Tw Cen MT" charset="0"/>
                  </a:rPr>
                  <a:t>1</a:t>
                </a:r>
              </a:p>
            </p:txBody>
          </p:sp>
          <p:sp>
            <p:nvSpPr>
              <p:cNvPr id="47159" name="Rectangle 55"/>
              <p:cNvSpPr>
                <a:spLocks/>
              </p:cNvSpPr>
              <p:nvPr/>
            </p:nvSpPr>
            <p:spPr bwMode="auto">
              <a:xfrm>
                <a:off x="178" y="0"/>
                <a:ext cx="152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A5A5A5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*M</a:t>
                </a:r>
              </a:p>
            </p:txBody>
          </p:sp>
        </p:grpSp>
        <p:sp>
          <p:nvSpPr>
            <p:cNvPr id="47160" name="Rectangle 56"/>
            <p:cNvSpPr>
              <a:spLocks/>
            </p:cNvSpPr>
            <p:nvPr/>
          </p:nvSpPr>
          <p:spPr bwMode="auto">
            <a:xfrm rot="5940000">
              <a:off x="927" y="289"/>
              <a:ext cx="152" cy="152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20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…</a:t>
              </a:r>
            </a:p>
          </p:txBody>
        </p:sp>
        <p:grpSp>
          <p:nvGrpSpPr>
            <p:cNvPr id="47161" name="Group 57"/>
            <p:cNvGrpSpPr>
              <a:grpSpLocks/>
            </p:cNvGrpSpPr>
            <p:nvPr/>
          </p:nvGrpSpPr>
          <p:grpSpPr bwMode="auto">
            <a:xfrm>
              <a:off x="464" y="209"/>
              <a:ext cx="392" cy="72"/>
              <a:chOff x="0" y="0"/>
              <a:chExt cx="392" cy="72"/>
            </a:xfrm>
          </p:grpSpPr>
          <p:sp>
            <p:nvSpPr>
              <p:cNvPr id="47162" name="Line 58"/>
              <p:cNvSpPr>
                <a:spLocks noChangeShapeType="1"/>
              </p:cNvSpPr>
              <p:nvPr/>
            </p:nvSpPr>
            <p:spPr bwMode="auto">
              <a:xfrm>
                <a:off x="0" y="0"/>
                <a:ext cx="376" cy="50"/>
              </a:xfrm>
              <a:prstGeom prst="line">
                <a:avLst/>
              </a:prstGeom>
              <a:noFill/>
              <a:ln w="57150" cap="flat">
                <a:solidFill>
                  <a:srgbClr val="F7B61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163" name="Oval 59"/>
              <p:cNvSpPr>
                <a:spLocks/>
              </p:cNvSpPr>
              <p:nvPr/>
            </p:nvSpPr>
            <p:spPr bwMode="auto">
              <a:xfrm>
                <a:off x="351" y="31"/>
                <a:ext cx="41" cy="41"/>
              </a:xfrm>
              <a:prstGeom prst="ellipse">
                <a:avLst/>
              </a:prstGeom>
              <a:solidFill>
                <a:srgbClr val="F7B615"/>
              </a:solidFill>
              <a:ln w="38100" cap="flat">
                <a:solidFill>
                  <a:srgbClr val="F7B61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7164" name="Group 60"/>
            <p:cNvGrpSpPr>
              <a:grpSpLocks/>
            </p:cNvGrpSpPr>
            <p:nvPr/>
          </p:nvGrpSpPr>
          <p:grpSpPr bwMode="auto">
            <a:xfrm rot="2460000">
              <a:off x="393" y="165"/>
              <a:ext cx="393" cy="380"/>
              <a:chOff x="0" y="0"/>
              <a:chExt cx="392" cy="380"/>
            </a:xfrm>
          </p:grpSpPr>
          <p:sp>
            <p:nvSpPr>
              <p:cNvPr id="47165" name="Line 61"/>
              <p:cNvSpPr>
                <a:spLocks noChangeShapeType="1"/>
              </p:cNvSpPr>
              <p:nvPr/>
            </p:nvSpPr>
            <p:spPr bwMode="auto">
              <a:xfrm>
                <a:off x="0" y="164"/>
                <a:ext cx="376" cy="5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166" name="Oval 62"/>
              <p:cNvSpPr>
                <a:spLocks/>
              </p:cNvSpPr>
              <p:nvPr/>
            </p:nvSpPr>
            <p:spPr bwMode="auto">
              <a:xfrm>
                <a:off x="351" y="196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7167" name="Group 63"/>
            <p:cNvGrpSpPr>
              <a:grpSpLocks/>
            </p:cNvGrpSpPr>
            <p:nvPr/>
          </p:nvGrpSpPr>
          <p:grpSpPr bwMode="auto">
            <a:xfrm rot="-960000">
              <a:off x="464" y="93"/>
              <a:ext cx="393" cy="156"/>
              <a:chOff x="0" y="0"/>
              <a:chExt cx="392" cy="156"/>
            </a:xfrm>
          </p:grpSpPr>
          <p:sp>
            <p:nvSpPr>
              <p:cNvPr id="47168" name="Line 64"/>
              <p:cNvSpPr>
                <a:spLocks noChangeShapeType="1"/>
              </p:cNvSpPr>
              <p:nvPr/>
            </p:nvSpPr>
            <p:spPr bwMode="auto">
              <a:xfrm>
                <a:off x="0" y="52"/>
                <a:ext cx="376" cy="5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169" name="Oval 65"/>
              <p:cNvSpPr>
                <a:spLocks/>
              </p:cNvSpPr>
              <p:nvPr/>
            </p:nvSpPr>
            <p:spPr bwMode="auto">
              <a:xfrm>
                <a:off x="351" y="84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7170" name="Group 66"/>
            <p:cNvGrpSpPr>
              <a:grpSpLocks/>
            </p:cNvGrpSpPr>
            <p:nvPr/>
          </p:nvGrpSpPr>
          <p:grpSpPr bwMode="auto">
            <a:xfrm rot="599999">
              <a:off x="456" y="181"/>
              <a:ext cx="393" cy="177"/>
              <a:chOff x="0" y="0"/>
              <a:chExt cx="392" cy="176"/>
            </a:xfrm>
          </p:grpSpPr>
          <p:sp>
            <p:nvSpPr>
              <p:cNvPr id="47171" name="Line 67"/>
              <p:cNvSpPr>
                <a:spLocks noChangeShapeType="1"/>
              </p:cNvSpPr>
              <p:nvPr/>
            </p:nvSpPr>
            <p:spPr bwMode="auto">
              <a:xfrm>
                <a:off x="0" y="62"/>
                <a:ext cx="376" cy="5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172" name="Oval 68"/>
              <p:cNvSpPr>
                <a:spLocks/>
              </p:cNvSpPr>
              <p:nvPr/>
            </p:nvSpPr>
            <p:spPr bwMode="auto">
              <a:xfrm>
                <a:off x="351" y="91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7173" name="Group 69"/>
            <p:cNvGrpSpPr>
              <a:grpSpLocks/>
            </p:cNvGrpSpPr>
            <p:nvPr/>
          </p:nvGrpSpPr>
          <p:grpSpPr bwMode="auto">
            <a:xfrm rot="1020000">
              <a:off x="446" y="167"/>
              <a:ext cx="393" cy="253"/>
              <a:chOff x="0" y="0"/>
              <a:chExt cx="392" cy="252"/>
            </a:xfrm>
          </p:grpSpPr>
          <p:sp>
            <p:nvSpPr>
              <p:cNvPr id="47174" name="Line 70"/>
              <p:cNvSpPr>
                <a:spLocks noChangeShapeType="1"/>
              </p:cNvSpPr>
              <p:nvPr/>
            </p:nvSpPr>
            <p:spPr bwMode="auto">
              <a:xfrm>
                <a:off x="0" y="101"/>
                <a:ext cx="376" cy="50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175" name="Oval 71"/>
              <p:cNvSpPr>
                <a:spLocks/>
              </p:cNvSpPr>
              <p:nvPr/>
            </p:nvSpPr>
            <p:spPr bwMode="auto">
              <a:xfrm>
                <a:off x="351" y="129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7176" name="Oval 72"/>
            <p:cNvSpPr>
              <a:spLocks/>
            </p:cNvSpPr>
            <p:nvPr/>
          </p:nvSpPr>
          <p:spPr bwMode="auto">
            <a:xfrm>
              <a:off x="432" y="181"/>
              <a:ext cx="49" cy="49"/>
            </a:xfrm>
            <a:prstGeom prst="ellipse">
              <a:avLst/>
            </a:prstGeom>
            <a:solidFill>
              <a:schemeClr val="accent1"/>
            </a:solidFill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7177" name="Group 73"/>
            <p:cNvGrpSpPr>
              <a:grpSpLocks/>
            </p:cNvGrpSpPr>
            <p:nvPr/>
          </p:nvGrpSpPr>
          <p:grpSpPr bwMode="auto">
            <a:xfrm>
              <a:off x="339" y="53"/>
              <a:ext cx="137" cy="170"/>
              <a:chOff x="0" y="0"/>
              <a:chExt cx="136" cy="170"/>
            </a:xfrm>
          </p:grpSpPr>
          <p:sp>
            <p:nvSpPr>
              <p:cNvPr id="47178" name="Rectangle 74"/>
              <p:cNvSpPr>
                <a:spLocks/>
              </p:cNvSpPr>
              <p:nvPr/>
            </p:nvSpPr>
            <p:spPr bwMode="auto">
              <a:xfrm>
                <a:off x="0" y="0"/>
                <a:ext cx="104" cy="152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</a:t>
                </a:r>
              </a:p>
            </p:txBody>
          </p:sp>
          <p:sp>
            <p:nvSpPr>
              <p:cNvPr id="47179" name="Rectangle 75"/>
              <p:cNvSpPr>
                <a:spLocks/>
              </p:cNvSpPr>
              <p:nvPr/>
            </p:nvSpPr>
            <p:spPr bwMode="auto">
              <a:xfrm>
                <a:off x="45" y="34"/>
                <a:ext cx="91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</a:t>
                </a:r>
              </a:p>
            </p:txBody>
          </p:sp>
        </p:grpSp>
        <p:sp>
          <p:nvSpPr>
            <p:cNvPr id="47180" name="Line 76"/>
            <p:cNvSpPr>
              <a:spLocks noChangeShapeType="1"/>
            </p:cNvSpPr>
            <p:nvPr/>
          </p:nvSpPr>
          <p:spPr bwMode="auto">
            <a:xfrm rot="10800000" flipH="1">
              <a:off x="160" y="212"/>
              <a:ext cx="290" cy="21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81" name="Oval 77"/>
            <p:cNvSpPr>
              <a:spLocks/>
            </p:cNvSpPr>
            <p:nvPr/>
          </p:nvSpPr>
          <p:spPr bwMode="auto">
            <a:xfrm>
              <a:off x="133" y="386"/>
              <a:ext cx="69" cy="68"/>
            </a:xfrm>
            <a:prstGeom prst="ellipse">
              <a:avLst/>
            </a:prstGeom>
            <a:solidFill>
              <a:srgbClr val="000000"/>
            </a:solidFill>
            <a:ln w="38100" cap="flat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7182" name="Group 78"/>
            <p:cNvGrpSpPr>
              <a:grpSpLocks/>
            </p:cNvGrpSpPr>
            <p:nvPr/>
          </p:nvGrpSpPr>
          <p:grpSpPr bwMode="auto">
            <a:xfrm>
              <a:off x="0" y="428"/>
              <a:ext cx="207" cy="171"/>
              <a:chOff x="0" y="0"/>
              <a:chExt cx="207" cy="170"/>
            </a:xfrm>
          </p:grpSpPr>
          <p:sp>
            <p:nvSpPr>
              <p:cNvPr id="47183" name="Rectangle 79"/>
              <p:cNvSpPr>
                <a:spLocks/>
              </p:cNvSpPr>
              <p:nvPr/>
            </p:nvSpPr>
            <p:spPr bwMode="auto">
              <a:xfrm>
                <a:off x="0" y="0"/>
                <a:ext cx="104" cy="152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</a:t>
                </a:r>
              </a:p>
            </p:txBody>
          </p:sp>
          <p:sp>
            <p:nvSpPr>
              <p:cNvPr id="47184" name="Rectangle 80"/>
              <p:cNvSpPr>
                <a:spLocks/>
              </p:cNvSpPr>
              <p:nvPr/>
            </p:nvSpPr>
            <p:spPr bwMode="auto">
              <a:xfrm>
                <a:off x="45" y="34"/>
                <a:ext cx="162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k-1</a:t>
                </a:r>
              </a:p>
            </p:txBody>
          </p:sp>
        </p:grpSp>
        <p:grpSp>
          <p:nvGrpSpPr>
            <p:cNvPr id="47185" name="Group 81"/>
            <p:cNvGrpSpPr>
              <a:grpSpLocks/>
            </p:cNvGrpSpPr>
            <p:nvPr/>
          </p:nvGrpSpPr>
          <p:grpSpPr bwMode="auto">
            <a:xfrm>
              <a:off x="619" y="0"/>
              <a:ext cx="316" cy="194"/>
              <a:chOff x="0" y="0"/>
              <a:chExt cx="316" cy="194"/>
            </a:xfrm>
          </p:grpSpPr>
          <p:sp>
            <p:nvSpPr>
              <p:cNvPr id="47186" name="Rectangle 82"/>
              <p:cNvSpPr>
                <a:spLocks/>
              </p:cNvSpPr>
              <p:nvPr/>
            </p:nvSpPr>
            <p:spPr bwMode="auto">
              <a:xfrm>
                <a:off x="0" y="16"/>
                <a:ext cx="104" cy="152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</a:t>
                </a:r>
              </a:p>
            </p:txBody>
          </p:sp>
          <p:sp>
            <p:nvSpPr>
              <p:cNvPr id="47187" name="Rectangle 83"/>
              <p:cNvSpPr>
                <a:spLocks/>
              </p:cNvSpPr>
              <p:nvPr/>
            </p:nvSpPr>
            <p:spPr bwMode="auto">
              <a:xfrm>
                <a:off x="45" y="58"/>
                <a:ext cx="189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k+1</a:t>
                </a:r>
              </a:p>
            </p:txBody>
          </p:sp>
          <p:sp>
            <p:nvSpPr>
              <p:cNvPr id="47188" name="Rectangle 84"/>
              <p:cNvSpPr>
                <a:spLocks/>
              </p:cNvSpPr>
              <p:nvPr/>
            </p:nvSpPr>
            <p:spPr bwMode="auto">
              <a:xfrm>
                <a:off x="39" y="0"/>
                <a:ext cx="277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*1…M</a:t>
                </a:r>
              </a:p>
            </p:txBody>
          </p:sp>
        </p:grpSp>
      </p:grpSp>
      <p:sp>
        <p:nvSpPr>
          <p:cNvPr id="47189" name="Line 85"/>
          <p:cNvSpPr>
            <a:spLocks noChangeShapeType="1"/>
          </p:cNvSpPr>
          <p:nvPr/>
        </p:nvSpPr>
        <p:spPr bwMode="auto">
          <a:xfrm rot="10800000" flipH="1">
            <a:off x="5029200" y="3657600"/>
            <a:ext cx="1524000" cy="1600200"/>
          </a:xfrm>
          <a:prstGeom prst="line">
            <a:avLst/>
          </a:prstGeom>
          <a:noFill/>
          <a:ln w="57150" cap="flat">
            <a:solidFill>
              <a:srgbClr val="D4E1ED">
                <a:alpha val="70000"/>
              </a:srgbClr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90" name="Picture 86"/>
          <p:cNvPicPr>
            <a:picLocks noChangeArrowheads="1"/>
          </p:cNvPicPr>
          <p:nvPr/>
        </p:nvPicPr>
        <p:blipFill>
          <a:blip r:embed="rId10" cstate="print">
            <a:lum bright="-45000"/>
          </a:blip>
          <a:srcRect l="24950" t="10008" r="23895" b="11656"/>
          <a:stretch>
            <a:fillRect/>
          </a:stretch>
        </p:blipFill>
        <p:spPr bwMode="auto">
          <a:xfrm rot="-5400000">
            <a:off x="6899275" y="4400550"/>
            <a:ext cx="1003300" cy="1155700"/>
          </a:xfrm>
          <a:prstGeom prst="rect">
            <a:avLst/>
          </a:prstGeom>
          <a:noFill/>
          <a:ln w="28575" cap="flat">
            <a:solidFill>
              <a:schemeClr val="tx1">
                <a:alpha val="70000"/>
              </a:schemeClr>
            </a:solidFill>
            <a:prstDash val="solid"/>
            <a:round/>
            <a:headEnd/>
            <a:tailEnd/>
          </a:ln>
        </p:spPr>
      </p:pic>
      <p:sp>
        <p:nvSpPr>
          <p:cNvPr id="47191" name="Rectangle 87"/>
          <p:cNvSpPr>
            <a:spLocks/>
          </p:cNvSpPr>
          <p:nvPr/>
        </p:nvSpPr>
        <p:spPr bwMode="auto">
          <a:xfrm>
            <a:off x="635000" y="5651500"/>
            <a:ext cx="2079625" cy="558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a priori</a:t>
            </a:r>
            <a:r>
              <a:rPr lang="en-US" sz="18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probability of</a:t>
            </a:r>
          </a:p>
          <a:p>
            <a:r>
              <a:rPr lang="en-US" sz="18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each AA’s location</a:t>
            </a:r>
          </a:p>
        </p:txBody>
      </p:sp>
      <p:sp>
        <p:nvSpPr>
          <p:cNvPr id="47192" name="Rectangle 88"/>
          <p:cNvSpPr>
            <a:spLocks/>
          </p:cNvSpPr>
          <p:nvPr/>
        </p:nvSpPr>
        <p:spPr bwMode="auto">
          <a:xfrm>
            <a:off x="3499149" y="5651500"/>
            <a:ext cx="2137765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marginal probability</a:t>
            </a:r>
            <a:br>
              <a:rPr lang="en-US" sz="20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</a:br>
            <a:r>
              <a:rPr lang="en-US" sz="20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of each AA’s location</a:t>
            </a:r>
          </a:p>
        </p:txBody>
      </p:sp>
      <p:sp>
        <p:nvSpPr>
          <p:cNvPr id="47193" name="Rectangle 89"/>
          <p:cNvSpPr>
            <a:spLocks/>
          </p:cNvSpPr>
          <p:nvPr/>
        </p:nvSpPr>
        <p:spPr bwMode="auto">
          <a:xfrm>
            <a:off x="6076097" y="5765800"/>
            <a:ext cx="263854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all-atom protein structures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1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6.6|19.8|1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8|2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19.4"/>
</p:tagLst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- Title and Conten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Tw Cen MT"/>
        <a:ea typeface="ヒラギノ角ゴ ProN W3"/>
        <a:cs typeface="ヒラギノ角ゴ ProN W3"/>
      </a:majorFont>
      <a:minorFont>
        <a:latin typeface="Tw Cen M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- Section Head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Section Header">
      <a:majorFont>
        <a:latin typeface="Tw Cen MT"/>
        <a:ea typeface="ヒラギノ角ゴ ProN W3"/>
        <a:cs typeface="ヒラギノ角ゴ ProN W3"/>
      </a:majorFont>
      <a:minorFont>
        <a:latin typeface="Tw Cen M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Section 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Pages>0</Pages>
  <Words>1698</Words>
  <Characters>0</Characters>
  <Application>Microsoft Office PowerPoint</Application>
  <PresentationFormat>On-screen Show (4:3)</PresentationFormat>
  <Lines>0</Lines>
  <Paragraphs>514</Paragraphs>
  <Slides>42</Slides>
  <Notes>24</Notes>
  <HiddenSlides>14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Title &amp; Subtitle</vt:lpstr>
      <vt:lpstr>Default - Title and Content</vt:lpstr>
      <vt:lpstr>Default - Section Header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Guiding Belief Propagation using Domain Knowledge for Protein-Structure Determination </vt:lpstr>
      <vt:lpstr>Protein Structure Determination</vt:lpstr>
      <vt:lpstr>X-ray Crystallography: Background</vt:lpstr>
      <vt:lpstr>Task Overview</vt:lpstr>
      <vt:lpstr>Challenges &amp; Related Work</vt:lpstr>
      <vt:lpstr>ACMI Overview</vt:lpstr>
      <vt:lpstr>Our Technique: ACMI</vt:lpstr>
      <vt:lpstr>Previous Work [DiMaio et al, 2007]</vt:lpstr>
      <vt:lpstr>ACMI Framework</vt:lpstr>
      <vt:lpstr>Inference in ACMI-BP</vt:lpstr>
      <vt:lpstr>ACMI-BP</vt:lpstr>
      <vt:lpstr>ACMI-BP: Pairwise Markov Field</vt:lpstr>
      <vt:lpstr>Approximate Inference</vt:lpstr>
      <vt:lpstr>ACMI-BP: Loopy Belief Propagation</vt:lpstr>
      <vt:lpstr>ACMI-BP: Loopy Belief Propagation</vt:lpstr>
      <vt:lpstr>Guiding Belief Propagation</vt:lpstr>
      <vt:lpstr>Message Scheduling</vt:lpstr>
      <vt:lpstr>Using Domain Knowledge</vt:lpstr>
      <vt:lpstr>Guided ACMI-BP</vt:lpstr>
      <vt:lpstr>Related Work</vt:lpstr>
      <vt:lpstr>Experiments &amp; Results</vt:lpstr>
      <vt:lpstr>Message Schedulers Tested</vt:lpstr>
      <vt:lpstr>Experimental Methodology</vt:lpstr>
      <vt:lpstr>ACMI-BP Marginal Accuracy</vt:lpstr>
      <vt:lpstr>ACMI-BP Marginal Accuracy</vt:lpstr>
      <vt:lpstr>ACMI-BP Marginal Accuracy</vt:lpstr>
      <vt:lpstr>Protein Structure Results</vt:lpstr>
      <vt:lpstr>Conclusions</vt:lpstr>
      <vt:lpstr>Acknowledgements</vt:lpstr>
      <vt:lpstr>Protein Structures: Background</vt:lpstr>
      <vt:lpstr>Related Work</vt:lpstr>
      <vt:lpstr>Previous Work</vt:lpstr>
      <vt:lpstr>ACMI-SH: Templates</vt:lpstr>
      <vt:lpstr>ACMI-SH: Fast Rotation Search</vt:lpstr>
      <vt:lpstr>ACMI-SH: Fast Rotation Search</vt:lpstr>
      <vt:lpstr>Backbone Model Potential</vt:lpstr>
      <vt:lpstr>Slide 37</vt:lpstr>
      <vt:lpstr>Backbone Model Potential</vt:lpstr>
      <vt:lpstr>Publications</vt:lpstr>
      <vt:lpstr>Testset Density Maps (raw data)</vt:lpstr>
      <vt:lpstr>ACMI-PF Overview</vt:lpstr>
      <vt:lpstr>ACMI-PF: Backbone Step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Ameet Soni</dc:creator>
  <cp:lastModifiedBy>Ameet Soni</cp:lastModifiedBy>
  <cp:revision>21</cp:revision>
  <dcterms:modified xsi:type="dcterms:W3CDTF">2010-08-04T01:14:10Z</dcterms:modified>
</cp:coreProperties>
</file>