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7"/>
  </p:notesMasterIdLst>
  <p:handoutMasterIdLst>
    <p:handoutMasterId r:id="rId48"/>
  </p:handoutMasterIdLst>
  <p:sldIdLst>
    <p:sldId id="256" r:id="rId2"/>
    <p:sldId id="395" r:id="rId3"/>
    <p:sldId id="259" r:id="rId4"/>
    <p:sldId id="397" r:id="rId5"/>
    <p:sldId id="357" r:id="rId6"/>
    <p:sldId id="362" r:id="rId7"/>
    <p:sldId id="440" r:id="rId8"/>
    <p:sldId id="361" r:id="rId9"/>
    <p:sldId id="364" r:id="rId10"/>
    <p:sldId id="265" r:id="rId11"/>
    <p:sldId id="398" r:id="rId12"/>
    <p:sldId id="380" r:id="rId13"/>
    <p:sldId id="365" r:id="rId14"/>
    <p:sldId id="349" r:id="rId15"/>
    <p:sldId id="366" r:id="rId16"/>
    <p:sldId id="292" r:id="rId17"/>
    <p:sldId id="369" r:id="rId18"/>
    <p:sldId id="400" r:id="rId19"/>
    <p:sldId id="401" r:id="rId20"/>
    <p:sldId id="406" r:id="rId21"/>
    <p:sldId id="407" r:id="rId22"/>
    <p:sldId id="443" r:id="rId23"/>
    <p:sldId id="399" r:id="rId24"/>
    <p:sldId id="408" r:id="rId25"/>
    <p:sldId id="409" r:id="rId26"/>
    <p:sldId id="402" r:id="rId27"/>
    <p:sldId id="403" r:id="rId28"/>
    <p:sldId id="430" r:id="rId29"/>
    <p:sldId id="447" r:id="rId30"/>
    <p:sldId id="448" r:id="rId31"/>
    <p:sldId id="449" r:id="rId32"/>
    <p:sldId id="452" r:id="rId33"/>
    <p:sldId id="431" r:id="rId34"/>
    <p:sldId id="425" r:id="rId35"/>
    <p:sldId id="454" r:id="rId36"/>
    <p:sldId id="379" r:id="rId37"/>
    <p:sldId id="375" r:id="rId38"/>
    <p:sldId id="376" r:id="rId39"/>
    <p:sldId id="378" r:id="rId40"/>
    <p:sldId id="428" r:id="rId41"/>
    <p:sldId id="383" r:id="rId42"/>
    <p:sldId id="442" r:id="rId43"/>
    <p:sldId id="439" r:id="rId44"/>
    <p:sldId id="384" r:id="rId45"/>
    <p:sldId id="42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86713" autoAdjust="0"/>
  </p:normalViewPr>
  <p:slideViewPr>
    <p:cSldViewPr>
      <p:cViewPr varScale="1">
        <p:scale>
          <a:sx n="72" d="100"/>
          <a:sy n="72" d="100"/>
        </p:scale>
        <p:origin x="1266" y="66"/>
      </p:cViewPr>
      <p:guideLst>
        <p:guide orient="horz" pos="2160"/>
        <p:guide pos="2880"/>
      </p:guideLst>
    </p:cSldViewPr>
  </p:slideViewPr>
  <p:notesTextViewPr>
    <p:cViewPr>
      <p:scale>
        <a:sx n="3" d="2"/>
        <a:sy n="3" d="2"/>
      </p:scale>
      <p:origin x="0" y="0"/>
    </p:cViewPr>
  </p:notesTextViewPr>
  <p:sorterViewPr>
    <p:cViewPr>
      <p:scale>
        <a:sx n="66" d="100"/>
        <a:sy n="66" d="100"/>
      </p:scale>
      <p:origin x="0" y="-4944"/>
    </p:cViewPr>
  </p:sorterViewPr>
  <p:notesViewPr>
    <p:cSldViewPr>
      <p:cViewPr varScale="1">
        <p:scale>
          <a:sx n="89" d="100"/>
          <a:sy n="89" d="100"/>
        </p:scale>
        <p:origin x="-384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khot\Documents\research\ICDM2011-%20MLNBoost\resul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usharK\Dropbox\calbr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usharK\Dropbox\calbration.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TusharK\Dropbox\Research\RelOCC\Book1.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ppt!$B$27</c:f>
              <c:strCache>
                <c:ptCount val="1"/>
                <c:pt idx="0">
                  <c:v>MLN-BT </c:v>
                </c:pt>
              </c:strCache>
            </c:strRef>
          </c:tx>
          <c:spPr>
            <a:pattFill prst="narHorz">
              <a:fgClr>
                <a:schemeClr val="accent1"/>
              </a:fgClr>
              <a:bgClr>
                <a:schemeClr val="accent1">
                  <a:lumMod val="20000"/>
                  <a:lumOff val="80000"/>
                </a:schemeClr>
              </a:bgClr>
            </a:pattFill>
            <a:ln w="28575">
              <a:solidFill>
                <a:schemeClr val="tx1"/>
              </a:solidFill>
            </a:ln>
            <a:effectLst>
              <a:innerShdw blurRad="114300">
                <a:schemeClr val="accent1"/>
              </a:innerShdw>
            </a:effectLst>
          </c:spPr>
          <c:invertIfNegative val="0"/>
          <c:cat>
            <c:strRef>
              <c:f>ppt!$C$26:$F$26</c:f>
              <c:strCache>
                <c:ptCount val="4"/>
                <c:pt idx="0">
                  <c:v>SameBib</c:v>
                </c:pt>
                <c:pt idx="1">
                  <c:v>SameVenue</c:v>
                </c:pt>
                <c:pt idx="2">
                  <c:v>SameTitle</c:v>
                </c:pt>
                <c:pt idx="3">
                  <c:v>SameAuthor</c:v>
                </c:pt>
              </c:strCache>
            </c:strRef>
          </c:cat>
          <c:val>
            <c:numRef>
              <c:f>ppt!$C$27:$F$27</c:f>
              <c:numCache>
                <c:formatCode>General</c:formatCode>
                <c:ptCount val="4"/>
                <c:pt idx="0">
                  <c:v>0.95500000000000063</c:v>
                </c:pt>
                <c:pt idx="1">
                  <c:v>0.56399999999999995</c:v>
                </c:pt>
                <c:pt idx="2">
                  <c:v>0.70700000000000063</c:v>
                </c:pt>
                <c:pt idx="3">
                  <c:v>0.96200000000000063</c:v>
                </c:pt>
              </c:numCache>
            </c:numRef>
          </c:val>
        </c:ser>
        <c:ser>
          <c:idx val="1"/>
          <c:order val="1"/>
          <c:tx>
            <c:strRef>
              <c:f>ppt!$B$28</c:f>
              <c:strCache>
                <c:ptCount val="1"/>
                <c:pt idx="0">
                  <c:v>MLN-BC </c:v>
                </c:pt>
              </c:strCache>
            </c:strRef>
          </c:tx>
          <c:spPr>
            <a:pattFill prst="narHorz">
              <a:fgClr>
                <a:schemeClr val="accent2"/>
              </a:fgClr>
              <a:bgClr>
                <a:schemeClr val="accent2">
                  <a:lumMod val="20000"/>
                  <a:lumOff val="80000"/>
                </a:schemeClr>
              </a:bgClr>
            </a:pattFill>
            <a:ln w="28575">
              <a:solidFill>
                <a:schemeClr val="tx1"/>
              </a:solidFill>
            </a:ln>
            <a:effectLst>
              <a:innerShdw blurRad="114300">
                <a:schemeClr val="accent2"/>
              </a:innerShdw>
            </a:effectLst>
          </c:spPr>
          <c:invertIfNegative val="0"/>
          <c:cat>
            <c:strRef>
              <c:f>ppt!$C$26:$F$26</c:f>
              <c:strCache>
                <c:ptCount val="4"/>
                <c:pt idx="0">
                  <c:v>SameBib</c:v>
                </c:pt>
                <c:pt idx="1">
                  <c:v>SameVenue</c:v>
                </c:pt>
                <c:pt idx="2">
                  <c:v>SameTitle</c:v>
                </c:pt>
                <c:pt idx="3">
                  <c:v>SameAuthor</c:v>
                </c:pt>
              </c:strCache>
            </c:strRef>
          </c:cat>
          <c:val>
            <c:numRef>
              <c:f>ppt!$C$28:$F$28</c:f>
              <c:numCache>
                <c:formatCode>General</c:formatCode>
                <c:ptCount val="4"/>
                <c:pt idx="0">
                  <c:v>0.96400000000000063</c:v>
                </c:pt>
                <c:pt idx="1">
                  <c:v>0.68100000000000072</c:v>
                </c:pt>
                <c:pt idx="2">
                  <c:v>0.81599999999999995</c:v>
                </c:pt>
                <c:pt idx="3">
                  <c:v>0.97600000000000064</c:v>
                </c:pt>
              </c:numCache>
            </c:numRef>
          </c:val>
        </c:ser>
        <c:ser>
          <c:idx val="2"/>
          <c:order val="2"/>
          <c:tx>
            <c:strRef>
              <c:f>ppt!$B$29</c:f>
              <c:strCache>
                <c:ptCount val="1"/>
                <c:pt idx="0">
                  <c:v>Alch-D </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ppt!$C$26:$F$26</c:f>
              <c:strCache>
                <c:ptCount val="4"/>
                <c:pt idx="0">
                  <c:v>SameBib</c:v>
                </c:pt>
                <c:pt idx="1">
                  <c:v>SameVenue</c:v>
                </c:pt>
                <c:pt idx="2">
                  <c:v>SameTitle</c:v>
                </c:pt>
                <c:pt idx="3">
                  <c:v>SameAuthor</c:v>
                </c:pt>
              </c:strCache>
            </c:strRef>
          </c:cat>
          <c:val>
            <c:numRef>
              <c:f>ppt!$C$29:$F$29</c:f>
              <c:numCache>
                <c:formatCode>General</c:formatCode>
                <c:ptCount val="4"/>
                <c:pt idx="0">
                  <c:v>0.62700000000000233</c:v>
                </c:pt>
                <c:pt idx="1">
                  <c:v>0.48300000000000032</c:v>
                </c:pt>
                <c:pt idx="2">
                  <c:v>0.57700000000000062</c:v>
                </c:pt>
                <c:pt idx="3">
                  <c:v>0.92200000000000004</c:v>
                </c:pt>
              </c:numCache>
            </c:numRef>
          </c:val>
        </c:ser>
        <c:ser>
          <c:idx val="3"/>
          <c:order val="3"/>
          <c:tx>
            <c:strRef>
              <c:f>ppt!$B$30</c:f>
              <c:strCache>
                <c:ptCount val="1"/>
                <c:pt idx="0">
                  <c:v>LHL </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ppt!$C$26:$F$26</c:f>
              <c:strCache>
                <c:ptCount val="4"/>
                <c:pt idx="0">
                  <c:v>SameBib</c:v>
                </c:pt>
                <c:pt idx="1">
                  <c:v>SameVenue</c:v>
                </c:pt>
                <c:pt idx="2">
                  <c:v>SameTitle</c:v>
                </c:pt>
                <c:pt idx="3">
                  <c:v>SameAuthor</c:v>
                </c:pt>
              </c:strCache>
            </c:strRef>
          </c:cat>
          <c:val>
            <c:numRef>
              <c:f>ppt!$C$30:$F$30</c:f>
              <c:numCache>
                <c:formatCode>General</c:formatCode>
                <c:ptCount val="4"/>
                <c:pt idx="0">
                  <c:v>0.62900000000000234</c:v>
                </c:pt>
                <c:pt idx="1">
                  <c:v>0.45200000000000001</c:v>
                </c:pt>
                <c:pt idx="2">
                  <c:v>0.52200000000000002</c:v>
                </c:pt>
                <c:pt idx="3">
                  <c:v>0.90700000000000003</c:v>
                </c:pt>
              </c:numCache>
            </c:numRef>
          </c:val>
        </c:ser>
        <c:ser>
          <c:idx val="4"/>
          <c:order val="4"/>
          <c:tx>
            <c:strRef>
              <c:f>ppt!$B$31</c:f>
              <c:strCache>
                <c:ptCount val="1"/>
                <c:pt idx="0">
                  <c:v>Motif </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ppt!$C$26:$F$26</c:f>
              <c:strCache>
                <c:ptCount val="4"/>
                <c:pt idx="0">
                  <c:v>SameBib</c:v>
                </c:pt>
                <c:pt idx="1">
                  <c:v>SameVenue</c:v>
                </c:pt>
                <c:pt idx="2">
                  <c:v>SameTitle</c:v>
                </c:pt>
                <c:pt idx="3">
                  <c:v>SameAuthor</c:v>
                </c:pt>
              </c:strCache>
            </c:strRef>
          </c:cat>
          <c:val>
            <c:numRef>
              <c:f>ppt!$C$31:$F$31</c:f>
              <c:numCache>
                <c:formatCode>General</c:formatCode>
                <c:ptCount val="4"/>
                <c:pt idx="0">
                  <c:v>0.62900000000000234</c:v>
                </c:pt>
                <c:pt idx="1">
                  <c:v>0.45</c:v>
                </c:pt>
                <c:pt idx="2">
                  <c:v>0.61000000000000065</c:v>
                </c:pt>
                <c:pt idx="3">
                  <c:v>0.93</c:v>
                </c:pt>
              </c:numCache>
            </c:numRef>
          </c:val>
        </c:ser>
        <c:dLbls>
          <c:showLegendKey val="0"/>
          <c:showVal val="0"/>
          <c:showCatName val="0"/>
          <c:showSerName val="0"/>
          <c:showPercent val="0"/>
          <c:showBubbleSize val="0"/>
        </c:dLbls>
        <c:gapWidth val="164"/>
        <c:overlap val="-22"/>
        <c:axId val="221227712"/>
        <c:axId val="221228272"/>
      </c:barChart>
      <c:catAx>
        <c:axId val="221227712"/>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1228272"/>
        <c:crosses val="autoZero"/>
        <c:auto val="1"/>
        <c:lblAlgn val="ctr"/>
        <c:lblOffset val="100"/>
        <c:noMultiLvlLbl val="0"/>
      </c:catAx>
      <c:valAx>
        <c:axId val="221228272"/>
        <c:scaling>
          <c:orientation val="minMax"/>
          <c:max val="1.1000000000000001"/>
          <c:min val="0"/>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t>AUC - PR</a:t>
                </a:r>
              </a:p>
            </c:rich>
          </c:tx>
          <c:layout>
            <c:manualLayout>
              <c:xMode val="edge"/>
              <c:yMode val="edge"/>
              <c:x val="6.872852233676981E-3"/>
              <c:y val="0.3261725501588388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1227712"/>
        <c:crosses val="autoZero"/>
        <c:crossBetween val="between"/>
      </c:valAx>
      <c:spPr>
        <a:noFill/>
        <a:ln>
          <a:noFill/>
        </a:ln>
        <a:effectLst/>
      </c:spPr>
    </c:plotArea>
    <c:legend>
      <c:legendPos val="t"/>
      <c:layout>
        <c:manualLayout>
          <c:xMode val="edge"/>
          <c:yMode val="edge"/>
          <c:x val="0.17423385826771653"/>
          <c:y val="8.6086753756636131E-2"/>
          <c:w val="0.70486548556430451"/>
          <c:h val="9.55741918690722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0234908136483"/>
          <c:y val="4.9949110527850685E-2"/>
          <c:w val="0.81323346456692913"/>
          <c:h val="0.69319604280234193"/>
        </c:manualLayout>
      </c:layout>
      <c:scatterChart>
        <c:scatterStyle val="lineMarker"/>
        <c:varyColors val="0"/>
        <c:ser>
          <c:idx val="0"/>
          <c:order val="0"/>
          <c:tx>
            <c:v>Calibrated</c:v>
          </c:tx>
          <c:spPr>
            <a:ln w="28575" cap="rnd">
              <a:noFill/>
              <a:round/>
            </a:ln>
            <a:effectLst/>
          </c:spPr>
          <c:marker>
            <c:symbol val="circle"/>
            <c:size val="8"/>
            <c:spPr>
              <a:solidFill>
                <a:schemeClr val="accent1"/>
              </a:solidFill>
              <a:ln w="9525">
                <a:solidFill>
                  <a:schemeClr val="accent1"/>
                </a:solidFill>
              </a:ln>
              <a:effectLst/>
            </c:spPr>
          </c:marker>
          <c:xVal>
            <c:numRef>
              <c:f>Sheet1!$B$62:$B$72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Sheet1!$C$62:$C$72</c:f>
              <c:numCache>
                <c:formatCode>General</c:formatCode>
                <c:ptCount val="11"/>
                <c:pt idx="0">
                  <c:v>4.8638132295719802E-3</c:v>
                </c:pt>
                <c:pt idx="1">
                  <c:v>#N/A</c:v>
                </c:pt>
                <c:pt idx="2">
                  <c:v>0.1875</c:v>
                </c:pt>
                <c:pt idx="3">
                  <c:v>#N/A</c:v>
                </c:pt>
                <c:pt idx="4">
                  <c:v>0.8</c:v>
                </c:pt>
                <c:pt idx="5">
                  <c:v>#N/A</c:v>
                </c:pt>
                <c:pt idx="6">
                  <c:v>#N/A</c:v>
                </c:pt>
                <c:pt idx="7">
                  <c:v>#N/A</c:v>
                </c:pt>
                <c:pt idx="8">
                  <c:v>#N/A</c:v>
                </c:pt>
                <c:pt idx="9">
                  <c:v>#N/A</c:v>
                </c:pt>
                <c:pt idx="10">
                  <c:v>1</c:v>
                </c:pt>
              </c:numCache>
            </c:numRef>
          </c:yVal>
          <c:smooth val="0"/>
        </c:ser>
        <c:ser>
          <c:idx val="1"/>
          <c:order val="1"/>
          <c:tx>
            <c:v>Uncalibrated</c:v>
          </c:tx>
          <c:spPr>
            <a:ln w="28575" cap="rnd">
              <a:noFill/>
              <a:round/>
            </a:ln>
            <a:effectLst/>
          </c:spPr>
          <c:marker>
            <c:symbol val="star"/>
            <c:size val="8"/>
            <c:spPr>
              <a:solidFill>
                <a:schemeClr val="accent2"/>
              </a:solidFill>
              <a:ln w="15875">
                <a:solidFill>
                  <a:schemeClr val="accent2"/>
                </a:solidFill>
              </a:ln>
              <a:effectLst/>
            </c:spPr>
          </c:marker>
          <c:xVal>
            <c:numRef>
              <c:f>Sheet1!$B$62:$B$72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Sheet1!$G$62:$G$72</c:f>
              <c:numCache>
                <c:formatCode>General</c:formatCode>
                <c:ptCount val="11"/>
                <c:pt idx="0">
                  <c:v>0</c:v>
                </c:pt>
                <c:pt idx="1">
                  <c:v>0</c:v>
                </c:pt>
                <c:pt idx="2">
                  <c:v>5.0251256281407001E-3</c:v>
                </c:pt>
                <c:pt idx="3">
                  <c:v>0</c:v>
                </c:pt>
                <c:pt idx="4">
                  <c:v>0</c:v>
                </c:pt>
                <c:pt idx="5">
                  <c:v>3.3333333333333298E-2</c:v>
                </c:pt>
                <c:pt idx="6">
                  <c:v>7.1428571428571397E-2</c:v>
                </c:pt>
                <c:pt idx="7">
                  <c:v>6.3291139240506306E-2</c:v>
                </c:pt>
                <c:pt idx="8">
                  <c:v>5.6910569105690999E-2</c:v>
                </c:pt>
                <c:pt idx="9">
                  <c:v>0.29729729729729698</c:v>
                </c:pt>
                <c:pt idx="10">
                  <c:v>#N/A</c:v>
                </c:pt>
              </c:numCache>
            </c:numRef>
          </c:yVal>
          <c:smooth val="0"/>
        </c:ser>
        <c:dLbls>
          <c:showLegendKey val="0"/>
          <c:showVal val="0"/>
          <c:showCatName val="0"/>
          <c:showSerName val="0"/>
          <c:showPercent val="0"/>
          <c:showBubbleSize val="0"/>
        </c:dLbls>
        <c:axId val="221229392"/>
        <c:axId val="221229952"/>
      </c:scatterChart>
      <c:valAx>
        <c:axId val="221229392"/>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US"/>
                  <a:t>Predicted Probability</a:t>
                </a:r>
              </a:p>
            </c:rich>
          </c:tx>
          <c:layout>
            <c:manualLayout>
              <c:xMode val="edge"/>
              <c:yMode val="edge"/>
              <c:x val="0.44873188976377959"/>
              <c:y val="0.8940090090090090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21229952"/>
        <c:crosses val="autoZero"/>
        <c:crossBetween val="midCat"/>
        <c:majorUnit val="0.2"/>
      </c:valAx>
      <c:valAx>
        <c:axId val="22122995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Percent of Positives</a:t>
                </a:r>
                <a:endParaRPr lang="en-US" dirty="0"/>
              </a:p>
            </c:rich>
          </c:tx>
          <c:layout>
            <c:manualLayout>
              <c:xMode val="edge"/>
              <c:yMode val="edge"/>
              <c:x val="5.3749999999999999E-2"/>
              <c:y val="7.1480456834787542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21229392"/>
        <c:crosses val="autoZero"/>
        <c:crossBetween val="midCat"/>
        <c:majorUnit val="0.2"/>
      </c:valAx>
      <c:spPr>
        <a:noFill/>
        <a:ln>
          <a:noFill/>
        </a:ln>
        <a:effectLst/>
      </c:spPr>
    </c:plotArea>
    <c:legend>
      <c:legendPos val="r"/>
      <c:layout>
        <c:manualLayout>
          <c:xMode val="edge"/>
          <c:yMode val="edge"/>
          <c:x val="0.73900971128608928"/>
          <c:y val="0.24280768957934312"/>
          <c:w val="0.24390698818897638"/>
          <c:h val="0.18335374744823563"/>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0234908136483"/>
          <c:y val="4.9949110527850685E-2"/>
          <c:w val="0.81323346456692913"/>
          <c:h val="0.69319604280234193"/>
        </c:manualLayout>
      </c:layout>
      <c:scatterChart>
        <c:scatterStyle val="lineMarker"/>
        <c:varyColors val="0"/>
        <c:ser>
          <c:idx val="1"/>
          <c:order val="0"/>
          <c:tx>
            <c:v>Uncalibrated</c:v>
          </c:tx>
          <c:spPr>
            <a:ln w="28575" cap="rnd">
              <a:noFill/>
              <a:round/>
            </a:ln>
            <a:effectLst/>
          </c:spPr>
          <c:marker>
            <c:symbol val="star"/>
            <c:size val="8"/>
            <c:spPr>
              <a:solidFill>
                <a:schemeClr val="accent2"/>
              </a:solidFill>
              <a:ln w="15875">
                <a:solidFill>
                  <a:schemeClr val="accent2"/>
                </a:solidFill>
              </a:ln>
              <a:effectLst/>
            </c:spPr>
          </c:marker>
          <c:xVal>
            <c:numRef>
              <c:f>Sheet1!$B$62:$B$72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Sheet1!$G$62:$G$72</c:f>
              <c:numCache>
                <c:formatCode>General</c:formatCode>
                <c:ptCount val="11"/>
                <c:pt idx="0">
                  <c:v>0</c:v>
                </c:pt>
                <c:pt idx="1">
                  <c:v>0</c:v>
                </c:pt>
                <c:pt idx="2">
                  <c:v>5.0251256281407001E-3</c:v>
                </c:pt>
                <c:pt idx="3">
                  <c:v>0</c:v>
                </c:pt>
                <c:pt idx="4">
                  <c:v>0</c:v>
                </c:pt>
                <c:pt idx="5">
                  <c:v>3.3333333333333298E-2</c:v>
                </c:pt>
                <c:pt idx="6">
                  <c:v>7.1428571428571397E-2</c:v>
                </c:pt>
                <c:pt idx="7">
                  <c:v>6.3291139240506306E-2</c:v>
                </c:pt>
                <c:pt idx="8">
                  <c:v>5.6910569105690999E-2</c:v>
                </c:pt>
                <c:pt idx="9">
                  <c:v>0.29729729729729698</c:v>
                </c:pt>
                <c:pt idx="10">
                  <c:v>#N/A</c:v>
                </c:pt>
              </c:numCache>
            </c:numRef>
          </c:yVal>
          <c:smooth val="0"/>
        </c:ser>
        <c:dLbls>
          <c:showLegendKey val="0"/>
          <c:showVal val="0"/>
          <c:showCatName val="0"/>
          <c:showSerName val="0"/>
          <c:showPercent val="0"/>
          <c:showBubbleSize val="0"/>
        </c:dLbls>
        <c:axId val="221232192"/>
        <c:axId val="143478080"/>
      </c:scatterChart>
      <c:valAx>
        <c:axId val="221232192"/>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US"/>
                  <a:t>Predicted Probability</a:t>
                </a:r>
              </a:p>
            </c:rich>
          </c:tx>
          <c:layout>
            <c:manualLayout>
              <c:xMode val="edge"/>
              <c:yMode val="edge"/>
              <c:x val="0.44873188976377959"/>
              <c:y val="0.8940090090090090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43478080"/>
        <c:crosses val="autoZero"/>
        <c:crossBetween val="midCat"/>
        <c:majorUnit val="0.2"/>
      </c:valAx>
      <c:valAx>
        <c:axId val="1434780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Percent</a:t>
                </a:r>
                <a:r>
                  <a:rPr lang="en-US" baseline="0" dirty="0" smtClean="0"/>
                  <a:t> of Positives</a:t>
                </a:r>
                <a:endParaRPr lang="en-US" dirty="0"/>
              </a:p>
            </c:rich>
          </c:tx>
          <c:layout>
            <c:manualLayout>
              <c:xMode val="edge"/>
              <c:yMode val="edge"/>
              <c:x val="5.3749999999999999E-2"/>
              <c:y val="7.1480456834787542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21232192"/>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AUC PR</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'Final Results'!$D$5</c:f>
              <c:strCache>
                <c:ptCount val="1"/>
                <c:pt idx="0">
                  <c:v>RelOCC</c:v>
                </c:pt>
              </c:strCache>
            </c:strRef>
          </c:tx>
          <c:spPr>
            <a:solidFill>
              <a:schemeClr val="accent1"/>
            </a:solidFill>
            <a:ln w="28575">
              <a:solidFill>
                <a:schemeClr val="tx1"/>
              </a:solidFill>
            </a:ln>
            <a:effectLst/>
          </c:spPr>
          <c:invertIfNegative val="0"/>
          <c:cat>
            <c:numRef>
              <c:extLst>
                <c:ext xmlns:c15="http://schemas.microsoft.com/office/drawing/2012/chart" uri="{02D57815-91ED-43cb-92C2-25804820EDAC}">
                  <c15:fullRef>
                    <c15:sqref>'Final Results'!$A$15:$E$15</c15:sqref>
                  </c15:fullRef>
                </c:ext>
              </c:extLst>
              <c:f>('Final Results'!$A$15,'Final Results'!$C$15,'Final Results'!$E$15)</c:f>
              <c:numCache>
                <c:formatCode>0%</c:formatCode>
                <c:ptCount val="3"/>
                <c:pt idx="0">
                  <c:v>0.6</c:v>
                </c:pt>
                <c:pt idx="1">
                  <c:v>0.4</c:v>
                </c:pt>
                <c:pt idx="2">
                  <c:v>0.2</c:v>
                </c:pt>
              </c:numCache>
            </c:numRef>
          </c:cat>
          <c:val>
            <c:numRef>
              <c:extLst>
                <c:ext xmlns:c15="http://schemas.microsoft.com/office/drawing/2012/chart" uri="{02D57815-91ED-43cb-92C2-25804820EDAC}">
                  <c15:fullRef>
                    <c15:sqref>'Final Results'!$D$6:$D$10</c15:sqref>
                  </c15:fullRef>
                </c:ext>
              </c:extLst>
              <c:f>('Final Results'!$D$6,'Final Results'!$D$8,'Final Results'!$D$10)</c:f>
              <c:numCache>
                <c:formatCode>General</c:formatCode>
                <c:ptCount val="3"/>
                <c:pt idx="0">
                  <c:v>0.92300000000000004</c:v>
                </c:pt>
                <c:pt idx="1">
                  <c:v>0.93300000000000005</c:v>
                </c:pt>
                <c:pt idx="2">
                  <c:v>0.92600000000000005</c:v>
                </c:pt>
              </c:numCache>
            </c:numRef>
          </c:val>
        </c:ser>
        <c:ser>
          <c:idx val="1"/>
          <c:order val="1"/>
          <c:tx>
            <c:strRef>
              <c:f>'Final Results'!$E$5</c:f>
              <c:strCache>
                <c:ptCount val="1"/>
                <c:pt idx="0">
                  <c:v>RND</c:v>
                </c:pt>
              </c:strCache>
            </c:strRef>
          </c:tx>
          <c:spPr>
            <a:solidFill>
              <a:schemeClr val="accent2"/>
            </a:solidFill>
            <a:ln>
              <a:noFill/>
            </a:ln>
            <a:effectLst/>
          </c:spPr>
          <c:invertIfNegative val="0"/>
          <c:cat>
            <c:numRef>
              <c:extLst>
                <c:ext xmlns:c15="http://schemas.microsoft.com/office/drawing/2012/chart" uri="{02D57815-91ED-43cb-92C2-25804820EDAC}">
                  <c15:fullRef>
                    <c15:sqref>'Final Results'!$A$15:$E$15</c15:sqref>
                  </c15:fullRef>
                </c:ext>
              </c:extLst>
              <c:f>('Final Results'!$A$15,'Final Results'!$C$15,'Final Results'!$E$15)</c:f>
              <c:numCache>
                <c:formatCode>0%</c:formatCode>
                <c:ptCount val="3"/>
                <c:pt idx="0">
                  <c:v>0.6</c:v>
                </c:pt>
                <c:pt idx="1">
                  <c:v>0.4</c:v>
                </c:pt>
                <c:pt idx="2">
                  <c:v>0.2</c:v>
                </c:pt>
              </c:numCache>
            </c:numRef>
          </c:cat>
          <c:val>
            <c:numRef>
              <c:extLst>
                <c:ext xmlns:c15="http://schemas.microsoft.com/office/drawing/2012/chart" uri="{02D57815-91ED-43cb-92C2-25804820EDAC}">
                  <c15:fullRef>
                    <c15:sqref>'Final Results'!$E$6:$E$10</c15:sqref>
                  </c15:fullRef>
                </c:ext>
              </c:extLst>
              <c:f>('Final Results'!$E$6,'Final Results'!$E$8,'Final Results'!$E$10)</c:f>
              <c:numCache>
                <c:formatCode>General</c:formatCode>
                <c:ptCount val="3"/>
                <c:pt idx="0">
                  <c:v>0.83099999999999996</c:v>
                </c:pt>
                <c:pt idx="1">
                  <c:v>0.81</c:v>
                </c:pt>
                <c:pt idx="2">
                  <c:v>0.86499999999999999</c:v>
                </c:pt>
              </c:numCache>
            </c:numRef>
          </c:val>
        </c:ser>
        <c:ser>
          <c:idx val="2"/>
          <c:order val="2"/>
          <c:tx>
            <c:strRef>
              <c:f>'Final Results'!$F$5</c:f>
              <c:strCache>
                <c:ptCount val="1"/>
                <c:pt idx="0">
                  <c:v>RPT</c:v>
                </c:pt>
              </c:strCache>
            </c:strRef>
          </c:tx>
          <c:spPr>
            <a:solidFill>
              <a:schemeClr val="accent3"/>
            </a:solidFill>
            <a:ln>
              <a:noFill/>
            </a:ln>
            <a:effectLst/>
          </c:spPr>
          <c:invertIfNegative val="0"/>
          <c:cat>
            <c:numRef>
              <c:extLst>
                <c:ext xmlns:c15="http://schemas.microsoft.com/office/drawing/2012/chart" uri="{02D57815-91ED-43cb-92C2-25804820EDAC}">
                  <c15:fullRef>
                    <c15:sqref>'Final Results'!$A$15:$E$15</c15:sqref>
                  </c15:fullRef>
                </c:ext>
              </c:extLst>
              <c:f>('Final Results'!$A$15,'Final Results'!$C$15,'Final Results'!$E$15)</c:f>
              <c:numCache>
                <c:formatCode>0%</c:formatCode>
                <c:ptCount val="3"/>
                <c:pt idx="0">
                  <c:v>0.6</c:v>
                </c:pt>
                <c:pt idx="1">
                  <c:v>0.4</c:v>
                </c:pt>
                <c:pt idx="2">
                  <c:v>0.2</c:v>
                </c:pt>
              </c:numCache>
            </c:numRef>
          </c:cat>
          <c:val>
            <c:numRef>
              <c:extLst>
                <c:ext xmlns:c15="http://schemas.microsoft.com/office/drawing/2012/chart" uri="{02D57815-91ED-43cb-92C2-25804820EDAC}">
                  <c15:fullRef>
                    <c15:sqref>'Final Results'!$F$6:$F$10</c15:sqref>
                  </c15:fullRef>
                </c:ext>
              </c:extLst>
              <c:f>('Final Results'!$F$6,'Final Results'!$F$8,'Final Results'!$F$10)</c:f>
              <c:numCache>
                <c:formatCode>General</c:formatCode>
                <c:ptCount val="3"/>
                <c:pt idx="0">
                  <c:v>0.88</c:v>
                </c:pt>
                <c:pt idx="1">
                  <c:v>0.81</c:v>
                </c:pt>
                <c:pt idx="2">
                  <c:v>0.76</c:v>
                </c:pt>
              </c:numCache>
            </c:numRef>
          </c:val>
        </c:ser>
        <c:dLbls>
          <c:showLegendKey val="0"/>
          <c:showVal val="0"/>
          <c:showCatName val="0"/>
          <c:showSerName val="0"/>
          <c:showPercent val="0"/>
          <c:showBubbleSize val="0"/>
        </c:dLbls>
        <c:gapWidth val="359"/>
        <c:overlap val="-6"/>
        <c:axId val="222242240"/>
        <c:axId val="222242800"/>
      </c:barChart>
      <c:catAx>
        <c:axId val="22224224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22242800"/>
        <c:crosses val="autoZero"/>
        <c:auto val="1"/>
        <c:lblAlgn val="ctr"/>
        <c:lblOffset val="100"/>
        <c:noMultiLvlLbl val="0"/>
      </c:catAx>
      <c:valAx>
        <c:axId val="22224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22242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2870436649963"/>
          <c:y val="5.3480889211707822E-2"/>
          <c:w val="0.82910462896683368"/>
          <c:h val="0.81097374447717774"/>
        </c:manualLayout>
      </c:layout>
      <c:barChart>
        <c:barDir val="col"/>
        <c:grouping val="clustered"/>
        <c:varyColors val="1"/>
        <c:ser>
          <c:idx val="0"/>
          <c:order val="0"/>
          <c:tx>
            <c:strRef>
              <c:f>Propositional!$B$1</c:f>
              <c:strCache>
                <c:ptCount val="1"/>
                <c:pt idx="0">
                  <c:v>AUC-ROC</c:v>
                </c:pt>
              </c:strCache>
            </c:strRef>
          </c:tx>
          <c:spPr>
            <a:ln w="28575"/>
          </c:spPr>
          <c:invertIfNegative val="0"/>
          <c:dPt>
            <c:idx val="0"/>
            <c:invertIfNegative val="0"/>
            <c:bubble3D val="0"/>
            <c:spPr>
              <a:pattFill prst="narHorz">
                <a:fgClr>
                  <a:schemeClr val="accent1"/>
                </a:fgClr>
                <a:bgClr>
                  <a:schemeClr val="accent1">
                    <a:lumMod val="20000"/>
                    <a:lumOff val="80000"/>
                  </a:schemeClr>
                </a:bgClr>
              </a:pattFill>
              <a:ln w="28575">
                <a:noFill/>
              </a:ln>
              <a:effectLst>
                <a:innerShdw blurRad="114300">
                  <a:schemeClr val="accent1"/>
                </a:innerShdw>
              </a:effectLst>
            </c:spPr>
          </c:dPt>
          <c:dPt>
            <c:idx val="1"/>
            <c:invertIfNegative val="0"/>
            <c:bubble3D val="0"/>
            <c:spPr>
              <a:pattFill prst="narHorz">
                <a:fgClr>
                  <a:schemeClr val="accent2"/>
                </a:fgClr>
                <a:bgClr>
                  <a:schemeClr val="accent2">
                    <a:lumMod val="20000"/>
                    <a:lumOff val="80000"/>
                  </a:schemeClr>
                </a:bgClr>
              </a:pattFill>
              <a:ln w="28575">
                <a:noFill/>
              </a:ln>
              <a:effectLst>
                <a:innerShdw blurRad="114300">
                  <a:schemeClr val="accent2"/>
                </a:innerShdw>
              </a:effectLst>
            </c:spPr>
          </c:dPt>
          <c:dPt>
            <c:idx val="2"/>
            <c:invertIfNegative val="0"/>
            <c:bubble3D val="0"/>
            <c:spPr>
              <a:pattFill prst="narHorz">
                <a:fgClr>
                  <a:schemeClr val="accent3"/>
                </a:fgClr>
                <a:bgClr>
                  <a:schemeClr val="accent3">
                    <a:lumMod val="20000"/>
                    <a:lumOff val="80000"/>
                  </a:schemeClr>
                </a:bgClr>
              </a:pattFill>
              <a:ln w="28575">
                <a:noFill/>
              </a:ln>
              <a:effectLst>
                <a:innerShdw blurRad="114300">
                  <a:schemeClr val="accent3"/>
                </a:innerShdw>
              </a:effectLst>
            </c:spPr>
          </c:dPt>
          <c:dPt>
            <c:idx val="3"/>
            <c:invertIfNegative val="0"/>
            <c:bubble3D val="0"/>
            <c:spPr>
              <a:pattFill prst="narHorz">
                <a:fgClr>
                  <a:schemeClr val="accent4"/>
                </a:fgClr>
                <a:bgClr>
                  <a:schemeClr val="accent4">
                    <a:lumMod val="20000"/>
                    <a:lumOff val="80000"/>
                  </a:schemeClr>
                </a:bgClr>
              </a:pattFill>
              <a:ln w="28575">
                <a:noFill/>
              </a:ln>
              <a:effectLst>
                <a:innerShdw blurRad="114300">
                  <a:schemeClr val="accent4"/>
                </a:innerShdw>
              </a:effectLst>
            </c:spPr>
          </c:dPt>
          <c:dPt>
            <c:idx val="4"/>
            <c:invertIfNegative val="0"/>
            <c:bubble3D val="0"/>
            <c:spPr>
              <a:pattFill prst="narHorz">
                <a:fgClr>
                  <a:schemeClr val="accent5"/>
                </a:fgClr>
                <a:bgClr>
                  <a:schemeClr val="accent5">
                    <a:lumMod val="20000"/>
                    <a:lumOff val="80000"/>
                  </a:schemeClr>
                </a:bgClr>
              </a:pattFill>
              <a:ln w="28575">
                <a:noFill/>
              </a:ln>
              <a:effectLst>
                <a:innerShdw blurRad="114300">
                  <a:schemeClr val="accent5"/>
                </a:innerShdw>
              </a:effectLst>
            </c:spPr>
          </c:dPt>
          <c:dPt>
            <c:idx val="5"/>
            <c:invertIfNegative val="0"/>
            <c:bubble3D val="0"/>
            <c:spPr>
              <a:pattFill prst="narHorz">
                <a:fgClr>
                  <a:schemeClr val="accent6"/>
                </a:fgClr>
                <a:bgClr>
                  <a:schemeClr val="accent6">
                    <a:lumMod val="20000"/>
                    <a:lumOff val="80000"/>
                  </a:schemeClr>
                </a:bgClr>
              </a:pattFill>
              <a:ln w="28575">
                <a:noFill/>
              </a:ln>
              <a:effectLst>
                <a:innerShdw blurRad="114300">
                  <a:schemeClr val="accent6"/>
                </a:innerShdw>
              </a:effectLst>
            </c:spPr>
          </c:dPt>
          <c:dPt>
            <c:idx val="6"/>
            <c:invertIfNegative val="0"/>
            <c:bubble3D val="0"/>
            <c:spPr>
              <a:pattFill prst="narHorz">
                <a:fgClr>
                  <a:schemeClr val="accent1">
                    <a:lumMod val="60000"/>
                  </a:schemeClr>
                </a:fgClr>
                <a:bgClr>
                  <a:schemeClr val="accent1">
                    <a:lumMod val="60000"/>
                    <a:lumMod val="20000"/>
                    <a:lumOff val="80000"/>
                  </a:schemeClr>
                </a:bgClr>
              </a:pattFill>
              <a:ln w="28575">
                <a:solidFill>
                  <a:schemeClr val="tx1"/>
                </a:solidFill>
              </a:ln>
              <a:effectLst>
                <a:innerShdw blurRad="114300">
                  <a:schemeClr val="accent1">
                    <a:lumMod val="60000"/>
                  </a:schemeClr>
                </a:innerShdw>
              </a:effectLst>
            </c:spPr>
          </c:dPt>
          <c:cat>
            <c:strRef>
              <c:f>Propositional!$A$2:$A$8</c:f>
              <c:strCache>
                <c:ptCount val="7"/>
                <c:pt idx="0">
                  <c:v>J48</c:v>
                </c:pt>
                <c:pt idx="1">
                  <c:v>NB</c:v>
                </c:pt>
                <c:pt idx="2">
                  <c:v>SVM</c:v>
                </c:pt>
                <c:pt idx="3">
                  <c:v>AdaBoost</c:v>
                </c:pt>
                <c:pt idx="4">
                  <c:v>Bagging</c:v>
                </c:pt>
                <c:pt idx="5">
                  <c:v>SVMMG</c:v>
                </c:pt>
                <c:pt idx="6">
                  <c:v>RFGB</c:v>
                </c:pt>
              </c:strCache>
            </c:strRef>
          </c:cat>
          <c:val>
            <c:numRef>
              <c:f>Propositional!$B$2:$B$8</c:f>
              <c:numCache>
                <c:formatCode>General</c:formatCode>
                <c:ptCount val="7"/>
                <c:pt idx="0">
                  <c:v>0.54</c:v>
                </c:pt>
                <c:pt idx="1">
                  <c:v>0.55400000000000005</c:v>
                </c:pt>
                <c:pt idx="2">
                  <c:v>0.59499999999999997</c:v>
                </c:pt>
                <c:pt idx="3">
                  <c:v>0.59099999999999997</c:v>
                </c:pt>
                <c:pt idx="4">
                  <c:v>0.60600000000000009</c:v>
                </c:pt>
                <c:pt idx="5">
                  <c:v>0.65000000000000013</c:v>
                </c:pt>
                <c:pt idx="6">
                  <c:v>0.76900000000000013</c:v>
                </c:pt>
              </c:numCache>
            </c:numRef>
          </c:val>
        </c:ser>
        <c:dLbls>
          <c:showLegendKey val="0"/>
          <c:showVal val="0"/>
          <c:showCatName val="0"/>
          <c:showSerName val="0"/>
          <c:showPercent val="0"/>
          <c:showBubbleSize val="0"/>
        </c:dLbls>
        <c:gapWidth val="155"/>
        <c:overlap val="-55"/>
        <c:axId val="253243952"/>
        <c:axId val="253244512"/>
      </c:barChart>
      <c:catAx>
        <c:axId val="253243952"/>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53244512"/>
        <c:crosses val="autoZero"/>
        <c:auto val="1"/>
        <c:lblAlgn val="ctr"/>
        <c:lblOffset val="100"/>
        <c:noMultiLvlLbl val="0"/>
      </c:catAx>
      <c:valAx>
        <c:axId val="253244512"/>
        <c:scaling>
          <c:orientation val="minMax"/>
          <c:max val="1"/>
          <c:min val="0.4"/>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a:t>AUC-ROC</a:t>
                </a:r>
              </a:p>
            </c:rich>
          </c:tx>
          <c:layout>
            <c:manualLayout>
              <c:xMode val="edge"/>
              <c:yMode val="edge"/>
              <c:x val="1.3636363636363636E-2"/>
              <c:y val="0.32731278201450431"/>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5324395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C0F4F-2079-4460-BC5B-2308758545B5}" type="doc">
      <dgm:prSet loTypeId="urn:microsoft.com/office/officeart/2005/8/layout/target1" loCatId="relationship" qsTypeId="urn:microsoft.com/office/officeart/2005/8/quickstyle/simple1" qsCatId="simple" csTypeId="urn:microsoft.com/office/officeart/2005/8/colors/accent1_3" csCatId="accent1" phldr="1"/>
      <dgm:spPr/>
    </dgm:pt>
    <dgm:pt modelId="{48935718-E009-4553-A4FF-5EB6619A67CC}">
      <dgm:prSet phldrT="[Text]"/>
      <dgm:spPr/>
      <dgm:t>
        <a:bodyPr/>
        <a:lstStyle/>
        <a:p>
          <a:r>
            <a:rPr lang="en-US" dirty="0" smtClean="0"/>
            <a:t>Inference</a:t>
          </a:r>
          <a:endParaRPr lang="en-US" dirty="0"/>
        </a:p>
      </dgm:t>
    </dgm:pt>
    <dgm:pt modelId="{2B39C0FB-FF4F-4EFE-BF0F-69CFCF33046C}" type="parTrans" cxnId="{52DCFD82-7B9D-4F0C-AB7F-DD9AB3E48533}">
      <dgm:prSet/>
      <dgm:spPr/>
      <dgm:t>
        <a:bodyPr/>
        <a:lstStyle/>
        <a:p>
          <a:endParaRPr lang="en-US"/>
        </a:p>
      </dgm:t>
    </dgm:pt>
    <dgm:pt modelId="{EBC82FC6-3E64-442A-BBFB-E14F9E3ED159}" type="sibTrans" cxnId="{52DCFD82-7B9D-4F0C-AB7F-DD9AB3E48533}">
      <dgm:prSet/>
      <dgm:spPr/>
      <dgm:t>
        <a:bodyPr/>
        <a:lstStyle/>
        <a:p>
          <a:endParaRPr lang="en-US"/>
        </a:p>
      </dgm:t>
    </dgm:pt>
    <dgm:pt modelId="{0B16A3B1-3FA6-4483-AAAD-E11664635904}">
      <dgm:prSet phldrT="[Text]"/>
      <dgm:spPr/>
      <dgm:t>
        <a:bodyPr/>
        <a:lstStyle/>
        <a:p>
          <a:r>
            <a:rPr lang="en-US" dirty="0" smtClean="0"/>
            <a:t>Weight Learning</a:t>
          </a:r>
          <a:endParaRPr lang="en-US" dirty="0"/>
        </a:p>
      </dgm:t>
    </dgm:pt>
    <dgm:pt modelId="{3324E3DF-B5C2-4843-941C-F6EE97862ABB}" type="parTrans" cxnId="{499969D5-A1E3-4AE7-BF89-00E1EFF31225}">
      <dgm:prSet/>
      <dgm:spPr/>
      <dgm:t>
        <a:bodyPr/>
        <a:lstStyle/>
        <a:p>
          <a:endParaRPr lang="en-US"/>
        </a:p>
      </dgm:t>
    </dgm:pt>
    <dgm:pt modelId="{855EFBD1-A2FC-4198-B150-1F75C337E5A5}" type="sibTrans" cxnId="{499969D5-A1E3-4AE7-BF89-00E1EFF31225}">
      <dgm:prSet/>
      <dgm:spPr/>
      <dgm:t>
        <a:bodyPr/>
        <a:lstStyle/>
        <a:p>
          <a:endParaRPr lang="en-US"/>
        </a:p>
      </dgm:t>
    </dgm:pt>
    <dgm:pt modelId="{A28139A7-DB16-4F8B-AF87-28CCB5EE8838}">
      <dgm:prSet phldrT="[Text]"/>
      <dgm:spPr/>
      <dgm:t>
        <a:bodyPr/>
        <a:lstStyle/>
        <a:p>
          <a:r>
            <a:rPr lang="en-US" dirty="0" smtClean="0"/>
            <a:t>Structure Learning</a:t>
          </a:r>
          <a:endParaRPr lang="en-US" dirty="0"/>
        </a:p>
      </dgm:t>
    </dgm:pt>
    <dgm:pt modelId="{66CB4B1E-B780-4CE4-8F2B-247DD6E9A109}" type="parTrans" cxnId="{145516E0-B537-41B2-8211-03E3A5828548}">
      <dgm:prSet/>
      <dgm:spPr/>
      <dgm:t>
        <a:bodyPr/>
        <a:lstStyle/>
        <a:p>
          <a:endParaRPr lang="en-US"/>
        </a:p>
      </dgm:t>
    </dgm:pt>
    <dgm:pt modelId="{496B4B1F-49A9-4DEE-9152-76B7A6F52F1A}" type="sibTrans" cxnId="{145516E0-B537-41B2-8211-03E3A5828548}">
      <dgm:prSet/>
      <dgm:spPr/>
      <dgm:t>
        <a:bodyPr/>
        <a:lstStyle/>
        <a:p>
          <a:endParaRPr lang="en-US"/>
        </a:p>
      </dgm:t>
    </dgm:pt>
    <dgm:pt modelId="{F7982E45-6307-43E0-B69A-7057A301F69C}" type="pres">
      <dgm:prSet presAssocID="{76DC0F4F-2079-4460-BC5B-2308758545B5}" presName="composite" presStyleCnt="0">
        <dgm:presLayoutVars>
          <dgm:chMax val="5"/>
          <dgm:dir/>
          <dgm:resizeHandles val="exact"/>
        </dgm:presLayoutVars>
      </dgm:prSet>
      <dgm:spPr/>
    </dgm:pt>
    <dgm:pt modelId="{9C4698B6-938D-4F09-9792-2134C66AFCF6}" type="pres">
      <dgm:prSet presAssocID="{48935718-E009-4553-A4FF-5EB6619A67CC}" presName="circle1" presStyleLbl="lnNode1" presStyleIdx="0" presStyleCnt="3"/>
      <dgm:spPr/>
    </dgm:pt>
    <dgm:pt modelId="{50ADEDE3-9663-41C1-A994-CA6BCE31145E}" type="pres">
      <dgm:prSet presAssocID="{48935718-E009-4553-A4FF-5EB6619A67CC}" presName="text1" presStyleLbl="revTx" presStyleIdx="0" presStyleCnt="3">
        <dgm:presLayoutVars>
          <dgm:bulletEnabled val="1"/>
        </dgm:presLayoutVars>
      </dgm:prSet>
      <dgm:spPr/>
      <dgm:t>
        <a:bodyPr/>
        <a:lstStyle/>
        <a:p>
          <a:endParaRPr lang="en-US"/>
        </a:p>
      </dgm:t>
    </dgm:pt>
    <dgm:pt modelId="{C0226647-0BBD-4856-9061-7FB9C344D58E}" type="pres">
      <dgm:prSet presAssocID="{48935718-E009-4553-A4FF-5EB6619A67CC}" presName="line1" presStyleLbl="callout" presStyleIdx="0" presStyleCnt="6"/>
      <dgm:spPr/>
    </dgm:pt>
    <dgm:pt modelId="{612CE087-A8C3-443E-ACD4-012E5FB62A9F}" type="pres">
      <dgm:prSet presAssocID="{48935718-E009-4553-A4FF-5EB6619A67CC}" presName="d1" presStyleLbl="callout" presStyleIdx="1" presStyleCnt="6"/>
      <dgm:spPr/>
    </dgm:pt>
    <dgm:pt modelId="{A35344F6-57D7-44EA-B3A4-0F6FC8ADE959}" type="pres">
      <dgm:prSet presAssocID="{0B16A3B1-3FA6-4483-AAAD-E11664635904}" presName="circle2" presStyleLbl="lnNode1" presStyleIdx="1" presStyleCnt="3" custScaleX="74009" custScaleY="81238"/>
      <dgm:spPr/>
    </dgm:pt>
    <dgm:pt modelId="{B0683B82-D93D-4A53-87E1-D226B83D744C}" type="pres">
      <dgm:prSet presAssocID="{0B16A3B1-3FA6-4483-AAAD-E11664635904}" presName="text2" presStyleLbl="revTx" presStyleIdx="1" presStyleCnt="3">
        <dgm:presLayoutVars>
          <dgm:bulletEnabled val="1"/>
        </dgm:presLayoutVars>
      </dgm:prSet>
      <dgm:spPr/>
      <dgm:t>
        <a:bodyPr/>
        <a:lstStyle/>
        <a:p>
          <a:endParaRPr lang="en-US"/>
        </a:p>
      </dgm:t>
    </dgm:pt>
    <dgm:pt modelId="{1EBE60AE-8701-451B-B3E7-183179AE4EA8}" type="pres">
      <dgm:prSet presAssocID="{0B16A3B1-3FA6-4483-AAAD-E11664635904}" presName="line2" presStyleLbl="callout" presStyleIdx="2" presStyleCnt="6"/>
      <dgm:spPr/>
    </dgm:pt>
    <dgm:pt modelId="{BC178F5B-9332-4243-8132-5BDBEA483B89}" type="pres">
      <dgm:prSet presAssocID="{0B16A3B1-3FA6-4483-AAAD-E11664635904}" presName="d2" presStyleLbl="callout" presStyleIdx="3" presStyleCnt="6"/>
      <dgm:spPr/>
    </dgm:pt>
    <dgm:pt modelId="{494FC6B3-76F4-4354-BC7A-8E737FD333A2}" type="pres">
      <dgm:prSet presAssocID="{A28139A7-DB16-4F8B-AF87-28CCB5EE8838}" presName="circle3" presStyleLbl="lnNode1" presStyleIdx="2" presStyleCnt="3" custScaleX="77621" custScaleY="77650"/>
      <dgm:spPr/>
    </dgm:pt>
    <dgm:pt modelId="{CD10074E-F16F-493B-89B0-2B98ED496301}" type="pres">
      <dgm:prSet presAssocID="{A28139A7-DB16-4F8B-AF87-28CCB5EE8838}" presName="text3" presStyleLbl="revTx" presStyleIdx="2" presStyleCnt="3">
        <dgm:presLayoutVars>
          <dgm:bulletEnabled val="1"/>
        </dgm:presLayoutVars>
      </dgm:prSet>
      <dgm:spPr/>
      <dgm:t>
        <a:bodyPr/>
        <a:lstStyle/>
        <a:p>
          <a:endParaRPr lang="en-US"/>
        </a:p>
      </dgm:t>
    </dgm:pt>
    <dgm:pt modelId="{3809E651-A2CD-4B40-8D4D-2951E62D013F}" type="pres">
      <dgm:prSet presAssocID="{A28139A7-DB16-4F8B-AF87-28CCB5EE8838}" presName="line3" presStyleLbl="callout" presStyleIdx="4" presStyleCnt="6"/>
      <dgm:spPr/>
    </dgm:pt>
    <dgm:pt modelId="{27429047-AE9C-4E40-AF3B-B1C71DA1B03C}" type="pres">
      <dgm:prSet presAssocID="{A28139A7-DB16-4F8B-AF87-28CCB5EE8838}" presName="d3" presStyleLbl="callout" presStyleIdx="5" presStyleCnt="6" custScaleX="115575" custScaleY="80552" custLinFactNeighborX="0" custLinFactNeighborY="-11604"/>
      <dgm:spPr/>
    </dgm:pt>
  </dgm:ptLst>
  <dgm:cxnLst>
    <dgm:cxn modelId="{45394F66-0F1A-4D43-BF4E-9D90089A3512}" type="presOf" srcId="{A28139A7-DB16-4F8B-AF87-28CCB5EE8838}" destId="{CD10074E-F16F-493B-89B0-2B98ED496301}" srcOrd="0" destOrd="0" presId="urn:microsoft.com/office/officeart/2005/8/layout/target1"/>
    <dgm:cxn modelId="{145516E0-B537-41B2-8211-03E3A5828548}" srcId="{76DC0F4F-2079-4460-BC5B-2308758545B5}" destId="{A28139A7-DB16-4F8B-AF87-28CCB5EE8838}" srcOrd="2" destOrd="0" parTransId="{66CB4B1E-B780-4CE4-8F2B-247DD6E9A109}" sibTransId="{496B4B1F-49A9-4DEE-9152-76B7A6F52F1A}"/>
    <dgm:cxn modelId="{52DCFD82-7B9D-4F0C-AB7F-DD9AB3E48533}" srcId="{76DC0F4F-2079-4460-BC5B-2308758545B5}" destId="{48935718-E009-4553-A4FF-5EB6619A67CC}" srcOrd="0" destOrd="0" parTransId="{2B39C0FB-FF4F-4EFE-BF0F-69CFCF33046C}" sibTransId="{EBC82FC6-3E64-442A-BBFB-E14F9E3ED159}"/>
    <dgm:cxn modelId="{826283CE-7C1C-4B52-9C9E-C228B72C4871}" type="presOf" srcId="{0B16A3B1-3FA6-4483-AAAD-E11664635904}" destId="{B0683B82-D93D-4A53-87E1-D226B83D744C}" srcOrd="0" destOrd="0" presId="urn:microsoft.com/office/officeart/2005/8/layout/target1"/>
    <dgm:cxn modelId="{484EF259-129B-4723-B8D7-44CB1AF71D30}" type="presOf" srcId="{48935718-E009-4553-A4FF-5EB6619A67CC}" destId="{50ADEDE3-9663-41C1-A994-CA6BCE31145E}" srcOrd="0" destOrd="0" presId="urn:microsoft.com/office/officeart/2005/8/layout/target1"/>
    <dgm:cxn modelId="{9762C423-9DFF-4941-BF02-BEFCE55C810F}" type="presOf" srcId="{76DC0F4F-2079-4460-BC5B-2308758545B5}" destId="{F7982E45-6307-43E0-B69A-7057A301F69C}" srcOrd="0" destOrd="0" presId="urn:microsoft.com/office/officeart/2005/8/layout/target1"/>
    <dgm:cxn modelId="{499969D5-A1E3-4AE7-BF89-00E1EFF31225}" srcId="{76DC0F4F-2079-4460-BC5B-2308758545B5}" destId="{0B16A3B1-3FA6-4483-AAAD-E11664635904}" srcOrd="1" destOrd="0" parTransId="{3324E3DF-B5C2-4843-941C-F6EE97862ABB}" sibTransId="{855EFBD1-A2FC-4198-B150-1F75C337E5A5}"/>
    <dgm:cxn modelId="{0B53E019-7B75-45B6-AAE0-0D1C2F51FBFF}" type="presParOf" srcId="{F7982E45-6307-43E0-B69A-7057A301F69C}" destId="{9C4698B6-938D-4F09-9792-2134C66AFCF6}" srcOrd="0" destOrd="0" presId="urn:microsoft.com/office/officeart/2005/8/layout/target1"/>
    <dgm:cxn modelId="{9BC8F9B6-A495-47AF-8C8A-CCE34120282C}" type="presParOf" srcId="{F7982E45-6307-43E0-B69A-7057A301F69C}" destId="{50ADEDE3-9663-41C1-A994-CA6BCE31145E}" srcOrd="1" destOrd="0" presId="urn:microsoft.com/office/officeart/2005/8/layout/target1"/>
    <dgm:cxn modelId="{1C3F2E7D-7AF7-4047-8634-951B0944BE85}" type="presParOf" srcId="{F7982E45-6307-43E0-B69A-7057A301F69C}" destId="{C0226647-0BBD-4856-9061-7FB9C344D58E}" srcOrd="2" destOrd="0" presId="urn:microsoft.com/office/officeart/2005/8/layout/target1"/>
    <dgm:cxn modelId="{B3415127-C73B-48A5-B612-880256D4C573}" type="presParOf" srcId="{F7982E45-6307-43E0-B69A-7057A301F69C}" destId="{612CE087-A8C3-443E-ACD4-012E5FB62A9F}" srcOrd="3" destOrd="0" presId="urn:microsoft.com/office/officeart/2005/8/layout/target1"/>
    <dgm:cxn modelId="{5D1E7876-DC6D-484A-94DA-0363755B8D61}" type="presParOf" srcId="{F7982E45-6307-43E0-B69A-7057A301F69C}" destId="{A35344F6-57D7-44EA-B3A4-0F6FC8ADE959}" srcOrd="4" destOrd="0" presId="urn:microsoft.com/office/officeart/2005/8/layout/target1"/>
    <dgm:cxn modelId="{E02A56CB-57EF-4165-B1CF-50091C2B6533}" type="presParOf" srcId="{F7982E45-6307-43E0-B69A-7057A301F69C}" destId="{B0683B82-D93D-4A53-87E1-D226B83D744C}" srcOrd="5" destOrd="0" presId="urn:microsoft.com/office/officeart/2005/8/layout/target1"/>
    <dgm:cxn modelId="{2DF1EE0A-D8F9-465B-B8F0-CC7C9AD3D7AB}" type="presParOf" srcId="{F7982E45-6307-43E0-B69A-7057A301F69C}" destId="{1EBE60AE-8701-451B-B3E7-183179AE4EA8}" srcOrd="6" destOrd="0" presId="urn:microsoft.com/office/officeart/2005/8/layout/target1"/>
    <dgm:cxn modelId="{0E05081D-977F-4C19-97FB-F355D6267A4D}" type="presParOf" srcId="{F7982E45-6307-43E0-B69A-7057A301F69C}" destId="{BC178F5B-9332-4243-8132-5BDBEA483B89}" srcOrd="7" destOrd="0" presId="urn:microsoft.com/office/officeart/2005/8/layout/target1"/>
    <dgm:cxn modelId="{57BD9D18-CD9A-4779-960C-6DA1F23EEEE9}" type="presParOf" srcId="{F7982E45-6307-43E0-B69A-7057A301F69C}" destId="{494FC6B3-76F4-4354-BC7A-8E737FD333A2}" srcOrd="8" destOrd="0" presId="urn:microsoft.com/office/officeart/2005/8/layout/target1"/>
    <dgm:cxn modelId="{E574AA99-E65E-4F1F-92DC-62F6F6F81CB2}" type="presParOf" srcId="{F7982E45-6307-43E0-B69A-7057A301F69C}" destId="{CD10074E-F16F-493B-89B0-2B98ED496301}" srcOrd="9" destOrd="0" presId="urn:microsoft.com/office/officeart/2005/8/layout/target1"/>
    <dgm:cxn modelId="{37C31959-094F-4BAE-B5EA-D47097A2A8B5}" type="presParOf" srcId="{F7982E45-6307-43E0-B69A-7057A301F69C}" destId="{3809E651-A2CD-4B40-8D4D-2951E62D013F}" srcOrd="10" destOrd="0" presId="urn:microsoft.com/office/officeart/2005/8/layout/target1"/>
    <dgm:cxn modelId="{2BE279A6-DBB7-4106-B669-F3DBCE715C1E}" type="presParOf" srcId="{F7982E45-6307-43E0-B69A-7057A301F69C}" destId="{27429047-AE9C-4E40-AF3B-B1C71DA1B03C}" srcOrd="11"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55027-890F-4863-947F-147091D6ED91}" type="doc">
      <dgm:prSet loTypeId="urn:microsoft.com/office/officeart/2005/8/layout/chevron1" loCatId="process" qsTypeId="urn:microsoft.com/office/officeart/2005/8/quickstyle/simple1" qsCatId="simple" csTypeId="urn:microsoft.com/office/officeart/2005/8/colors/accent1_2" csCatId="accent1" phldr="1"/>
      <dgm:spPr/>
    </dgm:pt>
    <dgm:pt modelId="{63EB9E93-3D05-45D5-91F9-02335E54A4CC}">
      <dgm:prSet phldrT="[Text]" custT="1"/>
      <dgm:spPr/>
      <dgm:t>
        <a:bodyPr/>
        <a:lstStyle/>
        <a:p>
          <a:r>
            <a:rPr lang="en-US" sz="1400" dirty="0" smtClean="0"/>
            <a:t>WW I</a:t>
          </a:r>
          <a:endParaRPr lang="en-US" sz="1400" dirty="0"/>
        </a:p>
      </dgm:t>
    </dgm:pt>
    <dgm:pt modelId="{C0DCA977-46C2-4E46-AD78-D0E69A004CDE}" type="parTrans" cxnId="{F0799338-546B-4501-98FB-AD7E14A628BF}">
      <dgm:prSet/>
      <dgm:spPr/>
      <dgm:t>
        <a:bodyPr/>
        <a:lstStyle/>
        <a:p>
          <a:endParaRPr lang="en-US" sz="2000"/>
        </a:p>
      </dgm:t>
    </dgm:pt>
    <dgm:pt modelId="{8114BD30-A166-4C55-9D2B-5C82B53509CF}" type="sibTrans" cxnId="{F0799338-546B-4501-98FB-AD7E14A628BF}">
      <dgm:prSet/>
      <dgm:spPr/>
      <dgm:t>
        <a:bodyPr/>
        <a:lstStyle/>
        <a:p>
          <a:endParaRPr lang="en-US" sz="2000"/>
        </a:p>
      </dgm:t>
    </dgm:pt>
    <dgm:pt modelId="{F87CE3E1-4F73-4045-B947-17136B27A03C}">
      <dgm:prSet phldrT="[Text]" custT="1"/>
      <dgm:spPr/>
      <dgm:t>
        <a:bodyPr/>
        <a:lstStyle/>
        <a:p>
          <a:r>
            <a:rPr lang="en-US" sz="1400" dirty="0" smtClean="0"/>
            <a:t>1918</a:t>
          </a:r>
          <a:endParaRPr lang="en-US" sz="1400" dirty="0"/>
        </a:p>
      </dgm:t>
    </dgm:pt>
    <dgm:pt modelId="{66CBE819-E7FE-4BF8-B649-936B764DD0A5}" type="parTrans" cxnId="{1293FD78-F90D-42BD-8D3B-ED82AE06B035}">
      <dgm:prSet/>
      <dgm:spPr/>
      <dgm:t>
        <a:bodyPr/>
        <a:lstStyle/>
        <a:p>
          <a:endParaRPr lang="en-US" sz="2000"/>
        </a:p>
      </dgm:t>
    </dgm:pt>
    <dgm:pt modelId="{97D3F5CF-2E24-4180-A305-EC53B0920C46}" type="sibTrans" cxnId="{1293FD78-F90D-42BD-8D3B-ED82AE06B035}">
      <dgm:prSet/>
      <dgm:spPr/>
      <dgm:t>
        <a:bodyPr/>
        <a:lstStyle/>
        <a:p>
          <a:endParaRPr lang="en-US" sz="2000"/>
        </a:p>
      </dgm:t>
    </dgm:pt>
    <dgm:pt modelId="{D6E6E343-0E7C-4C5B-83FC-1E670DD9C168}">
      <dgm:prSet phldrT="[Text]" custT="1"/>
      <dgm:spPr/>
      <dgm:t>
        <a:bodyPr/>
        <a:lstStyle/>
        <a:p>
          <a:r>
            <a:rPr lang="en-US" sz="1400" dirty="0" smtClean="0"/>
            <a:t>WW 2</a:t>
          </a:r>
          <a:endParaRPr lang="en-US" sz="1400" dirty="0"/>
        </a:p>
      </dgm:t>
    </dgm:pt>
    <dgm:pt modelId="{5FE82170-AC9C-46DD-8C8A-32FB5D48712E}" type="parTrans" cxnId="{569DAAAF-CFCD-4493-8822-2DCDB49C4894}">
      <dgm:prSet/>
      <dgm:spPr/>
      <dgm:t>
        <a:bodyPr/>
        <a:lstStyle/>
        <a:p>
          <a:endParaRPr lang="en-US" sz="2000"/>
        </a:p>
      </dgm:t>
    </dgm:pt>
    <dgm:pt modelId="{120F8A3A-7759-4D65-AEE7-151E7A5DFF60}" type="sibTrans" cxnId="{569DAAAF-CFCD-4493-8822-2DCDB49C4894}">
      <dgm:prSet/>
      <dgm:spPr/>
      <dgm:t>
        <a:bodyPr/>
        <a:lstStyle/>
        <a:p>
          <a:endParaRPr lang="en-US" sz="2000"/>
        </a:p>
      </dgm:t>
    </dgm:pt>
    <dgm:pt modelId="{46FA5B5E-351E-45A6-BACC-2CC45E7FCDFE}" type="pres">
      <dgm:prSet presAssocID="{A9055027-890F-4863-947F-147091D6ED91}" presName="Name0" presStyleCnt="0">
        <dgm:presLayoutVars>
          <dgm:dir/>
          <dgm:animLvl val="lvl"/>
          <dgm:resizeHandles val="exact"/>
        </dgm:presLayoutVars>
      </dgm:prSet>
      <dgm:spPr/>
    </dgm:pt>
    <dgm:pt modelId="{CF51FADA-270E-4553-98A3-5A88D77A3B03}" type="pres">
      <dgm:prSet presAssocID="{63EB9E93-3D05-45D5-91F9-02335E54A4CC}" presName="parTxOnly" presStyleLbl="node1" presStyleIdx="0" presStyleCnt="3">
        <dgm:presLayoutVars>
          <dgm:chMax val="0"/>
          <dgm:chPref val="0"/>
          <dgm:bulletEnabled val="1"/>
        </dgm:presLayoutVars>
      </dgm:prSet>
      <dgm:spPr/>
      <dgm:t>
        <a:bodyPr/>
        <a:lstStyle/>
        <a:p>
          <a:endParaRPr lang="en-US"/>
        </a:p>
      </dgm:t>
    </dgm:pt>
    <dgm:pt modelId="{5AEA1B51-DFCD-4CB1-B9E4-19C1131C1F43}" type="pres">
      <dgm:prSet presAssocID="{8114BD30-A166-4C55-9D2B-5C82B53509CF}" presName="parTxOnlySpace" presStyleCnt="0"/>
      <dgm:spPr/>
    </dgm:pt>
    <dgm:pt modelId="{1A3C7A48-C0DB-4FD9-AF9D-7E5F7E7CFBE5}" type="pres">
      <dgm:prSet presAssocID="{F87CE3E1-4F73-4045-B947-17136B27A03C}" presName="parTxOnly" presStyleLbl="node1" presStyleIdx="1" presStyleCnt="3">
        <dgm:presLayoutVars>
          <dgm:chMax val="0"/>
          <dgm:chPref val="0"/>
          <dgm:bulletEnabled val="1"/>
        </dgm:presLayoutVars>
      </dgm:prSet>
      <dgm:spPr/>
      <dgm:t>
        <a:bodyPr/>
        <a:lstStyle/>
        <a:p>
          <a:endParaRPr lang="en-US"/>
        </a:p>
      </dgm:t>
    </dgm:pt>
    <dgm:pt modelId="{CD493412-625A-4BD1-9051-C00BF3A9B77E}" type="pres">
      <dgm:prSet presAssocID="{97D3F5CF-2E24-4180-A305-EC53B0920C46}" presName="parTxOnlySpace" presStyleCnt="0"/>
      <dgm:spPr/>
    </dgm:pt>
    <dgm:pt modelId="{5AE5A316-3ABC-4259-93BD-EF38612FFC56}" type="pres">
      <dgm:prSet presAssocID="{D6E6E343-0E7C-4C5B-83FC-1E670DD9C168}" presName="parTxOnly" presStyleLbl="node1" presStyleIdx="2" presStyleCnt="3">
        <dgm:presLayoutVars>
          <dgm:chMax val="0"/>
          <dgm:chPref val="0"/>
          <dgm:bulletEnabled val="1"/>
        </dgm:presLayoutVars>
      </dgm:prSet>
      <dgm:spPr/>
      <dgm:t>
        <a:bodyPr/>
        <a:lstStyle/>
        <a:p>
          <a:endParaRPr lang="en-US"/>
        </a:p>
      </dgm:t>
    </dgm:pt>
  </dgm:ptLst>
  <dgm:cxnLst>
    <dgm:cxn modelId="{C6BF581E-E464-4EF4-B3EE-458242B8BB29}" type="presOf" srcId="{A9055027-890F-4863-947F-147091D6ED91}" destId="{46FA5B5E-351E-45A6-BACC-2CC45E7FCDFE}" srcOrd="0" destOrd="0" presId="urn:microsoft.com/office/officeart/2005/8/layout/chevron1"/>
    <dgm:cxn modelId="{34320E4D-0732-4C4E-A97F-426235A30EDF}" type="presOf" srcId="{D6E6E343-0E7C-4C5B-83FC-1E670DD9C168}" destId="{5AE5A316-3ABC-4259-93BD-EF38612FFC56}" srcOrd="0" destOrd="0" presId="urn:microsoft.com/office/officeart/2005/8/layout/chevron1"/>
    <dgm:cxn modelId="{4623F660-B364-41A6-988D-FFC9FFC705BD}" type="presOf" srcId="{63EB9E93-3D05-45D5-91F9-02335E54A4CC}" destId="{CF51FADA-270E-4553-98A3-5A88D77A3B03}" srcOrd="0" destOrd="0" presId="urn:microsoft.com/office/officeart/2005/8/layout/chevron1"/>
    <dgm:cxn modelId="{569DAAAF-CFCD-4493-8822-2DCDB49C4894}" srcId="{A9055027-890F-4863-947F-147091D6ED91}" destId="{D6E6E343-0E7C-4C5B-83FC-1E670DD9C168}" srcOrd="2" destOrd="0" parTransId="{5FE82170-AC9C-46DD-8C8A-32FB5D48712E}" sibTransId="{120F8A3A-7759-4D65-AEE7-151E7A5DFF60}"/>
    <dgm:cxn modelId="{F0799338-546B-4501-98FB-AD7E14A628BF}" srcId="{A9055027-890F-4863-947F-147091D6ED91}" destId="{63EB9E93-3D05-45D5-91F9-02335E54A4CC}" srcOrd="0" destOrd="0" parTransId="{C0DCA977-46C2-4E46-AD78-D0E69A004CDE}" sibTransId="{8114BD30-A166-4C55-9D2B-5C82B53509CF}"/>
    <dgm:cxn modelId="{1293FD78-F90D-42BD-8D3B-ED82AE06B035}" srcId="{A9055027-890F-4863-947F-147091D6ED91}" destId="{F87CE3E1-4F73-4045-B947-17136B27A03C}" srcOrd="1" destOrd="0" parTransId="{66CBE819-E7FE-4BF8-B649-936B764DD0A5}" sibTransId="{97D3F5CF-2E24-4180-A305-EC53B0920C46}"/>
    <dgm:cxn modelId="{A1FE2F8E-E0DA-4A56-89F2-4F67997AEA90}" type="presOf" srcId="{F87CE3E1-4F73-4045-B947-17136B27A03C}" destId="{1A3C7A48-C0DB-4FD9-AF9D-7E5F7E7CFBE5}" srcOrd="0" destOrd="0" presId="urn:microsoft.com/office/officeart/2005/8/layout/chevron1"/>
    <dgm:cxn modelId="{72F3F606-5537-42F0-9262-3056CA245FC3}" type="presParOf" srcId="{46FA5B5E-351E-45A6-BACC-2CC45E7FCDFE}" destId="{CF51FADA-270E-4553-98A3-5A88D77A3B03}" srcOrd="0" destOrd="0" presId="urn:microsoft.com/office/officeart/2005/8/layout/chevron1"/>
    <dgm:cxn modelId="{47D70F72-A75B-4872-8906-5FB2182FC837}" type="presParOf" srcId="{46FA5B5E-351E-45A6-BACC-2CC45E7FCDFE}" destId="{5AEA1B51-DFCD-4CB1-B9E4-19C1131C1F43}" srcOrd="1" destOrd="0" presId="urn:microsoft.com/office/officeart/2005/8/layout/chevron1"/>
    <dgm:cxn modelId="{519856D6-2D74-4A9E-ABA5-36B25175FB3A}" type="presParOf" srcId="{46FA5B5E-351E-45A6-BACC-2CC45E7FCDFE}" destId="{1A3C7A48-C0DB-4FD9-AF9D-7E5F7E7CFBE5}" srcOrd="2" destOrd="0" presId="urn:microsoft.com/office/officeart/2005/8/layout/chevron1"/>
    <dgm:cxn modelId="{69F919F4-4F40-45AC-B6A4-92CB669F8721}" type="presParOf" srcId="{46FA5B5E-351E-45A6-BACC-2CC45E7FCDFE}" destId="{CD493412-625A-4BD1-9051-C00BF3A9B77E}" srcOrd="3" destOrd="0" presId="urn:microsoft.com/office/officeart/2005/8/layout/chevron1"/>
    <dgm:cxn modelId="{A0914FE6-C870-4CA1-8F5C-A56F17BACF61}" type="presParOf" srcId="{46FA5B5E-351E-45A6-BACC-2CC45E7FCDFE}" destId="{5AE5A316-3ABC-4259-93BD-EF38612FFC56}"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055027-890F-4863-947F-147091D6ED91}" type="doc">
      <dgm:prSet loTypeId="urn:microsoft.com/office/officeart/2005/8/layout/chevron1" loCatId="process" qsTypeId="urn:microsoft.com/office/officeart/2005/8/quickstyle/simple1" qsCatId="simple" csTypeId="urn:microsoft.com/office/officeart/2005/8/colors/accent1_2" csCatId="accent1" phldr="1"/>
      <dgm:spPr/>
    </dgm:pt>
    <dgm:pt modelId="{63EB9E93-3D05-45D5-91F9-02335E54A4CC}">
      <dgm:prSet phldrT="[Text]" custT="1"/>
      <dgm:spPr/>
      <dgm:t>
        <a:bodyPr/>
        <a:lstStyle/>
        <a:p>
          <a:r>
            <a:rPr lang="en-US" sz="1000" dirty="0" smtClean="0"/>
            <a:t>WW I</a:t>
          </a:r>
          <a:endParaRPr lang="en-US" sz="1000" dirty="0"/>
        </a:p>
      </dgm:t>
    </dgm:pt>
    <dgm:pt modelId="{C0DCA977-46C2-4E46-AD78-D0E69A004CDE}" type="parTrans" cxnId="{F0799338-546B-4501-98FB-AD7E14A628BF}">
      <dgm:prSet/>
      <dgm:spPr/>
      <dgm:t>
        <a:bodyPr/>
        <a:lstStyle/>
        <a:p>
          <a:endParaRPr lang="en-US" sz="1200"/>
        </a:p>
      </dgm:t>
    </dgm:pt>
    <dgm:pt modelId="{8114BD30-A166-4C55-9D2B-5C82B53509CF}" type="sibTrans" cxnId="{F0799338-546B-4501-98FB-AD7E14A628BF}">
      <dgm:prSet/>
      <dgm:spPr/>
      <dgm:t>
        <a:bodyPr/>
        <a:lstStyle/>
        <a:p>
          <a:endParaRPr lang="en-US" sz="1200"/>
        </a:p>
      </dgm:t>
    </dgm:pt>
    <dgm:pt modelId="{F87CE3E1-4F73-4045-B947-17136B27A03C}">
      <dgm:prSet phldrT="[Text]" custT="1"/>
      <dgm:spPr/>
      <dgm:t>
        <a:bodyPr/>
        <a:lstStyle/>
        <a:p>
          <a:r>
            <a:rPr lang="en-US" sz="1000" dirty="0" smtClean="0"/>
            <a:t>1918</a:t>
          </a:r>
          <a:endParaRPr lang="en-US" sz="1000" dirty="0"/>
        </a:p>
      </dgm:t>
    </dgm:pt>
    <dgm:pt modelId="{66CBE819-E7FE-4BF8-B649-936B764DD0A5}" type="parTrans" cxnId="{1293FD78-F90D-42BD-8D3B-ED82AE06B035}">
      <dgm:prSet/>
      <dgm:spPr/>
      <dgm:t>
        <a:bodyPr/>
        <a:lstStyle/>
        <a:p>
          <a:endParaRPr lang="en-US" sz="1200"/>
        </a:p>
      </dgm:t>
    </dgm:pt>
    <dgm:pt modelId="{97D3F5CF-2E24-4180-A305-EC53B0920C46}" type="sibTrans" cxnId="{1293FD78-F90D-42BD-8D3B-ED82AE06B035}">
      <dgm:prSet/>
      <dgm:spPr/>
      <dgm:t>
        <a:bodyPr/>
        <a:lstStyle/>
        <a:p>
          <a:endParaRPr lang="en-US" sz="1200"/>
        </a:p>
      </dgm:t>
    </dgm:pt>
    <dgm:pt modelId="{D6E6E343-0E7C-4C5B-83FC-1E670DD9C168}">
      <dgm:prSet phldrT="[Text]" custT="1"/>
      <dgm:spPr/>
      <dgm:t>
        <a:bodyPr/>
        <a:lstStyle/>
        <a:p>
          <a:r>
            <a:rPr lang="en-US" sz="1000" dirty="0" smtClean="0"/>
            <a:t>WW 2</a:t>
          </a:r>
          <a:endParaRPr lang="en-US" sz="1000" dirty="0"/>
        </a:p>
      </dgm:t>
    </dgm:pt>
    <dgm:pt modelId="{5FE82170-AC9C-46DD-8C8A-32FB5D48712E}" type="parTrans" cxnId="{569DAAAF-CFCD-4493-8822-2DCDB49C4894}">
      <dgm:prSet/>
      <dgm:spPr/>
      <dgm:t>
        <a:bodyPr/>
        <a:lstStyle/>
        <a:p>
          <a:endParaRPr lang="en-US" sz="1200"/>
        </a:p>
      </dgm:t>
    </dgm:pt>
    <dgm:pt modelId="{120F8A3A-7759-4D65-AEE7-151E7A5DFF60}" type="sibTrans" cxnId="{569DAAAF-CFCD-4493-8822-2DCDB49C4894}">
      <dgm:prSet/>
      <dgm:spPr/>
      <dgm:t>
        <a:bodyPr/>
        <a:lstStyle/>
        <a:p>
          <a:endParaRPr lang="en-US" sz="1200"/>
        </a:p>
      </dgm:t>
    </dgm:pt>
    <dgm:pt modelId="{46FA5B5E-351E-45A6-BACC-2CC45E7FCDFE}" type="pres">
      <dgm:prSet presAssocID="{A9055027-890F-4863-947F-147091D6ED91}" presName="Name0" presStyleCnt="0">
        <dgm:presLayoutVars>
          <dgm:dir/>
          <dgm:animLvl val="lvl"/>
          <dgm:resizeHandles val="exact"/>
        </dgm:presLayoutVars>
      </dgm:prSet>
      <dgm:spPr/>
    </dgm:pt>
    <dgm:pt modelId="{CF51FADA-270E-4553-98A3-5A88D77A3B03}" type="pres">
      <dgm:prSet presAssocID="{63EB9E93-3D05-45D5-91F9-02335E54A4CC}" presName="parTxOnly" presStyleLbl="node1" presStyleIdx="0" presStyleCnt="3">
        <dgm:presLayoutVars>
          <dgm:chMax val="0"/>
          <dgm:chPref val="0"/>
          <dgm:bulletEnabled val="1"/>
        </dgm:presLayoutVars>
      </dgm:prSet>
      <dgm:spPr/>
      <dgm:t>
        <a:bodyPr/>
        <a:lstStyle/>
        <a:p>
          <a:endParaRPr lang="en-US"/>
        </a:p>
      </dgm:t>
    </dgm:pt>
    <dgm:pt modelId="{5AEA1B51-DFCD-4CB1-B9E4-19C1131C1F43}" type="pres">
      <dgm:prSet presAssocID="{8114BD30-A166-4C55-9D2B-5C82B53509CF}" presName="parTxOnlySpace" presStyleCnt="0"/>
      <dgm:spPr/>
    </dgm:pt>
    <dgm:pt modelId="{1A3C7A48-C0DB-4FD9-AF9D-7E5F7E7CFBE5}" type="pres">
      <dgm:prSet presAssocID="{F87CE3E1-4F73-4045-B947-17136B27A03C}" presName="parTxOnly" presStyleLbl="node1" presStyleIdx="1" presStyleCnt="3">
        <dgm:presLayoutVars>
          <dgm:chMax val="0"/>
          <dgm:chPref val="0"/>
          <dgm:bulletEnabled val="1"/>
        </dgm:presLayoutVars>
      </dgm:prSet>
      <dgm:spPr/>
      <dgm:t>
        <a:bodyPr/>
        <a:lstStyle/>
        <a:p>
          <a:endParaRPr lang="en-US"/>
        </a:p>
      </dgm:t>
    </dgm:pt>
    <dgm:pt modelId="{CD493412-625A-4BD1-9051-C00BF3A9B77E}" type="pres">
      <dgm:prSet presAssocID="{97D3F5CF-2E24-4180-A305-EC53B0920C46}" presName="parTxOnlySpace" presStyleCnt="0"/>
      <dgm:spPr/>
    </dgm:pt>
    <dgm:pt modelId="{5AE5A316-3ABC-4259-93BD-EF38612FFC56}" type="pres">
      <dgm:prSet presAssocID="{D6E6E343-0E7C-4C5B-83FC-1E670DD9C168}" presName="parTxOnly" presStyleLbl="node1" presStyleIdx="2" presStyleCnt="3">
        <dgm:presLayoutVars>
          <dgm:chMax val="0"/>
          <dgm:chPref val="0"/>
          <dgm:bulletEnabled val="1"/>
        </dgm:presLayoutVars>
      </dgm:prSet>
      <dgm:spPr/>
      <dgm:t>
        <a:bodyPr/>
        <a:lstStyle/>
        <a:p>
          <a:endParaRPr lang="en-US"/>
        </a:p>
      </dgm:t>
    </dgm:pt>
  </dgm:ptLst>
  <dgm:cxnLst>
    <dgm:cxn modelId="{36A8943D-2679-4FCF-BE97-EC9207249683}" type="presOf" srcId="{F87CE3E1-4F73-4045-B947-17136B27A03C}" destId="{1A3C7A48-C0DB-4FD9-AF9D-7E5F7E7CFBE5}" srcOrd="0" destOrd="0" presId="urn:microsoft.com/office/officeart/2005/8/layout/chevron1"/>
    <dgm:cxn modelId="{569DAAAF-CFCD-4493-8822-2DCDB49C4894}" srcId="{A9055027-890F-4863-947F-147091D6ED91}" destId="{D6E6E343-0E7C-4C5B-83FC-1E670DD9C168}" srcOrd="2" destOrd="0" parTransId="{5FE82170-AC9C-46DD-8C8A-32FB5D48712E}" sibTransId="{120F8A3A-7759-4D65-AEE7-151E7A5DFF60}"/>
    <dgm:cxn modelId="{1293FD78-F90D-42BD-8D3B-ED82AE06B035}" srcId="{A9055027-890F-4863-947F-147091D6ED91}" destId="{F87CE3E1-4F73-4045-B947-17136B27A03C}" srcOrd="1" destOrd="0" parTransId="{66CBE819-E7FE-4BF8-B649-936B764DD0A5}" sibTransId="{97D3F5CF-2E24-4180-A305-EC53B0920C46}"/>
    <dgm:cxn modelId="{8ED215E8-63D7-4C59-A8A6-026A688BF404}" type="presOf" srcId="{63EB9E93-3D05-45D5-91F9-02335E54A4CC}" destId="{CF51FADA-270E-4553-98A3-5A88D77A3B03}" srcOrd="0" destOrd="0" presId="urn:microsoft.com/office/officeart/2005/8/layout/chevron1"/>
    <dgm:cxn modelId="{EDBDEFF7-63BC-4122-A4E5-9B2CAA2B668B}" type="presOf" srcId="{D6E6E343-0E7C-4C5B-83FC-1E670DD9C168}" destId="{5AE5A316-3ABC-4259-93BD-EF38612FFC56}" srcOrd="0" destOrd="0" presId="urn:microsoft.com/office/officeart/2005/8/layout/chevron1"/>
    <dgm:cxn modelId="{E3B8E3B6-D4AC-4481-AAE5-3C0CAA7DC70F}" type="presOf" srcId="{A9055027-890F-4863-947F-147091D6ED91}" destId="{46FA5B5E-351E-45A6-BACC-2CC45E7FCDFE}" srcOrd="0" destOrd="0" presId="urn:microsoft.com/office/officeart/2005/8/layout/chevron1"/>
    <dgm:cxn modelId="{F0799338-546B-4501-98FB-AD7E14A628BF}" srcId="{A9055027-890F-4863-947F-147091D6ED91}" destId="{63EB9E93-3D05-45D5-91F9-02335E54A4CC}" srcOrd="0" destOrd="0" parTransId="{C0DCA977-46C2-4E46-AD78-D0E69A004CDE}" sibTransId="{8114BD30-A166-4C55-9D2B-5C82B53509CF}"/>
    <dgm:cxn modelId="{87DB631A-1062-4DDD-9F25-2FBBD8644398}" type="presParOf" srcId="{46FA5B5E-351E-45A6-BACC-2CC45E7FCDFE}" destId="{CF51FADA-270E-4553-98A3-5A88D77A3B03}" srcOrd="0" destOrd="0" presId="urn:microsoft.com/office/officeart/2005/8/layout/chevron1"/>
    <dgm:cxn modelId="{D13B991B-9B1D-4DB4-94C2-7B04FF11075D}" type="presParOf" srcId="{46FA5B5E-351E-45A6-BACC-2CC45E7FCDFE}" destId="{5AEA1B51-DFCD-4CB1-B9E4-19C1131C1F43}" srcOrd="1" destOrd="0" presId="urn:microsoft.com/office/officeart/2005/8/layout/chevron1"/>
    <dgm:cxn modelId="{98D27D83-F0D7-4813-B7ED-FA71413A6CE3}" type="presParOf" srcId="{46FA5B5E-351E-45A6-BACC-2CC45E7FCDFE}" destId="{1A3C7A48-C0DB-4FD9-AF9D-7E5F7E7CFBE5}" srcOrd="2" destOrd="0" presId="urn:microsoft.com/office/officeart/2005/8/layout/chevron1"/>
    <dgm:cxn modelId="{3715EE52-5181-470A-B723-9CB9B5193FFA}" type="presParOf" srcId="{46FA5B5E-351E-45A6-BACC-2CC45E7FCDFE}" destId="{CD493412-625A-4BD1-9051-C00BF3A9B77E}" srcOrd="3" destOrd="0" presId="urn:microsoft.com/office/officeart/2005/8/layout/chevron1"/>
    <dgm:cxn modelId="{60627C07-D598-44FD-8C1F-A09FB165A9DD}" type="presParOf" srcId="{46FA5B5E-351E-45A6-BACC-2CC45E7FCDFE}" destId="{5AE5A316-3ABC-4259-93BD-EF38612FFC56}"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drawing1.xml><?xml version="1.0" encoding="utf-8"?>
<c:userShapes xmlns:c="http://schemas.openxmlformats.org/drawingml/2006/chart">
  <cdr:relSizeAnchor xmlns:cdr="http://schemas.openxmlformats.org/drawingml/2006/chartDrawing">
    <cdr:from>
      <cdr:x>0.15</cdr:x>
      <cdr:y>0.04656</cdr:y>
    </cdr:from>
    <cdr:to>
      <cdr:x>0.9619</cdr:x>
      <cdr:y>0.74359</cdr:y>
    </cdr:to>
    <cdr:cxnSp macro="">
      <cdr:nvCxnSpPr>
        <cdr:cNvPr id="3" name="Straight Connector 2"/>
        <cdr:cNvCxnSpPr/>
      </cdr:nvCxnSpPr>
      <cdr:spPr>
        <a:xfrm xmlns:a="http://schemas.openxmlformats.org/drawingml/2006/main" flipV="1">
          <a:off x="1143000" y="138368"/>
          <a:ext cx="6186678" cy="2071432"/>
        </a:xfrm>
        <a:prstGeom xmlns:a="http://schemas.openxmlformats.org/drawingml/2006/main" prst="line">
          <a:avLst/>
        </a:prstGeom>
        <a:ln xmlns:a="http://schemas.openxmlformats.org/drawingml/2006/main" w="3175">
          <a:solidFill>
            <a:schemeClr val="tx1">
              <a:lumMod val="50000"/>
              <a:lumOff val="50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DEEF9C-6629-4529-A4E0-4DA407158D76}" type="datetimeFigureOut">
              <a:rPr lang="en-US" smtClean="0"/>
              <a:pPr/>
              <a:t>9/4/2014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4D006-1773-4CBD-9323-C6A72D8021EF}" type="slidenum">
              <a:rPr lang="en-US" smtClean="0"/>
              <a:pPr/>
              <a:t>‹#›</a:t>
            </a:fld>
            <a:endParaRPr lang="en-US"/>
          </a:p>
        </p:txBody>
      </p:sp>
    </p:spTree>
    <p:extLst>
      <p:ext uri="{BB962C8B-B14F-4D97-AF65-F5344CB8AC3E}">
        <p14:creationId xmlns:p14="http://schemas.microsoft.com/office/powerpoint/2010/main" val="291638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4115B-CB03-487F-BDF5-5B239AFBC815}" type="datetimeFigureOut">
              <a:rPr lang="en-US" smtClean="0"/>
              <a:pPr/>
              <a:t>9/4/2014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50F1C-6DAE-4C35-8A68-EE53E4B1A516}" type="slidenum">
              <a:rPr lang="en-US" smtClean="0"/>
              <a:pPr/>
              <a:t>‹#›</a:t>
            </a:fld>
            <a:endParaRPr lang="en-US"/>
          </a:p>
        </p:txBody>
      </p:sp>
    </p:spTree>
    <p:extLst>
      <p:ext uri="{BB962C8B-B14F-4D97-AF65-F5344CB8AC3E}">
        <p14:creationId xmlns:p14="http://schemas.microsoft.com/office/powerpoint/2010/main" val="210029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50F1C-6DAE-4C35-8A68-EE53E4B1A516}" type="slidenum">
              <a:rPr lang="en-US" smtClean="0"/>
              <a:pPr/>
              <a:t>1</a:t>
            </a:fld>
            <a:endParaRPr lang="en-US" dirty="0"/>
          </a:p>
        </p:txBody>
      </p:sp>
    </p:spTree>
    <p:extLst>
      <p:ext uri="{BB962C8B-B14F-4D97-AF65-F5344CB8AC3E}">
        <p14:creationId xmlns:p14="http://schemas.microsoft.com/office/powerpoint/2010/main" val="290719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 M facts</a:t>
            </a:r>
            <a:r>
              <a:rPr lang="en-US" baseline="0" dirty="0" smtClean="0"/>
              <a:t> with </a:t>
            </a:r>
            <a:r>
              <a:rPr lang="en-US" baseline="0" dirty="0" err="1" smtClean="0"/>
              <a:t>TempEval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3FF0957-5652-4C57-8649-F9AC7997B0CC}" type="slidenum">
              <a:rPr lang="en-US" smtClean="0"/>
              <a:pPr/>
              <a:t>17</a:t>
            </a:fld>
            <a:endParaRPr lang="en-US" dirty="0"/>
          </a:p>
        </p:txBody>
      </p:sp>
    </p:spTree>
    <p:extLst>
      <p:ext uri="{BB962C8B-B14F-4D97-AF65-F5344CB8AC3E}">
        <p14:creationId xmlns:p14="http://schemas.microsoft.com/office/powerpoint/2010/main" val="2589818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50F1C-6DAE-4C35-8A68-EE53E4B1A516}" type="slidenum">
              <a:rPr lang="en-US" smtClean="0"/>
              <a:pPr/>
              <a:t>19</a:t>
            </a:fld>
            <a:endParaRPr lang="en-US"/>
          </a:p>
        </p:txBody>
      </p:sp>
    </p:spTree>
    <p:extLst>
      <p:ext uri="{BB962C8B-B14F-4D97-AF65-F5344CB8AC3E}">
        <p14:creationId xmlns:p14="http://schemas.microsoft.com/office/powerpoint/2010/main" val="2047626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tree</a:t>
            </a:r>
          </a:p>
          <a:p>
            <a:pPr>
              <a:buFontTx/>
              <a:buChar char="-"/>
            </a:pPr>
            <a:r>
              <a:rPr lang="en-US" baseline="0" dirty="0" smtClean="0"/>
              <a:t>Root</a:t>
            </a:r>
          </a:p>
          <a:p>
            <a:pPr>
              <a:buFontTx/>
              <a:buChar char="-"/>
            </a:pPr>
            <a:r>
              <a:rPr lang="en-US" baseline="0" dirty="0" smtClean="0"/>
              <a:t> split based on num of </a:t>
            </a:r>
            <a:r>
              <a:rPr lang="en-US" baseline="0" dirty="0" err="1" smtClean="0"/>
              <a:t>gndgs</a:t>
            </a:r>
            <a:r>
              <a:rPr lang="en-US" baseline="0" dirty="0" smtClean="0"/>
              <a:t> or condition on node</a:t>
            </a:r>
          </a:p>
          <a:p>
            <a:pPr>
              <a:buFontTx/>
              <a:buChar char="-"/>
            </a:pPr>
            <a:r>
              <a:rPr lang="en-US" baseline="0" dirty="0" smtClean="0"/>
              <a:t> wt w3 is fixed</a:t>
            </a:r>
          </a:p>
          <a:p>
            <a:pPr>
              <a:buFontTx/>
              <a:buChar char="-"/>
            </a:pPr>
            <a:r>
              <a:rPr lang="en-US" baseline="0" dirty="0" smtClean="0"/>
              <a:t> evaluating q(</a:t>
            </a:r>
            <a:r>
              <a:rPr lang="en-US" baseline="0" dirty="0" err="1" smtClean="0"/>
              <a:t>x,y</a:t>
            </a:r>
            <a:r>
              <a:rPr lang="en-US" baseline="0" dirty="0" smtClean="0"/>
              <a:t>), y is exist variable</a:t>
            </a:r>
          </a:p>
          <a:p>
            <a:pPr>
              <a:buFontTx/>
              <a:buChar char="-"/>
            </a:pPr>
            <a:r>
              <a:rPr lang="en-US" baseline="0" dirty="0" smtClean="0"/>
              <a:t> split node based on existence </a:t>
            </a:r>
            <a:r>
              <a:rPr lang="en-US" baseline="0" dirty="0" err="1" smtClean="0"/>
              <a:t>chk</a:t>
            </a:r>
            <a:endParaRPr lang="en-US" baseline="0" dirty="0" smtClean="0"/>
          </a:p>
          <a:p>
            <a:pPr>
              <a:buFontTx/>
              <a:buChar char="-"/>
            </a:pPr>
            <a:r>
              <a:rPr lang="en-US" baseline="0" dirty="0" smtClean="0"/>
              <a:t>- wt have closed form soln. so easy to evaluate. Greedy search like </a:t>
            </a:r>
            <a:r>
              <a:rPr lang="en-US" baseline="0" dirty="0" err="1" smtClean="0"/>
              <a:t>dec</a:t>
            </a:r>
            <a:r>
              <a:rPr lang="en-US" baseline="0" dirty="0" smtClean="0"/>
              <a:t> tree. </a:t>
            </a:r>
          </a:p>
          <a:p>
            <a:pPr>
              <a:buFontTx/>
              <a:buChar char="-"/>
            </a:pPr>
            <a:r>
              <a:rPr lang="en-US" baseline="0" dirty="0" err="1" smtClean="0"/>
              <a:t>Mln</a:t>
            </a:r>
            <a:r>
              <a:rPr lang="en-US" baseline="0" dirty="0" smtClean="0"/>
              <a:t> </a:t>
            </a:r>
            <a:r>
              <a:rPr lang="en-US" baseline="0" dirty="0" err="1" smtClean="0"/>
              <a:t>corr</a:t>
            </a:r>
            <a:r>
              <a:rPr lang="en-US" baseline="0" dirty="0" smtClean="0"/>
              <a:t> to tree</a:t>
            </a:r>
          </a:p>
          <a:p>
            <a:pPr>
              <a:buFontTx/>
              <a:buChar char="-"/>
            </a:pPr>
            <a:r>
              <a:rPr lang="en-US" baseline="0" dirty="0" smtClean="0"/>
              <a:t>- exist </a:t>
            </a:r>
            <a:r>
              <a:rPr lang="en-US" baseline="0" dirty="0" err="1" smtClean="0"/>
              <a:t>var</a:t>
            </a:r>
            <a:r>
              <a:rPr lang="en-US" baseline="0" dirty="0" smtClean="0"/>
              <a:t> </a:t>
            </a:r>
            <a:r>
              <a:rPr lang="en-US" baseline="0" dirty="0" smtClean="0">
                <a:sym typeface="Wingdings" pitchFamily="2" charset="2"/>
              </a:rPr>
              <a:t> slow inference</a:t>
            </a:r>
          </a:p>
          <a:p>
            <a:pPr>
              <a:buFontTx/>
              <a:buChar char="-"/>
            </a:pPr>
            <a:r>
              <a:rPr lang="en-US" baseline="0" dirty="0" smtClean="0">
                <a:sym typeface="Wingdings" pitchFamily="2" charset="2"/>
              </a:rPr>
              <a:t> so learn one clauses. Force </a:t>
            </a:r>
            <a:r>
              <a:rPr lang="en-US" baseline="0" dirty="0" err="1" smtClean="0">
                <a:sym typeface="Wingdings" pitchFamily="2" charset="2"/>
              </a:rPr>
              <a:t>wts</a:t>
            </a:r>
            <a:r>
              <a:rPr lang="en-US" baseline="0" dirty="0" smtClean="0">
                <a:sym typeface="Wingdings" pitchFamily="2" charset="2"/>
              </a:rPr>
              <a:t>=0 on false .0 wt clause has no impact As shown here no exist </a:t>
            </a:r>
            <a:r>
              <a:rPr lang="en-US" baseline="0" dirty="0" err="1" smtClean="0">
                <a:sym typeface="Wingdings" pitchFamily="2" charset="2"/>
              </a:rPr>
              <a:t>vars</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20</a:t>
            </a:fld>
            <a:endParaRPr lang="en-US"/>
          </a:p>
        </p:txBody>
      </p:sp>
    </p:spTree>
    <p:extLst>
      <p:ext uri="{BB962C8B-B14F-4D97-AF65-F5344CB8AC3E}">
        <p14:creationId xmlns:p14="http://schemas.microsoft.com/office/powerpoint/2010/main" val="241333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Y axis</a:t>
            </a:r>
            <a:r>
              <a:rPr lang="en-US" baseline="0" dirty="0" smtClean="0"/>
              <a:t>. Pt to our approach. </a:t>
            </a:r>
            <a:r>
              <a:rPr lang="en-US" baseline="0" dirty="0" err="1" smtClean="0"/>
              <a:t>SameBib</a:t>
            </a:r>
            <a:r>
              <a:rPr lang="en-US" baseline="0" dirty="0" smtClean="0"/>
              <a:t> much better and </a:t>
            </a:r>
            <a:r>
              <a:rPr lang="en-US" baseline="0" dirty="0" err="1" smtClean="0"/>
              <a:t>sameauthor</a:t>
            </a:r>
            <a:r>
              <a:rPr lang="en-US" baseline="0" dirty="0" smtClean="0"/>
              <a:t> not very different.</a:t>
            </a:r>
            <a:endParaRPr lang="en-US" dirty="0"/>
          </a:p>
        </p:txBody>
      </p:sp>
      <p:sp>
        <p:nvSpPr>
          <p:cNvPr id="4" name="Slide Number Placeholder 3"/>
          <p:cNvSpPr>
            <a:spLocks noGrp="1"/>
          </p:cNvSpPr>
          <p:nvPr>
            <p:ph type="sldNum" sz="quarter" idx="10"/>
          </p:nvPr>
        </p:nvSpPr>
        <p:spPr/>
        <p:txBody>
          <a:bodyPr/>
          <a:lstStyle/>
          <a:p>
            <a:fld id="{BF2DE677-CEB8-4E96-B476-E3CA39CA14F0}" type="slidenum">
              <a:rPr lang="en-US" smtClean="0"/>
              <a:pPr/>
              <a:t>21</a:t>
            </a:fld>
            <a:endParaRPr lang="en-US"/>
          </a:p>
        </p:txBody>
      </p:sp>
    </p:spTree>
    <p:extLst>
      <p:ext uri="{BB962C8B-B14F-4D97-AF65-F5344CB8AC3E}">
        <p14:creationId xmlns:p14="http://schemas.microsoft.com/office/powerpoint/2010/main" val="129146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58843-B7AB-46AA-8566-72C26CFEC0CB}" type="slidenum">
              <a:rPr lang="en-US" smtClean="0"/>
              <a:t>26</a:t>
            </a:fld>
            <a:endParaRPr lang="en-US"/>
          </a:p>
        </p:txBody>
      </p:sp>
    </p:spTree>
    <p:extLst>
      <p:ext uri="{BB962C8B-B14F-4D97-AF65-F5344CB8AC3E}">
        <p14:creationId xmlns:p14="http://schemas.microsoft.com/office/powerpoint/2010/main" val="190657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propositional examples shown here with two features</a:t>
            </a:r>
            <a:r>
              <a:rPr lang="en-US" baseline="0" dirty="0" smtClean="0"/>
              <a:t>. </a:t>
            </a:r>
            <a:r>
              <a:rPr lang="en-US" dirty="0" smtClean="0"/>
              <a:t>Relational examples can be view</a:t>
            </a:r>
            <a:r>
              <a:rPr lang="en-US" baseline="0" dirty="0" smtClean="0"/>
              <a:t>ed as having no predefined features or dimensions (shown as the single point)</a:t>
            </a:r>
            <a:endParaRPr lang="en-US" dirty="0"/>
          </a:p>
        </p:txBody>
      </p:sp>
      <p:sp>
        <p:nvSpPr>
          <p:cNvPr id="4" name="Slide Number Placeholder 3"/>
          <p:cNvSpPr>
            <a:spLocks noGrp="1"/>
          </p:cNvSpPr>
          <p:nvPr>
            <p:ph type="sldNum" sz="quarter" idx="10"/>
          </p:nvPr>
        </p:nvSpPr>
        <p:spPr/>
        <p:txBody>
          <a:bodyPr/>
          <a:lstStyle/>
          <a:p>
            <a:fld id="{D5B69932-0061-48CB-BE93-09C1D3337968}" type="slidenum">
              <a:rPr lang="en-US" smtClean="0"/>
              <a:pPr/>
              <a:t>30</a:t>
            </a:fld>
            <a:endParaRPr lang="en-US"/>
          </a:p>
        </p:txBody>
      </p:sp>
    </p:spTree>
    <p:extLst>
      <p:ext uri="{BB962C8B-B14F-4D97-AF65-F5344CB8AC3E}">
        <p14:creationId xmlns:p14="http://schemas.microsoft.com/office/powerpoint/2010/main" val="179112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propositional examples shown here with two features</a:t>
            </a:r>
            <a:r>
              <a:rPr lang="en-US" baseline="0" dirty="0" smtClean="0"/>
              <a:t>. </a:t>
            </a:r>
            <a:r>
              <a:rPr lang="en-US" dirty="0" smtClean="0"/>
              <a:t>Relational examples can be view</a:t>
            </a:r>
            <a:r>
              <a:rPr lang="en-US" baseline="0" dirty="0" smtClean="0"/>
              <a:t>ed as having no predefined features or dimensions (shown as the single point)</a:t>
            </a:r>
            <a:endParaRPr lang="en-US" dirty="0"/>
          </a:p>
        </p:txBody>
      </p:sp>
      <p:sp>
        <p:nvSpPr>
          <p:cNvPr id="4" name="Slide Number Placeholder 3"/>
          <p:cNvSpPr>
            <a:spLocks noGrp="1"/>
          </p:cNvSpPr>
          <p:nvPr>
            <p:ph type="sldNum" sz="quarter" idx="10"/>
          </p:nvPr>
        </p:nvSpPr>
        <p:spPr/>
        <p:txBody>
          <a:bodyPr/>
          <a:lstStyle/>
          <a:p>
            <a:fld id="{D5B69932-0061-48CB-BE93-09C1D3337968}" type="slidenum">
              <a:rPr lang="en-US" smtClean="0"/>
              <a:pPr/>
              <a:t>31</a:t>
            </a:fld>
            <a:endParaRPr lang="en-US"/>
          </a:p>
        </p:txBody>
      </p:sp>
    </p:spTree>
    <p:extLst>
      <p:ext uri="{BB962C8B-B14F-4D97-AF65-F5344CB8AC3E}">
        <p14:creationId xmlns:p14="http://schemas.microsoft.com/office/powerpoint/2010/main" val="3494332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a:t>
            </a:r>
            <a:r>
              <a:rPr lang="en-US" baseline="0" dirty="0" smtClean="0"/>
              <a:t> idea of our approach is to introduce new dimensions that separate the relational examples. As shown here, we introduce the first dimension that spreads the examples into four groups. We then introduce one more dimension to further separate the examples.</a:t>
            </a:r>
            <a:endParaRPr lang="en-US" dirty="0"/>
          </a:p>
        </p:txBody>
      </p:sp>
      <p:sp>
        <p:nvSpPr>
          <p:cNvPr id="4" name="Slide Number Placeholder 3"/>
          <p:cNvSpPr>
            <a:spLocks noGrp="1"/>
          </p:cNvSpPr>
          <p:nvPr>
            <p:ph type="sldNum" sz="quarter" idx="10"/>
          </p:nvPr>
        </p:nvSpPr>
        <p:spPr/>
        <p:txBody>
          <a:bodyPr/>
          <a:lstStyle/>
          <a:p>
            <a:fld id="{D5B69932-0061-48CB-BE93-09C1D3337968}" type="slidenum">
              <a:rPr lang="en-US" smtClean="0"/>
              <a:pPr/>
              <a:t>32</a:t>
            </a:fld>
            <a:endParaRPr lang="en-US"/>
          </a:p>
        </p:txBody>
      </p:sp>
    </p:spTree>
    <p:extLst>
      <p:ext uri="{BB962C8B-B14F-4D97-AF65-F5344CB8AC3E}">
        <p14:creationId xmlns:p14="http://schemas.microsoft.com/office/powerpoint/2010/main" val="3756715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50F1C-6DAE-4C35-8A68-EE53E4B1A516}" type="slidenum">
              <a:rPr lang="en-US" smtClean="0"/>
              <a:pPr/>
              <a:t>35</a:t>
            </a:fld>
            <a:endParaRPr lang="en-US"/>
          </a:p>
        </p:txBody>
      </p:sp>
    </p:spTree>
    <p:extLst>
      <p:ext uri="{BB962C8B-B14F-4D97-AF65-F5344CB8AC3E}">
        <p14:creationId xmlns:p14="http://schemas.microsoft.com/office/powerpoint/2010/main" val="2521361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DDCC3-871D-4476-BDEE-BA08AD77CAC1}" type="slidenum">
              <a:rPr lang="en-US" smtClean="0"/>
              <a:t>37</a:t>
            </a:fld>
            <a:endParaRPr lang="en-US"/>
          </a:p>
        </p:txBody>
      </p:sp>
    </p:spTree>
    <p:extLst>
      <p:ext uri="{BB962C8B-B14F-4D97-AF65-F5344CB8AC3E}">
        <p14:creationId xmlns:p14="http://schemas.microsoft.com/office/powerpoint/2010/main" val="411744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50F1C-6DAE-4C35-8A68-EE53E4B1A516}" type="slidenum">
              <a:rPr lang="en-US" smtClean="0"/>
              <a:pPr/>
              <a:t>2</a:t>
            </a:fld>
            <a:endParaRPr lang="en-US"/>
          </a:p>
        </p:txBody>
      </p:sp>
    </p:spTree>
    <p:extLst>
      <p:ext uri="{BB962C8B-B14F-4D97-AF65-F5344CB8AC3E}">
        <p14:creationId xmlns:p14="http://schemas.microsoft.com/office/powerpoint/2010/main" val="1345851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#segments =&gt; SRL</a:t>
            </a:r>
          </a:p>
          <a:p>
            <a:r>
              <a:rPr lang="en-US" dirty="0" smtClean="0"/>
              <a:t>Describe predicates</a:t>
            </a:r>
            <a:endParaRPr lang="en-US" dirty="0"/>
          </a:p>
        </p:txBody>
      </p:sp>
      <p:sp>
        <p:nvSpPr>
          <p:cNvPr id="4" name="Slide Number Placeholder 3"/>
          <p:cNvSpPr>
            <a:spLocks noGrp="1"/>
          </p:cNvSpPr>
          <p:nvPr>
            <p:ph type="sldNum" sz="quarter" idx="10"/>
          </p:nvPr>
        </p:nvSpPr>
        <p:spPr/>
        <p:txBody>
          <a:bodyPr/>
          <a:lstStyle/>
          <a:p>
            <a:fld id="{957DDCC3-871D-4476-BDEE-BA08AD77CAC1}" type="slidenum">
              <a:rPr lang="en-US" smtClean="0"/>
              <a:t>38</a:t>
            </a:fld>
            <a:endParaRPr lang="en-US"/>
          </a:p>
        </p:txBody>
      </p:sp>
    </p:spTree>
    <p:extLst>
      <p:ext uri="{BB962C8B-B14F-4D97-AF65-F5344CB8AC3E}">
        <p14:creationId xmlns:p14="http://schemas.microsoft.com/office/powerpoint/2010/main" val="333074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Traditionally,</a:t>
            </a:r>
            <a:r>
              <a:rPr lang="en-US" baseline="0" dirty="0" smtClean="0"/>
              <a:t> statistical machine learning has dealt with examples with a fixed number of features.</a:t>
            </a:r>
          </a:p>
          <a:p>
            <a:endParaRPr lang="en-US" baseline="0" dirty="0" smtClean="0"/>
          </a:p>
          <a:p>
            <a:r>
              <a:rPr lang="en-US" baseline="0" dirty="0" smtClean="0"/>
              <a:t>In the table here, each row corresponds to an example with each examples having same number of features </a:t>
            </a:r>
          </a:p>
          <a:p>
            <a:pPr>
              <a:buFontTx/>
              <a:buChar char="-"/>
            </a:pPr>
            <a:r>
              <a:rPr lang="en-US" baseline="0" dirty="0" smtClean="0"/>
              <a:t>predict disease or not</a:t>
            </a:r>
          </a:p>
          <a:p>
            <a:pPr>
              <a:buFontTx/>
              <a:buChar char="-"/>
            </a:pPr>
            <a:r>
              <a:rPr lang="en-US" baseline="0" dirty="0" smtClean="0"/>
              <a:t>what if data is not in single table with same #features for each</a:t>
            </a:r>
          </a:p>
          <a:p>
            <a:pPr>
              <a:buFontTx/>
              <a:buChar char="-"/>
            </a:pPr>
            <a:endParaRPr lang="en-US" dirty="0"/>
          </a:p>
        </p:txBody>
      </p:sp>
      <p:sp>
        <p:nvSpPr>
          <p:cNvPr id="4" name="Slide Number Placeholder 3"/>
          <p:cNvSpPr>
            <a:spLocks noGrp="1"/>
          </p:cNvSpPr>
          <p:nvPr>
            <p:ph type="sldNum" sz="quarter" idx="10"/>
          </p:nvPr>
        </p:nvSpPr>
        <p:spPr/>
        <p:txBody>
          <a:bodyPr/>
          <a:lstStyle/>
          <a:p>
            <a:fld id="{BFA50F1C-6DAE-4C35-8A68-EE53E4B1A516}" type="slidenum">
              <a:rPr lang="en-US" smtClean="0"/>
              <a:pPr/>
              <a:t>3</a:t>
            </a:fld>
            <a:endParaRPr lang="en-US" dirty="0"/>
          </a:p>
        </p:txBody>
      </p:sp>
    </p:spTree>
    <p:extLst>
      <p:ext uri="{BB962C8B-B14F-4D97-AF65-F5344CB8AC3E}">
        <p14:creationId xmlns:p14="http://schemas.microsoft.com/office/powerpoint/2010/main" val="27053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working on this data set currently. The goal is to predict the adverse reactions of drugs.</a:t>
            </a:r>
            <a:endParaRPr lang="en-US" dirty="0"/>
          </a:p>
        </p:txBody>
      </p:sp>
      <p:sp>
        <p:nvSpPr>
          <p:cNvPr id="4" name="Slide Number Placeholder 3"/>
          <p:cNvSpPr>
            <a:spLocks noGrp="1"/>
          </p:cNvSpPr>
          <p:nvPr>
            <p:ph type="sldNum" sz="quarter" idx="10"/>
          </p:nvPr>
        </p:nvSpPr>
        <p:spPr/>
        <p:txBody>
          <a:bodyPr/>
          <a:lstStyle/>
          <a:p>
            <a:fld id="{F3FF0957-5652-4C57-8649-F9AC7997B0CC}" type="slidenum">
              <a:rPr lang="en-US" smtClean="0"/>
              <a:pPr/>
              <a:t>4</a:t>
            </a:fld>
            <a:endParaRPr lang="en-US" dirty="0"/>
          </a:p>
        </p:txBody>
      </p:sp>
    </p:spTree>
    <p:extLst>
      <p:ext uri="{BB962C8B-B14F-4D97-AF65-F5344CB8AC3E}">
        <p14:creationId xmlns:p14="http://schemas.microsoft.com/office/powerpoint/2010/main" val="303498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CPD modeled</a:t>
            </a:r>
            <a:r>
              <a:rPr lang="en-US" baseline="0" dirty="0" smtClean="0"/>
              <a:t> using RPT giving the structure. Leaf values give the parameters</a:t>
            </a:r>
          </a:p>
          <a:p>
            <a:endParaRPr lang="en-US" dirty="0"/>
          </a:p>
        </p:txBody>
      </p:sp>
      <p:sp>
        <p:nvSpPr>
          <p:cNvPr id="4" name="Slide Number Placeholder 3"/>
          <p:cNvSpPr>
            <a:spLocks noGrp="1"/>
          </p:cNvSpPr>
          <p:nvPr>
            <p:ph type="sldNum" sz="quarter" idx="10"/>
          </p:nvPr>
        </p:nvSpPr>
        <p:spPr/>
        <p:txBody>
          <a:bodyPr/>
          <a:lstStyle/>
          <a:p>
            <a:fld id="{DCB87562-EFB6-4599-9B8C-801918E3CE32}" type="slidenum">
              <a:rPr lang="en-US" smtClean="0"/>
              <a:pPr/>
              <a:t>10</a:t>
            </a:fld>
            <a:endParaRPr lang="en-US"/>
          </a:p>
        </p:txBody>
      </p:sp>
    </p:spTree>
    <p:extLst>
      <p:ext uri="{BB962C8B-B14F-4D97-AF65-F5344CB8AC3E}">
        <p14:creationId xmlns:p14="http://schemas.microsoft.com/office/powerpoint/2010/main" val="193266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Popular</a:t>
            </a:r>
            <a:r>
              <a:rPr lang="en-US" baseline="0" dirty="0" smtClean="0"/>
              <a:t> SRL model</a:t>
            </a:r>
          </a:p>
          <a:p>
            <a:r>
              <a:rPr lang="en-US" baseline="0" dirty="0" smtClean="0"/>
              <a:t>MLN contains </a:t>
            </a:r>
            <a:r>
              <a:rPr lang="en-US" baseline="0" dirty="0" err="1" smtClean="0"/>
              <a:t>wted</a:t>
            </a:r>
            <a:r>
              <a:rPr lang="en-US" baseline="0" dirty="0" smtClean="0"/>
              <a:t> </a:t>
            </a:r>
            <a:r>
              <a:rPr lang="en-US" baseline="0" dirty="0" err="1" smtClean="0"/>
              <a:t>fol</a:t>
            </a:r>
            <a:r>
              <a:rPr lang="en-US" baseline="0" dirty="0" smtClean="0"/>
              <a:t> rules</a:t>
            </a:r>
          </a:p>
          <a:p>
            <a:r>
              <a:rPr lang="en-US" baseline="0" dirty="0" smtClean="0"/>
              <a:t>Explain example</a:t>
            </a:r>
          </a:p>
          <a:p>
            <a:r>
              <a:rPr lang="en-US" baseline="0" dirty="0" smtClean="0"/>
              <a:t>Rules </a:t>
            </a:r>
            <a:r>
              <a:rPr lang="en-US" baseline="0" dirty="0" err="1" smtClean="0"/>
              <a:t>corr</a:t>
            </a:r>
            <a:r>
              <a:rPr lang="en-US" baseline="0" dirty="0" smtClean="0"/>
              <a:t> to </a:t>
            </a:r>
            <a:r>
              <a:rPr lang="en-US" baseline="0" dirty="0" err="1" smtClean="0"/>
              <a:t>struct</a:t>
            </a:r>
            <a:r>
              <a:rPr lang="en-US" baseline="0" dirty="0" smtClean="0"/>
              <a:t>, Parameters </a:t>
            </a:r>
            <a:r>
              <a:rPr lang="en-US" baseline="0" dirty="0" err="1" smtClean="0"/>
              <a:t>corr</a:t>
            </a:r>
            <a:r>
              <a:rPr lang="en-US" baseline="0" dirty="0" smtClean="0"/>
              <a:t> to wt</a:t>
            </a:r>
          </a:p>
          <a:p>
            <a:r>
              <a:rPr lang="en-US" baseline="0" dirty="0" smtClean="0"/>
              <a:t>higher wt -&gt; more likely to be true</a:t>
            </a:r>
          </a:p>
          <a:p>
            <a:r>
              <a:rPr lang="en-US" baseline="0" dirty="0" err="1" smtClean="0"/>
              <a:t>Prob</a:t>
            </a:r>
            <a:r>
              <a:rPr lang="en-US" baseline="0" dirty="0" smtClean="0"/>
              <a:t> of world state in </a:t>
            </a:r>
            <a:r>
              <a:rPr lang="en-US" baseline="0" dirty="0" err="1" smtClean="0"/>
              <a:t>mln</a:t>
            </a:r>
            <a:r>
              <a:rPr lang="en-US" baseline="0" dirty="0" smtClean="0"/>
              <a:t> calculated using formula here. Z is norm term</a:t>
            </a:r>
          </a:p>
          <a:p>
            <a:r>
              <a:rPr lang="en-US" baseline="0" dirty="0" smtClean="0"/>
              <a:t>world state is one instantiation of the database</a:t>
            </a:r>
          </a:p>
          <a:p>
            <a:r>
              <a:rPr lang="en-US" baseline="0" dirty="0" smtClean="0"/>
              <a:t>Ground network</a:t>
            </a:r>
          </a:p>
          <a:p>
            <a:r>
              <a:rPr lang="en-US" baseline="0" dirty="0" smtClean="0"/>
              <a:t>To compute </a:t>
            </a:r>
            <a:r>
              <a:rPr lang="en-US" baseline="0" dirty="0" err="1" smtClean="0"/>
              <a:t>ni</a:t>
            </a:r>
            <a:r>
              <a:rPr lang="en-US" baseline="0" dirty="0" smtClean="0"/>
              <a:t>, we generally </a:t>
            </a:r>
            <a:r>
              <a:rPr lang="en-US" baseline="0" dirty="0" err="1" smtClean="0"/>
              <a:t>grnd</a:t>
            </a:r>
            <a:r>
              <a:rPr lang="en-US" baseline="0" dirty="0" smtClean="0"/>
              <a:t> the </a:t>
            </a:r>
            <a:r>
              <a:rPr lang="en-US" baseline="0" dirty="0" err="1" smtClean="0"/>
              <a:t>mln</a:t>
            </a:r>
            <a:r>
              <a:rPr lang="en-US" baseline="0" dirty="0" smtClean="0"/>
              <a:t> to </a:t>
            </a:r>
            <a:r>
              <a:rPr lang="en-US" baseline="0" dirty="0" err="1" smtClean="0"/>
              <a:t>mn</a:t>
            </a:r>
            <a:r>
              <a:rPr lang="en-US" baseline="0" dirty="0" smtClean="0"/>
              <a:t>. Consider only 2</a:t>
            </a:r>
            <a:r>
              <a:rPr lang="en-US" baseline="30000" dirty="0" smtClean="0"/>
              <a:t>nd</a:t>
            </a:r>
            <a:r>
              <a:rPr lang="en-US" baseline="0" dirty="0" smtClean="0"/>
              <a:t> rule with two </a:t>
            </a:r>
            <a:r>
              <a:rPr lang="en-US" baseline="0" dirty="0" err="1" smtClean="0"/>
              <a:t>consts</a:t>
            </a:r>
            <a:r>
              <a:rPr lang="en-US" baseline="0" dirty="0" smtClean="0"/>
              <a:t> A &amp; B. ground </a:t>
            </a:r>
            <a:r>
              <a:rPr lang="en-US" baseline="0" dirty="0" err="1" smtClean="0"/>
              <a:t>mn</a:t>
            </a:r>
            <a:r>
              <a:rPr lang="en-US" baseline="0" dirty="0" smtClean="0"/>
              <a:t> is shown here. A world state is shown, red – false, green-true. In this state, 3 true </a:t>
            </a:r>
            <a:r>
              <a:rPr lang="en-US" baseline="0" dirty="0" err="1" smtClean="0"/>
              <a:t>gndgs</a:t>
            </a:r>
            <a:r>
              <a:rPr lang="en-US" baseline="0" dirty="0" smtClean="0"/>
              <a:t> and 1 false </a:t>
            </a:r>
            <a:r>
              <a:rPr lang="en-US" baseline="0" dirty="0" err="1" smtClean="0"/>
              <a:t>gndg</a:t>
            </a:r>
            <a:r>
              <a:rPr lang="en-US" baseline="0" dirty="0" smtClean="0"/>
              <a:t>. So </a:t>
            </a:r>
            <a:r>
              <a:rPr lang="en-US" baseline="0" dirty="0" err="1" smtClean="0"/>
              <a:t>ni</a:t>
            </a:r>
            <a:r>
              <a:rPr lang="en-US" baseline="0" dirty="0" smtClean="0"/>
              <a:t>=3</a:t>
            </a:r>
          </a:p>
        </p:txBody>
      </p:sp>
      <p:sp>
        <p:nvSpPr>
          <p:cNvPr id="4" name="Slide Number Placeholder 3"/>
          <p:cNvSpPr>
            <a:spLocks noGrp="1"/>
          </p:cNvSpPr>
          <p:nvPr>
            <p:ph type="sldNum" sz="quarter" idx="10"/>
          </p:nvPr>
        </p:nvSpPr>
        <p:spPr/>
        <p:txBody>
          <a:bodyPr/>
          <a:lstStyle/>
          <a:p>
            <a:fld id="{BF2DE677-CEB8-4E96-B476-E3CA39CA14F0}" type="slidenum">
              <a:rPr lang="en-US" smtClean="0"/>
              <a:pPr/>
              <a:t>11</a:t>
            </a:fld>
            <a:endParaRPr lang="en-US"/>
          </a:p>
        </p:txBody>
      </p:sp>
    </p:spTree>
    <p:extLst>
      <p:ext uri="{BB962C8B-B14F-4D97-AF65-F5344CB8AC3E}">
        <p14:creationId xmlns:p14="http://schemas.microsoft.com/office/powerpoint/2010/main" val="187429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a:t>
            </a:r>
            <a:r>
              <a:rPr lang="en-US" baseline="0" dirty="0" smtClean="0"/>
              <a:t> tougher problem is </a:t>
            </a:r>
            <a:r>
              <a:rPr lang="en-US" baseline="0" dirty="0" err="1" smtClean="0"/>
              <a:t>struct</a:t>
            </a:r>
            <a:r>
              <a:rPr lang="en-US" baseline="0" dirty="0" smtClean="0"/>
              <a:t> learning</a:t>
            </a:r>
          </a:p>
          <a:p>
            <a:r>
              <a:rPr lang="en-US" baseline="0" dirty="0" smtClean="0"/>
              <a:t>two typical app</a:t>
            </a:r>
          </a:p>
          <a:p>
            <a:r>
              <a:rPr lang="en-US" baseline="0" dirty="0" smtClean="0"/>
              <a:t>learn structure first followed by weights </a:t>
            </a:r>
            <a:r>
              <a:rPr lang="en-US" baseline="0" dirty="0" err="1" smtClean="0"/>
              <a:t>blps</a:t>
            </a:r>
            <a:endParaRPr lang="en-US" baseline="0" dirty="0" smtClean="0"/>
          </a:p>
          <a:p>
            <a:endParaRPr lang="en-US" baseline="0" dirty="0" smtClean="0"/>
          </a:p>
          <a:p>
            <a:endParaRPr lang="en-US" baseline="0" dirty="0" smtClean="0"/>
          </a:p>
          <a:p>
            <a:r>
              <a:rPr lang="en-US" baseline="0" dirty="0" smtClean="0"/>
              <a:t>simultaneously predict par and </a:t>
            </a:r>
            <a:r>
              <a:rPr lang="en-US" baseline="0" dirty="0" err="1" smtClean="0"/>
              <a:t>struct</a:t>
            </a:r>
            <a:r>
              <a:rPr lang="en-US" baseline="0" dirty="0" smtClean="0"/>
              <a:t>. FGB helps</a:t>
            </a:r>
          </a:p>
        </p:txBody>
      </p:sp>
      <p:sp>
        <p:nvSpPr>
          <p:cNvPr id="4" name="Slide Number Placeholder 3"/>
          <p:cNvSpPr>
            <a:spLocks noGrp="1"/>
          </p:cNvSpPr>
          <p:nvPr>
            <p:ph type="sldNum" sz="quarter" idx="10"/>
          </p:nvPr>
        </p:nvSpPr>
        <p:spPr/>
        <p:txBody>
          <a:bodyPr/>
          <a:lstStyle/>
          <a:p>
            <a:fld id="{BFA50F1C-6DAE-4C35-8A68-EE53E4B1A516}" type="slidenum">
              <a:rPr lang="en-US" smtClean="0"/>
              <a:pPr/>
              <a:t>14</a:t>
            </a:fld>
            <a:endParaRPr lang="en-US"/>
          </a:p>
        </p:txBody>
      </p:sp>
    </p:spTree>
    <p:extLst>
      <p:ext uri="{BB962C8B-B14F-4D97-AF65-F5344CB8AC3E}">
        <p14:creationId xmlns:p14="http://schemas.microsoft.com/office/powerpoint/2010/main" val="387947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an init model. It could be expert advice or just prior. Use predictions to compute gradient or residues. Learn a regression function to fit the residues. Update model. Sum of all </a:t>
            </a:r>
            <a:r>
              <a:rPr lang="en-US" baseline="0" dirty="0" err="1" smtClean="0"/>
              <a:t>reg</a:t>
            </a:r>
            <a:r>
              <a:rPr lang="en-US" baseline="0" dirty="0" smtClean="0"/>
              <a:t> </a:t>
            </a:r>
            <a:r>
              <a:rPr lang="en-US" baseline="0" dirty="0" err="1" smtClean="0"/>
              <a:t>func</a:t>
            </a:r>
            <a:r>
              <a:rPr lang="en-US" baseline="0" dirty="0" smtClean="0"/>
              <a:t> gives the final model. </a:t>
            </a:r>
            <a:endParaRPr lang="en-US" dirty="0"/>
          </a:p>
        </p:txBody>
      </p:sp>
      <p:sp>
        <p:nvSpPr>
          <p:cNvPr id="4" name="Slide Number Placeholder 3"/>
          <p:cNvSpPr>
            <a:spLocks noGrp="1"/>
          </p:cNvSpPr>
          <p:nvPr>
            <p:ph type="sldNum" sz="quarter" idx="10"/>
          </p:nvPr>
        </p:nvSpPr>
        <p:spPr/>
        <p:txBody>
          <a:bodyPr/>
          <a:lstStyle/>
          <a:p>
            <a:fld id="{F3FF0957-5652-4C57-8649-F9AC7997B0CC}" type="slidenum">
              <a:rPr lang="en-US" smtClean="0"/>
              <a:pPr/>
              <a:t>15</a:t>
            </a:fld>
            <a:endParaRPr lang="en-US" dirty="0"/>
          </a:p>
        </p:txBody>
      </p:sp>
    </p:spTree>
    <p:extLst>
      <p:ext uri="{BB962C8B-B14F-4D97-AF65-F5344CB8AC3E}">
        <p14:creationId xmlns:p14="http://schemas.microsoft.com/office/powerpoint/2010/main" val="229077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50F1C-6DAE-4C35-8A68-EE53E4B1A516}" type="slidenum">
              <a:rPr lang="en-US" smtClean="0"/>
              <a:pPr/>
              <a:t>16</a:t>
            </a:fld>
            <a:endParaRPr lang="en-US"/>
          </a:p>
        </p:txBody>
      </p:sp>
    </p:spTree>
    <p:extLst>
      <p:ext uri="{BB962C8B-B14F-4D97-AF65-F5344CB8AC3E}">
        <p14:creationId xmlns:p14="http://schemas.microsoft.com/office/powerpoint/2010/main" val="905237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34EE48-9C33-4013-B5C4-4F0DA8E20EE9}" type="datetime1">
              <a:rPr lang="en-US" smtClean="0"/>
              <a:t>9/4/2014</a:t>
            </a:fld>
            <a:endParaRPr lang="en-US"/>
          </a:p>
        </p:txBody>
      </p:sp>
      <p:sp>
        <p:nvSpPr>
          <p:cNvPr id="5" name="Footer Placeholder 4"/>
          <p:cNvSpPr>
            <a:spLocks noGrp="1"/>
          </p:cNvSpPr>
          <p:nvPr>
            <p:ph type="ftr" sz="quarter" idx="11"/>
          </p:nvPr>
        </p:nvSpPr>
        <p:spPr/>
        <p:txBody>
          <a:bodyPr/>
          <a:lstStyle/>
          <a:p>
            <a:r>
              <a:rPr lang="it-IT" smtClean="0"/>
              <a:t>DARPA Site visit (Indiana University 4/9/14)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4" descr="http://www.uc.wisc.edu/brand/templates-and-downloads/downloads/print/UWCrest_bw.png"/>
          <p:cNvPicPr>
            <a:picLocks noChangeAspect="1" noChangeArrowheads="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533009" y="58580"/>
            <a:ext cx="547419" cy="868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C8541-5891-408C-9D17-F0C4EACE214D}" type="datetime1">
              <a:rPr lang="en-US" smtClean="0"/>
              <a:t>9/4/2014</a:t>
            </a:fld>
            <a:endParaRPr lang="en-US"/>
          </a:p>
        </p:txBody>
      </p:sp>
      <p:sp>
        <p:nvSpPr>
          <p:cNvPr id="5" name="Footer Placeholder 4"/>
          <p:cNvSpPr>
            <a:spLocks noGrp="1"/>
          </p:cNvSpPr>
          <p:nvPr>
            <p:ph type="ftr" sz="quarter" idx="11"/>
          </p:nvPr>
        </p:nvSpPr>
        <p:spPr/>
        <p:txBody>
          <a:bodyPr/>
          <a:lstStyle/>
          <a:p>
            <a:r>
              <a:rPr lang="it-IT" smtClean="0"/>
              <a:t>DARPA Site visit (Indiana University 4/9/14)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EF718-FEBB-4726-91EF-89BE9954E1F0}" type="datetime1">
              <a:rPr lang="en-US" smtClean="0"/>
              <a:t>9/4/2014</a:t>
            </a:fld>
            <a:endParaRPr lang="en-US"/>
          </a:p>
        </p:txBody>
      </p:sp>
      <p:sp>
        <p:nvSpPr>
          <p:cNvPr id="5" name="Footer Placeholder 4"/>
          <p:cNvSpPr>
            <a:spLocks noGrp="1"/>
          </p:cNvSpPr>
          <p:nvPr>
            <p:ph type="ftr" sz="quarter" idx="11"/>
          </p:nvPr>
        </p:nvSpPr>
        <p:spPr/>
        <p:txBody>
          <a:bodyPr/>
          <a:lstStyle/>
          <a:p>
            <a:r>
              <a:rPr lang="it-IT" smtClean="0"/>
              <a:t>DARPA Site visit (Indiana University 4/9/14)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D6D40-BEEE-4D83-A061-9B8A71FE3043}" type="datetime1">
              <a:rPr lang="en-US" smtClean="0"/>
              <a:t>9/4/2014</a:t>
            </a:fld>
            <a:endParaRPr lang="en-US"/>
          </a:p>
        </p:txBody>
      </p:sp>
      <p:sp>
        <p:nvSpPr>
          <p:cNvPr id="5" name="Footer Placeholder 4"/>
          <p:cNvSpPr>
            <a:spLocks noGrp="1"/>
          </p:cNvSpPr>
          <p:nvPr>
            <p:ph type="ftr" sz="quarter" idx="11"/>
          </p:nvPr>
        </p:nvSpPr>
        <p:spPr/>
        <p:txBody>
          <a:bodyPr/>
          <a:lstStyle/>
          <a:p>
            <a:r>
              <a:rPr lang="it-IT" smtClean="0"/>
              <a:t>DARPA Site visit (Indiana University 4/9/14)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196" name="Picture 4" descr="http://www.uc.wisc.edu/brand/templates-and-downloads/downloads/print/UWCrest_bw.png"/>
          <p:cNvPicPr>
            <a:picLocks noChangeAspect="1" noChangeArrowheads="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533009" y="58580"/>
            <a:ext cx="547419" cy="868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6B8B0-24CF-4238-BE21-841F30536281}" type="datetime1">
              <a:rPr lang="en-US" smtClean="0"/>
              <a:t>9/4/2014</a:t>
            </a:fld>
            <a:endParaRPr lang="en-US"/>
          </a:p>
        </p:txBody>
      </p:sp>
      <p:sp>
        <p:nvSpPr>
          <p:cNvPr id="5" name="Footer Placeholder 4"/>
          <p:cNvSpPr>
            <a:spLocks noGrp="1"/>
          </p:cNvSpPr>
          <p:nvPr>
            <p:ph type="ftr" sz="quarter" idx="11"/>
          </p:nvPr>
        </p:nvSpPr>
        <p:spPr/>
        <p:txBody>
          <a:bodyPr/>
          <a:lstStyle/>
          <a:p>
            <a:r>
              <a:rPr lang="it-IT" smtClean="0"/>
              <a:t>DARPA Site visit (Indiana University 4/9/14)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056892-EF80-4585-B0F7-510343C82B1A}" type="datetime1">
              <a:rPr lang="en-US" smtClean="0"/>
              <a:t>9/4/2014</a:t>
            </a:fld>
            <a:endParaRPr lang="en-US"/>
          </a:p>
        </p:txBody>
      </p:sp>
      <p:sp>
        <p:nvSpPr>
          <p:cNvPr id="6" name="Footer Placeholder 5"/>
          <p:cNvSpPr>
            <a:spLocks noGrp="1"/>
          </p:cNvSpPr>
          <p:nvPr>
            <p:ph type="ftr" sz="quarter" idx="11"/>
          </p:nvPr>
        </p:nvSpPr>
        <p:spPr/>
        <p:txBody>
          <a:bodyPr/>
          <a:lstStyle/>
          <a:p>
            <a:r>
              <a:rPr lang="it-IT" smtClean="0"/>
              <a:t>DARPA Site visit (Indiana University 4/9/14)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87B518-B53B-4437-ABA4-EF956AA68E66}" type="datetime1">
              <a:rPr lang="en-US" smtClean="0"/>
              <a:t>9/4/2014</a:t>
            </a:fld>
            <a:endParaRPr lang="en-US"/>
          </a:p>
        </p:txBody>
      </p:sp>
      <p:sp>
        <p:nvSpPr>
          <p:cNvPr id="8" name="Footer Placeholder 7"/>
          <p:cNvSpPr>
            <a:spLocks noGrp="1"/>
          </p:cNvSpPr>
          <p:nvPr>
            <p:ph type="ftr" sz="quarter" idx="11"/>
          </p:nvPr>
        </p:nvSpPr>
        <p:spPr/>
        <p:txBody>
          <a:bodyPr/>
          <a:lstStyle/>
          <a:p>
            <a:r>
              <a:rPr lang="it-IT" smtClean="0"/>
              <a:t>DARPA Site visit (Indiana University 4/9/14)</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8002FE-3D24-4A0D-B15D-73A1963A3CE0}" type="datetime1">
              <a:rPr lang="en-US" smtClean="0"/>
              <a:t>9/4/2014</a:t>
            </a:fld>
            <a:endParaRPr lang="en-US"/>
          </a:p>
        </p:txBody>
      </p:sp>
      <p:sp>
        <p:nvSpPr>
          <p:cNvPr id="4" name="Footer Placeholder 3"/>
          <p:cNvSpPr>
            <a:spLocks noGrp="1"/>
          </p:cNvSpPr>
          <p:nvPr>
            <p:ph type="ftr" sz="quarter" idx="11"/>
          </p:nvPr>
        </p:nvSpPr>
        <p:spPr/>
        <p:txBody>
          <a:bodyPr/>
          <a:lstStyle/>
          <a:p>
            <a:r>
              <a:rPr lang="it-IT" smtClean="0"/>
              <a:t>DARPA Site visit (Indiana University 4/9/14)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34AE0-0F96-422D-ABF7-5CBAB762379F}" type="datetime1">
              <a:rPr lang="en-US" smtClean="0"/>
              <a:t>9/4/2014</a:t>
            </a:fld>
            <a:endParaRPr lang="en-US"/>
          </a:p>
        </p:txBody>
      </p:sp>
      <p:sp>
        <p:nvSpPr>
          <p:cNvPr id="3" name="Footer Placeholder 2"/>
          <p:cNvSpPr>
            <a:spLocks noGrp="1"/>
          </p:cNvSpPr>
          <p:nvPr>
            <p:ph type="ftr" sz="quarter" idx="11"/>
          </p:nvPr>
        </p:nvSpPr>
        <p:spPr/>
        <p:txBody>
          <a:bodyPr/>
          <a:lstStyle/>
          <a:p>
            <a:r>
              <a:rPr lang="it-IT" smtClean="0"/>
              <a:t>DARPA Site visit (Indiana University 4/9/14)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60206-D2D4-4086-86AB-672D684EBD8A}" type="datetime1">
              <a:rPr lang="en-US" smtClean="0"/>
              <a:t>9/4/2014</a:t>
            </a:fld>
            <a:endParaRPr lang="en-US"/>
          </a:p>
        </p:txBody>
      </p:sp>
      <p:sp>
        <p:nvSpPr>
          <p:cNvPr id="6" name="Footer Placeholder 5"/>
          <p:cNvSpPr>
            <a:spLocks noGrp="1"/>
          </p:cNvSpPr>
          <p:nvPr>
            <p:ph type="ftr" sz="quarter" idx="11"/>
          </p:nvPr>
        </p:nvSpPr>
        <p:spPr/>
        <p:txBody>
          <a:bodyPr/>
          <a:lstStyle/>
          <a:p>
            <a:r>
              <a:rPr lang="it-IT" smtClean="0"/>
              <a:t>DARPA Site visit (Indiana University 4/9/14)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01868F8-7172-4B4F-A6A6-1493E9FA51C4}" type="datetime1">
              <a:rPr lang="en-US" smtClean="0"/>
              <a:t>9/4/2014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r>
              <a:rPr lang="it-IT" smtClean="0"/>
              <a:t>DARPA Site visit (Indiana University 4/9/14)</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it-IT" smtClean="0"/>
              <a:t>DARPA Site visit (Indiana University 4/9/14)</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6A04ACF-70B1-4A6B-BEEB-3BFF703ECD33}" type="datetime1">
              <a:rPr lang="en-US" smtClean="0"/>
              <a:t>9/4/2014</a:t>
            </a:fld>
            <a:endParaRPr lang="en-US"/>
          </a:p>
        </p:txBody>
      </p:sp>
      <p:pic>
        <p:nvPicPr>
          <p:cNvPr id="9" name="Picture 4" descr="http://www.uc.wisc.edu/brand/templates-and-downloads/downloads/print/UWCrest_bw.png"/>
          <p:cNvPicPr>
            <a:picLocks noChangeAspect="1" noChangeArrowheads="1"/>
          </p:cNvPicPr>
          <p:nvPr userDrawn="1"/>
        </p:nvPicPr>
        <p:blipFill>
          <a:blip r:embed="rId1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533009" y="58580"/>
            <a:ext cx="547419" cy="86836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10" Type="http://schemas.openxmlformats.org/officeDocument/2006/relationships/image" Target="../media/image20.wmf"/><Relationship Id="rId4" Type="http://schemas.openxmlformats.org/officeDocument/2006/relationships/notesSlide" Target="../notesSlides/notesSlide6.xml"/><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8.xml"/><Relationship Id="rId7" Type="http://schemas.openxmlformats.org/officeDocument/2006/relationships/notesSlide" Target="../notesSlides/notesSlide9.xml"/><Relationship Id="rId12" Type="http://schemas.microsoft.com/office/2007/relationships/hdphoto" Target="../media/hdphoto2.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11" Type="http://schemas.openxmlformats.org/officeDocument/2006/relationships/image" Target="../media/image29.png"/><Relationship Id="rId5" Type="http://schemas.openxmlformats.org/officeDocument/2006/relationships/tags" Target="../tags/tag10.xml"/><Relationship Id="rId10" Type="http://schemas.openxmlformats.org/officeDocument/2006/relationships/image" Target="../media/image28.png"/><Relationship Id="rId4" Type="http://schemas.openxmlformats.org/officeDocument/2006/relationships/tags" Target="../tags/tag9.xm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3.wdp"/><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36.png"/><Relationship Id="rId18" Type="http://schemas.microsoft.com/office/2007/relationships/hdphoto" Target="../media/hdphoto6.wdp"/><Relationship Id="rId3" Type="http://schemas.openxmlformats.org/officeDocument/2006/relationships/tags" Target="../tags/tag14.xml"/><Relationship Id="rId7" Type="http://schemas.openxmlformats.org/officeDocument/2006/relationships/slideLayout" Target="../slideLayouts/slideLayout7.xml"/><Relationship Id="rId12" Type="http://schemas.microsoft.com/office/2007/relationships/hdphoto" Target="../media/hdphoto2.wdp"/><Relationship Id="rId17" Type="http://schemas.openxmlformats.org/officeDocument/2006/relationships/image" Target="../media/image38.png"/><Relationship Id="rId2" Type="http://schemas.openxmlformats.org/officeDocument/2006/relationships/tags" Target="../tags/tag13.xml"/><Relationship Id="rId16" Type="http://schemas.microsoft.com/office/2007/relationships/hdphoto" Target="../media/hdphoto5.wdp"/><Relationship Id="rId20" Type="http://schemas.microsoft.com/office/2007/relationships/hdphoto" Target="../media/hdphoto7.wdp"/><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29.png"/><Relationship Id="rId5" Type="http://schemas.openxmlformats.org/officeDocument/2006/relationships/tags" Target="../tags/tag16.xml"/><Relationship Id="rId15" Type="http://schemas.openxmlformats.org/officeDocument/2006/relationships/image" Target="../media/image37.png"/><Relationship Id="rId10" Type="http://schemas.microsoft.com/office/2007/relationships/hdphoto" Target="../media/hdphoto3.wdp"/><Relationship Id="rId19" Type="http://schemas.openxmlformats.org/officeDocument/2006/relationships/image" Target="../media/image39.png"/><Relationship Id="rId4" Type="http://schemas.openxmlformats.org/officeDocument/2006/relationships/tags" Target="../tags/tag15.xml"/><Relationship Id="rId9" Type="http://schemas.openxmlformats.org/officeDocument/2006/relationships/image" Target="../media/image35.png"/><Relationship Id="rId1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2.xml"/><Relationship Id="rId7" Type="http://schemas.openxmlformats.org/officeDocument/2006/relationships/image" Target="../media/image4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50.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4.png"/><Relationship Id="rId7" Type="http://schemas.openxmlformats.org/officeDocument/2006/relationships/diagramColors" Target="../diagrams/colors2.xm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7.png"/><Relationship Id="rId7" Type="http://schemas.openxmlformats.org/officeDocument/2006/relationships/diagramQuickStyle" Target="../diagrams/quickStyle3.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51.png"/><Relationship Id="rId4" Type="http://schemas.openxmlformats.org/officeDocument/2006/relationships/image" Target="../media/image24.png"/><Relationship Id="rId9" Type="http://schemas.microsoft.com/office/2007/relationships/diagramDrawing" Target="../diagrams/drawing3.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7.gif"/><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05000"/>
            <a:ext cx="8077200" cy="2593975"/>
          </a:xfrm>
        </p:spPr>
        <p:txBody>
          <a:bodyPr>
            <a:normAutofit/>
          </a:bodyPr>
          <a:lstStyle/>
          <a:p>
            <a:r>
              <a:rPr lang="en-US" sz="5400" dirty="0" smtClean="0"/>
              <a:t>Efficient Learning of Statistical Relational Models</a:t>
            </a:r>
            <a:endParaRPr lang="en-US" sz="5400" dirty="0"/>
          </a:p>
        </p:txBody>
      </p:sp>
      <p:sp>
        <p:nvSpPr>
          <p:cNvPr id="3" name="Subtitle 2"/>
          <p:cNvSpPr>
            <a:spLocks noGrp="1"/>
          </p:cNvSpPr>
          <p:nvPr>
            <p:ph type="subTitle" idx="1"/>
          </p:nvPr>
        </p:nvSpPr>
        <p:spPr>
          <a:xfrm>
            <a:off x="228600" y="4648199"/>
            <a:ext cx="6461760" cy="1653395"/>
          </a:xfrm>
        </p:spPr>
        <p:txBody>
          <a:bodyPr>
            <a:normAutofit/>
          </a:bodyPr>
          <a:lstStyle/>
          <a:p>
            <a:r>
              <a:rPr lang="en-US" sz="2800" dirty="0" err="1" smtClean="0"/>
              <a:t>Tushar</a:t>
            </a:r>
            <a:r>
              <a:rPr lang="en-US" sz="2800" dirty="0" smtClean="0"/>
              <a:t> </a:t>
            </a:r>
            <a:r>
              <a:rPr lang="en-US" sz="2800" dirty="0" err="1" smtClean="0"/>
              <a:t>Khot</a:t>
            </a:r>
            <a:endParaRPr lang="en-US" sz="2800" dirty="0" smtClean="0"/>
          </a:p>
          <a:p>
            <a:r>
              <a:rPr lang="en-US" dirty="0" smtClean="0"/>
              <a:t>PhD Defense</a:t>
            </a:r>
          </a:p>
          <a:p>
            <a:r>
              <a:rPr lang="en-US" dirty="0" smtClean="0"/>
              <a:t>Department of Computer Sciences</a:t>
            </a:r>
          </a:p>
          <a:p>
            <a:r>
              <a:rPr lang="en-US" dirty="0" smtClean="0"/>
              <a:t>University of Wisconsin-Madison</a:t>
            </a:r>
          </a:p>
          <a:p>
            <a:endParaRPr lang="en-US" dirty="0"/>
          </a:p>
        </p:txBody>
      </p:sp>
      <p:pic>
        <p:nvPicPr>
          <p:cNvPr id="5126" name="Picture 6" descr="http://www.uc.wisc.edu/brand/templates-and-downloads/downloads/print/UWlogo_ctr_4c.png"/>
          <p:cNvPicPr>
            <a:picLocks noChangeAspect="1" noChangeArrowheads="1"/>
          </p:cNvPicPr>
          <p:nvPr/>
        </p:nvPicPr>
        <p:blipFill>
          <a:blip r:embed="rId3" cstate="print"/>
          <a:srcRect/>
          <a:stretch>
            <a:fillRect/>
          </a:stretch>
        </p:blipFill>
        <p:spPr bwMode="auto">
          <a:xfrm>
            <a:off x="6858000" y="5867400"/>
            <a:ext cx="1371600" cy="86839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ransition advTm="98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685800" y="152400"/>
            <a:ext cx="8153400" cy="762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effectLst/>
              <a:uLnTx/>
              <a:uFillTx/>
              <a:latin typeface="+mj-lt"/>
              <a:ea typeface="+mj-ea"/>
              <a:cs typeface="+mj-cs"/>
            </a:endParaRPr>
          </a:p>
        </p:txBody>
      </p:sp>
      <p:sp>
        <p:nvSpPr>
          <p:cNvPr id="38" name="TextBox 37"/>
          <p:cNvSpPr txBox="1"/>
          <p:nvPr/>
        </p:nvSpPr>
        <p:spPr>
          <a:xfrm>
            <a:off x="0" y="6262719"/>
            <a:ext cx="3276600" cy="584775"/>
          </a:xfrm>
          <a:prstGeom prst="rect">
            <a:avLst/>
          </a:prstGeom>
          <a:noFill/>
        </p:spPr>
        <p:txBody>
          <a:bodyPr wrap="square" rtlCol="0">
            <a:spAutoFit/>
          </a:bodyPr>
          <a:lstStyle/>
          <a:p>
            <a:r>
              <a:rPr lang="en-US" sz="1600" dirty="0" smtClean="0">
                <a:solidFill>
                  <a:schemeClr val="accent3"/>
                </a:solidFill>
              </a:rPr>
              <a:t>J. Neville and D. Jensen ’07, </a:t>
            </a:r>
            <a:br>
              <a:rPr lang="en-US" sz="1600" dirty="0" smtClean="0">
                <a:solidFill>
                  <a:schemeClr val="accent3"/>
                </a:solidFill>
              </a:rPr>
            </a:br>
            <a:r>
              <a:rPr lang="en-US" sz="1600" dirty="0" smtClean="0">
                <a:solidFill>
                  <a:schemeClr val="accent3"/>
                </a:solidFill>
              </a:rPr>
              <a:t>D. Heckerman et al. ‘00</a:t>
            </a:r>
            <a:endParaRPr lang="en-US" sz="1600" dirty="0">
              <a:solidFill>
                <a:schemeClr val="accent3"/>
              </a:solidFill>
            </a:endParaRPr>
          </a:p>
        </p:txBody>
      </p:sp>
      <p:sp>
        <p:nvSpPr>
          <p:cNvPr id="11" name="Oval 10"/>
          <p:cNvSpPr/>
          <p:nvPr/>
        </p:nvSpPr>
        <p:spPr>
          <a:xfrm>
            <a:off x="3155753" y="5638800"/>
            <a:ext cx="2146428" cy="421294"/>
          </a:xfrm>
          <a:prstGeom prst="ellipse">
            <a:avLst/>
          </a:prstGeom>
          <a:solidFill>
            <a:schemeClr val="accent3">
              <a:lumMod val="75000"/>
              <a:alpha val="0"/>
            </a:schemeClr>
          </a:solid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r>
              <a:rPr lang="en-US" dirty="0" smtClean="0">
                <a:solidFill>
                  <a:schemeClr val="tx1"/>
                </a:solidFill>
              </a:rPr>
              <a:t>atisfaction(S)</a:t>
            </a:r>
            <a:endParaRPr lang="en-US" dirty="0">
              <a:solidFill>
                <a:schemeClr val="tx1"/>
              </a:solidFill>
            </a:endParaRPr>
          </a:p>
        </p:txBody>
      </p:sp>
      <p:sp>
        <p:nvSpPr>
          <p:cNvPr id="17" name="Oval 16"/>
          <p:cNvSpPr/>
          <p:nvPr/>
        </p:nvSpPr>
        <p:spPr>
          <a:xfrm>
            <a:off x="274320" y="3201070"/>
            <a:ext cx="2064283" cy="314492"/>
          </a:xfrm>
          <a:prstGeom prst="ellipse">
            <a:avLst/>
          </a:prstGeom>
          <a:solidFill>
            <a:schemeClr val="accent3">
              <a:lumMod val="75000"/>
              <a:alpha val="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course(S,C,Q)</a:t>
            </a:r>
          </a:p>
        </p:txBody>
      </p:sp>
      <p:sp>
        <p:nvSpPr>
          <p:cNvPr id="19" name="Oval 18"/>
          <p:cNvSpPr/>
          <p:nvPr/>
        </p:nvSpPr>
        <p:spPr>
          <a:xfrm>
            <a:off x="6291145" y="2884294"/>
            <a:ext cx="1943100" cy="356992"/>
          </a:xfrm>
          <a:prstGeom prst="ellipse">
            <a:avLst/>
          </a:prstGeom>
          <a:solidFill>
            <a:schemeClr val="accent3">
              <a:lumMod val="75000"/>
              <a:alpha val="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grade(S,C,G)</a:t>
            </a:r>
            <a:endParaRPr lang="en-US" dirty="0">
              <a:solidFill>
                <a:schemeClr val="tx1"/>
              </a:solidFill>
            </a:endParaRPr>
          </a:p>
        </p:txBody>
      </p:sp>
      <p:cxnSp>
        <p:nvCxnSpPr>
          <p:cNvPr id="33" name="Elbow Connector 32"/>
          <p:cNvCxnSpPr>
            <a:stCxn id="17" idx="4"/>
            <a:endCxn id="11" idx="2"/>
          </p:cNvCxnSpPr>
          <p:nvPr/>
        </p:nvCxnSpPr>
        <p:spPr>
          <a:xfrm rot="16200000" flipH="1">
            <a:off x="1064165" y="3757858"/>
            <a:ext cx="2333885" cy="1849291"/>
          </a:xfrm>
          <a:prstGeom prst="bentConnector2">
            <a:avLst/>
          </a:prstGeom>
          <a:ln w="222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9" idx="4"/>
            <a:endCxn id="11" idx="6"/>
          </p:cNvCxnSpPr>
          <p:nvPr/>
        </p:nvCxnSpPr>
        <p:spPr>
          <a:xfrm rot="5400000">
            <a:off x="4978358" y="3565109"/>
            <a:ext cx="2608161" cy="1960514"/>
          </a:xfrm>
          <a:prstGeom prst="bentConnector2">
            <a:avLst/>
          </a:prstGeom>
          <a:ln w="22225">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 name="Picture 39" descr="Slide4.PNG"/>
          <p:cNvPicPr>
            <a:picLocks noChangeAspect="1"/>
          </p:cNvPicPr>
          <p:nvPr/>
        </p:nvPicPr>
        <p:blipFill>
          <a:blip r:embed="rId4" cstate="print">
            <a:duotone>
              <a:schemeClr val="accent5">
                <a:shade val="45000"/>
                <a:satMod val="135000"/>
              </a:schemeClr>
              <a:prstClr val="white"/>
            </a:duotone>
          </a:blip>
          <a:stretch>
            <a:fillRect/>
          </a:stretch>
        </p:blipFill>
        <p:spPr>
          <a:xfrm>
            <a:off x="5302181" y="6060094"/>
            <a:ext cx="642158" cy="638789"/>
          </a:xfrm>
          <a:prstGeom prst="rect">
            <a:avLst/>
          </a:prstGeom>
          <a:ln>
            <a:noFill/>
          </a:ln>
          <a:effectLst>
            <a:outerShdw blurRad="292100" dist="139700" dir="2700000" algn="tl" rotWithShape="0">
              <a:srgbClr val="333333">
                <a:alpha val="65000"/>
              </a:srgbClr>
            </a:outerShdw>
          </a:effectLst>
        </p:spPr>
      </p:pic>
      <p:sp>
        <p:nvSpPr>
          <p:cNvPr id="43" name="Title 42"/>
          <p:cNvSpPr>
            <a:spLocks noGrp="1"/>
          </p:cNvSpPr>
          <p:nvPr>
            <p:ph type="title"/>
          </p:nvPr>
        </p:nvSpPr>
        <p:spPr>
          <a:xfrm>
            <a:off x="152400" y="342900"/>
            <a:ext cx="8229600" cy="1143000"/>
          </a:xfrm>
        </p:spPr>
        <p:txBody>
          <a:bodyPr>
            <a:normAutofit/>
          </a:bodyPr>
          <a:lstStyle/>
          <a:p>
            <a:pPr lvl="0"/>
            <a:r>
              <a:rPr lang="en-US" sz="4400" dirty="0" smtClean="0"/>
              <a:t>Relational Dependency Network</a:t>
            </a:r>
            <a:endParaRPr lang="en-US" sz="4400" dirty="0"/>
          </a:p>
        </p:txBody>
      </p:sp>
      <p:sp>
        <p:nvSpPr>
          <p:cNvPr id="44" name="Content Placeholder 43"/>
          <p:cNvSpPr>
            <a:spLocks noGrp="1"/>
          </p:cNvSpPr>
          <p:nvPr>
            <p:ph idx="1"/>
          </p:nvPr>
        </p:nvSpPr>
        <p:spPr>
          <a:xfrm>
            <a:off x="450317" y="1600200"/>
            <a:ext cx="7939347" cy="1066800"/>
          </a:xfrm>
        </p:spPr>
        <p:txBody>
          <a:bodyPr>
            <a:normAutofit fontScale="92500"/>
          </a:bodyPr>
          <a:lstStyle/>
          <a:p>
            <a:r>
              <a:rPr lang="en-US" sz="2800" dirty="0" smtClean="0"/>
              <a:t>Cyclic directed graphs</a:t>
            </a:r>
          </a:p>
          <a:p>
            <a:r>
              <a:rPr lang="en-US" sz="2800" dirty="0" smtClean="0"/>
              <a:t>Approximated as product of conditional distributions</a:t>
            </a:r>
          </a:p>
        </p:txBody>
      </p:sp>
      <p:sp>
        <p:nvSpPr>
          <p:cNvPr id="65" name="TextBox 64"/>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SRL Models</a:t>
            </a:r>
            <a:endParaRPr lang="en-US" sz="2800" dirty="0">
              <a:solidFill>
                <a:schemeClr val="accent1">
                  <a:lumMod val="60000"/>
                  <a:lumOff val="40000"/>
                </a:schemeClr>
              </a:solidFill>
            </a:endParaRPr>
          </a:p>
        </p:txBody>
      </p:sp>
      <p:sp>
        <p:nvSpPr>
          <p:cNvPr id="36" name="Oval 35"/>
          <p:cNvSpPr/>
          <p:nvPr/>
        </p:nvSpPr>
        <p:spPr>
          <a:xfrm>
            <a:off x="1541650" y="3963761"/>
            <a:ext cx="2489644" cy="421294"/>
          </a:xfrm>
          <a:prstGeom prst="ellipse">
            <a:avLst/>
          </a:prstGeom>
          <a:solidFill>
            <a:schemeClr val="accent3">
              <a:lumMod val="75000"/>
              <a:alpha val="0"/>
            </a:schemeClr>
          </a:solid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advisedBy</a:t>
            </a:r>
            <a:r>
              <a:rPr lang="en-US" dirty="0" smtClean="0">
                <a:solidFill>
                  <a:schemeClr val="tx1"/>
                </a:solidFill>
              </a:rPr>
              <a:t>(S, P)</a:t>
            </a:r>
            <a:endParaRPr lang="en-US" dirty="0">
              <a:solidFill>
                <a:schemeClr val="tx1"/>
              </a:solidFill>
            </a:endParaRPr>
          </a:p>
        </p:txBody>
      </p:sp>
      <p:sp>
        <p:nvSpPr>
          <p:cNvPr id="41" name="Oval 40"/>
          <p:cNvSpPr/>
          <p:nvPr/>
        </p:nvSpPr>
        <p:spPr>
          <a:xfrm>
            <a:off x="4741645" y="3955751"/>
            <a:ext cx="2349722" cy="421294"/>
          </a:xfrm>
          <a:prstGeom prst="ellipse">
            <a:avLst/>
          </a:prstGeom>
          <a:solidFill>
            <a:schemeClr val="accent3">
              <a:lumMod val="75000"/>
              <a:alpha val="0"/>
            </a:schemeClr>
          </a:solid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paper(S, P)</a:t>
            </a:r>
            <a:endParaRPr lang="en-US" dirty="0">
              <a:solidFill>
                <a:schemeClr val="tx1"/>
              </a:solidFill>
            </a:endParaRPr>
          </a:p>
        </p:txBody>
      </p:sp>
      <p:cxnSp>
        <p:nvCxnSpPr>
          <p:cNvPr id="32" name="Straight Arrow Connector 31"/>
          <p:cNvCxnSpPr>
            <a:stCxn id="36" idx="4"/>
            <a:endCxn id="11" idx="0"/>
          </p:cNvCxnSpPr>
          <p:nvPr/>
        </p:nvCxnSpPr>
        <p:spPr>
          <a:xfrm>
            <a:off x="2786472" y="4385055"/>
            <a:ext cx="1442495" cy="125374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4"/>
            <a:endCxn id="11" idx="0"/>
          </p:cNvCxnSpPr>
          <p:nvPr/>
        </p:nvCxnSpPr>
        <p:spPr>
          <a:xfrm flipH="1">
            <a:off x="4228967" y="4377045"/>
            <a:ext cx="1687539" cy="126175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1" idx="2"/>
            <a:endCxn id="36" idx="6"/>
          </p:cNvCxnSpPr>
          <p:nvPr/>
        </p:nvCxnSpPr>
        <p:spPr>
          <a:xfrm flipH="1">
            <a:off x="4031294" y="4166398"/>
            <a:ext cx="710351" cy="801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1" idx="1"/>
            <a:endCxn id="36" idx="3"/>
          </p:cNvCxnSpPr>
          <p:nvPr/>
        </p:nvCxnSpPr>
        <p:spPr>
          <a:xfrm flipH="1" flipV="1">
            <a:off x="1906250" y="4323358"/>
            <a:ext cx="1563840" cy="137713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1" idx="0"/>
            <a:endCxn id="19" idx="3"/>
          </p:cNvCxnSpPr>
          <p:nvPr/>
        </p:nvCxnSpPr>
        <p:spPr>
          <a:xfrm flipV="1">
            <a:off x="5916506" y="3189006"/>
            <a:ext cx="659199" cy="76674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custDataLst>
      <p:tags r:id="rId1"/>
    </p:custDataLst>
  </p:cSld>
  <p:clrMapOvr>
    <a:masterClrMapping/>
  </p:clrMapOvr>
  <p:transition advTm="8177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44"/>
          <p:cNvGrpSpPr/>
          <p:nvPr/>
        </p:nvGrpSpPr>
        <p:grpSpPr>
          <a:xfrm>
            <a:off x="2273300" y="2444692"/>
            <a:ext cx="5803900" cy="1706839"/>
            <a:chOff x="1968500" y="2444692"/>
            <a:chExt cx="5803900" cy="1706839"/>
          </a:xfrm>
        </p:grpSpPr>
        <p:sp>
          <p:nvSpPr>
            <p:cNvPr id="11" name="Rectangle 26"/>
            <p:cNvSpPr>
              <a:spLocks noChangeArrowheads="1"/>
            </p:cNvSpPr>
            <p:nvPr/>
          </p:nvSpPr>
          <p:spPr bwMode="auto">
            <a:xfrm>
              <a:off x="4953000" y="2667000"/>
              <a:ext cx="1333500" cy="381000"/>
            </a:xfrm>
            <a:prstGeom prst="rect">
              <a:avLst/>
            </a:prstGeom>
            <a:solidFill>
              <a:schemeClr val="accent4">
                <a:lumMod val="60000"/>
                <a:lumOff val="4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dirty="0">
                <a:solidFill>
                  <a:srgbClr val="7030A0"/>
                </a:solidFill>
              </a:endParaRPr>
            </a:p>
          </p:txBody>
        </p:sp>
        <p:sp>
          <p:nvSpPr>
            <p:cNvPr id="12" name="Rectangle 27"/>
            <p:cNvSpPr>
              <a:spLocks noChangeArrowheads="1"/>
            </p:cNvSpPr>
            <p:nvPr/>
          </p:nvSpPr>
          <p:spPr bwMode="auto">
            <a:xfrm>
              <a:off x="4648200" y="2667000"/>
              <a:ext cx="304800" cy="381000"/>
            </a:xfrm>
            <a:prstGeom prst="rect">
              <a:avLst/>
            </a:prstGeom>
            <a:solidFill>
              <a:schemeClr val="accent3">
                <a:lumMod val="40000"/>
                <a:lumOff val="6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graphicFrame>
          <p:nvGraphicFramePr>
            <p:cNvPr id="17" name="Object 25"/>
            <p:cNvGraphicFramePr>
              <a:graphicFrameLocks noChangeAspect="1"/>
            </p:cNvGraphicFramePr>
            <p:nvPr>
              <p:extLst>
                <p:ext uri="{D42A27DB-BD31-4B8C-83A1-F6EECF244321}">
                  <p14:modId xmlns:p14="http://schemas.microsoft.com/office/powerpoint/2010/main" val="972936336"/>
                </p:ext>
              </p:extLst>
            </p:nvPr>
          </p:nvGraphicFramePr>
          <p:xfrm>
            <a:off x="1968500" y="2444692"/>
            <a:ext cx="4445000" cy="808038"/>
          </p:xfrm>
          <a:graphic>
            <a:graphicData uri="http://schemas.openxmlformats.org/presentationml/2006/ole">
              <mc:AlternateContent xmlns:mc="http://schemas.openxmlformats.org/markup-compatibility/2006">
                <mc:Choice xmlns:v="urn:schemas-microsoft-com:vml" Requires="v">
                  <p:oleObj spid="_x0000_s6813" name="Equation" r:id="rId5" imgW="2514600" imgH="457200" progId="Equation.3">
                    <p:embed/>
                  </p:oleObj>
                </mc:Choice>
                <mc:Fallback>
                  <p:oleObj name="Equation" r:id="rId5" imgW="2514600" imgH="457200" progId="Equation.3">
                    <p:embed/>
                    <p:pic>
                      <p:nvPicPr>
                        <p:cNvPr id="0" name=""/>
                        <p:cNvPicPr>
                          <a:picLocks noChangeAspect="1" noChangeArrowheads="1"/>
                        </p:cNvPicPr>
                        <p:nvPr/>
                      </p:nvPicPr>
                      <p:blipFill>
                        <a:blip r:embed="rId6"/>
                        <a:srcRect/>
                        <a:stretch>
                          <a:fillRect/>
                        </a:stretch>
                      </p:blipFill>
                      <p:spPr bwMode="auto">
                        <a:xfrm>
                          <a:off x="1968500" y="2444692"/>
                          <a:ext cx="4445000" cy="808038"/>
                        </a:xfrm>
                        <a:prstGeom prst="rect">
                          <a:avLst/>
                        </a:prstGeom>
                        <a:noFill/>
                        <a:extLst>
                          <a:ext uri="{909E8E84-426E-40DD-AFC4-6F175D3DCCD1}">
                            <a14:hiddenFill xmlns:a14="http://schemas.microsoft.com/office/drawing/2010/main">
                              <a:solidFill>
                                <a:schemeClr val="hlink"/>
                              </a:solidFill>
                            </a14:hiddenFill>
                          </a:ext>
                        </a:extLst>
                      </p:spPr>
                    </p:pic>
                  </p:oleObj>
                </mc:Fallback>
              </mc:AlternateContent>
            </a:graphicData>
          </a:graphic>
        </p:graphicFrame>
        <p:sp>
          <p:nvSpPr>
            <p:cNvPr id="13" name="Text Box 28"/>
            <p:cNvSpPr txBox="1">
              <a:spLocks noChangeArrowheads="1"/>
            </p:cNvSpPr>
            <p:nvPr/>
          </p:nvSpPr>
          <p:spPr bwMode="auto">
            <a:xfrm>
              <a:off x="2133600" y="3505200"/>
              <a:ext cx="2133600" cy="369332"/>
            </a:xfrm>
            <a:prstGeom prst="rect">
              <a:avLst/>
            </a:prstGeom>
            <a:noFill/>
            <a:ln w="19050">
              <a:solidFill>
                <a:schemeClr val="accent3">
                  <a:lumMod val="75000"/>
                </a:schemeClr>
              </a:solidFill>
              <a:miter lim="800000"/>
              <a:headEnd/>
              <a:tailEnd/>
            </a:ln>
          </p:spPr>
          <p:txBody>
            <a:bodyPr wrap="square">
              <a:spAutoFit/>
            </a:bodyPr>
            <a:lstStyle/>
            <a:p>
              <a:r>
                <a:rPr lang="en-US" sz="1800" dirty="0"/>
                <a:t>Weight of formula </a:t>
              </a:r>
              <a:r>
                <a:rPr lang="en-US" sz="1800" i="1" dirty="0" err="1"/>
                <a:t>i</a:t>
              </a:r>
              <a:endParaRPr lang="en-US" sz="1800" i="1" dirty="0"/>
            </a:p>
          </p:txBody>
        </p:sp>
        <p:sp>
          <p:nvSpPr>
            <p:cNvPr id="14" name="Text Box 29"/>
            <p:cNvSpPr txBox="1">
              <a:spLocks noChangeArrowheads="1"/>
            </p:cNvSpPr>
            <p:nvPr/>
          </p:nvSpPr>
          <p:spPr bwMode="auto">
            <a:xfrm>
              <a:off x="4800600" y="3505200"/>
              <a:ext cx="2971800" cy="64633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r>
                <a:rPr lang="en-US" sz="1800" dirty="0" smtClean="0"/>
                <a:t>Number </a:t>
              </a:r>
              <a:r>
                <a:rPr lang="en-US" sz="1800" dirty="0"/>
                <a:t>of true groundings of formula </a:t>
              </a:r>
              <a:r>
                <a:rPr lang="en-US" sz="1800" i="1" dirty="0" err="1"/>
                <a:t>i</a:t>
              </a:r>
              <a:r>
                <a:rPr lang="en-US" sz="1800" i="1" dirty="0"/>
                <a:t> </a:t>
              </a:r>
              <a:r>
                <a:rPr lang="en-US" sz="1800" dirty="0"/>
                <a:t>in </a:t>
              </a:r>
              <a:r>
                <a:rPr lang="en-US" i="1" dirty="0" smtClean="0"/>
                <a:t>current instance</a:t>
              </a:r>
              <a:endParaRPr lang="en-US" sz="1800" dirty="0"/>
            </a:p>
          </p:txBody>
        </p:sp>
        <p:sp>
          <p:nvSpPr>
            <p:cNvPr id="15" name="Line 30"/>
            <p:cNvSpPr>
              <a:spLocks noChangeShapeType="1"/>
            </p:cNvSpPr>
            <p:nvPr/>
          </p:nvSpPr>
          <p:spPr bwMode="auto">
            <a:xfrm flipV="1">
              <a:off x="4191000" y="3048000"/>
              <a:ext cx="533400" cy="457200"/>
            </a:xfrm>
            <a:prstGeom prst="line">
              <a:avLst/>
            </a:prstGeom>
            <a:noFill/>
            <a:ln w="19050">
              <a:solidFill>
                <a:srgbClr val="0000FF"/>
              </a:solidFill>
              <a:round/>
              <a:headEnd/>
              <a:tailEnd type="triangle" w="med" len="med"/>
            </a:ln>
          </p:spPr>
          <p:txBody>
            <a:bodyPr/>
            <a:lstStyle/>
            <a:p>
              <a:endParaRPr lang="en-US"/>
            </a:p>
          </p:txBody>
        </p:sp>
        <p:sp>
          <p:nvSpPr>
            <p:cNvPr id="16" name="Line 31"/>
            <p:cNvSpPr>
              <a:spLocks noChangeShapeType="1"/>
            </p:cNvSpPr>
            <p:nvPr/>
          </p:nvSpPr>
          <p:spPr bwMode="auto">
            <a:xfrm flipH="1" flipV="1">
              <a:off x="5105400" y="3048000"/>
              <a:ext cx="152400" cy="471487"/>
            </a:xfrm>
            <a:prstGeom prst="line">
              <a:avLst/>
            </a:prstGeom>
            <a:noFill/>
            <a:ln w="19050">
              <a:solidFill>
                <a:schemeClr val="accent6"/>
              </a:solidFill>
              <a:round/>
              <a:headEnd/>
              <a:tailEnd type="triangle" w="med" len="med"/>
            </a:ln>
          </p:spPr>
          <p:txBody>
            <a:bodyPr/>
            <a:lstStyle/>
            <a:p>
              <a:endParaRPr lang="en-US"/>
            </a:p>
          </p:txBody>
        </p:sp>
      </p:grpSp>
      <p:grpSp>
        <p:nvGrpSpPr>
          <p:cNvPr id="4" name="Group 25"/>
          <p:cNvGrpSpPr/>
          <p:nvPr/>
        </p:nvGrpSpPr>
        <p:grpSpPr>
          <a:xfrm>
            <a:off x="76200" y="4310283"/>
            <a:ext cx="8229600" cy="2319117"/>
            <a:chOff x="1594556" y="4253892"/>
            <a:chExt cx="7504281" cy="1982616"/>
          </a:xfrm>
        </p:grpSpPr>
        <p:sp>
          <p:nvSpPr>
            <p:cNvPr id="19" name="Oval 18"/>
            <p:cNvSpPr/>
            <p:nvPr/>
          </p:nvSpPr>
          <p:spPr>
            <a:xfrm>
              <a:off x="1594556" y="5003900"/>
              <a:ext cx="1589890"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Friends(A,A)</a:t>
              </a:r>
              <a:endParaRPr lang="en-US" sz="1600" dirty="0"/>
            </a:p>
          </p:txBody>
        </p:sp>
        <p:sp>
          <p:nvSpPr>
            <p:cNvPr id="20" name="Oval 19"/>
            <p:cNvSpPr/>
            <p:nvPr/>
          </p:nvSpPr>
          <p:spPr>
            <a:xfrm>
              <a:off x="4519954" y="4253892"/>
              <a:ext cx="1589890"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Friends(A,B)</a:t>
              </a:r>
              <a:endParaRPr lang="en-US" sz="1600" dirty="0"/>
            </a:p>
          </p:txBody>
        </p:sp>
        <p:sp>
          <p:nvSpPr>
            <p:cNvPr id="21" name="Oval 20"/>
            <p:cNvSpPr/>
            <p:nvPr/>
          </p:nvSpPr>
          <p:spPr>
            <a:xfrm>
              <a:off x="3502424" y="4998782"/>
              <a:ext cx="1379203" cy="48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Smokes(A)</a:t>
              </a:r>
              <a:endParaRPr lang="en-US" sz="1600" dirty="0"/>
            </a:p>
          </p:txBody>
        </p:sp>
        <p:sp>
          <p:nvSpPr>
            <p:cNvPr id="22" name="Oval 21"/>
            <p:cNvSpPr/>
            <p:nvPr/>
          </p:nvSpPr>
          <p:spPr>
            <a:xfrm>
              <a:off x="7445351" y="5003900"/>
              <a:ext cx="1653486"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Friends(B,B)</a:t>
              </a:r>
              <a:endParaRPr lang="en-US" sz="1600" dirty="0"/>
            </a:p>
          </p:txBody>
        </p:sp>
        <p:sp>
          <p:nvSpPr>
            <p:cNvPr id="23" name="Oval 22"/>
            <p:cNvSpPr/>
            <p:nvPr/>
          </p:nvSpPr>
          <p:spPr>
            <a:xfrm>
              <a:off x="4583549" y="5753908"/>
              <a:ext cx="1653486"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Friends(B,A)</a:t>
              </a:r>
              <a:endParaRPr lang="en-US" sz="1600" dirty="0"/>
            </a:p>
          </p:txBody>
        </p:sp>
        <p:sp>
          <p:nvSpPr>
            <p:cNvPr id="25" name="Oval 24"/>
            <p:cNvSpPr/>
            <p:nvPr/>
          </p:nvSpPr>
          <p:spPr>
            <a:xfrm>
              <a:off x="5791866" y="5003900"/>
              <a:ext cx="1385046" cy="48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Smokes(B)</a:t>
              </a:r>
              <a:endParaRPr lang="en-US" sz="1600" dirty="0"/>
            </a:p>
          </p:txBody>
        </p:sp>
      </p:grpSp>
      <p:sp>
        <p:nvSpPr>
          <p:cNvPr id="3" name="Content Placeholder 2"/>
          <p:cNvSpPr>
            <a:spLocks noGrp="1"/>
          </p:cNvSpPr>
          <p:nvPr>
            <p:ph sz="quarter" idx="1"/>
          </p:nvPr>
        </p:nvSpPr>
        <p:spPr>
          <a:xfrm>
            <a:off x="381000" y="1066800"/>
            <a:ext cx="8458200" cy="533400"/>
          </a:xfrm>
        </p:spPr>
        <p:txBody>
          <a:bodyPr>
            <a:normAutofit/>
          </a:bodyPr>
          <a:lstStyle/>
          <a:p>
            <a:pPr marL="365760">
              <a:lnSpc>
                <a:spcPct val="130000"/>
              </a:lnSpc>
              <a:spcBef>
                <a:spcPts val="2400"/>
              </a:spcBef>
            </a:pPr>
            <a:r>
              <a:rPr lang="en-US" sz="2000" dirty="0" smtClean="0"/>
              <a:t>Weighted logic  </a:t>
            </a:r>
          </a:p>
          <a:p>
            <a:pPr marL="365760">
              <a:lnSpc>
                <a:spcPct val="130000"/>
              </a:lnSpc>
              <a:spcBef>
                <a:spcPts val="2400"/>
              </a:spcBef>
            </a:pPr>
            <a:endParaRPr lang="en-US" sz="2400" dirty="0" smtClean="0"/>
          </a:p>
          <a:p>
            <a:pPr marL="365760">
              <a:lnSpc>
                <a:spcPct val="130000"/>
              </a:lnSpc>
              <a:spcBef>
                <a:spcPts val="2400"/>
              </a:spcBef>
            </a:pPr>
            <a:endParaRPr lang="en-US" sz="2400" dirty="0" smtClean="0"/>
          </a:p>
          <a:p>
            <a:pPr marL="365760">
              <a:lnSpc>
                <a:spcPct val="130000"/>
              </a:lnSpc>
              <a:spcBef>
                <a:spcPts val="2400"/>
              </a:spcBef>
            </a:pPr>
            <a:endParaRPr lang="en-US" sz="2400" dirty="0" smtClean="0"/>
          </a:p>
          <a:p>
            <a:pPr marL="365760">
              <a:lnSpc>
                <a:spcPct val="130000"/>
              </a:lnSpc>
              <a:spcBef>
                <a:spcPts val="2400"/>
              </a:spcBef>
            </a:pPr>
            <a:endParaRPr lang="en-US" sz="2400" dirty="0" smtClean="0"/>
          </a:p>
        </p:txBody>
      </p:sp>
      <p:sp>
        <p:nvSpPr>
          <p:cNvPr id="2" name="Title 1"/>
          <p:cNvSpPr>
            <a:spLocks noGrp="1"/>
          </p:cNvSpPr>
          <p:nvPr>
            <p:ph type="title"/>
          </p:nvPr>
        </p:nvSpPr>
        <p:spPr>
          <a:xfrm>
            <a:off x="457200" y="152400"/>
            <a:ext cx="8534400" cy="762000"/>
          </a:xfrm>
        </p:spPr>
        <p:txBody>
          <a:bodyPr>
            <a:normAutofit fontScale="90000"/>
          </a:bodyPr>
          <a:lstStyle/>
          <a:p>
            <a:r>
              <a:rPr lang="en-US" dirty="0" smtClean="0">
                <a:solidFill>
                  <a:sysClr val="windowText" lastClr="000000"/>
                </a:solidFill>
              </a:rPr>
              <a:t>Markov Logic Networks</a:t>
            </a:r>
            <a:endParaRPr lang="en-US" dirty="0">
              <a:solidFill>
                <a:sysClr val="windowText" lastClr="000000"/>
              </a:solidFill>
            </a:endParaRPr>
          </a:p>
        </p:txBody>
      </p:sp>
      <p:sp>
        <p:nvSpPr>
          <p:cNvPr id="5" name="Rectangle 2"/>
          <p:cNvSpPr>
            <a:spLocks noChangeArrowheads="1"/>
          </p:cNvSpPr>
          <p:nvPr/>
        </p:nvSpPr>
        <p:spPr bwMode="auto">
          <a:xfrm>
            <a:off x="1763829" y="1600200"/>
            <a:ext cx="5932370" cy="7620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en-US">
              <a:solidFill>
                <a:schemeClr val="bg1"/>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717835922"/>
              </p:ext>
            </p:extLst>
          </p:nvPr>
        </p:nvGraphicFramePr>
        <p:xfrm>
          <a:off x="1801813" y="1658938"/>
          <a:ext cx="5497512" cy="655637"/>
        </p:xfrm>
        <a:graphic>
          <a:graphicData uri="http://schemas.openxmlformats.org/presentationml/2006/ole">
            <mc:AlternateContent xmlns:mc="http://schemas.openxmlformats.org/markup-compatibility/2006">
              <mc:Choice xmlns:v="urn:schemas-microsoft-com:vml" Requires="v">
                <p:oleObj spid="_x0000_s6814" name="Equation" r:id="rId7" imgW="3073320" imgH="431640" progId="Equation.3">
                  <p:embed/>
                </p:oleObj>
              </mc:Choice>
              <mc:Fallback>
                <p:oleObj name="Equation" r:id="rId7" imgW="3073320" imgH="431640" progId="Equation.3">
                  <p:embed/>
                  <p:pic>
                    <p:nvPicPr>
                      <p:cNvPr id="0" name=""/>
                      <p:cNvPicPr>
                        <a:picLocks noChangeAspect="1" noChangeArrowheads="1"/>
                      </p:cNvPicPr>
                      <p:nvPr/>
                    </p:nvPicPr>
                    <p:blipFill>
                      <a:blip r:embed="rId8"/>
                      <a:srcRect/>
                      <a:stretch>
                        <a:fillRect/>
                      </a:stretch>
                    </p:blipFill>
                    <p:spPr bwMode="auto">
                      <a:xfrm>
                        <a:off x="1801813" y="1658938"/>
                        <a:ext cx="5497512" cy="65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
          <p:cNvSpPr>
            <a:spLocks noChangeArrowheads="1"/>
          </p:cNvSpPr>
          <p:nvPr/>
        </p:nvSpPr>
        <p:spPr bwMode="auto">
          <a:xfrm>
            <a:off x="1143000" y="1600200"/>
            <a:ext cx="620829" cy="7620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en-US">
              <a:solidFill>
                <a:schemeClr val="bg1"/>
              </a:solidFill>
            </a:endParaRPr>
          </a:p>
        </p:txBody>
      </p:sp>
      <p:graphicFrame>
        <p:nvGraphicFramePr>
          <p:cNvPr id="8" name="Object 6"/>
          <p:cNvGraphicFramePr>
            <a:graphicFrameLocks noChangeAspect="1"/>
          </p:cNvGraphicFramePr>
          <p:nvPr/>
        </p:nvGraphicFramePr>
        <p:xfrm>
          <a:off x="1269465" y="1651488"/>
          <a:ext cx="385144" cy="617904"/>
        </p:xfrm>
        <a:graphic>
          <a:graphicData uri="http://schemas.openxmlformats.org/presentationml/2006/ole">
            <mc:AlternateContent xmlns:mc="http://schemas.openxmlformats.org/markup-compatibility/2006">
              <mc:Choice xmlns:v="urn:schemas-microsoft-com:vml" Requires="v">
                <p:oleObj spid="_x0000_s6815" name="Equation" r:id="rId9" imgW="215713" imgH="406048" progId="Equation.3">
                  <p:embed/>
                </p:oleObj>
              </mc:Choice>
              <mc:Fallback>
                <p:oleObj name="Equation" r:id="rId9" imgW="215713" imgH="40604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9465" y="1651488"/>
                        <a:ext cx="385144" cy="617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0" y="6519446"/>
            <a:ext cx="3766088" cy="307777"/>
          </a:xfrm>
          <a:prstGeom prst="rect">
            <a:avLst/>
          </a:prstGeom>
          <a:noFill/>
        </p:spPr>
        <p:txBody>
          <a:bodyPr wrap="square" rtlCol="0">
            <a:spAutoFit/>
          </a:bodyPr>
          <a:lstStyle/>
          <a:p>
            <a:r>
              <a:rPr lang="en-US" sz="1400" dirty="0" smtClean="0">
                <a:solidFill>
                  <a:srgbClr val="7030A0"/>
                </a:solidFill>
              </a:rPr>
              <a:t>Richardson &amp; </a:t>
            </a:r>
            <a:r>
              <a:rPr lang="en-US" sz="1400" dirty="0" err="1" smtClean="0">
                <a:solidFill>
                  <a:srgbClr val="7030A0"/>
                </a:solidFill>
              </a:rPr>
              <a:t>Domingos</a:t>
            </a:r>
            <a:r>
              <a:rPr lang="en-US" sz="1400" dirty="0">
                <a:solidFill>
                  <a:srgbClr val="7030A0"/>
                </a:solidFill>
              </a:rPr>
              <a:t> </a:t>
            </a:r>
            <a:r>
              <a:rPr lang="en-US" sz="1400" dirty="0" smtClean="0">
                <a:solidFill>
                  <a:srgbClr val="7030A0"/>
                </a:solidFill>
              </a:rPr>
              <a:t>‘05</a:t>
            </a:r>
            <a:endParaRPr lang="en-US" sz="1400" dirty="0">
              <a:solidFill>
                <a:srgbClr val="7030A0"/>
              </a:solidFill>
            </a:endParaRPr>
          </a:p>
        </p:txBody>
      </p:sp>
      <p:cxnSp>
        <p:nvCxnSpPr>
          <p:cNvPr id="28" name="Straight Connector 27"/>
          <p:cNvCxnSpPr>
            <a:stCxn id="19" idx="6"/>
            <a:endCxn id="21" idx="2"/>
          </p:cNvCxnSpPr>
          <p:nvPr/>
        </p:nvCxnSpPr>
        <p:spPr>
          <a:xfrm flipV="1">
            <a:off x="1819759" y="5463854"/>
            <a:ext cx="348712" cy="59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6"/>
            <a:endCxn id="22" idx="2"/>
          </p:cNvCxnSpPr>
          <p:nvPr/>
        </p:nvCxnSpPr>
        <p:spPr>
          <a:xfrm>
            <a:off x="6198113" y="5469841"/>
            <a:ext cx="294385"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 idx="4"/>
            <a:endCxn id="21" idx="7"/>
          </p:cNvCxnSpPr>
          <p:nvPr/>
        </p:nvCxnSpPr>
        <p:spPr>
          <a:xfrm flipH="1">
            <a:off x="3459478" y="4874793"/>
            <a:ext cx="696652" cy="3894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4"/>
            <a:endCxn id="25" idx="1"/>
          </p:cNvCxnSpPr>
          <p:nvPr/>
        </p:nvCxnSpPr>
        <p:spPr>
          <a:xfrm>
            <a:off x="4156130" y="4874793"/>
            <a:ext cx="745507" cy="3954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1" idx="5"/>
            <a:endCxn id="23" idx="0"/>
          </p:cNvCxnSpPr>
          <p:nvPr/>
        </p:nvCxnSpPr>
        <p:spPr>
          <a:xfrm>
            <a:off x="3459478" y="5663438"/>
            <a:ext cx="801264" cy="401452"/>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a:stCxn id="25" idx="3"/>
            <a:endCxn id="23" idx="0"/>
          </p:cNvCxnSpPr>
          <p:nvPr/>
        </p:nvCxnSpPr>
        <p:spPr>
          <a:xfrm flipH="1">
            <a:off x="4260742" y="5669425"/>
            <a:ext cx="640895" cy="395465"/>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a:stCxn id="21" idx="6"/>
            <a:endCxn id="25" idx="2"/>
          </p:cNvCxnSpPr>
          <p:nvPr/>
        </p:nvCxnSpPr>
        <p:spPr>
          <a:xfrm>
            <a:off x="3680980" y="5463854"/>
            <a:ext cx="998217" cy="5987"/>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71" name="Group 25"/>
          <p:cNvGrpSpPr/>
          <p:nvPr/>
        </p:nvGrpSpPr>
        <p:grpSpPr>
          <a:xfrm>
            <a:off x="76200" y="4310283"/>
            <a:ext cx="8229600" cy="2319117"/>
            <a:chOff x="1594556" y="4253892"/>
            <a:chExt cx="7504281" cy="1982616"/>
          </a:xfrm>
        </p:grpSpPr>
        <p:sp>
          <p:nvSpPr>
            <p:cNvPr id="72" name="Oval 71"/>
            <p:cNvSpPr/>
            <p:nvPr/>
          </p:nvSpPr>
          <p:spPr>
            <a:xfrm>
              <a:off x="1594556" y="5003900"/>
              <a:ext cx="1589890" cy="482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advisor(A,A)</a:t>
              </a:r>
              <a:endParaRPr lang="en-US" sz="1600" dirty="0"/>
            </a:p>
          </p:txBody>
        </p:sp>
        <p:sp>
          <p:nvSpPr>
            <p:cNvPr id="73" name="Oval 72"/>
            <p:cNvSpPr/>
            <p:nvPr/>
          </p:nvSpPr>
          <p:spPr>
            <a:xfrm>
              <a:off x="4519954" y="4253892"/>
              <a:ext cx="1589890" cy="482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advisor(A,B)</a:t>
              </a:r>
              <a:endParaRPr lang="en-US" sz="1600" dirty="0"/>
            </a:p>
          </p:txBody>
        </p:sp>
        <p:sp>
          <p:nvSpPr>
            <p:cNvPr id="74" name="Oval 73"/>
            <p:cNvSpPr/>
            <p:nvPr/>
          </p:nvSpPr>
          <p:spPr>
            <a:xfrm>
              <a:off x="3502424" y="4998782"/>
              <a:ext cx="1456810" cy="4825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
              </a:r>
              <a:r>
                <a:rPr lang="en-US" sz="1600" dirty="0" smtClean="0"/>
                <a:t>aper(A, P)</a:t>
              </a:r>
              <a:endParaRPr lang="en-US" sz="1600" dirty="0"/>
            </a:p>
          </p:txBody>
        </p:sp>
        <p:sp>
          <p:nvSpPr>
            <p:cNvPr id="75" name="Oval 74"/>
            <p:cNvSpPr/>
            <p:nvPr/>
          </p:nvSpPr>
          <p:spPr>
            <a:xfrm>
              <a:off x="7445351" y="5003900"/>
              <a:ext cx="1653486" cy="482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advisor(B,B)</a:t>
              </a:r>
              <a:endParaRPr lang="en-US" sz="1600" dirty="0"/>
            </a:p>
          </p:txBody>
        </p:sp>
        <p:sp>
          <p:nvSpPr>
            <p:cNvPr id="76" name="Oval 75"/>
            <p:cNvSpPr/>
            <p:nvPr/>
          </p:nvSpPr>
          <p:spPr>
            <a:xfrm>
              <a:off x="4583549" y="5753908"/>
              <a:ext cx="1653486" cy="482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advisor(B,A)</a:t>
              </a:r>
              <a:endParaRPr lang="en-US" sz="1600" dirty="0"/>
            </a:p>
          </p:txBody>
        </p:sp>
        <p:sp>
          <p:nvSpPr>
            <p:cNvPr id="77" name="Oval 76"/>
            <p:cNvSpPr/>
            <p:nvPr/>
          </p:nvSpPr>
          <p:spPr>
            <a:xfrm>
              <a:off x="5694117" y="5003900"/>
              <a:ext cx="1482795" cy="4825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paper(B, P)</a:t>
              </a:r>
              <a:endParaRPr lang="en-US" sz="1600" dirty="0"/>
            </a:p>
          </p:txBody>
        </p:sp>
      </p:grpSp>
      <p:sp>
        <p:nvSpPr>
          <p:cNvPr id="43" name="TextBox 42"/>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SRL Models</a:t>
            </a:r>
            <a:endParaRPr lang="en-US" sz="2800" dirty="0">
              <a:solidFill>
                <a:schemeClr val="accent1">
                  <a:lumMod val="60000"/>
                  <a:lumOff val="40000"/>
                </a:schemeClr>
              </a:solidFill>
            </a:endParaRPr>
          </a:p>
        </p:txBody>
      </p:sp>
      <p:sp>
        <p:nvSpPr>
          <p:cNvPr id="24" name="Rectangle 23"/>
          <p:cNvSpPr/>
          <p:nvPr/>
        </p:nvSpPr>
        <p:spPr>
          <a:xfrm>
            <a:off x="1819758" y="1676400"/>
            <a:ext cx="5724041"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96493" y="1665171"/>
            <a:ext cx="31384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5"/>
          <p:cNvSpPr>
            <a:spLocks noGrp="1"/>
          </p:cNvSpPr>
          <p:nvPr>
            <p:ph type="sldNum" sz="quarter" idx="12"/>
          </p:nvPr>
        </p:nvSpPr>
        <p:spPr/>
        <p:txBody>
          <a:bodyPr/>
          <a:lstStyle/>
          <a:p>
            <a:fld id="{B6F15528-21DE-4FAA-801E-634DDDAF4B2B}" type="slidenum">
              <a:rPr lang="en-US" smtClean="0"/>
              <a:pPr/>
              <a:t>11</a:t>
            </a:fld>
            <a:endParaRPr lang="en-US"/>
          </a:p>
        </p:txBody>
      </p:sp>
    </p:spTree>
    <p:custDataLst>
      <p:tags r:id="rId2"/>
    </p:custDataLst>
    <p:extLst>
      <p:ext uri="{BB962C8B-B14F-4D97-AF65-F5344CB8AC3E}">
        <p14:creationId xmlns:p14="http://schemas.microsoft.com/office/powerpoint/2010/main" val="393973298"/>
      </p:ext>
    </p:extLst>
  </p:cSld>
  <p:clrMapOvr>
    <a:masterClrMapping/>
  </p:clrMapOvr>
  <p:transition advTm="992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Learning</a:t>
            </a:r>
            <a:endParaRPr lang="en-US" dirty="0"/>
          </a:p>
        </p:txBody>
      </p:sp>
      <p:sp>
        <p:nvSpPr>
          <p:cNvPr id="7" name="Text Placeholder 6"/>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945585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Characteristics</a:t>
            </a:r>
            <a:endParaRPr lang="en-US" dirty="0"/>
          </a:p>
        </p:txBody>
      </p:sp>
      <p:cxnSp>
        <p:nvCxnSpPr>
          <p:cNvPr id="6" name="Straight Arrow Connector 5"/>
          <p:cNvCxnSpPr/>
          <p:nvPr/>
        </p:nvCxnSpPr>
        <p:spPr>
          <a:xfrm>
            <a:off x="1752599" y="6019799"/>
            <a:ext cx="57912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52599" y="1523999"/>
            <a:ext cx="0" cy="4495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79328" y="6019799"/>
            <a:ext cx="2537741" cy="523220"/>
          </a:xfrm>
          <a:prstGeom prst="rect">
            <a:avLst/>
          </a:prstGeom>
          <a:noFill/>
        </p:spPr>
        <p:txBody>
          <a:bodyPr wrap="square" rtlCol="0">
            <a:spAutoFit/>
          </a:bodyPr>
          <a:lstStyle/>
          <a:p>
            <a:r>
              <a:rPr lang="en-US" sz="2800" dirty="0" smtClean="0"/>
              <a:t>Learning Time</a:t>
            </a:r>
            <a:endParaRPr lang="en-US" sz="2800" dirty="0"/>
          </a:p>
        </p:txBody>
      </p:sp>
      <p:sp>
        <p:nvSpPr>
          <p:cNvPr id="12" name="TextBox 11"/>
          <p:cNvSpPr txBox="1"/>
          <p:nvPr/>
        </p:nvSpPr>
        <p:spPr>
          <a:xfrm rot="16200000">
            <a:off x="-556808" y="3313850"/>
            <a:ext cx="3770439" cy="523220"/>
          </a:xfrm>
          <a:prstGeom prst="rect">
            <a:avLst/>
          </a:prstGeom>
          <a:noFill/>
        </p:spPr>
        <p:txBody>
          <a:bodyPr wrap="square" rtlCol="0">
            <a:spAutoFit/>
          </a:bodyPr>
          <a:lstStyle/>
          <a:p>
            <a:r>
              <a:rPr lang="en-US" sz="2800" dirty="0" smtClean="0"/>
              <a:t>Expert’s Time</a:t>
            </a:r>
            <a:endParaRPr lang="en-US" sz="2800" dirty="0"/>
          </a:p>
        </p:txBody>
      </p:sp>
      <p:sp>
        <p:nvSpPr>
          <p:cNvPr id="16" name="Oval 15"/>
          <p:cNvSpPr/>
          <p:nvPr/>
        </p:nvSpPr>
        <p:spPr>
          <a:xfrm>
            <a:off x="2438400" y="1654274"/>
            <a:ext cx="304800" cy="32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57400" y="2129794"/>
            <a:ext cx="304800" cy="32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15771" y="2129794"/>
            <a:ext cx="304800" cy="32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6" idx="3"/>
            <a:endCxn id="17" idx="0"/>
          </p:cNvCxnSpPr>
          <p:nvPr/>
        </p:nvCxnSpPr>
        <p:spPr>
          <a:xfrm flipH="1">
            <a:off x="2209800" y="1930074"/>
            <a:ext cx="273237" cy="1997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5"/>
            <a:endCxn id="18" idx="0"/>
          </p:cNvCxnSpPr>
          <p:nvPr/>
        </p:nvCxnSpPr>
        <p:spPr>
          <a:xfrm>
            <a:off x="2698563" y="1930074"/>
            <a:ext cx="269608" cy="1997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2"/>
            <a:endCxn id="17" idx="6"/>
          </p:cNvCxnSpPr>
          <p:nvPr/>
        </p:nvCxnSpPr>
        <p:spPr>
          <a:xfrm flipH="1">
            <a:off x="2362200" y="2291354"/>
            <a:ext cx="45357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47686" y="2540280"/>
            <a:ext cx="1351196" cy="369332"/>
          </a:xfrm>
          <a:prstGeom prst="rect">
            <a:avLst/>
          </a:prstGeom>
          <a:noFill/>
        </p:spPr>
        <p:txBody>
          <a:bodyPr wrap="square" rtlCol="0">
            <a:spAutoFit/>
          </a:bodyPr>
          <a:lstStyle/>
          <a:p>
            <a:r>
              <a:rPr lang="en-US" dirty="0" smtClean="0"/>
              <a:t>No Learning</a:t>
            </a:r>
            <a:endParaRPr lang="en-US" dirty="0"/>
          </a:p>
        </p:txBody>
      </p:sp>
      <p:sp>
        <p:nvSpPr>
          <p:cNvPr id="43" name="Oval 42"/>
          <p:cNvSpPr/>
          <p:nvPr/>
        </p:nvSpPr>
        <p:spPr>
          <a:xfrm>
            <a:off x="4267200" y="3238525"/>
            <a:ext cx="307536" cy="32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86200" y="3714045"/>
            <a:ext cx="307536" cy="32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644571" y="3714045"/>
            <a:ext cx="307536" cy="32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a:stCxn id="43" idx="3"/>
            <a:endCxn id="44" idx="0"/>
          </p:cNvCxnSpPr>
          <p:nvPr/>
        </p:nvCxnSpPr>
        <p:spPr>
          <a:xfrm flipH="1">
            <a:off x="4039968" y="3514325"/>
            <a:ext cx="272270" cy="1997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5"/>
            <a:endCxn id="45" idx="0"/>
          </p:cNvCxnSpPr>
          <p:nvPr/>
        </p:nvCxnSpPr>
        <p:spPr>
          <a:xfrm>
            <a:off x="4529698" y="3514325"/>
            <a:ext cx="268641" cy="1997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5" idx="2"/>
            <a:endCxn id="44" idx="6"/>
          </p:cNvCxnSpPr>
          <p:nvPr/>
        </p:nvCxnSpPr>
        <p:spPr>
          <a:xfrm flipH="1">
            <a:off x="4193736" y="3875605"/>
            <a:ext cx="45083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12736" y="4124531"/>
            <a:ext cx="2082372" cy="369332"/>
          </a:xfrm>
          <a:prstGeom prst="rect">
            <a:avLst/>
          </a:prstGeom>
          <a:noFill/>
        </p:spPr>
        <p:txBody>
          <a:bodyPr wrap="square" rtlCol="0">
            <a:spAutoFit/>
          </a:bodyPr>
          <a:lstStyle/>
          <a:p>
            <a:r>
              <a:rPr lang="en-US" dirty="0" smtClean="0"/>
              <a:t>Parameter Learning</a:t>
            </a:r>
            <a:endParaRPr lang="en-US" dirty="0"/>
          </a:p>
        </p:txBody>
      </p:sp>
      <p:sp>
        <p:nvSpPr>
          <p:cNvPr id="60" name="TextBox 59"/>
          <p:cNvSpPr txBox="1"/>
          <p:nvPr/>
        </p:nvSpPr>
        <p:spPr>
          <a:xfrm>
            <a:off x="5490503" y="5472454"/>
            <a:ext cx="2212953" cy="369332"/>
          </a:xfrm>
          <a:prstGeom prst="rect">
            <a:avLst/>
          </a:prstGeom>
          <a:noFill/>
        </p:spPr>
        <p:txBody>
          <a:bodyPr wrap="square" rtlCol="0">
            <a:spAutoFit/>
          </a:bodyPr>
          <a:lstStyle/>
          <a:p>
            <a:r>
              <a:rPr lang="en-US" dirty="0" smtClean="0"/>
              <a:t>Structure Learning</a:t>
            </a:r>
            <a:endParaRPr lang="en-US" dirty="0"/>
          </a:p>
        </p:txBody>
      </p:sp>
      <p:sp>
        <p:nvSpPr>
          <p:cNvPr id="61" name="Flowchart: Magnetic Disk 60"/>
          <p:cNvSpPr/>
          <p:nvPr/>
        </p:nvSpPr>
        <p:spPr>
          <a:xfrm>
            <a:off x="5181600" y="3275313"/>
            <a:ext cx="348818" cy="60029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gnetic Disk 61"/>
          <p:cNvSpPr/>
          <p:nvPr/>
        </p:nvSpPr>
        <p:spPr>
          <a:xfrm>
            <a:off x="6205093" y="4843671"/>
            <a:ext cx="391886" cy="60029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Efficient Learning</a:t>
            </a:r>
            <a:endParaRPr lang="en-US" sz="2800" dirty="0">
              <a:solidFill>
                <a:schemeClr val="accent1">
                  <a:lumMod val="60000"/>
                  <a:lumOff val="40000"/>
                </a:schemeClr>
              </a:solidFill>
            </a:endParaRPr>
          </a:p>
        </p:txBody>
      </p:sp>
      <p:pic>
        <p:nvPicPr>
          <p:cNvPr id="1024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0549" y="228600"/>
            <a:ext cx="653844" cy="69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descr="Slide4.PNG"/>
          <p:cNvPicPr>
            <a:picLocks noChangeAspect="1"/>
          </p:cNvPicPr>
          <p:nvPr/>
        </p:nvPicPr>
        <p:blipFill>
          <a:blip r:embed="rId3" cstate="print">
            <a:duotone>
              <a:schemeClr val="accent5">
                <a:shade val="45000"/>
                <a:satMod val="135000"/>
              </a:schemeClr>
              <a:prstClr val="white"/>
            </a:duotone>
          </a:blip>
          <a:stretch>
            <a:fillRect/>
          </a:stretch>
        </p:blipFill>
        <p:spPr>
          <a:xfrm>
            <a:off x="2833367" y="1504528"/>
            <a:ext cx="301072" cy="299491"/>
          </a:xfrm>
          <a:prstGeom prst="rect">
            <a:avLst/>
          </a:prstGeom>
          <a:ln>
            <a:noFill/>
          </a:ln>
          <a:effectLst>
            <a:outerShdw blurRad="292100" dist="139700" dir="2700000" algn="tl" rotWithShape="0">
              <a:srgbClr val="333333">
                <a:alpha val="65000"/>
              </a:srgbClr>
            </a:outerShdw>
          </a:effectLst>
        </p:spPr>
      </p:pic>
      <p:pic>
        <p:nvPicPr>
          <p:cNvPr id="33" name="Picture 32" descr="Slide4.PNG"/>
          <p:cNvPicPr>
            <a:picLocks noChangeAspect="1"/>
          </p:cNvPicPr>
          <p:nvPr/>
        </p:nvPicPr>
        <p:blipFill>
          <a:blip r:embed="rId3" cstate="print">
            <a:duotone>
              <a:schemeClr val="accent5">
                <a:shade val="45000"/>
                <a:satMod val="135000"/>
              </a:schemeClr>
              <a:prstClr val="white"/>
            </a:duotone>
          </a:blip>
          <a:stretch>
            <a:fillRect/>
          </a:stretch>
        </p:blipFill>
        <p:spPr>
          <a:xfrm>
            <a:off x="3228792" y="2240789"/>
            <a:ext cx="301072" cy="299491"/>
          </a:xfrm>
          <a:prstGeom prst="rect">
            <a:avLst/>
          </a:prstGeom>
          <a:ln>
            <a:noFill/>
          </a:ln>
          <a:effectLst>
            <a:outerShdw blurRad="292100" dist="139700" dir="2700000" algn="tl" rotWithShape="0">
              <a:srgbClr val="333333">
                <a:alpha val="65000"/>
              </a:srgbClr>
            </a:outerShdw>
          </a:effectLst>
        </p:spPr>
      </p:pic>
      <p:pic>
        <p:nvPicPr>
          <p:cNvPr id="34" name="Picture 33" descr="Slide4.PNG"/>
          <p:cNvPicPr>
            <a:picLocks noChangeAspect="1"/>
          </p:cNvPicPr>
          <p:nvPr/>
        </p:nvPicPr>
        <p:blipFill>
          <a:blip r:embed="rId3" cstate="print">
            <a:duotone>
              <a:schemeClr val="accent5">
                <a:shade val="45000"/>
                <a:satMod val="135000"/>
              </a:schemeClr>
              <a:prstClr val="white"/>
            </a:duotone>
          </a:blip>
          <a:stretch>
            <a:fillRect/>
          </a:stretch>
        </p:blipFill>
        <p:spPr>
          <a:xfrm>
            <a:off x="1868694" y="2575200"/>
            <a:ext cx="301072" cy="29949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89988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0347 1.48148E-6 L -0.1132 -0.00509 " pathEditMode="relative" rAng="0" ptsTypes="AA">
                                      <p:cBhvr>
                                        <p:cTn id="30" dur="2000" fill="hold"/>
                                        <p:tgtEl>
                                          <p:spTgt spid="60"/>
                                        </p:tgtEl>
                                        <p:attrNameLst>
                                          <p:attrName>ppt_x</p:attrName>
                                          <p:attrName>ppt_y</p:attrName>
                                        </p:attrNameLst>
                                      </p:cBhvr>
                                      <p:rCtr x="-5833" y="-255"/>
                                    </p:animMotion>
                                  </p:childTnLst>
                                </p:cTn>
                              </p:par>
                              <p:par>
                                <p:cTn id="31" presetID="42" presetClass="path" presetSubtype="0" accel="50000" decel="50000" fill="hold" grpId="0" nodeType="withEffect">
                                  <p:stCondLst>
                                    <p:cond delay="0"/>
                                  </p:stCondLst>
                                  <p:childTnLst>
                                    <p:animMotion origin="layout" path="M 0 1.11022E-16 L -0.09514 -0.00556 " pathEditMode="relative" rAng="0" ptsTypes="AA">
                                      <p:cBhvr>
                                        <p:cTn id="32" dur="2000" fill="hold"/>
                                        <p:tgtEl>
                                          <p:spTgt spid="62"/>
                                        </p:tgtEl>
                                        <p:attrNameLst>
                                          <p:attrName>ppt_x</p:attrName>
                                          <p:attrName>ppt_y</p:attrName>
                                        </p:attrNameLst>
                                      </p:cBhvr>
                                      <p:rCtr x="-4757"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51" grpId="0"/>
      <p:bldP spid="60" grpId="0"/>
      <p:bldP spid="60" grpId="1"/>
      <p:bldP spid="61" grpId="0" animBg="1"/>
      <p:bldP spid="62" grpId="0" animBg="1"/>
      <p:bldP spid="6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Structure Learning</a:t>
            </a:r>
            <a:endParaRPr lang="en-US" sz="4000" dirty="0"/>
          </a:p>
        </p:txBody>
      </p:sp>
      <p:sp>
        <p:nvSpPr>
          <p:cNvPr id="3" name="Content Placeholder 2"/>
          <p:cNvSpPr>
            <a:spLocks noGrp="1"/>
          </p:cNvSpPr>
          <p:nvPr>
            <p:ph idx="1"/>
          </p:nvPr>
        </p:nvSpPr>
        <p:spPr>
          <a:xfrm>
            <a:off x="76200" y="1600200"/>
            <a:ext cx="8305800" cy="4525963"/>
          </a:xfrm>
        </p:spPr>
        <p:txBody>
          <a:bodyPr>
            <a:normAutofit/>
          </a:bodyPr>
          <a:lstStyle/>
          <a:p>
            <a:r>
              <a:rPr lang="en-US" sz="2800" dirty="0" smtClean="0"/>
              <a:t>Large space of possible structures</a:t>
            </a:r>
          </a:p>
          <a:p>
            <a:pPr marL="114300" indent="0">
              <a:buNone/>
            </a:pPr>
            <a:r>
              <a:rPr lang="en-US" sz="2000" i="1" dirty="0" smtClean="0"/>
              <a:t>P(pop(X) | </a:t>
            </a:r>
            <a:r>
              <a:rPr lang="en-US" sz="2000" i="1" dirty="0" err="1" smtClean="0"/>
              <a:t>frnds</a:t>
            </a:r>
            <a:r>
              <a:rPr lang="en-US" sz="2000" i="1" dirty="0" smtClean="0"/>
              <a:t>(X, </a:t>
            </a:r>
            <a:r>
              <a:rPr lang="en-US" sz="2000" i="1" dirty="0"/>
              <a:t>Y</a:t>
            </a:r>
            <a:r>
              <a:rPr lang="en-US" sz="2000" i="1" dirty="0" smtClean="0"/>
              <a:t>)), P(pop(X) | </a:t>
            </a:r>
            <a:r>
              <a:rPr lang="en-US" sz="2000" i="1" dirty="0" err="1" smtClean="0"/>
              <a:t>frnds</a:t>
            </a:r>
            <a:r>
              <a:rPr lang="en-US" sz="2000" i="1" dirty="0" smtClean="0"/>
              <a:t>(Y, </a:t>
            </a:r>
            <a:r>
              <a:rPr lang="en-US" sz="2000" i="1" dirty="0"/>
              <a:t>X</a:t>
            </a:r>
            <a:r>
              <a:rPr lang="en-US" sz="2000" i="1" dirty="0" smtClean="0"/>
              <a:t>)), P(pop(X) | </a:t>
            </a:r>
            <a:r>
              <a:rPr lang="en-US" sz="2000" i="1" dirty="0" err="1" smtClean="0"/>
              <a:t>frnds</a:t>
            </a:r>
            <a:r>
              <a:rPr lang="en-US" sz="2000" i="1" dirty="0" smtClean="0"/>
              <a:t>(X, ‘Obama’))</a:t>
            </a:r>
          </a:p>
          <a:p>
            <a:endParaRPr lang="en-US" sz="2800" dirty="0" smtClean="0"/>
          </a:p>
          <a:p>
            <a:r>
              <a:rPr lang="en-US" sz="2800" dirty="0" smtClean="0"/>
              <a:t>Typical approaches</a:t>
            </a:r>
          </a:p>
          <a:p>
            <a:pPr lvl="1"/>
            <a:r>
              <a:rPr lang="en-US" sz="2400" dirty="0" smtClean="0"/>
              <a:t> Learn the rules followed by parameter learning</a:t>
            </a:r>
            <a:r>
              <a:rPr lang="da-DK" sz="2400" dirty="0" smtClean="0">
                <a:solidFill>
                  <a:schemeClr val="accent4">
                    <a:lumMod val="50000"/>
                  </a:schemeClr>
                </a:solidFill>
              </a:rPr>
              <a:t> </a:t>
            </a:r>
            <a:br>
              <a:rPr lang="da-DK" sz="2400" dirty="0" smtClean="0">
                <a:solidFill>
                  <a:schemeClr val="accent4">
                    <a:lumMod val="50000"/>
                  </a:schemeClr>
                </a:solidFill>
              </a:rPr>
            </a:br>
            <a:r>
              <a:rPr lang="da-DK" dirty="0" smtClean="0">
                <a:solidFill>
                  <a:schemeClr val="accent4">
                    <a:lumMod val="50000"/>
                  </a:schemeClr>
                </a:solidFill>
              </a:rPr>
              <a:t> </a:t>
            </a:r>
            <a:r>
              <a:rPr lang="da-DK" sz="1600" dirty="0" smtClean="0">
                <a:solidFill>
                  <a:schemeClr val="accent3"/>
                </a:solidFill>
              </a:rPr>
              <a:t>[</a:t>
            </a:r>
            <a:r>
              <a:rPr lang="en-US" sz="1600" dirty="0" err="1" smtClean="0">
                <a:solidFill>
                  <a:schemeClr val="accent3"/>
                </a:solidFill>
              </a:rPr>
              <a:t>Kersting</a:t>
            </a:r>
            <a:r>
              <a:rPr lang="en-US" sz="1600" dirty="0" smtClean="0">
                <a:solidFill>
                  <a:schemeClr val="accent3"/>
                </a:solidFill>
              </a:rPr>
              <a:t> and De Raedt’02, Richardson &amp; Domingos‘04]</a:t>
            </a:r>
          </a:p>
          <a:p>
            <a:pPr lvl="1"/>
            <a:r>
              <a:rPr lang="en-US" sz="2400" dirty="0" smtClean="0"/>
              <a:t> Learn parameters for every candidate structure iteratively</a:t>
            </a:r>
          </a:p>
          <a:p>
            <a:pPr lvl="2">
              <a:buNone/>
            </a:pPr>
            <a:r>
              <a:rPr lang="en-US" sz="1600" dirty="0" smtClean="0">
                <a:solidFill>
                  <a:schemeClr val="accent3"/>
                </a:solidFill>
              </a:rPr>
              <a:t>[</a:t>
            </a:r>
            <a:r>
              <a:rPr lang="en-US" sz="1600" dirty="0" err="1" smtClean="0">
                <a:solidFill>
                  <a:schemeClr val="accent3"/>
                </a:solidFill>
              </a:rPr>
              <a:t>Kok</a:t>
            </a:r>
            <a:r>
              <a:rPr lang="en-US" sz="1600" dirty="0" smtClean="0">
                <a:solidFill>
                  <a:schemeClr val="accent3"/>
                </a:solidFill>
              </a:rPr>
              <a:t> and </a:t>
            </a:r>
            <a:r>
              <a:rPr lang="en-US" sz="1600" dirty="0" err="1" smtClean="0">
                <a:solidFill>
                  <a:schemeClr val="accent3"/>
                </a:solidFill>
              </a:rPr>
              <a:t>Domingos</a:t>
            </a:r>
            <a:r>
              <a:rPr lang="en-US" sz="1600" dirty="0" smtClean="0">
                <a:solidFill>
                  <a:schemeClr val="accent3"/>
                </a:solidFill>
              </a:rPr>
              <a:t> ’05 ’09 ’10]</a:t>
            </a:r>
          </a:p>
          <a:p>
            <a:pPr lvl="2">
              <a:buNone/>
            </a:pPr>
            <a:endParaRPr lang="en-US" sz="1600" dirty="0">
              <a:solidFill>
                <a:schemeClr val="accent3"/>
              </a:solidFill>
            </a:endParaRPr>
          </a:p>
          <a:p>
            <a:r>
              <a:rPr lang="en-US" dirty="0"/>
              <a:t>Key </a:t>
            </a:r>
            <a:r>
              <a:rPr lang="en-US" dirty="0" smtClean="0"/>
              <a:t>Insight: </a:t>
            </a:r>
            <a:r>
              <a:rPr lang="en-US" dirty="0">
                <a:solidFill>
                  <a:schemeClr val="accent4"/>
                </a:solidFill>
              </a:rPr>
              <a:t>Learn multiple weak models</a:t>
            </a:r>
          </a:p>
          <a:p>
            <a:pPr lvl="2">
              <a:buNone/>
            </a:pPr>
            <a:endParaRPr lang="en-US" sz="1600" dirty="0" smtClean="0">
              <a:solidFill>
                <a:schemeClr val="accent3"/>
              </a:solidFill>
            </a:endParaRPr>
          </a:p>
        </p:txBody>
      </p:sp>
      <p:pic>
        <p:nvPicPr>
          <p:cNvPr id="103426" name="Picture 2" descr="C:\Users\tkhot\AppData\Local\Microsoft\Windows\Temporary Internet Files\Content.IE5\92FAK00J\MC91021634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52400"/>
            <a:ext cx="1274885"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Efficient Learning</a:t>
            </a:r>
            <a:endParaRPr lang="en-US" sz="2800" dirty="0">
              <a:solidFill>
                <a:schemeClr val="accent1">
                  <a:lumMod val="60000"/>
                  <a:lumOff val="40000"/>
                </a:schemeClr>
              </a:solidFill>
            </a:endParaRPr>
          </a:p>
        </p:txBody>
      </p:sp>
      <p:graphicFrame>
        <p:nvGraphicFramePr>
          <p:cNvPr id="9" name="Diagram 8"/>
          <p:cNvGraphicFramePr/>
          <p:nvPr>
            <p:extLst>
              <p:ext uri="{D42A27DB-BD31-4B8C-83A1-F6EECF244321}">
                <p14:modId xmlns:p14="http://schemas.microsoft.com/office/powerpoint/2010/main" val="2312024552"/>
              </p:ext>
            </p:extLst>
          </p:nvPr>
        </p:nvGraphicFramePr>
        <p:xfrm>
          <a:off x="5638800" y="4419600"/>
          <a:ext cx="2860022"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advTm="553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Functional Gradient Boosting</a:t>
            </a:r>
            <a:endParaRPr lang="de-DE" b="0" dirty="0">
              <a:solidFill>
                <a:schemeClr val="accent1"/>
              </a:solidFill>
            </a:endParaRPr>
          </a:p>
        </p:txBody>
      </p:sp>
      <p:sp>
        <p:nvSpPr>
          <p:cNvPr id="9" name="Textfeld 8"/>
          <p:cNvSpPr txBox="1"/>
          <p:nvPr/>
        </p:nvSpPr>
        <p:spPr>
          <a:xfrm>
            <a:off x="3283489" y="3330958"/>
            <a:ext cx="173792" cy="573373"/>
          </a:xfrm>
          <a:prstGeom prst="rect">
            <a:avLst/>
          </a:prstGeom>
          <a:noFill/>
        </p:spPr>
        <p:txBody>
          <a:bodyPr wrap="square" lIns="80147" tIns="40074" rIns="80147" bIns="40074" rtlCol="0">
            <a:spAutoFit/>
          </a:bodyPr>
          <a:lstStyle/>
          <a:p>
            <a:pPr>
              <a:buNone/>
            </a:pPr>
            <a:r>
              <a:rPr lang="de-DE" sz="3200" b="1" dirty="0" smtClean="0">
                <a:solidFill>
                  <a:schemeClr val="tx2"/>
                </a:solidFill>
              </a:rPr>
              <a:t>-</a:t>
            </a:r>
            <a:endParaRPr lang="de-DE" sz="2500" b="1" dirty="0">
              <a:solidFill>
                <a:schemeClr val="tx2"/>
              </a:solidFill>
            </a:endParaRPr>
          </a:p>
        </p:txBody>
      </p:sp>
      <p:sp>
        <p:nvSpPr>
          <p:cNvPr id="17" name="Textfeld 16"/>
          <p:cNvSpPr txBox="1"/>
          <p:nvPr/>
        </p:nvSpPr>
        <p:spPr>
          <a:xfrm>
            <a:off x="3811966" y="3318206"/>
            <a:ext cx="195155" cy="465651"/>
          </a:xfrm>
          <a:prstGeom prst="rect">
            <a:avLst/>
          </a:prstGeom>
          <a:noFill/>
        </p:spPr>
        <p:txBody>
          <a:bodyPr wrap="square" lIns="80147" tIns="40074" rIns="80147" bIns="40074" rtlCol="0">
            <a:spAutoFit/>
          </a:bodyPr>
          <a:lstStyle/>
          <a:p>
            <a:pPr>
              <a:buNone/>
            </a:pPr>
            <a:r>
              <a:rPr lang="de-DE" sz="2500" b="1" dirty="0">
                <a:solidFill>
                  <a:schemeClr val="tx2"/>
                </a:solidFill>
              </a:rPr>
              <a:t>=</a:t>
            </a:r>
          </a:p>
        </p:txBody>
      </p:sp>
      <p:sp>
        <p:nvSpPr>
          <p:cNvPr id="19" name="Textfeld 18"/>
          <p:cNvSpPr txBox="1"/>
          <p:nvPr/>
        </p:nvSpPr>
        <p:spPr>
          <a:xfrm>
            <a:off x="975958" y="2992567"/>
            <a:ext cx="831413" cy="646331"/>
          </a:xfrm>
          <a:prstGeom prst="rect">
            <a:avLst/>
          </a:prstGeom>
          <a:noFill/>
        </p:spPr>
        <p:txBody>
          <a:bodyPr wrap="square" rtlCol="0">
            <a:spAutoFit/>
          </a:bodyPr>
          <a:lstStyle/>
          <a:p>
            <a:pPr>
              <a:buNone/>
            </a:pPr>
            <a:r>
              <a:rPr lang="de-DE" dirty="0" smtClean="0">
                <a:solidFill>
                  <a:schemeClr val="tx2"/>
                </a:solidFill>
              </a:rPr>
              <a:t>Initial Model</a:t>
            </a:r>
            <a:endParaRPr lang="de-DE" dirty="0">
              <a:solidFill>
                <a:schemeClr val="tx2"/>
              </a:solidFill>
            </a:endParaRPr>
          </a:p>
        </p:txBody>
      </p:sp>
      <p:sp>
        <p:nvSpPr>
          <p:cNvPr id="22" name="Textfeld 21"/>
          <p:cNvSpPr txBox="1"/>
          <p:nvPr/>
        </p:nvSpPr>
        <p:spPr>
          <a:xfrm>
            <a:off x="857971" y="4262805"/>
            <a:ext cx="195155" cy="465651"/>
          </a:xfrm>
          <a:prstGeom prst="rect">
            <a:avLst/>
          </a:prstGeom>
          <a:noFill/>
        </p:spPr>
        <p:txBody>
          <a:bodyPr wrap="square" lIns="80147" tIns="40074" rIns="80147" bIns="40074" rtlCol="0">
            <a:spAutoFit/>
          </a:bodyPr>
          <a:lstStyle/>
          <a:p>
            <a:pPr>
              <a:buNone/>
            </a:pPr>
            <a:r>
              <a:rPr lang="de-DE" sz="2500" b="1" dirty="0">
                <a:solidFill>
                  <a:schemeClr val="tx2"/>
                </a:solidFill>
              </a:rPr>
              <a:t>+</a:t>
            </a:r>
          </a:p>
        </p:txBody>
      </p:sp>
      <p:sp>
        <p:nvSpPr>
          <p:cNvPr id="23" name="Textfeld 22"/>
          <p:cNvSpPr txBox="1"/>
          <p:nvPr/>
        </p:nvSpPr>
        <p:spPr>
          <a:xfrm>
            <a:off x="1094476" y="4626287"/>
            <a:ext cx="195155" cy="465651"/>
          </a:xfrm>
          <a:prstGeom prst="rect">
            <a:avLst/>
          </a:prstGeom>
          <a:noFill/>
        </p:spPr>
        <p:txBody>
          <a:bodyPr wrap="square" lIns="80147" tIns="40074" rIns="80147" bIns="40074" rtlCol="0">
            <a:spAutoFit/>
          </a:bodyPr>
          <a:lstStyle/>
          <a:p>
            <a:pPr>
              <a:buNone/>
            </a:pPr>
            <a:r>
              <a:rPr lang="de-DE" sz="2500" b="1" dirty="0">
                <a:solidFill>
                  <a:schemeClr val="tx2"/>
                </a:solidFill>
              </a:rPr>
              <a:t>+</a:t>
            </a:r>
          </a:p>
        </p:txBody>
      </p:sp>
      <p:sp>
        <p:nvSpPr>
          <p:cNvPr id="26" name="Pfeil nach rechts 25"/>
          <p:cNvSpPr/>
          <p:nvPr/>
        </p:nvSpPr>
        <p:spPr bwMode="auto">
          <a:xfrm>
            <a:off x="5120169" y="3122344"/>
            <a:ext cx="1038886" cy="489109"/>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300552" indent="-300552" algn="ctr"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sz="1600" dirty="0" err="1">
                <a:solidFill>
                  <a:schemeClr val="tx2"/>
                </a:solidFill>
                <a:latin typeface="Frutiger 55 Roman" pitchFamily="34" charset="0"/>
              </a:rPr>
              <a:t>Induce</a:t>
            </a:r>
            <a:endParaRPr lang="de-DE" sz="1600" dirty="0">
              <a:solidFill>
                <a:schemeClr val="tx2"/>
              </a:solidFill>
              <a:latin typeface="Frutiger 55 Roman" pitchFamily="34" charset="0"/>
            </a:endParaRPr>
          </a:p>
        </p:txBody>
      </p:sp>
      <p:grpSp>
        <p:nvGrpSpPr>
          <p:cNvPr id="5" name="Gruppieren 42"/>
          <p:cNvGrpSpPr/>
          <p:nvPr/>
        </p:nvGrpSpPr>
        <p:grpSpPr>
          <a:xfrm>
            <a:off x="1289632" y="5334001"/>
            <a:ext cx="5840710" cy="675748"/>
            <a:chOff x="2209006" y="5777813"/>
            <a:chExt cx="8203670" cy="745043"/>
          </a:xfrm>
        </p:grpSpPr>
        <p:sp>
          <p:nvSpPr>
            <p:cNvPr id="31" name="Textfeld 30"/>
            <p:cNvSpPr txBox="1"/>
            <p:nvPr/>
          </p:nvSpPr>
          <p:spPr>
            <a:xfrm>
              <a:off x="2209006" y="5945837"/>
              <a:ext cx="2543312" cy="407205"/>
            </a:xfrm>
            <a:prstGeom prst="rect">
              <a:avLst/>
            </a:prstGeom>
            <a:noFill/>
          </p:spPr>
          <p:txBody>
            <a:bodyPr wrap="square" rtlCol="0">
              <a:spAutoFit/>
            </a:bodyPr>
            <a:lstStyle/>
            <a:p>
              <a:pPr>
                <a:buNone/>
              </a:pPr>
              <a:r>
                <a:rPr lang="de-DE" dirty="0" smtClean="0">
                  <a:solidFill>
                    <a:schemeClr val="tx2"/>
                  </a:solidFill>
                </a:rPr>
                <a:t>Final Model =</a:t>
              </a:r>
              <a:endParaRPr lang="de-DE" dirty="0">
                <a:solidFill>
                  <a:schemeClr val="tx2"/>
                </a:solidFill>
              </a:endParaRPr>
            </a:p>
          </p:txBody>
        </p:sp>
        <p:sp>
          <p:nvSpPr>
            <p:cNvPr id="37" name="Textfeld 36"/>
            <p:cNvSpPr txBox="1"/>
            <p:nvPr/>
          </p:nvSpPr>
          <p:spPr>
            <a:xfrm>
              <a:off x="5548702" y="5777813"/>
              <a:ext cx="484528" cy="525974"/>
            </a:xfrm>
            <a:prstGeom prst="rect">
              <a:avLst/>
            </a:prstGeom>
            <a:noFill/>
          </p:spPr>
          <p:txBody>
            <a:bodyPr wrap="none" rtlCol="0">
              <a:spAutoFit/>
            </a:bodyPr>
            <a:lstStyle/>
            <a:p>
              <a:pPr>
                <a:buNone/>
              </a:pPr>
              <a:r>
                <a:rPr lang="de-DE" sz="2500" b="1" dirty="0">
                  <a:solidFill>
                    <a:schemeClr val="tx2"/>
                  </a:solidFill>
                </a:rPr>
                <a:t>+</a:t>
              </a:r>
            </a:p>
          </p:txBody>
        </p:sp>
        <p:sp>
          <p:nvSpPr>
            <p:cNvPr id="39" name="Textfeld 38"/>
            <p:cNvSpPr txBox="1"/>
            <p:nvPr/>
          </p:nvSpPr>
          <p:spPr>
            <a:xfrm>
              <a:off x="7104724" y="5777813"/>
              <a:ext cx="484528" cy="525974"/>
            </a:xfrm>
            <a:prstGeom prst="rect">
              <a:avLst/>
            </a:prstGeom>
            <a:noFill/>
          </p:spPr>
          <p:txBody>
            <a:bodyPr wrap="none" rtlCol="0">
              <a:spAutoFit/>
            </a:bodyPr>
            <a:lstStyle/>
            <a:p>
              <a:pPr>
                <a:buNone/>
              </a:pPr>
              <a:r>
                <a:rPr lang="de-DE" sz="2500" b="1" dirty="0">
                  <a:solidFill>
                    <a:schemeClr val="tx2"/>
                  </a:solidFill>
                </a:rPr>
                <a:t>+</a:t>
              </a:r>
            </a:p>
          </p:txBody>
        </p:sp>
        <p:sp>
          <p:nvSpPr>
            <p:cNvPr id="40" name="Textfeld 39"/>
            <p:cNvSpPr txBox="1"/>
            <p:nvPr/>
          </p:nvSpPr>
          <p:spPr>
            <a:xfrm>
              <a:off x="8660746" y="5861826"/>
              <a:ext cx="484528" cy="525974"/>
            </a:xfrm>
            <a:prstGeom prst="rect">
              <a:avLst/>
            </a:prstGeom>
            <a:noFill/>
          </p:spPr>
          <p:txBody>
            <a:bodyPr wrap="none" rtlCol="0">
              <a:spAutoFit/>
            </a:bodyPr>
            <a:lstStyle/>
            <a:p>
              <a:pPr>
                <a:buNone/>
              </a:pPr>
              <a:r>
                <a:rPr lang="de-DE" sz="2500" b="1" dirty="0">
                  <a:solidFill>
                    <a:schemeClr val="tx2"/>
                  </a:solidFill>
                </a:rPr>
                <a:t>+</a:t>
              </a:r>
            </a:p>
          </p:txBody>
        </p:sp>
        <p:sp>
          <p:nvSpPr>
            <p:cNvPr id="41" name="Textfeld 40"/>
            <p:cNvSpPr txBox="1"/>
            <p:nvPr/>
          </p:nvSpPr>
          <p:spPr>
            <a:xfrm>
              <a:off x="9928148" y="5861826"/>
              <a:ext cx="484528" cy="525974"/>
            </a:xfrm>
            <a:prstGeom prst="rect">
              <a:avLst/>
            </a:prstGeom>
            <a:noFill/>
          </p:spPr>
          <p:txBody>
            <a:bodyPr wrap="none" rtlCol="0">
              <a:spAutoFit/>
            </a:bodyPr>
            <a:lstStyle/>
            <a:p>
              <a:pPr>
                <a:buNone/>
              </a:pPr>
              <a:r>
                <a:rPr lang="de-DE" sz="2500" b="1" dirty="0">
                  <a:solidFill>
                    <a:schemeClr val="tx2"/>
                  </a:solidFill>
                </a:rPr>
                <a:t>+</a:t>
              </a:r>
            </a:p>
          </p:txBody>
        </p:sp>
        <p:sp>
          <p:nvSpPr>
            <p:cNvPr id="42" name="Textfeld 41"/>
            <p:cNvSpPr txBox="1"/>
            <p:nvPr/>
          </p:nvSpPr>
          <p:spPr>
            <a:xfrm>
              <a:off x="9191593" y="5996882"/>
              <a:ext cx="579092" cy="525974"/>
            </a:xfrm>
            <a:prstGeom prst="rect">
              <a:avLst/>
            </a:prstGeom>
            <a:noFill/>
          </p:spPr>
          <p:txBody>
            <a:bodyPr wrap="none" rtlCol="0">
              <a:spAutoFit/>
            </a:bodyPr>
            <a:lstStyle/>
            <a:p>
              <a:pPr>
                <a:buNone/>
              </a:pPr>
              <a:r>
                <a:rPr lang="de-DE" sz="2500" b="1" dirty="0">
                  <a:solidFill>
                    <a:schemeClr val="tx2"/>
                  </a:solidFill>
                </a:rPr>
                <a:t>…</a:t>
              </a:r>
            </a:p>
          </p:txBody>
        </p:sp>
      </p:grpSp>
      <p:pic>
        <p:nvPicPr>
          <p:cNvPr id="38" name="Picture 37" descr="addin_tmp.png"/>
          <p:cNvPicPr>
            <a:picLocks noChangeAspect="1"/>
          </p:cNvPicPr>
          <p:nvPr>
            <p:custDataLst>
              <p:tags r:id="rId2"/>
            </p:custDataLst>
          </p:nvPr>
        </p:nvPicPr>
        <p:blipFill>
          <a:blip r:embed="rId5" cstate="print"/>
          <a:stretch>
            <a:fillRect/>
          </a:stretch>
        </p:blipFill>
        <p:spPr>
          <a:xfrm>
            <a:off x="4513783" y="2812097"/>
            <a:ext cx="300038" cy="219075"/>
          </a:xfrm>
          <a:prstGeom prst="rect">
            <a:avLst/>
          </a:prstGeom>
        </p:spPr>
      </p:pic>
      <p:sp>
        <p:nvSpPr>
          <p:cNvPr id="43" name="Right Arrow 42"/>
          <p:cNvSpPr/>
          <p:nvPr/>
        </p:nvSpPr>
        <p:spPr>
          <a:xfrm>
            <a:off x="2101910" y="3931754"/>
            <a:ext cx="492369" cy="3048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4" name="Picture 33" descr="Slide4.PNG"/>
          <p:cNvPicPr>
            <a:picLocks noChangeAspect="1"/>
          </p:cNvPicPr>
          <p:nvPr/>
        </p:nvPicPr>
        <p:blipFill>
          <a:blip r:embed="rId6" cstate="print">
            <a:duotone>
              <a:schemeClr val="accent2">
                <a:shade val="45000"/>
                <a:satMod val="135000"/>
              </a:schemeClr>
              <a:prstClr val="white"/>
            </a:duotone>
          </a:blip>
          <a:stretch>
            <a:fillRect/>
          </a:stretch>
        </p:blipFill>
        <p:spPr>
          <a:xfrm>
            <a:off x="1214847" y="3657600"/>
            <a:ext cx="687121" cy="818098"/>
          </a:xfrm>
          <a:prstGeom prst="rect">
            <a:avLst/>
          </a:prstGeom>
          <a:ln>
            <a:noFill/>
          </a:ln>
          <a:effectLst>
            <a:outerShdw blurRad="292100" dist="139700" dir="2700000" algn="tl" rotWithShape="0">
              <a:srgbClr val="333333">
                <a:alpha val="65000"/>
              </a:srgbClr>
            </a:outerShdw>
          </a:effectLst>
        </p:spPr>
      </p:pic>
      <p:pic>
        <p:nvPicPr>
          <p:cNvPr id="51" name="Picture 50" descr="Slide4.PNG"/>
          <p:cNvPicPr>
            <a:picLocks noChangeAspect="1"/>
          </p:cNvPicPr>
          <p:nvPr/>
        </p:nvPicPr>
        <p:blipFill>
          <a:blip r:embed="rId6" cstate="print">
            <a:duotone>
              <a:schemeClr val="accent2">
                <a:shade val="45000"/>
                <a:satMod val="135000"/>
              </a:schemeClr>
              <a:prstClr val="white"/>
            </a:duotone>
          </a:blip>
          <a:stretch>
            <a:fillRect/>
          </a:stretch>
        </p:blipFill>
        <p:spPr>
          <a:xfrm>
            <a:off x="3041348" y="5177359"/>
            <a:ext cx="626024" cy="818098"/>
          </a:xfrm>
          <a:prstGeom prst="rect">
            <a:avLst/>
          </a:prstGeom>
          <a:ln>
            <a:noFill/>
          </a:ln>
          <a:effectLst>
            <a:outerShdw blurRad="292100" dist="139700" dir="2700000" algn="tl" rotWithShape="0">
              <a:srgbClr val="333333">
                <a:alpha val="65000"/>
              </a:srgbClr>
            </a:outerShdw>
          </a:effectLst>
        </p:spPr>
      </p:pic>
      <p:pic>
        <p:nvPicPr>
          <p:cNvPr id="54" name="Picture 53" descr="Slide4.PNG"/>
          <p:cNvPicPr>
            <a:picLocks noChangeAspect="1"/>
          </p:cNvPicPr>
          <p:nvPr/>
        </p:nvPicPr>
        <p:blipFill>
          <a:blip r:embed="rId6" cstate="print">
            <a:duotone>
              <a:schemeClr val="accent3">
                <a:shade val="45000"/>
                <a:satMod val="135000"/>
              </a:schemeClr>
              <a:prstClr val="white"/>
            </a:duotone>
          </a:blip>
          <a:stretch>
            <a:fillRect/>
          </a:stretch>
        </p:blipFill>
        <p:spPr>
          <a:xfrm>
            <a:off x="7295264" y="5201702"/>
            <a:ext cx="658567" cy="818098"/>
          </a:xfrm>
          <a:prstGeom prst="rect">
            <a:avLst/>
          </a:prstGeom>
          <a:ln>
            <a:noFill/>
          </a:ln>
          <a:effectLst>
            <a:outerShdw blurRad="292100" dist="139700" dir="2700000" algn="tl" rotWithShape="0">
              <a:srgbClr val="333333">
                <a:alpha val="65000"/>
              </a:srgbClr>
            </a:outerShdw>
          </a:effectLst>
        </p:spPr>
      </p:pic>
      <p:sp>
        <p:nvSpPr>
          <p:cNvPr id="55" name="Rectangle 54"/>
          <p:cNvSpPr/>
          <p:nvPr/>
        </p:nvSpPr>
        <p:spPr>
          <a:xfrm>
            <a:off x="6455059" y="2552303"/>
            <a:ext cx="734498" cy="369332"/>
          </a:xfrm>
          <a:prstGeom prst="rect">
            <a:avLst/>
          </a:prstGeom>
        </p:spPr>
        <p:txBody>
          <a:bodyPr wrap="square">
            <a:spAutoFit/>
          </a:bodyPr>
          <a:lstStyle/>
          <a:p>
            <a:r>
              <a:rPr lang="el-GR" dirty="0" smtClean="0">
                <a:cs typeface="Calibri"/>
              </a:rPr>
              <a:t>ψ</a:t>
            </a:r>
            <a:r>
              <a:rPr lang="en-US" baseline="-25000" dirty="0" smtClean="0">
                <a:cs typeface="Calibri"/>
              </a:rPr>
              <a:t>m</a:t>
            </a:r>
            <a:endParaRPr lang="en-US" baseline="-25000" dirty="0"/>
          </a:p>
        </p:txBody>
      </p:sp>
      <p:pic>
        <p:nvPicPr>
          <p:cNvPr id="36" name="Picture 35" descr="Slide3.PNG"/>
          <p:cNvPicPr>
            <a:picLocks noChangeAspect="1"/>
          </p:cNvPicPr>
          <p:nvPr/>
        </p:nvPicPr>
        <p:blipFill>
          <a:blip r:embed="rId7" cstate="print">
            <a:duotone>
              <a:schemeClr val="accent6">
                <a:shade val="45000"/>
                <a:satMod val="135000"/>
              </a:schemeClr>
              <a:prstClr val="white"/>
            </a:duotone>
          </a:blip>
          <a:stretch>
            <a:fillRect/>
          </a:stretch>
        </p:blipFill>
        <p:spPr>
          <a:xfrm>
            <a:off x="6320248" y="2971802"/>
            <a:ext cx="654487" cy="865501"/>
          </a:xfrm>
          <a:prstGeom prst="rect">
            <a:avLst/>
          </a:prstGeom>
          <a:ln>
            <a:noFill/>
          </a:ln>
          <a:effectLst>
            <a:outerShdw blurRad="292100" dist="139700" dir="2700000" algn="tl" rotWithShape="0">
              <a:srgbClr val="333333">
                <a:alpha val="65000"/>
              </a:srgbClr>
            </a:outerShdw>
          </a:effectLst>
        </p:spPr>
      </p:pic>
      <p:pic>
        <p:nvPicPr>
          <p:cNvPr id="45" name="Picture 44" descr="Slide2.PNG"/>
          <p:cNvPicPr>
            <a:picLocks noChangeAspect="1"/>
          </p:cNvPicPr>
          <p:nvPr/>
        </p:nvPicPr>
        <p:blipFill>
          <a:blip r:embed="rId8" cstate="print">
            <a:duotone>
              <a:schemeClr val="accent1">
                <a:shade val="45000"/>
                <a:satMod val="135000"/>
              </a:schemeClr>
              <a:prstClr val="white"/>
            </a:duotone>
          </a:blip>
          <a:stretch>
            <a:fillRect/>
          </a:stretch>
        </p:blipFill>
        <p:spPr>
          <a:xfrm>
            <a:off x="5037779" y="5181600"/>
            <a:ext cx="800100" cy="838200"/>
          </a:xfrm>
          <a:prstGeom prst="rect">
            <a:avLst/>
          </a:prstGeom>
          <a:ln>
            <a:noFill/>
          </a:ln>
          <a:effectLst>
            <a:outerShdw blurRad="292100" dist="139700" dir="2700000" algn="tl" rotWithShape="0">
              <a:srgbClr val="333333">
                <a:alpha val="65000"/>
              </a:srgbClr>
            </a:outerShdw>
          </a:effectLst>
        </p:spPr>
      </p:pic>
      <p:pic>
        <p:nvPicPr>
          <p:cNvPr id="46" name="Picture 45" descr="Slide3.PNG"/>
          <p:cNvPicPr>
            <a:picLocks noChangeAspect="1"/>
          </p:cNvPicPr>
          <p:nvPr/>
        </p:nvPicPr>
        <p:blipFill>
          <a:blip r:embed="rId7" cstate="print">
            <a:duotone>
              <a:schemeClr val="accent6">
                <a:shade val="45000"/>
                <a:satMod val="135000"/>
              </a:schemeClr>
              <a:prstClr val="white"/>
            </a:duotone>
          </a:blip>
          <a:stretch>
            <a:fillRect/>
          </a:stretch>
        </p:blipFill>
        <p:spPr>
          <a:xfrm>
            <a:off x="4056560" y="5127156"/>
            <a:ext cx="654487" cy="865501"/>
          </a:xfrm>
          <a:prstGeom prst="rect">
            <a:avLst/>
          </a:prstGeom>
          <a:ln>
            <a:noFill/>
          </a:ln>
          <a:effectLst>
            <a:outerShdw blurRad="292100" dist="139700" dir="2700000" algn="tl" rotWithShape="0">
              <a:srgbClr val="333333">
                <a:alpha val="65000"/>
              </a:srgbClr>
            </a:outerShdw>
          </a:effectLst>
        </p:spPr>
      </p:pic>
      <p:pic>
        <p:nvPicPr>
          <p:cNvPr id="35" name="Picture 34" descr="Slide2.PNG"/>
          <p:cNvPicPr>
            <a:picLocks noChangeAspect="1"/>
          </p:cNvPicPr>
          <p:nvPr/>
        </p:nvPicPr>
        <p:blipFill>
          <a:blip r:embed="rId8" cstate="print">
            <a:duotone>
              <a:schemeClr val="accent1">
                <a:shade val="45000"/>
                <a:satMod val="135000"/>
              </a:schemeClr>
              <a:prstClr val="white"/>
            </a:duotone>
          </a:blip>
          <a:stretch>
            <a:fillRect/>
          </a:stretch>
        </p:blipFill>
        <p:spPr>
          <a:xfrm>
            <a:off x="6320249" y="2971800"/>
            <a:ext cx="800100" cy="838200"/>
          </a:xfrm>
          <a:prstGeom prst="rect">
            <a:avLst/>
          </a:prstGeom>
          <a:ln>
            <a:noFill/>
          </a:ln>
          <a:effectLst>
            <a:outerShdw blurRad="292100" dist="139700" dir="2700000" algn="tl" rotWithShape="0">
              <a:srgbClr val="333333">
                <a:alpha val="65000"/>
              </a:srgbClr>
            </a:outerShdw>
          </a:effectLst>
        </p:spPr>
      </p:pic>
      <p:pic>
        <p:nvPicPr>
          <p:cNvPr id="50" name="Picture 49" descr="Slide4.PNG"/>
          <p:cNvPicPr>
            <a:picLocks noChangeAspect="1"/>
          </p:cNvPicPr>
          <p:nvPr/>
        </p:nvPicPr>
        <p:blipFill>
          <a:blip r:embed="rId6" cstate="print">
            <a:duotone>
              <a:schemeClr val="accent3">
                <a:shade val="45000"/>
                <a:satMod val="135000"/>
              </a:schemeClr>
              <a:prstClr val="white"/>
            </a:duotone>
          </a:blip>
          <a:stretch>
            <a:fillRect/>
          </a:stretch>
        </p:blipFill>
        <p:spPr>
          <a:xfrm>
            <a:off x="6320247" y="2971800"/>
            <a:ext cx="665877" cy="818098"/>
          </a:xfrm>
          <a:prstGeom prst="rect">
            <a:avLst/>
          </a:prstGeom>
          <a:ln>
            <a:noFill/>
          </a:ln>
          <a:effectLst>
            <a:outerShdw blurRad="292100" dist="139700" dir="2700000" algn="tl" rotWithShape="0">
              <a:srgbClr val="333333">
                <a:alpha val="65000"/>
              </a:srgbClr>
            </a:outerShdw>
          </a:effectLst>
        </p:spPr>
      </p:pic>
      <p:grpSp>
        <p:nvGrpSpPr>
          <p:cNvPr id="21" name="Group 20"/>
          <p:cNvGrpSpPr/>
          <p:nvPr/>
        </p:nvGrpSpPr>
        <p:grpSpPr>
          <a:xfrm>
            <a:off x="2819451" y="2293832"/>
            <a:ext cx="707265" cy="888395"/>
            <a:chOff x="9771551" y="3451156"/>
            <a:chExt cx="656125" cy="616967"/>
          </a:xfrm>
        </p:grpSpPr>
        <p:cxnSp>
          <p:nvCxnSpPr>
            <p:cNvPr id="10" name="Straight Arrow Connector 9"/>
            <p:cNvCxnSpPr/>
            <p:nvPr/>
          </p:nvCxnSpPr>
          <p:spPr>
            <a:xfrm flipV="1">
              <a:off x="9771551" y="3451156"/>
              <a:ext cx="5757" cy="6154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777307" y="4066649"/>
              <a:ext cx="650369" cy="14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777308" y="3609247"/>
              <a:ext cx="66778" cy="455197"/>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854872" y="3609035"/>
              <a:ext cx="66778" cy="455197"/>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936248" y="3608304"/>
              <a:ext cx="66778" cy="455197"/>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2818461" y="3656295"/>
            <a:ext cx="719973" cy="970509"/>
            <a:chOff x="9777307" y="3455918"/>
            <a:chExt cx="650369" cy="615494"/>
          </a:xfrm>
        </p:grpSpPr>
        <p:cxnSp>
          <p:nvCxnSpPr>
            <p:cNvPr id="59" name="Straight Arrow Connector 58"/>
            <p:cNvCxnSpPr/>
            <p:nvPr/>
          </p:nvCxnSpPr>
          <p:spPr>
            <a:xfrm flipV="1">
              <a:off x="9778694" y="3455918"/>
              <a:ext cx="5757" cy="6154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777307" y="4066649"/>
              <a:ext cx="650369" cy="14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9785294" y="3837036"/>
              <a:ext cx="66778" cy="22759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9854872" y="4018461"/>
              <a:ext cx="66778" cy="45771"/>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9936248" y="3640608"/>
              <a:ext cx="66778" cy="423085"/>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018256" y="3852149"/>
              <a:ext cx="66778" cy="2124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099632" y="3754877"/>
              <a:ext cx="66778" cy="30922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170656" y="4018377"/>
              <a:ext cx="66778" cy="4571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313119" y="3006822"/>
            <a:ext cx="678451" cy="1170830"/>
            <a:chOff x="5762134" y="3009458"/>
            <a:chExt cx="656125" cy="922296"/>
          </a:xfrm>
        </p:grpSpPr>
        <p:grpSp>
          <p:nvGrpSpPr>
            <p:cNvPr id="67" name="Group 66"/>
            <p:cNvGrpSpPr/>
            <p:nvPr/>
          </p:nvGrpSpPr>
          <p:grpSpPr>
            <a:xfrm>
              <a:off x="5762134" y="3009458"/>
              <a:ext cx="656125" cy="827843"/>
              <a:chOff x="9771551" y="3451156"/>
              <a:chExt cx="656125" cy="827843"/>
            </a:xfrm>
          </p:grpSpPr>
          <p:cxnSp>
            <p:nvCxnSpPr>
              <p:cNvPr id="68" name="Straight Arrow Connector 67"/>
              <p:cNvCxnSpPr/>
              <p:nvPr/>
            </p:nvCxnSpPr>
            <p:spPr>
              <a:xfrm flipV="1">
                <a:off x="9771551" y="3451156"/>
                <a:ext cx="5757" cy="6154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777307" y="4066649"/>
                <a:ext cx="650369" cy="14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777308" y="3839050"/>
                <a:ext cx="66778" cy="22759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9854872" y="3689723"/>
                <a:ext cx="66778" cy="37450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9936248" y="4019987"/>
                <a:ext cx="66778" cy="4571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flipV="1">
                <a:off x="10018256" y="4066646"/>
                <a:ext cx="66778" cy="21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0159408" y="4066650"/>
                <a:ext cx="66778" cy="4571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p:cNvSpPr/>
            <p:nvPr/>
          </p:nvSpPr>
          <p:spPr>
            <a:xfrm>
              <a:off x="6075617" y="3622534"/>
              <a:ext cx="66778" cy="30922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p:cNvCxnSpPr/>
          <p:nvPr/>
        </p:nvCxnSpPr>
        <p:spPr>
          <a:xfrm>
            <a:off x="3121606" y="3181922"/>
            <a:ext cx="512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173996" y="3181166"/>
            <a:ext cx="512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079569" y="3180716"/>
            <a:ext cx="512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89756" y="3206234"/>
            <a:ext cx="671980" cy="369332"/>
          </a:xfrm>
          <a:prstGeom prst="rect">
            <a:avLst/>
          </a:prstGeom>
        </p:spPr>
        <p:txBody>
          <a:bodyPr wrap="none">
            <a:spAutoFit/>
          </a:bodyPr>
          <a:lstStyle/>
          <a:p>
            <a:pPr marL="300552" indent="-300552" algn="ctr"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dirty="0">
                <a:solidFill>
                  <a:schemeClr val="tx2"/>
                </a:solidFill>
                <a:latin typeface="Frutiger 55 Roman" pitchFamily="34" charset="0"/>
              </a:rPr>
              <a:t>Data</a:t>
            </a:r>
          </a:p>
        </p:txBody>
      </p:sp>
      <p:sp>
        <p:nvSpPr>
          <p:cNvPr id="11" name="Rectangle 10"/>
          <p:cNvSpPr/>
          <p:nvPr/>
        </p:nvSpPr>
        <p:spPr>
          <a:xfrm>
            <a:off x="2645073" y="4667366"/>
            <a:ext cx="1390124" cy="369332"/>
          </a:xfrm>
          <a:prstGeom prst="rect">
            <a:avLst/>
          </a:prstGeom>
        </p:spPr>
        <p:txBody>
          <a:bodyPr wrap="none">
            <a:spAutoFit/>
          </a:bodyPr>
          <a:lstStyle/>
          <a:p>
            <a:pPr marL="300552" indent="-300552"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dirty="0">
                <a:solidFill>
                  <a:schemeClr val="tx2"/>
                </a:solidFill>
                <a:latin typeface="Frutiger 55 Roman" pitchFamily="34" charset="0"/>
              </a:rPr>
              <a:t> Predictions</a:t>
            </a:r>
          </a:p>
        </p:txBody>
      </p:sp>
      <p:sp>
        <p:nvSpPr>
          <p:cNvPr id="12" name="Rectangle 11"/>
          <p:cNvSpPr/>
          <p:nvPr/>
        </p:nvSpPr>
        <p:spPr>
          <a:xfrm>
            <a:off x="4217492" y="4105889"/>
            <a:ext cx="1249060" cy="369332"/>
          </a:xfrm>
          <a:prstGeom prst="rect">
            <a:avLst/>
          </a:prstGeom>
        </p:spPr>
        <p:txBody>
          <a:bodyPr wrap="none">
            <a:spAutoFit/>
          </a:bodyPr>
          <a:lstStyle/>
          <a:p>
            <a:pPr marL="300552" indent="-300552"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dirty="0">
                <a:solidFill>
                  <a:schemeClr val="tx2"/>
                </a:solidFill>
                <a:latin typeface="Frutiger 55 Roman" pitchFamily="34" charset="0"/>
              </a:rPr>
              <a:t> Gradients</a:t>
            </a:r>
          </a:p>
        </p:txBody>
      </p:sp>
      <p:grpSp>
        <p:nvGrpSpPr>
          <p:cNvPr id="80" name="Group 79"/>
          <p:cNvGrpSpPr/>
          <p:nvPr/>
        </p:nvGrpSpPr>
        <p:grpSpPr>
          <a:xfrm>
            <a:off x="2816132" y="3657036"/>
            <a:ext cx="710288" cy="968259"/>
            <a:chOff x="9772839" y="3455918"/>
            <a:chExt cx="654837" cy="615494"/>
          </a:xfrm>
        </p:grpSpPr>
        <p:cxnSp>
          <p:nvCxnSpPr>
            <p:cNvPr id="81" name="Straight Arrow Connector 80"/>
            <p:cNvCxnSpPr/>
            <p:nvPr/>
          </p:nvCxnSpPr>
          <p:spPr>
            <a:xfrm flipV="1">
              <a:off x="9772839" y="3455918"/>
              <a:ext cx="5757" cy="6154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9777307" y="4066649"/>
              <a:ext cx="650369" cy="14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9777308" y="3707596"/>
              <a:ext cx="77564" cy="357035"/>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9854872" y="3734093"/>
              <a:ext cx="66146" cy="33014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936248" y="3640603"/>
              <a:ext cx="66778" cy="423085"/>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0018256" y="3976161"/>
              <a:ext cx="74232" cy="884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0099632" y="3919085"/>
              <a:ext cx="55191" cy="1450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0170656" y="4018367"/>
              <a:ext cx="66778" cy="4571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314221" y="2998088"/>
            <a:ext cx="668411" cy="968275"/>
            <a:chOff x="5919789" y="4064900"/>
            <a:chExt cx="656125" cy="760193"/>
          </a:xfrm>
        </p:grpSpPr>
        <p:cxnSp>
          <p:nvCxnSpPr>
            <p:cNvPr id="90" name="Straight Arrow Connector 89"/>
            <p:cNvCxnSpPr/>
            <p:nvPr/>
          </p:nvCxnSpPr>
          <p:spPr>
            <a:xfrm flipV="1">
              <a:off x="5919789" y="4064900"/>
              <a:ext cx="5757" cy="6154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925545" y="4680393"/>
              <a:ext cx="650369" cy="14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925546" y="4593627"/>
              <a:ext cx="77562" cy="86766"/>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003109" y="4583888"/>
              <a:ext cx="72507" cy="94088"/>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084486" y="4633731"/>
              <a:ext cx="66778" cy="4571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flipV="1">
              <a:off x="6166494" y="4680389"/>
              <a:ext cx="63590" cy="6341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307646" y="4680394"/>
              <a:ext cx="66778" cy="4571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236915" y="4680092"/>
              <a:ext cx="55191" cy="1450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p:cNvSpPr txBox="1"/>
          <p:nvPr/>
        </p:nvSpPr>
        <p:spPr>
          <a:xfrm>
            <a:off x="2023953" y="6429790"/>
            <a:ext cx="5847464" cy="338554"/>
          </a:xfrm>
          <a:prstGeom prst="rect">
            <a:avLst/>
          </a:prstGeom>
          <a:noFill/>
        </p:spPr>
        <p:txBody>
          <a:bodyPr wrap="square" rtlCol="0">
            <a:spAutoFit/>
          </a:bodyPr>
          <a:lstStyle/>
          <a:p>
            <a:r>
              <a:rPr lang="en-US" sz="1600" dirty="0" smtClean="0">
                <a:solidFill>
                  <a:schemeClr val="accent3"/>
                </a:solidFill>
              </a:rPr>
              <a:t>SN, </a:t>
            </a:r>
            <a:r>
              <a:rPr lang="en-US" sz="1600" b="1" u="sng" dirty="0" smtClean="0">
                <a:solidFill>
                  <a:schemeClr val="accent3"/>
                </a:solidFill>
              </a:rPr>
              <a:t>TK</a:t>
            </a:r>
            <a:r>
              <a:rPr lang="en-US" sz="1600" dirty="0" smtClean="0">
                <a:solidFill>
                  <a:schemeClr val="accent3"/>
                </a:solidFill>
              </a:rPr>
              <a:t>, KK, BG and JS ILP’10</a:t>
            </a:r>
            <a:r>
              <a:rPr lang="en-US" sz="1600" smtClean="0">
                <a:solidFill>
                  <a:schemeClr val="accent3"/>
                </a:solidFill>
              </a:rPr>
              <a:t>,  ML’12 </a:t>
            </a:r>
            <a:r>
              <a:rPr lang="en-US" sz="1600" dirty="0" smtClean="0">
                <a:solidFill>
                  <a:schemeClr val="accent3"/>
                </a:solidFill>
              </a:rPr>
              <a:t>journal</a:t>
            </a:r>
            <a:endParaRPr lang="en-US" sz="1600" dirty="0">
              <a:solidFill>
                <a:schemeClr val="accent3"/>
              </a:solidFill>
            </a:endParaRPr>
          </a:p>
        </p:txBody>
      </p:sp>
      <p:sp>
        <p:nvSpPr>
          <p:cNvPr id="89" name="TextBox 88"/>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Efficient Learning</a:t>
            </a:r>
            <a:endParaRPr lang="en-US" sz="2800" dirty="0">
              <a:solidFill>
                <a:schemeClr val="accent1">
                  <a:lumMod val="60000"/>
                  <a:lumOff val="40000"/>
                </a:schemeClr>
              </a:solidFill>
            </a:endParaRPr>
          </a:p>
        </p:txBody>
      </p:sp>
      <p:grpSp>
        <p:nvGrpSpPr>
          <p:cNvPr id="97" name="Group 96"/>
          <p:cNvGrpSpPr/>
          <p:nvPr/>
        </p:nvGrpSpPr>
        <p:grpSpPr>
          <a:xfrm>
            <a:off x="2819108" y="3666342"/>
            <a:ext cx="710288" cy="968259"/>
            <a:chOff x="9772839" y="3455918"/>
            <a:chExt cx="654837" cy="615494"/>
          </a:xfrm>
        </p:grpSpPr>
        <p:cxnSp>
          <p:nvCxnSpPr>
            <p:cNvPr id="99" name="Straight Arrow Connector 98"/>
            <p:cNvCxnSpPr/>
            <p:nvPr/>
          </p:nvCxnSpPr>
          <p:spPr>
            <a:xfrm flipV="1">
              <a:off x="9772839" y="3455918"/>
              <a:ext cx="5757" cy="6154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9777307" y="4066649"/>
              <a:ext cx="650369" cy="14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9777308" y="3859231"/>
              <a:ext cx="77564" cy="20539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862016" y="3859231"/>
              <a:ext cx="59002" cy="205003"/>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9936850" y="3859231"/>
              <a:ext cx="66176" cy="204457"/>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0018256" y="3859231"/>
              <a:ext cx="74232" cy="2054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0099632" y="3859231"/>
              <a:ext cx="61046" cy="2048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0170657" y="3859231"/>
              <a:ext cx="62737" cy="2048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4326572" y="3007568"/>
            <a:ext cx="656594" cy="1115339"/>
            <a:chOff x="9772839" y="3570535"/>
            <a:chExt cx="605335" cy="708989"/>
          </a:xfrm>
        </p:grpSpPr>
        <p:cxnSp>
          <p:nvCxnSpPr>
            <p:cNvPr id="108" name="Straight Arrow Connector 107"/>
            <p:cNvCxnSpPr/>
            <p:nvPr/>
          </p:nvCxnSpPr>
          <p:spPr>
            <a:xfrm flipV="1">
              <a:off x="9772839" y="3570535"/>
              <a:ext cx="3243" cy="5008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9777307" y="4066649"/>
              <a:ext cx="600867" cy="5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9777308" y="3859231"/>
              <a:ext cx="77564" cy="20539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9862016" y="3859231"/>
              <a:ext cx="59002" cy="205003"/>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9936850" y="3859231"/>
              <a:ext cx="66176" cy="204457"/>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0020535" y="4074123"/>
              <a:ext cx="74232" cy="2054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0099106" y="4074669"/>
              <a:ext cx="61046" cy="2048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0169058" y="4074430"/>
              <a:ext cx="62737" cy="2048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ustDataLst>
      <p:tags r:id="rId1"/>
    </p:custDataLst>
    <p:extLst>
      <p:ext uri="{BB962C8B-B14F-4D97-AF65-F5344CB8AC3E}">
        <p14:creationId xmlns:p14="http://schemas.microsoft.com/office/powerpoint/2010/main" val="3972025858"/>
      </p:ext>
    </p:extLst>
  </p:cSld>
  <p:clrMapOvr>
    <a:masterClrMapping/>
  </p:clrMapOvr>
  <p:transition advTm="567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nodeType="clickEffect">
                                  <p:stCondLst>
                                    <p:cond delay="0"/>
                                  </p:stCondLst>
                                  <p:childTnLst>
                                    <p:animMotion origin="layout" path="M -3.125E-6 0.0037 L -0.53593 0.12963 " pathEditMode="relative" rAng="0" ptsTypes="AA">
                                      <p:cBhvr>
                                        <p:cTn id="30" dur="500" fill="hold"/>
                                        <p:tgtEl>
                                          <p:spTgt spid="36"/>
                                        </p:tgtEl>
                                        <p:attrNameLst>
                                          <p:attrName>ppt_x</p:attrName>
                                          <p:attrName>ppt_y</p:attrName>
                                        </p:attrNameLst>
                                      </p:cBhvr>
                                      <p:rCtr x="-26797" y="6296"/>
                                    </p:animMotion>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43"/>
                                        </p:tgtEl>
                                      </p:cBhvr>
                                    </p:animEffect>
                                    <p:animScale>
                                      <p:cBhvr>
                                        <p:cTn id="37" dur="250" autoRev="1" fill="hold"/>
                                        <p:tgtEl>
                                          <p:spTgt spid="43"/>
                                        </p:tgtEl>
                                      </p:cBhvr>
                                      <p:by x="105000" y="105000"/>
                                    </p:animScale>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9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4.16667E-6 -4.44444E-6 L -0.50417 0.18334 " pathEditMode="relative" rAng="0" ptsTypes="AA">
                                      <p:cBhvr>
                                        <p:cTn id="54" dur="500" fill="hold"/>
                                        <p:tgtEl>
                                          <p:spTgt spid="35"/>
                                        </p:tgtEl>
                                        <p:attrNameLst>
                                          <p:attrName>ppt_x</p:attrName>
                                          <p:attrName>ppt_y</p:attrName>
                                        </p:attrNameLst>
                                      </p:cBhvr>
                                      <p:rCtr x="-25208" y="9167"/>
                                    </p:animMotion>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5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2" grpId="0"/>
      <p:bldP spid="23" grpId="0"/>
      <p:bldP spid="26" grpId="0" animBg="1"/>
      <p:bldP spid="43" grpId="0" animBg="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7"/>
          <p:cNvSpPr txBox="1">
            <a:spLocks/>
          </p:cNvSpPr>
          <p:nvPr/>
        </p:nvSpPr>
        <p:spPr>
          <a:xfrm>
            <a:off x="609600" y="1600200"/>
            <a:ext cx="8229600" cy="489475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Probability of an example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Functional gradient</a:t>
            </a:r>
          </a:p>
          <a:p>
            <a:pPr marL="800100" lvl="1" indent="-342900">
              <a:spcBef>
                <a:spcPct val="20000"/>
              </a:spcBef>
              <a:buFont typeface="Arial" pitchFamily="34" charset="0"/>
              <a:buChar char="•"/>
              <a:defRPr/>
            </a:pPr>
            <a:r>
              <a:rPr lang="en-US" sz="2000" noProof="0" dirty="0" smtClean="0"/>
              <a:t>Maximize</a:t>
            </a:r>
          </a:p>
          <a:p>
            <a:pPr marL="800100" lvl="1" indent="-342900">
              <a:spcBef>
                <a:spcPct val="20000"/>
              </a:spcBef>
              <a:buFont typeface="Arial" pitchFamily="34" charset="0"/>
              <a:buChar char="•"/>
              <a:defRPr/>
            </a:pPr>
            <a:endParaRPr lang="en-US" sz="2000" noProof="0" dirty="0" smtClean="0"/>
          </a:p>
          <a:p>
            <a:pPr lvl="1">
              <a:spcBef>
                <a:spcPct val="20000"/>
              </a:spcBef>
              <a:defRPr/>
            </a:pPr>
            <a:endParaRPr lang="en-US" sz="2000" noProof="0" dirty="0" smtClean="0"/>
          </a:p>
          <a:p>
            <a:pPr marL="800100" lvl="1" indent="-342900">
              <a:spcBef>
                <a:spcPct val="20000"/>
              </a:spcBef>
              <a:buFont typeface="Arial" pitchFamily="34" charset="0"/>
              <a:buChar char="•"/>
              <a:defRPr/>
            </a:pPr>
            <a:r>
              <a:rPr kumimoji="0" lang="en-US" sz="2000" b="0" i="0" u="none" strike="noStrike" kern="1200" cap="none" spc="0" normalizeH="0" baseline="0" noProof="0" dirty="0" smtClean="0">
                <a:ln>
                  <a:noFill/>
                </a:ln>
                <a:solidFill>
                  <a:schemeClr val="tx1"/>
                </a:solidFill>
                <a:effectLst/>
                <a:uLnTx/>
                <a:uFillTx/>
              </a:rPr>
              <a:t>Gradient of log-likelihood w.r.t</a:t>
            </a:r>
            <a:r>
              <a:rPr kumimoji="0" lang="en-US" sz="2000" b="0" i="0" u="none" strike="noStrike" kern="1200" cap="none" spc="0" normalizeH="0" noProof="0" dirty="0" smtClean="0">
                <a:ln>
                  <a:noFill/>
                </a:ln>
                <a:solidFill>
                  <a:schemeClr val="tx1"/>
                </a:solidFill>
                <a:effectLst/>
                <a:uLnTx/>
                <a:uFillTx/>
              </a:rPr>
              <a:t> </a:t>
            </a:r>
            <a:r>
              <a:rPr lang="el-GR" sz="2000" dirty="0" smtClean="0">
                <a:cs typeface="Times New Roman"/>
              </a:rPr>
              <a:t>ψ</a:t>
            </a:r>
            <a:endParaRPr lang="en-US" sz="2000" dirty="0" smtClean="0">
              <a:cs typeface="Times New Roman"/>
            </a:endParaRPr>
          </a:p>
          <a:p>
            <a:pPr marL="800100" lvl="1" indent="-342900">
              <a:spcBef>
                <a:spcPct val="20000"/>
              </a:spcBef>
              <a:buFont typeface="Arial" pitchFamily="34" charset="0"/>
              <a:buChar char="•"/>
              <a:defRPr/>
            </a:pPr>
            <a:endParaRPr lang="en-US" sz="2000" dirty="0" smtClean="0">
              <a:cs typeface="Times New Roman"/>
            </a:endParaRPr>
          </a:p>
          <a:p>
            <a:pPr lvl="1">
              <a:spcBef>
                <a:spcPct val="20000"/>
              </a:spcBef>
              <a:defRPr/>
            </a:pPr>
            <a:endParaRPr lang="en-US" sz="2000" dirty="0">
              <a:cs typeface="Times New Roman"/>
            </a:endParaRPr>
          </a:p>
          <a:p>
            <a:pPr marL="800100" lvl="1" indent="-342900">
              <a:spcBef>
                <a:spcPct val="20000"/>
              </a:spcBef>
              <a:buFont typeface="Arial" pitchFamily="34" charset="0"/>
              <a:buChar char="•"/>
              <a:defRPr/>
            </a:pPr>
            <a:r>
              <a:rPr kumimoji="0" lang="en-US" sz="2000" b="0" i="0" u="none" strike="noStrike" kern="1200" cap="none" spc="0" normalizeH="0" baseline="0" noProof="0" dirty="0" smtClean="0">
                <a:ln>
                  <a:noFill/>
                </a:ln>
                <a:solidFill>
                  <a:schemeClr val="tx1"/>
                </a:solidFill>
                <a:effectLst/>
                <a:uLnTx/>
                <a:uFillTx/>
              </a:rPr>
              <a:t>Sum all gradients to get final </a:t>
            </a:r>
            <a:r>
              <a:rPr lang="el-GR" sz="2000" dirty="0" smtClean="0">
                <a:cs typeface="Times New Roman"/>
              </a:rPr>
              <a:t>ψ</a:t>
            </a:r>
            <a:endParaRPr kumimoji="0" lang="en-US" sz="2000" b="0" i="0" u="none" strike="noStrike" kern="1200" cap="none" spc="0" normalizeH="0" baseline="0" noProof="0" dirty="0">
              <a:ln>
                <a:noFill/>
              </a:ln>
              <a:solidFill>
                <a:schemeClr val="tx1"/>
              </a:solidFill>
              <a:effectLst/>
              <a:uLnTx/>
              <a:uFillTx/>
            </a:endParaRPr>
          </a:p>
        </p:txBody>
      </p:sp>
      <p:sp>
        <p:nvSpPr>
          <p:cNvPr id="2" name="Title 1"/>
          <p:cNvSpPr>
            <a:spLocks noGrp="1"/>
          </p:cNvSpPr>
          <p:nvPr>
            <p:ph type="title"/>
          </p:nvPr>
        </p:nvSpPr>
        <p:spPr/>
        <p:txBody>
          <a:bodyPr/>
          <a:lstStyle/>
          <a:p>
            <a:r>
              <a:rPr lang="en-US" dirty="0" smtClean="0"/>
              <a:t>Functional Gradients for RDNs</a:t>
            </a:r>
            <a:endParaRPr lang="en-US" dirty="0"/>
          </a:p>
        </p:txBody>
      </p:sp>
      <p:pic>
        <p:nvPicPr>
          <p:cNvPr id="9" name="Picture 8" descr="addin_tmp.png"/>
          <p:cNvPicPr>
            <a:picLocks noChangeAspect="1"/>
          </p:cNvPicPr>
          <p:nvPr>
            <p:custDataLst>
              <p:tags r:id="rId2"/>
            </p:custDataLst>
          </p:nvPr>
        </p:nvPicPr>
        <p:blipFill>
          <a:blip r:embed="rId8" cstate="print"/>
          <a:stretch>
            <a:fillRect/>
          </a:stretch>
        </p:blipFill>
        <p:spPr>
          <a:xfrm>
            <a:off x="1143000" y="2156929"/>
            <a:ext cx="4724400" cy="619448"/>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2206171" y="6043937"/>
            <a:ext cx="3581400" cy="293398"/>
          </a:xfrm>
          <a:prstGeom prst="rect">
            <a:avLst/>
          </a:prstGeom>
        </p:spPr>
      </p:pic>
      <p:pic>
        <p:nvPicPr>
          <p:cNvPr id="15" name="Picture 14" descr="addin_tmp.png"/>
          <p:cNvPicPr>
            <a:picLocks noChangeAspect="1"/>
          </p:cNvPicPr>
          <p:nvPr>
            <p:custDataLst>
              <p:tags r:id="rId4"/>
            </p:custDataLst>
          </p:nvPr>
        </p:nvPicPr>
        <p:blipFill>
          <a:blip r:embed="rId10" cstate="print"/>
          <a:stretch>
            <a:fillRect/>
          </a:stretch>
        </p:blipFill>
        <p:spPr>
          <a:xfrm>
            <a:off x="1449106" y="4960547"/>
            <a:ext cx="6550588" cy="529339"/>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960182713"/>
              </p:ext>
            </p:extLst>
          </p:nvPr>
        </p:nvGraphicFramePr>
        <p:xfrm>
          <a:off x="6463775" y="1630680"/>
          <a:ext cx="1753426" cy="1463040"/>
        </p:xfrm>
        <a:graphic>
          <a:graphicData uri="http://schemas.openxmlformats.org/drawingml/2006/table">
            <a:tbl>
              <a:tblPr firstRow="1" bandRow="1">
                <a:tableStyleId>{21E4AEA4-8DFA-4A89-87EB-49C32662AFE0}</a:tableStyleId>
              </a:tblPr>
              <a:tblGrid>
                <a:gridCol w="1143826"/>
                <a:gridCol w="609600"/>
              </a:tblGrid>
              <a:tr h="294640">
                <a:tc>
                  <a:txBody>
                    <a:bodyPr/>
                    <a:lstStyle/>
                    <a:p>
                      <a:pPr algn="ctr"/>
                      <a:r>
                        <a:rPr lang="en-US" dirty="0" smtClean="0"/>
                        <a:t>x</a:t>
                      </a:r>
                      <a:endParaRPr lang="en-US" dirty="0"/>
                    </a:p>
                  </a:txBody>
                  <a:tcPr anchor="ctr"/>
                </a:tc>
                <a:tc>
                  <a:txBody>
                    <a:bodyPr/>
                    <a:lstStyle/>
                    <a:p>
                      <a:pPr algn="ctr"/>
                      <a:r>
                        <a:rPr lang="el-GR" dirty="0" smtClean="0"/>
                        <a:t>Δ</a:t>
                      </a:r>
                      <a:endParaRPr lang="en-US" dirty="0"/>
                    </a:p>
                  </a:txBody>
                  <a:tcPr anchor="ctr"/>
                </a:tc>
              </a:tr>
              <a:tr h="294640">
                <a:tc>
                  <a:txBody>
                    <a:bodyPr/>
                    <a:lstStyle/>
                    <a:p>
                      <a:pPr algn="ctr"/>
                      <a:r>
                        <a:rPr lang="en-US" dirty="0" smtClean="0"/>
                        <a:t>target(x1)</a:t>
                      </a:r>
                      <a:endParaRPr lang="en-US" dirty="0"/>
                    </a:p>
                  </a:txBody>
                  <a:tcPr anchor="ctr"/>
                </a:tc>
                <a:tc>
                  <a:txBody>
                    <a:bodyPr/>
                    <a:lstStyle/>
                    <a:p>
                      <a:pPr algn="ctr"/>
                      <a:r>
                        <a:rPr lang="en-US" dirty="0" smtClean="0"/>
                        <a:t>0.7</a:t>
                      </a:r>
                      <a:endParaRPr lang="en-US" dirty="0">
                        <a:solidFill>
                          <a:schemeClr val="bg1"/>
                        </a:solidFill>
                      </a:endParaRPr>
                    </a:p>
                  </a:txBody>
                  <a:tcPr anchor="ctr"/>
                </a:tc>
              </a:tr>
              <a:tr h="294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target(x2)</a:t>
                      </a:r>
                    </a:p>
                  </a:txBody>
                  <a:tcPr anchor="ctr"/>
                </a:tc>
                <a:tc>
                  <a:txBody>
                    <a:bodyPr/>
                    <a:lstStyle/>
                    <a:p>
                      <a:pPr algn="ctr"/>
                      <a:r>
                        <a:rPr lang="en-US" dirty="0" smtClean="0"/>
                        <a:t>-0.2</a:t>
                      </a:r>
                      <a:endParaRPr lang="en-US" dirty="0">
                        <a:solidFill>
                          <a:schemeClr val="bg1"/>
                        </a:solidFill>
                      </a:endParaRPr>
                    </a:p>
                  </a:txBody>
                  <a:tcPr anchor="ctr"/>
                </a:tc>
              </a:tr>
              <a:tr h="294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target(x3)</a:t>
                      </a:r>
                    </a:p>
                  </a:txBody>
                  <a:tcPr anchor="ctr"/>
                </a:tc>
                <a:tc>
                  <a:txBody>
                    <a:bodyPr/>
                    <a:lstStyle/>
                    <a:p>
                      <a:pPr algn="ctr"/>
                      <a:r>
                        <a:rPr lang="en-US" dirty="0" smtClean="0"/>
                        <a:t>-0.9</a:t>
                      </a:r>
                      <a:endParaRPr lang="en-US" dirty="0">
                        <a:solidFill>
                          <a:schemeClr val="bg1"/>
                        </a:solidFill>
                      </a:endParaRPr>
                    </a:p>
                  </a:txBody>
                  <a:tcPr anchor="ctr"/>
                </a:tc>
              </a:tr>
            </a:tbl>
          </a:graphicData>
        </a:graphic>
      </p:graphicFrame>
      <p:sp>
        <p:nvSpPr>
          <p:cNvPr id="10" name="TextBox 9"/>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Efficient Learning</a:t>
            </a:r>
            <a:endParaRPr lang="en-US" sz="2800" dirty="0">
              <a:solidFill>
                <a:schemeClr val="accent1">
                  <a:lumMod val="60000"/>
                  <a:lumOff val="40000"/>
                </a:schemeClr>
              </a:solidFill>
            </a:endParaRPr>
          </a:p>
        </p:txBody>
      </p:sp>
      <p:sp>
        <p:nvSpPr>
          <p:cNvPr id="13" name="Rectangle 12"/>
          <p:cNvSpPr/>
          <p:nvPr/>
        </p:nvSpPr>
        <p:spPr>
          <a:xfrm>
            <a:off x="201846" y="6494955"/>
            <a:ext cx="4761368" cy="338554"/>
          </a:xfrm>
          <a:prstGeom prst="rect">
            <a:avLst/>
          </a:prstGeom>
        </p:spPr>
        <p:txBody>
          <a:bodyPr wrap="none">
            <a:spAutoFit/>
          </a:bodyPr>
          <a:lstStyle/>
          <a:p>
            <a:r>
              <a:rPr lang="da-DK" sz="1600" dirty="0" smtClean="0">
                <a:solidFill>
                  <a:schemeClr val="accent3"/>
                </a:solidFill>
              </a:rPr>
              <a:t>J. Friedman</a:t>
            </a:r>
            <a:r>
              <a:rPr lang="da-DK" sz="1600" dirty="0">
                <a:solidFill>
                  <a:schemeClr val="accent3"/>
                </a:solidFill>
              </a:rPr>
              <a:t> </a:t>
            </a:r>
            <a:r>
              <a:rPr lang="da-DK" sz="1600" dirty="0" smtClean="0">
                <a:solidFill>
                  <a:schemeClr val="accent3"/>
                </a:solidFill>
              </a:rPr>
              <a:t>’01, Dietterich ‘04, Gutmann &amp; Kersting ‘06</a:t>
            </a:r>
            <a:endParaRPr lang="en-US" sz="1600" dirty="0">
              <a:solidFill>
                <a:schemeClr val="accent3"/>
              </a:solidFill>
            </a:endParaRPr>
          </a:p>
        </p:txBody>
      </p:sp>
      <p:pic>
        <p:nvPicPr>
          <p:cNvPr id="14" name="Picture 13" descr="addin_tmp.png"/>
          <p:cNvPicPr>
            <a:picLocks noChangeAspect="1"/>
          </p:cNvPicPr>
          <p:nvPr>
            <p:custDataLst>
              <p:tags r:id="rId5"/>
            </p:custDataLst>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Lst>
          </a:blip>
          <a:stretch>
            <a:fillRect/>
          </a:stretch>
        </p:blipFill>
        <p:spPr>
          <a:xfrm>
            <a:off x="2240237" y="3784370"/>
            <a:ext cx="3911236" cy="518568"/>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ustDataLst>
      <p:tags r:id="rId1"/>
    </p:custDataLst>
  </p:cSld>
  <p:clrMapOvr>
    <a:masterClrMapping/>
  </p:clrMapOvr>
  <p:transition advTm="708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10" end="1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0367754"/>
              </p:ext>
            </p:extLst>
          </p:nvPr>
        </p:nvGraphicFramePr>
        <p:xfrm>
          <a:off x="2667000" y="1447800"/>
          <a:ext cx="5715000" cy="1483360"/>
        </p:xfrm>
        <a:graphic>
          <a:graphicData uri="http://schemas.openxmlformats.org/drawingml/2006/table">
            <a:tbl>
              <a:tblPr firstRow="1" bandRow="1">
                <a:tableStyleId>{5C22544A-7EE6-4342-B048-85BDC9FD1C3A}</a:tableStyleId>
              </a:tblPr>
              <a:tblGrid>
                <a:gridCol w="1058333"/>
                <a:gridCol w="1227667"/>
                <a:gridCol w="1143000"/>
                <a:gridCol w="1143000"/>
                <a:gridCol w="1143000"/>
              </a:tblGrid>
              <a:tr h="370840">
                <a:tc>
                  <a:txBody>
                    <a:bodyPr/>
                    <a:lstStyle/>
                    <a:p>
                      <a:pPr algn="ctr"/>
                      <a:r>
                        <a:rPr lang="en-US" sz="1800" dirty="0" err="1" smtClean="0"/>
                        <a:t>Algo</a:t>
                      </a:r>
                      <a:endParaRPr lang="en-US" sz="1800" dirty="0">
                        <a:solidFill>
                          <a:srgbClr val="C00000"/>
                        </a:solidFill>
                      </a:endParaRPr>
                    </a:p>
                  </a:txBody>
                  <a:tcPr/>
                </a:tc>
                <a:tc>
                  <a:txBody>
                    <a:bodyPr/>
                    <a:lstStyle/>
                    <a:p>
                      <a:pPr algn="ctr"/>
                      <a:r>
                        <a:rPr lang="en-US" sz="1800" dirty="0" smtClean="0"/>
                        <a:t>Likelihood</a:t>
                      </a:r>
                      <a:endParaRPr lang="en-US" sz="1800" dirty="0">
                        <a:solidFill>
                          <a:srgbClr val="C00000"/>
                        </a:solidFill>
                      </a:endParaRPr>
                    </a:p>
                  </a:txBody>
                  <a:tcPr/>
                </a:tc>
                <a:tc>
                  <a:txBody>
                    <a:bodyPr/>
                    <a:lstStyle/>
                    <a:p>
                      <a:pPr algn="ctr"/>
                      <a:r>
                        <a:rPr lang="en-US" sz="1800" dirty="0" smtClean="0"/>
                        <a:t>AUC-ROC</a:t>
                      </a:r>
                      <a:endParaRPr lang="en-US" sz="1800" dirty="0">
                        <a:solidFill>
                          <a:srgbClr val="C00000"/>
                        </a:solidFill>
                      </a:endParaRPr>
                    </a:p>
                  </a:txBody>
                  <a:tcPr/>
                </a:tc>
                <a:tc>
                  <a:txBody>
                    <a:bodyPr/>
                    <a:lstStyle/>
                    <a:p>
                      <a:pPr algn="ctr"/>
                      <a:r>
                        <a:rPr lang="en-US" sz="1800" dirty="0" smtClean="0"/>
                        <a:t>AUC-PR</a:t>
                      </a:r>
                      <a:endParaRPr lang="en-US" sz="1800" dirty="0">
                        <a:solidFill>
                          <a:srgbClr val="C00000"/>
                        </a:solidFill>
                      </a:endParaRPr>
                    </a:p>
                  </a:txBody>
                  <a:tcPr/>
                </a:tc>
                <a:tc>
                  <a:txBody>
                    <a:bodyPr/>
                    <a:lstStyle/>
                    <a:p>
                      <a:pPr algn="ctr"/>
                      <a:r>
                        <a:rPr lang="en-US" sz="1800" dirty="0" smtClean="0"/>
                        <a:t>Time</a:t>
                      </a:r>
                      <a:endParaRPr lang="en-US" sz="1800" dirty="0">
                        <a:solidFill>
                          <a:srgbClr val="C00000"/>
                        </a:solidFill>
                      </a:endParaRPr>
                    </a:p>
                  </a:txBody>
                  <a:tcPr/>
                </a:tc>
              </a:tr>
              <a:tr h="370840">
                <a:tc>
                  <a:txBody>
                    <a:bodyPr/>
                    <a:lstStyle/>
                    <a:p>
                      <a:pPr algn="ctr"/>
                      <a:r>
                        <a:rPr lang="en-US" sz="1800" dirty="0" smtClean="0"/>
                        <a:t>Boosting</a:t>
                      </a:r>
                      <a:endParaRPr lang="en-US" sz="1800" dirty="0"/>
                    </a:p>
                  </a:txBody>
                  <a:tcPr>
                    <a:solidFill>
                      <a:schemeClr val="accent2">
                        <a:lumMod val="60000"/>
                        <a:lumOff val="40000"/>
                      </a:schemeClr>
                    </a:solidFill>
                  </a:tcPr>
                </a:tc>
                <a:tc>
                  <a:txBody>
                    <a:bodyPr/>
                    <a:lstStyle/>
                    <a:p>
                      <a:pPr algn="ctr"/>
                      <a:r>
                        <a:rPr lang="en-US" sz="1800" dirty="0" smtClean="0"/>
                        <a:t>0.810</a:t>
                      </a:r>
                      <a:endParaRPr lang="en-US" sz="1800" dirty="0"/>
                    </a:p>
                  </a:txBody>
                  <a:tcPr>
                    <a:solidFill>
                      <a:schemeClr val="accent2">
                        <a:lumMod val="60000"/>
                        <a:lumOff val="40000"/>
                      </a:schemeClr>
                    </a:solidFill>
                  </a:tcPr>
                </a:tc>
                <a:tc>
                  <a:txBody>
                    <a:bodyPr/>
                    <a:lstStyle/>
                    <a:p>
                      <a:pPr algn="ctr"/>
                      <a:r>
                        <a:rPr lang="en-US" sz="1800" dirty="0" smtClean="0"/>
                        <a:t>0.961</a:t>
                      </a:r>
                      <a:endParaRPr lang="en-US" sz="1800" dirty="0"/>
                    </a:p>
                  </a:txBody>
                  <a:tcPr>
                    <a:solidFill>
                      <a:schemeClr val="accent2">
                        <a:lumMod val="60000"/>
                        <a:lumOff val="40000"/>
                      </a:schemeClr>
                    </a:solidFill>
                  </a:tcPr>
                </a:tc>
                <a:tc>
                  <a:txBody>
                    <a:bodyPr/>
                    <a:lstStyle/>
                    <a:p>
                      <a:pPr algn="ctr"/>
                      <a:r>
                        <a:rPr lang="en-US" sz="1800" dirty="0" smtClean="0"/>
                        <a:t>0.930</a:t>
                      </a:r>
                      <a:endParaRPr lang="en-US" sz="1800" dirty="0"/>
                    </a:p>
                  </a:txBody>
                  <a:tcPr>
                    <a:solidFill>
                      <a:schemeClr val="accent2">
                        <a:lumMod val="60000"/>
                        <a:lumOff val="40000"/>
                      </a:schemeClr>
                    </a:solidFill>
                  </a:tcPr>
                </a:tc>
                <a:tc>
                  <a:txBody>
                    <a:bodyPr/>
                    <a:lstStyle/>
                    <a:p>
                      <a:pPr algn="ctr"/>
                      <a:r>
                        <a:rPr lang="en-US" sz="1800" dirty="0" smtClean="0"/>
                        <a:t>9s</a:t>
                      </a:r>
                      <a:endParaRPr lang="en-US" sz="1800" dirty="0"/>
                    </a:p>
                  </a:txBody>
                  <a:tcPr>
                    <a:solidFill>
                      <a:schemeClr val="accent2">
                        <a:lumMod val="60000"/>
                        <a:lumOff val="40000"/>
                      </a:schemeClr>
                    </a:solidFill>
                  </a:tcPr>
                </a:tc>
              </a:tr>
              <a:tr h="370840">
                <a:tc>
                  <a:txBody>
                    <a:bodyPr/>
                    <a:lstStyle/>
                    <a:p>
                      <a:pPr algn="ctr"/>
                      <a:r>
                        <a:rPr lang="en-US" sz="1800" dirty="0" smtClean="0"/>
                        <a:t>RPT</a:t>
                      </a:r>
                      <a:endParaRPr lang="en-US" sz="1800" dirty="0"/>
                    </a:p>
                  </a:txBody>
                  <a:tcPr/>
                </a:tc>
                <a:tc>
                  <a:txBody>
                    <a:bodyPr/>
                    <a:lstStyle/>
                    <a:p>
                      <a:pPr algn="ctr"/>
                      <a:r>
                        <a:rPr lang="en-US" sz="1800" dirty="0" smtClean="0"/>
                        <a:t>0.805</a:t>
                      </a:r>
                      <a:endParaRPr lang="en-US" sz="1800" dirty="0"/>
                    </a:p>
                  </a:txBody>
                  <a:tcPr/>
                </a:tc>
                <a:tc>
                  <a:txBody>
                    <a:bodyPr/>
                    <a:lstStyle/>
                    <a:p>
                      <a:pPr algn="ctr"/>
                      <a:r>
                        <a:rPr lang="en-US" sz="1800" dirty="0" smtClean="0"/>
                        <a:t>0.894</a:t>
                      </a:r>
                      <a:endParaRPr lang="en-US" sz="1800" dirty="0"/>
                    </a:p>
                  </a:txBody>
                  <a:tcPr/>
                </a:tc>
                <a:tc>
                  <a:txBody>
                    <a:bodyPr/>
                    <a:lstStyle/>
                    <a:p>
                      <a:pPr algn="ctr"/>
                      <a:r>
                        <a:rPr lang="en-US" sz="1800" dirty="0" smtClean="0"/>
                        <a:t>0.863</a:t>
                      </a:r>
                      <a:endParaRPr lang="en-US" sz="1800" dirty="0"/>
                    </a:p>
                  </a:txBody>
                  <a:tcPr/>
                </a:tc>
                <a:tc>
                  <a:txBody>
                    <a:bodyPr/>
                    <a:lstStyle/>
                    <a:p>
                      <a:pPr algn="ctr"/>
                      <a:r>
                        <a:rPr lang="en-US" sz="1800" dirty="0" smtClean="0"/>
                        <a:t>1s</a:t>
                      </a:r>
                      <a:endParaRPr lang="en-US" sz="1800" dirty="0"/>
                    </a:p>
                  </a:txBody>
                  <a:tcPr/>
                </a:tc>
              </a:tr>
              <a:tr h="370840">
                <a:tc>
                  <a:txBody>
                    <a:bodyPr/>
                    <a:lstStyle/>
                    <a:p>
                      <a:pPr algn="ctr"/>
                      <a:r>
                        <a:rPr lang="en-US" sz="1800" dirty="0" smtClean="0"/>
                        <a:t>MLN</a:t>
                      </a:r>
                      <a:endParaRPr lang="en-US" sz="1800" dirty="0"/>
                    </a:p>
                  </a:txBody>
                  <a:tcPr/>
                </a:tc>
                <a:tc>
                  <a:txBody>
                    <a:bodyPr/>
                    <a:lstStyle/>
                    <a:p>
                      <a:pPr algn="ctr"/>
                      <a:r>
                        <a:rPr lang="en-US" sz="1800" dirty="0" smtClean="0"/>
                        <a:t>0.730</a:t>
                      </a:r>
                      <a:endParaRPr lang="en-US" sz="1800" dirty="0"/>
                    </a:p>
                  </a:txBody>
                  <a:tcPr/>
                </a:tc>
                <a:tc>
                  <a:txBody>
                    <a:bodyPr/>
                    <a:lstStyle/>
                    <a:p>
                      <a:pPr algn="ctr"/>
                      <a:r>
                        <a:rPr lang="en-US" sz="1800" dirty="0" smtClean="0"/>
                        <a:t>0.535</a:t>
                      </a:r>
                      <a:endParaRPr lang="en-US" sz="1800" dirty="0"/>
                    </a:p>
                  </a:txBody>
                  <a:tcPr/>
                </a:tc>
                <a:tc>
                  <a:txBody>
                    <a:bodyPr/>
                    <a:lstStyle/>
                    <a:p>
                      <a:pPr algn="ctr"/>
                      <a:r>
                        <a:rPr lang="en-US" sz="1800" dirty="0" smtClean="0"/>
                        <a:t>0.621</a:t>
                      </a:r>
                      <a:endParaRPr lang="en-US" sz="1800" dirty="0"/>
                    </a:p>
                  </a:txBody>
                  <a:tcPr/>
                </a:tc>
                <a:tc>
                  <a:txBody>
                    <a:bodyPr/>
                    <a:lstStyle/>
                    <a:p>
                      <a:pPr algn="ctr"/>
                      <a:r>
                        <a:rPr lang="en-US" sz="1800" dirty="0" smtClean="0"/>
                        <a:t>93 hrs</a:t>
                      </a:r>
                      <a:endParaRPr lang="en-US" sz="1800" dirty="0"/>
                    </a:p>
                  </a:txBody>
                  <a:tcPr/>
                </a:tc>
              </a:tr>
            </a:tbl>
          </a:graphicData>
        </a:graphic>
      </p:graphicFrame>
      <p:sp>
        <p:nvSpPr>
          <p:cNvPr id="5" name="Rounded Rectangle 4"/>
          <p:cNvSpPr/>
          <p:nvPr/>
        </p:nvSpPr>
        <p:spPr>
          <a:xfrm>
            <a:off x="152400" y="1524000"/>
            <a:ext cx="2286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Predicting the advisor for a student</a:t>
            </a:r>
            <a:endParaRPr lang="en-US" sz="2400" dirty="0">
              <a:solidFill>
                <a:schemeClr val="bg1"/>
              </a:solidFill>
            </a:endParaRPr>
          </a:p>
        </p:txBody>
      </p:sp>
      <p:pic>
        <p:nvPicPr>
          <p:cNvPr id="165890" name="Picture 2" descr="http://news.cnet.com/i/bto/20090319/Netflix__Movies_You_ll_Lo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160377"/>
            <a:ext cx="957398" cy="845702"/>
          </a:xfrm>
          <a:prstGeom prst="rect">
            <a:avLst/>
          </a:prstGeom>
          <a:noFill/>
          <a:extLst>
            <a:ext uri="{909E8E84-426E-40DD-AFC4-6F175D3DCCD1}">
              <a14:hiddenFill xmlns:a14="http://schemas.microsoft.com/office/drawing/2010/main">
                <a:solidFill>
                  <a:srgbClr val="FFFFFF"/>
                </a:solidFill>
              </a14:hiddenFill>
            </a:ext>
          </a:extLst>
        </p:spPr>
      </p:pic>
      <p:pic>
        <p:nvPicPr>
          <p:cNvPr id="165892" name="Picture 4" descr="http://www.researchinformation.info/images/rijanfeb04patent2_th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399" y="3208148"/>
            <a:ext cx="957398" cy="75740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6200" y="3983856"/>
            <a:ext cx="2057399" cy="707886"/>
          </a:xfrm>
          <a:prstGeom prst="rect">
            <a:avLst/>
          </a:prstGeom>
          <a:noFill/>
        </p:spPr>
        <p:txBody>
          <a:bodyPr wrap="square" rtlCol="0">
            <a:spAutoFit/>
          </a:bodyPr>
          <a:lstStyle/>
          <a:p>
            <a:r>
              <a:rPr lang="en-US" sz="2000" dirty="0" smtClean="0"/>
              <a:t>Movie Recommendation</a:t>
            </a:r>
            <a:endParaRPr lang="en-US" sz="2000" dirty="0"/>
          </a:p>
        </p:txBody>
      </p:sp>
      <p:sp>
        <p:nvSpPr>
          <p:cNvPr id="31" name="TextBox 30"/>
          <p:cNvSpPr txBox="1"/>
          <p:nvPr/>
        </p:nvSpPr>
        <p:spPr>
          <a:xfrm>
            <a:off x="2051958" y="3984765"/>
            <a:ext cx="2057399" cy="400110"/>
          </a:xfrm>
          <a:prstGeom prst="rect">
            <a:avLst/>
          </a:prstGeom>
          <a:noFill/>
        </p:spPr>
        <p:txBody>
          <a:bodyPr wrap="square" rtlCol="0">
            <a:spAutoFit/>
          </a:bodyPr>
          <a:lstStyle/>
          <a:p>
            <a:r>
              <a:rPr lang="en-US" sz="2000" dirty="0" smtClean="0"/>
              <a:t>Citation Analysis</a:t>
            </a:r>
            <a:endParaRPr lang="en-US" sz="2000" dirty="0"/>
          </a:p>
        </p:txBody>
      </p:sp>
      <p:sp>
        <p:nvSpPr>
          <p:cNvPr id="32" name="TextBox 31"/>
          <p:cNvSpPr txBox="1"/>
          <p:nvPr/>
        </p:nvSpPr>
        <p:spPr>
          <a:xfrm>
            <a:off x="4267199" y="4023306"/>
            <a:ext cx="2601685" cy="400110"/>
          </a:xfrm>
          <a:prstGeom prst="rect">
            <a:avLst/>
          </a:prstGeom>
          <a:noFill/>
        </p:spPr>
        <p:txBody>
          <a:bodyPr wrap="square" rtlCol="0">
            <a:spAutoFit/>
          </a:bodyPr>
          <a:lstStyle/>
          <a:p>
            <a:r>
              <a:rPr lang="en-US" sz="2000" dirty="0" smtClean="0"/>
              <a:t>Discovering Relations</a:t>
            </a:r>
            <a:endParaRPr lang="en-US" sz="2000" dirty="0"/>
          </a:p>
        </p:txBody>
      </p:sp>
      <p:pic>
        <p:nvPicPr>
          <p:cNvPr id="33" name="Picture 4" descr="http://i1-linux.softpedia-static.com/screenshots/PHP-Personal-Movie-Database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3938" y="3168560"/>
            <a:ext cx="1139661" cy="8547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creensh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1584" y="3222606"/>
            <a:ext cx="990600" cy="74295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632445" y="4018422"/>
            <a:ext cx="2057399" cy="707886"/>
          </a:xfrm>
          <a:prstGeom prst="rect">
            <a:avLst/>
          </a:prstGeom>
          <a:noFill/>
        </p:spPr>
        <p:txBody>
          <a:bodyPr wrap="square" rtlCol="0">
            <a:spAutoFit/>
          </a:bodyPr>
          <a:lstStyle/>
          <a:p>
            <a:r>
              <a:rPr lang="en-US" sz="2000" dirty="0" smtClean="0"/>
              <a:t>Learning from</a:t>
            </a:r>
          </a:p>
          <a:p>
            <a:r>
              <a:rPr lang="en-US" sz="2000" dirty="0" smtClean="0"/>
              <a:t>Demonstrations</a:t>
            </a:r>
            <a:endParaRPr lang="en-US" sz="2000" dirty="0"/>
          </a:p>
        </p:txBody>
      </p:sp>
      <p:sp>
        <p:nvSpPr>
          <p:cNvPr id="2" name="Rectangle 1"/>
          <p:cNvSpPr/>
          <p:nvPr/>
        </p:nvSpPr>
        <p:spPr>
          <a:xfrm>
            <a:off x="1752600" y="5029200"/>
            <a:ext cx="5791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Scale of Learning Structure</a:t>
            </a:r>
          </a:p>
          <a:p>
            <a:pPr marL="342900" indent="-342900">
              <a:buFontTx/>
              <a:buChar char="-"/>
            </a:pPr>
            <a:r>
              <a:rPr lang="en-US" sz="2400" dirty="0" smtClean="0">
                <a:solidFill>
                  <a:schemeClr val="bg1"/>
                </a:solidFill>
              </a:rPr>
              <a:t>150 k facts describing the citations</a:t>
            </a:r>
          </a:p>
          <a:p>
            <a:pPr marL="342900" indent="-342900">
              <a:buFontTx/>
              <a:buChar char="-"/>
            </a:pPr>
            <a:r>
              <a:rPr lang="en-US" sz="2400" dirty="0" smtClean="0">
                <a:solidFill>
                  <a:schemeClr val="bg1"/>
                </a:solidFill>
              </a:rPr>
              <a:t>115k drug-disease interactions</a:t>
            </a:r>
          </a:p>
          <a:p>
            <a:pPr marL="342900" indent="-342900">
              <a:buFontTx/>
              <a:buChar char="-"/>
            </a:pPr>
            <a:r>
              <a:rPr lang="en-US" sz="2400" dirty="0" smtClean="0">
                <a:solidFill>
                  <a:schemeClr val="bg1"/>
                </a:solidFill>
              </a:rPr>
              <a:t>11 M facts on a NLP task </a:t>
            </a:r>
            <a:endParaRPr lang="en-US" sz="2000" dirty="0">
              <a:solidFill>
                <a:schemeClr val="bg1"/>
              </a:solidFill>
            </a:endParaRPr>
          </a:p>
        </p:txBody>
      </p:sp>
      <p:sp>
        <p:nvSpPr>
          <p:cNvPr id="15" name="Title 1"/>
          <p:cNvSpPr>
            <a:spLocks noGrp="1"/>
          </p:cNvSpPr>
          <p:nvPr>
            <p:ph type="title"/>
          </p:nvPr>
        </p:nvSpPr>
        <p:spPr>
          <a:xfrm>
            <a:off x="457200" y="274638"/>
            <a:ext cx="7620000" cy="1143000"/>
          </a:xfrm>
        </p:spPr>
        <p:txBody>
          <a:bodyPr/>
          <a:lstStyle/>
          <a:p>
            <a:r>
              <a:rPr lang="en-US" dirty="0" smtClean="0"/>
              <a:t>Experimental Results</a:t>
            </a:r>
            <a:endParaRPr lang="en-US" dirty="0"/>
          </a:p>
        </p:txBody>
      </p:sp>
      <p:sp>
        <p:nvSpPr>
          <p:cNvPr id="17" name="TextBox 16"/>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Efficient Learning</a:t>
            </a:r>
            <a:endParaRPr lang="en-US" sz="2800" dirty="0">
              <a:solidFill>
                <a:schemeClr val="accent1">
                  <a:lumMod val="60000"/>
                  <a:lumOff val="40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83568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MLNs</a:t>
            </a:r>
            <a:endParaRPr lang="en-US" dirty="0"/>
          </a:p>
        </p:txBody>
      </p:sp>
      <p:sp>
        <p:nvSpPr>
          <p:cNvPr id="4" name="Content Placeholder 3"/>
          <p:cNvSpPr>
            <a:spLocks noGrp="1"/>
          </p:cNvSpPr>
          <p:nvPr>
            <p:ph idx="1"/>
          </p:nvPr>
        </p:nvSpPr>
        <p:spPr>
          <a:xfrm>
            <a:off x="457200" y="3172984"/>
            <a:ext cx="7620000" cy="3227815"/>
          </a:xfrm>
        </p:spPr>
        <p:txBody>
          <a:bodyPr/>
          <a:lstStyle/>
          <a:p>
            <a:r>
              <a:rPr lang="en-US" dirty="0" smtClean="0"/>
              <a:t>Normalization term sums over all world states</a:t>
            </a:r>
          </a:p>
          <a:p>
            <a:endParaRPr lang="en-US" dirty="0" smtClean="0"/>
          </a:p>
          <a:p>
            <a:r>
              <a:rPr lang="en-US" dirty="0" smtClean="0"/>
              <a:t>Learning approaches maximize the pseudo-</a:t>
            </a:r>
            <a:r>
              <a:rPr lang="en-US" dirty="0" err="1" smtClean="0"/>
              <a:t>loglikelihood</a:t>
            </a:r>
            <a:endParaRPr lang="en-US" dirty="0" smtClean="0"/>
          </a:p>
          <a:p>
            <a:endParaRPr lang="en-US" dirty="0"/>
          </a:p>
          <a:p>
            <a:endParaRPr lang="en-US" dirty="0" smtClean="0"/>
          </a:p>
        </p:txBody>
      </p:sp>
      <p:grpSp>
        <p:nvGrpSpPr>
          <p:cNvPr id="5" name="Group 144"/>
          <p:cNvGrpSpPr/>
          <p:nvPr/>
        </p:nvGrpSpPr>
        <p:grpSpPr>
          <a:xfrm>
            <a:off x="1618131" y="1287526"/>
            <a:ext cx="5773269" cy="1708465"/>
            <a:chOff x="1999131" y="2443066"/>
            <a:chExt cx="5773269" cy="1708465"/>
          </a:xfrm>
        </p:grpSpPr>
        <p:sp>
          <p:nvSpPr>
            <p:cNvPr id="6" name="Rectangle 26"/>
            <p:cNvSpPr>
              <a:spLocks noChangeArrowheads="1"/>
            </p:cNvSpPr>
            <p:nvPr/>
          </p:nvSpPr>
          <p:spPr bwMode="auto">
            <a:xfrm>
              <a:off x="4953000" y="2667000"/>
              <a:ext cx="1322529" cy="360170"/>
            </a:xfrm>
            <a:prstGeom prst="rect">
              <a:avLst/>
            </a:prstGeom>
            <a:solidFill>
              <a:schemeClr val="accent4">
                <a:lumMod val="60000"/>
                <a:lumOff val="4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dirty="0">
                <a:solidFill>
                  <a:srgbClr val="7030A0"/>
                </a:solidFill>
              </a:endParaRPr>
            </a:p>
          </p:txBody>
        </p:sp>
        <p:sp>
          <p:nvSpPr>
            <p:cNvPr id="7" name="Rectangle 27"/>
            <p:cNvSpPr>
              <a:spLocks noChangeArrowheads="1"/>
            </p:cNvSpPr>
            <p:nvPr/>
          </p:nvSpPr>
          <p:spPr bwMode="auto">
            <a:xfrm>
              <a:off x="4648200" y="2667000"/>
              <a:ext cx="304800" cy="381000"/>
            </a:xfrm>
            <a:prstGeom prst="rect">
              <a:avLst/>
            </a:prstGeom>
            <a:solidFill>
              <a:schemeClr val="accent3">
                <a:lumMod val="40000"/>
                <a:lumOff val="6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graphicFrame>
          <p:nvGraphicFramePr>
            <p:cNvPr id="8" name="Object 25"/>
            <p:cNvGraphicFramePr>
              <a:graphicFrameLocks noChangeAspect="1"/>
            </p:cNvGraphicFramePr>
            <p:nvPr>
              <p:extLst>
                <p:ext uri="{D42A27DB-BD31-4B8C-83A1-F6EECF244321}">
                  <p14:modId xmlns:p14="http://schemas.microsoft.com/office/powerpoint/2010/main" val="3568173116"/>
                </p:ext>
              </p:extLst>
            </p:nvPr>
          </p:nvGraphicFramePr>
          <p:xfrm>
            <a:off x="1999131" y="2443066"/>
            <a:ext cx="4446587" cy="808038"/>
          </p:xfrm>
          <a:graphic>
            <a:graphicData uri="http://schemas.openxmlformats.org/presentationml/2006/ole">
              <mc:AlternateContent xmlns:mc="http://schemas.openxmlformats.org/markup-compatibility/2006">
                <mc:Choice xmlns:v="urn:schemas-microsoft-com:vml" Requires="v">
                  <p:oleObj spid="_x0000_s7369" name="Equation" r:id="rId4" imgW="2514600" imgH="457200" progId="Equation.3">
                    <p:embed/>
                  </p:oleObj>
                </mc:Choice>
                <mc:Fallback>
                  <p:oleObj name="Equation" r:id="rId4" imgW="2514600" imgH="457200" progId="Equation.3">
                    <p:embed/>
                    <p:pic>
                      <p:nvPicPr>
                        <p:cNvPr id="0" name=""/>
                        <p:cNvPicPr>
                          <a:picLocks noChangeAspect="1" noChangeArrowheads="1"/>
                        </p:cNvPicPr>
                        <p:nvPr/>
                      </p:nvPicPr>
                      <p:blipFill>
                        <a:blip r:embed="rId5"/>
                        <a:srcRect/>
                        <a:stretch>
                          <a:fillRect/>
                        </a:stretch>
                      </p:blipFill>
                      <p:spPr bwMode="auto">
                        <a:xfrm>
                          <a:off x="1999131" y="2443066"/>
                          <a:ext cx="4446587" cy="808038"/>
                        </a:xfrm>
                        <a:prstGeom prst="rect">
                          <a:avLst/>
                        </a:prstGeom>
                        <a:noFill/>
                        <a:extLst>
                          <a:ext uri="{909E8E84-426E-40DD-AFC4-6F175D3DCCD1}">
                            <a14:hiddenFill xmlns:a14="http://schemas.microsoft.com/office/drawing/2010/main">
                              <a:solidFill>
                                <a:schemeClr val="hlink"/>
                              </a:solidFill>
                            </a14:hiddenFill>
                          </a:ext>
                        </a:extLst>
                      </p:spPr>
                    </p:pic>
                  </p:oleObj>
                </mc:Fallback>
              </mc:AlternateContent>
            </a:graphicData>
          </a:graphic>
        </p:graphicFrame>
        <p:sp>
          <p:nvSpPr>
            <p:cNvPr id="9" name="Text Box 28"/>
            <p:cNvSpPr txBox="1">
              <a:spLocks noChangeArrowheads="1"/>
            </p:cNvSpPr>
            <p:nvPr/>
          </p:nvSpPr>
          <p:spPr bwMode="auto">
            <a:xfrm>
              <a:off x="2133600" y="3505200"/>
              <a:ext cx="2133600" cy="369332"/>
            </a:xfrm>
            <a:prstGeom prst="rect">
              <a:avLst/>
            </a:prstGeom>
            <a:noFill/>
            <a:ln w="19050">
              <a:solidFill>
                <a:schemeClr val="accent3">
                  <a:lumMod val="75000"/>
                </a:schemeClr>
              </a:solidFill>
              <a:miter lim="800000"/>
              <a:headEnd/>
              <a:tailEnd/>
            </a:ln>
          </p:spPr>
          <p:txBody>
            <a:bodyPr wrap="square">
              <a:spAutoFit/>
            </a:bodyPr>
            <a:lstStyle/>
            <a:p>
              <a:r>
                <a:rPr lang="en-US" sz="1800" dirty="0"/>
                <a:t>Weight of formula </a:t>
              </a:r>
              <a:r>
                <a:rPr lang="en-US" sz="1800" i="1" dirty="0" err="1"/>
                <a:t>i</a:t>
              </a:r>
              <a:endParaRPr lang="en-US" sz="1800" i="1" dirty="0"/>
            </a:p>
          </p:txBody>
        </p:sp>
        <p:sp>
          <p:nvSpPr>
            <p:cNvPr id="10" name="Text Box 29"/>
            <p:cNvSpPr txBox="1">
              <a:spLocks noChangeArrowheads="1"/>
            </p:cNvSpPr>
            <p:nvPr/>
          </p:nvSpPr>
          <p:spPr bwMode="auto">
            <a:xfrm>
              <a:off x="4800600" y="3505200"/>
              <a:ext cx="2971800" cy="64633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r>
                <a:rPr lang="en-US" sz="1800" dirty="0" smtClean="0"/>
                <a:t>Number </a:t>
              </a:r>
              <a:r>
                <a:rPr lang="en-US" sz="1800" dirty="0"/>
                <a:t>of true groundings of formula </a:t>
              </a:r>
              <a:r>
                <a:rPr lang="en-US" sz="1800" i="1" dirty="0" err="1"/>
                <a:t>i</a:t>
              </a:r>
              <a:r>
                <a:rPr lang="en-US" sz="1800" i="1" dirty="0"/>
                <a:t> </a:t>
              </a:r>
              <a:r>
                <a:rPr lang="en-US" sz="1800" dirty="0"/>
                <a:t>in </a:t>
              </a:r>
              <a:r>
                <a:rPr lang="en-US" i="1" dirty="0" smtClean="0"/>
                <a:t>current Instance</a:t>
              </a:r>
              <a:endParaRPr lang="en-US" sz="1800" dirty="0"/>
            </a:p>
          </p:txBody>
        </p:sp>
        <p:sp>
          <p:nvSpPr>
            <p:cNvPr id="11" name="Line 30"/>
            <p:cNvSpPr>
              <a:spLocks noChangeShapeType="1"/>
            </p:cNvSpPr>
            <p:nvPr/>
          </p:nvSpPr>
          <p:spPr bwMode="auto">
            <a:xfrm flipV="1">
              <a:off x="4191000" y="3048000"/>
              <a:ext cx="533400" cy="457200"/>
            </a:xfrm>
            <a:prstGeom prst="line">
              <a:avLst/>
            </a:prstGeom>
            <a:noFill/>
            <a:ln w="19050">
              <a:solidFill>
                <a:srgbClr val="0000FF"/>
              </a:solidFill>
              <a:round/>
              <a:headEnd/>
              <a:tailEnd type="triangle" w="med" len="med"/>
            </a:ln>
          </p:spPr>
          <p:txBody>
            <a:bodyPr/>
            <a:lstStyle/>
            <a:p>
              <a:endParaRPr lang="en-US"/>
            </a:p>
          </p:txBody>
        </p:sp>
        <p:sp>
          <p:nvSpPr>
            <p:cNvPr id="12" name="Line 31"/>
            <p:cNvSpPr>
              <a:spLocks noChangeShapeType="1"/>
            </p:cNvSpPr>
            <p:nvPr/>
          </p:nvSpPr>
          <p:spPr bwMode="auto">
            <a:xfrm flipH="1" flipV="1">
              <a:off x="5105400" y="3048000"/>
              <a:ext cx="152400" cy="471487"/>
            </a:xfrm>
            <a:prstGeom prst="line">
              <a:avLst/>
            </a:prstGeom>
            <a:noFill/>
            <a:ln w="19050">
              <a:solidFill>
                <a:schemeClr val="accent6"/>
              </a:solidFill>
              <a:round/>
              <a:headEnd/>
              <a:tailEnd type="triangle" w="med" len="med"/>
            </a:ln>
          </p:spPr>
          <p:txBody>
            <a:bodyPr/>
            <a:lstStyle/>
            <a:p>
              <a:endParaRPr lang="en-US"/>
            </a:p>
          </p:txBody>
        </p:sp>
      </p:grpSp>
      <p:sp>
        <p:nvSpPr>
          <p:cNvPr id="13" name="Rectangle 12"/>
          <p:cNvSpPr/>
          <p:nvPr/>
        </p:nvSpPr>
        <p:spPr>
          <a:xfrm>
            <a:off x="3124200" y="1711169"/>
            <a:ext cx="304800" cy="304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4" name="Content Placeholder 4" descr="addin_tmp.png"/>
          <p:cNvPicPr>
            <a:picLocks noChangeAspect="1"/>
          </p:cNvPicPr>
          <p:nvPr>
            <p:custDataLst>
              <p:tags r:id="rId2"/>
            </p:custDataLst>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Lst>
          </a:blip>
          <a:stretch>
            <a:fillRect/>
          </a:stretch>
        </p:blipFill>
        <p:spPr>
          <a:xfrm>
            <a:off x="1948518" y="4572000"/>
            <a:ext cx="4027763" cy="496191"/>
          </a:xfrm>
          <a:prstGeom prst="rect">
            <a:avLst/>
          </a:prstGeom>
        </p:spPr>
      </p:pic>
      <p:sp>
        <p:nvSpPr>
          <p:cNvPr id="15" name="Rectangular Callout 14"/>
          <p:cNvSpPr/>
          <p:nvPr/>
        </p:nvSpPr>
        <p:spPr>
          <a:xfrm>
            <a:off x="1295400" y="5422178"/>
            <a:ext cx="5638800" cy="1066800"/>
          </a:xfrm>
          <a:prstGeom prst="wedgeRectCallout">
            <a:avLst>
              <a:gd name="adj1" fmla="val 20184"/>
              <a:gd name="adj2" fmla="val -99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Key Insight: View MLNs as sets of RDNs  </a:t>
            </a:r>
            <a:endParaRPr lang="en-US" sz="2400" dirty="0"/>
          </a:p>
        </p:txBody>
      </p:sp>
      <p:sp>
        <p:nvSpPr>
          <p:cNvPr id="16" name="TextBox 15"/>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Efficient Learning</a:t>
            </a:r>
            <a:endParaRPr lang="en-US" sz="2800" dirty="0">
              <a:solidFill>
                <a:schemeClr val="accent1">
                  <a:lumMod val="60000"/>
                  <a:lumOff val="40000"/>
                </a:schemeClr>
              </a:solidFill>
            </a:endParaRPr>
          </a:p>
        </p:txBody>
      </p:sp>
      <p:sp>
        <p:nvSpPr>
          <p:cNvPr id="18" name="Slide Number Placeholder 17"/>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0639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2"/>
          <p:cNvSpPr txBox="1">
            <a:spLocks/>
          </p:cNvSpPr>
          <p:nvPr/>
        </p:nvSpPr>
        <p:spPr>
          <a:xfrm>
            <a:off x="4295901" y="1785725"/>
            <a:ext cx="3031331" cy="2963466"/>
          </a:xfrm>
          <a:prstGeom prst="rect">
            <a:avLst/>
          </a:prstGeom>
        </p:spPr>
        <p:txBody>
          <a:bodyPr vert="horz" lIns="68580" tIns="34290" rIns="68580" bIns="34290" rtlCol="0">
            <a:normAutofit/>
          </a:bodyPr>
          <a:lstStyle/>
          <a:p>
            <a:pPr marL="342900" indent="-342900">
              <a:spcBef>
                <a:spcPct val="20000"/>
              </a:spcBef>
              <a:buFont typeface="Arial" panose="020B0604020202020204" pitchFamily="34" charset="0"/>
              <a:buChar char="•"/>
              <a:defRPr/>
            </a:pPr>
            <a:r>
              <a:rPr lang="en-US" sz="2000" dirty="0" smtClean="0">
                <a:solidFill>
                  <a:schemeClr val="accent4">
                    <a:lumMod val="75000"/>
                  </a:schemeClr>
                </a:solidFill>
              </a:rPr>
              <a:t>Maximize</a:t>
            </a:r>
            <a:endParaRPr lang="en-US" sz="2000" dirty="0">
              <a:solidFill>
                <a:schemeClr val="accent4">
                  <a:lumMod val="75000"/>
                </a:schemeClr>
              </a:solidFill>
            </a:endParaRPr>
          </a:p>
          <a:p>
            <a:pPr marL="257175" indent="-257175">
              <a:spcBef>
                <a:spcPct val="20000"/>
              </a:spcBef>
              <a:buFont typeface="Arial" pitchFamily="34" charset="0"/>
              <a:buChar char="•"/>
              <a:defRPr/>
            </a:pPr>
            <a:endParaRPr lang="en-US" sz="2000" dirty="0">
              <a:solidFill>
                <a:schemeClr val="accent4">
                  <a:lumMod val="75000"/>
                </a:schemeClr>
              </a:solidFill>
            </a:endParaRPr>
          </a:p>
          <a:p>
            <a:pPr marL="257175" indent="-257175">
              <a:spcBef>
                <a:spcPct val="20000"/>
              </a:spcBef>
              <a:buFont typeface="Arial" pitchFamily="34" charset="0"/>
              <a:buChar char="•"/>
              <a:defRPr/>
            </a:pPr>
            <a:endParaRPr lang="en-US" sz="2000" dirty="0">
              <a:solidFill>
                <a:schemeClr val="accent4">
                  <a:lumMod val="75000"/>
                </a:schemeClr>
              </a:solidFill>
            </a:endParaRPr>
          </a:p>
          <a:p>
            <a:pPr marL="342900" indent="-342900">
              <a:spcBef>
                <a:spcPct val="20000"/>
              </a:spcBef>
              <a:buFont typeface="Arial" panose="020B0604020202020204" pitchFamily="34" charset="0"/>
              <a:buChar char="•"/>
            </a:pPr>
            <a:r>
              <a:rPr lang="en-US" sz="2000" dirty="0">
                <a:solidFill>
                  <a:schemeClr val="accent4">
                    <a:lumMod val="75000"/>
                  </a:schemeClr>
                </a:solidFill>
              </a:rPr>
              <a:t>Probability of x</a:t>
            </a:r>
            <a:r>
              <a:rPr lang="en-US" sz="2000" baseline="-25000" dirty="0">
                <a:solidFill>
                  <a:schemeClr val="accent4">
                    <a:lumMod val="75000"/>
                  </a:schemeClr>
                </a:solidFill>
              </a:rPr>
              <a:t>i</a:t>
            </a:r>
          </a:p>
          <a:p>
            <a:pPr marL="257175" indent="-257175">
              <a:spcBef>
                <a:spcPct val="20000"/>
              </a:spcBef>
              <a:buFont typeface="Arial" pitchFamily="34" charset="0"/>
              <a:buChar char="•"/>
              <a:defRPr/>
            </a:pPr>
            <a:endParaRPr lang="en-US" sz="2000" dirty="0">
              <a:solidFill>
                <a:schemeClr val="accent4">
                  <a:lumMod val="75000"/>
                </a:schemeClr>
              </a:solidFill>
            </a:endParaRPr>
          </a:p>
          <a:p>
            <a:pPr marL="257175" indent="-257175">
              <a:spcBef>
                <a:spcPct val="20000"/>
              </a:spcBef>
              <a:buFont typeface="Arial" pitchFamily="34" charset="0"/>
              <a:buChar char="•"/>
              <a:defRPr/>
            </a:pPr>
            <a:endParaRPr lang="en-US" sz="2000" dirty="0">
              <a:solidFill>
                <a:schemeClr val="accent4">
                  <a:lumMod val="75000"/>
                </a:schemeClr>
              </a:solidFill>
            </a:endParaRPr>
          </a:p>
          <a:p>
            <a:pPr marL="342900" indent="-342900">
              <a:spcBef>
                <a:spcPct val="20000"/>
              </a:spcBef>
              <a:buFont typeface="Arial" panose="020B0604020202020204" pitchFamily="34" charset="0"/>
              <a:buChar char="•"/>
            </a:pPr>
            <a:r>
              <a:rPr lang="el-GR" sz="2000" dirty="0">
                <a:solidFill>
                  <a:schemeClr val="accent4">
                    <a:lumMod val="75000"/>
                  </a:schemeClr>
                </a:solidFill>
                <a:latin typeface="Times New Roman"/>
                <a:cs typeface="Times New Roman"/>
              </a:rPr>
              <a:t>ᴪ</a:t>
            </a:r>
            <a:r>
              <a:rPr lang="en-US" sz="2000" dirty="0">
                <a:solidFill>
                  <a:schemeClr val="accent4">
                    <a:lumMod val="75000"/>
                  </a:schemeClr>
                </a:solidFill>
                <a:latin typeface="Times New Roman"/>
                <a:cs typeface="Times New Roman"/>
              </a:rPr>
              <a:t>(x)</a:t>
            </a:r>
            <a:endParaRPr lang="en-US" sz="2000" dirty="0">
              <a:solidFill>
                <a:schemeClr val="accent4">
                  <a:lumMod val="75000"/>
                </a:schemeClr>
              </a:solidFill>
            </a:endParaRPr>
          </a:p>
        </p:txBody>
      </p:sp>
      <p:sp>
        <p:nvSpPr>
          <p:cNvPr id="13" name="Content Placeholder 12"/>
          <p:cNvSpPr>
            <a:spLocks noGrp="1"/>
          </p:cNvSpPr>
          <p:nvPr>
            <p:ph sz="quarter" idx="4294967295"/>
          </p:nvPr>
        </p:nvSpPr>
        <p:spPr>
          <a:xfrm>
            <a:off x="129892" y="1814071"/>
            <a:ext cx="3476093" cy="4430693"/>
          </a:xfrm>
        </p:spPr>
        <p:txBody>
          <a:bodyPr>
            <a:normAutofit/>
          </a:bodyPr>
          <a:lstStyle/>
          <a:p>
            <a:r>
              <a:rPr lang="en-US" sz="2000" dirty="0" smtClean="0">
                <a:solidFill>
                  <a:schemeClr val="accent2">
                    <a:lumMod val="75000"/>
                  </a:schemeClr>
                </a:solidFill>
              </a:rPr>
              <a:t>Maximize</a:t>
            </a:r>
            <a:endParaRPr lang="en-US" sz="2000" dirty="0">
              <a:solidFill>
                <a:schemeClr val="accent2">
                  <a:lumMod val="75000"/>
                </a:schemeClr>
              </a:solidFill>
            </a:endParaRPr>
          </a:p>
          <a:p>
            <a:endParaRPr lang="en-US" sz="2000" dirty="0">
              <a:solidFill>
                <a:schemeClr val="accent2">
                  <a:lumMod val="75000"/>
                </a:schemeClr>
              </a:solidFill>
            </a:endParaRPr>
          </a:p>
          <a:p>
            <a:endParaRPr lang="en-US" sz="2000" dirty="0">
              <a:solidFill>
                <a:schemeClr val="accent2">
                  <a:lumMod val="75000"/>
                </a:schemeClr>
              </a:solidFill>
            </a:endParaRPr>
          </a:p>
          <a:p>
            <a:r>
              <a:rPr lang="en-US" sz="2000" dirty="0">
                <a:solidFill>
                  <a:schemeClr val="accent2">
                    <a:lumMod val="75000"/>
                  </a:schemeClr>
                </a:solidFill>
              </a:rPr>
              <a:t>Probability of </a:t>
            </a:r>
            <a:r>
              <a:rPr lang="en-US" sz="2000" dirty="0" smtClean="0">
                <a:solidFill>
                  <a:schemeClr val="accent2">
                    <a:lumMod val="75000"/>
                  </a:schemeClr>
                </a:solidFill>
              </a:rPr>
              <a:t>x</a:t>
            </a:r>
            <a:r>
              <a:rPr lang="en-US" sz="2000" baseline="-25000" dirty="0" smtClean="0">
                <a:solidFill>
                  <a:schemeClr val="accent2">
                    <a:lumMod val="75000"/>
                  </a:schemeClr>
                </a:solidFill>
              </a:rPr>
              <a:t>i</a:t>
            </a:r>
          </a:p>
          <a:p>
            <a:endParaRPr lang="en-US" sz="2000" baseline="-25000" dirty="0">
              <a:solidFill>
                <a:schemeClr val="accent2">
                  <a:lumMod val="75000"/>
                </a:schemeClr>
              </a:solidFill>
            </a:endParaRPr>
          </a:p>
          <a:p>
            <a:pPr marL="0" indent="0">
              <a:buNone/>
            </a:pPr>
            <a:endParaRPr lang="en-US" sz="2000" baseline="-25000" dirty="0">
              <a:solidFill>
                <a:schemeClr val="accent2">
                  <a:lumMod val="75000"/>
                </a:schemeClr>
              </a:solidFill>
            </a:endParaRPr>
          </a:p>
          <a:p>
            <a:endParaRPr lang="en-US" sz="2000" baseline="-25000" dirty="0">
              <a:solidFill>
                <a:schemeClr val="accent2">
                  <a:lumMod val="75000"/>
                </a:schemeClr>
              </a:solidFill>
            </a:endParaRPr>
          </a:p>
          <a:p>
            <a:r>
              <a:rPr lang="el-GR" sz="2000" dirty="0">
                <a:solidFill>
                  <a:schemeClr val="accent2">
                    <a:lumMod val="75000"/>
                  </a:schemeClr>
                </a:solidFill>
                <a:latin typeface="Times New Roman"/>
                <a:cs typeface="Times New Roman"/>
              </a:rPr>
              <a:t>ᴪ</a:t>
            </a:r>
            <a:r>
              <a:rPr lang="en-US" sz="2000" dirty="0">
                <a:solidFill>
                  <a:schemeClr val="accent2">
                    <a:lumMod val="75000"/>
                  </a:schemeClr>
                </a:solidFill>
                <a:latin typeface="Times New Roman"/>
                <a:cs typeface="Times New Roman"/>
              </a:rPr>
              <a:t>(x)</a:t>
            </a:r>
          </a:p>
          <a:p>
            <a:endParaRPr lang="en-US" sz="2000" dirty="0">
              <a:solidFill>
                <a:schemeClr val="accent2">
                  <a:lumMod val="75000"/>
                </a:schemeClr>
              </a:solidFill>
            </a:endParaRPr>
          </a:p>
        </p:txBody>
      </p:sp>
      <p:sp>
        <p:nvSpPr>
          <p:cNvPr id="10" name="Title 9"/>
          <p:cNvSpPr>
            <a:spLocks noGrp="1"/>
          </p:cNvSpPr>
          <p:nvPr>
            <p:ph type="title" idx="4294967295"/>
          </p:nvPr>
        </p:nvSpPr>
        <p:spPr>
          <a:xfrm>
            <a:off x="228600" y="223775"/>
            <a:ext cx="7098632" cy="744058"/>
          </a:xfrm>
        </p:spPr>
        <p:txBody>
          <a:bodyPr/>
          <a:lstStyle/>
          <a:p>
            <a:r>
              <a:rPr lang="en-US" dirty="0" smtClean="0"/>
              <a:t>Functional gradient for SRL</a:t>
            </a:r>
            <a:endParaRPr lang="en-US" dirty="0"/>
          </a:p>
        </p:txBody>
      </p:sp>
      <p:sp>
        <p:nvSpPr>
          <p:cNvPr id="11" name="Text Placeholder 10"/>
          <p:cNvSpPr>
            <a:spLocks noGrp="1"/>
          </p:cNvSpPr>
          <p:nvPr>
            <p:ph type="body" idx="4294967295"/>
          </p:nvPr>
        </p:nvSpPr>
        <p:spPr>
          <a:xfrm>
            <a:off x="352867" y="1136868"/>
            <a:ext cx="3030141" cy="479822"/>
          </a:xfrm>
        </p:spPr>
        <p:txBody>
          <a:bodyPr>
            <a:normAutofit/>
          </a:bodyPr>
          <a:lstStyle/>
          <a:p>
            <a:pPr marL="114300" indent="0">
              <a:buNone/>
            </a:pPr>
            <a:r>
              <a:rPr lang="en-US" sz="2100" dirty="0">
                <a:solidFill>
                  <a:schemeClr val="accent2">
                    <a:lumMod val="75000"/>
                  </a:schemeClr>
                </a:solidFill>
              </a:rPr>
              <a:t>RDN</a:t>
            </a:r>
          </a:p>
        </p:txBody>
      </p:sp>
      <p:pic>
        <p:nvPicPr>
          <p:cNvPr id="5" name="Content Placeholder 4" descr="addin_tmp.png"/>
          <p:cNvPicPr>
            <a:picLocks noGrp="1" noChangeAspect="1"/>
          </p:cNvPicPr>
          <p:nvPr>
            <p:ph sz="half" idx="4294967295"/>
            <p:custDataLst>
              <p:tags r:id="rId1"/>
            </p:custDataLst>
          </p:nvPr>
        </p:nvPicPr>
        <p:blipFill>
          <a:blip r:embed="rId9" cstate="print">
            <a:extLst>
              <a:ext uri="{BEBA8EAE-BF5A-486C-A8C5-ECC9F3942E4B}">
                <a14:imgProps xmlns:a14="http://schemas.microsoft.com/office/drawing/2010/main">
                  <a14:imgLayer r:embed="rId10">
                    <a14:imgEffect>
                      <a14:brightnessContrast bright="-100000" contrast="100000"/>
                    </a14:imgEffect>
                  </a14:imgLayer>
                </a14:imgProps>
              </a:ext>
            </a:extLst>
          </a:blip>
          <a:stretch>
            <a:fillRect/>
          </a:stretch>
        </p:blipFill>
        <p:spPr>
          <a:xfrm>
            <a:off x="4794085" y="2247544"/>
            <a:ext cx="3432528" cy="419456"/>
          </a:xfrm>
          <a:prstGeom prst="rect">
            <a:avLst/>
          </a:prstGeom>
        </p:spPr>
      </p:pic>
      <p:sp>
        <p:nvSpPr>
          <p:cNvPr id="12" name="Text Placeholder 11"/>
          <p:cNvSpPr>
            <a:spLocks noGrp="1"/>
          </p:cNvSpPr>
          <p:nvPr>
            <p:ph type="body" sz="quarter" idx="4294967295"/>
          </p:nvPr>
        </p:nvSpPr>
        <p:spPr>
          <a:xfrm>
            <a:off x="4182620" y="1120378"/>
            <a:ext cx="3031331" cy="479822"/>
          </a:xfrm>
        </p:spPr>
        <p:txBody>
          <a:bodyPr>
            <a:normAutofit/>
          </a:bodyPr>
          <a:lstStyle/>
          <a:p>
            <a:pPr marL="114300" indent="0">
              <a:buNone/>
            </a:pPr>
            <a:r>
              <a:rPr lang="en-US" sz="2100" dirty="0">
                <a:solidFill>
                  <a:schemeClr val="accent4">
                    <a:lumMod val="75000"/>
                  </a:schemeClr>
                </a:solidFill>
              </a:rPr>
              <a:t>MLN</a:t>
            </a:r>
          </a:p>
        </p:txBody>
      </p:sp>
      <p:pic>
        <p:nvPicPr>
          <p:cNvPr id="7" name="Picture 6" descr="addin_tmp.png"/>
          <p:cNvPicPr>
            <a:picLocks noChangeAspect="1"/>
          </p:cNvPicPr>
          <p:nvPr>
            <p:custDataLst>
              <p:tags r:id="rId2"/>
            </p:custDataLst>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Lst>
          </a:blip>
          <a:stretch>
            <a:fillRect/>
          </a:stretch>
        </p:blipFill>
        <p:spPr>
          <a:xfrm>
            <a:off x="495846" y="2379928"/>
            <a:ext cx="3374648" cy="447425"/>
          </a:xfrm>
          <a:prstGeom prst="rect">
            <a:avLst/>
          </a:prstGeom>
        </p:spPr>
      </p:pic>
      <p:cxnSp>
        <p:nvCxnSpPr>
          <p:cNvPr id="16" name="Straight Connector 15"/>
          <p:cNvCxnSpPr/>
          <p:nvPr/>
        </p:nvCxnSpPr>
        <p:spPr>
          <a:xfrm flipH="1">
            <a:off x="4157220" y="1640191"/>
            <a:ext cx="2" cy="448879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17" descr="addin_tmp.png"/>
          <p:cNvPicPr>
            <a:picLocks noChangeAspect="1"/>
          </p:cNvPicPr>
          <p:nvPr>
            <p:custDataLst>
              <p:tags r:id="rId3"/>
            </p:custDataLst>
          </p:nvPr>
        </p:nvPicPr>
        <p:blipFill>
          <a:blip r:embed="rId13" cstate="print">
            <a:extLst>
              <a:ext uri="{BEBA8EAE-BF5A-486C-A8C5-ECC9F3942E4B}">
                <a14:imgProps xmlns:a14="http://schemas.microsoft.com/office/drawing/2010/main">
                  <a14:imgLayer r:embed="rId14">
                    <a14:imgEffect>
                      <a14:brightnessContrast bright="-100000" contrast="100000"/>
                    </a14:imgEffect>
                  </a14:imgLayer>
                </a14:imgProps>
              </a:ext>
            </a:extLst>
          </a:blip>
          <a:stretch>
            <a:fillRect/>
          </a:stretch>
        </p:blipFill>
        <p:spPr>
          <a:xfrm>
            <a:off x="303315" y="3359166"/>
            <a:ext cx="3567179" cy="525425"/>
          </a:xfrm>
          <a:prstGeom prst="rect">
            <a:avLst/>
          </a:prstGeom>
        </p:spPr>
      </p:pic>
      <p:pic>
        <p:nvPicPr>
          <p:cNvPr id="23" name="Picture 22" descr="addin_tmp.png"/>
          <p:cNvPicPr>
            <a:picLocks noChangeAspect="1"/>
          </p:cNvPicPr>
          <p:nvPr>
            <p:custDataLst>
              <p:tags r:id="rId4"/>
            </p:custDataLst>
          </p:nvPr>
        </p:nvPicPr>
        <p:blipFill>
          <a:blip r:embed="rId15" cstate="print">
            <a:extLst>
              <a:ext uri="{BEBA8EAE-BF5A-486C-A8C5-ECC9F3942E4B}">
                <a14:imgProps xmlns:a14="http://schemas.microsoft.com/office/drawing/2010/main">
                  <a14:imgLayer r:embed="rId16">
                    <a14:imgEffect>
                      <a14:brightnessContrast bright="-100000" contrast="100000"/>
                    </a14:imgEffect>
                  </a14:imgLayer>
                </a14:imgProps>
              </a:ext>
            </a:extLst>
          </a:blip>
          <a:stretch>
            <a:fillRect/>
          </a:stretch>
        </p:blipFill>
        <p:spPr>
          <a:xfrm>
            <a:off x="4757799" y="3301703"/>
            <a:ext cx="3465611" cy="464679"/>
          </a:xfrm>
          <a:prstGeom prst="rect">
            <a:avLst/>
          </a:prstGeom>
        </p:spPr>
      </p:pic>
      <p:pic>
        <p:nvPicPr>
          <p:cNvPr id="27" name="Picture 26" descr="addin_tmp.png"/>
          <p:cNvPicPr>
            <a:picLocks noChangeAspect="1"/>
          </p:cNvPicPr>
          <p:nvPr>
            <p:custDataLst>
              <p:tags r:id="rId5"/>
            </p:custDataLst>
          </p:nvPr>
        </p:nvPicPr>
        <p:blipFill>
          <a:blip r:embed="rId17" cstate="print">
            <a:extLst>
              <a:ext uri="{BEBA8EAE-BF5A-486C-A8C5-ECC9F3942E4B}">
                <a14:imgProps xmlns:a14="http://schemas.microsoft.com/office/drawing/2010/main">
                  <a14:imgLayer r:embed="rId18">
                    <a14:imgEffect>
                      <a14:brightnessContrast bright="-100000" contrast="100000"/>
                    </a14:imgEffect>
                  </a14:imgLayer>
                </a14:imgProps>
              </a:ext>
            </a:extLst>
          </a:blip>
          <a:stretch>
            <a:fillRect/>
          </a:stretch>
        </p:blipFill>
        <p:spPr>
          <a:xfrm>
            <a:off x="4840743" y="4719605"/>
            <a:ext cx="3299722" cy="982809"/>
          </a:xfrm>
          <a:prstGeom prst="rect">
            <a:avLst/>
          </a:prstGeom>
        </p:spPr>
      </p:pic>
      <p:pic>
        <p:nvPicPr>
          <p:cNvPr id="26" name="Picture 25" descr="addin_tmp.png"/>
          <p:cNvPicPr>
            <a:picLocks noChangeAspect="1"/>
          </p:cNvPicPr>
          <p:nvPr>
            <p:custDataLst>
              <p:tags r:id="rId6"/>
            </p:custDataLst>
          </p:nvPr>
        </p:nvPicPr>
        <p:blipFill>
          <a:blip r:embed="rId19" cstate="print">
            <a:extLst>
              <a:ext uri="{BEBA8EAE-BF5A-486C-A8C5-ECC9F3942E4B}">
                <a14:imgProps xmlns:a14="http://schemas.microsoft.com/office/drawing/2010/main">
                  <a14:imgLayer r:embed="rId20">
                    <a14:imgEffect>
                      <a14:brightnessContrast bright="-100000" contrast="100000"/>
                    </a14:imgEffect>
                  </a14:imgLayer>
                </a14:imgProps>
              </a:ext>
            </a:extLst>
          </a:blip>
          <a:stretch>
            <a:fillRect/>
          </a:stretch>
        </p:blipFill>
        <p:spPr>
          <a:xfrm>
            <a:off x="436401" y="4782590"/>
            <a:ext cx="3549392" cy="513349"/>
          </a:xfrm>
          <a:prstGeom prst="rect">
            <a:avLst/>
          </a:prstGeom>
        </p:spPr>
      </p:pic>
      <p:sp>
        <p:nvSpPr>
          <p:cNvPr id="3" name="Rectangle 2"/>
          <p:cNvSpPr/>
          <p:nvPr/>
        </p:nvSpPr>
        <p:spPr>
          <a:xfrm>
            <a:off x="4877029" y="6244764"/>
            <a:ext cx="2787943" cy="369332"/>
          </a:xfrm>
          <a:prstGeom prst="rect">
            <a:avLst/>
          </a:prstGeom>
        </p:spPr>
        <p:txBody>
          <a:bodyPr wrap="none">
            <a:spAutoFit/>
          </a:bodyPr>
          <a:lstStyle/>
          <a:p>
            <a:r>
              <a:rPr lang="en-US" dirty="0">
                <a:solidFill>
                  <a:schemeClr val="accent3"/>
                </a:solidFill>
              </a:rPr>
              <a:t>[</a:t>
            </a:r>
            <a:r>
              <a:rPr lang="en-US" b="1" u="sng" dirty="0">
                <a:solidFill>
                  <a:schemeClr val="accent3"/>
                </a:solidFill>
              </a:rPr>
              <a:t>TK</a:t>
            </a:r>
            <a:r>
              <a:rPr lang="en-US" dirty="0">
                <a:solidFill>
                  <a:schemeClr val="accent3"/>
                </a:solidFill>
              </a:rPr>
              <a:t>, SN, KK and JS ICDM’11]</a:t>
            </a:r>
            <a:endParaRPr lang="en-US" dirty="0"/>
          </a:p>
        </p:txBody>
      </p:sp>
      <p:sp>
        <p:nvSpPr>
          <p:cNvPr id="17" name="TextBox 16"/>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Efficient Learning</a:t>
            </a:r>
            <a:endParaRPr lang="en-US" sz="2800" dirty="0">
              <a:solidFill>
                <a:schemeClr val="accent1">
                  <a:lumMod val="60000"/>
                  <a:lumOff val="40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
        <p:nvSpPr>
          <p:cNvPr id="2" name="Rounded Rectangle 1"/>
          <p:cNvSpPr/>
          <p:nvPr/>
        </p:nvSpPr>
        <p:spPr>
          <a:xfrm>
            <a:off x="-3746387" y="1948270"/>
            <a:ext cx="3429000" cy="881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Model  defined as a product of conditional distributions</a:t>
            </a:r>
            <a:endParaRPr lang="en-US" sz="2000" dirty="0"/>
          </a:p>
        </p:txBody>
      </p:sp>
      <p:sp>
        <p:nvSpPr>
          <p:cNvPr id="19" name="Rounded Rectangle 18"/>
          <p:cNvSpPr/>
          <p:nvPr/>
        </p:nvSpPr>
        <p:spPr>
          <a:xfrm>
            <a:off x="9294251" y="1938125"/>
            <a:ext cx="3429000" cy="8812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Learning optimizes a product of conditional distributions</a:t>
            </a:r>
            <a:endParaRPr lang="en-US" sz="2000" dirty="0"/>
          </a:p>
        </p:txBody>
      </p:sp>
      <p:sp>
        <p:nvSpPr>
          <p:cNvPr id="20" name="Rounded Rectangle 19"/>
          <p:cNvSpPr/>
          <p:nvPr/>
        </p:nvSpPr>
        <p:spPr>
          <a:xfrm>
            <a:off x="-3733800" y="3081125"/>
            <a:ext cx="3429000" cy="881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Each conditional distribution can be learned independently</a:t>
            </a:r>
            <a:endParaRPr lang="en-US" sz="2000" dirty="0"/>
          </a:p>
        </p:txBody>
      </p:sp>
      <p:sp>
        <p:nvSpPr>
          <p:cNvPr id="21" name="Rounded Rectangle 20"/>
          <p:cNvSpPr/>
          <p:nvPr/>
        </p:nvSpPr>
        <p:spPr>
          <a:xfrm>
            <a:off x="9296400" y="3141405"/>
            <a:ext cx="3429000" cy="8812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Each conditional distribution not learned independently </a:t>
            </a:r>
            <a:endParaRPr lang="en-US" sz="2000" dirty="0"/>
          </a:p>
        </p:txBody>
      </p:sp>
      <p:sp>
        <p:nvSpPr>
          <p:cNvPr id="22" name="Rounded Rectangle 21"/>
          <p:cNvSpPr/>
          <p:nvPr/>
        </p:nvSpPr>
        <p:spPr>
          <a:xfrm>
            <a:off x="-3657600" y="4191000"/>
            <a:ext cx="3429000" cy="881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Regression tree uses aggregators (e.g. Exists)</a:t>
            </a:r>
            <a:endParaRPr lang="en-US" sz="2000" dirty="0"/>
          </a:p>
        </p:txBody>
      </p:sp>
      <p:sp>
        <p:nvSpPr>
          <p:cNvPr id="24" name="Rounded Rectangle 23"/>
          <p:cNvSpPr/>
          <p:nvPr/>
        </p:nvSpPr>
        <p:spPr>
          <a:xfrm>
            <a:off x="9312055" y="4343400"/>
            <a:ext cx="3489545" cy="8812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Regression tree scales output by the number of groundings</a:t>
            </a:r>
            <a:endParaRPr lang="en-US" sz="2000" dirty="0"/>
          </a:p>
        </p:txBody>
      </p:sp>
    </p:spTree>
    <p:extLst>
      <p:ext uri="{BB962C8B-B14F-4D97-AF65-F5344CB8AC3E}">
        <p14:creationId xmlns:p14="http://schemas.microsoft.com/office/powerpoint/2010/main" val="392859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2.22222E-6 1.85185E-6 L 0.45555 -0.00116 " pathEditMode="relative" rAng="0" ptsTypes="AA">
                                      <p:cBhvr>
                                        <p:cTn id="46" dur="1000" fill="hold"/>
                                        <p:tgtEl>
                                          <p:spTgt spid="2"/>
                                        </p:tgtEl>
                                        <p:attrNameLst>
                                          <p:attrName>ppt_x</p:attrName>
                                          <p:attrName>ppt_y</p:attrName>
                                        </p:attrNameLst>
                                      </p:cBhvr>
                                      <p:rCtr x="22778" y="-69"/>
                                    </p:animMotion>
                                  </p:childTnLst>
                                </p:cTn>
                              </p:par>
                              <p:par>
                                <p:cTn id="47" presetID="42" presetClass="path" presetSubtype="0" accel="50000" decel="50000" fill="hold" grpId="0" nodeType="withEffect">
                                  <p:stCondLst>
                                    <p:cond delay="0"/>
                                  </p:stCondLst>
                                  <p:childTnLst>
                                    <p:animMotion origin="layout" path="M -3.05556E-6 7.40741E-7 L -0.52899 0.00579 " pathEditMode="relative" rAng="0" ptsTypes="AA">
                                      <p:cBhvr>
                                        <p:cTn id="48" dur="1000" fill="hold"/>
                                        <p:tgtEl>
                                          <p:spTgt spid="19"/>
                                        </p:tgtEl>
                                        <p:attrNameLst>
                                          <p:attrName>ppt_x</p:attrName>
                                          <p:attrName>ppt_y</p:attrName>
                                        </p:attrNameLst>
                                      </p:cBhvr>
                                      <p:rCtr x="-26458" y="278"/>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0" nodeType="clickEffect">
                                  <p:stCondLst>
                                    <p:cond delay="0"/>
                                  </p:stCondLst>
                                  <p:childTnLst>
                                    <p:animMotion origin="layout" path="M 3.33333E-6 -2.22222E-6 L -0.52917 -0.00416 " pathEditMode="relative" rAng="0" ptsTypes="AA">
                                      <p:cBhvr>
                                        <p:cTn id="52" dur="1000" fill="hold"/>
                                        <p:tgtEl>
                                          <p:spTgt spid="21"/>
                                        </p:tgtEl>
                                        <p:attrNameLst>
                                          <p:attrName>ppt_x</p:attrName>
                                          <p:attrName>ppt_y</p:attrName>
                                        </p:attrNameLst>
                                      </p:cBhvr>
                                      <p:rCtr x="-26458" y="-208"/>
                                    </p:animMotion>
                                  </p:childTnLst>
                                </p:cTn>
                              </p:par>
                              <p:par>
                                <p:cTn id="53" presetID="42" presetClass="path" presetSubtype="0" accel="50000" decel="50000" fill="hold" grpId="0" nodeType="withEffect">
                                  <p:stCondLst>
                                    <p:cond delay="0"/>
                                  </p:stCondLst>
                                  <p:childTnLst>
                                    <p:animMotion origin="layout" path="M 3.33333E-6 4.07407E-6 L 0.4625 0.0074 " pathEditMode="relative" rAng="0" ptsTypes="AA">
                                      <p:cBhvr>
                                        <p:cTn id="54" dur="1000" fill="hold"/>
                                        <p:tgtEl>
                                          <p:spTgt spid="20"/>
                                        </p:tgtEl>
                                        <p:attrNameLst>
                                          <p:attrName>ppt_x</p:attrName>
                                          <p:attrName>ppt_y</p:attrName>
                                        </p:attrNameLst>
                                      </p:cBhvr>
                                      <p:rCtr x="23125" y="370"/>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2.77556E-17 -1.48148E-6 L 0.4625 0.01736 " pathEditMode="relative" rAng="0" ptsTypes="AA">
                                      <p:cBhvr>
                                        <p:cTn id="58" dur="1000" fill="hold"/>
                                        <p:tgtEl>
                                          <p:spTgt spid="22"/>
                                        </p:tgtEl>
                                        <p:attrNameLst>
                                          <p:attrName>ppt_x</p:attrName>
                                          <p:attrName>ppt_y</p:attrName>
                                        </p:attrNameLst>
                                      </p:cBhvr>
                                      <p:rCtr x="23125" y="856"/>
                                    </p:animMotion>
                                  </p:childTnLst>
                                </p:cTn>
                              </p:par>
                              <p:par>
                                <p:cTn id="59" presetID="42" presetClass="path" presetSubtype="0" accel="50000" decel="50000" fill="hold" grpId="0" nodeType="withEffect">
                                  <p:stCondLst>
                                    <p:cond delay="0"/>
                                  </p:stCondLst>
                                  <p:childTnLst>
                                    <p:animMotion origin="layout" path="M -1.38889E-6 -3.7037E-6 L -0.52587 -0.00926 " pathEditMode="relative" rAng="0" ptsTypes="AA">
                                      <p:cBhvr>
                                        <p:cTn id="60" dur="1000" fill="hold"/>
                                        <p:tgtEl>
                                          <p:spTgt spid="24"/>
                                        </p:tgtEl>
                                        <p:attrNameLst>
                                          <p:attrName>ppt_x</p:attrName>
                                          <p:attrName>ppt_y</p:attrName>
                                        </p:attrNameLst>
                                      </p:cBhvr>
                                      <p:rCtr x="-26302"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9" grpId="0" animBg="1"/>
      <p:bldP spid="20" grpId="0" animBg="1"/>
      <p:bldP spid="21" grpId="0" animBg="1"/>
      <p:bldP spid="22"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7620000" cy="1143000"/>
          </a:xfrm>
        </p:spPr>
        <p:txBody>
          <a:bodyPr/>
          <a:lstStyle/>
          <a:p>
            <a:r>
              <a:rPr lang="en-US" dirty="0" smtClean="0"/>
              <a:t>Machine Learning</a:t>
            </a:r>
            <a:endParaRPr lang="en-US" dirty="0"/>
          </a:p>
        </p:txBody>
      </p:sp>
      <p:sp>
        <p:nvSpPr>
          <p:cNvPr id="5" name="Multiply 4"/>
          <p:cNvSpPr/>
          <p:nvPr/>
        </p:nvSpPr>
        <p:spPr>
          <a:xfrm>
            <a:off x="2781300" y="2275681"/>
            <a:ext cx="381000" cy="381000"/>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Multiply 5"/>
          <p:cNvSpPr/>
          <p:nvPr/>
        </p:nvSpPr>
        <p:spPr>
          <a:xfrm>
            <a:off x="4495800" y="2014991"/>
            <a:ext cx="381000" cy="381000"/>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Multiply 6"/>
          <p:cNvSpPr/>
          <p:nvPr/>
        </p:nvSpPr>
        <p:spPr>
          <a:xfrm>
            <a:off x="2324100" y="3986624"/>
            <a:ext cx="381000" cy="381000"/>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Flowchart: Connector 7"/>
          <p:cNvSpPr/>
          <p:nvPr/>
        </p:nvSpPr>
        <p:spPr>
          <a:xfrm>
            <a:off x="3846286" y="5149351"/>
            <a:ext cx="304800" cy="3048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Flowchart: Connector 8"/>
          <p:cNvSpPr/>
          <p:nvPr/>
        </p:nvSpPr>
        <p:spPr>
          <a:xfrm>
            <a:off x="4381500" y="3691391"/>
            <a:ext cx="304800" cy="3048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Flowchart: Connector 9"/>
          <p:cNvSpPr/>
          <p:nvPr/>
        </p:nvSpPr>
        <p:spPr>
          <a:xfrm>
            <a:off x="6096000" y="3117623"/>
            <a:ext cx="304800" cy="3048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 name="Straight Connector 11"/>
          <p:cNvCxnSpPr/>
          <p:nvPr/>
        </p:nvCxnSpPr>
        <p:spPr>
          <a:xfrm flipV="1">
            <a:off x="876300" y="1066800"/>
            <a:ext cx="6477000" cy="4902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0600" y="3853958"/>
            <a:ext cx="1333500" cy="646331"/>
          </a:xfrm>
          <a:prstGeom prst="rect">
            <a:avLst/>
          </a:prstGeom>
          <a:noFill/>
        </p:spPr>
        <p:txBody>
          <a:bodyPr wrap="square" rtlCol="0">
            <a:spAutoFit/>
          </a:bodyPr>
          <a:lstStyle/>
          <a:p>
            <a:r>
              <a:rPr lang="en-US" dirty="0" smtClean="0"/>
              <a:t>Height:    62</a:t>
            </a:r>
          </a:p>
          <a:p>
            <a:r>
              <a:rPr lang="en-US" dirty="0" smtClean="0"/>
              <a:t>Weight: 160</a:t>
            </a:r>
            <a:endParaRPr lang="en-US" dirty="0"/>
          </a:p>
        </p:txBody>
      </p:sp>
      <p:sp>
        <p:nvSpPr>
          <p:cNvPr id="14" name="TextBox 13"/>
          <p:cNvSpPr txBox="1"/>
          <p:nvPr/>
        </p:nvSpPr>
        <p:spPr>
          <a:xfrm>
            <a:off x="1447800" y="2097658"/>
            <a:ext cx="1600200" cy="646331"/>
          </a:xfrm>
          <a:prstGeom prst="rect">
            <a:avLst/>
          </a:prstGeom>
          <a:noFill/>
        </p:spPr>
        <p:txBody>
          <a:bodyPr wrap="square" rtlCol="0">
            <a:spAutoFit/>
          </a:bodyPr>
          <a:lstStyle/>
          <a:p>
            <a:r>
              <a:rPr lang="en-US" dirty="0"/>
              <a:t>Height:    </a:t>
            </a:r>
            <a:r>
              <a:rPr lang="en-US" dirty="0" smtClean="0"/>
              <a:t>72</a:t>
            </a:r>
            <a:endParaRPr lang="en-US" dirty="0"/>
          </a:p>
          <a:p>
            <a:r>
              <a:rPr lang="en-US" dirty="0" smtClean="0"/>
              <a:t>Weight: 175</a:t>
            </a:r>
            <a:endParaRPr lang="en-US" dirty="0"/>
          </a:p>
        </p:txBody>
      </p:sp>
      <p:sp>
        <p:nvSpPr>
          <p:cNvPr id="15" name="TextBox 14"/>
          <p:cNvSpPr txBox="1"/>
          <p:nvPr/>
        </p:nvSpPr>
        <p:spPr>
          <a:xfrm>
            <a:off x="3467100" y="1410502"/>
            <a:ext cx="1562100" cy="646331"/>
          </a:xfrm>
          <a:prstGeom prst="rect">
            <a:avLst/>
          </a:prstGeom>
          <a:noFill/>
        </p:spPr>
        <p:txBody>
          <a:bodyPr wrap="square" rtlCol="0">
            <a:spAutoFit/>
          </a:bodyPr>
          <a:lstStyle/>
          <a:p>
            <a:r>
              <a:rPr lang="en-US" dirty="0"/>
              <a:t>Height:    </a:t>
            </a:r>
            <a:r>
              <a:rPr lang="en-US" dirty="0" smtClean="0"/>
              <a:t>  75</a:t>
            </a:r>
            <a:endParaRPr lang="en-US" dirty="0"/>
          </a:p>
          <a:p>
            <a:r>
              <a:rPr lang="en-US" dirty="0" smtClean="0"/>
              <a:t>Weight:   200</a:t>
            </a:r>
            <a:endParaRPr lang="en-US" dirty="0"/>
          </a:p>
        </p:txBody>
      </p:sp>
      <p:sp>
        <p:nvSpPr>
          <p:cNvPr id="16" name="TextBox 15"/>
          <p:cNvSpPr txBox="1"/>
          <p:nvPr/>
        </p:nvSpPr>
        <p:spPr>
          <a:xfrm>
            <a:off x="3124200" y="5442979"/>
            <a:ext cx="1562100" cy="646331"/>
          </a:xfrm>
          <a:prstGeom prst="rect">
            <a:avLst/>
          </a:prstGeom>
          <a:noFill/>
        </p:spPr>
        <p:txBody>
          <a:bodyPr wrap="square" rtlCol="0">
            <a:spAutoFit/>
          </a:bodyPr>
          <a:lstStyle/>
          <a:p>
            <a:r>
              <a:rPr lang="en-US" dirty="0"/>
              <a:t>Height:    </a:t>
            </a:r>
            <a:r>
              <a:rPr lang="en-US" dirty="0" smtClean="0"/>
              <a:t>  55</a:t>
            </a:r>
            <a:endParaRPr lang="en-US" dirty="0"/>
          </a:p>
          <a:p>
            <a:r>
              <a:rPr lang="en-US" dirty="0" smtClean="0"/>
              <a:t>Weight:   185</a:t>
            </a:r>
            <a:endParaRPr lang="en-US" dirty="0"/>
          </a:p>
        </p:txBody>
      </p:sp>
      <p:sp>
        <p:nvSpPr>
          <p:cNvPr id="17" name="TextBox 16"/>
          <p:cNvSpPr txBox="1"/>
          <p:nvPr/>
        </p:nvSpPr>
        <p:spPr>
          <a:xfrm>
            <a:off x="4580164" y="3945677"/>
            <a:ext cx="1562100" cy="646331"/>
          </a:xfrm>
          <a:prstGeom prst="rect">
            <a:avLst/>
          </a:prstGeom>
          <a:noFill/>
        </p:spPr>
        <p:txBody>
          <a:bodyPr wrap="square" rtlCol="0">
            <a:spAutoFit/>
          </a:bodyPr>
          <a:lstStyle/>
          <a:p>
            <a:r>
              <a:rPr lang="en-US" dirty="0"/>
              <a:t>Height:    </a:t>
            </a:r>
            <a:r>
              <a:rPr lang="en-US" dirty="0" smtClean="0"/>
              <a:t>  62</a:t>
            </a:r>
            <a:endParaRPr lang="en-US" dirty="0"/>
          </a:p>
          <a:p>
            <a:r>
              <a:rPr lang="en-US" dirty="0" smtClean="0"/>
              <a:t>Weight:   190</a:t>
            </a:r>
            <a:endParaRPr lang="en-US" dirty="0"/>
          </a:p>
        </p:txBody>
      </p:sp>
      <p:sp>
        <p:nvSpPr>
          <p:cNvPr id="18" name="TextBox 17"/>
          <p:cNvSpPr txBox="1"/>
          <p:nvPr/>
        </p:nvSpPr>
        <p:spPr>
          <a:xfrm>
            <a:off x="6494235" y="3387959"/>
            <a:ext cx="1562100" cy="646331"/>
          </a:xfrm>
          <a:prstGeom prst="rect">
            <a:avLst/>
          </a:prstGeom>
          <a:noFill/>
        </p:spPr>
        <p:txBody>
          <a:bodyPr wrap="square" rtlCol="0">
            <a:spAutoFit/>
          </a:bodyPr>
          <a:lstStyle/>
          <a:p>
            <a:r>
              <a:rPr lang="en-US" dirty="0"/>
              <a:t>Height:    </a:t>
            </a:r>
            <a:r>
              <a:rPr lang="en-US" dirty="0" smtClean="0"/>
              <a:t>  65</a:t>
            </a:r>
            <a:endParaRPr lang="en-US" dirty="0"/>
          </a:p>
          <a:p>
            <a:r>
              <a:rPr lang="en-US" dirty="0" smtClean="0"/>
              <a:t>Weight:   250</a:t>
            </a:r>
            <a:endParaRPr lang="en-US" dirty="0"/>
          </a:p>
        </p:txBody>
      </p:sp>
      <p:sp>
        <p:nvSpPr>
          <p:cNvPr id="23" name="TextBox 22"/>
          <p:cNvSpPr txBox="1"/>
          <p:nvPr/>
        </p:nvSpPr>
        <p:spPr>
          <a:xfrm>
            <a:off x="1013505" y="4390072"/>
            <a:ext cx="2171700" cy="1477328"/>
          </a:xfrm>
          <a:prstGeom prst="rect">
            <a:avLst/>
          </a:prstGeom>
          <a:noFill/>
        </p:spPr>
        <p:txBody>
          <a:bodyPr wrap="square" rtlCol="0">
            <a:spAutoFit/>
          </a:bodyPr>
          <a:lstStyle/>
          <a:p>
            <a:r>
              <a:rPr lang="en-US" dirty="0" smtClean="0"/>
              <a:t>LDL:</a:t>
            </a:r>
          </a:p>
          <a:p>
            <a:r>
              <a:rPr lang="en-US" dirty="0" smtClean="0"/>
              <a:t>Gender:</a:t>
            </a:r>
          </a:p>
          <a:p>
            <a:r>
              <a:rPr lang="en-US" dirty="0" smtClean="0"/>
              <a:t>BP:</a:t>
            </a:r>
          </a:p>
          <a:p>
            <a:r>
              <a:rPr lang="en-US" dirty="0" smtClean="0"/>
              <a:t>…. </a:t>
            </a:r>
          </a:p>
          <a:p>
            <a:endParaRPr lang="en-US" dirty="0"/>
          </a:p>
        </p:txBody>
      </p:sp>
      <p:sp>
        <p:nvSpPr>
          <p:cNvPr id="25" name="TextBox 24"/>
          <p:cNvSpPr txBox="1"/>
          <p:nvPr/>
        </p:nvSpPr>
        <p:spPr>
          <a:xfrm>
            <a:off x="6515100" y="3933028"/>
            <a:ext cx="2171700" cy="1477328"/>
          </a:xfrm>
          <a:prstGeom prst="rect">
            <a:avLst/>
          </a:prstGeom>
          <a:noFill/>
        </p:spPr>
        <p:txBody>
          <a:bodyPr wrap="square" rtlCol="0">
            <a:spAutoFit/>
          </a:bodyPr>
          <a:lstStyle/>
          <a:p>
            <a:r>
              <a:rPr lang="en-US" dirty="0" smtClean="0"/>
              <a:t>LDL:</a:t>
            </a:r>
          </a:p>
          <a:p>
            <a:r>
              <a:rPr lang="en-US" dirty="0" smtClean="0"/>
              <a:t>Gender:</a:t>
            </a:r>
          </a:p>
          <a:p>
            <a:r>
              <a:rPr lang="en-US" dirty="0" smtClean="0"/>
              <a:t>BP:</a:t>
            </a:r>
          </a:p>
          <a:p>
            <a:r>
              <a:rPr lang="en-US" dirty="0" smtClean="0"/>
              <a:t>…. </a:t>
            </a:r>
          </a:p>
          <a:p>
            <a:endParaRPr lang="en-US" dirty="0"/>
          </a:p>
        </p:txBody>
      </p:sp>
      <p:sp>
        <p:nvSpPr>
          <p:cNvPr id="26" name="TextBox 25"/>
          <p:cNvSpPr txBox="1"/>
          <p:nvPr/>
        </p:nvSpPr>
        <p:spPr>
          <a:xfrm>
            <a:off x="4609646" y="4491672"/>
            <a:ext cx="2171700" cy="1477328"/>
          </a:xfrm>
          <a:prstGeom prst="rect">
            <a:avLst/>
          </a:prstGeom>
          <a:noFill/>
        </p:spPr>
        <p:txBody>
          <a:bodyPr wrap="square" rtlCol="0">
            <a:spAutoFit/>
          </a:bodyPr>
          <a:lstStyle/>
          <a:p>
            <a:r>
              <a:rPr lang="en-US" dirty="0" smtClean="0"/>
              <a:t>LDL:</a:t>
            </a:r>
          </a:p>
          <a:p>
            <a:r>
              <a:rPr lang="en-US" dirty="0" smtClean="0"/>
              <a:t>Gender:</a:t>
            </a:r>
          </a:p>
          <a:p>
            <a:r>
              <a:rPr lang="en-US" dirty="0" smtClean="0"/>
              <a:t>BP:</a:t>
            </a:r>
          </a:p>
          <a:p>
            <a:r>
              <a:rPr lang="en-US" dirty="0" smtClean="0"/>
              <a:t>…. </a:t>
            </a:r>
          </a:p>
          <a:p>
            <a:endParaRPr lang="en-US" dirty="0"/>
          </a:p>
        </p:txBody>
      </p:sp>
      <p:sp>
        <p:nvSpPr>
          <p:cNvPr id="28" name="TextBox 27"/>
          <p:cNvSpPr txBox="1"/>
          <p:nvPr/>
        </p:nvSpPr>
        <p:spPr>
          <a:xfrm>
            <a:off x="3467100" y="1949142"/>
            <a:ext cx="2171700" cy="1477328"/>
          </a:xfrm>
          <a:prstGeom prst="rect">
            <a:avLst/>
          </a:prstGeom>
          <a:noFill/>
        </p:spPr>
        <p:txBody>
          <a:bodyPr wrap="square" rtlCol="0">
            <a:spAutoFit/>
          </a:bodyPr>
          <a:lstStyle/>
          <a:p>
            <a:r>
              <a:rPr lang="en-US" dirty="0" smtClean="0"/>
              <a:t>LDL:</a:t>
            </a:r>
          </a:p>
          <a:p>
            <a:r>
              <a:rPr lang="en-US" dirty="0" smtClean="0"/>
              <a:t>Gender:</a:t>
            </a:r>
          </a:p>
          <a:p>
            <a:r>
              <a:rPr lang="en-US" dirty="0" smtClean="0"/>
              <a:t>BP:</a:t>
            </a:r>
          </a:p>
          <a:p>
            <a:r>
              <a:rPr lang="en-US" dirty="0" smtClean="0"/>
              <a:t>…. </a:t>
            </a:r>
          </a:p>
          <a:p>
            <a:endParaRPr lang="en-US" dirty="0"/>
          </a:p>
        </p:txBody>
      </p:sp>
      <p:sp>
        <p:nvSpPr>
          <p:cNvPr id="29" name="TextBox 28"/>
          <p:cNvSpPr txBox="1"/>
          <p:nvPr/>
        </p:nvSpPr>
        <p:spPr>
          <a:xfrm>
            <a:off x="1500868" y="2673966"/>
            <a:ext cx="2171700" cy="1477328"/>
          </a:xfrm>
          <a:prstGeom prst="rect">
            <a:avLst/>
          </a:prstGeom>
          <a:noFill/>
        </p:spPr>
        <p:txBody>
          <a:bodyPr wrap="square" rtlCol="0">
            <a:spAutoFit/>
          </a:bodyPr>
          <a:lstStyle/>
          <a:p>
            <a:r>
              <a:rPr lang="en-US" dirty="0" smtClean="0"/>
              <a:t>LDL:</a:t>
            </a:r>
          </a:p>
          <a:p>
            <a:r>
              <a:rPr lang="en-US" dirty="0" smtClean="0"/>
              <a:t>Gender:</a:t>
            </a:r>
          </a:p>
          <a:p>
            <a:r>
              <a:rPr lang="en-US" dirty="0" smtClean="0"/>
              <a:t>BP:</a:t>
            </a:r>
          </a:p>
          <a:p>
            <a:r>
              <a:rPr lang="en-US" dirty="0" smtClean="0"/>
              <a:t>…. </a:t>
            </a:r>
          </a:p>
          <a:p>
            <a:endParaRPr lang="en-US" dirty="0"/>
          </a:p>
        </p:txBody>
      </p:sp>
      <p:sp>
        <p:nvSpPr>
          <p:cNvPr id="30" name="Flowchart: Connector 29"/>
          <p:cNvSpPr/>
          <p:nvPr/>
        </p:nvSpPr>
        <p:spPr>
          <a:xfrm>
            <a:off x="5581423" y="5694680"/>
            <a:ext cx="304800" cy="3048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Flowchart: Connector 30"/>
          <p:cNvSpPr/>
          <p:nvPr/>
        </p:nvSpPr>
        <p:spPr>
          <a:xfrm>
            <a:off x="6494235" y="5311421"/>
            <a:ext cx="304800" cy="3048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Multiply 31"/>
          <p:cNvSpPr/>
          <p:nvPr/>
        </p:nvSpPr>
        <p:spPr>
          <a:xfrm>
            <a:off x="2743200" y="3188853"/>
            <a:ext cx="381000" cy="381000"/>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Multiply 32"/>
          <p:cNvSpPr/>
          <p:nvPr/>
        </p:nvSpPr>
        <p:spPr>
          <a:xfrm>
            <a:off x="5543323" y="1440999"/>
            <a:ext cx="381000" cy="381000"/>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Multiply 33"/>
          <p:cNvSpPr/>
          <p:nvPr/>
        </p:nvSpPr>
        <p:spPr>
          <a:xfrm>
            <a:off x="2057400" y="1320577"/>
            <a:ext cx="381000" cy="381000"/>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36" name="Straight Connector 35"/>
          <p:cNvCxnSpPr/>
          <p:nvPr/>
        </p:nvCxnSpPr>
        <p:spPr>
          <a:xfrm>
            <a:off x="762000" y="1320577"/>
            <a:ext cx="0" cy="508022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62000" y="6400800"/>
            <a:ext cx="762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124200" y="6472830"/>
            <a:ext cx="3276600" cy="369332"/>
          </a:xfrm>
          <a:prstGeom prst="rect">
            <a:avLst/>
          </a:prstGeom>
          <a:noFill/>
        </p:spPr>
        <p:txBody>
          <a:bodyPr wrap="square" rtlCol="0">
            <a:spAutoFit/>
          </a:bodyPr>
          <a:lstStyle/>
          <a:p>
            <a:r>
              <a:rPr lang="en-US" dirty="0" smtClean="0"/>
              <a:t>Weight (</a:t>
            </a:r>
            <a:r>
              <a:rPr lang="en-US" dirty="0" err="1" smtClean="0"/>
              <a:t>lb</a:t>
            </a:r>
            <a:r>
              <a:rPr lang="en-US" dirty="0" smtClean="0"/>
              <a:t>)</a:t>
            </a:r>
            <a:endParaRPr lang="en-US" dirty="0"/>
          </a:p>
        </p:txBody>
      </p:sp>
      <p:sp>
        <p:nvSpPr>
          <p:cNvPr id="44" name="TextBox 43"/>
          <p:cNvSpPr txBox="1"/>
          <p:nvPr/>
        </p:nvSpPr>
        <p:spPr>
          <a:xfrm rot="16200000">
            <a:off x="-1072633" y="2977634"/>
            <a:ext cx="3276600" cy="369332"/>
          </a:xfrm>
          <a:prstGeom prst="rect">
            <a:avLst/>
          </a:prstGeom>
          <a:noFill/>
        </p:spPr>
        <p:txBody>
          <a:bodyPr wrap="square" rtlCol="0">
            <a:spAutoFit/>
          </a:bodyPr>
          <a:lstStyle/>
          <a:p>
            <a:r>
              <a:rPr lang="en-US" dirty="0" smtClean="0"/>
              <a:t>Height (in)</a:t>
            </a:r>
            <a:endParaRPr lang="en-US" dirty="0"/>
          </a:p>
        </p:txBody>
      </p:sp>
      <p:cxnSp>
        <p:nvCxnSpPr>
          <p:cNvPr id="41" name="Straight Connector 40"/>
          <p:cNvCxnSpPr/>
          <p:nvPr/>
        </p:nvCxnSpPr>
        <p:spPr>
          <a:xfrm flipV="1">
            <a:off x="3453720" y="2672970"/>
            <a:ext cx="4147230" cy="2953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4" descr="http://img.buzznet.com/assets/imgx/2/1/3/0/7/5/6/5/orig-213075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584" y="4581842"/>
            <a:ext cx="655802" cy="940700"/>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p:cNvCxnSpPr/>
          <p:nvPr/>
        </p:nvCxnSpPr>
        <p:spPr>
          <a:xfrm flipH="1">
            <a:off x="3458369" y="2702502"/>
            <a:ext cx="15081" cy="36982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2</a:t>
            </a:fld>
            <a:endParaRPr lang="en-US"/>
          </a:p>
        </p:txBody>
      </p:sp>
      <p:pic>
        <p:nvPicPr>
          <p:cNvPr id="3" name="Picture 2" descr="https://pbs.twimg.com/profile_images/1119269505/0509071614Peter_Griff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0376" y="2691241"/>
            <a:ext cx="665859" cy="731714"/>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http://familyguyaddicts.files.wordpress.com/2014/04/bonnieswanson-animation-042idlepic4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5642" y="2372063"/>
            <a:ext cx="1744643" cy="1744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pload.wikimedia.org/wikipedia/en/archive/c/c7/20120908140647!Meg_Griffi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3380" y="2823929"/>
            <a:ext cx="780049" cy="131143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upload.wikimedia.org/wikipedia/en/d/df/Chris_Griff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7394" y="927201"/>
            <a:ext cx="1109872" cy="1369439"/>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http://img2.wikia.nocookie.net/__cb20140419144411/family-guy-the-quest-for-stuff/images/f/fe/Seamu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0800" y="1120815"/>
            <a:ext cx="867590" cy="114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34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8" grpId="0"/>
      <p:bldP spid="29" grpId="0"/>
      <p:bldP spid="30" grpId="0" animBg="1"/>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MLN from trees</a:t>
            </a:r>
            <a:endParaRPr lang="en-US" dirty="0"/>
          </a:p>
        </p:txBody>
      </p:sp>
      <p:sp>
        <p:nvSpPr>
          <p:cNvPr id="4" name="Oval 3"/>
          <p:cNvSpPr/>
          <p:nvPr/>
        </p:nvSpPr>
        <p:spPr>
          <a:xfrm>
            <a:off x="1426267" y="1271108"/>
            <a:ext cx="1503059" cy="72666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accent1"/>
                </a:solidFill>
              </a:rPr>
              <a:t>p(X)</a:t>
            </a:r>
          </a:p>
        </p:txBody>
      </p:sp>
      <p:sp>
        <p:nvSpPr>
          <p:cNvPr id="5" name="Oval 4"/>
          <p:cNvSpPr/>
          <p:nvPr/>
        </p:nvSpPr>
        <p:spPr>
          <a:xfrm>
            <a:off x="624834" y="2463557"/>
            <a:ext cx="1631893" cy="726667"/>
          </a:xfrm>
          <a:prstGeom prst="ellipse">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accent1"/>
                </a:solidFill>
              </a:rPr>
              <a:t>q(X,Y)</a:t>
            </a:r>
          </a:p>
        </p:txBody>
      </p:sp>
      <p:cxnSp>
        <p:nvCxnSpPr>
          <p:cNvPr id="6" name="Straight Arrow Connector 5"/>
          <p:cNvCxnSpPr>
            <a:stCxn id="4" idx="4"/>
            <a:endCxn id="5" idx="0"/>
          </p:cNvCxnSpPr>
          <p:nvPr/>
        </p:nvCxnSpPr>
        <p:spPr>
          <a:xfrm flipH="1">
            <a:off x="1440781" y="1997775"/>
            <a:ext cx="737016" cy="46578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6000" y="3798168"/>
            <a:ext cx="944781" cy="532889"/>
          </a:xfrm>
          <a:prstGeom prst="rect">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1"/>
                </a:solidFill>
              </a:rPr>
              <a:t>W</a:t>
            </a:r>
            <a:r>
              <a:rPr lang="en-US" baseline="-25000" dirty="0">
                <a:solidFill>
                  <a:schemeClr val="accent1"/>
                </a:solidFill>
              </a:rPr>
              <a:t>1</a:t>
            </a:r>
            <a:endParaRPr lang="en-US" sz="1000" baseline="-25000" dirty="0">
              <a:solidFill>
                <a:schemeClr val="accent1"/>
              </a:solidFill>
            </a:endParaRPr>
          </a:p>
        </p:txBody>
      </p:sp>
      <p:sp>
        <p:nvSpPr>
          <p:cNvPr id="8" name="Rectangle 7"/>
          <p:cNvSpPr/>
          <p:nvPr/>
        </p:nvSpPr>
        <p:spPr>
          <a:xfrm>
            <a:off x="1581850" y="3798168"/>
            <a:ext cx="944781" cy="532889"/>
          </a:xfrm>
          <a:prstGeom prst="rect">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1"/>
                </a:solidFill>
              </a:rPr>
              <a:t>W</a:t>
            </a:r>
            <a:r>
              <a:rPr lang="en-US" baseline="-25000" dirty="0">
                <a:solidFill>
                  <a:schemeClr val="accent1"/>
                </a:solidFill>
              </a:rPr>
              <a:t>2</a:t>
            </a:r>
          </a:p>
        </p:txBody>
      </p:sp>
      <p:sp>
        <p:nvSpPr>
          <p:cNvPr id="9" name="Rectangle 8"/>
          <p:cNvSpPr/>
          <p:nvPr/>
        </p:nvSpPr>
        <p:spPr>
          <a:xfrm>
            <a:off x="2743007" y="2425315"/>
            <a:ext cx="944781" cy="53288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1"/>
                </a:solidFill>
              </a:rPr>
              <a:t>W</a:t>
            </a:r>
            <a:r>
              <a:rPr lang="en-US" baseline="-25000" dirty="0">
                <a:solidFill>
                  <a:schemeClr val="accent1"/>
                </a:solidFill>
              </a:rPr>
              <a:t>3</a:t>
            </a:r>
            <a:endParaRPr lang="en-US" sz="1000" baseline="-25000" dirty="0">
              <a:solidFill>
                <a:schemeClr val="accent1"/>
              </a:solidFill>
            </a:endParaRPr>
          </a:p>
        </p:txBody>
      </p:sp>
      <p:cxnSp>
        <p:nvCxnSpPr>
          <p:cNvPr id="10" name="Straight Arrow Connector 9"/>
          <p:cNvCxnSpPr>
            <a:stCxn id="4" idx="4"/>
            <a:endCxn id="9" idx="0"/>
          </p:cNvCxnSpPr>
          <p:nvPr/>
        </p:nvCxnSpPr>
        <p:spPr>
          <a:xfrm>
            <a:off x="2177797" y="1997775"/>
            <a:ext cx="1037601" cy="42754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4"/>
            <a:endCxn id="7" idx="0"/>
          </p:cNvCxnSpPr>
          <p:nvPr/>
        </p:nvCxnSpPr>
        <p:spPr>
          <a:xfrm flipH="1">
            <a:off x="968391" y="3190224"/>
            <a:ext cx="472390" cy="607944"/>
          </a:xfrm>
          <a:prstGeom prst="straightConnector1">
            <a:avLst/>
          </a:prstGeom>
          <a:ln w="63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a:endCxn id="8" idx="0"/>
          </p:cNvCxnSpPr>
          <p:nvPr/>
        </p:nvCxnSpPr>
        <p:spPr>
          <a:xfrm>
            <a:off x="1440781" y="3190224"/>
            <a:ext cx="613460" cy="607944"/>
          </a:xfrm>
          <a:prstGeom prst="straightConnector1">
            <a:avLst/>
          </a:prstGeom>
          <a:ln w="63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6949" y="1962685"/>
            <a:ext cx="1243347" cy="369332"/>
          </a:xfrm>
          <a:prstGeom prst="rect">
            <a:avLst/>
          </a:prstGeom>
          <a:noFill/>
        </p:spPr>
        <p:txBody>
          <a:bodyPr wrap="square" rtlCol="0">
            <a:spAutoFit/>
          </a:bodyPr>
          <a:lstStyle/>
          <a:p>
            <a:r>
              <a:rPr lang="en-US" dirty="0">
                <a:solidFill>
                  <a:schemeClr val="accent1"/>
                </a:solidFill>
              </a:rPr>
              <a:t>n[p(X</a:t>
            </a:r>
            <a:r>
              <a:rPr lang="en-US" dirty="0" smtClean="0">
                <a:solidFill>
                  <a:schemeClr val="accent1"/>
                </a:solidFill>
              </a:rPr>
              <a:t>)] </a:t>
            </a:r>
            <a:r>
              <a:rPr lang="en-US" dirty="0">
                <a:solidFill>
                  <a:schemeClr val="accent1"/>
                </a:solidFill>
              </a:rPr>
              <a:t>&gt; 0</a:t>
            </a:r>
            <a:endParaRPr lang="en-US" b="1" i="1" dirty="0">
              <a:solidFill>
                <a:schemeClr val="accent1"/>
              </a:solidFill>
            </a:endParaRPr>
          </a:p>
        </p:txBody>
      </p:sp>
      <p:sp>
        <p:nvSpPr>
          <p:cNvPr id="23" name="TextBox 22"/>
          <p:cNvSpPr txBox="1"/>
          <p:nvPr/>
        </p:nvSpPr>
        <p:spPr>
          <a:xfrm>
            <a:off x="2620701" y="1866022"/>
            <a:ext cx="1865021" cy="369332"/>
          </a:xfrm>
          <a:prstGeom prst="rect">
            <a:avLst/>
          </a:prstGeom>
          <a:noFill/>
        </p:spPr>
        <p:txBody>
          <a:bodyPr wrap="square" rtlCol="0">
            <a:spAutoFit/>
          </a:bodyPr>
          <a:lstStyle/>
          <a:p>
            <a:r>
              <a:rPr lang="en-US" dirty="0">
                <a:solidFill>
                  <a:schemeClr val="accent1"/>
                </a:solidFill>
              </a:rPr>
              <a:t>n[p(X)] = 0</a:t>
            </a:r>
          </a:p>
        </p:txBody>
      </p:sp>
      <p:pic>
        <p:nvPicPr>
          <p:cNvPr id="24" name="Picture 2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79269" y="5025049"/>
            <a:ext cx="4276725" cy="862965"/>
          </a:xfrm>
          <a:prstGeom prst="rect">
            <a:avLst/>
          </a:prstGeom>
        </p:spPr>
      </p:pic>
      <p:sp>
        <p:nvSpPr>
          <p:cNvPr id="28" name="TextBox 27"/>
          <p:cNvSpPr txBox="1"/>
          <p:nvPr/>
        </p:nvSpPr>
        <p:spPr>
          <a:xfrm>
            <a:off x="-3146" y="3185032"/>
            <a:ext cx="1476475" cy="369332"/>
          </a:xfrm>
          <a:prstGeom prst="rect">
            <a:avLst/>
          </a:prstGeom>
          <a:noFill/>
        </p:spPr>
        <p:txBody>
          <a:bodyPr wrap="square" rtlCol="0">
            <a:spAutoFit/>
          </a:bodyPr>
          <a:lstStyle/>
          <a:p>
            <a:r>
              <a:rPr lang="en-US" dirty="0">
                <a:solidFill>
                  <a:schemeClr val="accent1"/>
                </a:solidFill>
              </a:rPr>
              <a:t>n[q(X,Y)] &gt; 0</a:t>
            </a:r>
            <a:endParaRPr lang="en-US" b="1" i="1" dirty="0">
              <a:solidFill>
                <a:schemeClr val="accent1"/>
              </a:solidFill>
            </a:endParaRPr>
          </a:p>
        </p:txBody>
      </p:sp>
      <p:sp>
        <p:nvSpPr>
          <p:cNvPr id="29" name="TextBox 28"/>
          <p:cNvSpPr txBox="1"/>
          <p:nvPr/>
        </p:nvSpPr>
        <p:spPr>
          <a:xfrm>
            <a:off x="1686237" y="3157542"/>
            <a:ext cx="1865021" cy="369332"/>
          </a:xfrm>
          <a:prstGeom prst="rect">
            <a:avLst/>
          </a:prstGeom>
          <a:noFill/>
        </p:spPr>
        <p:txBody>
          <a:bodyPr wrap="square" rtlCol="0">
            <a:spAutoFit/>
          </a:bodyPr>
          <a:lstStyle/>
          <a:p>
            <a:r>
              <a:rPr lang="en-US" dirty="0">
                <a:solidFill>
                  <a:schemeClr val="accent1"/>
                </a:solidFill>
              </a:rPr>
              <a:t>n[q(X,Y)] = 0</a:t>
            </a:r>
          </a:p>
        </p:txBody>
      </p:sp>
      <p:sp>
        <p:nvSpPr>
          <p:cNvPr id="31" name="Title 1"/>
          <p:cNvSpPr txBox="1">
            <a:spLocks/>
          </p:cNvSpPr>
          <p:nvPr/>
        </p:nvSpPr>
        <p:spPr>
          <a:xfrm>
            <a:off x="4427821" y="1784260"/>
            <a:ext cx="3026545" cy="285750"/>
          </a:xfrm>
          <a:prstGeom prst="rect">
            <a:avLst/>
          </a:prstGeom>
        </p:spPr>
        <p:txBody>
          <a:bodyPr vert="horz" anchor="b" anchorCtr="0">
            <a:noAutofit/>
          </a:bodyPr>
          <a:lstStyle/>
          <a:p>
            <a:pPr>
              <a:spcBef>
                <a:spcPct val="0"/>
              </a:spcBef>
              <a:defRPr/>
            </a:pPr>
            <a:r>
              <a:rPr lang="en-US" sz="2100" dirty="0">
                <a:solidFill>
                  <a:schemeClr val="accent4">
                    <a:lumMod val="75000"/>
                  </a:schemeClr>
                </a:solidFill>
                <a:latin typeface="+mj-lt"/>
                <a:ea typeface="+mj-ea"/>
                <a:cs typeface="+mj-cs"/>
              </a:rPr>
              <a:t>Learning Clauses</a:t>
            </a:r>
          </a:p>
        </p:txBody>
      </p:sp>
      <p:pic>
        <p:nvPicPr>
          <p:cNvPr id="35" name="Picture 34" descr="addin_tmp.png"/>
          <p:cNvPicPr>
            <a:picLocks noChangeAspect="1"/>
          </p:cNvPicPr>
          <p:nvPr>
            <p:custDataLst>
              <p:tags r:id="rId2"/>
            </p:custDataLst>
          </p:nvPr>
        </p:nvPicPr>
        <p:blipFill>
          <a:blip r:embed="rId6" cstate="print"/>
          <a:stretch>
            <a:fillRect/>
          </a:stretch>
        </p:blipFill>
        <p:spPr>
          <a:xfrm>
            <a:off x="4427821" y="3488820"/>
            <a:ext cx="3696704" cy="244259"/>
          </a:xfrm>
          <a:prstGeom prst="rect">
            <a:avLst/>
          </a:prstGeom>
        </p:spPr>
      </p:pic>
      <p:sp>
        <p:nvSpPr>
          <p:cNvPr id="36" name="TextBox 35"/>
          <p:cNvSpPr txBox="1"/>
          <p:nvPr/>
        </p:nvSpPr>
        <p:spPr>
          <a:xfrm>
            <a:off x="4427821" y="2097654"/>
            <a:ext cx="4740443" cy="1200329"/>
          </a:xfrm>
          <a:prstGeom prst="rect">
            <a:avLst/>
          </a:prstGeom>
          <a:noFill/>
        </p:spPr>
        <p:txBody>
          <a:bodyPr wrap="square" rtlCol="0">
            <a:spAutoFit/>
          </a:bodyPr>
          <a:lstStyle/>
          <a:p>
            <a:pPr>
              <a:buFont typeface="Arial" pitchFamily="34" charset="0"/>
              <a:buChar char="•"/>
            </a:pPr>
            <a:r>
              <a:rPr lang="en-US" sz="1500" dirty="0"/>
              <a:t> </a:t>
            </a:r>
            <a:r>
              <a:rPr lang="en-US" dirty="0"/>
              <a:t>Same as squared error for trees</a:t>
            </a:r>
          </a:p>
          <a:p>
            <a:pPr>
              <a:buFont typeface="Arial" pitchFamily="34" charset="0"/>
              <a:buChar char="•"/>
            </a:pPr>
            <a:r>
              <a:rPr lang="en-US" dirty="0"/>
              <a:t> Force weight on false branches (</a:t>
            </a:r>
            <a:r>
              <a:rPr lang="en-US" sz="1350" dirty="0">
                <a:solidFill>
                  <a:schemeClr val="accent1"/>
                </a:solidFill>
              </a:rPr>
              <a:t>W</a:t>
            </a:r>
            <a:r>
              <a:rPr lang="en-US" sz="1350" baseline="-25000" dirty="0">
                <a:solidFill>
                  <a:schemeClr val="accent1"/>
                </a:solidFill>
              </a:rPr>
              <a:t>3  ,</a:t>
            </a:r>
            <a:r>
              <a:rPr lang="en-US" sz="1350" dirty="0">
                <a:solidFill>
                  <a:srgbClr val="4F81BD"/>
                </a:solidFill>
              </a:rPr>
              <a:t>W</a:t>
            </a:r>
            <a:r>
              <a:rPr lang="en-US" sz="1350" baseline="-25000" dirty="0">
                <a:solidFill>
                  <a:srgbClr val="4F81BD"/>
                </a:solidFill>
              </a:rPr>
              <a:t>2</a:t>
            </a:r>
            <a:r>
              <a:rPr lang="en-US" dirty="0"/>
              <a:t>)</a:t>
            </a:r>
            <a:br>
              <a:rPr lang="en-US" dirty="0"/>
            </a:br>
            <a:r>
              <a:rPr lang="en-US" dirty="0"/>
              <a:t>   to be 0</a:t>
            </a:r>
          </a:p>
          <a:p>
            <a:pPr>
              <a:buFont typeface="Arial" pitchFamily="34" charset="0"/>
              <a:buChar char="•"/>
            </a:pPr>
            <a:r>
              <a:rPr lang="en-US" dirty="0"/>
              <a:t> Hence no existential </a:t>
            </a:r>
            <a:r>
              <a:rPr lang="en-US" dirty="0" err="1"/>
              <a:t>vars</a:t>
            </a:r>
            <a:r>
              <a:rPr lang="en-US" dirty="0"/>
              <a:t> needed</a:t>
            </a:r>
          </a:p>
        </p:txBody>
      </p:sp>
      <p:sp>
        <p:nvSpPr>
          <p:cNvPr id="21" name="TextBox 20"/>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Efficient Learning</a:t>
            </a:r>
            <a:endParaRPr lang="en-US" sz="2800" dirty="0">
              <a:solidFill>
                <a:schemeClr val="accent1">
                  <a:lumMod val="60000"/>
                  <a:lumOff val="40000"/>
                </a:schemeClr>
              </a:solidFill>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2696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250"/>
                                        <p:tgtEl>
                                          <p:spTgt spid="22"/>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50"/>
                                        <p:tgtEl>
                                          <p:spTgt spid="6"/>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25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25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25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250"/>
                                        <p:tgtEl>
                                          <p:spTgt spid="1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250"/>
                                        <p:tgtEl>
                                          <p:spTgt spid="5"/>
                                        </p:tgtEl>
                                      </p:cBhvr>
                                    </p:animEffect>
                                  </p:childTnLst>
                                </p:cTn>
                              </p:par>
                              <p:par>
                                <p:cTn id="30" presetID="22" presetClass="entr" presetSubtype="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250"/>
                                        <p:tgtEl>
                                          <p:spTgt spid="1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250"/>
                                        <p:tgtEl>
                                          <p:spTgt spid="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250"/>
                                        <p:tgtEl>
                                          <p:spTgt spid="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250"/>
                                        <p:tgtEl>
                                          <p:spTgt spid="2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up)">
                                      <p:cBhvr>
                                        <p:cTn id="44" dur="25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2" grpId="0"/>
      <p:bldP spid="23" grpId="0"/>
      <p:bldP spid="28" grpId="0"/>
      <p:bldP spid="29" grpId="0"/>
      <p:bldP spid="31"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Resolution : Cora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1489244"/>
              </p:ext>
            </p:extLst>
          </p:nvPr>
        </p:nvGraphicFramePr>
        <p:xfrm>
          <a:off x="457200" y="3169860"/>
          <a:ext cx="76200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85800" y="1600200"/>
            <a:ext cx="6922985"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Detect similar titles, venues and authors in citations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Jointly detect similar citations based on predictions</a:t>
            </a:r>
            <a:br>
              <a:rPr lang="en-US" sz="2400" dirty="0" smtClean="0"/>
            </a:br>
            <a:r>
              <a:rPr lang="en-US" sz="2400" dirty="0" smtClean="0"/>
              <a:t>on individual fields</a:t>
            </a:r>
            <a:endParaRPr lang="en-US" sz="2400" dirty="0"/>
          </a:p>
        </p:txBody>
      </p:sp>
      <p:sp>
        <p:nvSpPr>
          <p:cNvPr id="7" name="TextBox 6"/>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Efficient Learning</a:t>
            </a:r>
            <a:endParaRPr lang="en-US" sz="2800" dirty="0">
              <a:solidFill>
                <a:schemeClr val="accent1">
                  <a:lumMod val="60000"/>
                  <a:lumOff val="40000"/>
                </a:schemeClr>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88768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Calibration</a:t>
            </a:r>
            <a:endParaRPr lang="en-US" dirty="0"/>
          </a:p>
        </p:txBody>
      </p:sp>
      <p:sp>
        <p:nvSpPr>
          <p:cNvPr id="3" name="Content Placeholder 2"/>
          <p:cNvSpPr>
            <a:spLocks noGrp="1"/>
          </p:cNvSpPr>
          <p:nvPr>
            <p:ph idx="1"/>
          </p:nvPr>
        </p:nvSpPr>
        <p:spPr>
          <a:xfrm>
            <a:off x="457200" y="1600200"/>
            <a:ext cx="7620000" cy="2057400"/>
          </a:xfrm>
        </p:spPr>
        <p:txBody>
          <a:bodyPr>
            <a:normAutofit/>
          </a:bodyPr>
          <a:lstStyle/>
          <a:p>
            <a:r>
              <a:rPr lang="en-US" dirty="0" smtClean="0"/>
              <a:t>Output from boosted models may not match empirical distribution</a:t>
            </a:r>
          </a:p>
          <a:p>
            <a:r>
              <a:rPr lang="en-US" dirty="0" smtClean="0"/>
              <a:t>Use a calibration function  that maps the model probability to the empirical probabilities</a:t>
            </a:r>
          </a:p>
          <a:p>
            <a:r>
              <a:rPr lang="en-US" dirty="0" smtClean="0"/>
              <a:t>Goal: Probabilities close to the diagonal</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576584"/>
              </p:ext>
            </p:extLst>
          </p:nvPr>
        </p:nvGraphicFramePr>
        <p:xfrm>
          <a:off x="381000" y="3733800"/>
          <a:ext cx="76200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898817028"/>
              </p:ext>
            </p:extLst>
          </p:nvPr>
        </p:nvGraphicFramePr>
        <p:xfrm>
          <a:off x="381000" y="3673642"/>
          <a:ext cx="7620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83589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6" grpId="1">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Partial Labels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5234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600200"/>
            <a:ext cx="7994904" cy="4709160"/>
          </a:xfrm>
        </p:spPr>
        <p:txBody>
          <a:bodyPr>
            <a:normAutofit/>
          </a:bodyPr>
          <a:lstStyle/>
          <a:p>
            <a:pPr>
              <a:buFont typeface="Arial" pitchFamily="34" charset="0"/>
              <a:buChar char="•"/>
            </a:pPr>
            <a:r>
              <a:rPr lang="en-US" sz="2400" dirty="0" smtClean="0"/>
              <a:t>Most </a:t>
            </a:r>
            <a:r>
              <a:rPr lang="en-US" sz="2400" dirty="0"/>
              <a:t>methods assume that missing data is </a:t>
            </a:r>
            <a:r>
              <a:rPr lang="en-US" sz="2400" dirty="0" smtClean="0"/>
              <a:t>false </a:t>
            </a:r>
            <a:br>
              <a:rPr lang="en-US" sz="2400" dirty="0" smtClean="0"/>
            </a:br>
            <a:r>
              <a:rPr lang="en-US" sz="2400" dirty="0" smtClean="0"/>
              <a:t>i.e. closed world assumption</a:t>
            </a:r>
          </a:p>
          <a:p>
            <a:pPr>
              <a:buFont typeface="Arial" pitchFamily="34" charset="0"/>
              <a:buChar char="•"/>
            </a:pPr>
            <a:endParaRPr lang="en-US" sz="2400" dirty="0"/>
          </a:p>
          <a:p>
            <a:pPr>
              <a:buFont typeface="Arial" pitchFamily="34" charset="0"/>
              <a:buChar char="•"/>
            </a:pPr>
            <a:r>
              <a:rPr lang="en-US" sz="2400" dirty="0" smtClean="0"/>
              <a:t>EM approaches for parameter learning explored in SRL</a:t>
            </a:r>
            <a:br>
              <a:rPr lang="en-US" sz="2400" dirty="0" smtClean="0"/>
            </a:br>
            <a:r>
              <a:rPr lang="en-US" sz="2400" dirty="0" smtClean="0">
                <a:solidFill>
                  <a:schemeClr val="accent3"/>
                </a:solidFill>
              </a:rPr>
              <a:t>   </a:t>
            </a:r>
            <a:r>
              <a:rPr lang="en-US" sz="1800" dirty="0" smtClean="0">
                <a:solidFill>
                  <a:schemeClr val="accent3"/>
                </a:solidFill>
              </a:rPr>
              <a:t>[</a:t>
            </a:r>
            <a:r>
              <a:rPr lang="en-US" sz="1800" dirty="0" err="1" smtClean="0">
                <a:solidFill>
                  <a:schemeClr val="accent3"/>
                </a:solidFill>
              </a:rPr>
              <a:t>Koller</a:t>
            </a:r>
            <a:r>
              <a:rPr lang="en-US" sz="1800" dirty="0" smtClean="0">
                <a:solidFill>
                  <a:schemeClr val="accent3"/>
                </a:solidFill>
              </a:rPr>
              <a:t> &amp; </a:t>
            </a:r>
            <a:r>
              <a:rPr lang="en-US" sz="1800" dirty="0" err="1" smtClean="0">
                <a:solidFill>
                  <a:schemeClr val="accent3"/>
                </a:solidFill>
              </a:rPr>
              <a:t>Pfeffer</a:t>
            </a:r>
            <a:r>
              <a:rPr lang="en-US" sz="1800" dirty="0" smtClean="0">
                <a:solidFill>
                  <a:schemeClr val="accent3"/>
                </a:solidFill>
              </a:rPr>
              <a:t> 1997, Xiang &amp; Neville 2008, Natarajan et al. 2009]</a:t>
            </a:r>
            <a:r>
              <a:rPr lang="en-US" sz="2400" dirty="0" smtClean="0">
                <a:solidFill>
                  <a:schemeClr val="accent3"/>
                </a:solidFill>
              </a:rPr>
              <a:t> </a:t>
            </a:r>
          </a:p>
          <a:p>
            <a:pPr marL="114300" indent="0">
              <a:buNone/>
            </a:pPr>
            <a:endParaRPr lang="en-US" sz="2400" dirty="0"/>
          </a:p>
          <a:p>
            <a:pPr marL="114300" indent="0">
              <a:buNone/>
            </a:pPr>
            <a:endParaRPr lang="en-US" sz="2400" dirty="0"/>
          </a:p>
          <a:p>
            <a:pPr>
              <a:buFont typeface="Arial" pitchFamily="34" charset="0"/>
              <a:buChar char="•"/>
            </a:pPr>
            <a:r>
              <a:rPr lang="en-US" sz="2400" dirty="0" smtClean="0"/>
              <a:t>Naive </a:t>
            </a:r>
            <a:r>
              <a:rPr lang="en-US" sz="2400" dirty="0"/>
              <a:t>s</a:t>
            </a:r>
            <a:r>
              <a:rPr lang="en-US" sz="2400" dirty="0" smtClean="0"/>
              <a:t>tructure learning</a:t>
            </a:r>
          </a:p>
          <a:p>
            <a:pPr lvl="1"/>
            <a:r>
              <a:rPr lang="en-US" dirty="0" smtClean="0"/>
              <a:t>Compute </a:t>
            </a:r>
            <a:r>
              <a:rPr lang="en-US" dirty="0"/>
              <a:t>expectations over the missing values in the E-step</a:t>
            </a:r>
          </a:p>
          <a:p>
            <a:pPr lvl="1"/>
            <a:r>
              <a:rPr lang="en-US" dirty="0" smtClean="0"/>
              <a:t>Learn </a:t>
            </a:r>
            <a:r>
              <a:rPr lang="en-US" dirty="0"/>
              <a:t>a </a:t>
            </a:r>
            <a:r>
              <a:rPr lang="en-US" i="1" dirty="0"/>
              <a:t>new structure</a:t>
            </a:r>
            <a:r>
              <a:rPr lang="en-US" dirty="0"/>
              <a:t> to fit these values during </a:t>
            </a:r>
            <a:r>
              <a:rPr lang="en-US" dirty="0" smtClean="0"/>
              <a:t>the M-step</a:t>
            </a:r>
            <a:endParaRPr lang="en-US" dirty="0"/>
          </a:p>
          <a:p>
            <a:endParaRPr lang="en-US" sz="1600" dirty="0"/>
          </a:p>
        </p:txBody>
      </p:sp>
      <p:sp>
        <p:nvSpPr>
          <p:cNvPr id="2" name="Title 1"/>
          <p:cNvSpPr>
            <a:spLocks noGrp="1"/>
          </p:cNvSpPr>
          <p:nvPr>
            <p:ph type="title"/>
          </p:nvPr>
        </p:nvSpPr>
        <p:spPr/>
        <p:txBody>
          <a:bodyPr/>
          <a:lstStyle/>
          <a:p>
            <a:r>
              <a:rPr lang="en-US" dirty="0" smtClean="0"/>
              <a:t>Missing Data in SRL</a:t>
            </a:r>
            <a:endParaRPr lang="en-US" dirty="0"/>
          </a:p>
        </p:txBody>
      </p:sp>
      <p:sp>
        <p:nvSpPr>
          <p:cNvPr id="5" name="TextBox 4"/>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13914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800" dirty="0" smtClean="0"/>
          </a:p>
          <a:p>
            <a:r>
              <a:rPr lang="en-US" sz="2800" dirty="0" smtClean="0"/>
              <a:t>We developed an efficient structural-EM approach using boosting</a:t>
            </a:r>
          </a:p>
          <a:p>
            <a:endParaRPr lang="en-US" sz="2800" dirty="0" smtClean="0"/>
          </a:p>
          <a:p>
            <a:r>
              <a:rPr lang="en-US" sz="2800" dirty="0" smtClean="0"/>
              <a:t>We only update the structure during the </a:t>
            </a:r>
            <a:br>
              <a:rPr lang="en-US" sz="2800" dirty="0" smtClean="0"/>
            </a:br>
            <a:r>
              <a:rPr lang="en-US" sz="2800" dirty="0" smtClean="0"/>
              <a:t>M-step without discarding the previous model</a:t>
            </a:r>
          </a:p>
          <a:p>
            <a:endParaRPr lang="en-US" sz="2800" dirty="0" smtClean="0"/>
          </a:p>
          <a:p>
            <a:r>
              <a:rPr lang="en-US" sz="2800" dirty="0" smtClean="0"/>
              <a:t>We derive the EM update equations using functional gradients</a:t>
            </a:r>
            <a:endParaRPr lang="en-US" sz="2800" dirty="0"/>
          </a:p>
        </p:txBody>
      </p:sp>
      <p:sp>
        <p:nvSpPr>
          <p:cNvPr id="3" name="Title 2"/>
          <p:cNvSpPr>
            <a:spLocks noGrp="1"/>
          </p:cNvSpPr>
          <p:nvPr>
            <p:ph type="title"/>
          </p:nvPr>
        </p:nvSpPr>
        <p:spPr/>
        <p:txBody>
          <a:bodyPr/>
          <a:lstStyle/>
          <a:p>
            <a:r>
              <a:rPr lang="en-US" dirty="0" smtClean="0"/>
              <a:t>Our Approach</a:t>
            </a:r>
            <a:endParaRPr lang="en-US" dirty="0"/>
          </a:p>
        </p:txBody>
      </p:sp>
      <p:sp>
        <p:nvSpPr>
          <p:cNvPr id="5" name="TextBox 4"/>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sp>
        <p:nvSpPr>
          <p:cNvPr id="6" name="Rectangle 5"/>
          <p:cNvSpPr/>
          <p:nvPr/>
        </p:nvSpPr>
        <p:spPr>
          <a:xfrm>
            <a:off x="2667000" y="6488668"/>
            <a:ext cx="3004220" cy="369332"/>
          </a:xfrm>
          <a:prstGeom prst="rect">
            <a:avLst/>
          </a:prstGeom>
        </p:spPr>
        <p:txBody>
          <a:bodyPr wrap="none">
            <a:spAutoFit/>
          </a:bodyPr>
          <a:lstStyle/>
          <a:p>
            <a:pPr lvl="1"/>
            <a:r>
              <a:rPr lang="en-US" dirty="0">
                <a:solidFill>
                  <a:schemeClr val="accent3"/>
                </a:solidFill>
              </a:rPr>
              <a:t>[</a:t>
            </a:r>
            <a:r>
              <a:rPr lang="en-US" b="1" u="sng" dirty="0">
                <a:solidFill>
                  <a:schemeClr val="accent3"/>
                </a:solidFill>
              </a:rPr>
              <a:t>TK</a:t>
            </a:r>
            <a:r>
              <a:rPr lang="en-US" dirty="0">
                <a:solidFill>
                  <a:schemeClr val="accent3"/>
                </a:solidFill>
              </a:rPr>
              <a:t>, SN, KK and JS </a:t>
            </a:r>
            <a:r>
              <a:rPr lang="en-US" dirty="0" smtClean="0">
                <a:solidFill>
                  <a:schemeClr val="accent3"/>
                </a:solidFill>
              </a:rPr>
              <a:t>ILP‘13</a:t>
            </a:r>
            <a:r>
              <a:rPr lang="en-US" dirty="0">
                <a:solidFill>
                  <a:schemeClr val="accent3"/>
                </a:solidFill>
              </a:rPr>
              <a:t>]</a:t>
            </a:r>
          </a:p>
        </p:txBody>
      </p:sp>
      <p:sp>
        <p:nvSpPr>
          <p:cNvPr id="8" name="Slide Number Placeholder 7"/>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49469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7290055" cy="4495800"/>
          </a:xfrm>
        </p:spPr>
        <p:txBody>
          <a:bodyPr>
            <a:normAutofit/>
          </a:bodyPr>
          <a:lstStyle/>
          <a:p>
            <a:r>
              <a:rPr lang="en-US" sz="2000" dirty="0" smtClean="0"/>
              <a:t>Modified Likelihood Equation</a:t>
            </a:r>
          </a:p>
          <a:p>
            <a:endParaRPr lang="en-US" sz="2000" dirty="0" smtClean="0"/>
          </a:p>
          <a:p>
            <a:endParaRPr lang="en-US" sz="2000" dirty="0"/>
          </a:p>
          <a:p>
            <a:pPr marL="45720" indent="0">
              <a:buNone/>
            </a:pPr>
            <a:r>
              <a:rPr lang="en-US" sz="2000" dirty="0" smtClean="0"/>
              <a:t>  where</a:t>
            </a:r>
          </a:p>
          <a:p>
            <a:endParaRPr lang="en-US" sz="2000" dirty="0" smtClean="0"/>
          </a:p>
          <a:p>
            <a:endParaRPr lang="en-US" sz="2000" dirty="0" smtClean="0"/>
          </a:p>
          <a:p>
            <a:r>
              <a:rPr lang="en-US" sz="2000" dirty="0" smtClean="0"/>
              <a:t>Gradient </a:t>
            </a:r>
            <a:r>
              <a:rPr lang="en-US" sz="2000" dirty="0"/>
              <a:t>for observed </a:t>
            </a:r>
            <a:r>
              <a:rPr lang="en-US" sz="2000" dirty="0" smtClean="0"/>
              <a:t>groundings x</a:t>
            </a:r>
            <a:r>
              <a:rPr lang="en-US" sz="2000" baseline="-25000" dirty="0" smtClean="0"/>
              <a:t>i</a:t>
            </a:r>
            <a:r>
              <a:rPr lang="en-US" sz="2000" dirty="0" smtClean="0"/>
              <a:t> and </a:t>
            </a:r>
            <a:r>
              <a:rPr lang="en-US" sz="2000" b="1" i="1" dirty="0" smtClean="0"/>
              <a:t>y</a:t>
            </a:r>
            <a:r>
              <a:rPr lang="en-US" sz="2000" dirty="0" smtClean="0"/>
              <a:t>:</a:t>
            </a:r>
          </a:p>
          <a:p>
            <a:endParaRPr lang="en-US" sz="2000" dirty="0"/>
          </a:p>
          <a:p>
            <a:endParaRPr lang="en-US" sz="2000" dirty="0"/>
          </a:p>
          <a:p>
            <a:r>
              <a:rPr lang="en-US" sz="2000" dirty="0" smtClean="0"/>
              <a:t>Gradient </a:t>
            </a:r>
            <a:r>
              <a:rPr lang="en-US" sz="2000" dirty="0"/>
              <a:t>for hidden </a:t>
            </a:r>
            <a:r>
              <a:rPr lang="en-US" sz="2000" dirty="0" smtClean="0"/>
              <a:t>groundings </a:t>
            </a:r>
            <a:r>
              <a:rPr lang="en-US" sz="2000" dirty="0" err="1" smtClean="0"/>
              <a:t>y</a:t>
            </a:r>
            <a:r>
              <a:rPr lang="en-US" sz="2000" baseline="-25000" dirty="0" err="1" smtClean="0"/>
              <a:t>i</a:t>
            </a:r>
            <a:r>
              <a:rPr lang="en-US" sz="2000" dirty="0" smtClean="0"/>
              <a:t> </a:t>
            </a:r>
            <a:r>
              <a:rPr lang="en-US" sz="2000" dirty="0"/>
              <a:t>and </a:t>
            </a:r>
            <a:r>
              <a:rPr lang="en-US" sz="2000" b="1" i="1" dirty="0"/>
              <a:t>y </a:t>
            </a:r>
            <a:r>
              <a:rPr lang="en-US" sz="2000" dirty="0" smtClean="0"/>
              <a:t>:</a:t>
            </a:r>
            <a:endParaRPr lang="en-US" sz="2000" dirty="0"/>
          </a:p>
          <a:p>
            <a:endParaRPr lang="en-US" sz="2000" dirty="0" smtClean="0"/>
          </a:p>
        </p:txBody>
      </p:sp>
      <p:sp>
        <p:nvSpPr>
          <p:cNvPr id="2" name="Title 1"/>
          <p:cNvSpPr>
            <a:spLocks noGrp="1"/>
          </p:cNvSpPr>
          <p:nvPr>
            <p:ph type="title"/>
          </p:nvPr>
        </p:nvSpPr>
        <p:spPr/>
        <p:txBody>
          <a:bodyPr/>
          <a:lstStyle/>
          <a:p>
            <a:r>
              <a:rPr lang="en-US" dirty="0" smtClean="0"/>
              <a:t>EM Gradients</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891251" y="2362200"/>
            <a:ext cx="6652549" cy="603594"/>
          </a:xfrm>
          <a:prstGeom prst="rect">
            <a:avLst/>
          </a:prstGeom>
        </p:spPr>
      </p:pic>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985144" y="4783081"/>
            <a:ext cx="7089938" cy="1262119"/>
          </a:xfrm>
          <a:prstGeom prst="rect">
            <a:avLst/>
          </a:prstGeom>
        </p:spPr>
      </p:pic>
      <p:grpSp>
        <p:nvGrpSpPr>
          <p:cNvPr id="6" name="Group 5"/>
          <p:cNvGrpSpPr/>
          <p:nvPr/>
        </p:nvGrpSpPr>
        <p:grpSpPr>
          <a:xfrm>
            <a:off x="6202548" y="324789"/>
            <a:ext cx="1907309" cy="1089543"/>
            <a:chOff x="6103405" y="381000"/>
            <a:chExt cx="2735795" cy="1438381"/>
          </a:xfrm>
        </p:grpSpPr>
        <p:grpSp>
          <p:nvGrpSpPr>
            <p:cNvPr id="33" name="Group 63"/>
            <p:cNvGrpSpPr/>
            <p:nvPr/>
          </p:nvGrpSpPr>
          <p:grpSpPr>
            <a:xfrm>
              <a:off x="7048905" y="381000"/>
              <a:ext cx="1342721" cy="1304287"/>
              <a:chOff x="838200" y="304800"/>
              <a:chExt cx="2286000" cy="2286000"/>
            </a:xfrm>
          </p:grpSpPr>
          <p:sp>
            <p:nvSpPr>
              <p:cNvPr id="38" name="Oval 3"/>
              <p:cNvSpPr/>
              <p:nvPr/>
            </p:nvSpPr>
            <p:spPr>
              <a:xfrm>
                <a:off x="838200" y="685800"/>
                <a:ext cx="457200" cy="457200"/>
              </a:xfrm>
              <a:prstGeom prst="ellipse">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39" name="Oval 38"/>
              <p:cNvSpPr/>
              <p:nvPr/>
            </p:nvSpPr>
            <p:spPr>
              <a:xfrm>
                <a:off x="1676400" y="304800"/>
                <a:ext cx="457200" cy="457200"/>
              </a:xfrm>
              <a:prstGeom prst="ellipse">
                <a:avLst/>
              </a:prstGeom>
              <a:solidFill>
                <a:schemeClr val="bg1"/>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40" name="Oval 39"/>
              <p:cNvSpPr/>
              <p:nvPr/>
            </p:nvSpPr>
            <p:spPr>
              <a:xfrm>
                <a:off x="1752600" y="1219200"/>
                <a:ext cx="457200" cy="457200"/>
              </a:xfrm>
              <a:prstGeom prst="ellipse">
                <a:avLst/>
              </a:prstGeom>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41" name="Oval 40"/>
              <p:cNvSpPr/>
              <p:nvPr/>
            </p:nvSpPr>
            <p:spPr>
              <a:xfrm>
                <a:off x="2514600" y="685800"/>
                <a:ext cx="457200" cy="457200"/>
              </a:xfrm>
              <a:prstGeom prst="ellipse">
                <a:avLst/>
              </a:prstGeom>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42" name="Oval 41"/>
              <p:cNvSpPr/>
              <p:nvPr/>
            </p:nvSpPr>
            <p:spPr>
              <a:xfrm>
                <a:off x="914400" y="1752600"/>
                <a:ext cx="457200" cy="457200"/>
              </a:xfrm>
              <a:prstGeom prst="ellipse">
                <a:avLst/>
              </a:prstGeom>
              <a:solidFill>
                <a:schemeClr val="tx1">
                  <a:lumMod val="50000"/>
                  <a:lumOff val="50000"/>
                </a:schemeClr>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43" name="Oval 42"/>
              <p:cNvSpPr/>
              <p:nvPr/>
            </p:nvSpPr>
            <p:spPr>
              <a:xfrm>
                <a:off x="1828800" y="2133600"/>
                <a:ext cx="457200" cy="457200"/>
              </a:xfrm>
              <a:prstGeom prst="ellipse">
                <a:avLst/>
              </a:prstGeom>
              <a:solidFill>
                <a:schemeClr val="tx1">
                  <a:lumMod val="50000"/>
                  <a:lumOff val="50000"/>
                </a:schemeClr>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44" name="Oval 43"/>
              <p:cNvSpPr/>
              <p:nvPr/>
            </p:nvSpPr>
            <p:spPr>
              <a:xfrm>
                <a:off x="2667000" y="1676400"/>
                <a:ext cx="457200" cy="457200"/>
              </a:xfrm>
              <a:prstGeom prst="ellipse">
                <a:avLst/>
              </a:prstGeom>
              <a:solidFill>
                <a:schemeClr val="tx1">
                  <a:lumMod val="50000"/>
                  <a:lumOff val="50000"/>
                </a:schemeClr>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cxnSp>
            <p:nvCxnSpPr>
              <p:cNvPr id="45" name="Straight Connector 11"/>
              <p:cNvCxnSpPr>
                <a:endCxn id="40" idx="1"/>
              </p:cNvCxnSpPr>
              <p:nvPr/>
            </p:nvCxnSpPr>
            <p:spPr>
              <a:xfrm>
                <a:off x="1228445" y="1076045"/>
                <a:ext cx="591110" cy="2101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9" idx="4"/>
                <a:endCxn id="40" idx="0"/>
              </p:cNvCxnSpPr>
              <p:nvPr/>
            </p:nvCxnSpPr>
            <p:spPr>
              <a:xfrm>
                <a:off x="1905000" y="762000"/>
                <a:ext cx="76200" cy="457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3"/>
                <a:endCxn id="40" idx="7"/>
              </p:cNvCxnSpPr>
              <p:nvPr/>
            </p:nvCxnSpPr>
            <p:spPr>
              <a:xfrm flipH="1">
                <a:off x="2142845" y="1076045"/>
                <a:ext cx="438710" cy="2101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19"/>
              <p:cNvCxnSpPr>
                <a:endCxn id="42" idx="0"/>
              </p:cNvCxnSpPr>
              <p:nvPr/>
            </p:nvCxnSpPr>
            <p:spPr>
              <a:xfrm>
                <a:off x="1066800" y="1143000"/>
                <a:ext cx="76200" cy="609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5"/>
                <a:endCxn id="43" idx="2"/>
              </p:cNvCxnSpPr>
              <p:nvPr/>
            </p:nvCxnSpPr>
            <p:spPr>
              <a:xfrm>
                <a:off x="1304645" y="2142845"/>
                <a:ext cx="524155" cy="21935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3" idx="6"/>
                <a:endCxn id="44" idx="3"/>
              </p:cNvCxnSpPr>
              <p:nvPr/>
            </p:nvCxnSpPr>
            <p:spPr>
              <a:xfrm flipV="1">
                <a:off x="2286000" y="2066645"/>
                <a:ext cx="447955" cy="29555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1" idx="4"/>
                <a:endCxn id="44" idx="0"/>
              </p:cNvCxnSpPr>
              <p:nvPr/>
            </p:nvCxnSpPr>
            <p:spPr>
              <a:xfrm>
                <a:off x="2743200" y="1143000"/>
                <a:ext cx="152400" cy="5334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a:stCxn id="41" idx="7"/>
            </p:cNvCxnSpPr>
            <p:nvPr/>
          </p:nvCxnSpPr>
          <p:spPr>
            <a:xfrm flipV="1">
              <a:off x="8262784" y="424476"/>
              <a:ext cx="173599" cy="212106"/>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4" idx="6"/>
            </p:cNvCxnSpPr>
            <p:nvPr/>
          </p:nvCxnSpPr>
          <p:spPr>
            <a:xfrm>
              <a:off x="8391626" y="1294001"/>
              <a:ext cx="447574" cy="86952"/>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25822" y="476892"/>
              <a:ext cx="162411" cy="159691"/>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2" idx="3"/>
            </p:cNvCxnSpPr>
            <p:nvPr/>
          </p:nvCxnSpPr>
          <p:spPr>
            <a:xfrm flipV="1">
              <a:off x="6914633" y="1429704"/>
              <a:ext cx="218357" cy="293785"/>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2" name="Left Brace 51"/>
            <p:cNvSpPr/>
            <p:nvPr/>
          </p:nvSpPr>
          <p:spPr>
            <a:xfrm>
              <a:off x="6573358" y="1148136"/>
              <a:ext cx="352464" cy="671245"/>
            </a:xfrm>
            <a:prstGeom prst="leftBrace">
              <a:avLst>
                <a:gd name="adj1" fmla="val 8333"/>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schemeClr val="accent1"/>
                </a:solidFill>
              </a:endParaRPr>
            </a:p>
          </p:txBody>
        </p:sp>
        <p:sp>
          <p:nvSpPr>
            <p:cNvPr id="53" name="Left Brace 52"/>
            <p:cNvSpPr/>
            <p:nvPr/>
          </p:nvSpPr>
          <p:spPr>
            <a:xfrm>
              <a:off x="6573358" y="381000"/>
              <a:ext cx="352464" cy="671245"/>
            </a:xfrm>
            <a:prstGeom prst="leftBrace">
              <a:avLst>
                <a:gd name="adj1" fmla="val 8333"/>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54" name="TextBox 53"/>
            <p:cNvSpPr txBox="1"/>
            <p:nvPr/>
          </p:nvSpPr>
          <p:spPr>
            <a:xfrm>
              <a:off x="6103405" y="508180"/>
              <a:ext cx="402815" cy="528213"/>
            </a:xfrm>
            <a:prstGeom prst="rect">
              <a:avLst/>
            </a:prstGeom>
            <a:noFill/>
            <a:ln>
              <a:noFill/>
            </a:ln>
          </p:spPr>
          <p:txBody>
            <a:bodyPr wrap="square" rtlCol="0">
              <a:spAutoFit/>
            </a:bodyPr>
            <a:lstStyle/>
            <a:p>
              <a:r>
                <a:rPr lang="en-US" sz="2000" dirty="0" smtClean="0">
                  <a:solidFill>
                    <a:schemeClr val="accent1"/>
                  </a:solidFill>
                </a:rPr>
                <a:t>X</a:t>
              </a:r>
              <a:endParaRPr lang="en-US" sz="2000" baseline="-25000" dirty="0">
                <a:solidFill>
                  <a:schemeClr val="accent1"/>
                </a:solidFill>
              </a:endParaRPr>
            </a:p>
          </p:txBody>
        </p:sp>
        <p:sp>
          <p:nvSpPr>
            <p:cNvPr id="55" name="TextBox 54"/>
            <p:cNvSpPr txBox="1"/>
            <p:nvPr/>
          </p:nvSpPr>
          <p:spPr>
            <a:xfrm>
              <a:off x="6164782" y="1194487"/>
              <a:ext cx="402815" cy="528213"/>
            </a:xfrm>
            <a:prstGeom prst="rect">
              <a:avLst/>
            </a:prstGeom>
            <a:noFill/>
            <a:ln>
              <a:noFill/>
            </a:ln>
          </p:spPr>
          <p:txBody>
            <a:bodyPr wrap="square" rtlCol="0">
              <a:spAutoFit/>
            </a:bodyPr>
            <a:lstStyle/>
            <a:p>
              <a:r>
                <a:rPr lang="en-US" sz="2000" dirty="0">
                  <a:solidFill>
                    <a:schemeClr val="accent1"/>
                  </a:solidFill>
                </a:rPr>
                <a:t>Y</a:t>
              </a:r>
              <a:endParaRPr lang="en-US" sz="2000" baseline="-25000" dirty="0">
                <a:solidFill>
                  <a:schemeClr val="accent1"/>
                </a:solidFill>
              </a:endParaRPr>
            </a:p>
          </p:txBody>
        </p:sp>
      </p:grpSp>
      <p:pic>
        <p:nvPicPr>
          <p:cNvPr id="8" name="Picture 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125712" y="3491537"/>
            <a:ext cx="5206365" cy="579120"/>
          </a:xfrm>
          <a:prstGeom prst="rect">
            <a:avLst/>
          </a:prstGeom>
        </p:spPr>
      </p:pic>
      <p:sp>
        <p:nvSpPr>
          <p:cNvPr id="32" name="TextBox 31"/>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sp>
        <p:nvSpPr>
          <p:cNvPr id="56" name="Rectangle 55"/>
          <p:cNvSpPr/>
          <p:nvPr/>
        </p:nvSpPr>
        <p:spPr>
          <a:xfrm>
            <a:off x="2667000" y="6488668"/>
            <a:ext cx="3216522" cy="369332"/>
          </a:xfrm>
          <a:prstGeom prst="rect">
            <a:avLst/>
          </a:prstGeom>
        </p:spPr>
        <p:txBody>
          <a:bodyPr wrap="none">
            <a:spAutoFit/>
          </a:bodyPr>
          <a:lstStyle/>
          <a:p>
            <a:pPr lvl="1"/>
            <a:r>
              <a:rPr lang="en-US" dirty="0" smtClean="0">
                <a:solidFill>
                  <a:schemeClr val="accent3"/>
                </a:solidFill>
              </a:rPr>
              <a:t>Under review at ML journal</a:t>
            </a:r>
            <a:endParaRPr lang="en-US" dirty="0">
              <a:solidFill>
                <a:schemeClr val="accent3"/>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58035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8"/>
          <p:cNvGrpSpPr/>
          <p:nvPr/>
        </p:nvGrpSpPr>
        <p:grpSpPr>
          <a:xfrm>
            <a:off x="5782822" y="2527797"/>
            <a:ext cx="1309153" cy="527406"/>
            <a:chOff x="4814455" y="394855"/>
            <a:chExt cx="1981200" cy="838200"/>
          </a:xfrm>
        </p:grpSpPr>
        <p:sp>
          <p:nvSpPr>
            <p:cNvPr id="128" name="Rectangle 127"/>
            <p:cNvSpPr/>
            <p:nvPr/>
          </p:nvSpPr>
          <p:spPr>
            <a:xfrm>
              <a:off x="4814455" y="394855"/>
              <a:ext cx="19812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29" name="Group 36"/>
            <p:cNvGrpSpPr/>
            <p:nvPr/>
          </p:nvGrpSpPr>
          <p:grpSpPr>
            <a:xfrm>
              <a:off x="4953000" y="457200"/>
              <a:ext cx="1752600" cy="685800"/>
              <a:chOff x="4953000" y="457200"/>
              <a:chExt cx="2209800" cy="914400"/>
            </a:xfrm>
          </p:grpSpPr>
          <p:sp>
            <p:nvSpPr>
              <p:cNvPr id="130" name="Oval 129"/>
              <p:cNvSpPr/>
              <p:nvPr/>
            </p:nvSpPr>
            <p:spPr>
              <a:xfrm>
                <a:off x="4953000" y="5334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131" name="Oval 130"/>
              <p:cNvSpPr/>
              <p:nvPr/>
            </p:nvSpPr>
            <p:spPr>
              <a:xfrm>
                <a:off x="5867400" y="914400"/>
                <a:ext cx="457200" cy="457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132" name="Oval 131"/>
              <p:cNvSpPr/>
              <p:nvPr/>
            </p:nvSpPr>
            <p:spPr>
              <a:xfrm>
                <a:off x="6705600" y="457200"/>
                <a:ext cx="457200" cy="457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cxnSp>
            <p:nvCxnSpPr>
              <p:cNvPr id="133" name="Straight Connector 132"/>
              <p:cNvCxnSpPr>
                <a:stCxn id="130" idx="5"/>
                <a:endCxn id="131" idx="2"/>
              </p:cNvCxnSpPr>
              <p:nvPr/>
            </p:nvCxnSpPr>
            <p:spPr>
              <a:xfrm>
                <a:off x="5343245" y="9236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31" idx="6"/>
                <a:endCxn id="132" idx="3"/>
              </p:cNvCxnSpPr>
              <p:nvPr/>
            </p:nvCxnSpPr>
            <p:spPr>
              <a:xfrm flipV="1">
                <a:off x="6324600" y="8474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 name="Group 39"/>
          <p:cNvGrpSpPr/>
          <p:nvPr/>
        </p:nvGrpSpPr>
        <p:grpSpPr>
          <a:xfrm>
            <a:off x="5874371" y="2671635"/>
            <a:ext cx="1309153" cy="527406"/>
            <a:chOff x="4814455" y="394855"/>
            <a:chExt cx="1981200" cy="838200"/>
          </a:xfrm>
        </p:grpSpPr>
        <p:sp>
          <p:nvSpPr>
            <p:cNvPr id="121" name="Rectangle 120"/>
            <p:cNvSpPr/>
            <p:nvPr/>
          </p:nvSpPr>
          <p:spPr>
            <a:xfrm>
              <a:off x="4814455" y="394855"/>
              <a:ext cx="19812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22" name="Group 36"/>
            <p:cNvGrpSpPr/>
            <p:nvPr/>
          </p:nvGrpSpPr>
          <p:grpSpPr>
            <a:xfrm>
              <a:off x="4953000" y="457200"/>
              <a:ext cx="1752600" cy="685800"/>
              <a:chOff x="4953000" y="457200"/>
              <a:chExt cx="2209800" cy="914400"/>
            </a:xfrm>
          </p:grpSpPr>
          <p:sp>
            <p:nvSpPr>
              <p:cNvPr id="123" name="Oval 122"/>
              <p:cNvSpPr/>
              <p:nvPr/>
            </p:nvSpPr>
            <p:spPr>
              <a:xfrm>
                <a:off x="4953000" y="533400"/>
                <a:ext cx="457200" cy="457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124" name="Oval 123"/>
              <p:cNvSpPr/>
              <p:nvPr/>
            </p:nvSpPr>
            <p:spPr>
              <a:xfrm>
                <a:off x="5867400" y="9144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125" name="Oval 124"/>
              <p:cNvSpPr/>
              <p:nvPr/>
            </p:nvSpPr>
            <p:spPr>
              <a:xfrm>
                <a:off x="6705600" y="457200"/>
                <a:ext cx="457200" cy="457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cxnSp>
            <p:nvCxnSpPr>
              <p:cNvPr id="126" name="Straight Connector 125"/>
              <p:cNvCxnSpPr>
                <a:stCxn id="123" idx="5"/>
                <a:endCxn id="124" idx="2"/>
              </p:cNvCxnSpPr>
              <p:nvPr/>
            </p:nvCxnSpPr>
            <p:spPr>
              <a:xfrm>
                <a:off x="5343245" y="9236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4" idx="6"/>
                <a:endCxn id="125" idx="3"/>
              </p:cNvCxnSpPr>
              <p:nvPr/>
            </p:nvCxnSpPr>
            <p:spPr>
              <a:xfrm flipV="1">
                <a:off x="6324600" y="8474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p:txBody>
          <a:bodyPr/>
          <a:lstStyle/>
          <a:p>
            <a:r>
              <a:rPr lang="en-US" dirty="0" smtClean="0"/>
              <a:t>RFGB-EM</a:t>
            </a:r>
            <a:endParaRPr lang="en-US" dirty="0"/>
          </a:p>
        </p:txBody>
      </p:sp>
      <p:grpSp>
        <p:nvGrpSpPr>
          <p:cNvPr id="7" name="Group 47"/>
          <p:cNvGrpSpPr/>
          <p:nvPr/>
        </p:nvGrpSpPr>
        <p:grpSpPr>
          <a:xfrm>
            <a:off x="5984230" y="2767527"/>
            <a:ext cx="1309153" cy="527406"/>
            <a:chOff x="4814455" y="394855"/>
            <a:chExt cx="1981200" cy="838200"/>
          </a:xfrm>
        </p:grpSpPr>
        <p:sp>
          <p:nvSpPr>
            <p:cNvPr id="114" name="Rectangle 113"/>
            <p:cNvSpPr/>
            <p:nvPr/>
          </p:nvSpPr>
          <p:spPr>
            <a:xfrm>
              <a:off x="4814455" y="394855"/>
              <a:ext cx="19812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15" name="Group 36"/>
            <p:cNvGrpSpPr/>
            <p:nvPr/>
          </p:nvGrpSpPr>
          <p:grpSpPr>
            <a:xfrm>
              <a:off x="4953000" y="457200"/>
              <a:ext cx="1752600" cy="685800"/>
              <a:chOff x="4953000" y="457200"/>
              <a:chExt cx="2209800" cy="914400"/>
            </a:xfrm>
          </p:grpSpPr>
          <p:sp>
            <p:nvSpPr>
              <p:cNvPr id="116" name="Oval 115"/>
              <p:cNvSpPr/>
              <p:nvPr/>
            </p:nvSpPr>
            <p:spPr>
              <a:xfrm>
                <a:off x="4953000" y="533400"/>
                <a:ext cx="457200" cy="457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117" name="Oval 116"/>
              <p:cNvSpPr/>
              <p:nvPr/>
            </p:nvSpPr>
            <p:spPr>
              <a:xfrm>
                <a:off x="5867400" y="914400"/>
                <a:ext cx="457200" cy="457200"/>
              </a:xfrm>
              <a:prstGeom prst="ellipse">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118" name="Oval 117"/>
              <p:cNvSpPr/>
              <p:nvPr/>
            </p:nvSpPr>
            <p:spPr>
              <a:xfrm>
                <a:off x="6705600" y="4572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cxnSp>
            <p:nvCxnSpPr>
              <p:cNvPr id="119" name="Straight Connector 118"/>
              <p:cNvCxnSpPr>
                <a:stCxn id="116" idx="5"/>
                <a:endCxn id="117" idx="2"/>
              </p:cNvCxnSpPr>
              <p:nvPr/>
            </p:nvCxnSpPr>
            <p:spPr>
              <a:xfrm>
                <a:off x="5343245" y="9236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7" idx="6"/>
                <a:endCxn id="118" idx="3"/>
              </p:cNvCxnSpPr>
              <p:nvPr/>
            </p:nvCxnSpPr>
            <p:spPr>
              <a:xfrm flipV="1">
                <a:off x="6324600" y="8474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Group 55"/>
          <p:cNvGrpSpPr/>
          <p:nvPr/>
        </p:nvGrpSpPr>
        <p:grpSpPr>
          <a:xfrm>
            <a:off x="6084934" y="2911365"/>
            <a:ext cx="1309153" cy="527406"/>
            <a:chOff x="4814455" y="394855"/>
            <a:chExt cx="1981200" cy="838200"/>
          </a:xfrm>
        </p:grpSpPr>
        <p:sp>
          <p:nvSpPr>
            <p:cNvPr id="107" name="Rectangle 106"/>
            <p:cNvSpPr/>
            <p:nvPr/>
          </p:nvSpPr>
          <p:spPr>
            <a:xfrm>
              <a:off x="4814455" y="394855"/>
              <a:ext cx="19812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08" name="Group 36"/>
            <p:cNvGrpSpPr/>
            <p:nvPr/>
          </p:nvGrpSpPr>
          <p:grpSpPr>
            <a:xfrm>
              <a:off x="4953000" y="457200"/>
              <a:ext cx="1752600" cy="685800"/>
              <a:chOff x="4953000" y="457200"/>
              <a:chExt cx="2209800" cy="914400"/>
            </a:xfrm>
          </p:grpSpPr>
          <p:sp>
            <p:nvSpPr>
              <p:cNvPr id="109" name="Oval 108"/>
              <p:cNvSpPr/>
              <p:nvPr/>
            </p:nvSpPr>
            <p:spPr>
              <a:xfrm>
                <a:off x="4953000" y="533400"/>
                <a:ext cx="457200" cy="457200"/>
              </a:xfrm>
              <a:prstGeom prst="ellipse">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110" name="Oval 109"/>
              <p:cNvSpPr/>
              <p:nvPr/>
            </p:nvSpPr>
            <p:spPr>
              <a:xfrm>
                <a:off x="5867400" y="914400"/>
                <a:ext cx="457200" cy="457200"/>
              </a:xfrm>
              <a:prstGeom prst="ellipse">
                <a:avLst/>
              </a:prstGeom>
              <a:solidFill>
                <a:schemeClr val="tx1"/>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111" name="Oval 110"/>
              <p:cNvSpPr/>
              <p:nvPr/>
            </p:nvSpPr>
            <p:spPr>
              <a:xfrm>
                <a:off x="6705600" y="457200"/>
                <a:ext cx="457200" cy="457200"/>
              </a:xfrm>
              <a:prstGeom prst="ellipse">
                <a:avLst/>
              </a:prstGeom>
              <a:solidFill>
                <a:schemeClr val="bg1"/>
              </a:solidFill>
              <a:ln>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cxnSp>
            <p:nvCxnSpPr>
              <p:cNvPr id="112" name="Straight Connector 111"/>
              <p:cNvCxnSpPr>
                <a:stCxn id="109" idx="5"/>
                <a:endCxn id="110" idx="2"/>
              </p:cNvCxnSpPr>
              <p:nvPr/>
            </p:nvCxnSpPr>
            <p:spPr>
              <a:xfrm>
                <a:off x="5343245" y="9236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10" idx="6"/>
                <a:endCxn id="111" idx="3"/>
              </p:cNvCxnSpPr>
              <p:nvPr/>
            </p:nvCxnSpPr>
            <p:spPr>
              <a:xfrm flipV="1">
                <a:off x="6324600" y="8474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 name="Group 79"/>
          <p:cNvGrpSpPr/>
          <p:nvPr/>
        </p:nvGrpSpPr>
        <p:grpSpPr>
          <a:xfrm>
            <a:off x="4473669" y="4621803"/>
            <a:ext cx="1057393" cy="1006867"/>
            <a:chOff x="838200" y="304800"/>
            <a:chExt cx="2286000" cy="2286000"/>
          </a:xfrm>
        </p:grpSpPr>
        <p:sp>
          <p:nvSpPr>
            <p:cNvPr id="93" name="Oval 92"/>
            <p:cNvSpPr/>
            <p:nvPr/>
          </p:nvSpPr>
          <p:spPr>
            <a:xfrm>
              <a:off x="838200" y="685800"/>
              <a:ext cx="457200" cy="457200"/>
            </a:xfrm>
            <a:prstGeom prst="ellipse">
              <a:avLst/>
            </a:prstGeom>
            <a:solidFill>
              <a:schemeClr val="bg1"/>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94" name="Oval 93"/>
            <p:cNvSpPr/>
            <p:nvPr/>
          </p:nvSpPr>
          <p:spPr>
            <a:xfrm>
              <a:off x="1676400" y="3048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95" name="Oval 94"/>
            <p:cNvSpPr/>
            <p:nvPr/>
          </p:nvSpPr>
          <p:spPr>
            <a:xfrm>
              <a:off x="1752600" y="1219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96" name="Oval 95"/>
            <p:cNvSpPr/>
            <p:nvPr/>
          </p:nvSpPr>
          <p:spPr>
            <a:xfrm>
              <a:off x="2514600" y="6858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97" name="Oval 96"/>
            <p:cNvSpPr/>
            <p:nvPr/>
          </p:nvSpPr>
          <p:spPr>
            <a:xfrm>
              <a:off x="914400" y="1752600"/>
              <a:ext cx="457200" cy="457200"/>
            </a:xfrm>
            <a:prstGeom prst="ellipse">
              <a:avLst/>
            </a:prstGeom>
            <a:solidFill>
              <a:schemeClr val="tx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98" name="Oval 97"/>
            <p:cNvSpPr/>
            <p:nvPr/>
          </p:nvSpPr>
          <p:spPr>
            <a:xfrm>
              <a:off x="1828800" y="2133600"/>
              <a:ext cx="457200" cy="457200"/>
            </a:xfrm>
            <a:prstGeom prst="ellipse">
              <a:avLst/>
            </a:prstGeom>
            <a:solidFill>
              <a:schemeClr val="tx1"/>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99" name="Oval 98"/>
            <p:cNvSpPr/>
            <p:nvPr/>
          </p:nvSpPr>
          <p:spPr>
            <a:xfrm>
              <a:off x="2667000" y="1676400"/>
              <a:ext cx="457200" cy="457200"/>
            </a:xfrm>
            <a:prstGeom prst="ellipse">
              <a:avLst/>
            </a:prstGeom>
            <a:solidFill>
              <a:schemeClr val="bg1"/>
            </a:solidFill>
            <a:ln>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cxnSp>
          <p:nvCxnSpPr>
            <p:cNvPr id="100" name="Straight Connector 99"/>
            <p:cNvCxnSpPr>
              <a:stCxn id="93" idx="5"/>
              <a:endCxn id="95" idx="1"/>
            </p:cNvCxnSpPr>
            <p:nvPr/>
          </p:nvCxnSpPr>
          <p:spPr>
            <a:xfrm>
              <a:off x="1228445" y="1076045"/>
              <a:ext cx="591110" cy="210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4" idx="4"/>
              <a:endCxn id="95" idx="0"/>
            </p:cNvCxnSpPr>
            <p:nvPr/>
          </p:nvCxnSpPr>
          <p:spPr>
            <a:xfrm>
              <a:off x="1905000" y="762000"/>
              <a:ext cx="762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3"/>
              <a:endCxn id="95" idx="7"/>
            </p:cNvCxnSpPr>
            <p:nvPr/>
          </p:nvCxnSpPr>
          <p:spPr>
            <a:xfrm flipH="1">
              <a:off x="2142845" y="1076045"/>
              <a:ext cx="438710" cy="210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3" idx="4"/>
              <a:endCxn id="97" idx="0"/>
            </p:cNvCxnSpPr>
            <p:nvPr/>
          </p:nvCxnSpPr>
          <p:spPr>
            <a:xfrm>
              <a:off x="1066800" y="1143000"/>
              <a:ext cx="7620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7" idx="5"/>
              <a:endCxn id="98" idx="2"/>
            </p:cNvCxnSpPr>
            <p:nvPr/>
          </p:nvCxnSpPr>
          <p:spPr>
            <a:xfrm>
              <a:off x="1304645" y="21428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8" idx="6"/>
              <a:endCxn id="99" idx="3"/>
            </p:cNvCxnSpPr>
            <p:nvPr/>
          </p:nvCxnSpPr>
          <p:spPr>
            <a:xfrm flipV="1">
              <a:off x="2286000" y="20666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6" idx="4"/>
              <a:endCxn id="99" idx="0"/>
            </p:cNvCxnSpPr>
            <p:nvPr/>
          </p:nvCxnSpPr>
          <p:spPr>
            <a:xfrm>
              <a:off x="2743200" y="1143000"/>
              <a:ext cx="15240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4"/>
          <p:cNvGrpSpPr/>
          <p:nvPr/>
        </p:nvGrpSpPr>
        <p:grpSpPr>
          <a:xfrm>
            <a:off x="6387047" y="4589477"/>
            <a:ext cx="1057393" cy="1006867"/>
            <a:chOff x="838200" y="304800"/>
            <a:chExt cx="2286000" cy="2286000"/>
          </a:xfrm>
        </p:grpSpPr>
        <p:sp>
          <p:nvSpPr>
            <p:cNvPr id="79" name="Oval 78"/>
            <p:cNvSpPr/>
            <p:nvPr/>
          </p:nvSpPr>
          <p:spPr>
            <a:xfrm>
              <a:off x="838200" y="6858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80" name="Oval 79"/>
            <p:cNvSpPr/>
            <p:nvPr/>
          </p:nvSpPr>
          <p:spPr>
            <a:xfrm>
              <a:off x="1676400" y="3048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81" name="Oval 80"/>
            <p:cNvSpPr/>
            <p:nvPr/>
          </p:nvSpPr>
          <p:spPr>
            <a:xfrm>
              <a:off x="1752600" y="1219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82" name="Oval 81"/>
            <p:cNvSpPr/>
            <p:nvPr/>
          </p:nvSpPr>
          <p:spPr>
            <a:xfrm>
              <a:off x="2514600" y="6858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83" name="Oval 82"/>
            <p:cNvSpPr/>
            <p:nvPr/>
          </p:nvSpPr>
          <p:spPr>
            <a:xfrm>
              <a:off x="914400" y="1752600"/>
              <a:ext cx="457200" cy="457200"/>
            </a:xfrm>
            <a:prstGeom prst="ellipse">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84" name="Oval 83"/>
            <p:cNvSpPr/>
            <p:nvPr/>
          </p:nvSpPr>
          <p:spPr>
            <a:xfrm>
              <a:off x="1828800" y="2133600"/>
              <a:ext cx="457200" cy="457200"/>
            </a:xfrm>
            <a:prstGeom prst="ellipse">
              <a:avLst/>
            </a:prstGeom>
            <a:solidFill>
              <a:schemeClr val="tx1"/>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85" name="Oval 84"/>
            <p:cNvSpPr/>
            <p:nvPr/>
          </p:nvSpPr>
          <p:spPr>
            <a:xfrm>
              <a:off x="2667000" y="1676400"/>
              <a:ext cx="457200" cy="457200"/>
            </a:xfrm>
            <a:prstGeom prst="ellipse">
              <a:avLst/>
            </a:prstGeom>
            <a:solidFill>
              <a:schemeClr val="bg1"/>
            </a:solidFill>
            <a:ln>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cxnSp>
          <p:nvCxnSpPr>
            <p:cNvPr id="86" name="Straight Connector 85"/>
            <p:cNvCxnSpPr>
              <a:stCxn id="79" idx="5"/>
              <a:endCxn id="81" idx="1"/>
            </p:cNvCxnSpPr>
            <p:nvPr/>
          </p:nvCxnSpPr>
          <p:spPr>
            <a:xfrm>
              <a:off x="1228445" y="1076045"/>
              <a:ext cx="591110" cy="210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0" idx="4"/>
              <a:endCxn id="81" idx="0"/>
            </p:cNvCxnSpPr>
            <p:nvPr/>
          </p:nvCxnSpPr>
          <p:spPr>
            <a:xfrm>
              <a:off x="1905000" y="762000"/>
              <a:ext cx="762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2" idx="3"/>
              <a:endCxn id="81" idx="7"/>
            </p:cNvCxnSpPr>
            <p:nvPr/>
          </p:nvCxnSpPr>
          <p:spPr>
            <a:xfrm flipH="1">
              <a:off x="2142845" y="1076045"/>
              <a:ext cx="438710" cy="210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9" idx="4"/>
              <a:endCxn id="83" idx="0"/>
            </p:cNvCxnSpPr>
            <p:nvPr/>
          </p:nvCxnSpPr>
          <p:spPr>
            <a:xfrm>
              <a:off x="1066800" y="1143000"/>
              <a:ext cx="7620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3" idx="5"/>
              <a:endCxn id="84" idx="2"/>
            </p:cNvCxnSpPr>
            <p:nvPr/>
          </p:nvCxnSpPr>
          <p:spPr>
            <a:xfrm>
              <a:off x="1304645" y="21428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4" idx="6"/>
              <a:endCxn id="85" idx="3"/>
            </p:cNvCxnSpPr>
            <p:nvPr/>
          </p:nvCxnSpPr>
          <p:spPr>
            <a:xfrm flipV="1">
              <a:off x="2286000" y="20666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4"/>
              <a:endCxn id="85" idx="0"/>
            </p:cNvCxnSpPr>
            <p:nvPr/>
          </p:nvCxnSpPr>
          <p:spPr>
            <a:xfrm>
              <a:off x="2743200" y="1143000"/>
              <a:ext cx="15240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3970148" y="2719581"/>
            <a:ext cx="1711970" cy="38356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4926836" y="5772508"/>
            <a:ext cx="855985" cy="400110"/>
          </a:xfrm>
          <a:prstGeom prst="rect">
            <a:avLst/>
          </a:prstGeom>
          <a:noFill/>
        </p:spPr>
        <p:txBody>
          <a:bodyPr wrap="square" rtlCol="0">
            <a:spAutoFit/>
          </a:bodyPr>
          <a:lstStyle/>
          <a:p>
            <a:r>
              <a:rPr lang="el-GR" sz="2000" dirty="0" smtClean="0"/>
              <a:t>Δ</a:t>
            </a:r>
            <a:r>
              <a:rPr lang="en-US" sz="2000" baseline="-25000" dirty="0" smtClean="0"/>
              <a:t>x</a:t>
            </a:r>
            <a:endParaRPr lang="en-US" sz="2000" baseline="-25000" dirty="0"/>
          </a:p>
        </p:txBody>
      </p:sp>
      <p:sp>
        <p:nvSpPr>
          <p:cNvPr id="13" name="TextBox 12"/>
          <p:cNvSpPr txBox="1"/>
          <p:nvPr/>
        </p:nvSpPr>
        <p:spPr>
          <a:xfrm>
            <a:off x="6684739" y="5755803"/>
            <a:ext cx="558293" cy="400110"/>
          </a:xfrm>
          <a:prstGeom prst="rect">
            <a:avLst/>
          </a:prstGeom>
          <a:noFill/>
        </p:spPr>
        <p:txBody>
          <a:bodyPr wrap="square" rtlCol="0">
            <a:spAutoFit/>
          </a:bodyPr>
          <a:lstStyle/>
          <a:p>
            <a:r>
              <a:rPr lang="el-GR" sz="2000" dirty="0" smtClean="0"/>
              <a:t>Δ</a:t>
            </a:r>
            <a:r>
              <a:rPr lang="en-US" sz="2000" baseline="-25000" dirty="0"/>
              <a:t>y</a:t>
            </a:r>
          </a:p>
        </p:txBody>
      </p:sp>
      <p:sp>
        <p:nvSpPr>
          <p:cNvPr id="14" name="TextBox 13"/>
          <p:cNvSpPr txBox="1"/>
          <p:nvPr/>
        </p:nvSpPr>
        <p:spPr>
          <a:xfrm>
            <a:off x="5732469" y="4861533"/>
            <a:ext cx="402816" cy="523220"/>
          </a:xfrm>
          <a:prstGeom prst="rect">
            <a:avLst/>
          </a:prstGeom>
          <a:noFill/>
        </p:spPr>
        <p:txBody>
          <a:bodyPr wrap="square" rtlCol="0">
            <a:spAutoFit/>
          </a:bodyPr>
          <a:lstStyle/>
          <a:p>
            <a:r>
              <a:rPr lang="en-US" sz="2800" dirty="0" smtClean="0"/>
              <a:t>…</a:t>
            </a:r>
            <a:endParaRPr lang="en-US" sz="2800" dirty="0"/>
          </a:p>
        </p:txBody>
      </p:sp>
      <p:grpSp>
        <p:nvGrpSpPr>
          <p:cNvPr id="15" name="Group 180"/>
          <p:cNvGrpSpPr/>
          <p:nvPr/>
        </p:nvGrpSpPr>
        <p:grpSpPr>
          <a:xfrm>
            <a:off x="2398045" y="2336013"/>
            <a:ext cx="1924567" cy="1342489"/>
            <a:chOff x="609600" y="304800"/>
            <a:chExt cx="3276600" cy="2352956"/>
          </a:xfrm>
        </p:grpSpPr>
        <p:grpSp>
          <p:nvGrpSpPr>
            <p:cNvPr id="60" name="Group 63"/>
            <p:cNvGrpSpPr/>
            <p:nvPr/>
          </p:nvGrpSpPr>
          <p:grpSpPr>
            <a:xfrm>
              <a:off x="838200" y="304800"/>
              <a:ext cx="2286000" cy="2286000"/>
              <a:chOff x="838200" y="304800"/>
              <a:chExt cx="2286000" cy="2286000"/>
            </a:xfrm>
          </p:grpSpPr>
          <p:sp>
            <p:nvSpPr>
              <p:cNvPr id="65" name="Oval 3"/>
              <p:cNvSpPr/>
              <p:nvPr/>
            </p:nvSpPr>
            <p:spPr>
              <a:xfrm>
                <a:off x="838200" y="6858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66" name="Oval 65"/>
              <p:cNvSpPr/>
              <p:nvPr/>
            </p:nvSpPr>
            <p:spPr>
              <a:xfrm>
                <a:off x="1676400" y="3048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67" name="Oval 66"/>
              <p:cNvSpPr/>
              <p:nvPr/>
            </p:nvSpPr>
            <p:spPr>
              <a:xfrm>
                <a:off x="1752600" y="1219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68" name="Oval 67"/>
              <p:cNvSpPr/>
              <p:nvPr/>
            </p:nvSpPr>
            <p:spPr>
              <a:xfrm>
                <a:off x="2514600" y="6858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69" name="Oval 68"/>
              <p:cNvSpPr/>
              <p:nvPr/>
            </p:nvSpPr>
            <p:spPr>
              <a:xfrm>
                <a:off x="914400" y="1752600"/>
                <a:ext cx="457200" cy="457200"/>
              </a:xfrm>
              <a:prstGeom prst="ellipse">
                <a:avLst/>
              </a:prstGeom>
              <a:solidFill>
                <a:schemeClr val="bg2">
                  <a:lumMod val="90000"/>
                </a:schemeClr>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70" name="Oval 69"/>
              <p:cNvSpPr/>
              <p:nvPr/>
            </p:nvSpPr>
            <p:spPr>
              <a:xfrm>
                <a:off x="1828800" y="2133600"/>
                <a:ext cx="457200" cy="457200"/>
              </a:xfrm>
              <a:prstGeom prst="ellipse">
                <a:avLst/>
              </a:prstGeom>
              <a:solidFill>
                <a:schemeClr val="bg2">
                  <a:lumMod val="90000"/>
                </a:schemeClr>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71" name="Oval 70"/>
              <p:cNvSpPr/>
              <p:nvPr/>
            </p:nvSpPr>
            <p:spPr>
              <a:xfrm>
                <a:off x="2667000" y="1676400"/>
                <a:ext cx="457200" cy="457200"/>
              </a:xfrm>
              <a:prstGeom prst="ellipse">
                <a:avLst/>
              </a:prstGeom>
              <a:solidFill>
                <a:schemeClr val="bg2">
                  <a:lumMod val="90000"/>
                </a:schemeClr>
              </a:solidFill>
              <a:ln>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cxnSp>
            <p:nvCxnSpPr>
              <p:cNvPr id="72" name="Straight Connector 11"/>
              <p:cNvCxnSpPr>
                <a:endCxn id="67" idx="1"/>
              </p:cNvCxnSpPr>
              <p:nvPr/>
            </p:nvCxnSpPr>
            <p:spPr>
              <a:xfrm>
                <a:off x="1228445" y="1076045"/>
                <a:ext cx="591110" cy="210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6" idx="4"/>
                <a:endCxn id="67" idx="0"/>
              </p:cNvCxnSpPr>
              <p:nvPr/>
            </p:nvCxnSpPr>
            <p:spPr>
              <a:xfrm>
                <a:off x="1905000" y="762000"/>
                <a:ext cx="762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8" idx="3"/>
                <a:endCxn id="67" idx="7"/>
              </p:cNvCxnSpPr>
              <p:nvPr/>
            </p:nvCxnSpPr>
            <p:spPr>
              <a:xfrm flipH="1">
                <a:off x="2142845" y="1076045"/>
                <a:ext cx="438710" cy="210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19"/>
              <p:cNvCxnSpPr>
                <a:endCxn id="69" idx="0"/>
              </p:cNvCxnSpPr>
              <p:nvPr/>
            </p:nvCxnSpPr>
            <p:spPr>
              <a:xfrm>
                <a:off x="1066800" y="1143000"/>
                <a:ext cx="7620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9" idx="5"/>
                <a:endCxn id="70" idx="2"/>
              </p:cNvCxnSpPr>
              <p:nvPr/>
            </p:nvCxnSpPr>
            <p:spPr>
              <a:xfrm>
                <a:off x="1304645" y="21428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0" idx="6"/>
                <a:endCxn id="71" idx="3"/>
              </p:cNvCxnSpPr>
              <p:nvPr/>
            </p:nvCxnSpPr>
            <p:spPr>
              <a:xfrm flipV="1">
                <a:off x="2286000" y="20666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8" idx="4"/>
                <a:endCxn id="71" idx="0"/>
              </p:cNvCxnSpPr>
              <p:nvPr/>
            </p:nvCxnSpPr>
            <p:spPr>
              <a:xfrm>
                <a:off x="2743200" y="1143000"/>
                <a:ext cx="15240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a:stCxn id="68" idx="7"/>
            </p:cNvCxnSpPr>
            <p:nvPr/>
          </p:nvCxnSpPr>
          <p:spPr>
            <a:xfrm flipV="1">
              <a:off x="2904845" y="381000"/>
              <a:ext cx="295555" cy="37175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71" idx="6"/>
            </p:cNvCxnSpPr>
            <p:nvPr/>
          </p:nvCxnSpPr>
          <p:spPr>
            <a:xfrm>
              <a:off x="3124200" y="1905000"/>
              <a:ext cx="762000" cy="15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28650" y="472868"/>
              <a:ext cx="276506" cy="2798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9" idx="3"/>
            </p:cNvCxnSpPr>
            <p:nvPr/>
          </p:nvCxnSpPr>
          <p:spPr>
            <a:xfrm flipV="1">
              <a:off x="609600" y="2142845"/>
              <a:ext cx="371755" cy="51491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Group 164"/>
          <p:cNvGrpSpPr/>
          <p:nvPr/>
        </p:nvGrpSpPr>
        <p:grpSpPr>
          <a:xfrm>
            <a:off x="4473669" y="3103149"/>
            <a:ext cx="553872" cy="671245"/>
            <a:chOff x="4191000" y="1676400"/>
            <a:chExt cx="838200" cy="1066800"/>
          </a:xfrm>
        </p:grpSpPr>
        <p:sp>
          <p:nvSpPr>
            <p:cNvPr id="56" name="Rounded Rectangle 55"/>
            <p:cNvSpPr/>
            <p:nvPr/>
          </p:nvSpPr>
          <p:spPr>
            <a:xfrm>
              <a:off x="4191000" y="1676400"/>
              <a:ext cx="838200" cy="1066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57" name="Straight Connector 56"/>
            <p:cNvCxnSpPr/>
            <p:nvPr/>
          </p:nvCxnSpPr>
          <p:spPr>
            <a:xfrm>
              <a:off x="4495800" y="1752600"/>
              <a:ext cx="4572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495800" y="22098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267200" y="17526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70"/>
          <p:cNvGrpSpPr/>
          <p:nvPr/>
        </p:nvGrpSpPr>
        <p:grpSpPr>
          <a:xfrm>
            <a:off x="4574373" y="3199041"/>
            <a:ext cx="553872" cy="671245"/>
            <a:chOff x="4191000" y="1676400"/>
            <a:chExt cx="838200" cy="1066800"/>
          </a:xfrm>
        </p:grpSpPr>
        <p:sp>
          <p:nvSpPr>
            <p:cNvPr id="52" name="Rounded Rectangle 51"/>
            <p:cNvSpPr/>
            <p:nvPr/>
          </p:nvSpPr>
          <p:spPr>
            <a:xfrm>
              <a:off x="4191000" y="1676400"/>
              <a:ext cx="838200" cy="10668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53" name="Straight Connector 52"/>
            <p:cNvCxnSpPr/>
            <p:nvPr/>
          </p:nvCxnSpPr>
          <p:spPr>
            <a:xfrm>
              <a:off x="4495800" y="1752600"/>
              <a:ext cx="4572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95800" y="22098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267200" y="17526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5"/>
          <p:cNvGrpSpPr/>
          <p:nvPr/>
        </p:nvGrpSpPr>
        <p:grpSpPr>
          <a:xfrm>
            <a:off x="4675077" y="3294933"/>
            <a:ext cx="553872" cy="671245"/>
            <a:chOff x="4191000" y="1676400"/>
            <a:chExt cx="838200" cy="1066800"/>
          </a:xfrm>
        </p:grpSpPr>
        <p:sp>
          <p:nvSpPr>
            <p:cNvPr id="48" name="Rounded Rectangle 47"/>
            <p:cNvSpPr/>
            <p:nvPr/>
          </p:nvSpPr>
          <p:spPr>
            <a:xfrm>
              <a:off x="4191000" y="1676400"/>
              <a:ext cx="838200" cy="1066800"/>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9" name="Straight Connector 48"/>
            <p:cNvCxnSpPr/>
            <p:nvPr/>
          </p:nvCxnSpPr>
          <p:spPr>
            <a:xfrm>
              <a:off x="4495800" y="1752600"/>
              <a:ext cx="4572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495800" y="22098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267200" y="17526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1"/>
          <p:cNvGrpSpPr/>
          <p:nvPr/>
        </p:nvGrpSpPr>
        <p:grpSpPr>
          <a:xfrm>
            <a:off x="2409234" y="4973045"/>
            <a:ext cx="553872" cy="671245"/>
            <a:chOff x="4191000" y="1676400"/>
            <a:chExt cx="838200" cy="1066800"/>
          </a:xfrm>
        </p:grpSpPr>
        <p:sp>
          <p:nvSpPr>
            <p:cNvPr id="44" name="Rounded Rectangle 43"/>
            <p:cNvSpPr/>
            <p:nvPr/>
          </p:nvSpPr>
          <p:spPr>
            <a:xfrm>
              <a:off x="4191000" y="1676400"/>
              <a:ext cx="8382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5" name="Straight Connector 44"/>
            <p:cNvCxnSpPr/>
            <p:nvPr/>
          </p:nvCxnSpPr>
          <p:spPr>
            <a:xfrm>
              <a:off x="4495800" y="1752600"/>
              <a:ext cx="4572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495800" y="22098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67200" y="17526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Left Brace 19"/>
          <p:cNvSpPr/>
          <p:nvPr/>
        </p:nvSpPr>
        <p:spPr>
          <a:xfrm>
            <a:off x="3819091" y="4541531"/>
            <a:ext cx="352464" cy="1582220"/>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schemeClr val="tx2"/>
              </a:solidFill>
            </a:endParaRPr>
          </a:p>
        </p:txBody>
      </p:sp>
      <p:sp>
        <p:nvSpPr>
          <p:cNvPr id="21" name="Left Brace 20"/>
          <p:cNvSpPr/>
          <p:nvPr/>
        </p:nvSpPr>
        <p:spPr>
          <a:xfrm>
            <a:off x="2056770" y="3103149"/>
            <a:ext cx="352464" cy="671245"/>
          </a:xfrm>
          <a:prstGeom prst="lef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2" name="Left Brace 21"/>
          <p:cNvSpPr/>
          <p:nvPr/>
        </p:nvSpPr>
        <p:spPr>
          <a:xfrm>
            <a:off x="2056770" y="2336013"/>
            <a:ext cx="352464" cy="671245"/>
          </a:xfrm>
          <a:prstGeom prst="lef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3" name="TextBox 22"/>
          <p:cNvSpPr txBox="1"/>
          <p:nvPr/>
        </p:nvSpPr>
        <p:spPr>
          <a:xfrm>
            <a:off x="896649" y="2479851"/>
            <a:ext cx="1260826" cy="400110"/>
          </a:xfrm>
          <a:prstGeom prst="rect">
            <a:avLst/>
          </a:prstGeom>
          <a:noFill/>
        </p:spPr>
        <p:txBody>
          <a:bodyPr wrap="square" rtlCol="0">
            <a:spAutoFit/>
          </a:bodyPr>
          <a:lstStyle/>
          <a:p>
            <a:r>
              <a:rPr lang="en-US" sz="2000" dirty="0" smtClean="0"/>
              <a:t>Observed</a:t>
            </a:r>
            <a:endParaRPr lang="en-US" sz="2000" baseline="-25000" dirty="0"/>
          </a:p>
        </p:txBody>
      </p:sp>
      <p:sp>
        <p:nvSpPr>
          <p:cNvPr id="24" name="TextBox 23"/>
          <p:cNvSpPr txBox="1"/>
          <p:nvPr/>
        </p:nvSpPr>
        <p:spPr>
          <a:xfrm>
            <a:off x="1033488" y="3246988"/>
            <a:ext cx="1123987" cy="400110"/>
          </a:xfrm>
          <a:prstGeom prst="rect">
            <a:avLst/>
          </a:prstGeom>
          <a:noFill/>
        </p:spPr>
        <p:txBody>
          <a:bodyPr wrap="square" rtlCol="0">
            <a:spAutoFit/>
          </a:bodyPr>
          <a:lstStyle/>
          <a:p>
            <a:r>
              <a:rPr lang="en-US" sz="2000" dirty="0" smtClean="0"/>
              <a:t>Hidden</a:t>
            </a:r>
            <a:endParaRPr lang="en-US" sz="2000" baseline="-25000" dirty="0"/>
          </a:p>
        </p:txBody>
      </p:sp>
      <p:sp>
        <p:nvSpPr>
          <p:cNvPr id="25" name="TextBox 24"/>
          <p:cNvSpPr txBox="1"/>
          <p:nvPr/>
        </p:nvSpPr>
        <p:spPr>
          <a:xfrm>
            <a:off x="6940919" y="3486717"/>
            <a:ext cx="755281" cy="400110"/>
          </a:xfrm>
          <a:prstGeom prst="rect">
            <a:avLst/>
          </a:prstGeom>
          <a:noFill/>
        </p:spPr>
        <p:txBody>
          <a:bodyPr wrap="square" rtlCol="0">
            <a:spAutoFit/>
          </a:bodyPr>
          <a:lstStyle/>
          <a:p>
            <a:r>
              <a:rPr lang="en-US" sz="2000" dirty="0" smtClean="0"/>
              <a:t>|W|</a:t>
            </a:r>
            <a:endParaRPr lang="en-US" sz="2000" baseline="-25000" dirty="0"/>
          </a:p>
        </p:txBody>
      </p:sp>
      <p:sp>
        <p:nvSpPr>
          <p:cNvPr id="26" name="TextBox 25"/>
          <p:cNvSpPr txBox="1"/>
          <p:nvPr/>
        </p:nvSpPr>
        <p:spPr>
          <a:xfrm>
            <a:off x="4020500" y="2133601"/>
            <a:ext cx="1611266" cy="646331"/>
          </a:xfrm>
          <a:prstGeom prst="rect">
            <a:avLst/>
          </a:prstGeom>
          <a:noFill/>
        </p:spPr>
        <p:txBody>
          <a:bodyPr wrap="square" rtlCol="0">
            <a:spAutoFit/>
          </a:bodyPr>
          <a:lstStyle/>
          <a:p>
            <a:r>
              <a:rPr lang="en-US" dirty="0" smtClean="0"/>
              <a:t>Sample </a:t>
            </a:r>
          </a:p>
          <a:p>
            <a:r>
              <a:rPr lang="en-US" dirty="0" smtClean="0"/>
              <a:t>Hidden States</a:t>
            </a:r>
            <a:endParaRPr lang="en-US" baseline="-25000" dirty="0"/>
          </a:p>
        </p:txBody>
      </p:sp>
      <p:cxnSp>
        <p:nvCxnSpPr>
          <p:cNvPr id="27" name="Straight Arrow Connector 26"/>
          <p:cNvCxnSpPr/>
          <p:nvPr/>
        </p:nvCxnSpPr>
        <p:spPr>
          <a:xfrm flipV="1">
            <a:off x="3063811" y="4062070"/>
            <a:ext cx="1309153" cy="76713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3886200"/>
            <a:ext cx="402816" cy="584775"/>
          </a:xfrm>
          <a:prstGeom prst="rect">
            <a:avLst/>
          </a:prstGeom>
          <a:noFill/>
        </p:spPr>
        <p:txBody>
          <a:bodyPr wrap="square" rtlCol="0">
            <a:spAutoFit/>
          </a:bodyPr>
          <a:lstStyle/>
          <a:p>
            <a:r>
              <a:rPr lang="en-US" sz="3200" dirty="0" smtClean="0">
                <a:solidFill>
                  <a:schemeClr val="accent1"/>
                </a:solidFill>
              </a:rPr>
              <a:t>+</a:t>
            </a:r>
            <a:endParaRPr lang="en-US" sz="3200" dirty="0">
              <a:solidFill>
                <a:schemeClr val="accent1"/>
              </a:solidFill>
            </a:endParaRPr>
          </a:p>
        </p:txBody>
      </p:sp>
      <p:sp>
        <p:nvSpPr>
          <p:cNvPr id="29" name="TextBox 28"/>
          <p:cNvSpPr txBox="1"/>
          <p:nvPr/>
        </p:nvSpPr>
        <p:spPr>
          <a:xfrm>
            <a:off x="2660995" y="3678503"/>
            <a:ext cx="1359506" cy="369332"/>
          </a:xfrm>
          <a:prstGeom prst="rect">
            <a:avLst/>
          </a:prstGeom>
          <a:noFill/>
        </p:spPr>
        <p:txBody>
          <a:bodyPr wrap="square" rtlCol="0">
            <a:spAutoFit/>
          </a:bodyPr>
          <a:lstStyle/>
          <a:p>
            <a:r>
              <a:rPr lang="en-US" dirty="0" smtClean="0"/>
              <a:t>Input Data</a:t>
            </a:r>
            <a:endParaRPr lang="en-US" baseline="-25000" dirty="0"/>
          </a:p>
        </p:txBody>
      </p:sp>
      <p:sp>
        <p:nvSpPr>
          <p:cNvPr id="30" name="TextBox 29"/>
          <p:cNvSpPr txBox="1"/>
          <p:nvPr/>
        </p:nvSpPr>
        <p:spPr>
          <a:xfrm>
            <a:off x="4977189" y="6171696"/>
            <a:ext cx="2366546" cy="369332"/>
          </a:xfrm>
          <a:prstGeom prst="rect">
            <a:avLst/>
          </a:prstGeom>
          <a:noFill/>
        </p:spPr>
        <p:txBody>
          <a:bodyPr wrap="square" rtlCol="0">
            <a:spAutoFit/>
          </a:bodyPr>
          <a:lstStyle/>
          <a:p>
            <a:r>
              <a:rPr lang="en-US" dirty="0" smtClean="0"/>
              <a:t>Regression Examples</a:t>
            </a:r>
            <a:endParaRPr lang="en-US" baseline="-25000" dirty="0"/>
          </a:p>
        </p:txBody>
      </p:sp>
      <p:sp>
        <p:nvSpPr>
          <p:cNvPr id="31" name="Right Arrow 30"/>
          <p:cNvSpPr/>
          <p:nvPr/>
        </p:nvSpPr>
        <p:spPr>
          <a:xfrm rot="5400000">
            <a:off x="6010696" y="3908608"/>
            <a:ext cx="1054813" cy="402817"/>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TextBox 31"/>
          <p:cNvSpPr txBox="1"/>
          <p:nvPr/>
        </p:nvSpPr>
        <p:spPr>
          <a:xfrm rot="16200000">
            <a:off x="2835409" y="5089457"/>
            <a:ext cx="1507470" cy="369332"/>
          </a:xfrm>
          <a:prstGeom prst="rect">
            <a:avLst/>
          </a:prstGeom>
          <a:noFill/>
          <a:ln>
            <a:noFill/>
          </a:ln>
        </p:spPr>
        <p:txBody>
          <a:bodyPr wrap="square" rtlCol="0">
            <a:spAutoFit/>
          </a:bodyPr>
          <a:lstStyle/>
          <a:p>
            <a:r>
              <a:rPr lang="en-US" dirty="0" smtClean="0">
                <a:solidFill>
                  <a:schemeClr val="tx2"/>
                </a:solidFill>
              </a:rPr>
              <a:t>Induce Trees</a:t>
            </a:r>
            <a:endParaRPr lang="en-US" dirty="0">
              <a:solidFill>
                <a:schemeClr val="tx2"/>
              </a:solidFill>
            </a:endParaRPr>
          </a:p>
        </p:txBody>
      </p:sp>
      <p:sp>
        <p:nvSpPr>
          <p:cNvPr id="33" name="TextBox 32"/>
          <p:cNvSpPr txBox="1"/>
          <p:nvPr/>
        </p:nvSpPr>
        <p:spPr>
          <a:xfrm>
            <a:off x="5279300" y="3438772"/>
            <a:ext cx="704930" cy="400110"/>
          </a:xfrm>
          <a:prstGeom prst="rect">
            <a:avLst/>
          </a:prstGeom>
          <a:noFill/>
        </p:spPr>
        <p:txBody>
          <a:bodyPr wrap="square" rtlCol="0">
            <a:spAutoFit/>
          </a:bodyPr>
          <a:lstStyle/>
          <a:p>
            <a:r>
              <a:rPr lang="el-GR" sz="2000" dirty="0" smtClean="0"/>
              <a:t>ψ</a:t>
            </a:r>
            <a:r>
              <a:rPr lang="en-US" sz="2000" baseline="-25000" dirty="0" smtClean="0"/>
              <a:t>t</a:t>
            </a:r>
            <a:endParaRPr lang="en-US" sz="2000" baseline="-25000" dirty="0"/>
          </a:p>
        </p:txBody>
      </p:sp>
      <p:grpSp>
        <p:nvGrpSpPr>
          <p:cNvPr id="34" name="Group 181"/>
          <p:cNvGrpSpPr/>
          <p:nvPr/>
        </p:nvGrpSpPr>
        <p:grpSpPr>
          <a:xfrm>
            <a:off x="2509938" y="5068937"/>
            <a:ext cx="553872" cy="671245"/>
            <a:chOff x="4191000" y="1676400"/>
            <a:chExt cx="838200" cy="1066800"/>
          </a:xfrm>
        </p:grpSpPr>
        <p:sp>
          <p:nvSpPr>
            <p:cNvPr id="40" name="Rounded Rectangle 39"/>
            <p:cNvSpPr/>
            <p:nvPr/>
          </p:nvSpPr>
          <p:spPr>
            <a:xfrm>
              <a:off x="4191000" y="1676400"/>
              <a:ext cx="8382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1" name="Straight Connector 40"/>
            <p:cNvCxnSpPr/>
            <p:nvPr/>
          </p:nvCxnSpPr>
          <p:spPr>
            <a:xfrm>
              <a:off x="4495800" y="1752600"/>
              <a:ext cx="4572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495800" y="22098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267200" y="17526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2107121" y="5836074"/>
            <a:ext cx="915635" cy="400110"/>
          </a:xfrm>
          <a:prstGeom prst="rect">
            <a:avLst/>
          </a:prstGeom>
        </p:spPr>
        <p:txBody>
          <a:bodyPr wrap="none">
            <a:spAutoFit/>
          </a:bodyPr>
          <a:lstStyle/>
          <a:p>
            <a:r>
              <a:rPr lang="en-US" sz="2000" dirty="0" smtClean="0"/>
              <a:t>T trees</a:t>
            </a:r>
            <a:endParaRPr lang="en-US" sz="2000" baseline="-25000" dirty="0"/>
          </a:p>
        </p:txBody>
      </p:sp>
      <p:sp>
        <p:nvSpPr>
          <p:cNvPr id="36" name="Left Brace 35"/>
          <p:cNvSpPr/>
          <p:nvPr/>
        </p:nvSpPr>
        <p:spPr>
          <a:xfrm>
            <a:off x="651970" y="2190910"/>
            <a:ext cx="307321" cy="1878960"/>
          </a:xfrm>
          <a:prstGeom prst="leftBrace">
            <a:avLst/>
          </a:prstGeom>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7" name="Left Brace 36"/>
          <p:cNvSpPr/>
          <p:nvPr/>
        </p:nvSpPr>
        <p:spPr>
          <a:xfrm>
            <a:off x="664562" y="4222216"/>
            <a:ext cx="307321" cy="1980525"/>
          </a:xfrm>
          <a:prstGeom prst="leftBrace">
            <a:avLst/>
          </a:prstGeom>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8" name="TextBox 37"/>
          <p:cNvSpPr txBox="1"/>
          <p:nvPr/>
        </p:nvSpPr>
        <p:spPr>
          <a:xfrm rot="16200000">
            <a:off x="-286219" y="2654948"/>
            <a:ext cx="1491305" cy="461665"/>
          </a:xfrm>
          <a:prstGeom prst="rect">
            <a:avLst/>
          </a:prstGeom>
          <a:noFill/>
        </p:spPr>
        <p:txBody>
          <a:bodyPr wrap="square" rtlCol="0">
            <a:spAutoFit/>
          </a:bodyPr>
          <a:lstStyle/>
          <a:p>
            <a:r>
              <a:rPr lang="en-US" sz="2400" dirty="0" smtClean="0"/>
              <a:t>E-Step</a:t>
            </a:r>
            <a:endParaRPr lang="en-US" sz="2400" dirty="0"/>
          </a:p>
        </p:txBody>
      </p:sp>
      <p:sp>
        <p:nvSpPr>
          <p:cNvPr id="39" name="TextBox 38"/>
          <p:cNvSpPr txBox="1"/>
          <p:nvPr/>
        </p:nvSpPr>
        <p:spPr>
          <a:xfrm rot="16200000">
            <a:off x="-222408" y="4635472"/>
            <a:ext cx="1491305" cy="461665"/>
          </a:xfrm>
          <a:prstGeom prst="rect">
            <a:avLst/>
          </a:prstGeom>
          <a:noFill/>
        </p:spPr>
        <p:txBody>
          <a:bodyPr wrap="square" rtlCol="0">
            <a:spAutoFit/>
          </a:bodyPr>
          <a:lstStyle/>
          <a:p>
            <a:r>
              <a:rPr lang="en-US" sz="2400" dirty="0" smtClean="0"/>
              <a:t>M-Step</a:t>
            </a:r>
            <a:endParaRPr lang="en-US" sz="2400" dirty="0"/>
          </a:p>
        </p:txBody>
      </p:sp>
      <p:sp>
        <p:nvSpPr>
          <p:cNvPr id="135" name="TextBox 134"/>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sp>
        <p:nvSpPr>
          <p:cNvPr id="136" name="Slide Number Placeholder 135"/>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47759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right)">
                                      <p:cBhvr>
                                        <p:cTn id="90" dur="500"/>
                                        <p:tgtEl>
                                          <p:spTgt spid="20"/>
                                        </p:tgtEl>
                                      </p:cBhvr>
                                    </p:animEffect>
                                  </p:childTnLst>
                                </p:cTn>
                              </p:par>
                            </p:childTnLst>
                          </p:cTn>
                        </p:par>
                        <p:par>
                          <p:cTn id="91" fill="hold">
                            <p:stCondLst>
                              <p:cond delay="500"/>
                            </p:stCondLst>
                            <p:childTnLst>
                              <p:par>
                                <p:cTn id="92" presetID="1" presetClass="entr" presetSubtype="0"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grpId="0" nodeType="afterEffect">
                                  <p:stCondLst>
                                    <p:cond delay="0"/>
                                  </p:stCondLst>
                                  <p:childTnLst>
                                    <p:set>
                                      <p:cBhvr>
                                        <p:cTn id="104" dur="1" fill="hold">
                                          <p:stCondLst>
                                            <p:cond delay="0"/>
                                          </p:stCondLst>
                                        </p:cTn>
                                        <p:tgtEl>
                                          <p:spTgt spid="3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left)">
                                      <p:cBhvr>
                                        <p:cTn id="115" dur="500"/>
                                        <p:tgtEl>
                                          <p:spTgt spid="27"/>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left)">
                                      <p:cBhvr>
                                        <p:cTn id="1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20" grpId="0" animBg="1"/>
      <p:bldP spid="21" grpId="0" animBg="1"/>
      <p:bldP spid="22" grpId="0" animBg="1"/>
      <p:bldP spid="23" grpId="0"/>
      <p:bldP spid="24" grpId="0"/>
      <p:bldP spid="25" grpId="0"/>
      <p:bldP spid="26" grpId="0"/>
      <p:bldP spid="28" grpId="0"/>
      <p:bldP spid="29" grpId="0"/>
      <p:bldP spid="30" grpId="0"/>
      <p:bldP spid="31" grpId="0" animBg="1"/>
      <p:bldP spid="32" grpId="0"/>
      <p:bldP spid="33" grpId="0"/>
      <p:bldP spid="35" grpId="0"/>
      <p:bldP spid="36" grpId="0" animBg="1"/>
      <p:bldP spid="37" grpId="0" animBg="1"/>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5" name="Picture 2" descr="C:\Users\natarasr\Dropbox\RFGB_EM\ILP 2013\wumpu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056" y="4419600"/>
            <a:ext cx="1447800" cy="15436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1849206284"/>
              </p:ext>
            </p:extLst>
          </p:nvPr>
        </p:nvGraphicFramePr>
        <p:xfrm>
          <a:off x="5105400" y="1752600"/>
          <a:ext cx="3239703" cy="1314512"/>
        </p:xfrm>
        <a:graphic>
          <a:graphicData uri="http://schemas.openxmlformats.org/drawingml/2006/table">
            <a:tbl>
              <a:tblPr firstRow="1" firstCol="1">
                <a:tableStyleId>{6E25E649-3F16-4E02-A733-19D2CDBF48F0}</a:tableStyleId>
              </a:tblPr>
              <a:tblGrid>
                <a:gridCol w="1079901"/>
                <a:gridCol w="1079901"/>
                <a:gridCol w="1079901"/>
              </a:tblGrid>
              <a:tr h="328628">
                <a:tc>
                  <a:txBody>
                    <a:bodyPr/>
                    <a:lstStyle/>
                    <a:p>
                      <a:pPr algn="l" fontAlgn="b"/>
                      <a:r>
                        <a:rPr lang="en-US" sz="1600" u="none" strike="noStrike" dirty="0">
                          <a:effectLst/>
                        </a:rPr>
                        <a:t>Hidden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40%</a:t>
                      </a:r>
                      <a:endParaRPr lang="en-US" sz="1600" b="0" i="0" u="none" strike="noStrike" dirty="0">
                        <a:solidFill>
                          <a:srgbClr val="000000"/>
                        </a:solidFill>
                        <a:effectLst/>
                        <a:latin typeface="Calibri" panose="020F0502020204030204" pitchFamily="34" charset="0"/>
                      </a:endParaRPr>
                    </a:p>
                  </a:txBody>
                  <a:tcPr marL="9525" marR="9525" marT="9525" marB="0" anchor="b"/>
                </a:tc>
              </a:tr>
              <a:tr h="328628">
                <a:tc>
                  <a:txBody>
                    <a:bodyPr/>
                    <a:lstStyle/>
                    <a:p>
                      <a:pPr algn="l" fontAlgn="b"/>
                      <a:r>
                        <a:rPr lang="en-US" sz="1600" u="none" strike="noStrike" dirty="0">
                          <a:solidFill>
                            <a:schemeClr val="accent2">
                              <a:lumMod val="40000"/>
                              <a:lumOff val="60000"/>
                            </a:schemeClr>
                          </a:solidFill>
                          <a:effectLst/>
                        </a:rPr>
                        <a:t>SEM-10</a:t>
                      </a:r>
                      <a:endParaRPr lang="en-US" sz="1600" b="0" i="0" u="none" strike="noStrike" dirty="0">
                        <a:solidFill>
                          <a:schemeClr val="accent2">
                            <a:lumMod val="40000"/>
                            <a:lumOff val="60000"/>
                          </a:schemeClr>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-1.445</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fontAlgn="b"/>
                      <a:r>
                        <a:rPr lang="en-US" sz="1600" b="1" u="none" strike="noStrike" dirty="0">
                          <a:effectLst/>
                        </a:rPr>
                        <a:t>-1.315</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r>
              <a:tr h="328628">
                <a:tc>
                  <a:txBody>
                    <a:bodyPr/>
                    <a:lstStyle/>
                    <a:p>
                      <a:pPr algn="l" fontAlgn="b"/>
                      <a:r>
                        <a:rPr lang="en-US" sz="1600" u="none" strike="noStrike" dirty="0">
                          <a:solidFill>
                            <a:schemeClr val="accent2">
                              <a:lumMod val="40000"/>
                              <a:lumOff val="60000"/>
                            </a:schemeClr>
                          </a:solidFill>
                          <a:effectLst/>
                        </a:rPr>
                        <a:t>SEM-1</a:t>
                      </a:r>
                      <a:endParaRPr lang="en-US" sz="1600" b="0" i="0" u="none" strike="noStrike" dirty="0">
                        <a:solidFill>
                          <a:schemeClr val="accent2">
                            <a:lumMod val="40000"/>
                            <a:lumOff val="60000"/>
                          </a:schemeClr>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-1.648</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fontAlgn="b"/>
                      <a:r>
                        <a:rPr lang="en-US" sz="1600" u="none" strike="noStrike" dirty="0">
                          <a:effectLst/>
                        </a:rPr>
                        <a:t>-1.586</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r>
              <a:tr h="328628">
                <a:tc>
                  <a:txBody>
                    <a:bodyPr/>
                    <a:lstStyle/>
                    <a:p>
                      <a:pPr algn="l" fontAlgn="b"/>
                      <a:r>
                        <a:rPr lang="en-US" sz="1600" u="none" strike="noStrike" dirty="0">
                          <a:effectLst/>
                        </a:rPr>
                        <a:t>CWA</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-1.629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-1.693</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9" name="Content Placeholder 7"/>
          <p:cNvSpPr>
            <a:spLocks noGrp="1"/>
          </p:cNvSpPr>
          <p:nvPr>
            <p:ph idx="1"/>
          </p:nvPr>
        </p:nvSpPr>
        <p:spPr>
          <a:xfrm>
            <a:off x="533400" y="1371600"/>
            <a:ext cx="4724400" cy="2590800"/>
          </a:xfrm>
        </p:spPr>
        <p:txBody>
          <a:bodyPr>
            <a:noAutofit/>
          </a:bodyPr>
          <a:lstStyle/>
          <a:p>
            <a:pPr marL="342900" indent="-342900">
              <a:buFont typeface="Arial" pitchFamily="34" charset="0"/>
              <a:buChar char="•"/>
            </a:pPr>
            <a:r>
              <a:rPr lang="en-US" sz="2200" dirty="0" smtClean="0"/>
              <a:t>Predict cancer </a:t>
            </a:r>
            <a:r>
              <a:rPr lang="en-US" dirty="0" smtClean="0"/>
              <a:t>in a social network using </a:t>
            </a:r>
            <a:r>
              <a:rPr lang="en-US" sz="2200" i="1" dirty="0" smtClean="0"/>
              <a:t>stress</a:t>
            </a:r>
            <a:r>
              <a:rPr lang="en-US" sz="2200" dirty="0" smtClean="0"/>
              <a:t> and </a:t>
            </a:r>
            <a:r>
              <a:rPr lang="en-US" sz="2200" i="1" dirty="0" smtClean="0"/>
              <a:t>smoke </a:t>
            </a:r>
            <a:r>
              <a:rPr lang="en-US" sz="2200" dirty="0" smtClean="0"/>
              <a:t>attributes</a:t>
            </a:r>
            <a:endParaRPr lang="en-US" sz="2200" dirty="0"/>
          </a:p>
          <a:p>
            <a:pPr marL="342900" indent="-342900">
              <a:buFont typeface="Arial" pitchFamily="34" charset="0"/>
              <a:buChar char="•"/>
            </a:pPr>
            <a:r>
              <a:rPr lang="en-US" sz="2200" dirty="0" smtClean="0"/>
              <a:t>Likely to have cancer if friends smoke</a:t>
            </a:r>
            <a:endParaRPr lang="en-US" sz="2200" dirty="0"/>
          </a:p>
          <a:p>
            <a:pPr marL="342900" indent="-342900">
              <a:buFont typeface="Arial" pitchFamily="34" charset="0"/>
              <a:buChar char="•"/>
            </a:pPr>
            <a:r>
              <a:rPr lang="en-US" sz="2200" dirty="0" smtClean="0"/>
              <a:t>Likely to smoke if friends smoke</a:t>
            </a:r>
            <a:endParaRPr lang="en-US" sz="2200" dirty="0"/>
          </a:p>
          <a:p>
            <a:pPr marL="342900" indent="-342900">
              <a:buFont typeface="Arial" pitchFamily="34" charset="0"/>
              <a:buChar char="•"/>
            </a:pPr>
            <a:r>
              <a:rPr lang="en-US" sz="2200" dirty="0"/>
              <a:t>Hidden: </a:t>
            </a:r>
            <a:r>
              <a:rPr lang="en-US" sz="2200" i="1" dirty="0" smtClean="0"/>
              <a:t>smoke</a:t>
            </a:r>
            <a:r>
              <a:rPr lang="en-US" sz="2200" dirty="0" smtClean="0"/>
              <a:t> </a:t>
            </a:r>
            <a:r>
              <a:rPr lang="en-US" sz="2200" dirty="0"/>
              <a:t>attribute</a:t>
            </a:r>
          </a:p>
          <a:p>
            <a:endParaRPr lang="en-US" sz="2200" dirty="0"/>
          </a:p>
        </p:txBody>
      </p:sp>
      <p:pic>
        <p:nvPicPr>
          <p:cNvPr id="8194" name="Picture 2" descr="https://static.squarespace.com/static/51b3dc8ee4b051b96ceb10de/51ce6099e4b0d911b4489b79/51ce61c5e4b0d911b44a01e5/1293802259447/1000w/IMDb%20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19600"/>
            <a:ext cx="2305685" cy="17292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880" y="4462503"/>
            <a:ext cx="1378640" cy="145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smoking stewie, smoking stewie funny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9383" y="152400"/>
            <a:ext cx="1462617" cy="10969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28</a:t>
            </a:fld>
            <a:endParaRPr lang="en-US"/>
          </a:p>
        </p:txBody>
      </p:sp>
      <p:sp>
        <p:nvSpPr>
          <p:cNvPr id="3" name="TextBox 2"/>
          <p:cNvSpPr txBox="1"/>
          <p:nvPr/>
        </p:nvSpPr>
        <p:spPr>
          <a:xfrm>
            <a:off x="6418217" y="3124200"/>
            <a:ext cx="1679920" cy="369332"/>
          </a:xfrm>
          <a:prstGeom prst="rect">
            <a:avLst/>
          </a:prstGeom>
          <a:noFill/>
        </p:spPr>
        <p:txBody>
          <a:bodyPr wrap="square" rtlCol="0">
            <a:spAutoFit/>
          </a:bodyPr>
          <a:lstStyle/>
          <a:p>
            <a:r>
              <a:rPr lang="en-US" b="1" dirty="0" smtClean="0"/>
              <a:t>CLL Values</a:t>
            </a:r>
            <a:endParaRPr lang="en-US" b="1" dirty="0"/>
          </a:p>
        </p:txBody>
      </p:sp>
    </p:spTree>
    <p:extLst>
      <p:ext uri="{BB962C8B-B14F-4D97-AF65-F5344CB8AC3E}">
        <p14:creationId xmlns:p14="http://schemas.microsoft.com/office/powerpoint/2010/main" val="341276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lded Corner 37"/>
          <p:cNvSpPr/>
          <p:nvPr/>
        </p:nvSpPr>
        <p:spPr>
          <a:xfrm>
            <a:off x="457200" y="1404939"/>
            <a:ext cx="3910013" cy="4843461"/>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7" name="Folded Corner 36"/>
          <p:cNvSpPr/>
          <p:nvPr/>
        </p:nvSpPr>
        <p:spPr>
          <a:xfrm>
            <a:off x="414336" y="1343027"/>
            <a:ext cx="3910013" cy="4843461"/>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28650" y="10545"/>
            <a:ext cx="7886700" cy="1325563"/>
          </a:xfrm>
        </p:spPr>
        <p:txBody>
          <a:bodyPr/>
          <a:lstStyle/>
          <a:p>
            <a:r>
              <a:rPr lang="en-US" dirty="0" smtClean="0"/>
              <a:t>One-class classification</a:t>
            </a:r>
            <a:endParaRPr lang="en-US" dirty="0"/>
          </a:p>
        </p:txBody>
      </p:sp>
      <p:sp>
        <p:nvSpPr>
          <p:cNvPr id="4" name="Folded Corner 3"/>
          <p:cNvSpPr/>
          <p:nvPr/>
        </p:nvSpPr>
        <p:spPr>
          <a:xfrm>
            <a:off x="381000" y="1309689"/>
            <a:ext cx="3886200" cy="4843461"/>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dirty="0" smtClean="0"/>
              <a:t>...</a:t>
            </a:r>
            <a:endParaRPr lang="en-US" sz="2800" dirty="0"/>
          </a:p>
          <a:p>
            <a:endParaRPr lang="en-US" sz="3200" dirty="0"/>
          </a:p>
          <a:p>
            <a:r>
              <a:rPr lang="en-US" sz="2800" dirty="0" smtClean="0"/>
              <a:t>Peter Griffin and his wife, Lois Griffin, visit their neighbors</a:t>
            </a:r>
            <a:br>
              <a:rPr lang="en-US" sz="2800" dirty="0" smtClean="0"/>
            </a:br>
            <a:r>
              <a:rPr lang="en-US" sz="2800" dirty="0" smtClean="0"/>
              <a:t>Joe Swanson and </a:t>
            </a:r>
            <a:r>
              <a:rPr lang="en-US" sz="2800" dirty="0"/>
              <a:t>his </a:t>
            </a:r>
            <a:r>
              <a:rPr lang="en-US" sz="2800" dirty="0" smtClean="0"/>
              <a:t>wife Bonnie</a:t>
            </a:r>
            <a:endParaRPr lang="en-US" sz="2800" dirty="0"/>
          </a:p>
          <a:p>
            <a:r>
              <a:rPr lang="en-US" sz="2800" dirty="0" smtClean="0"/>
              <a:t>…</a:t>
            </a:r>
          </a:p>
        </p:txBody>
      </p:sp>
      <p:sp>
        <p:nvSpPr>
          <p:cNvPr id="5" name="Rounded Rectangle 4"/>
          <p:cNvSpPr/>
          <p:nvPr/>
        </p:nvSpPr>
        <p:spPr>
          <a:xfrm>
            <a:off x="381000" y="2635252"/>
            <a:ext cx="1828800" cy="346072"/>
          </a:xfrm>
          <a:prstGeom prst="roundRect">
            <a:avLst/>
          </a:prstGeom>
          <a:solidFill>
            <a:srgbClr val="1D9A78">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60081" y="3050382"/>
            <a:ext cx="1597319" cy="350044"/>
          </a:xfrm>
          <a:prstGeom prst="roundRect">
            <a:avLst/>
          </a:prstGeom>
          <a:solidFill>
            <a:srgbClr val="1D9A78">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a:stCxn id="5" idx="0"/>
            <a:endCxn id="6" idx="3"/>
          </p:cNvCxnSpPr>
          <p:nvPr/>
        </p:nvCxnSpPr>
        <p:spPr>
          <a:xfrm rot="16200000" flipH="1">
            <a:off x="1381324" y="2549328"/>
            <a:ext cx="590152" cy="762000"/>
          </a:xfrm>
          <a:prstGeom prst="bentConnector4">
            <a:avLst>
              <a:gd name="adj1" fmla="val -38736"/>
              <a:gd name="adj2" fmla="val 596316"/>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67400" y="2602468"/>
            <a:ext cx="1752600" cy="461665"/>
          </a:xfrm>
          <a:prstGeom prst="rect">
            <a:avLst/>
          </a:prstGeom>
          <a:noFill/>
        </p:spPr>
        <p:txBody>
          <a:bodyPr wrap="square" rtlCol="0">
            <a:spAutoFit/>
          </a:bodyPr>
          <a:lstStyle/>
          <a:p>
            <a:r>
              <a:rPr lang="en-US" sz="2400" dirty="0" smtClean="0"/>
              <a:t>Married</a:t>
            </a:r>
            <a:endParaRPr lang="en-US" sz="2400" dirty="0"/>
          </a:p>
        </p:txBody>
      </p:sp>
      <p:sp>
        <p:nvSpPr>
          <p:cNvPr id="18" name="Rounded Rectangle 17"/>
          <p:cNvSpPr/>
          <p:nvPr/>
        </p:nvSpPr>
        <p:spPr>
          <a:xfrm>
            <a:off x="419103" y="3908424"/>
            <a:ext cx="1943098" cy="355601"/>
          </a:xfrm>
          <a:prstGeom prst="roundRect">
            <a:avLst/>
          </a:prstGeom>
          <a:solidFill>
            <a:schemeClr val="accent5">
              <a:alpha val="2588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19101" y="3932239"/>
            <a:ext cx="1943099" cy="315122"/>
          </a:xfrm>
          <a:prstGeom prst="roundRect">
            <a:avLst/>
          </a:prstGeom>
          <a:solidFill>
            <a:schemeClr val="accent4">
              <a:alpha val="2588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52436" y="4337845"/>
            <a:ext cx="1147765" cy="376011"/>
          </a:xfrm>
          <a:prstGeom prst="roundRect">
            <a:avLst/>
          </a:prstGeom>
          <a:solidFill>
            <a:schemeClr val="accent4">
              <a:alpha val="2588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49428" y="3033712"/>
            <a:ext cx="1607972" cy="366714"/>
          </a:xfrm>
          <a:prstGeom prst="roundRect">
            <a:avLst/>
          </a:prstGeom>
          <a:solidFill>
            <a:schemeClr val="accent5">
              <a:alpha val="2588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52437" y="4341021"/>
            <a:ext cx="1147764" cy="372835"/>
          </a:xfrm>
          <a:prstGeom prst="roundRect">
            <a:avLst/>
          </a:prstGeom>
          <a:solidFill>
            <a:schemeClr val="accent5">
              <a:alpha val="2588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00052" y="2635253"/>
            <a:ext cx="1809748" cy="353218"/>
          </a:xfrm>
          <a:prstGeom prst="roundRect">
            <a:avLst/>
          </a:prstGeom>
          <a:solidFill>
            <a:schemeClr val="accent5">
              <a:alpha val="2588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Elbow Connector 20"/>
          <p:cNvCxnSpPr>
            <a:stCxn id="18" idx="0"/>
            <a:endCxn id="17" idx="3"/>
          </p:cNvCxnSpPr>
          <p:nvPr/>
        </p:nvCxnSpPr>
        <p:spPr>
          <a:xfrm rot="16200000" flipH="1">
            <a:off x="1185918" y="4113157"/>
            <a:ext cx="619015" cy="209549"/>
          </a:xfrm>
          <a:prstGeom prst="bentConnector4">
            <a:avLst>
              <a:gd name="adj1" fmla="val -36930"/>
              <a:gd name="adj2" fmla="val 2126804"/>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867400" y="3764756"/>
            <a:ext cx="3124200" cy="461665"/>
          </a:xfrm>
          <a:prstGeom prst="rect">
            <a:avLst/>
          </a:prstGeom>
          <a:noFill/>
        </p:spPr>
        <p:txBody>
          <a:bodyPr wrap="square" rtlCol="0">
            <a:spAutoFit/>
          </a:bodyPr>
          <a:lstStyle/>
          <a:p>
            <a:r>
              <a:rPr lang="en-US" sz="2400" dirty="0" smtClean="0"/>
              <a:t>Unmarked positive</a:t>
            </a:r>
            <a:endParaRPr lang="en-US" sz="2400" dirty="0"/>
          </a:p>
        </p:txBody>
      </p:sp>
      <p:cxnSp>
        <p:nvCxnSpPr>
          <p:cNvPr id="29" name="Elbow Connector 28"/>
          <p:cNvCxnSpPr>
            <a:stCxn id="16" idx="0"/>
          </p:cNvCxnSpPr>
          <p:nvPr/>
        </p:nvCxnSpPr>
        <p:spPr>
          <a:xfrm rot="16200000" flipH="1">
            <a:off x="579759" y="3707367"/>
            <a:ext cx="1491060" cy="143750"/>
          </a:xfrm>
          <a:prstGeom prst="bentConnector5">
            <a:avLst>
              <a:gd name="adj1" fmla="val -15331"/>
              <a:gd name="adj2" fmla="val 3106502"/>
              <a:gd name="adj3" fmla="val 62297"/>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867400" y="3159650"/>
            <a:ext cx="3124200" cy="461665"/>
          </a:xfrm>
          <a:prstGeom prst="rect">
            <a:avLst/>
          </a:prstGeom>
          <a:noFill/>
        </p:spPr>
        <p:txBody>
          <a:bodyPr wrap="square" rtlCol="0">
            <a:spAutoFit/>
          </a:bodyPr>
          <a:lstStyle/>
          <a:p>
            <a:r>
              <a:rPr lang="en-US" sz="2400" dirty="0" smtClean="0"/>
              <a:t>Unmarked negative</a:t>
            </a:r>
            <a:endParaRPr lang="en-US" sz="2400" dirty="0"/>
          </a:p>
        </p:txBody>
      </p:sp>
      <p:sp>
        <p:nvSpPr>
          <p:cNvPr id="31" name="TextBox 30"/>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sp>
        <p:nvSpPr>
          <p:cNvPr id="26" name="Slide Number Placeholder 25"/>
          <p:cNvSpPr>
            <a:spLocks noGrp="1"/>
          </p:cNvSpPr>
          <p:nvPr>
            <p:ph type="sldNum" sz="quarter" idx="12"/>
          </p:nvPr>
        </p:nvSpPr>
        <p:spPr/>
        <p:txBody>
          <a:bodyPr/>
          <a:lstStyle/>
          <a:p>
            <a:fld id="{B6F15528-21DE-4FAA-801E-634DDDAF4B2B}" type="slidenum">
              <a:rPr lang="en-US" smtClean="0"/>
              <a:pPr/>
              <a:t>29</a:t>
            </a:fld>
            <a:endParaRPr lang="en-US"/>
          </a:p>
        </p:txBody>
      </p:sp>
      <p:pic>
        <p:nvPicPr>
          <p:cNvPr id="9222" name="Picture 6" descr="http://net.archbold.k12.oh.us/ahs/web_class/Fall_13/FamilyGuyCharacters_Pantoja/Images/lois-and-pe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5382" y="36230"/>
            <a:ext cx="1258083" cy="130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67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3" grpId="0"/>
      <p:bldP spid="13" grpId="1"/>
      <p:bldP spid="18" grpId="0" animBg="1"/>
      <p:bldP spid="14" grpId="0" animBg="1"/>
      <p:bldP spid="14" grpId="1" animBg="1"/>
      <p:bldP spid="15" grpId="0" animBg="1"/>
      <p:bldP spid="15" grpId="1" animBg="1"/>
      <p:bldP spid="16" grpId="0" animBg="1"/>
      <p:bldP spid="17" grpId="0" animBg="1"/>
      <p:bldP spid="19" grpId="0" animBg="1"/>
      <p:bldP spid="28" grpId="0"/>
      <p:bldP spid="28" grpId="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Representation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4696765"/>
              </p:ext>
            </p:extLst>
          </p:nvPr>
        </p:nvGraphicFramePr>
        <p:xfrm>
          <a:off x="381000" y="2133601"/>
          <a:ext cx="7696199" cy="2192342"/>
        </p:xfrm>
        <a:graphic>
          <a:graphicData uri="http://schemas.openxmlformats.org/drawingml/2006/table">
            <a:tbl>
              <a:tblPr firstRow="1" bandRow="1">
                <a:tableStyleId>{9DCAF9ED-07DC-4A11-8D7F-57B35C25682E}</a:tableStyleId>
              </a:tblPr>
              <a:tblGrid>
                <a:gridCol w="497741"/>
                <a:gridCol w="716736"/>
                <a:gridCol w="1144344"/>
                <a:gridCol w="1112016"/>
                <a:gridCol w="1098161"/>
                <a:gridCol w="1001879"/>
                <a:gridCol w="892764"/>
                <a:gridCol w="1232558"/>
              </a:tblGrid>
              <a:tr h="598502">
                <a:tc>
                  <a:txBody>
                    <a:bodyPr/>
                    <a:lstStyle/>
                    <a:p>
                      <a:pPr algn="ctr"/>
                      <a:r>
                        <a:rPr lang="en-US" sz="2000" dirty="0" smtClean="0"/>
                        <a:t>Id</a:t>
                      </a:r>
                      <a:endParaRPr lang="en-US" sz="2000" dirty="0"/>
                    </a:p>
                  </a:txBody>
                  <a:tcPr anchor="ctr"/>
                </a:tc>
                <a:tc>
                  <a:txBody>
                    <a:bodyPr/>
                    <a:lstStyle/>
                    <a:p>
                      <a:pPr algn="ctr"/>
                      <a:r>
                        <a:rPr lang="en-US" sz="2000" dirty="0" smtClean="0"/>
                        <a:t>Age</a:t>
                      </a:r>
                      <a:endParaRPr lang="en-US" sz="2000" dirty="0"/>
                    </a:p>
                  </a:txBody>
                  <a:tcPr anchor="ctr"/>
                </a:tc>
                <a:tc>
                  <a:txBody>
                    <a:bodyPr/>
                    <a:lstStyle/>
                    <a:p>
                      <a:pPr algn="ctr"/>
                      <a:r>
                        <a:rPr lang="en-US" sz="2000" dirty="0" smtClean="0"/>
                        <a:t>Gender</a:t>
                      </a:r>
                      <a:endParaRPr lang="en-US" sz="2000" dirty="0"/>
                    </a:p>
                  </a:txBody>
                  <a:tcPr anchor="ctr"/>
                </a:tc>
                <a:tc>
                  <a:txBody>
                    <a:bodyPr/>
                    <a:lstStyle/>
                    <a:p>
                      <a:pPr algn="ctr"/>
                      <a:r>
                        <a:rPr lang="en-US" sz="2000" dirty="0" smtClean="0"/>
                        <a:t>Weight</a:t>
                      </a:r>
                      <a:endParaRPr lang="en-US" sz="2000" dirty="0"/>
                    </a:p>
                  </a:txBody>
                  <a:tcPr anchor="ctr"/>
                </a:tc>
                <a:tc>
                  <a:txBody>
                    <a:bodyPr/>
                    <a:lstStyle/>
                    <a:p>
                      <a:pPr algn="ctr"/>
                      <a:r>
                        <a:rPr lang="en-US" sz="2000" dirty="0" smtClean="0"/>
                        <a:t>BP</a:t>
                      </a:r>
                      <a:endParaRPr lang="en-US" sz="2000" dirty="0"/>
                    </a:p>
                  </a:txBody>
                  <a:tcPr anchor="ctr"/>
                </a:tc>
                <a:tc>
                  <a:txBody>
                    <a:bodyPr/>
                    <a:lstStyle/>
                    <a:p>
                      <a:pPr algn="ctr"/>
                      <a:r>
                        <a:rPr lang="en-US" sz="2000" dirty="0" smtClean="0"/>
                        <a:t>Sugar</a:t>
                      </a:r>
                      <a:endParaRPr lang="en-US" sz="2000" dirty="0"/>
                    </a:p>
                  </a:txBody>
                  <a:tcPr anchor="ctr"/>
                </a:tc>
                <a:tc>
                  <a:txBody>
                    <a:bodyPr/>
                    <a:lstStyle/>
                    <a:p>
                      <a:pPr algn="ctr"/>
                      <a:r>
                        <a:rPr lang="en-US" sz="2000" dirty="0" smtClean="0"/>
                        <a:t>LDL</a:t>
                      </a:r>
                      <a:endParaRPr lang="en-US" sz="2000" dirty="0"/>
                    </a:p>
                  </a:txBody>
                  <a:tcPr anchor="ctr"/>
                </a:tc>
                <a:tc>
                  <a:txBody>
                    <a:bodyPr/>
                    <a:lstStyle/>
                    <a:p>
                      <a:pPr algn="ctr"/>
                      <a:r>
                        <a:rPr lang="en-US" sz="2000" dirty="0" smtClean="0"/>
                        <a:t>Diabetes?</a:t>
                      </a:r>
                      <a:endParaRPr lang="en-US" sz="2000" dirty="0"/>
                    </a:p>
                  </a:txBody>
                  <a:tcPr anchor="ctr"/>
                </a:tc>
              </a:tr>
              <a:tr h="398460">
                <a:tc>
                  <a:txBody>
                    <a:bodyPr/>
                    <a:lstStyle/>
                    <a:p>
                      <a:pPr algn="ctr"/>
                      <a:r>
                        <a:rPr lang="en-US" sz="2000" dirty="0" smtClean="0"/>
                        <a:t>1</a:t>
                      </a:r>
                      <a:endParaRPr lang="en-US" sz="2000" dirty="0">
                        <a:solidFill>
                          <a:schemeClr val="accent1">
                            <a:lumMod val="50000"/>
                          </a:schemeClr>
                        </a:solidFill>
                      </a:endParaRPr>
                    </a:p>
                  </a:txBody>
                  <a:tcPr anchor="ctr"/>
                </a:tc>
                <a:tc>
                  <a:txBody>
                    <a:bodyPr/>
                    <a:lstStyle/>
                    <a:p>
                      <a:pPr algn="ctr"/>
                      <a:r>
                        <a:rPr lang="en-US" sz="2000" dirty="0" smtClean="0"/>
                        <a:t>27</a:t>
                      </a:r>
                      <a:endParaRPr lang="en-US" sz="2000" dirty="0">
                        <a:solidFill>
                          <a:schemeClr val="accent1">
                            <a:lumMod val="50000"/>
                          </a:schemeClr>
                        </a:solidFill>
                      </a:endParaRPr>
                    </a:p>
                  </a:txBody>
                  <a:tcPr anchor="ctr"/>
                </a:tc>
                <a:tc>
                  <a:txBody>
                    <a:bodyPr/>
                    <a:lstStyle/>
                    <a:p>
                      <a:pPr algn="ctr"/>
                      <a:r>
                        <a:rPr lang="en-US" sz="2000" dirty="0" smtClean="0"/>
                        <a:t>M</a:t>
                      </a:r>
                      <a:endParaRPr lang="en-US" sz="2000" dirty="0">
                        <a:solidFill>
                          <a:schemeClr val="accent1">
                            <a:lumMod val="50000"/>
                          </a:schemeClr>
                        </a:solidFill>
                      </a:endParaRPr>
                    </a:p>
                  </a:txBody>
                  <a:tcPr anchor="ctr"/>
                </a:tc>
                <a:tc>
                  <a:txBody>
                    <a:bodyPr/>
                    <a:lstStyle/>
                    <a:p>
                      <a:pPr algn="ctr"/>
                      <a:r>
                        <a:rPr lang="en-US" sz="2000" dirty="0" smtClean="0"/>
                        <a:t>170</a:t>
                      </a:r>
                      <a:endParaRPr lang="en-US" sz="2000" dirty="0">
                        <a:solidFill>
                          <a:schemeClr val="accent1">
                            <a:lumMod val="50000"/>
                          </a:schemeClr>
                        </a:solidFill>
                      </a:endParaRPr>
                    </a:p>
                  </a:txBody>
                  <a:tcPr anchor="ctr"/>
                </a:tc>
                <a:tc>
                  <a:txBody>
                    <a:bodyPr/>
                    <a:lstStyle/>
                    <a:p>
                      <a:pPr algn="ctr"/>
                      <a:r>
                        <a:rPr lang="en-US" sz="2000" dirty="0" smtClean="0"/>
                        <a:t>110/70</a:t>
                      </a:r>
                      <a:endParaRPr lang="en-US" sz="2000" dirty="0">
                        <a:solidFill>
                          <a:schemeClr val="accent1">
                            <a:lumMod val="50000"/>
                          </a:schemeClr>
                        </a:solidFill>
                      </a:endParaRPr>
                    </a:p>
                  </a:txBody>
                  <a:tcPr anchor="ctr"/>
                </a:tc>
                <a:tc>
                  <a:txBody>
                    <a:bodyPr/>
                    <a:lstStyle/>
                    <a:p>
                      <a:pPr algn="ctr"/>
                      <a:r>
                        <a:rPr lang="en-US" sz="2000" dirty="0" smtClean="0"/>
                        <a:t>6.8</a:t>
                      </a:r>
                      <a:endParaRPr lang="en-US" sz="2000" dirty="0">
                        <a:solidFill>
                          <a:schemeClr val="accent1">
                            <a:lumMod val="50000"/>
                          </a:schemeClr>
                        </a:solidFill>
                      </a:endParaRPr>
                    </a:p>
                  </a:txBody>
                  <a:tcPr anchor="ctr"/>
                </a:tc>
                <a:tc>
                  <a:txBody>
                    <a:bodyPr/>
                    <a:lstStyle/>
                    <a:p>
                      <a:pPr algn="ctr"/>
                      <a:r>
                        <a:rPr lang="en-US" sz="2000" dirty="0" smtClean="0"/>
                        <a:t>40</a:t>
                      </a:r>
                      <a:endParaRPr lang="en-US" sz="2000" dirty="0">
                        <a:solidFill>
                          <a:schemeClr val="accent1">
                            <a:lumMod val="50000"/>
                          </a:schemeClr>
                        </a:solidFill>
                      </a:endParaRPr>
                    </a:p>
                  </a:txBody>
                  <a:tcPr anchor="ctr"/>
                </a:tc>
                <a:tc>
                  <a:txBody>
                    <a:bodyPr/>
                    <a:lstStyle/>
                    <a:p>
                      <a:pPr algn="ctr"/>
                      <a:r>
                        <a:rPr lang="en-US" sz="2000" dirty="0" smtClean="0"/>
                        <a:t>N</a:t>
                      </a:r>
                      <a:endParaRPr lang="en-US" sz="2000" dirty="0">
                        <a:solidFill>
                          <a:srgbClr val="FF0000"/>
                        </a:solidFill>
                      </a:endParaRPr>
                    </a:p>
                  </a:txBody>
                  <a:tcPr anchor="ctr"/>
                </a:tc>
              </a:tr>
              <a:tr h="398460">
                <a:tc>
                  <a:txBody>
                    <a:bodyPr/>
                    <a:lstStyle/>
                    <a:p>
                      <a:pPr algn="ctr"/>
                      <a:r>
                        <a:rPr lang="en-US" sz="2000" dirty="0" smtClean="0"/>
                        <a:t>2</a:t>
                      </a:r>
                      <a:endParaRPr lang="en-US" sz="2000" dirty="0">
                        <a:solidFill>
                          <a:schemeClr val="accent1">
                            <a:lumMod val="50000"/>
                          </a:schemeClr>
                        </a:solidFill>
                      </a:endParaRPr>
                    </a:p>
                  </a:txBody>
                  <a:tcPr anchor="ctr"/>
                </a:tc>
                <a:tc>
                  <a:txBody>
                    <a:bodyPr/>
                    <a:lstStyle/>
                    <a:p>
                      <a:pPr algn="ctr"/>
                      <a:r>
                        <a:rPr lang="en-US" sz="2000" dirty="0" smtClean="0"/>
                        <a:t>35</a:t>
                      </a:r>
                      <a:endParaRPr lang="en-US" sz="2000" dirty="0">
                        <a:solidFill>
                          <a:schemeClr val="accent1">
                            <a:lumMod val="50000"/>
                          </a:schemeClr>
                        </a:solidFill>
                      </a:endParaRPr>
                    </a:p>
                  </a:txBody>
                  <a:tcPr anchor="ctr"/>
                </a:tc>
                <a:tc>
                  <a:txBody>
                    <a:bodyPr/>
                    <a:lstStyle/>
                    <a:p>
                      <a:pPr algn="ctr"/>
                      <a:r>
                        <a:rPr lang="en-US" sz="2000" dirty="0" smtClean="0"/>
                        <a:t>M</a:t>
                      </a:r>
                      <a:endParaRPr lang="en-US" sz="2000" dirty="0">
                        <a:solidFill>
                          <a:schemeClr val="accent1">
                            <a:lumMod val="50000"/>
                          </a:schemeClr>
                        </a:solidFill>
                      </a:endParaRPr>
                    </a:p>
                  </a:txBody>
                  <a:tcPr anchor="ctr"/>
                </a:tc>
                <a:tc>
                  <a:txBody>
                    <a:bodyPr/>
                    <a:lstStyle/>
                    <a:p>
                      <a:pPr algn="ctr"/>
                      <a:r>
                        <a:rPr lang="en-US" sz="2000" dirty="0" smtClean="0"/>
                        <a:t>200</a:t>
                      </a:r>
                      <a:endParaRPr lang="en-US" sz="2000" dirty="0">
                        <a:solidFill>
                          <a:schemeClr val="accent1">
                            <a:lumMod val="50000"/>
                          </a:schemeClr>
                        </a:solidFill>
                      </a:endParaRPr>
                    </a:p>
                  </a:txBody>
                  <a:tcPr anchor="ctr"/>
                </a:tc>
                <a:tc>
                  <a:txBody>
                    <a:bodyPr/>
                    <a:lstStyle/>
                    <a:p>
                      <a:pPr algn="ctr"/>
                      <a:r>
                        <a:rPr lang="en-US" sz="2000" dirty="0" smtClean="0"/>
                        <a:t>180/90</a:t>
                      </a:r>
                      <a:endParaRPr lang="en-US" sz="2000" dirty="0">
                        <a:solidFill>
                          <a:schemeClr val="accent1">
                            <a:lumMod val="50000"/>
                          </a:schemeClr>
                        </a:solidFill>
                      </a:endParaRPr>
                    </a:p>
                  </a:txBody>
                  <a:tcPr anchor="ctr"/>
                </a:tc>
                <a:tc>
                  <a:txBody>
                    <a:bodyPr/>
                    <a:lstStyle/>
                    <a:p>
                      <a:pPr algn="ctr"/>
                      <a:r>
                        <a:rPr lang="en-US" sz="2000" dirty="0" smtClean="0"/>
                        <a:t>9.8</a:t>
                      </a:r>
                      <a:endParaRPr lang="en-US" sz="2000" dirty="0">
                        <a:solidFill>
                          <a:schemeClr val="accent1">
                            <a:lumMod val="50000"/>
                          </a:schemeClr>
                        </a:solidFill>
                      </a:endParaRPr>
                    </a:p>
                  </a:txBody>
                  <a:tcPr anchor="ctr"/>
                </a:tc>
                <a:tc>
                  <a:txBody>
                    <a:bodyPr/>
                    <a:lstStyle/>
                    <a:p>
                      <a:pPr algn="ctr"/>
                      <a:r>
                        <a:rPr lang="en-US" sz="2000" dirty="0" smtClean="0"/>
                        <a:t>70</a:t>
                      </a:r>
                      <a:endParaRPr lang="en-US" sz="2000" dirty="0">
                        <a:solidFill>
                          <a:schemeClr val="accent1">
                            <a:lumMod val="50000"/>
                          </a:schemeClr>
                        </a:solidFill>
                      </a:endParaRPr>
                    </a:p>
                  </a:txBody>
                  <a:tcPr anchor="ctr"/>
                </a:tc>
                <a:tc>
                  <a:txBody>
                    <a:bodyPr/>
                    <a:lstStyle/>
                    <a:p>
                      <a:pPr algn="ctr"/>
                      <a:r>
                        <a:rPr lang="en-US" sz="2000" dirty="0" smtClean="0"/>
                        <a:t>Y</a:t>
                      </a:r>
                      <a:endParaRPr lang="en-US" sz="2000" dirty="0">
                        <a:solidFill>
                          <a:srgbClr val="00B050"/>
                        </a:solidFill>
                      </a:endParaRPr>
                    </a:p>
                  </a:txBody>
                  <a:tcPr anchor="ctr"/>
                </a:tc>
              </a:tr>
              <a:tr h="398460">
                <a:tc>
                  <a:txBody>
                    <a:bodyPr/>
                    <a:lstStyle/>
                    <a:p>
                      <a:pPr algn="ctr"/>
                      <a:r>
                        <a:rPr lang="en-US" sz="2000" dirty="0" smtClean="0"/>
                        <a:t>3</a:t>
                      </a:r>
                      <a:endParaRPr lang="en-US" sz="2000" dirty="0">
                        <a:solidFill>
                          <a:schemeClr val="accent1">
                            <a:lumMod val="50000"/>
                          </a:schemeClr>
                        </a:solidFill>
                      </a:endParaRPr>
                    </a:p>
                  </a:txBody>
                  <a:tcPr anchor="ctr"/>
                </a:tc>
                <a:tc>
                  <a:txBody>
                    <a:bodyPr/>
                    <a:lstStyle/>
                    <a:p>
                      <a:pPr algn="ctr"/>
                      <a:r>
                        <a:rPr lang="en-US" sz="2000" dirty="0" smtClean="0"/>
                        <a:t>21</a:t>
                      </a:r>
                      <a:endParaRPr lang="en-US" sz="2000" dirty="0">
                        <a:solidFill>
                          <a:schemeClr val="accent1">
                            <a:lumMod val="50000"/>
                          </a:schemeClr>
                        </a:solidFill>
                      </a:endParaRPr>
                    </a:p>
                  </a:txBody>
                  <a:tcPr anchor="ctr"/>
                </a:tc>
                <a:tc>
                  <a:txBody>
                    <a:bodyPr/>
                    <a:lstStyle/>
                    <a:p>
                      <a:pPr algn="ctr"/>
                      <a:r>
                        <a:rPr lang="en-US" sz="2000" dirty="0" smtClean="0"/>
                        <a:t>F</a:t>
                      </a:r>
                      <a:endParaRPr lang="en-US" sz="2000" dirty="0">
                        <a:solidFill>
                          <a:schemeClr val="accent1">
                            <a:lumMod val="50000"/>
                          </a:schemeClr>
                        </a:solidFill>
                      </a:endParaRPr>
                    </a:p>
                  </a:txBody>
                  <a:tcPr anchor="ctr"/>
                </a:tc>
                <a:tc>
                  <a:txBody>
                    <a:bodyPr/>
                    <a:lstStyle/>
                    <a:p>
                      <a:pPr algn="ctr"/>
                      <a:r>
                        <a:rPr lang="en-US" sz="2000" dirty="0" smtClean="0"/>
                        <a:t>150</a:t>
                      </a:r>
                      <a:endParaRPr lang="en-US" sz="2000" dirty="0">
                        <a:solidFill>
                          <a:schemeClr val="accent1">
                            <a:lumMod val="50000"/>
                          </a:schemeClr>
                        </a:solidFill>
                      </a:endParaRPr>
                    </a:p>
                  </a:txBody>
                  <a:tcPr anchor="ctr"/>
                </a:tc>
                <a:tc>
                  <a:txBody>
                    <a:bodyPr/>
                    <a:lstStyle/>
                    <a:p>
                      <a:pPr algn="ctr"/>
                      <a:r>
                        <a:rPr lang="en-US" sz="2000" dirty="0" smtClean="0"/>
                        <a:t>120/80</a:t>
                      </a:r>
                      <a:endParaRPr lang="en-US" sz="2000" dirty="0">
                        <a:solidFill>
                          <a:schemeClr val="accent1">
                            <a:lumMod val="50000"/>
                          </a:schemeClr>
                        </a:solidFill>
                      </a:endParaRPr>
                    </a:p>
                  </a:txBody>
                  <a:tcPr anchor="ctr"/>
                </a:tc>
                <a:tc>
                  <a:txBody>
                    <a:bodyPr/>
                    <a:lstStyle/>
                    <a:p>
                      <a:pPr algn="ctr"/>
                      <a:r>
                        <a:rPr lang="en-US" sz="2000" dirty="0" smtClean="0"/>
                        <a:t>4.8</a:t>
                      </a:r>
                      <a:endParaRPr lang="en-US" sz="2000" dirty="0">
                        <a:solidFill>
                          <a:schemeClr val="accent1">
                            <a:lumMod val="50000"/>
                          </a:schemeClr>
                        </a:solidFill>
                      </a:endParaRPr>
                    </a:p>
                  </a:txBody>
                  <a:tcPr anchor="ctr"/>
                </a:tc>
                <a:tc>
                  <a:txBody>
                    <a:bodyPr/>
                    <a:lstStyle/>
                    <a:p>
                      <a:pPr algn="ctr"/>
                      <a:r>
                        <a:rPr lang="en-US" sz="2000" dirty="0" smtClean="0"/>
                        <a:t>50</a:t>
                      </a:r>
                      <a:endParaRPr lang="en-US" sz="2000" dirty="0">
                        <a:solidFill>
                          <a:schemeClr val="accent1">
                            <a:lumMod val="50000"/>
                          </a:schemeClr>
                        </a:solidFill>
                      </a:endParaRPr>
                    </a:p>
                  </a:txBody>
                  <a:tcPr anchor="ctr"/>
                </a:tc>
                <a:tc>
                  <a:txBody>
                    <a:bodyPr/>
                    <a:lstStyle/>
                    <a:p>
                      <a:pPr algn="ctr"/>
                      <a:r>
                        <a:rPr lang="en-US" sz="2000" dirty="0" smtClean="0"/>
                        <a:t>N</a:t>
                      </a:r>
                      <a:endParaRPr lang="en-US" sz="2000" dirty="0">
                        <a:solidFill>
                          <a:srgbClr val="FF0000"/>
                        </a:solidFill>
                      </a:endParaRPr>
                    </a:p>
                  </a:txBody>
                  <a:tcPr anchor="ctr"/>
                </a:tc>
              </a:tr>
              <a:tr h="398460">
                <a:tc>
                  <a:txBody>
                    <a:bodyPr/>
                    <a:lstStyle/>
                    <a:p>
                      <a:pPr algn="ctr"/>
                      <a:endParaRPr lang="en-US" sz="2000" dirty="0">
                        <a:solidFill>
                          <a:schemeClr val="accent1">
                            <a:lumMod val="50000"/>
                          </a:schemeClr>
                        </a:solidFill>
                      </a:endParaRPr>
                    </a:p>
                  </a:txBody>
                  <a:tcPr anchor="ctr"/>
                </a:tc>
                <a:tc>
                  <a:txBody>
                    <a:bodyPr/>
                    <a:lstStyle/>
                    <a:p>
                      <a:pPr algn="ctr"/>
                      <a:endParaRPr lang="en-US" sz="2000" dirty="0">
                        <a:solidFill>
                          <a:schemeClr val="accent1">
                            <a:lumMod val="50000"/>
                          </a:schemeClr>
                        </a:solidFill>
                      </a:endParaRPr>
                    </a:p>
                  </a:txBody>
                  <a:tcPr anchor="ctr"/>
                </a:tc>
                <a:tc>
                  <a:txBody>
                    <a:bodyPr/>
                    <a:lstStyle/>
                    <a:p>
                      <a:pPr algn="ctr"/>
                      <a:endParaRPr lang="en-US" sz="2000" dirty="0">
                        <a:solidFill>
                          <a:schemeClr val="accent1">
                            <a:lumMod val="50000"/>
                          </a:schemeClr>
                        </a:solidFill>
                      </a:endParaRPr>
                    </a:p>
                  </a:txBody>
                  <a:tcPr anchor="ctr"/>
                </a:tc>
                <a:tc>
                  <a:txBody>
                    <a:bodyPr/>
                    <a:lstStyle/>
                    <a:p>
                      <a:pPr algn="ctr"/>
                      <a:endParaRPr lang="en-US" sz="2000" dirty="0">
                        <a:solidFill>
                          <a:schemeClr val="accent1">
                            <a:lumMod val="50000"/>
                          </a:schemeClr>
                        </a:solidFill>
                      </a:endParaRPr>
                    </a:p>
                  </a:txBody>
                  <a:tcPr anchor="ctr"/>
                </a:tc>
                <a:tc>
                  <a:txBody>
                    <a:bodyPr/>
                    <a:lstStyle/>
                    <a:p>
                      <a:pPr algn="ctr"/>
                      <a:r>
                        <a:rPr lang="en-US" sz="2000" dirty="0" smtClean="0"/>
                        <a:t>…</a:t>
                      </a:r>
                      <a:endParaRPr lang="en-US" sz="2000" dirty="0">
                        <a:solidFill>
                          <a:schemeClr val="accent1">
                            <a:lumMod val="50000"/>
                          </a:schemeClr>
                        </a:solidFill>
                      </a:endParaRPr>
                    </a:p>
                  </a:txBody>
                  <a:tcPr anchor="ctr"/>
                </a:tc>
                <a:tc>
                  <a:txBody>
                    <a:bodyPr/>
                    <a:lstStyle/>
                    <a:p>
                      <a:pPr algn="ctr"/>
                      <a:endParaRPr lang="en-US" sz="2000" dirty="0">
                        <a:solidFill>
                          <a:schemeClr val="accent1">
                            <a:lumMod val="50000"/>
                          </a:schemeClr>
                        </a:solidFill>
                      </a:endParaRPr>
                    </a:p>
                  </a:txBody>
                  <a:tcPr anchor="ctr"/>
                </a:tc>
                <a:tc>
                  <a:txBody>
                    <a:bodyPr/>
                    <a:lstStyle/>
                    <a:p>
                      <a:pPr algn="ctr"/>
                      <a:endParaRPr lang="en-US" sz="2000" dirty="0">
                        <a:solidFill>
                          <a:schemeClr val="accent1">
                            <a:lumMod val="50000"/>
                          </a:schemeClr>
                        </a:solidFill>
                      </a:endParaRPr>
                    </a:p>
                  </a:txBody>
                  <a:tcPr anchor="ctr"/>
                </a:tc>
                <a:tc>
                  <a:txBody>
                    <a:bodyPr/>
                    <a:lstStyle/>
                    <a:p>
                      <a:pPr algn="ctr"/>
                      <a:endParaRPr lang="en-US" sz="2000" dirty="0">
                        <a:solidFill>
                          <a:schemeClr val="accent1">
                            <a:lumMod val="50000"/>
                          </a:schemeClr>
                        </a:solidFill>
                      </a:endParaRPr>
                    </a:p>
                  </a:txBody>
                  <a:tcPr anchor="ctr"/>
                </a:tc>
              </a:tr>
            </a:tbl>
          </a:graphicData>
        </a:graphic>
      </p:graphicFrame>
      <p:sp>
        <p:nvSpPr>
          <p:cNvPr id="7" name="TextBox 6"/>
          <p:cNvSpPr txBox="1"/>
          <p:nvPr/>
        </p:nvSpPr>
        <p:spPr>
          <a:xfrm>
            <a:off x="1295400" y="5562600"/>
            <a:ext cx="7543800" cy="584775"/>
          </a:xfrm>
          <a:prstGeom prst="rect">
            <a:avLst/>
          </a:prstGeom>
          <a:noFill/>
        </p:spPr>
        <p:txBody>
          <a:bodyPr wrap="square" rtlCol="0">
            <a:spAutoFit/>
          </a:bodyPr>
          <a:lstStyle/>
          <a:p>
            <a:r>
              <a:rPr lang="en-US" sz="3200" dirty="0" smtClean="0"/>
              <a:t>But what if data is multi-relational ?</a:t>
            </a:r>
            <a:endParaRPr lang="en-US" sz="32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custDataLst>
      <p:tags r:id="rId1"/>
    </p:custDataLst>
  </p:cSld>
  <p:clrMapOvr>
    <a:masterClrMapping/>
  </p:clrMapOvr>
  <p:transition advTm="572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252728"/>
          </a:xfrm>
        </p:spPr>
        <p:txBody>
          <a:bodyPr>
            <a:normAutofit/>
          </a:bodyPr>
          <a:lstStyle/>
          <a:p>
            <a:r>
              <a:rPr lang="en-US" smtClean="0"/>
              <a:t>Propositional Examples</a:t>
            </a:r>
            <a:endParaRPr lang="en-US" dirty="0"/>
          </a:p>
        </p:txBody>
      </p:sp>
      <p:cxnSp>
        <p:nvCxnSpPr>
          <p:cNvPr id="4" name="Straight Connector 3"/>
          <p:cNvCxnSpPr/>
          <p:nvPr/>
        </p:nvCxnSpPr>
        <p:spPr>
          <a:xfrm>
            <a:off x="990600" y="2590800"/>
            <a:ext cx="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61722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Plus 5"/>
          <p:cNvSpPr/>
          <p:nvPr/>
        </p:nvSpPr>
        <p:spPr>
          <a:xfrm>
            <a:off x="4419600" y="48006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Plus 6"/>
          <p:cNvSpPr/>
          <p:nvPr/>
        </p:nvSpPr>
        <p:spPr>
          <a:xfrm>
            <a:off x="4572000" y="49530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Plus 7"/>
          <p:cNvSpPr/>
          <p:nvPr/>
        </p:nvSpPr>
        <p:spPr>
          <a:xfrm>
            <a:off x="4419600" y="49530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Plus 8"/>
          <p:cNvSpPr/>
          <p:nvPr/>
        </p:nvSpPr>
        <p:spPr>
          <a:xfrm>
            <a:off x="4648200" y="48006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Plus 9"/>
          <p:cNvSpPr/>
          <p:nvPr/>
        </p:nvSpPr>
        <p:spPr>
          <a:xfrm>
            <a:off x="4572000" y="51816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Plus 10"/>
          <p:cNvSpPr/>
          <p:nvPr/>
        </p:nvSpPr>
        <p:spPr>
          <a:xfrm>
            <a:off x="4724400" y="50292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Plus 11"/>
          <p:cNvSpPr/>
          <p:nvPr/>
        </p:nvSpPr>
        <p:spPr>
          <a:xfrm>
            <a:off x="4343400" y="51816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Plus 12"/>
          <p:cNvSpPr/>
          <p:nvPr/>
        </p:nvSpPr>
        <p:spPr>
          <a:xfrm>
            <a:off x="4572000" y="54864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Plus 13"/>
          <p:cNvSpPr/>
          <p:nvPr/>
        </p:nvSpPr>
        <p:spPr>
          <a:xfrm>
            <a:off x="4876800" y="53340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Plus 14"/>
          <p:cNvSpPr/>
          <p:nvPr/>
        </p:nvSpPr>
        <p:spPr>
          <a:xfrm>
            <a:off x="5638800" y="53340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Plus 15"/>
          <p:cNvSpPr/>
          <p:nvPr/>
        </p:nvSpPr>
        <p:spPr>
          <a:xfrm>
            <a:off x="4953000" y="48006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Plus 16"/>
          <p:cNvSpPr/>
          <p:nvPr/>
        </p:nvSpPr>
        <p:spPr>
          <a:xfrm>
            <a:off x="5105400" y="51054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Plus 17"/>
          <p:cNvSpPr/>
          <p:nvPr/>
        </p:nvSpPr>
        <p:spPr>
          <a:xfrm>
            <a:off x="5410200" y="46482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Plus 18"/>
          <p:cNvSpPr/>
          <p:nvPr/>
        </p:nvSpPr>
        <p:spPr>
          <a:xfrm>
            <a:off x="5105400" y="56388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Plus 19"/>
          <p:cNvSpPr/>
          <p:nvPr/>
        </p:nvSpPr>
        <p:spPr>
          <a:xfrm>
            <a:off x="4724400" y="41910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Plus 20"/>
          <p:cNvSpPr/>
          <p:nvPr/>
        </p:nvSpPr>
        <p:spPr>
          <a:xfrm>
            <a:off x="4114800" y="44196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Plus 21"/>
          <p:cNvSpPr/>
          <p:nvPr/>
        </p:nvSpPr>
        <p:spPr>
          <a:xfrm>
            <a:off x="3886200" y="53340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Plus 22"/>
          <p:cNvSpPr/>
          <p:nvPr/>
        </p:nvSpPr>
        <p:spPr>
          <a:xfrm>
            <a:off x="4572000" y="59436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Plus 23"/>
          <p:cNvSpPr/>
          <p:nvPr/>
        </p:nvSpPr>
        <p:spPr>
          <a:xfrm>
            <a:off x="5105400" y="43434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Plus 24"/>
          <p:cNvSpPr/>
          <p:nvPr/>
        </p:nvSpPr>
        <p:spPr>
          <a:xfrm>
            <a:off x="4809067" y="5943600"/>
            <a:ext cx="152400" cy="152400"/>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TextBox 25"/>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sp>
        <p:nvSpPr>
          <p:cNvPr id="28" name="Slide Number Placeholder 27"/>
          <p:cNvSpPr>
            <a:spLocks noGrp="1"/>
          </p:cNvSpPr>
          <p:nvPr>
            <p:ph type="sldNum" sz="quarter" idx="12"/>
          </p:nvPr>
        </p:nvSpPr>
        <p:spPr/>
        <p:txBody>
          <a:bodyPr/>
          <a:lstStyle/>
          <a:p>
            <a:fld id="{B6F15528-21DE-4FAA-801E-634DDDAF4B2B}" type="slidenum">
              <a:rPr lang="en-US" smtClean="0"/>
              <a:pPr/>
              <a:t>30</a:t>
            </a:fld>
            <a:endParaRPr lang="en-US"/>
          </a:p>
        </p:txBody>
      </p:sp>
      <p:sp>
        <p:nvSpPr>
          <p:cNvPr id="29" name="Oval 28"/>
          <p:cNvSpPr/>
          <p:nvPr/>
        </p:nvSpPr>
        <p:spPr>
          <a:xfrm>
            <a:off x="3733800" y="3962400"/>
            <a:ext cx="2209800" cy="2286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59715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252728"/>
          </a:xfrm>
        </p:spPr>
        <p:txBody>
          <a:bodyPr>
            <a:normAutofit/>
          </a:bodyPr>
          <a:lstStyle/>
          <a:p>
            <a:r>
              <a:rPr lang="en-US" dirty="0" smtClean="0"/>
              <a:t>Relational Examples</a:t>
            </a:r>
            <a:endParaRPr lang="en-US" dirty="0"/>
          </a:p>
        </p:txBody>
      </p:sp>
      <p:sp>
        <p:nvSpPr>
          <p:cNvPr id="28" name="Plus 27"/>
          <p:cNvSpPr/>
          <p:nvPr/>
        </p:nvSpPr>
        <p:spPr>
          <a:xfrm>
            <a:off x="4809066" y="5486400"/>
            <a:ext cx="448733" cy="457201"/>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4495800" y="5943601"/>
            <a:ext cx="1828800" cy="338554"/>
          </a:xfrm>
          <a:prstGeom prst="rect">
            <a:avLst/>
          </a:prstGeom>
          <a:noFill/>
        </p:spPr>
        <p:txBody>
          <a:bodyPr wrap="square" rtlCol="0">
            <a:spAutoFit/>
          </a:bodyPr>
          <a:lstStyle/>
          <a:p>
            <a:r>
              <a:rPr lang="en-US" sz="1600" dirty="0" smtClean="0"/>
              <a:t>{S1, S2, …, SN}</a:t>
            </a:r>
            <a:endParaRPr lang="en-US" sz="1600" dirty="0"/>
          </a:p>
        </p:txBody>
      </p:sp>
      <p:sp>
        <p:nvSpPr>
          <p:cNvPr id="7" name="TextBox 6"/>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860123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a:t>
            </a:r>
            <a:endParaRPr lang="en-US" dirty="0"/>
          </a:p>
        </p:txBody>
      </p:sp>
      <p:sp>
        <p:nvSpPr>
          <p:cNvPr id="4" name="Plus 3"/>
          <p:cNvSpPr/>
          <p:nvPr/>
        </p:nvSpPr>
        <p:spPr>
          <a:xfrm>
            <a:off x="4809066" y="5486400"/>
            <a:ext cx="448733" cy="457201"/>
          </a:xfrm>
          <a:prstGeom prst="mathPlus">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04800" y="59817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Plus 5"/>
          <p:cNvSpPr/>
          <p:nvPr/>
        </p:nvSpPr>
        <p:spPr>
          <a:xfrm>
            <a:off x="3733800" y="5651501"/>
            <a:ext cx="323850" cy="292100"/>
          </a:xfrm>
          <a:prstGeom prst="mathPlus">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us 6"/>
          <p:cNvSpPr/>
          <p:nvPr/>
        </p:nvSpPr>
        <p:spPr>
          <a:xfrm>
            <a:off x="3048000" y="5651501"/>
            <a:ext cx="323850" cy="292100"/>
          </a:xfrm>
          <a:prstGeom prst="mathPlus">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7"/>
          <p:cNvSpPr/>
          <p:nvPr/>
        </p:nvSpPr>
        <p:spPr>
          <a:xfrm>
            <a:off x="5638800" y="5651501"/>
            <a:ext cx="323850" cy="292100"/>
          </a:xfrm>
          <a:prstGeom prst="mathPlus">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990600" y="1600200"/>
            <a:ext cx="0" cy="472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lus 9"/>
          <p:cNvSpPr/>
          <p:nvPr/>
        </p:nvSpPr>
        <p:spPr>
          <a:xfrm>
            <a:off x="4809067" y="4102100"/>
            <a:ext cx="152400" cy="152400"/>
          </a:xfrm>
          <a:prstGeom prst="mathPlus">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0"/>
          <p:cNvSpPr/>
          <p:nvPr/>
        </p:nvSpPr>
        <p:spPr>
          <a:xfrm>
            <a:off x="3733800" y="4102100"/>
            <a:ext cx="152400" cy="152400"/>
          </a:xfrm>
          <a:prstGeom prst="mathPlus">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1"/>
          <p:cNvSpPr/>
          <p:nvPr/>
        </p:nvSpPr>
        <p:spPr>
          <a:xfrm>
            <a:off x="3048000" y="4343400"/>
            <a:ext cx="152400" cy="152400"/>
          </a:xfrm>
          <a:prstGeom prst="mathPlus">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12"/>
          <p:cNvSpPr/>
          <p:nvPr/>
        </p:nvSpPr>
        <p:spPr>
          <a:xfrm>
            <a:off x="3725333" y="4876800"/>
            <a:ext cx="152400" cy="152400"/>
          </a:xfrm>
          <a:prstGeom prst="mathPlus">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13"/>
          <p:cNvSpPr/>
          <p:nvPr/>
        </p:nvSpPr>
        <p:spPr>
          <a:xfrm>
            <a:off x="4809067" y="4343400"/>
            <a:ext cx="152400" cy="152400"/>
          </a:xfrm>
          <a:prstGeom prst="mathPlus">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14"/>
          <p:cNvSpPr/>
          <p:nvPr/>
        </p:nvSpPr>
        <p:spPr>
          <a:xfrm>
            <a:off x="5562600" y="4102100"/>
            <a:ext cx="152400" cy="152400"/>
          </a:xfrm>
          <a:prstGeom prst="mathPlus">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15"/>
          <p:cNvSpPr/>
          <p:nvPr/>
        </p:nvSpPr>
        <p:spPr>
          <a:xfrm>
            <a:off x="3048000" y="4876800"/>
            <a:ext cx="152400" cy="152400"/>
          </a:xfrm>
          <a:prstGeom prst="mathPlus">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16"/>
          <p:cNvSpPr/>
          <p:nvPr/>
        </p:nvSpPr>
        <p:spPr>
          <a:xfrm>
            <a:off x="4809067" y="3429000"/>
            <a:ext cx="152400" cy="152400"/>
          </a:xfrm>
          <a:prstGeom prst="mathPlus">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18"/>
          <p:cNvSpPr/>
          <p:nvPr/>
        </p:nvSpPr>
        <p:spPr>
          <a:xfrm>
            <a:off x="4705350" y="5664200"/>
            <a:ext cx="323850" cy="292100"/>
          </a:xfrm>
          <a:prstGeom prst="mathPlus">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590800" y="6155323"/>
            <a:ext cx="5105400" cy="338554"/>
          </a:xfrm>
          <a:prstGeom prst="rect">
            <a:avLst/>
          </a:prstGeom>
          <a:noFill/>
        </p:spPr>
        <p:txBody>
          <a:bodyPr wrap="square" rtlCol="0">
            <a:spAutoFit/>
          </a:bodyPr>
          <a:lstStyle/>
          <a:p>
            <a:r>
              <a:rPr lang="en-US" sz="1600" dirty="0" smtClean="0"/>
              <a:t>contains(</a:t>
            </a:r>
            <a:r>
              <a:rPr lang="en-US" sz="1600" dirty="0" err="1" smtClean="0"/>
              <a:t>sen</a:t>
            </a:r>
            <a:r>
              <a:rPr lang="en-US" sz="1600" dirty="0" smtClean="0"/>
              <a:t>, “married”), contains(</a:t>
            </a:r>
            <a:r>
              <a:rPr lang="en-US" sz="1600" dirty="0" err="1" smtClean="0"/>
              <a:t>sen</a:t>
            </a:r>
            <a:r>
              <a:rPr lang="en-US" sz="1600" dirty="0" smtClean="0"/>
              <a:t>, “wife”)</a:t>
            </a:r>
            <a:endParaRPr lang="en-US" sz="1600" dirty="0"/>
          </a:p>
        </p:txBody>
      </p:sp>
      <p:sp>
        <p:nvSpPr>
          <p:cNvPr id="22" name="TextBox 21"/>
          <p:cNvSpPr txBox="1"/>
          <p:nvPr/>
        </p:nvSpPr>
        <p:spPr>
          <a:xfrm rot="16200000">
            <a:off x="-768417" y="3169723"/>
            <a:ext cx="2838450" cy="369332"/>
          </a:xfrm>
          <a:prstGeom prst="rect">
            <a:avLst/>
          </a:prstGeom>
          <a:noFill/>
        </p:spPr>
        <p:txBody>
          <a:bodyPr wrap="square" rtlCol="0">
            <a:spAutoFit/>
          </a:bodyPr>
          <a:lstStyle/>
          <a:p>
            <a:r>
              <a:rPr lang="en-US" dirty="0"/>
              <a:t>v</a:t>
            </a:r>
            <a:r>
              <a:rPr lang="en-US" dirty="0" smtClean="0"/>
              <a:t>erb(</a:t>
            </a:r>
            <a:r>
              <a:rPr lang="en-US" dirty="0" err="1" smtClean="0"/>
              <a:t>sen</a:t>
            </a:r>
            <a:r>
              <a:rPr lang="en-US" dirty="0" smtClean="0"/>
              <a:t>, verb)</a:t>
            </a:r>
            <a:endParaRPr lang="en-US" dirty="0"/>
          </a:p>
        </p:txBody>
      </p:sp>
      <p:sp>
        <p:nvSpPr>
          <p:cNvPr id="23" name="TextBox 22"/>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Efficient Learning</a:t>
            </a:r>
            <a:endParaRPr lang="en-US" sz="2800" dirty="0">
              <a:solidFill>
                <a:schemeClr val="accent1">
                  <a:lumMod val="60000"/>
                  <a:lumOff val="40000"/>
                </a:schemeClr>
              </a:solidFill>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26981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par>
                          <p:cTn id="41" fill="hold">
                            <p:stCondLst>
                              <p:cond delay="0"/>
                            </p:stCondLst>
                            <p:childTnLst>
                              <p:par>
                                <p:cTn id="42" presetID="1" presetClass="exit" presetSubtype="0" fill="hold" grpId="1" nodeType="after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6"/>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P spid="10" grpId="0" animBg="1"/>
      <p:bldP spid="11" grpId="0" animBg="1"/>
      <p:bldP spid="12" grpId="0" animBg="1"/>
      <p:bldP spid="13" grpId="0" animBg="1"/>
      <p:bldP spid="14" grpId="0" animBg="1"/>
      <p:bldP spid="15" grpId="0" animBg="1"/>
      <p:bldP spid="16" grpId="0" animBg="1"/>
      <p:bldP spid="17" grpId="0" animBg="1"/>
      <p:bldP spid="19" grpId="0" animBg="1"/>
      <p:bldP spid="19" grpId="1" animBg="1"/>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10712"/>
            <a:ext cx="6686550" cy="1325563"/>
          </a:xfrm>
        </p:spPr>
        <p:txBody>
          <a:bodyPr>
            <a:normAutofit/>
          </a:bodyPr>
          <a:lstStyle/>
          <a:p>
            <a:r>
              <a:rPr lang="en-US" dirty="0" smtClean="0"/>
              <a:t>Relational Distance</a:t>
            </a:r>
            <a:endParaRPr lang="en-US" dirty="0"/>
          </a:p>
        </p:txBody>
      </p:sp>
      <p:sp>
        <p:nvSpPr>
          <p:cNvPr id="3" name="Content Placeholder 2"/>
          <p:cNvSpPr>
            <a:spLocks noGrp="1"/>
          </p:cNvSpPr>
          <p:nvPr>
            <p:ph idx="1"/>
          </p:nvPr>
        </p:nvSpPr>
        <p:spPr>
          <a:xfrm>
            <a:off x="78771" y="1686902"/>
            <a:ext cx="5216531" cy="4803776"/>
          </a:xfrm>
        </p:spPr>
        <p:txBody>
          <a:bodyPr>
            <a:normAutofit/>
          </a:bodyPr>
          <a:lstStyle/>
          <a:p>
            <a:r>
              <a:rPr lang="en-US" sz="2400" dirty="0"/>
              <a:t>Defined a tree-based relational distance measure</a:t>
            </a:r>
          </a:p>
          <a:p>
            <a:pPr lvl="1"/>
            <a:endParaRPr lang="en-US" sz="2400" dirty="0" smtClean="0"/>
          </a:p>
          <a:p>
            <a:pPr marL="411480" lvl="1" indent="0">
              <a:buNone/>
            </a:pPr>
            <a:endParaRPr lang="en-US" sz="2400" dirty="0"/>
          </a:p>
          <a:p>
            <a:r>
              <a:rPr lang="en-US" sz="2400" dirty="0"/>
              <a:t>More similar </a:t>
            </a:r>
            <a:r>
              <a:rPr lang="en-US" sz="2400" dirty="0" smtClean="0"/>
              <a:t>are </a:t>
            </a:r>
            <a:r>
              <a:rPr lang="en-US" sz="2400" dirty="0"/>
              <a:t>the paths in trees, more similar are the examples </a:t>
            </a:r>
            <a:endParaRPr lang="en-US" sz="2400" dirty="0" smtClean="0"/>
          </a:p>
          <a:p>
            <a:endParaRPr lang="en-US" sz="2800" dirty="0" smtClean="0"/>
          </a:p>
          <a:p>
            <a:endParaRPr lang="en-US" sz="2800" dirty="0"/>
          </a:p>
          <a:p>
            <a:r>
              <a:rPr lang="en-US" sz="2400" dirty="0" smtClean="0"/>
              <a:t>Satisfies Non-negativity, Symmetry</a:t>
            </a:r>
            <a:r>
              <a:rPr lang="en-US" sz="2400" dirty="0"/>
              <a:t> </a:t>
            </a:r>
            <a:r>
              <a:rPr lang="en-US" sz="2400" dirty="0" smtClean="0"/>
              <a:t>and Triangle </a:t>
            </a:r>
            <a:r>
              <a:rPr lang="en-US" sz="2400" dirty="0"/>
              <a:t>Inequality</a:t>
            </a:r>
          </a:p>
          <a:p>
            <a:pPr marL="114300" indent="0">
              <a:buNone/>
            </a:pPr>
            <a:endParaRPr lang="en-US" dirty="0" smtClean="0"/>
          </a:p>
          <a:p>
            <a:pPr lvl="1"/>
            <a:endParaRPr lang="en-US" dirty="0"/>
          </a:p>
        </p:txBody>
      </p:sp>
      <p:grpSp>
        <p:nvGrpSpPr>
          <p:cNvPr id="7" name="Group 6"/>
          <p:cNvGrpSpPr/>
          <p:nvPr/>
        </p:nvGrpSpPr>
        <p:grpSpPr>
          <a:xfrm>
            <a:off x="7086600" y="209108"/>
            <a:ext cx="1142999" cy="781491"/>
            <a:chOff x="7368721" y="209109"/>
            <a:chExt cx="855167" cy="588576"/>
          </a:xfrm>
        </p:grpSpPr>
        <p:cxnSp>
          <p:nvCxnSpPr>
            <p:cNvPr id="8" name="Straight Connector 7"/>
            <p:cNvCxnSpPr>
              <a:endCxn id="13" idx="3"/>
            </p:cNvCxnSpPr>
            <p:nvPr/>
          </p:nvCxnSpPr>
          <p:spPr>
            <a:xfrm flipH="1">
              <a:off x="7449154" y="251870"/>
              <a:ext cx="304989" cy="2749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51762" y="274638"/>
              <a:ext cx="306954" cy="27830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7705724" y="209109"/>
              <a:ext cx="73819" cy="85521"/>
            </a:xfrm>
            <a:prstGeom prst="flowChartConnector">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7368721" y="496614"/>
              <a:ext cx="118042" cy="3010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84381" y="519382"/>
              <a:ext cx="136526" cy="27830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Flowchart: Connector 12"/>
            <p:cNvSpPr/>
            <p:nvPr/>
          </p:nvSpPr>
          <p:spPr>
            <a:xfrm>
              <a:off x="7438343" y="453853"/>
              <a:ext cx="73819" cy="85521"/>
            </a:xfrm>
            <a:prstGeom prst="flowChartConnector">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7978803" y="496614"/>
              <a:ext cx="94995" cy="3010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71416" y="519382"/>
              <a:ext cx="152472" cy="27830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Flowchart: Connector 15"/>
            <p:cNvSpPr/>
            <p:nvPr/>
          </p:nvSpPr>
          <p:spPr>
            <a:xfrm>
              <a:off x="8025378" y="453853"/>
              <a:ext cx="73819" cy="85521"/>
            </a:xfrm>
            <a:prstGeom prst="flowChartConnector">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sp>
        <p:nvSpPr>
          <p:cNvPr id="18" name="Oval 17"/>
          <p:cNvSpPr/>
          <p:nvPr/>
        </p:nvSpPr>
        <p:spPr>
          <a:xfrm>
            <a:off x="6796274" y="2029901"/>
            <a:ext cx="459079" cy="452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45379" y="2754028"/>
            <a:ext cx="459079" cy="452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38984" y="2754028"/>
            <a:ext cx="459079" cy="452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8" idx="3"/>
            <a:endCxn id="19" idx="7"/>
          </p:cNvCxnSpPr>
          <p:nvPr/>
        </p:nvCxnSpPr>
        <p:spPr>
          <a:xfrm flipH="1">
            <a:off x="6637228" y="2416202"/>
            <a:ext cx="226276" cy="404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5"/>
            <a:endCxn id="20" idx="1"/>
          </p:cNvCxnSpPr>
          <p:nvPr/>
        </p:nvCxnSpPr>
        <p:spPr>
          <a:xfrm>
            <a:off x="7188122" y="2416202"/>
            <a:ext cx="318092" cy="404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94485" y="3453917"/>
            <a:ext cx="459079" cy="452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888089" y="3453917"/>
            <a:ext cx="459079" cy="452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endCxn id="23" idx="7"/>
          </p:cNvCxnSpPr>
          <p:nvPr/>
        </p:nvCxnSpPr>
        <p:spPr>
          <a:xfrm flipH="1">
            <a:off x="6086333" y="3116091"/>
            <a:ext cx="226276" cy="404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4" idx="1"/>
          </p:cNvCxnSpPr>
          <p:nvPr/>
        </p:nvCxnSpPr>
        <p:spPr>
          <a:xfrm>
            <a:off x="6637228" y="3116091"/>
            <a:ext cx="318092" cy="404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429011" y="4244322"/>
            <a:ext cx="459079" cy="452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481629" y="4202281"/>
            <a:ext cx="459079" cy="452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7" idx="7"/>
          </p:cNvCxnSpPr>
          <p:nvPr/>
        </p:nvCxnSpPr>
        <p:spPr>
          <a:xfrm flipH="1">
            <a:off x="6820859" y="3906496"/>
            <a:ext cx="226276" cy="404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8" idx="1"/>
          </p:cNvCxnSpPr>
          <p:nvPr/>
        </p:nvCxnSpPr>
        <p:spPr>
          <a:xfrm>
            <a:off x="7230767" y="3864455"/>
            <a:ext cx="318092" cy="404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90624" y="4006949"/>
            <a:ext cx="533400" cy="523220"/>
          </a:xfrm>
          <a:prstGeom prst="rect">
            <a:avLst/>
          </a:prstGeom>
          <a:noFill/>
        </p:spPr>
        <p:txBody>
          <a:bodyPr wrap="square" rtlCol="0">
            <a:spAutoFit/>
          </a:bodyPr>
          <a:lstStyle/>
          <a:p>
            <a:r>
              <a:rPr lang="en-US" sz="2800" dirty="0" smtClean="0">
                <a:solidFill>
                  <a:schemeClr val="accent2">
                    <a:lumMod val="75000"/>
                  </a:schemeClr>
                </a:solidFill>
              </a:rPr>
              <a:t>A</a:t>
            </a:r>
            <a:endParaRPr lang="en-US" dirty="0">
              <a:solidFill>
                <a:schemeClr val="accent2">
                  <a:lumMod val="75000"/>
                </a:schemeClr>
              </a:solidFill>
            </a:endParaRPr>
          </a:p>
        </p:txBody>
      </p:sp>
      <p:sp>
        <p:nvSpPr>
          <p:cNvPr id="32" name="TextBox 31"/>
          <p:cNvSpPr txBox="1"/>
          <p:nvPr/>
        </p:nvSpPr>
        <p:spPr>
          <a:xfrm>
            <a:off x="7521406" y="4773101"/>
            <a:ext cx="533400" cy="523220"/>
          </a:xfrm>
          <a:prstGeom prst="rect">
            <a:avLst/>
          </a:prstGeom>
          <a:noFill/>
        </p:spPr>
        <p:txBody>
          <a:bodyPr wrap="square" rtlCol="0">
            <a:spAutoFit/>
          </a:bodyPr>
          <a:lstStyle/>
          <a:p>
            <a:r>
              <a:rPr lang="en-US" sz="2800" dirty="0" smtClean="0">
                <a:solidFill>
                  <a:schemeClr val="accent2">
                    <a:lumMod val="75000"/>
                  </a:schemeClr>
                </a:solidFill>
              </a:rPr>
              <a:t>B</a:t>
            </a:r>
            <a:endParaRPr lang="en-US" dirty="0">
              <a:solidFill>
                <a:schemeClr val="accent2">
                  <a:lumMod val="75000"/>
                </a:schemeClr>
              </a:solidFill>
            </a:endParaRPr>
          </a:p>
        </p:txBody>
      </p:sp>
      <p:sp>
        <p:nvSpPr>
          <p:cNvPr id="33" name="TextBox 32"/>
          <p:cNvSpPr txBox="1"/>
          <p:nvPr/>
        </p:nvSpPr>
        <p:spPr>
          <a:xfrm>
            <a:off x="7726679" y="3206607"/>
            <a:ext cx="533400" cy="523220"/>
          </a:xfrm>
          <a:prstGeom prst="rect">
            <a:avLst/>
          </a:prstGeom>
          <a:noFill/>
        </p:spPr>
        <p:txBody>
          <a:bodyPr wrap="square" rtlCol="0">
            <a:spAutoFit/>
          </a:bodyPr>
          <a:lstStyle/>
          <a:p>
            <a:r>
              <a:rPr lang="en-US" sz="2800" dirty="0" smtClean="0">
                <a:solidFill>
                  <a:schemeClr val="accent2">
                    <a:lumMod val="75000"/>
                  </a:schemeClr>
                </a:solidFill>
              </a:rPr>
              <a:t>C</a:t>
            </a:r>
            <a:endParaRPr lang="en-US" dirty="0">
              <a:solidFill>
                <a:schemeClr val="accent2">
                  <a:lumMod val="75000"/>
                </a:schemeClr>
              </a:solidFill>
            </a:endParaRPr>
          </a:p>
        </p:txBody>
      </p:sp>
      <p:sp>
        <p:nvSpPr>
          <p:cNvPr id="36" name="TextBox 35"/>
          <p:cNvSpPr txBox="1"/>
          <p:nvPr/>
        </p:nvSpPr>
        <p:spPr>
          <a:xfrm>
            <a:off x="4724773" y="2751482"/>
            <a:ext cx="1972407" cy="338554"/>
          </a:xfrm>
          <a:prstGeom prst="rect">
            <a:avLst/>
          </a:prstGeom>
          <a:noFill/>
        </p:spPr>
        <p:txBody>
          <a:bodyPr wrap="square" rtlCol="0">
            <a:spAutoFit/>
          </a:bodyPr>
          <a:lstStyle/>
          <a:p>
            <a:r>
              <a:rPr lang="en-US" sz="1600" dirty="0" err="1" smtClean="0">
                <a:solidFill>
                  <a:schemeClr val="accent2">
                    <a:lumMod val="75000"/>
                  </a:schemeClr>
                </a:solidFill>
              </a:rPr>
              <a:t>bornIn</a:t>
            </a:r>
            <a:r>
              <a:rPr lang="en-US" sz="1600" dirty="0" smtClean="0">
                <a:solidFill>
                  <a:schemeClr val="accent2">
                    <a:lumMod val="75000"/>
                  </a:schemeClr>
                </a:solidFill>
              </a:rPr>
              <a:t>(per, USA)</a:t>
            </a:r>
            <a:endParaRPr lang="en-US" sz="1600" dirty="0">
              <a:solidFill>
                <a:schemeClr val="accent2">
                  <a:lumMod val="75000"/>
                </a:schemeClr>
              </a:solidFill>
            </a:endParaRPr>
          </a:p>
        </p:txBody>
      </p:sp>
      <p:sp>
        <p:nvSpPr>
          <p:cNvPr id="37" name="TextBox 36"/>
          <p:cNvSpPr txBox="1"/>
          <p:nvPr/>
        </p:nvSpPr>
        <p:spPr>
          <a:xfrm>
            <a:off x="5026049" y="1774231"/>
            <a:ext cx="1972407" cy="584775"/>
          </a:xfrm>
          <a:prstGeom prst="rect">
            <a:avLst/>
          </a:prstGeom>
          <a:noFill/>
        </p:spPr>
        <p:txBody>
          <a:bodyPr wrap="square" rtlCol="0">
            <a:spAutoFit/>
          </a:bodyPr>
          <a:lstStyle/>
          <a:p>
            <a:r>
              <a:rPr lang="en-US" sz="1600" dirty="0" err="1" smtClean="0">
                <a:solidFill>
                  <a:schemeClr val="accent2">
                    <a:lumMod val="75000"/>
                  </a:schemeClr>
                </a:solidFill>
              </a:rPr>
              <a:t>univ</a:t>
            </a:r>
            <a:r>
              <a:rPr lang="en-US" sz="1600" dirty="0" smtClean="0">
                <a:solidFill>
                  <a:schemeClr val="accent2">
                    <a:lumMod val="75000"/>
                  </a:schemeClr>
                </a:solidFill>
              </a:rPr>
              <a:t>(per, </a:t>
            </a:r>
            <a:r>
              <a:rPr lang="en-US" sz="1600" dirty="0" err="1" smtClean="0">
                <a:solidFill>
                  <a:schemeClr val="accent2">
                    <a:lumMod val="75000"/>
                  </a:schemeClr>
                </a:solidFill>
              </a:rPr>
              <a:t>uni</a:t>
            </a:r>
            <a:r>
              <a:rPr lang="en-US" sz="1600" dirty="0" smtClean="0">
                <a:solidFill>
                  <a:schemeClr val="accent2">
                    <a:lumMod val="75000"/>
                  </a:schemeClr>
                </a:solidFill>
              </a:rPr>
              <a:t>),</a:t>
            </a:r>
          </a:p>
          <a:p>
            <a:r>
              <a:rPr lang="en-US" sz="1600" dirty="0" smtClean="0">
                <a:solidFill>
                  <a:schemeClr val="accent2">
                    <a:lumMod val="75000"/>
                  </a:schemeClr>
                </a:solidFill>
              </a:rPr>
              <a:t>country(</a:t>
            </a:r>
            <a:r>
              <a:rPr lang="en-US" sz="1600" dirty="0" err="1" smtClean="0">
                <a:solidFill>
                  <a:schemeClr val="accent2">
                    <a:lumMod val="75000"/>
                  </a:schemeClr>
                </a:solidFill>
              </a:rPr>
              <a:t>uni</a:t>
            </a:r>
            <a:r>
              <a:rPr lang="en-US" sz="1600" dirty="0" smtClean="0">
                <a:solidFill>
                  <a:schemeClr val="accent2">
                    <a:lumMod val="75000"/>
                  </a:schemeClr>
                </a:solidFill>
              </a:rPr>
              <a:t>, USA)</a:t>
            </a:r>
            <a:endParaRPr lang="en-US" sz="1600" dirty="0">
              <a:solidFill>
                <a:schemeClr val="accent2">
                  <a:lumMod val="75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8142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9" presetClass="emph" presetSubtype="0" fill="hold" grpId="0" nodeType="withEffect">
                                  <p:stCondLst>
                                    <p:cond delay="0"/>
                                  </p:stCondLst>
                                  <p:childTnLst>
                                    <p:animClr clrSpc="rgb" dir="cw">
                                      <p:cBhvr override="childStyle">
                                        <p:cTn id="16" dur="500" fill="hold"/>
                                        <p:tgtEl>
                                          <p:spTgt spid="18"/>
                                        </p:tgtEl>
                                        <p:attrNameLst>
                                          <p:attrName>style.color</p:attrName>
                                        </p:attrNameLst>
                                      </p:cBhvr>
                                      <p:to>
                                        <a:srgbClr val="D2533C"/>
                                      </p:to>
                                    </p:animClr>
                                    <p:animClr clrSpc="rgb" dir="cw">
                                      <p:cBhvr>
                                        <p:cTn id="17" dur="500" fill="hold"/>
                                        <p:tgtEl>
                                          <p:spTgt spid="18"/>
                                        </p:tgtEl>
                                        <p:attrNameLst>
                                          <p:attrName>fillcolor</p:attrName>
                                        </p:attrNameLst>
                                      </p:cBhvr>
                                      <p:to>
                                        <a:srgbClr val="D2533C"/>
                                      </p:to>
                                    </p:animClr>
                                    <p:set>
                                      <p:cBhvr>
                                        <p:cTn id="18" dur="500" fill="hold"/>
                                        <p:tgtEl>
                                          <p:spTgt spid="18"/>
                                        </p:tgtEl>
                                        <p:attrNameLst>
                                          <p:attrName>fill.type</p:attrName>
                                        </p:attrNameLst>
                                      </p:cBhvr>
                                      <p:to>
                                        <p:strVal val="solid"/>
                                      </p:to>
                                    </p:set>
                                    <p:set>
                                      <p:cBhvr>
                                        <p:cTn id="19" dur="500" fill="hold"/>
                                        <p:tgtEl>
                                          <p:spTgt spid="18"/>
                                        </p:tgtEl>
                                        <p:attrNameLst>
                                          <p:attrName>fill.on</p:attrName>
                                        </p:attrNameLst>
                                      </p:cBhvr>
                                      <p:to>
                                        <p:strVal val="true"/>
                                      </p:to>
                                    </p:set>
                                  </p:childTnLst>
                                </p:cTn>
                              </p:par>
                              <p:par>
                                <p:cTn id="20" presetID="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par>
                                <p:cTn id="28" presetID="1" presetClass="emph" presetSubtype="2" fill="hold" nodeType="withEffect">
                                  <p:stCondLst>
                                    <p:cond delay="0"/>
                                  </p:stCondLst>
                                  <p:childTnLst>
                                    <p:animClr clrSpc="rgb" dir="cw">
                                      <p:cBhvr>
                                        <p:cTn id="29" dur="500" fill="hold"/>
                                        <p:tgtEl>
                                          <p:spTgt spid="18"/>
                                        </p:tgtEl>
                                        <p:attrNameLst>
                                          <p:attrName>fillcolor</p:attrName>
                                        </p:attrNameLst>
                                      </p:cBhvr>
                                      <p:to>
                                        <a:srgbClr val="53548A"/>
                                      </p:to>
                                    </p:animClr>
                                    <p:set>
                                      <p:cBhvr>
                                        <p:cTn id="30" dur="500" fill="hold"/>
                                        <p:tgtEl>
                                          <p:spTgt spid="18"/>
                                        </p:tgtEl>
                                        <p:attrNameLst>
                                          <p:attrName>fill.type</p:attrName>
                                        </p:attrNameLst>
                                      </p:cBhvr>
                                      <p:to>
                                        <p:strVal val="solid"/>
                                      </p:to>
                                    </p:set>
                                    <p:set>
                                      <p:cBhvr>
                                        <p:cTn id="31" dur="5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p:bldP spid="32" grpId="0"/>
      <p:bldP spid="32" grpId="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1143000"/>
          </a:xfrm>
        </p:spPr>
        <p:txBody>
          <a:bodyPr/>
          <a:lstStyle/>
          <a:p>
            <a:r>
              <a:rPr lang="en-US" dirty="0" smtClean="0"/>
              <a:t>Relational OCC</a:t>
            </a:r>
            <a:endParaRPr lang="en-US" dirty="0"/>
          </a:p>
        </p:txBody>
      </p:sp>
      <p:sp>
        <p:nvSpPr>
          <p:cNvPr id="3" name="Content Placeholder 2"/>
          <p:cNvSpPr>
            <a:spLocks noGrp="1"/>
          </p:cNvSpPr>
          <p:nvPr>
            <p:ph idx="1"/>
          </p:nvPr>
        </p:nvSpPr>
        <p:spPr>
          <a:xfrm>
            <a:off x="449943" y="1543638"/>
            <a:ext cx="6547254" cy="4800600"/>
          </a:xfrm>
        </p:spPr>
        <p:txBody>
          <a:bodyPr>
            <a:noAutofit/>
          </a:bodyPr>
          <a:lstStyle/>
          <a:p>
            <a:r>
              <a:rPr lang="en-US" sz="2400" dirty="0" smtClean="0"/>
              <a:t>Multiple trees learned to directly optimize the performance on one-class classification</a:t>
            </a:r>
          </a:p>
          <a:p>
            <a:endParaRPr lang="en-US" sz="2400" dirty="0"/>
          </a:p>
          <a:p>
            <a:r>
              <a:rPr lang="en-US" sz="2400" dirty="0"/>
              <a:t>Can be learned efficiently</a:t>
            </a:r>
          </a:p>
          <a:p>
            <a:pPr lvl="1"/>
            <a:r>
              <a:rPr lang="en-US" dirty="0"/>
              <a:t>Greedy feature selection at every node</a:t>
            </a:r>
          </a:p>
          <a:p>
            <a:pPr lvl="1"/>
            <a:r>
              <a:rPr lang="en-US" dirty="0"/>
              <a:t>Only examples reaching a node scored</a:t>
            </a:r>
            <a:endParaRPr lang="en-US" sz="2400" dirty="0" smtClean="0"/>
          </a:p>
          <a:p>
            <a:pPr marL="411480" lvl="1" indent="0">
              <a:buNone/>
            </a:pPr>
            <a:endParaRPr lang="en-US" sz="2400" dirty="0" smtClean="0"/>
          </a:p>
          <a:p>
            <a:r>
              <a:rPr lang="en-US" sz="2400" dirty="0"/>
              <a:t>Used combination functions to merge multiple </a:t>
            </a:r>
            <a:r>
              <a:rPr lang="en-US" sz="2400" dirty="0" smtClean="0"/>
              <a:t>distances</a:t>
            </a:r>
          </a:p>
          <a:p>
            <a:endParaRPr lang="en-US" sz="2400" dirty="0"/>
          </a:p>
          <a:p>
            <a:r>
              <a:rPr lang="en-US" sz="2400" dirty="0" smtClean="0"/>
              <a:t>Special </a:t>
            </a:r>
            <a:r>
              <a:rPr lang="en-US" sz="2400" dirty="0"/>
              <a:t>case of Kernel Density Estimation </a:t>
            </a:r>
            <a:r>
              <a:rPr lang="en-US" sz="2400" dirty="0" smtClean="0"/>
              <a:t>and</a:t>
            </a:r>
            <a:br>
              <a:rPr lang="en-US" sz="2400" dirty="0" smtClean="0"/>
            </a:br>
            <a:r>
              <a:rPr lang="en-US" sz="2400" dirty="0" smtClean="0"/>
              <a:t>Propositional OCC</a:t>
            </a:r>
            <a:endParaRPr lang="en-US" sz="2400" dirty="0"/>
          </a:p>
          <a:p>
            <a:endParaRPr lang="en-US" sz="2600" dirty="0" smtClean="0"/>
          </a:p>
        </p:txBody>
      </p:sp>
      <p:sp>
        <p:nvSpPr>
          <p:cNvPr id="16" name="TextBox 15"/>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sp>
        <p:nvSpPr>
          <p:cNvPr id="17" name="TextBox 16"/>
          <p:cNvSpPr txBox="1"/>
          <p:nvPr/>
        </p:nvSpPr>
        <p:spPr>
          <a:xfrm>
            <a:off x="3429000" y="6366574"/>
            <a:ext cx="2739238" cy="338554"/>
          </a:xfrm>
          <a:prstGeom prst="rect">
            <a:avLst/>
          </a:prstGeom>
          <a:noFill/>
        </p:spPr>
        <p:txBody>
          <a:bodyPr wrap="square" rtlCol="0">
            <a:spAutoFit/>
          </a:bodyPr>
          <a:lstStyle/>
          <a:p>
            <a:r>
              <a:rPr lang="en-US" sz="1600" b="1" u="sng" dirty="0" smtClean="0">
                <a:solidFill>
                  <a:schemeClr val="accent3"/>
                </a:solidFill>
              </a:rPr>
              <a:t>[TK</a:t>
            </a:r>
            <a:r>
              <a:rPr lang="en-US" sz="1600" dirty="0" smtClean="0">
                <a:solidFill>
                  <a:schemeClr val="accent3"/>
                </a:solidFill>
              </a:rPr>
              <a:t>, SN and JS AAAI’14]</a:t>
            </a:r>
            <a:endParaRPr lang="en-US" sz="1600" dirty="0">
              <a:solidFill>
                <a:schemeClr val="accent3"/>
              </a:solidFill>
            </a:endParaRPr>
          </a:p>
        </p:txBody>
      </p:sp>
      <p:grpSp>
        <p:nvGrpSpPr>
          <p:cNvPr id="14" name="Group 13"/>
          <p:cNvGrpSpPr/>
          <p:nvPr/>
        </p:nvGrpSpPr>
        <p:grpSpPr>
          <a:xfrm>
            <a:off x="5779554" y="360082"/>
            <a:ext cx="2333445" cy="1057555"/>
            <a:chOff x="2057400" y="3547534"/>
            <a:chExt cx="3826988" cy="1926360"/>
          </a:xfrm>
        </p:grpSpPr>
        <p:sp>
          <p:nvSpPr>
            <p:cNvPr id="18" name="Rounded Rectangle 17"/>
            <p:cNvSpPr/>
            <p:nvPr/>
          </p:nvSpPr>
          <p:spPr>
            <a:xfrm>
              <a:off x="2514600" y="3547535"/>
              <a:ext cx="14478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Distance Measure</a:t>
              </a:r>
              <a:endParaRPr lang="en-US" sz="1200" dirty="0"/>
            </a:p>
          </p:txBody>
        </p:sp>
        <p:sp>
          <p:nvSpPr>
            <p:cNvPr id="19" name="Rounded Rectangle 18"/>
            <p:cNvSpPr/>
            <p:nvPr/>
          </p:nvSpPr>
          <p:spPr>
            <a:xfrm>
              <a:off x="4436588" y="3547534"/>
              <a:ext cx="1447800" cy="8381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One-class</a:t>
              </a:r>
            </a:p>
            <a:p>
              <a:pPr algn="ctr"/>
              <a:r>
                <a:rPr lang="en-US" sz="1200" dirty="0" smtClean="0"/>
                <a:t>Classifier</a:t>
              </a:r>
              <a:endParaRPr lang="en-US" sz="1200" dirty="0"/>
            </a:p>
          </p:txBody>
        </p:sp>
        <p:cxnSp>
          <p:nvCxnSpPr>
            <p:cNvPr id="20" name="Straight Arrow Connector 19"/>
            <p:cNvCxnSpPr>
              <a:stCxn id="18" idx="3"/>
              <a:endCxn id="19" idx="1"/>
            </p:cNvCxnSpPr>
            <p:nvPr/>
          </p:nvCxnSpPr>
          <p:spPr>
            <a:xfrm>
              <a:off x="3962401" y="3966634"/>
              <a:ext cx="4741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9" idx="3"/>
              <a:endCxn id="18" idx="0"/>
            </p:cNvCxnSpPr>
            <p:nvPr/>
          </p:nvCxnSpPr>
          <p:spPr>
            <a:xfrm flipH="1" flipV="1">
              <a:off x="3238501" y="3547534"/>
              <a:ext cx="2645887" cy="419100"/>
            </a:xfrm>
            <a:prstGeom prst="bentConnector4">
              <a:avLst>
                <a:gd name="adj1" fmla="val -13376"/>
                <a:gd name="adj2" fmla="val 213623"/>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2" name="Picture 21" descr="Slide4.PNG"/>
            <p:cNvPicPr>
              <a:picLocks noChangeAspect="1"/>
            </p:cNvPicPr>
            <p:nvPr/>
          </p:nvPicPr>
          <p:blipFill>
            <a:blip r:embed="rId2" cstate="print">
              <a:duotone>
                <a:schemeClr val="accent2">
                  <a:shade val="45000"/>
                  <a:satMod val="135000"/>
                </a:schemeClr>
                <a:prstClr val="white"/>
              </a:duotone>
            </a:blip>
            <a:stretch>
              <a:fillRect/>
            </a:stretch>
          </p:blipFill>
          <p:spPr>
            <a:xfrm>
              <a:off x="2057400" y="4572000"/>
              <a:ext cx="685800" cy="818098"/>
            </a:xfrm>
            <a:prstGeom prst="rect">
              <a:avLst/>
            </a:prstGeom>
            <a:ln>
              <a:noFill/>
            </a:ln>
            <a:effectLst/>
          </p:spPr>
        </p:pic>
        <p:pic>
          <p:nvPicPr>
            <p:cNvPr id="23" name="Picture 22" descr="Slide3.PNG"/>
            <p:cNvPicPr>
              <a:picLocks noChangeAspect="1"/>
            </p:cNvPicPr>
            <p:nvPr/>
          </p:nvPicPr>
          <p:blipFill>
            <a:blip r:embed="rId3" cstate="print">
              <a:duotone>
                <a:schemeClr val="accent6">
                  <a:shade val="45000"/>
                  <a:satMod val="135000"/>
                </a:schemeClr>
                <a:prstClr val="white"/>
              </a:duotone>
            </a:blip>
            <a:stretch>
              <a:fillRect/>
            </a:stretch>
          </p:blipFill>
          <p:spPr>
            <a:xfrm>
              <a:off x="3048000" y="4572000"/>
              <a:ext cx="713415" cy="762000"/>
            </a:xfrm>
            <a:prstGeom prst="rect">
              <a:avLst/>
            </a:prstGeom>
            <a:ln>
              <a:noFill/>
            </a:ln>
            <a:effectLst/>
          </p:spPr>
        </p:pic>
        <p:pic>
          <p:nvPicPr>
            <p:cNvPr id="24" name="Picture 23" descr="Slide2.PNG"/>
            <p:cNvPicPr>
              <a:picLocks noChangeAspect="1"/>
            </p:cNvPicPr>
            <p:nvPr/>
          </p:nvPicPr>
          <p:blipFill>
            <a:blip r:embed="rId4" cstate="print">
              <a:duotone>
                <a:schemeClr val="accent1">
                  <a:shade val="45000"/>
                  <a:satMod val="135000"/>
                </a:schemeClr>
                <a:prstClr val="white"/>
              </a:duotone>
            </a:blip>
            <a:stretch>
              <a:fillRect/>
            </a:stretch>
          </p:blipFill>
          <p:spPr>
            <a:xfrm>
              <a:off x="4066308" y="4572000"/>
              <a:ext cx="810492" cy="685800"/>
            </a:xfrm>
            <a:prstGeom prst="rect">
              <a:avLst/>
            </a:prstGeom>
            <a:ln>
              <a:noFill/>
            </a:ln>
            <a:effectLst/>
          </p:spPr>
        </p:pic>
        <p:sp>
          <p:nvSpPr>
            <p:cNvPr id="26" name="Textfeld 36"/>
            <p:cNvSpPr txBox="1"/>
            <p:nvPr/>
          </p:nvSpPr>
          <p:spPr>
            <a:xfrm>
              <a:off x="2740504" y="4648202"/>
              <a:ext cx="492152" cy="769349"/>
            </a:xfrm>
            <a:prstGeom prst="rect">
              <a:avLst/>
            </a:prstGeom>
            <a:noFill/>
          </p:spPr>
          <p:txBody>
            <a:bodyPr wrap="none" rtlCol="0">
              <a:spAutoFit/>
            </a:bodyPr>
            <a:lstStyle/>
            <a:p>
              <a:pPr>
                <a:buNone/>
              </a:pPr>
              <a:r>
                <a:rPr lang="de-DE" b="1" dirty="0">
                  <a:solidFill>
                    <a:schemeClr val="tx2"/>
                  </a:solidFill>
                </a:rPr>
                <a:t>+</a:t>
              </a:r>
            </a:p>
          </p:txBody>
        </p:sp>
        <p:sp>
          <p:nvSpPr>
            <p:cNvPr id="27" name="Textfeld 36"/>
            <p:cNvSpPr txBox="1"/>
            <p:nvPr/>
          </p:nvSpPr>
          <p:spPr>
            <a:xfrm>
              <a:off x="3731103" y="4704545"/>
              <a:ext cx="492152" cy="769349"/>
            </a:xfrm>
            <a:prstGeom prst="rect">
              <a:avLst/>
            </a:prstGeom>
            <a:noFill/>
          </p:spPr>
          <p:txBody>
            <a:bodyPr wrap="none" rtlCol="0">
              <a:spAutoFit/>
            </a:bodyPr>
            <a:lstStyle/>
            <a:p>
              <a:pPr>
                <a:buNone/>
              </a:pPr>
              <a:r>
                <a:rPr lang="de-DE" b="1" dirty="0">
                  <a:solidFill>
                    <a:schemeClr val="tx2"/>
                  </a:solidFill>
                </a:rPr>
                <a:t>+</a:t>
              </a:r>
            </a:p>
          </p:txBody>
        </p:sp>
      </p:grpSp>
      <p:pic>
        <p:nvPicPr>
          <p:cNvPr id="25" name="Picture 2" descr="\includegraphics[width=4.5cm]{text/3-15/svdd.eps}"/>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bwMode="auto">
          <a:xfrm>
            <a:off x="7019694" y="5213255"/>
            <a:ext cx="1343873" cy="1130983"/>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09591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Link Prediction</a:t>
            </a:r>
            <a:endParaRPr lang="en-US" dirty="0"/>
          </a:p>
        </p:txBody>
      </p:sp>
      <p:sp>
        <p:nvSpPr>
          <p:cNvPr id="5" name="Content Placeholder 2"/>
          <p:cNvSpPr txBox="1">
            <a:spLocks/>
          </p:cNvSpPr>
          <p:nvPr/>
        </p:nvSpPr>
        <p:spPr>
          <a:xfrm>
            <a:off x="421622" y="1397585"/>
            <a:ext cx="80772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UW-CSE dataset to predict advisors of students</a:t>
            </a:r>
          </a:p>
          <a:p>
            <a:r>
              <a:rPr lang="en-US" dirty="0" smtClean="0"/>
              <a:t>Features: course professors, TAs, publications, etc. </a:t>
            </a:r>
          </a:p>
          <a:p>
            <a:r>
              <a:rPr lang="en-US" dirty="0"/>
              <a:t>To simulate OCC task, assume </a:t>
            </a:r>
            <a:r>
              <a:rPr lang="en-US" dirty="0" smtClean="0"/>
              <a:t>20, 40 </a:t>
            </a:r>
            <a:r>
              <a:rPr lang="en-US" dirty="0"/>
              <a:t>and 60% of examples are marked</a:t>
            </a:r>
            <a:endParaRPr lang="en-US" dirty="0" smtClean="0"/>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51046"/>
            <a:ext cx="1378640" cy="145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Partial Labels</a:t>
            </a:r>
            <a:endParaRPr lang="en-US" sz="2800" dirty="0">
              <a:solidFill>
                <a:schemeClr val="accent1">
                  <a:lumMod val="60000"/>
                  <a:lumOff val="40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1360531449"/>
              </p:ext>
            </p:extLst>
          </p:nvPr>
        </p:nvGraphicFramePr>
        <p:xfrm>
          <a:off x="499818" y="3048000"/>
          <a:ext cx="7736822"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8"/>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352068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Applications</a:t>
            </a:r>
            <a:endParaRPr lang="en-US" dirty="0"/>
          </a:p>
        </p:txBody>
      </p:sp>
      <p:sp>
        <p:nvSpPr>
          <p:cNvPr id="7" name="Text Placeholder 6"/>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411171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4296"/>
            <a:ext cx="8229600" cy="651272"/>
          </a:xfrm>
        </p:spPr>
        <p:txBody>
          <a:bodyPr>
            <a:normAutofit/>
          </a:bodyPr>
          <a:lstStyle/>
          <a:p>
            <a:r>
              <a:rPr lang="en-US" sz="3600" dirty="0"/>
              <a:t>Alzheimer's Prediction </a:t>
            </a:r>
          </a:p>
        </p:txBody>
      </p:sp>
      <p:sp>
        <p:nvSpPr>
          <p:cNvPr id="3" name="Content Placeholder 2"/>
          <p:cNvSpPr>
            <a:spLocks noGrp="1"/>
          </p:cNvSpPr>
          <p:nvPr>
            <p:ph idx="1"/>
          </p:nvPr>
        </p:nvSpPr>
        <p:spPr>
          <a:xfrm>
            <a:off x="419100" y="1888184"/>
            <a:ext cx="7124700" cy="3886200"/>
          </a:xfrm>
        </p:spPr>
        <p:txBody>
          <a:bodyPr>
            <a:noAutofit/>
          </a:bodyPr>
          <a:lstStyle/>
          <a:p>
            <a:r>
              <a:rPr lang="en-US" sz="2400" dirty="0" smtClean="0"/>
              <a:t>Alzheimer’s (AD) - Progressive </a:t>
            </a:r>
            <a:r>
              <a:rPr lang="en-US" sz="2400" dirty="0"/>
              <a:t>neurodegenerative condition resulting in loss of cognitive abilities and memory</a:t>
            </a:r>
          </a:p>
          <a:p>
            <a:pPr marL="411480" lvl="1" indent="0">
              <a:buNone/>
            </a:pPr>
            <a:endParaRPr lang="en-US" dirty="0"/>
          </a:p>
          <a:p>
            <a:r>
              <a:rPr lang="en-US" sz="2400" dirty="0"/>
              <a:t>Humans are not very good at identifying people with AD, especially before cognitive decline</a:t>
            </a:r>
          </a:p>
          <a:p>
            <a:endParaRPr lang="en-US" sz="2400" dirty="0"/>
          </a:p>
          <a:p>
            <a:r>
              <a:rPr lang="en-US" sz="2400" dirty="0"/>
              <a:t>MRI data – major source for distinguishing AD vs CN (Cognitively normal) or MCI (Mild Cognitive Impairment) vs CN</a:t>
            </a:r>
          </a:p>
        </p:txBody>
      </p:sp>
      <p:pic>
        <p:nvPicPr>
          <p:cNvPr id="4" name="Picture 3"/>
          <p:cNvPicPr>
            <a:picLocks noChangeAspect="1"/>
          </p:cNvPicPr>
          <p:nvPr/>
        </p:nvPicPr>
        <p:blipFill>
          <a:blip r:embed="rId3" cstate="print"/>
          <a:stretch>
            <a:fillRect/>
          </a:stretch>
        </p:blipFill>
        <p:spPr>
          <a:xfrm>
            <a:off x="6796199" y="130198"/>
            <a:ext cx="1495202" cy="1492624"/>
          </a:xfrm>
          <a:prstGeom prst="rect">
            <a:avLst/>
          </a:prstGeom>
          <a:effectLst/>
        </p:spPr>
      </p:pic>
      <p:sp>
        <p:nvSpPr>
          <p:cNvPr id="5" name="TextBox 4"/>
          <p:cNvSpPr txBox="1"/>
          <p:nvPr/>
        </p:nvSpPr>
        <p:spPr>
          <a:xfrm>
            <a:off x="3390900" y="6477000"/>
            <a:ext cx="2514600" cy="307777"/>
          </a:xfrm>
          <a:prstGeom prst="rect">
            <a:avLst/>
          </a:prstGeom>
          <a:noFill/>
        </p:spPr>
        <p:txBody>
          <a:bodyPr wrap="square" rtlCol="0">
            <a:spAutoFit/>
          </a:bodyPr>
          <a:lstStyle/>
          <a:p>
            <a:r>
              <a:rPr lang="en-US" sz="1400" dirty="0" smtClean="0">
                <a:solidFill>
                  <a:schemeClr val="accent3"/>
                </a:solidFill>
              </a:rPr>
              <a:t>[Natarajan et al.  IJMLC ’13]</a:t>
            </a:r>
            <a:endParaRPr lang="en-US" sz="1400" dirty="0">
              <a:solidFill>
                <a:schemeClr val="accent3"/>
              </a:solidFill>
            </a:endParaRPr>
          </a:p>
        </p:txBody>
      </p:sp>
      <p:sp>
        <p:nvSpPr>
          <p:cNvPr id="7" name="TextBox 6"/>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Applications</a:t>
            </a:r>
            <a:endParaRPr lang="en-US" sz="2800" dirty="0">
              <a:solidFill>
                <a:schemeClr val="accent1">
                  <a:lumMod val="60000"/>
                  <a:lumOff val="40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905076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69480" cy="994172"/>
          </a:xfrm>
        </p:spPr>
        <p:txBody>
          <a:bodyPr/>
          <a:lstStyle/>
          <a:p>
            <a:r>
              <a:rPr lang="en-US" dirty="0" smtClean="0"/>
              <a:t>MRI to Relational Data</a:t>
            </a:r>
            <a:endParaRPr lang="en-US" dirty="0"/>
          </a:p>
        </p:txBody>
      </p:sp>
      <p:pic>
        <p:nvPicPr>
          <p:cNvPr id="6" name="Picture 5"/>
          <p:cNvPicPr>
            <a:picLocks noChangeAspect="1"/>
          </p:cNvPicPr>
          <p:nvPr/>
        </p:nvPicPr>
        <p:blipFill>
          <a:blip r:embed="rId3" cstate="print"/>
          <a:stretch>
            <a:fillRect/>
          </a:stretch>
        </p:blipFill>
        <p:spPr>
          <a:xfrm>
            <a:off x="2590800" y="1600200"/>
            <a:ext cx="3543960" cy="116118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97705711"/>
              </p:ext>
            </p:extLst>
          </p:nvPr>
        </p:nvGraphicFramePr>
        <p:xfrm>
          <a:off x="1447800" y="2971800"/>
          <a:ext cx="5943600" cy="3657600"/>
        </p:xfrm>
        <a:graphic>
          <a:graphicData uri="http://schemas.openxmlformats.org/drawingml/2006/table">
            <a:tbl>
              <a:tblPr firstRow="1">
                <a:tableStyleId>{3C2FFA5D-87B4-456A-9821-1D502468CF0F}</a:tableStyleId>
              </a:tblPr>
              <a:tblGrid>
                <a:gridCol w="1931670"/>
                <a:gridCol w="4011930"/>
              </a:tblGrid>
              <a:tr h="301283">
                <a:tc>
                  <a:txBody>
                    <a:bodyPr/>
                    <a:lstStyle/>
                    <a:p>
                      <a:pPr algn="l"/>
                      <a:r>
                        <a:rPr lang="en-US" dirty="0" smtClean="0"/>
                        <a:t>Predicate</a:t>
                      </a:r>
                      <a:endParaRPr lang="en-US" dirty="0">
                        <a:solidFill>
                          <a:schemeClr val="bg1"/>
                        </a:solidFill>
                      </a:endParaRPr>
                    </a:p>
                  </a:txBody>
                  <a:tcPr/>
                </a:tc>
                <a:tc>
                  <a:txBody>
                    <a:bodyPr/>
                    <a:lstStyle/>
                    <a:p>
                      <a:pPr algn="l"/>
                      <a:r>
                        <a:rPr lang="en-US" dirty="0" smtClean="0"/>
                        <a:t>Description</a:t>
                      </a:r>
                      <a:endParaRPr lang="en-US" dirty="0">
                        <a:solidFill>
                          <a:schemeClr val="bg1"/>
                        </a:solidFill>
                      </a:endParaRPr>
                    </a:p>
                  </a:txBody>
                  <a:tcPr/>
                </a:tc>
              </a:tr>
              <a:tr h="301283">
                <a:tc>
                  <a:txBody>
                    <a:bodyPr/>
                    <a:lstStyle/>
                    <a:p>
                      <a:pPr algn="l"/>
                      <a:r>
                        <a:rPr lang="en-US" dirty="0" err="1" smtClean="0"/>
                        <a:t>centroidx</a:t>
                      </a:r>
                      <a:r>
                        <a:rPr lang="en-US" dirty="0" smtClean="0"/>
                        <a:t>(P, R, X)</a:t>
                      </a:r>
                      <a:endParaRPr lang="en-US" dirty="0">
                        <a:solidFill>
                          <a:schemeClr val="bg1"/>
                        </a:solidFill>
                      </a:endParaRPr>
                    </a:p>
                  </a:txBody>
                  <a:tcPr/>
                </a:tc>
                <a:tc>
                  <a:txBody>
                    <a:bodyPr/>
                    <a:lstStyle/>
                    <a:p>
                      <a:pPr algn="l"/>
                      <a:r>
                        <a:rPr lang="en-US" dirty="0" smtClean="0"/>
                        <a:t>Centroid of region R is X</a:t>
                      </a:r>
                      <a:endParaRPr lang="en-US" dirty="0">
                        <a:solidFill>
                          <a:schemeClr val="bg1"/>
                        </a:solidFill>
                      </a:endParaRPr>
                    </a:p>
                  </a:txBody>
                  <a:tcPr/>
                </a:tc>
              </a:tr>
              <a:tr h="301283">
                <a:tc>
                  <a:txBody>
                    <a:bodyPr/>
                    <a:lstStyle/>
                    <a:p>
                      <a:pPr algn="l"/>
                      <a:r>
                        <a:rPr lang="en-US" dirty="0" err="1" smtClean="0"/>
                        <a:t>avgSpread</a:t>
                      </a:r>
                      <a:r>
                        <a:rPr lang="en-US" dirty="0" smtClean="0"/>
                        <a:t>(P,</a:t>
                      </a:r>
                      <a:r>
                        <a:rPr lang="en-US" baseline="0" dirty="0" smtClean="0"/>
                        <a:t> R, S)</a:t>
                      </a:r>
                      <a:endParaRPr lang="en-US" dirty="0">
                        <a:solidFill>
                          <a:schemeClr val="bg1"/>
                        </a:solidFill>
                      </a:endParaRPr>
                    </a:p>
                  </a:txBody>
                  <a:tcPr/>
                </a:tc>
                <a:tc>
                  <a:txBody>
                    <a:bodyPr/>
                    <a:lstStyle/>
                    <a:p>
                      <a:pPr algn="l"/>
                      <a:r>
                        <a:rPr lang="en-US" dirty="0" err="1" smtClean="0"/>
                        <a:t>Avg</a:t>
                      </a:r>
                      <a:r>
                        <a:rPr lang="en-US" dirty="0" smtClean="0"/>
                        <a:t> spread of R is S</a:t>
                      </a:r>
                      <a:endParaRPr lang="en-US" dirty="0">
                        <a:solidFill>
                          <a:schemeClr val="bg1"/>
                        </a:solidFill>
                      </a:endParaRPr>
                    </a:p>
                  </a:txBody>
                  <a:tcPr/>
                </a:tc>
              </a:tr>
              <a:tr h="301283">
                <a:tc>
                  <a:txBody>
                    <a:bodyPr/>
                    <a:lstStyle/>
                    <a:p>
                      <a:pPr algn="l"/>
                      <a:r>
                        <a:rPr lang="en-US" dirty="0" smtClean="0"/>
                        <a:t>size(P, R, S)</a:t>
                      </a:r>
                      <a:endParaRPr lang="en-US" dirty="0">
                        <a:solidFill>
                          <a:schemeClr val="bg1"/>
                        </a:solidFill>
                      </a:endParaRPr>
                    </a:p>
                  </a:txBody>
                  <a:tcPr/>
                </a:tc>
                <a:tc>
                  <a:txBody>
                    <a:bodyPr/>
                    <a:lstStyle/>
                    <a:p>
                      <a:pPr algn="l"/>
                      <a:r>
                        <a:rPr lang="en-US" dirty="0" smtClean="0"/>
                        <a:t>Size of R is S</a:t>
                      </a:r>
                      <a:endParaRPr lang="en-US" dirty="0">
                        <a:solidFill>
                          <a:schemeClr val="bg1"/>
                        </a:solidFill>
                      </a:endParaRPr>
                    </a:p>
                  </a:txBody>
                  <a:tcPr/>
                </a:tc>
              </a:tr>
              <a:tr h="301283">
                <a:tc>
                  <a:txBody>
                    <a:bodyPr/>
                    <a:lstStyle/>
                    <a:p>
                      <a:pPr algn="l"/>
                      <a:r>
                        <a:rPr lang="en-US" dirty="0" err="1" smtClean="0"/>
                        <a:t>avgWMI</a:t>
                      </a:r>
                      <a:r>
                        <a:rPr lang="en-US" dirty="0" smtClean="0"/>
                        <a:t>(P,</a:t>
                      </a:r>
                      <a:r>
                        <a:rPr lang="en-US" baseline="0" dirty="0" smtClean="0"/>
                        <a:t> R, W)</a:t>
                      </a:r>
                      <a:endParaRPr lang="en-US" dirty="0">
                        <a:solidFill>
                          <a:schemeClr val="bg1"/>
                        </a:solidFill>
                      </a:endParaRPr>
                    </a:p>
                  </a:txBody>
                  <a:tcPr/>
                </a:tc>
                <a:tc>
                  <a:txBody>
                    <a:bodyPr/>
                    <a:lstStyle/>
                    <a:p>
                      <a:pPr algn="l"/>
                      <a:r>
                        <a:rPr lang="en-US" dirty="0" err="1" smtClean="0"/>
                        <a:t>Avg</a:t>
                      </a:r>
                      <a:r>
                        <a:rPr lang="en-US" dirty="0" smtClean="0"/>
                        <a:t> intensity of white</a:t>
                      </a:r>
                      <a:r>
                        <a:rPr lang="en-US" baseline="0" dirty="0" smtClean="0"/>
                        <a:t> matter in R is W</a:t>
                      </a:r>
                      <a:endParaRPr lang="en-US" dirty="0">
                        <a:solidFill>
                          <a:schemeClr val="bg1"/>
                        </a:solidFill>
                      </a:endParaRPr>
                    </a:p>
                  </a:txBody>
                  <a:tcPr/>
                </a:tc>
              </a:tr>
              <a:tr h="301283">
                <a:tc>
                  <a:txBody>
                    <a:bodyPr/>
                    <a:lstStyle/>
                    <a:p>
                      <a:pPr algn="l"/>
                      <a:r>
                        <a:rPr lang="en-US" dirty="0" err="1" smtClean="0"/>
                        <a:t>avgGMI</a:t>
                      </a:r>
                      <a:r>
                        <a:rPr lang="en-US" dirty="0" smtClean="0"/>
                        <a:t>(P, R, G)</a:t>
                      </a:r>
                      <a:endParaRPr lang="en-US" dirty="0">
                        <a:solidFill>
                          <a:schemeClr val="bg1"/>
                        </a:solidFill>
                      </a:endParaRPr>
                    </a:p>
                  </a:txBody>
                  <a:tcPr/>
                </a:tc>
                <a:tc>
                  <a:txBody>
                    <a:bodyPr/>
                    <a:lstStyle/>
                    <a:p>
                      <a:pPr algn="l"/>
                      <a:r>
                        <a:rPr lang="en-US" dirty="0" err="1" smtClean="0"/>
                        <a:t>Avg</a:t>
                      </a:r>
                      <a:r>
                        <a:rPr lang="en-US" dirty="0" smtClean="0"/>
                        <a:t> intensity of gray matter in R is G</a:t>
                      </a:r>
                      <a:endParaRPr lang="en-US" dirty="0">
                        <a:solidFill>
                          <a:schemeClr val="bg1"/>
                        </a:solidFill>
                      </a:endParaRPr>
                    </a:p>
                  </a:txBody>
                  <a:tcPr/>
                </a:tc>
              </a:tr>
              <a:tr h="301283">
                <a:tc>
                  <a:txBody>
                    <a:bodyPr/>
                    <a:lstStyle/>
                    <a:p>
                      <a:pPr algn="l"/>
                      <a:r>
                        <a:rPr lang="en-US" dirty="0" err="1" smtClean="0"/>
                        <a:t>avgCSFI</a:t>
                      </a:r>
                      <a:r>
                        <a:rPr lang="en-US" dirty="0" smtClean="0"/>
                        <a:t>(P, R, C)</a:t>
                      </a:r>
                      <a:endParaRPr lang="en-US" dirty="0">
                        <a:solidFill>
                          <a:schemeClr val="bg1"/>
                        </a:solidFill>
                      </a:endParaRPr>
                    </a:p>
                  </a:txBody>
                  <a:tcPr/>
                </a:tc>
                <a:tc>
                  <a:txBody>
                    <a:bodyPr/>
                    <a:lstStyle/>
                    <a:p>
                      <a:pPr algn="l"/>
                      <a:r>
                        <a:rPr lang="en-US" dirty="0" err="1" smtClean="0"/>
                        <a:t>Avg</a:t>
                      </a:r>
                      <a:r>
                        <a:rPr lang="en-US" dirty="0" smtClean="0"/>
                        <a:t> intensity of CSF in R is C</a:t>
                      </a:r>
                      <a:endParaRPr lang="en-US" dirty="0">
                        <a:solidFill>
                          <a:schemeClr val="bg1"/>
                        </a:solidFill>
                      </a:endParaRPr>
                    </a:p>
                  </a:txBody>
                  <a:tcPr/>
                </a:tc>
              </a:tr>
              <a:tr h="301283">
                <a:tc>
                  <a:txBody>
                    <a:bodyPr/>
                    <a:lstStyle/>
                    <a:p>
                      <a:pPr algn="l"/>
                      <a:r>
                        <a:rPr lang="en-US" dirty="0" smtClean="0"/>
                        <a:t>variance(P, R, V)</a:t>
                      </a:r>
                      <a:endParaRPr lang="en-US" dirty="0">
                        <a:solidFill>
                          <a:schemeClr val="bg1"/>
                        </a:solidFill>
                      </a:endParaRPr>
                    </a:p>
                  </a:txBody>
                  <a:tcPr/>
                </a:tc>
                <a:tc>
                  <a:txBody>
                    <a:bodyPr/>
                    <a:lstStyle/>
                    <a:p>
                      <a:pPr algn="l"/>
                      <a:r>
                        <a:rPr lang="en-US" dirty="0" smtClean="0"/>
                        <a:t>Variance of intensity in R is V</a:t>
                      </a:r>
                      <a:endParaRPr lang="en-US" dirty="0">
                        <a:solidFill>
                          <a:schemeClr val="bg1"/>
                        </a:solidFill>
                      </a:endParaRPr>
                    </a:p>
                  </a:txBody>
                  <a:tcPr/>
                </a:tc>
              </a:tr>
              <a:tr h="301283">
                <a:tc>
                  <a:txBody>
                    <a:bodyPr/>
                    <a:lstStyle/>
                    <a:p>
                      <a:pPr algn="l"/>
                      <a:r>
                        <a:rPr lang="en-US" dirty="0" smtClean="0"/>
                        <a:t>entropy(P, R, E)</a:t>
                      </a:r>
                      <a:endParaRPr lang="en-US" dirty="0">
                        <a:solidFill>
                          <a:schemeClr val="bg1"/>
                        </a:solidFill>
                      </a:endParaRPr>
                    </a:p>
                  </a:txBody>
                  <a:tcPr/>
                </a:tc>
                <a:tc>
                  <a:txBody>
                    <a:bodyPr/>
                    <a:lstStyle/>
                    <a:p>
                      <a:pPr algn="l"/>
                      <a:r>
                        <a:rPr lang="en-US" dirty="0" smtClean="0"/>
                        <a:t>Entropy of R is E</a:t>
                      </a:r>
                      <a:endParaRPr lang="en-US" dirty="0">
                        <a:solidFill>
                          <a:schemeClr val="bg1"/>
                        </a:solidFill>
                      </a:endParaRPr>
                    </a:p>
                  </a:txBody>
                  <a:tcPr/>
                </a:tc>
              </a:tr>
              <a:tr h="301283">
                <a:tc>
                  <a:txBody>
                    <a:bodyPr/>
                    <a:lstStyle/>
                    <a:p>
                      <a:pPr algn="l"/>
                      <a:r>
                        <a:rPr lang="en-US" dirty="0" err="1" smtClean="0"/>
                        <a:t>adj</a:t>
                      </a:r>
                      <a:r>
                        <a:rPr lang="en-US" dirty="0" smtClean="0"/>
                        <a:t>(R1, R2)</a:t>
                      </a:r>
                      <a:endParaRPr lang="en-US" dirty="0">
                        <a:solidFill>
                          <a:schemeClr val="bg1"/>
                        </a:solidFill>
                      </a:endParaRPr>
                    </a:p>
                  </a:txBody>
                  <a:tcPr/>
                </a:tc>
                <a:tc>
                  <a:txBody>
                    <a:bodyPr/>
                    <a:lstStyle/>
                    <a:p>
                      <a:pPr algn="l"/>
                      <a:r>
                        <a:rPr lang="en-US" dirty="0" smtClean="0"/>
                        <a:t>R1 is adjacent to R2</a:t>
                      </a:r>
                      <a:endParaRPr lang="en-US" dirty="0">
                        <a:solidFill>
                          <a:schemeClr val="bg1"/>
                        </a:solidFill>
                      </a:endParaRPr>
                    </a:p>
                  </a:txBody>
                  <a:tcPr/>
                </a:tc>
              </a:tr>
            </a:tbl>
          </a:graphicData>
        </a:graphic>
      </p:graphicFrame>
      <p:sp>
        <p:nvSpPr>
          <p:cNvPr id="8" name="TextBox 7"/>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Applications</a:t>
            </a:r>
            <a:endParaRPr lang="en-US" sz="2800" dirty="0">
              <a:solidFill>
                <a:schemeClr val="accent1">
                  <a:lumMod val="60000"/>
                  <a:lumOff val="4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10938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269480" cy="994172"/>
          </a:xfrm>
        </p:spPr>
        <p:txBody>
          <a:bodyPr/>
          <a:lstStyle/>
          <a:p>
            <a:r>
              <a:rPr lang="en-US" dirty="0" smtClean="0"/>
              <a:t>Results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897714366"/>
              </p:ext>
            </p:extLst>
          </p:nvPr>
        </p:nvGraphicFramePr>
        <p:xfrm>
          <a:off x="1" y="2286000"/>
          <a:ext cx="8382000" cy="40862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Applications</a:t>
            </a:r>
            <a:endParaRPr lang="en-US" sz="2800" dirty="0">
              <a:solidFill>
                <a:schemeClr val="accent1">
                  <a:lumMod val="60000"/>
                  <a:lumOff val="40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312024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31"/>
          <p:cNvSpPr txBox="1">
            <a:spLocks noChangeArrowheads="1"/>
          </p:cNvSpPr>
          <p:nvPr/>
        </p:nvSpPr>
        <p:spPr bwMode="auto">
          <a:xfrm>
            <a:off x="517526" y="5067300"/>
            <a:ext cx="7907242" cy="830997"/>
          </a:xfrm>
          <a:prstGeom prst="rect">
            <a:avLst/>
          </a:prstGeom>
          <a:noFill/>
          <a:ln w="9525">
            <a:noFill/>
            <a:miter lim="800000"/>
            <a:headEnd/>
            <a:tailEnd/>
          </a:ln>
          <a:effectLst/>
        </p:spPr>
        <p:txBody>
          <a:bodyPr wrap="square">
            <a:spAutoFit/>
          </a:bodyPr>
          <a:lstStyle/>
          <a:p>
            <a:pPr>
              <a:spcBef>
                <a:spcPct val="0"/>
              </a:spcBef>
            </a:pPr>
            <a:r>
              <a:rPr lang="en-US" sz="1600" b="0" dirty="0" err="1">
                <a:solidFill>
                  <a:schemeClr val="accent2"/>
                </a:solidFill>
                <a:latin typeface="Gill Sans MT" pitchFamily="34" charset="0"/>
              </a:rPr>
              <a:t>PatientID</a:t>
            </a:r>
            <a:r>
              <a:rPr lang="en-US" sz="1600" b="0" dirty="0">
                <a:solidFill>
                  <a:schemeClr val="accent2"/>
                </a:solidFill>
                <a:latin typeface="Gill Sans MT" pitchFamily="34" charset="0"/>
              </a:rPr>
              <a:t>    Date Prescribed  </a:t>
            </a:r>
            <a:r>
              <a:rPr lang="en-US" sz="1600" b="0" dirty="0" smtClean="0">
                <a:solidFill>
                  <a:schemeClr val="accent2"/>
                </a:solidFill>
                <a:latin typeface="Gill Sans MT" pitchFamily="34" charset="0"/>
              </a:rPr>
              <a:t>     </a:t>
            </a:r>
            <a:r>
              <a:rPr lang="en-US" sz="1600" b="0" dirty="0">
                <a:solidFill>
                  <a:schemeClr val="accent2"/>
                </a:solidFill>
                <a:latin typeface="Gill Sans MT" pitchFamily="34" charset="0"/>
              </a:rPr>
              <a:t>Date Filled </a:t>
            </a:r>
            <a:r>
              <a:rPr lang="en-US" sz="1600" b="0" dirty="0" smtClean="0">
                <a:solidFill>
                  <a:schemeClr val="accent2"/>
                </a:solidFill>
                <a:latin typeface="Gill Sans MT" pitchFamily="34" charset="0"/>
              </a:rPr>
              <a:t>       Physician     </a:t>
            </a:r>
            <a:r>
              <a:rPr lang="en-US" sz="1600" b="0" dirty="0">
                <a:solidFill>
                  <a:schemeClr val="accent2"/>
                </a:solidFill>
                <a:latin typeface="Gill Sans MT" pitchFamily="34" charset="0"/>
              </a:rPr>
              <a:t>Medication </a:t>
            </a:r>
            <a:r>
              <a:rPr lang="en-US" sz="1600" b="0" dirty="0" smtClean="0">
                <a:solidFill>
                  <a:schemeClr val="accent2"/>
                </a:solidFill>
                <a:latin typeface="Gill Sans MT" pitchFamily="34" charset="0"/>
              </a:rPr>
              <a:t>   Dose    Duration</a:t>
            </a:r>
            <a:endParaRPr lang="en-US" sz="1600" b="0" dirty="0">
              <a:solidFill>
                <a:schemeClr val="accent2"/>
              </a:solidFill>
              <a:latin typeface="Gill Sans MT" pitchFamily="34" charset="0"/>
            </a:endParaRPr>
          </a:p>
          <a:p>
            <a:pPr>
              <a:spcBef>
                <a:spcPct val="0"/>
              </a:spcBef>
            </a:pPr>
            <a:endParaRPr lang="en-US" sz="1600" b="0" dirty="0">
              <a:solidFill>
                <a:schemeClr val="tx2"/>
              </a:solidFill>
              <a:latin typeface="Gill Sans MT" pitchFamily="34" charset="0"/>
            </a:endParaRPr>
          </a:p>
          <a:p>
            <a:pPr>
              <a:spcBef>
                <a:spcPct val="0"/>
              </a:spcBef>
            </a:pPr>
            <a:r>
              <a:rPr lang="en-US" sz="1600" b="0" dirty="0">
                <a:solidFill>
                  <a:schemeClr val="tx2"/>
                </a:solidFill>
                <a:latin typeface="Gill Sans MT" pitchFamily="34" charset="0"/>
              </a:rPr>
              <a:t>      P1           </a:t>
            </a:r>
            <a:r>
              <a:rPr lang="en-US" sz="1600" b="0" dirty="0" smtClean="0">
                <a:solidFill>
                  <a:schemeClr val="tx2"/>
                </a:solidFill>
                <a:latin typeface="Gill Sans MT" pitchFamily="34" charset="0"/>
              </a:rPr>
              <a:t> 5/17/98                </a:t>
            </a:r>
            <a:r>
              <a:rPr lang="en-US" sz="1600" b="0" dirty="0">
                <a:solidFill>
                  <a:schemeClr val="tx2"/>
                </a:solidFill>
                <a:latin typeface="Gill Sans MT" pitchFamily="34" charset="0"/>
              </a:rPr>
              <a:t>5/18/98     </a:t>
            </a:r>
            <a:r>
              <a:rPr lang="en-US" sz="1600" b="0" dirty="0" smtClean="0">
                <a:solidFill>
                  <a:schemeClr val="tx2"/>
                </a:solidFill>
                <a:latin typeface="Gill Sans MT" pitchFamily="34" charset="0"/>
              </a:rPr>
              <a:t>       </a:t>
            </a:r>
            <a:r>
              <a:rPr lang="en-US" sz="1600" b="0" dirty="0">
                <a:solidFill>
                  <a:schemeClr val="tx2"/>
                </a:solidFill>
                <a:latin typeface="Gill Sans MT" pitchFamily="34" charset="0"/>
              </a:rPr>
              <a:t>Jones          </a:t>
            </a:r>
            <a:r>
              <a:rPr lang="en-US" sz="1600" b="0" dirty="0" err="1">
                <a:solidFill>
                  <a:schemeClr val="tx2"/>
                </a:solidFill>
                <a:latin typeface="Gill Sans MT" pitchFamily="34" charset="0"/>
              </a:rPr>
              <a:t>prilosec</a:t>
            </a:r>
            <a:r>
              <a:rPr lang="en-US" sz="1600" b="0" dirty="0">
                <a:solidFill>
                  <a:schemeClr val="tx2"/>
                </a:solidFill>
                <a:latin typeface="Gill Sans MT" pitchFamily="34" charset="0"/>
              </a:rPr>
              <a:t>   </a:t>
            </a:r>
            <a:r>
              <a:rPr lang="en-US" sz="1600" b="0" dirty="0" smtClean="0">
                <a:solidFill>
                  <a:schemeClr val="tx2"/>
                </a:solidFill>
                <a:latin typeface="Gill Sans MT" pitchFamily="34" charset="0"/>
              </a:rPr>
              <a:t>     10mg    3 months</a:t>
            </a:r>
            <a:endParaRPr lang="en-US" sz="1600" b="0" dirty="0">
              <a:solidFill>
                <a:schemeClr val="tx2"/>
              </a:solidFill>
              <a:latin typeface="Gill Sans MT" pitchFamily="34" charset="0"/>
            </a:endParaRPr>
          </a:p>
        </p:txBody>
      </p:sp>
      <p:sp>
        <p:nvSpPr>
          <p:cNvPr id="26" name="Text Box 24"/>
          <p:cNvSpPr txBox="1">
            <a:spLocks noChangeArrowheads="1"/>
          </p:cNvSpPr>
          <p:nvPr/>
        </p:nvSpPr>
        <p:spPr bwMode="auto">
          <a:xfrm>
            <a:off x="4506471" y="3162300"/>
            <a:ext cx="3818674" cy="1077218"/>
          </a:xfrm>
          <a:prstGeom prst="rect">
            <a:avLst/>
          </a:prstGeom>
          <a:noFill/>
          <a:ln w="9525">
            <a:noFill/>
            <a:miter lim="800000"/>
            <a:headEnd/>
            <a:tailEnd/>
          </a:ln>
          <a:effectLst/>
        </p:spPr>
        <p:txBody>
          <a:bodyPr wrap="none">
            <a:spAutoFit/>
          </a:bodyPr>
          <a:lstStyle/>
          <a:p>
            <a:pPr>
              <a:spcBef>
                <a:spcPct val="0"/>
              </a:spcBef>
            </a:pPr>
            <a:r>
              <a:rPr lang="en-US" sz="1600" b="0" dirty="0" err="1">
                <a:solidFill>
                  <a:schemeClr val="accent2"/>
                </a:solidFill>
                <a:latin typeface="Gill Sans MT" pitchFamily="34" charset="0"/>
              </a:rPr>
              <a:t>PatientID</a:t>
            </a:r>
            <a:r>
              <a:rPr lang="en-US" sz="1600" b="0" dirty="0">
                <a:solidFill>
                  <a:schemeClr val="accent2"/>
                </a:solidFill>
                <a:latin typeface="Gill Sans MT" pitchFamily="34" charset="0"/>
              </a:rPr>
              <a:t> </a:t>
            </a:r>
            <a:r>
              <a:rPr lang="en-US" sz="1600" b="0" dirty="0" smtClean="0">
                <a:solidFill>
                  <a:schemeClr val="accent2"/>
                </a:solidFill>
                <a:latin typeface="Gill Sans MT" pitchFamily="34" charset="0"/>
              </a:rPr>
              <a:t>   </a:t>
            </a:r>
            <a:r>
              <a:rPr lang="en-US" sz="1600" b="0" dirty="0">
                <a:solidFill>
                  <a:schemeClr val="accent2"/>
                </a:solidFill>
                <a:latin typeface="Gill Sans MT" pitchFamily="34" charset="0"/>
              </a:rPr>
              <a:t>SNP1 </a:t>
            </a:r>
            <a:r>
              <a:rPr lang="en-US" sz="1600" b="0" dirty="0" smtClean="0">
                <a:solidFill>
                  <a:schemeClr val="accent2"/>
                </a:solidFill>
                <a:latin typeface="Gill Sans MT" pitchFamily="34" charset="0"/>
              </a:rPr>
              <a:t>   </a:t>
            </a:r>
            <a:r>
              <a:rPr lang="en-US" sz="1600" b="0" dirty="0">
                <a:solidFill>
                  <a:schemeClr val="accent2"/>
                </a:solidFill>
                <a:latin typeface="Gill Sans MT" pitchFamily="34" charset="0"/>
              </a:rPr>
              <a:t>SNP2   </a:t>
            </a:r>
            <a:r>
              <a:rPr lang="en-US" sz="1600" b="0" dirty="0" smtClean="0">
                <a:solidFill>
                  <a:schemeClr val="accent2"/>
                </a:solidFill>
                <a:latin typeface="Gill Sans MT" pitchFamily="34" charset="0"/>
              </a:rPr>
              <a:t>…     SNP500K</a:t>
            </a:r>
            <a:endParaRPr lang="en-US" sz="1600" b="0" dirty="0">
              <a:solidFill>
                <a:schemeClr val="accent2"/>
              </a:solidFill>
              <a:latin typeface="Gill Sans MT" pitchFamily="34" charset="0"/>
            </a:endParaRPr>
          </a:p>
          <a:p>
            <a:pPr>
              <a:spcBef>
                <a:spcPct val="0"/>
              </a:spcBef>
            </a:pPr>
            <a:endParaRPr lang="en-US" sz="1600" b="0" dirty="0">
              <a:solidFill>
                <a:schemeClr val="tx2"/>
              </a:solidFill>
              <a:latin typeface="Gill Sans MT" pitchFamily="34" charset="0"/>
            </a:endParaRPr>
          </a:p>
          <a:p>
            <a:pPr>
              <a:spcBef>
                <a:spcPct val="0"/>
              </a:spcBef>
            </a:pPr>
            <a:r>
              <a:rPr lang="en-US" sz="1600" b="0" dirty="0">
                <a:solidFill>
                  <a:schemeClr val="tx2"/>
                </a:solidFill>
                <a:latin typeface="Gill Sans MT" pitchFamily="34" charset="0"/>
              </a:rPr>
              <a:t>      P1         AA      AB                BB</a:t>
            </a:r>
          </a:p>
          <a:p>
            <a:pPr>
              <a:spcBef>
                <a:spcPct val="0"/>
              </a:spcBef>
            </a:pPr>
            <a:r>
              <a:rPr lang="en-US" sz="1600" b="0" dirty="0">
                <a:solidFill>
                  <a:schemeClr val="tx2"/>
                </a:solidFill>
                <a:latin typeface="Gill Sans MT" pitchFamily="34" charset="0"/>
              </a:rPr>
              <a:t>      P2         AB      BB                AA</a:t>
            </a:r>
          </a:p>
        </p:txBody>
      </p:sp>
      <p:sp>
        <p:nvSpPr>
          <p:cNvPr id="4" name="Rectangle 2"/>
          <p:cNvSpPr>
            <a:spLocks noGrp="1" noChangeArrowheads="1"/>
          </p:cNvSpPr>
          <p:nvPr>
            <p:ph type="title"/>
          </p:nvPr>
        </p:nvSpPr>
        <p:spPr>
          <a:xfrm>
            <a:off x="304800" y="152400"/>
            <a:ext cx="8610600" cy="914400"/>
          </a:xfrm>
          <a:ln>
            <a:noFill/>
          </a:ln>
        </p:spPr>
        <p:txBody>
          <a:bodyPr>
            <a:noAutofit/>
          </a:bodyPr>
          <a:lstStyle/>
          <a:p>
            <a:r>
              <a:rPr lang="en-US" sz="4000" dirty="0" smtClean="0"/>
              <a:t>Electronic Health Record</a:t>
            </a:r>
            <a:endParaRPr lang="en-US" sz="4000" dirty="0"/>
          </a:p>
        </p:txBody>
      </p:sp>
      <p:grpSp>
        <p:nvGrpSpPr>
          <p:cNvPr id="2" name="Group 43"/>
          <p:cNvGrpSpPr/>
          <p:nvPr/>
        </p:nvGrpSpPr>
        <p:grpSpPr>
          <a:xfrm>
            <a:off x="457200" y="1371600"/>
            <a:ext cx="2819400" cy="1399639"/>
            <a:chOff x="457200" y="1905000"/>
            <a:chExt cx="2819400" cy="1399639"/>
          </a:xfrm>
        </p:grpSpPr>
        <p:sp>
          <p:nvSpPr>
            <p:cNvPr id="7" name="Text Box 5"/>
            <p:cNvSpPr txBox="1">
              <a:spLocks noChangeArrowheads="1"/>
            </p:cNvSpPr>
            <p:nvPr/>
          </p:nvSpPr>
          <p:spPr bwMode="auto">
            <a:xfrm>
              <a:off x="457200" y="1981200"/>
              <a:ext cx="2819400" cy="1323439"/>
            </a:xfrm>
            <a:prstGeom prst="rect">
              <a:avLst/>
            </a:prstGeom>
            <a:noFill/>
            <a:ln w="9525">
              <a:noFill/>
              <a:miter lim="800000"/>
              <a:headEnd/>
              <a:tailEnd/>
            </a:ln>
            <a:effectLst/>
          </p:spPr>
          <p:txBody>
            <a:bodyPr>
              <a:spAutoFit/>
            </a:bodyPr>
            <a:lstStyle/>
            <a:p>
              <a:pPr>
                <a:spcBef>
                  <a:spcPct val="0"/>
                </a:spcBef>
              </a:pPr>
              <a:r>
                <a:rPr lang="en-US" sz="1600" b="0" dirty="0" err="1" smtClean="0">
                  <a:solidFill>
                    <a:schemeClr val="accent2"/>
                  </a:solidFill>
                  <a:latin typeface="Gill Sans MT" pitchFamily="34" charset="0"/>
                </a:rPr>
                <a:t>PatientID</a:t>
              </a:r>
              <a:r>
                <a:rPr lang="en-US" sz="1600" b="0" dirty="0" smtClean="0">
                  <a:solidFill>
                    <a:schemeClr val="accent2"/>
                  </a:solidFill>
                  <a:latin typeface="Gill Sans MT" pitchFamily="34" charset="0"/>
                </a:rPr>
                <a:t>   Gender  </a:t>
              </a:r>
              <a:r>
                <a:rPr lang="en-US" sz="1600" b="0" dirty="0" err="1">
                  <a:solidFill>
                    <a:schemeClr val="accent2"/>
                  </a:solidFill>
                  <a:latin typeface="Gill Sans MT" pitchFamily="34" charset="0"/>
                </a:rPr>
                <a:t>Birthdate</a:t>
              </a:r>
              <a:endParaRPr lang="en-US" sz="1600" b="0" dirty="0">
                <a:solidFill>
                  <a:schemeClr val="accent2"/>
                </a:solidFill>
                <a:latin typeface="Gill Sans MT" pitchFamily="34" charset="0"/>
              </a:endParaRPr>
            </a:p>
            <a:p>
              <a:pPr>
                <a:spcBef>
                  <a:spcPct val="0"/>
                </a:spcBef>
              </a:pPr>
              <a:endParaRPr lang="en-US" sz="1600" b="0" dirty="0">
                <a:solidFill>
                  <a:schemeClr val="tx2"/>
                </a:solidFill>
                <a:latin typeface="Gill Sans MT" pitchFamily="34" charset="0"/>
              </a:endParaRPr>
            </a:p>
            <a:p>
              <a:pPr>
                <a:spcBef>
                  <a:spcPct val="0"/>
                </a:spcBef>
              </a:pPr>
              <a:r>
                <a:rPr lang="en-US" sz="1600" b="0" dirty="0">
                  <a:solidFill>
                    <a:schemeClr val="tx2"/>
                  </a:solidFill>
                  <a:latin typeface="Gill Sans MT" pitchFamily="34" charset="0"/>
                </a:rPr>
                <a:t>      P1          M  </a:t>
              </a:r>
              <a:r>
                <a:rPr lang="en-US" sz="1600" b="0" dirty="0" smtClean="0">
                  <a:solidFill>
                    <a:schemeClr val="tx2"/>
                  </a:solidFill>
                  <a:latin typeface="Gill Sans MT" pitchFamily="34" charset="0"/>
                </a:rPr>
                <a:t>     </a:t>
              </a:r>
              <a:r>
                <a:rPr lang="en-US" sz="1600" b="0" dirty="0">
                  <a:solidFill>
                    <a:schemeClr val="tx2"/>
                  </a:solidFill>
                  <a:latin typeface="Gill Sans MT" pitchFamily="34" charset="0"/>
                </a:rPr>
                <a:t>3/22/63</a:t>
              </a:r>
            </a:p>
            <a:p>
              <a:pPr>
                <a:spcBef>
                  <a:spcPct val="0"/>
                </a:spcBef>
              </a:pPr>
              <a:endParaRPr lang="en-US" sz="1600" b="0" dirty="0">
                <a:solidFill>
                  <a:schemeClr val="tx2"/>
                </a:solidFill>
                <a:latin typeface="Gill Sans MT" pitchFamily="34" charset="0"/>
              </a:endParaRPr>
            </a:p>
            <a:p>
              <a:pPr>
                <a:spcBef>
                  <a:spcPct val="0"/>
                </a:spcBef>
              </a:pPr>
              <a:r>
                <a:rPr lang="en-US" sz="1600" b="0" dirty="0">
                  <a:solidFill>
                    <a:schemeClr val="tx2"/>
                  </a:solidFill>
                  <a:latin typeface="Gill Sans MT" pitchFamily="34" charset="0"/>
                </a:rPr>
                <a:t>      </a:t>
              </a:r>
            </a:p>
          </p:txBody>
        </p:sp>
        <p:sp>
          <p:nvSpPr>
            <p:cNvPr id="5" name="Rectangle 3"/>
            <p:cNvSpPr>
              <a:spLocks noChangeArrowheads="1"/>
            </p:cNvSpPr>
            <p:nvPr/>
          </p:nvSpPr>
          <p:spPr bwMode="auto">
            <a:xfrm>
              <a:off x="533400" y="1905000"/>
              <a:ext cx="2590800" cy="1371600"/>
            </a:xfrm>
            <a:prstGeom prst="rect">
              <a:avLst/>
            </a:prstGeom>
            <a:noFill/>
            <a:ln w="9525">
              <a:solidFill>
                <a:schemeClr val="accent1"/>
              </a:solidFill>
              <a:miter lim="800000"/>
              <a:headEnd/>
              <a:tailEnd/>
            </a:ln>
            <a:effectLst/>
          </p:spPr>
          <p:txBody>
            <a:bodyPr wrap="none" anchor="ctr"/>
            <a:lstStyle/>
            <a:p>
              <a:endParaRPr lang="en-US" sz="1600">
                <a:solidFill>
                  <a:schemeClr val="tx2"/>
                </a:solidFill>
                <a:latin typeface="Gill Sans MT" pitchFamily="34" charset="0"/>
              </a:endParaRPr>
            </a:p>
          </p:txBody>
        </p:sp>
        <p:sp>
          <p:nvSpPr>
            <p:cNvPr id="6" name="Line 4"/>
            <p:cNvSpPr>
              <a:spLocks noChangeShapeType="1"/>
            </p:cNvSpPr>
            <p:nvPr/>
          </p:nvSpPr>
          <p:spPr bwMode="auto">
            <a:xfrm>
              <a:off x="533400" y="2362200"/>
              <a:ext cx="2590800" cy="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8" name="Line 6"/>
            <p:cNvSpPr>
              <a:spLocks noChangeShapeType="1"/>
            </p:cNvSpPr>
            <p:nvPr/>
          </p:nvSpPr>
          <p:spPr bwMode="auto">
            <a:xfrm>
              <a:off x="1447800" y="1905000"/>
              <a:ext cx="0" cy="13716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9" name="Line 7"/>
            <p:cNvSpPr>
              <a:spLocks noChangeShapeType="1"/>
            </p:cNvSpPr>
            <p:nvPr/>
          </p:nvSpPr>
          <p:spPr bwMode="auto">
            <a:xfrm>
              <a:off x="2209800" y="1905000"/>
              <a:ext cx="0" cy="13716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grpSp>
      <p:sp>
        <p:nvSpPr>
          <p:cNvPr id="10" name="Rectangle 8"/>
          <p:cNvSpPr>
            <a:spLocks noChangeArrowheads="1"/>
          </p:cNvSpPr>
          <p:nvPr/>
        </p:nvSpPr>
        <p:spPr bwMode="auto">
          <a:xfrm>
            <a:off x="3505200" y="1371600"/>
            <a:ext cx="4770868" cy="1219200"/>
          </a:xfrm>
          <a:prstGeom prst="rect">
            <a:avLst/>
          </a:prstGeom>
          <a:noFill/>
          <a:ln w="9525">
            <a:solidFill>
              <a:schemeClr val="accent1"/>
            </a:solidFill>
            <a:miter lim="800000"/>
            <a:headEnd/>
            <a:tailEnd/>
          </a:ln>
          <a:effectLst/>
        </p:spPr>
        <p:txBody>
          <a:bodyPr wrap="none" anchor="ctr"/>
          <a:lstStyle/>
          <a:p>
            <a:pPr algn="ctr">
              <a:spcBef>
                <a:spcPct val="0"/>
              </a:spcBef>
            </a:pPr>
            <a:endParaRPr lang="en-US" sz="2000" b="0">
              <a:solidFill>
                <a:schemeClr val="tx2"/>
              </a:solidFill>
              <a:latin typeface="Gill Sans MT" pitchFamily="34" charset="0"/>
            </a:endParaRPr>
          </a:p>
        </p:txBody>
      </p:sp>
      <p:sp>
        <p:nvSpPr>
          <p:cNvPr id="11" name="Line 9"/>
          <p:cNvSpPr>
            <a:spLocks noChangeShapeType="1"/>
          </p:cNvSpPr>
          <p:nvPr/>
        </p:nvSpPr>
        <p:spPr bwMode="auto">
          <a:xfrm>
            <a:off x="3505200" y="1828800"/>
            <a:ext cx="4770868" cy="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12" name="Text Box 10"/>
          <p:cNvSpPr txBox="1">
            <a:spLocks noChangeArrowheads="1"/>
          </p:cNvSpPr>
          <p:nvPr/>
        </p:nvSpPr>
        <p:spPr bwMode="auto">
          <a:xfrm>
            <a:off x="3505201" y="1371600"/>
            <a:ext cx="4919568" cy="1077218"/>
          </a:xfrm>
          <a:prstGeom prst="rect">
            <a:avLst/>
          </a:prstGeom>
          <a:noFill/>
          <a:ln w="9525">
            <a:noFill/>
            <a:miter lim="800000"/>
            <a:headEnd/>
            <a:tailEnd/>
          </a:ln>
          <a:effectLst/>
        </p:spPr>
        <p:txBody>
          <a:bodyPr wrap="square">
            <a:spAutoFit/>
          </a:bodyPr>
          <a:lstStyle/>
          <a:p>
            <a:pPr>
              <a:spcBef>
                <a:spcPct val="0"/>
              </a:spcBef>
            </a:pPr>
            <a:r>
              <a:rPr lang="en-US" sz="1600" b="0" dirty="0" err="1">
                <a:solidFill>
                  <a:schemeClr val="accent2"/>
                </a:solidFill>
                <a:latin typeface="Gill Sans MT" pitchFamily="34" charset="0"/>
              </a:rPr>
              <a:t>PatientID</a:t>
            </a:r>
            <a:r>
              <a:rPr lang="en-US" sz="1600" b="0" dirty="0">
                <a:solidFill>
                  <a:schemeClr val="accent2"/>
                </a:solidFill>
                <a:latin typeface="Gill Sans MT" pitchFamily="34" charset="0"/>
              </a:rPr>
              <a:t> </a:t>
            </a:r>
            <a:r>
              <a:rPr lang="en-US" sz="1600" b="0" dirty="0" smtClean="0">
                <a:solidFill>
                  <a:schemeClr val="accent2"/>
                </a:solidFill>
                <a:latin typeface="Gill Sans MT" pitchFamily="34" charset="0"/>
              </a:rPr>
              <a:t>   </a:t>
            </a:r>
            <a:r>
              <a:rPr lang="en-US" sz="1600" b="0" dirty="0">
                <a:solidFill>
                  <a:schemeClr val="accent2"/>
                </a:solidFill>
                <a:latin typeface="Gill Sans MT" pitchFamily="34" charset="0"/>
              </a:rPr>
              <a:t>Date    </a:t>
            </a:r>
            <a:r>
              <a:rPr lang="en-US" sz="1600" b="0" dirty="0" smtClean="0">
                <a:solidFill>
                  <a:schemeClr val="accent2"/>
                </a:solidFill>
                <a:latin typeface="Gill Sans MT" pitchFamily="34" charset="0"/>
              </a:rPr>
              <a:t>Physician  </a:t>
            </a:r>
            <a:r>
              <a:rPr lang="en-US" sz="1600" b="0" dirty="0">
                <a:solidFill>
                  <a:schemeClr val="accent2"/>
                </a:solidFill>
                <a:latin typeface="Gill Sans MT" pitchFamily="34" charset="0"/>
              </a:rPr>
              <a:t>Symptoms    </a:t>
            </a:r>
            <a:r>
              <a:rPr lang="en-US" sz="1600" b="0" dirty="0" smtClean="0">
                <a:solidFill>
                  <a:schemeClr val="accent2"/>
                </a:solidFill>
                <a:latin typeface="Gill Sans MT" pitchFamily="34" charset="0"/>
              </a:rPr>
              <a:t>Diagnosis</a:t>
            </a:r>
            <a:endParaRPr lang="en-US" sz="1600" b="0" dirty="0">
              <a:solidFill>
                <a:schemeClr val="accent2"/>
              </a:solidFill>
              <a:latin typeface="Gill Sans MT" pitchFamily="34" charset="0"/>
            </a:endParaRPr>
          </a:p>
          <a:p>
            <a:pPr>
              <a:spcBef>
                <a:spcPct val="0"/>
              </a:spcBef>
            </a:pPr>
            <a:endParaRPr lang="en-US" sz="1600" b="0" dirty="0">
              <a:solidFill>
                <a:schemeClr val="tx2"/>
              </a:solidFill>
              <a:latin typeface="Gill Sans MT" pitchFamily="34" charset="0"/>
            </a:endParaRPr>
          </a:p>
          <a:p>
            <a:pPr>
              <a:spcBef>
                <a:spcPct val="0"/>
              </a:spcBef>
            </a:pPr>
            <a:r>
              <a:rPr lang="en-US" sz="1600" b="0" dirty="0">
                <a:solidFill>
                  <a:schemeClr val="tx2"/>
                </a:solidFill>
                <a:latin typeface="Gill Sans MT" pitchFamily="34" charset="0"/>
              </a:rPr>
              <a:t>      P1 </a:t>
            </a:r>
            <a:r>
              <a:rPr lang="en-US" sz="1600" b="0" dirty="0" smtClean="0">
                <a:solidFill>
                  <a:schemeClr val="tx2"/>
                </a:solidFill>
                <a:latin typeface="Gill Sans MT" pitchFamily="34" charset="0"/>
              </a:rPr>
              <a:t>      </a:t>
            </a:r>
            <a:r>
              <a:rPr lang="en-US" sz="1600" b="0" dirty="0">
                <a:solidFill>
                  <a:schemeClr val="tx2"/>
                </a:solidFill>
                <a:latin typeface="Gill Sans MT" pitchFamily="34" charset="0"/>
              </a:rPr>
              <a:t>1/1/01  </a:t>
            </a:r>
            <a:r>
              <a:rPr lang="en-US" sz="1600" b="0" dirty="0" smtClean="0">
                <a:solidFill>
                  <a:schemeClr val="tx2"/>
                </a:solidFill>
                <a:latin typeface="Gill Sans MT" pitchFamily="34" charset="0"/>
              </a:rPr>
              <a:t>  Smith      palpitations  hypoglycemic</a:t>
            </a:r>
            <a:endParaRPr lang="en-US" sz="1600" b="0" dirty="0">
              <a:solidFill>
                <a:schemeClr val="tx2"/>
              </a:solidFill>
              <a:latin typeface="Gill Sans MT" pitchFamily="34" charset="0"/>
            </a:endParaRPr>
          </a:p>
          <a:p>
            <a:pPr>
              <a:spcBef>
                <a:spcPct val="0"/>
              </a:spcBef>
            </a:pPr>
            <a:r>
              <a:rPr lang="en-US" sz="1600" b="0" dirty="0">
                <a:solidFill>
                  <a:schemeClr val="tx2"/>
                </a:solidFill>
                <a:latin typeface="Gill Sans MT" pitchFamily="34" charset="0"/>
              </a:rPr>
              <a:t>      P1  </a:t>
            </a:r>
            <a:r>
              <a:rPr lang="en-US" sz="1600" b="0" dirty="0" smtClean="0">
                <a:solidFill>
                  <a:schemeClr val="tx2"/>
                </a:solidFill>
                <a:latin typeface="Gill Sans MT" pitchFamily="34" charset="0"/>
              </a:rPr>
              <a:t>     </a:t>
            </a:r>
            <a:r>
              <a:rPr lang="en-US" sz="1600" b="0" dirty="0">
                <a:solidFill>
                  <a:schemeClr val="tx2"/>
                </a:solidFill>
                <a:latin typeface="Gill Sans MT" pitchFamily="34" charset="0"/>
              </a:rPr>
              <a:t>2/1/03  </a:t>
            </a:r>
            <a:r>
              <a:rPr lang="en-US" sz="1600" b="0" dirty="0" smtClean="0">
                <a:solidFill>
                  <a:schemeClr val="tx2"/>
                </a:solidFill>
                <a:latin typeface="Gill Sans MT" pitchFamily="34" charset="0"/>
              </a:rPr>
              <a:t>  Jones      fever</a:t>
            </a:r>
            <a:r>
              <a:rPr lang="en-US" sz="1600" b="0" dirty="0">
                <a:solidFill>
                  <a:schemeClr val="tx2"/>
                </a:solidFill>
                <a:latin typeface="Gill Sans MT" pitchFamily="34" charset="0"/>
              </a:rPr>
              <a:t>, aches  </a:t>
            </a:r>
            <a:r>
              <a:rPr lang="en-US" sz="1600" dirty="0">
                <a:solidFill>
                  <a:schemeClr val="tx2"/>
                </a:solidFill>
                <a:latin typeface="Gill Sans MT" pitchFamily="34" charset="0"/>
              </a:rPr>
              <a:t> </a:t>
            </a:r>
            <a:r>
              <a:rPr lang="en-US" sz="1600" b="0" dirty="0" smtClean="0">
                <a:solidFill>
                  <a:schemeClr val="tx2"/>
                </a:solidFill>
                <a:latin typeface="Gill Sans MT" pitchFamily="34" charset="0"/>
              </a:rPr>
              <a:t>influenza</a:t>
            </a:r>
            <a:endParaRPr lang="en-US" sz="1600" b="0" dirty="0">
              <a:solidFill>
                <a:schemeClr val="tx2"/>
              </a:solidFill>
              <a:latin typeface="Gill Sans MT" pitchFamily="34" charset="0"/>
            </a:endParaRPr>
          </a:p>
        </p:txBody>
      </p:sp>
      <p:sp>
        <p:nvSpPr>
          <p:cNvPr id="13" name="Line 11"/>
          <p:cNvSpPr>
            <a:spLocks noChangeShapeType="1"/>
          </p:cNvSpPr>
          <p:nvPr/>
        </p:nvSpPr>
        <p:spPr bwMode="auto">
          <a:xfrm>
            <a:off x="4495800" y="1371600"/>
            <a:ext cx="0" cy="12192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14" name="Line 12"/>
          <p:cNvSpPr>
            <a:spLocks noChangeShapeType="1"/>
          </p:cNvSpPr>
          <p:nvPr/>
        </p:nvSpPr>
        <p:spPr bwMode="auto">
          <a:xfrm>
            <a:off x="5181600" y="1371600"/>
            <a:ext cx="0" cy="12192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15" name="Line 13"/>
          <p:cNvSpPr>
            <a:spLocks noChangeShapeType="1"/>
          </p:cNvSpPr>
          <p:nvPr/>
        </p:nvSpPr>
        <p:spPr bwMode="auto">
          <a:xfrm>
            <a:off x="6019800" y="1371600"/>
            <a:ext cx="0" cy="12192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16" name="Line 14"/>
          <p:cNvSpPr>
            <a:spLocks noChangeShapeType="1"/>
          </p:cNvSpPr>
          <p:nvPr/>
        </p:nvSpPr>
        <p:spPr bwMode="auto">
          <a:xfrm>
            <a:off x="7086600" y="1359932"/>
            <a:ext cx="0" cy="12192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17" name="Rectangle 15"/>
          <p:cNvSpPr>
            <a:spLocks noChangeArrowheads="1"/>
          </p:cNvSpPr>
          <p:nvPr/>
        </p:nvSpPr>
        <p:spPr bwMode="auto">
          <a:xfrm>
            <a:off x="467872" y="3124200"/>
            <a:ext cx="3763851" cy="1447800"/>
          </a:xfrm>
          <a:prstGeom prst="rect">
            <a:avLst/>
          </a:prstGeom>
          <a:noFill/>
          <a:ln w="9525">
            <a:solidFill>
              <a:schemeClr val="accent1"/>
            </a:solidFill>
            <a:miter lim="800000"/>
            <a:headEnd/>
            <a:tailEnd/>
          </a:ln>
          <a:effectLst/>
        </p:spPr>
        <p:txBody>
          <a:bodyPr wrap="none" anchor="ctr"/>
          <a:lstStyle/>
          <a:p>
            <a:pPr algn="ctr">
              <a:spcBef>
                <a:spcPct val="0"/>
              </a:spcBef>
            </a:pPr>
            <a:endParaRPr lang="en-US" sz="2000" b="0">
              <a:solidFill>
                <a:schemeClr val="tx2"/>
              </a:solidFill>
              <a:latin typeface="Gill Sans MT" pitchFamily="34" charset="0"/>
            </a:endParaRPr>
          </a:p>
        </p:txBody>
      </p:sp>
      <p:sp>
        <p:nvSpPr>
          <p:cNvPr id="18" name="Line 16"/>
          <p:cNvSpPr>
            <a:spLocks noChangeShapeType="1"/>
          </p:cNvSpPr>
          <p:nvPr/>
        </p:nvSpPr>
        <p:spPr bwMode="auto">
          <a:xfrm flipV="1">
            <a:off x="467872" y="3569732"/>
            <a:ext cx="3763851" cy="11668"/>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19" name="Text Box 17"/>
          <p:cNvSpPr txBox="1">
            <a:spLocks noChangeArrowheads="1"/>
          </p:cNvSpPr>
          <p:nvPr/>
        </p:nvSpPr>
        <p:spPr bwMode="auto">
          <a:xfrm>
            <a:off x="467872" y="3124200"/>
            <a:ext cx="3763851" cy="338554"/>
          </a:xfrm>
          <a:prstGeom prst="rect">
            <a:avLst/>
          </a:prstGeom>
          <a:noFill/>
          <a:ln w="9525">
            <a:noFill/>
            <a:miter lim="800000"/>
            <a:headEnd/>
            <a:tailEnd/>
          </a:ln>
          <a:effectLst/>
        </p:spPr>
        <p:txBody>
          <a:bodyPr wrap="none">
            <a:spAutoFit/>
          </a:bodyPr>
          <a:lstStyle/>
          <a:p>
            <a:pPr>
              <a:spcBef>
                <a:spcPct val="0"/>
              </a:spcBef>
            </a:pPr>
            <a:r>
              <a:rPr lang="en-US" sz="1600" b="0" dirty="0" err="1">
                <a:solidFill>
                  <a:schemeClr val="accent2"/>
                </a:solidFill>
                <a:latin typeface="Gill Sans MT" pitchFamily="34" charset="0"/>
              </a:rPr>
              <a:t>PatientID</a:t>
            </a:r>
            <a:r>
              <a:rPr lang="en-US" sz="1600" b="0" dirty="0">
                <a:solidFill>
                  <a:schemeClr val="accent2"/>
                </a:solidFill>
                <a:latin typeface="Gill Sans MT" pitchFamily="34" charset="0"/>
              </a:rPr>
              <a:t>   Date     </a:t>
            </a:r>
            <a:r>
              <a:rPr lang="en-US" sz="1600" b="0" dirty="0" smtClean="0">
                <a:solidFill>
                  <a:schemeClr val="accent2"/>
                </a:solidFill>
                <a:latin typeface="Gill Sans MT" pitchFamily="34" charset="0"/>
              </a:rPr>
              <a:t>Lab </a:t>
            </a:r>
            <a:r>
              <a:rPr lang="en-US" sz="1600" b="0" dirty="0">
                <a:solidFill>
                  <a:schemeClr val="accent2"/>
                </a:solidFill>
                <a:latin typeface="Gill Sans MT" pitchFamily="34" charset="0"/>
              </a:rPr>
              <a:t>Test    </a:t>
            </a:r>
            <a:r>
              <a:rPr lang="en-US" sz="1600" b="0" dirty="0" smtClean="0">
                <a:solidFill>
                  <a:schemeClr val="accent2"/>
                </a:solidFill>
                <a:latin typeface="Gill Sans MT" pitchFamily="34" charset="0"/>
              </a:rPr>
              <a:t>         </a:t>
            </a:r>
            <a:r>
              <a:rPr lang="en-US" sz="1600" b="0" dirty="0">
                <a:solidFill>
                  <a:schemeClr val="accent2"/>
                </a:solidFill>
                <a:latin typeface="Gill Sans MT" pitchFamily="34" charset="0"/>
              </a:rPr>
              <a:t>Result</a:t>
            </a:r>
          </a:p>
        </p:txBody>
      </p:sp>
      <p:sp>
        <p:nvSpPr>
          <p:cNvPr id="20" name="Line 18"/>
          <p:cNvSpPr>
            <a:spLocks noChangeShapeType="1"/>
          </p:cNvSpPr>
          <p:nvPr/>
        </p:nvSpPr>
        <p:spPr bwMode="auto">
          <a:xfrm>
            <a:off x="1458472" y="3124200"/>
            <a:ext cx="0" cy="14478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21" name="Line 19"/>
          <p:cNvSpPr>
            <a:spLocks noChangeShapeType="1"/>
          </p:cNvSpPr>
          <p:nvPr/>
        </p:nvSpPr>
        <p:spPr bwMode="auto">
          <a:xfrm>
            <a:off x="2144272" y="3124200"/>
            <a:ext cx="0" cy="14478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22" name="Line 20"/>
          <p:cNvSpPr>
            <a:spLocks noChangeShapeType="1"/>
          </p:cNvSpPr>
          <p:nvPr/>
        </p:nvSpPr>
        <p:spPr bwMode="auto">
          <a:xfrm>
            <a:off x="3515872" y="3124200"/>
            <a:ext cx="0" cy="14478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23" name="Text Box 21"/>
          <p:cNvSpPr txBox="1">
            <a:spLocks noChangeArrowheads="1"/>
          </p:cNvSpPr>
          <p:nvPr/>
        </p:nvSpPr>
        <p:spPr bwMode="auto">
          <a:xfrm>
            <a:off x="467872" y="3619500"/>
            <a:ext cx="3602268" cy="584775"/>
          </a:xfrm>
          <a:prstGeom prst="rect">
            <a:avLst/>
          </a:prstGeom>
          <a:noFill/>
          <a:ln w="9525">
            <a:noFill/>
            <a:miter lim="800000"/>
            <a:headEnd/>
            <a:tailEnd/>
          </a:ln>
          <a:effectLst/>
        </p:spPr>
        <p:txBody>
          <a:bodyPr wrap="none">
            <a:spAutoFit/>
          </a:bodyPr>
          <a:lstStyle/>
          <a:p>
            <a:pPr>
              <a:spcBef>
                <a:spcPct val="0"/>
              </a:spcBef>
            </a:pPr>
            <a:r>
              <a:rPr lang="en-US" sz="1600" b="0" dirty="0">
                <a:solidFill>
                  <a:schemeClr val="tx2"/>
                </a:solidFill>
                <a:latin typeface="Gill Sans MT" pitchFamily="34" charset="0"/>
              </a:rPr>
              <a:t>    P1    </a:t>
            </a:r>
            <a:r>
              <a:rPr lang="en-US" sz="1600" b="0" dirty="0" smtClean="0">
                <a:solidFill>
                  <a:schemeClr val="tx2"/>
                </a:solidFill>
                <a:latin typeface="Gill Sans MT" pitchFamily="34" charset="0"/>
              </a:rPr>
              <a:t>    </a:t>
            </a:r>
            <a:r>
              <a:rPr lang="en-US" sz="1600" b="0" dirty="0">
                <a:solidFill>
                  <a:schemeClr val="tx2"/>
                </a:solidFill>
                <a:latin typeface="Gill Sans MT" pitchFamily="34" charset="0"/>
              </a:rPr>
              <a:t>1/1/01 </a:t>
            </a:r>
            <a:r>
              <a:rPr lang="en-US" sz="1600" b="0" dirty="0" smtClean="0">
                <a:solidFill>
                  <a:schemeClr val="tx2"/>
                </a:solidFill>
                <a:latin typeface="Gill Sans MT" pitchFamily="34" charset="0"/>
              </a:rPr>
              <a:t>   </a:t>
            </a:r>
            <a:r>
              <a:rPr lang="en-US" sz="1600" b="0" dirty="0">
                <a:solidFill>
                  <a:schemeClr val="tx2"/>
                </a:solidFill>
                <a:latin typeface="Gill Sans MT" pitchFamily="34" charset="0"/>
              </a:rPr>
              <a:t>blood glucose       </a:t>
            </a:r>
            <a:r>
              <a:rPr lang="en-US" sz="1600" b="0" dirty="0" smtClean="0">
                <a:solidFill>
                  <a:schemeClr val="tx2"/>
                </a:solidFill>
                <a:latin typeface="Gill Sans MT" pitchFamily="34" charset="0"/>
              </a:rPr>
              <a:t>42</a:t>
            </a:r>
            <a:endParaRPr lang="en-US" sz="1600" b="0" dirty="0">
              <a:solidFill>
                <a:schemeClr val="tx2"/>
              </a:solidFill>
              <a:latin typeface="Gill Sans MT" pitchFamily="34" charset="0"/>
            </a:endParaRPr>
          </a:p>
          <a:p>
            <a:pPr>
              <a:spcBef>
                <a:spcPct val="0"/>
              </a:spcBef>
            </a:pPr>
            <a:r>
              <a:rPr lang="en-US" sz="1600" b="0" dirty="0">
                <a:solidFill>
                  <a:schemeClr val="tx2"/>
                </a:solidFill>
                <a:latin typeface="Gill Sans MT" pitchFamily="34" charset="0"/>
              </a:rPr>
              <a:t>    P1     </a:t>
            </a:r>
            <a:r>
              <a:rPr lang="en-US" sz="1600" b="0" dirty="0" smtClean="0">
                <a:solidFill>
                  <a:schemeClr val="tx2"/>
                </a:solidFill>
                <a:latin typeface="Gill Sans MT" pitchFamily="34" charset="0"/>
              </a:rPr>
              <a:t>   1/9/01    </a:t>
            </a:r>
            <a:r>
              <a:rPr lang="en-US" sz="1600" b="0" dirty="0">
                <a:solidFill>
                  <a:schemeClr val="tx2"/>
                </a:solidFill>
                <a:latin typeface="Gill Sans MT" pitchFamily="34" charset="0"/>
              </a:rPr>
              <a:t>blood glucose       </a:t>
            </a:r>
            <a:r>
              <a:rPr lang="en-US" sz="1600" dirty="0">
                <a:solidFill>
                  <a:schemeClr val="tx2"/>
                </a:solidFill>
                <a:latin typeface="Gill Sans MT" pitchFamily="34" charset="0"/>
              </a:rPr>
              <a:t>6</a:t>
            </a:r>
            <a:r>
              <a:rPr lang="en-US" sz="1600" b="0" dirty="0" smtClean="0">
                <a:solidFill>
                  <a:schemeClr val="tx2"/>
                </a:solidFill>
                <a:latin typeface="Gill Sans MT" pitchFamily="34" charset="0"/>
              </a:rPr>
              <a:t>5</a:t>
            </a:r>
            <a:endParaRPr lang="en-US" sz="1600" b="0" dirty="0">
              <a:solidFill>
                <a:schemeClr val="tx2"/>
              </a:solidFill>
              <a:latin typeface="Gill Sans MT" pitchFamily="34" charset="0"/>
            </a:endParaRPr>
          </a:p>
        </p:txBody>
      </p:sp>
      <p:sp>
        <p:nvSpPr>
          <p:cNvPr id="24" name="Rectangle 22"/>
          <p:cNvSpPr>
            <a:spLocks noChangeArrowheads="1"/>
          </p:cNvSpPr>
          <p:nvPr/>
        </p:nvSpPr>
        <p:spPr bwMode="auto">
          <a:xfrm>
            <a:off x="4582671" y="3124200"/>
            <a:ext cx="3810000" cy="1447800"/>
          </a:xfrm>
          <a:prstGeom prst="rect">
            <a:avLst/>
          </a:prstGeom>
          <a:noFill/>
          <a:ln w="9525">
            <a:solidFill>
              <a:schemeClr val="accent1"/>
            </a:solidFill>
            <a:miter lim="800000"/>
            <a:headEnd/>
            <a:tailEnd/>
          </a:ln>
          <a:effectLst/>
        </p:spPr>
        <p:txBody>
          <a:bodyPr wrap="none" anchor="ctr"/>
          <a:lstStyle/>
          <a:p>
            <a:endParaRPr lang="en-US" sz="1600">
              <a:solidFill>
                <a:schemeClr val="tx2"/>
              </a:solidFill>
              <a:latin typeface="Gill Sans MT" pitchFamily="34" charset="0"/>
            </a:endParaRPr>
          </a:p>
        </p:txBody>
      </p:sp>
      <p:sp>
        <p:nvSpPr>
          <p:cNvPr id="25" name="Line 23"/>
          <p:cNvSpPr>
            <a:spLocks noChangeShapeType="1"/>
          </p:cNvSpPr>
          <p:nvPr/>
        </p:nvSpPr>
        <p:spPr bwMode="auto">
          <a:xfrm>
            <a:off x="4582671" y="3581400"/>
            <a:ext cx="3810000" cy="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27" name="Line 25"/>
          <p:cNvSpPr>
            <a:spLocks noChangeShapeType="1"/>
          </p:cNvSpPr>
          <p:nvPr/>
        </p:nvSpPr>
        <p:spPr bwMode="auto">
          <a:xfrm>
            <a:off x="5497071" y="3124200"/>
            <a:ext cx="0" cy="14478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28" name="Line 26"/>
          <p:cNvSpPr>
            <a:spLocks noChangeShapeType="1"/>
          </p:cNvSpPr>
          <p:nvPr/>
        </p:nvSpPr>
        <p:spPr bwMode="auto">
          <a:xfrm>
            <a:off x="6182871" y="3124200"/>
            <a:ext cx="0" cy="14478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29" name="Line 27"/>
          <p:cNvSpPr>
            <a:spLocks noChangeShapeType="1"/>
          </p:cNvSpPr>
          <p:nvPr/>
        </p:nvSpPr>
        <p:spPr bwMode="auto">
          <a:xfrm>
            <a:off x="6868671" y="3124200"/>
            <a:ext cx="0" cy="14478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30" name="Line 28"/>
          <p:cNvSpPr>
            <a:spLocks noChangeShapeType="1"/>
          </p:cNvSpPr>
          <p:nvPr/>
        </p:nvSpPr>
        <p:spPr bwMode="auto">
          <a:xfrm>
            <a:off x="7249671" y="3124200"/>
            <a:ext cx="0" cy="14478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31" name="Rectangle 29"/>
          <p:cNvSpPr>
            <a:spLocks noChangeArrowheads="1"/>
          </p:cNvSpPr>
          <p:nvPr/>
        </p:nvSpPr>
        <p:spPr bwMode="auto">
          <a:xfrm>
            <a:off x="533400" y="5029200"/>
            <a:ext cx="7859271" cy="1371600"/>
          </a:xfrm>
          <a:prstGeom prst="rect">
            <a:avLst/>
          </a:prstGeom>
          <a:noFill/>
          <a:ln w="9525">
            <a:solidFill>
              <a:schemeClr val="accent1"/>
            </a:solidFill>
            <a:miter lim="800000"/>
            <a:headEnd/>
            <a:tailEnd/>
          </a:ln>
          <a:effectLst/>
        </p:spPr>
        <p:txBody>
          <a:bodyPr wrap="none" anchor="ctr"/>
          <a:lstStyle/>
          <a:p>
            <a:pPr algn="ctr">
              <a:spcBef>
                <a:spcPct val="0"/>
              </a:spcBef>
            </a:pPr>
            <a:endParaRPr lang="en-US" sz="2000" b="0">
              <a:solidFill>
                <a:schemeClr val="tx2"/>
              </a:solidFill>
              <a:latin typeface="Gill Sans MT" pitchFamily="34" charset="0"/>
            </a:endParaRPr>
          </a:p>
        </p:txBody>
      </p:sp>
      <p:sp>
        <p:nvSpPr>
          <p:cNvPr id="32" name="Line 30"/>
          <p:cNvSpPr>
            <a:spLocks noChangeShapeType="1"/>
          </p:cNvSpPr>
          <p:nvPr/>
        </p:nvSpPr>
        <p:spPr bwMode="auto">
          <a:xfrm>
            <a:off x="533400" y="5486400"/>
            <a:ext cx="7859271" cy="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34" name="Line 32"/>
          <p:cNvSpPr>
            <a:spLocks noChangeShapeType="1"/>
          </p:cNvSpPr>
          <p:nvPr/>
        </p:nvSpPr>
        <p:spPr bwMode="auto">
          <a:xfrm>
            <a:off x="1600200" y="5029200"/>
            <a:ext cx="0" cy="13716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35" name="Line 33"/>
          <p:cNvSpPr>
            <a:spLocks noChangeShapeType="1"/>
          </p:cNvSpPr>
          <p:nvPr/>
        </p:nvSpPr>
        <p:spPr bwMode="auto">
          <a:xfrm>
            <a:off x="3276600" y="5029200"/>
            <a:ext cx="0" cy="13716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36" name="Line 34"/>
          <p:cNvSpPr>
            <a:spLocks noChangeShapeType="1"/>
          </p:cNvSpPr>
          <p:nvPr/>
        </p:nvSpPr>
        <p:spPr bwMode="auto">
          <a:xfrm>
            <a:off x="4572000" y="5029200"/>
            <a:ext cx="0" cy="13716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37" name="Line 35"/>
          <p:cNvSpPr>
            <a:spLocks noChangeShapeType="1"/>
          </p:cNvSpPr>
          <p:nvPr/>
        </p:nvSpPr>
        <p:spPr bwMode="auto">
          <a:xfrm>
            <a:off x="5638800" y="5029200"/>
            <a:ext cx="0" cy="13716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38" name="Line 36"/>
          <p:cNvSpPr>
            <a:spLocks noChangeShapeType="1"/>
          </p:cNvSpPr>
          <p:nvPr/>
        </p:nvSpPr>
        <p:spPr bwMode="auto">
          <a:xfrm>
            <a:off x="6781800" y="5017532"/>
            <a:ext cx="0" cy="13716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39" name="Line 37"/>
          <p:cNvSpPr>
            <a:spLocks noChangeShapeType="1"/>
          </p:cNvSpPr>
          <p:nvPr/>
        </p:nvSpPr>
        <p:spPr bwMode="auto">
          <a:xfrm>
            <a:off x="7391400" y="5029200"/>
            <a:ext cx="0" cy="1371600"/>
          </a:xfrm>
          <a:prstGeom prst="line">
            <a:avLst/>
          </a:prstGeom>
          <a:noFill/>
          <a:ln w="9525">
            <a:solidFill>
              <a:schemeClr val="accent1"/>
            </a:solidFill>
            <a:round/>
            <a:headEnd/>
            <a:tailEnd/>
          </a:ln>
          <a:effectLst/>
        </p:spPr>
        <p:txBody>
          <a:bodyPr/>
          <a:lstStyle/>
          <a:p>
            <a:endParaRPr lang="en-US" sz="1600">
              <a:solidFill>
                <a:schemeClr val="tx2"/>
              </a:solidFill>
              <a:latin typeface="Gill Sans MT" pitchFamily="34" charset="0"/>
            </a:endParaRPr>
          </a:p>
        </p:txBody>
      </p:sp>
      <p:sp>
        <p:nvSpPr>
          <p:cNvPr id="40" name="TextBox 39"/>
          <p:cNvSpPr txBox="1"/>
          <p:nvPr/>
        </p:nvSpPr>
        <p:spPr>
          <a:xfrm rot="-5400000">
            <a:off x="-191197" y="1936402"/>
            <a:ext cx="1278427" cy="307777"/>
          </a:xfrm>
          <a:prstGeom prst="rect">
            <a:avLst/>
          </a:prstGeom>
          <a:noFill/>
        </p:spPr>
        <p:txBody>
          <a:bodyPr wrap="none" rtlCol="0">
            <a:spAutoFit/>
          </a:bodyPr>
          <a:lstStyle/>
          <a:p>
            <a:r>
              <a:rPr lang="en-US" sz="1400" b="1" dirty="0" smtClean="0">
                <a:solidFill>
                  <a:schemeClr val="tx2"/>
                </a:solidFill>
                <a:latin typeface="Trebuchet MS" pitchFamily="34" charset="0"/>
              </a:rPr>
              <a:t>Patient Table</a:t>
            </a:r>
            <a:endParaRPr lang="en-US" sz="1400" b="1" dirty="0">
              <a:solidFill>
                <a:schemeClr val="tx2"/>
              </a:solidFill>
              <a:latin typeface="Trebuchet MS" pitchFamily="34" charset="0"/>
            </a:endParaRPr>
          </a:p>
        </p:txBody>
      </p:sp>
      <p:sp>
        <p:nvSpPr>
          <p:cNvPr id="41" name="TextBox 40"/>
          <p:cNvSpPr txBox="1"/>
          <p:nvPr/>
        </p:nvSpPr>
        <p:spPr>
          <a:xfrm rot="-5400000">
            <a:off x="2897461" y="1924398"/>
            <a:ext cx="1044710" cy="307777"/>
          </a:xfrm>
          <a:prstGeom prst="rect">
            <a:avLst/>
          </a:prstGeom>
          <a:noFill/>
        </p:spPr>
        <p:txBody>
          <a:bodyPr wrap="none" rtlCol="0">
            <a:spAutoFit/>
          </a:bodyPr>
          <a:lstStyle/>
          <a:p>
            <a:r>
              <a:rPr lang="en-US" sz="1400" b="1" dirty="0" smtClean="0">
                <a:solidFill>
                  <a:schemeClr val="tx2"/>
                </a:solidFill>
                <a:latin typeface="Trebuchet MS" pitchFamily="34" charset="0"/>
              </a:rPr>
              <a:t>Visit Table</a:t>
            </a:r>
            <a:endParaRPr lang="en-US" sz="1400" b="1" dirty="0">
              <a:solidFill>
                <a:schemeClr val="tx2"/>
              </a:solidFill>
              <a:latin typeface="Trebuchet MS" pitchFamily="34" charset="0"/>
            </a:endParaRPr>
          </a:p>
        </p:txBody>
      </p:sp>
      <p:sp>
        <p:nvSpPr>
          <p:cNvPr id="42" name="TextBox 41"/>
          <p:cNvSpPr txBox="1"/>
          <p:nvPr/>
        </p:nvSpPr>
        <p:spPr>
          <a:xfrm rot="-5400000">
            <a:off x="-94213" y="3753198"/>
            <a:ext cx="953403" cy="307777"/>
          </a:xfrm>
          <a:prstGeom prst="rect">
            <a:avLst/>
          </a:prstGeom>
          <a:noFill/>
        </p:spPr>
        <p:txBody>
          <a:bodyPr wrap="none" rtlCol="0">
            <a:spAutoFit/>
          </a:bodyPr>
          <a:lstStyle/>
          <a:p>
            <a:r>
              <a:rPr lang="en-US" sz="1400" b="1" dirty="0" smtClean="0">
                <a:solidFill>
                  <a:schemeClr val="tx2"/>
                </a:solidFill>
                <a:latin typeface="Trebuchet MS" pitchFamily="34" charset="0"/>
              </a:rPr>
              <a:t>Lab Tests</a:t>
            </a:r>
            <a:endParaRPr lang="en-US" sz="1400" b="1" dirty="0">
              <a:solidFill>
                <a:schemeClr val="tx2"/>
              </a:solidFill>
              <a:latin typeface="Trebuchet MS" pitchFamily="34" charset="0"/>
            </a:endParaRPr>
          </a:p>
        </p:txBody>
      </p:sp>
      <p:sp>
        <p:nvSpPr>
          <p:cNvPr id="43" name="TextBox 42"/>
          <p:cNvSpPr txBox="1"/>
          <p:nvPr/>
        </p:nvSpPr>
        <p:spPr>
          <a:xfrm rot="-5400000">
            <a:off x="3998979" y="3711425"/>
            <a:ext cx="996619" cy="307777"/>
          </a:xfrm>
          <a:prstGeom prst="rect">
            <a:avLst/>
          </a:prstGeom>
          <a:noFill/>
        </p:spPr>
        <p:txBody>
          <a:bodyPr wrap="none" rtlCol="0">
            <a:spAutoFit/>
          </a:bodyPr>
          <a:lstStyle/>
          <a:p>
            <a:r>
              <a:rPr lang="en-US" sz="1400" b="1" dirty="0" smtClean="0">
                <a:solidFill>
                  <a:schemeClr val="tx2"/>
                </a:solidFill>
                <a:latin typeface="Trebuchet MS" pitchFamily="34" charset="0"/>
              </a:rPr>
              <a:t>SNP Table</a:t>
            </a:r>
            <a:endParaRPr lang="en-US" sz="1400" b="1" dirty="0">
              <a:solidFill>
                <a:schemeClr val="tx2"/>
              </a:solidFill>
              <a:latin typeface="Trebuchet MS" pitchFamily="34" charset="0"/>
            </a:endParaRPr>
          </a:p>
        </p:txBody>
      </p:sp>
      <p:sp>
        <p:nvSpPr>
          <p:cNvPr id="45" name="TextBox 44"/>
          <p:cNvSpPr txBox="1"/>
          <p:nvPr/>
        </p:nvSpPr>
        <p:spPr>
          <a:xfrm rot="-5400000">
            <a:off x="-191742" y="5565474"/>
            <a:ext cx="1279517" cy="307777"/>
          </a:xfrm>
          <a:prstGeom prst="rect">
            <a:avLst/>
          </a:prstGeom>
          <a:noFill/>
        </p:spPr>
        <p:txBody>
          <a:bodyPr wrap="none" rtlCol="0">
            <a:spAutoFit/>
          </a:bodyPr>
          <a:lstStyle/>
          <a:p>
            <a:r>
              <a:rPr lang="en-US" sz="1400" b="1" dirty="0" smtClean="0">
                <a:solidFill>
                  <a:schemeClr val="tx2"/>
                </a:solidFill>
                <a:latin typeface="Trebuchet MS" pitchFamily="34" charset="0"/>
              </a:rPr>
              <a:t>Prescriptions</a:t>
            </a:r>
            <a:endParaRPr lang="en-US" sz="1400" b="1" dirty="0">
              <a:solidFill>
                <a:schemeClr val="tx2"/>
              </a:solidFill>
              <a:latin typeface="Trebuchet MS" pitchFamily="34" charset="0"/>
            </a:endParaRPr>
          </a:p>
        </p:txBody>
      </p:sp>
      <p:sp>
        <p:nvSpPr>
          <p:cNvPr id="46" name="TextBox 45"/>
          <p:cNvSpPr txBox="1"/>
          <p:nvPr/>
        </p:nvSpPr>
        <p:spPr>
          <a:xfrm>
            <a:off x="381000" y="990600"/>
            <a:ext cx="2971800" cy="369332"/>
          </a:xfrm>
          <a:prstGeom prst="rect">
            <a:avLst/>
          </a:prstGeom>
          <a:noFill/>
        </p:spPr>
        <p:txBody>
          <a:bodyPr wrap="square" rtlCol="0">
            <a:spAutoFit/>
          </a:bodyPr>
          <a:lstStyle/>
          <a:p>
            <a:r>
              <a:rPr lang="en-US" dirty="0">
                <a:solidFill>
                  <a:schemeClr val="accent1"/>
                </a:solidFill>
              </a:rPr>
              <a:t>p</a:t>
            </a:r>
            <a:r>
              <a:rPr lang="en-US" dirty="0" smtClean="0">
                <a:solidFill>
                  <a:schemeClr val="accent1"/>
                </a:solidFill>
              </a:rPr>
              <a:t>atient(id, gender, date).</a:t>
            </a:r>
            <a:endParaRPr lang="en-US" dirty="0">
              <a:solidFill>
                <a:schemeClr val="accent1"/>
              </a:solidFill>
            </a:endParaRPr>
          </a:p>
        </p:txBody>
      </p:sp>
      <p:sp>
        <p:nvSpPr>
          <p:cNvPr id="47" name="TextBox 46"/>
          <p:cNvSpPr txBox="1"/>
          <p:nvPr/>
        </p:nvSpPr>
        <p:spPr>
          <a:xfrm>
            <a:off x="3657600" y="990600"/>
            <a:ext cx="4286867" cy="369332"/>
          </a:xfrm>
          <a:prstGeom prst="rect">
            <a:avLst/>
          </a:prstGeom>
          <a:noFill/>
        </p:spPr>
        <p:txBody>
          <a:bodyPr wrap="square" rtlCol="0">
            <a:spAutoFit/>
          </a:bodyPr>
          <a:lstStyle/>
          <a:p>
            <a:r>
              <a:rPr lang="en-US" dirty="0" smtClean="0">
                <a:solidFill>
                  <a:schemeClr val="accent1"/>
                </a:solidFill>
              </a:rPr>
              <a:t>visit(id, date, phys, </a:t>
            </a:r>
            <a:r>
              <a:rPr lang="en-US" dirty="0" err="1" smtClean="0">
                <a:solidFill>
                  <a:schemeClr val="accent1"/>
                </a:solidFill>
              </a:rPr>
              <a:t>symp</a:t>
            </a:r>
            <a:r>
              <a:rPr lang="en-US" dirty="0" smtClean="0">
                <a:solidFill>
                  <a:schemeClr val="accent1"/>
                </a:solidFill>
              </a:rPr>
              <a:t>, diagnosis).</a:t>
            </a:r>
            <a:endParaRPr lang="en-US" dirty="0">
              <a:solidFill>
                <a:schemeClr val="accent1"/>
              </a:solidFill>
            </a:endParaRPr>
          </a:p>
        </p:txBody>
      </p:sp>
      <p:sp>
        <p:nvSpPr>
          <p:cNvPr id="48" name="TextBox 47"/>
          <p:cNvSpPr txBox="1"/>
          <p:nvPr/>
        </p:nvSpPr>
        <p:spPr>
          <a:xfrm>
            <a:off x="467872" y="2743200"/>
            <a:ext cx="2971800" cy="369332"/>
          </a:xfrm>
          <a:prstGeom prst="rect">
            <a:avLst/>
          </a:prstGeom>
          <a:noFill/>
        </p:spPr>
        <p:txBody>
          <a:bodyPr wrap="square" rtlCol="0">
            <a:spAutoFit/>
          </a:bodyPr>
          <a:lstStyle/>
          <a:p>
            <a:r>
              <a:rPr lang="en-US" dirty="0" smtClean="0">
                <a:solidFill>
                  <a:schemeClr val="accent1"/>
                </a:solidFill>
              </a:rPr>
              <a:t>lab(id, date, test, result).</a:t>
            </a:r>
            <a:endParaRPr lang="en-US" dirty="0">
              <a:solidFill>
                <a:schemeClr val="accent1"/>
              </a:solidFill>
            </a:endParaRPr>
          </a:p>
        </p:txBody>
      </p:sp>
      <p:sp>
        <p:nvSpPr>
          <p:cNvPr id="49" name="TextBox 48"/>
          <p:cNvSpPr txBox="1"/>
          <p:nvPr/>
        </p:nvSpPr>
        <p:spPr>
          <a:xfrm>
            <a:off x="4582671" y="2743200"/>
            <a:ext cx="2971800" cy="369332"/>
          </a:xfrm>
          <a:prstGeom prst="rect">
            <a:avLst/>
          </a:prstGeom>
          <a:noFill/>
        </p:spPr>
        <p:txBody>
          <a:bodyPr wrap="square" rtlCol="0">
            <a:spAutoFit/>
          </a:bodyPr>
          <a:lstStyle/>
          <a:p>
            <a:r>
              <a:rPr lang="en-US" dirty="0" smtClean="0">
                <a:solidFill>
                  <a:schemeClr val="accent1"/>
                </a:solidFill>
              </a:rPr>
              <a:t>SNP(id, snp1, …, snp500K).</a:t>
            </a:r>
            <a:endParaRPr lang="en-US" dirty="0">
              <a:solidFill>
                <a:schemeClr val="accent1"/>
              </a:solidFill>
            </a:endParaRPr>
          </a:p>
        </p:txBody>
      </p:sp>
      <p:sp>
        <p:nvSpPr>
          <p:cNvPr id="50" name="TextBox 49"/>
          <p:cNvSpPr txBox="1"/>
          <p:nvPr/>
        </p:nvSpPr>
        <p:spPr>
          <a:xfrm>
            <a:off x="2015458" y="4647684"/>
            <a:ext cx="5821682" cy="369332"/>
          </a:xfrm>
          <a:prstGeom prst="rect">
            <a:avLst/>
          </a:prstGeom>
          <a:noFill/>
        </p:spPr>
        <p:txBody>
          <a:bodyPr wrap="square" rtlCol="0">
            <a:spAutoFit/>
          </a:bodyPr>
          <a:lstStyle/>
          <a:p>
            <a:r>
              <a:rPr lang="en-US" dirty="0" smtClean="0">
                <a:solidFill>
                  <a:schemeClr val="accent1"/>
                </a:solidFill>
              </a:rPr>
              <a:t>prescriptions(id, </a:t>
            </a:r>
            <a:r>
              <a:rPr lang="en-US" dirty="0" err="1" smtClean="0">
                <a:solidFill>
                  <a:schemeClr val="accent1"/>
                </a:solidFill>
              </a:rPr>
              <a:t>date_p</a:t>
            </a:r>
            <a:r>
              <a:rPr lang="en-US" dirty="0" smtClean="0">
                <a:solidFill>
                  <a:schemeClr val="accent1"/>
                </a:solidFill>
              </a:rPr>
              <a:t>, </a:t>
            </a:r>
            <a:r>
              <a:rPr lang="en-US" dirty="0" err="1" smtClean="0">
                <a:solidFill>
                  <a:schemeClr val="accent1"/>
                </a:solidFill>
              </a:rPr>
              <a:t>date_f</a:t>
            </a:r>
            <a:r>
              <a:rPr lang="en-US" dirty="0" smtClean="0">
                <a:solidFill>
                  <a:schemeClr val="accent1"/>
                </a:solidFill>
              </a:rPr>
              <a:t>, phys, med, dose, duration).</a:t>
            </a:r>
            <a:endParaRPr lang="en-US" dirty="0">
              <a:solidFill>
                <a:schemeClr val="accent1"/>
              </a:solidFill>
            </a:endParaRPr>
          </a:p>
        </p:txBody>
      </p:sp>
      <p:sp>
        <p:nvSpPr>
          <p:cNvPr id="51" name="Slide Number Placeholder 50"/>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3943050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work</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685800" y="2177685"/>
            <a:ext cx="2356738" cy="1371282"/>
          </a:xfrm>
          <a:prstGeom prst="rect">
            <a:avLst/>
          </a:prstGeom>
          <a:noFill/>
          <a:ln w="9525">
            <a:noFill/>
            <a:miter lim="800000"/>
            <a:headEnd/>
            <a:tailEnd/>
          </a:ln>
        </p:spPr>
      </p:pic>
      <p:pic>
        <p:nvPicPr>
          <p:cNvPr id="9218" name="Picture 2" descr="http://trec-kba.org/trec-kba-streaming-slot-filling-exa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449" y="1845239"/>
            <a:ext cx="4038600" cy="2036175"/>
          </a:xfrm>
          <a:prstGeom prst="rect">
            <a:avLst/>
          </a:prstGeom>
          <a:noFill/>
          <a:extLst>
            <a:ext uri="{909E8E84-426E-40DD-AFC4-6F175D3DCCD1}">
              <a14:hiddenFill xmlns:a14="http://schemas.microsoft.com/office/drawing/2010/main">
                <a:solidFill>
                  <a:srgbClr val="FFFFFF"/>
                </a:solidFill>
              </a14:hiddenFill>
            </a:ext>
          </a:extLst>
        </p:spPr>
      </p:pic>
      <p:sp>
        <p:nvSpPr>
          <p:cNvPr id="65" name="Flowchart: Document 64"/>
          <p:cNvSpPr/>
          <p:nvPr/>
        </p:nvSpPr>
        <p:spPr>
          <a:xfrm>
            <a:off x="229496" y="5027976"/>
            <a:ext cx="3468536" cy="1371600"/>
          </a:xfrm>
          <a:prstGeom prst="flowChartDocumen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a:t>Aaron Rodgers‘ 48-yard TD pass to Randall Cobb with 38 seconds left gave the </a:t>
            </a:r>
            <a:r>
              <a:rPr lang="en-US" b="1" dirty="0">
                <a:solidFill>
                  <a:schemeClr val="accent1"/>
                </a:solidFill>
              </a:rPr>
              <a:t>Packers</a:t>
            </a:r>
            <a:r>
              <a:rPr lang="en-US" dirty="0"/>
              <a:t> </a:t>
            </a:r>
            <a:r>
              <a:rPr lang="en-US" sz="1600" dirty="0"/>
              <a:t>a </a:t>
            </a:r>
            <a:r>
              <a:rPr lang="en-US" sz="1600" b="1" dirty="0">
                <a:solidFill>
                  <a:schemeClr val="accent2"/>
                </a:solidFill>
              </a:rPr>
              <a:t>33-28</a:t>
            </a:r>
            <a:r>
              <a:rPr lang="en-US" sz="1600" dirty="0"/>
              <a:t> victory against the </a:t>
            </a:r>
            <a:r>
              <a:rPr lang="en-US" b="1" dirty="0">
                <a:solidFill>
                  <a:schemeClr val="accent4"/>
                </a:solidFill>
              </a:rPr>
              <a:t>Bears</a:t>
            </a:r>
            <a:r>
              <a:rPr lang="en-US" dirty="0">
                <a:solidFill>
                  <a:schemeClr val="accent4"/>
                </a:solidFill>
              </a:rPr>
              <a:t> </a:t>
            </a:r>
            <a:r>
              <a:rPr lang="en-US" sz="1600" dirty="0"/>
              <a:t>in Chicago on Sunday evening</a:t>
            </a:r>
            <a:r>
              <a:rPr lang="en-US" sz="1600" dirty="0" smtClean="0"/>
              <a:t>.</a:t>
            </a:r>
            <a:endParaRPr lang="en-US" sz="1600" dirty="0"/>
          </a:p>
        </p:txBody>
      </p:sp>
      <p:sp>
        <p:nvSpPr>
          <p:cNvPr id="67" name="TextBox 66"/>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Other work</a:t>
            </a:r>
            <a:endParaRPr lang="en-US" sz="2800" dirty="0">
              <a:solidFill>
                <a:schemeClr val="accent1">
                  <a:lumMod val="60000"/>
                  <a:lumOff val="40000"/>
                </a:schemeClr>
              </a:solidFill>
            </a:endParaRPr>
          </a:p>
        </p:txBody>
      </p:sp>
      <p:graphicFrame>
        <p:nvGraphicFramePr>
          <p:cNvPr id="3" name="Diagram 2"/>
          <p:cNvGraphicFramePr/>
          <p:nvPr>
            <p:extLst>
              <p:ext uri="{D42A27DB-BD31-4B8C-83A1-F6EECF244321}">
                <p14:modId xmlns:p14="http://schemas.microsoft.com/office/powerpoint/2010/main" val="730848346"/>
              </p:ext>
            </p:extLst>
          </p:nvPr>
        </p:nvGraphicFramePr>
        <p:xfrm>
          <a:off x="609600" y="1537462"/>
          <a:ext cx="2667000" cy="617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6426349" y="1537462"/>
            <a:ext cx="1905000" cy="307777"/>
          </a:xfrm>
          <a:prstGeom prst="rect">
            <a:avLst/>
          </a:prstGeom>
          <a:noFill/>
        </p:spPr>
        <p:txBody>
          <a:bodyPr wrap="square" rtlCol="0">
            <a:spAutoFit/>
          </a:bodyPr>
          <a:lstStyle/>
          <a:p>
            <a:r>
              <a:rPr lang="en-US" sz="1400" dirty="0" smtClean="0">
                <a:solidFill>
                  <a:schemeClr val="bg2">
                    <a:lumMod val="50000"/>
                  </a:schemeClr>
                </a:solidFill>
              </a:rPr>
              <a:t>Image from TAC KBA</a:t>
            </a:r>
            <a:endParaRPr lang="en-US" sz="1400" dirty="0">
              <a:solidFill>
                <a:schemeClr val="bg2">
                  <a:lumMod val="50000"/>
                </a:schemeClr>
              </a:solidFill>
            </a:endParaRPr>
          </a:p>
        </p:txBody>
      </p:sp>
      <p:pic>
        <p:nvPicPr>
          <p:cNvPr id="8194" name="Picture 2" descr="C:\Users\tkhot\Dropbox\Research\FinalThesis\figs\CRAsMultiplexer.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765" y="4436006"/>
            <a:ext cx="3041967" cy="228147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42372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3" grpId="0">
        <p:bldAsOne/>
      </p:bldGraphic>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Autofit/>
          </a:bodyPr>
          <a:lstStyle/>
          <a:p>
            <a:r>
              <a:rPr lang="en-US" sz="2400" dirty="0" smtClean="0"/>
              <a:t>Reduce inference time</a:t>
            </a:r>
          </a:p>
          <a:p>
            <a:pPr lvl="1"/>
            <a:r>
              <a:rPr lang="en-US" dirty="0" smtClean="0"/>
              <a:t>Learning for inference</a:t>
            </a:r>
          </a:p>
          <a:p>
            <a:pPr lvl="1"/>
            <a:r>
              <a:rPr lang="en-US" dirty="0" smtClean="0"/>
              <a:t>Exploit decomposability</a:t>
            </a:r>
          </a:p>
          <a:p>
            <a:pPr lvl="1"/>
            <a:endParaRPr lang="en-US" sz="2400" dirty="0"/>
          </a:p>
          <a:p>
            <a:r>
              <a:rPr lang="en-US" sz="2400" dirty="0" smtClean="0"/>
              <a:t> Adapt models</a:t>
            </a:r>
          </a:p>
          <a:p>
            <a:pPr lvl="1"/>
            <a:r>
              <a:rPr lang="en-US" dirty="0" smtClean="0"/>
              <a:t>Based on feedback from an expert</a:t>
            </a:r>
          </a:p>
          <a:p>
            <a:pPr lvl="1"/>
            <a:r>
              <a:rPr lang="en-US" dirty="0" smtClean="0"/>
              <a:t>To change in definition over time</a:t>
            </a:r>
            <a:endParaRPr lang="en-US" sz="2400" dirty="0" smtClean="0"/>
          </a:p>
          <a:p>
            <a:pPr lvl="1"/>
            <a:endParaRPr lang="en-US" sz="2400" dirty="0"/>
          </a:p>
          <a:p>
            <a:r>
              <a:rPr lang="en-US" sz="2400" dirty="0" smtClean="0"/>
              <a:t>Broadly apply relational models</a:t>
            </a:r>
          </a:p>
          <a:p>
            <a:pPr lvl="1"/>
            <a:r>
              <a:rPr lang="en-US" dirty="0" smtClean="0"/>
              <a:t>Learn constraints between events and/or relations</a:t>
            </a:r>
          </a:p>
          <a:p>
            <a:pPr lvl="1"/>
            <a:r>
              <a:rPr lang="en-US" dirty="0" smtClean="0"/>
              <a:t>Extend to directed models</a:t>
            </a:r>
            <a:endParaRPr lang="en-US" sz="2400" dirty="0"/>
          </a:p>
        </p:txBody>
      </p:sp>
      <p:pic>
        <p:nvPicPr>
          <p:cNvPr id="8194" name="Picture 2" descr="C:\Users\tkhot\AppData\Local\Microsoft\Windows\Temporary Internet Files\Content.IE5\CIQWKZ7I\MC9004420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6652" y="1752600"/>
            <a:ext cx="1860550" cy="5683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tkhot\AppData\Local\Microsoft\Windows\Temporary Internet Files\Content.IE5\92FAK00J\MC9003009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514" y="3352800"/>
            <a:ext cx="1165973" cy="104058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tkhot\AppData\Local\Microsoft\Windows\Temporary Internet Files\Content.IE5\FKBM9955\MC90031266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9474" y="5257800"/>
            <a:ext cx="1397728" cy="12704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78038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5896268" cy="5029200"/>
          </a:xfrm>
        </p:spPr>
        <p:txBody>
          <a:bodyPr/>
          <a:lstStyle/>
          <a:p>
            <a:r>
              <a:rPr lang="en-US" dirty="0" smtClean="0"/>
              <a:t>Developed an efficient structure learning algorithm for two models</a:t>
            </a:r>
          </a:p>
          <a:p>
            <a:endParaRPr lang="en-US" dirty="0" smtClean="0"/>
          </a:p>
          <a:p>
            <a:endParaRPr lang="en-US" dirty="0"/>
          </a:p>
          <a:p>
            <a:r>
              <a:rPr lang="en-US" dirty="0" smtClean="0"/>
              <a:t>Derived the first EM algorithm for structure learning of RDNs and MLNs</a:t>
            </a:r>
          </a:p>
          <a:p>
            <a:endParaRPr lang="en-US" dirty="0"/>
          </a:p>
          <a:p>
            <a:r>
              <a:rPr lang="en-US" dirty="0" smtClean="0"/>
              <a:t>Designed a one-class classification approach for relational  data</a:t>
            </a:r>
          </a:p>
          <a:p>
            <a:endParaRPr lang="en-US" dirty="0"/>
          </a:p>
          <a:p>
            <a:r>
              <a:rPr lang="en-US" dirty="0" smtClean="0"/>
              <a:t>Applied my approach on biomedical and NLP tasks</a:t>
            </a:r>
            <a:endParaRPr lang="en-US" dirty="0"/>
          </a:p>
          <a:p>
            <a:endParaRPr lang="en-US" dirty="0" smtClean="0"/>
          </a:p>
        </p:txBody>
      </p:sp>
      <p:grpSp>
        <p:nvGrpSpPr>
          <p:cNvPr id="34" name="Group 33"/>
          <p:cNvGrpSpPr/>
          <p:nvPr/>
        </p:nvGrpSpPr>
        <p:grpSpPr>
          <a:xfrm>
            <a:off x="6350096" y="1210298"/>
            <a:ext cx="1879504" cy="1286277"/>
            <a:chOff x="6019800" y="990600"/>
            <a:chExt cx="2286000" cy="1630530"/>
          </a:xfrm>
        </p:grpSpPr>
        <p:pic>
          <p:nvPicPr>
            <p:cNvPr id="5" name="Picture 4" descr="Slide2.PNG"/>
            <p:cNvPicPr>
              <a:picLocks noChangeAspect="1"/>
            </p:cNvPicPr>
            <p:nvPr/>
          </p:nvPicPr>
          <p:blipFill>
            <a:blip r:embed="rId2" cstate="print">
              <a:duotone>
                <a:schemeClr val="accent1">
                  <a:shade val="45000"/>
                  <a:satMod val="135000"/>
                </a:schemeClr>
                <a:prstClr val="white"/>
              </a:duotone>
            </a:blip>
            <a:stretch>
              <a:fillRect/>
            </a:stretch>
          </p:blipFill>
          <p:spPr>
            <a:xfrm>
              <a:off x="7923737" y="1628267"/>
              <a:ext cx="382063" cy="437935"/>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6019800" y="990600"/>
              <a:ext cx="467483" cy="642480"/>
              <a:chOff x="9771551" y="3451156"/>
              <a:chExt cx="656125" cy="616967"/>
            </a:xfrm>
          </p:grpSpPr>
          <p:cxnSp>
            <p:nvCxnSpPr>
              <p:cNvPr id="7" name="Straight Arrow Connector 6"/>
              <p:cNvCxnSpPr/>
              <p:nvPr/>
            </p:nvCxnSpPr>
            <p:spPr>
              <a:xfrm flipV="1">
                <a:off x="9771551" y="3451156"/>
                <a:ext cx="5757" cy="6154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777307" y="4066649"/>
                <a:ext cx="650369" cy="14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777308" y="3609247"/>
                <a:ext cx="66778" cy="455197"/>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854872" y="3609035"/>
                <a:ext cx="66778" cy="455197"/>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36248" y="3608304"/>
                <a:ext cx="66778" cy="455197"/>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058039" y="1920893"/>
              <a:ext cx="469481" cy="700237"/>
              <a:chOff x="9772839" y="3455918"/>
              <a:chExt cx="654837" cy="615494"/>
            </a:xfrm>
          </p:grpSpPr>
          <p:cxnSp>
            <p:nvCxnSpPr>
              <p:cNvPr id="13" name="Straight Arrow Connector 12"/>
              <p:cNvCxnSpPr/>
              <p:nvPr/>
            </p:nvCxnSpPr>
            <p:spPr>
              <a:xfrm flipV="1">
                <a:off x="9772839" y="3455918"/>
                <a:ext cx="5757" cy="6154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777307" y="4066649"/>
                <a:ext cx="650369" cy="14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777308" y="3859231"/>
                <a:ext cx="77564" cy="20539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862016" y="3859231"/>
                <a:ext cx="59002" cy="205003"/>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36850" y="3859231"/>
                <a:ext cx="66176" cy="204457"/>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018256" y="3859231"/>
                <a:ext cx="74232" cy="2054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099632" y="3859231"/>
                <a:ext cx="61046" cy="2048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170657" y="3859231"/>
                <a:ext cx="62737" cy="2048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728810" y="1244591"/>
              <a:ext cx="433990" cy="806604"/>
              <a:chOff x="9772839" y="3570535"/>
              <a:chExt cx="605335" cy="708989"/>
            </a:xfrm>
          </p:grpSpPr>
          <p:cxnSp>
            <p:nvCxnSpPr>
              <p:cNvPr id="22" name="Straight Arrow Connector 21"/>
              <p:cNvCxnSpPr/>
              <p:nvPr/>
            </p:nvCxnSpPr>
            <p:spPr>
              <a:xfrm flipV="1">
                <a:off x="9772839" y="3570535"/>
                <a:ext cx="3243" cy="5008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777307" y="4066649"/>
                <a:ext cx="600867" cy="5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777308" y="3859231"/>
                <a:ext cx="77564" cy="205399"/>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862016" y="3859231"/>
                <a:ext cx="59002" cy="205003"/>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936850" y="3859231"/>
                <a:ext cx="66176" cy="204457"/>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020535" y="4074123"/>
                <a:ext cx="74232" cy="2054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099106" y="4074669"/>
                <a:ext cx="61046" cy="2048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169058" y="4074430"/>
                <a:ext cx="62737" cy="2048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feld 8"/>
            <p:cNvSpPr txBox="1"/>
            <p:nvPr/>
          </p:nvSpPr>
          <p:spPr>
            <a:xfrm>
              <a:off x="6093551" y="1716399"/>
              <a:ext cx="193658" cy="296374"/>
            </a:xfrm>
            <a:prstGeom prst="rect">
              <a:avLst/>
            </a:prstGeom>
            <a:noFill/>
          </p:spPr>
          <p:txBody>
            <a:bodyPr wrap="square" lIns="80147" tIns="40074" rIns="80147" bIns="40074" rtlCol="0">
              <a:spAutoFit/>
            </a:bodyPr>
            <a:lstStyle/>
            <a:p>
              <a:pPr>
                <a:buNone/>
              </a:pPr>
              <a:r>
                <a:rPr lang="de-DE" sz="1400" b="1" dirty="0" smtClean="0">
                  <a:solidFill>
                    <a:schemeClr val="tx2"/>
                  </a:solidFill>
                </a:rPr>
                <a:t>-</a:t>
              </a:r>
              <a:endParaRPr lang="de-DE" sz="1200" b="1" dirty="0">
                <a:solidFill>
                  <a:schemeClr val="tx2"/>
                </a:solidFill>
              </a:endParaRPr>
            </a:p>
          </p:txBody>
        </p:sp>
        <p:sp>
          <p:nvSpPr>
            <p:cNvPr id="32" name="Textfeld 16"/>
            <p:cNvSpPr txBox="1"/>
            <p:nvPr/>
          </p:nvSpPr>
          <p:spPr>
            <a:xfrm>
              <a:off x="6513677" y="1791803"/>
              <a:ext cx="111739" cy="265597"/>
            </a:xfrm>
            <a:prstGeom prst="rect">
              <a:avLst/>
            </a:prstGeom>
            <a:noFill/>
          </p:spPr>
          <p:txBody>
            <a:bodyPr wrap="square" lIns="80147" tIns="40074" rIns="80147" bIns="40074" rtlCol="0">
              <a:spAutoFit/>
            </a:bodyPr>
            <a:lstStyle/>
            <a:p>
              <a:pPr>
                <a:buNone/>
              </a:pPr>
              <a:r>
                <a:rPr lang="de-DE" sz="1200" b="1" dirty="0">
                  <a:solidFill>
                    <a:schemeClr val="tx2"/>
                  </a:solidFill>
                </a:rPr>
                <a:t>=</a:t>
              </a:r>
            </a:p>
          </p:txBody>
        </p:sp>
        <p:sp>
          <p:nvSpPr>
            <p:cNvPr id="33" name="Pfeil nach rechts 25"/>
            <p:cNvSpPr/>
            <p:nvPr/>
          </p:nvSpPr>
          <p:spPr bwMode="auto">
            <a:xfrm>
              <a:off x="7182124" y="1668931"/>
              <a:ext cx="741612" cy="271255"/>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300552" indent="-300552" algn="ctr" defTabSz="631715" eaLnBrk="0" fontAlgn="base" hangingPunct="0">
                <a:spcBef>
                  <a:spcPct val="20000"/>
                </a:spcBef>
                <a:spcAft>
                  <a:spcPct val="35000"/>
                </a:spcAft>
                <a:buSzPct val="60000"/>
                <a:tabLst>
                  <a:tab pos="236545" algn="l"/>
                  <a:tab pos="473091" algn="l"/>
                  <a:tab pos="2679921" algn="l"/>
                  <a:tab pos="2912292" algn="l"/>
                  <a:tab pos="3148838" algn="l"/>
                </a:tabLst>
              </a:pPr>
              <a:r>
                <a:rPr lang="de-DE" sz="700" dirty="0" err="1">
                  <a:solidFill>
                    <a:schemeClr val="tx2"/>
                  </a:solidFill>
                  <a:latin typeface="Frutiger 55 Roman" pitchFamily="34" charset="0"/>
                </a:rPr>
                <a:t>Induce</a:t>
              </a:r>
              <a:endParaRPr lang="de-DE" sz="700" dirty="0">
                <a:solidFill>
                  <a:schemeClr val="tx2"/>
                </a:solidFill>
                <a:latin typeface="Frutiger 55 Roman" pitchFamily="34" charset="0"/>
              </a:endParaRPr>
            </a:p>
          </p:txBody>
        </p:sp>
      </p:grpSp>
      <p:grpSp>
        <p:nvGrpSpPr>
          <p:cNvPr id="35" name="Group 34"/>
          <p:cNvGrpSpPr/>
          <p:nvPr/>
        </p:nvGrpSpPr>
        <p:grpSpPr>
          <a:xfrm>
            <a:off x="6738794" y="2819400"/>
            <a:ext cx="1490806" cy="1724944"/>
            <a:chOff x="3970148" y="2133601"/>
            <a:chExt cx="3726052" cy="4432915"/>
          </a:xfrm>
        </p:grpSpPr>
        <p:grpSp>
          <p:nvGrpSpPr>
            <p:cNvPr id="36" name="Group 38"/>
            <p:cNvGrpSpPr/>
            <p:nvPr/>
          </p:nvGrpSpPr>
          <p:grpSpPr>
            <a:xfrm>
              <a:off x="5782822" y="2527797"/>
              <a:ext cx="1309153" cy="527406"/>
              <a:chOff x="4814455" y="394855"/>
              <a:chExt cx="1981200" cy="838200"/>
            </a:xfrm>
          </p:grpSpPr>
          <p:sp>
            <p:nvSpPr>
              <p:cNvPr id="114" name="Rectangle 113"/>
              <p:cNvSpPr/>
              <p:nvPr/>
            </p:nvSpPr>
            <p:spPr>
              <a:xfrm>
                <a:off x="4814455" y="394855"/>
                <a:ext cx="19812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grpSp>
            <p:nvGrpSpPr>
              <p:cNvPr id="115" name="Group 36"/>
              <p:cNvGrpSpPr/>
              <p:nvPr/>
            </p:nvGrpSpPr>
            <p:grpSpPr>
              <a:xfrm>
                <a:off x="4953000" y="457200"/>
                <a:ext cx="1752600" cy="685800"/>
                <a:chOff x="4953000" y="457200"/>
                <a:chExt cx="2209800" cy="914400"/>
              </a:xfrm>
            </p:grpSpPr>
            <p:sp>
              <p:nvSpPr>
                <p:cNvPr id="116" name="Oval 115"/>
                <p:cNvSpPr/>
                <p:nvPr/>
              </p:nvSpPr>
              <p:spPr>
                <a:xfrm>
                  <a:off x="4953000" y="5334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117" name="Oval 116"/>
                <p:cNvSpPr/>
                <p:nvPr/>
              </p:nvSpPr>
              <p:spPr>
                <a:xfrm>
                  <a:off x="5867400" y="914400"/>
                  <a:ext cx="457200" cy="457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118" name="Oval 117"/>
                <p:cNvSpPr/>
                <p:nvPr/>
              </p:nvSpPr>
              <p:spPr>
                <a:xfrm>
                  <a:off x="6705600" y="457200"/>
                  <a:ext cx="457200" cy="457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cxnSp>
              <p:nvCxnSpPr>
                <p:cNvPr id="119" name="Straight Connector 118"/>
                <p:cNvCxnSpPr>
                  <a:stCxn id="116" idx="5"/>
                  <a:endCxn id="117" idx="2"/>
                </p:cNvCxnSpPr>
                <p:nvPr/>
              </p:nvCxnSpPr>
              <p:spPr>
                <a:xfrm>
                  <a:off x="5343245" y="9236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7" idx="6"/>
                  <a:endCxn id="118" idx="3"/>
                </p:cNvCxnSpPr>
                <p:nvPr/>
              </p:nvCxnSpPr>
              <p:spPr>
                <a:xfrm flipV="1">
                  <a:off x="6324600" y="8474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Group 39"/>
            <p:cNvGrpSpPr/>
            <p:nvPr/>
          </p:nvGrpSpPr>
          <p:grpSpPr>
            <a:xfrm>
              <a:off x="5874371" y="2671635"/>
              <a:ext cx="1309153" cy="527406"/>
              <a:chOff x="4814455" y="394855"/>
              <a:chExt cx="1981200" cy="838200"/>
            </a:xfrm>
          </p:grpSpPr>
          <p:sp>
            <p:nvSpPr>
              <p:cNvPr id="107" name="Rectangle 106"/>
              <p:cNvSpPr/>
              <p:nvPr/>
            </p:nvSpPr>
            <p:spPr>
              <a:xfrm>
                <a:off x="4814455" y="394855"/>
                <a:ext cx="19812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grpSp>
            <p:nvGrpSpPr>
              <p:cNvPr id="108" name="Group 36"/>
              <p:cNvGrpSpPr/>
              <p:nvPr/>
            </p:nvGrpSpPr>
            <p:grpSpPr>
              <a:xfrm>
                <a:off x="4953000" y="457200"/>
                <a:ext cx="1752600" cy="685800"/>
                <a:chOff x="4953000" y="457200"/>
                <a:chExt cx="2209800" cy="914400"/>
              </a:xfrm>
            </p:grpSpPr>
            <p:sp>
              <p:nvSpPr>
                <p:cNvPr id="109" name="Oval 108"/>
                <p:cNvSpPr/>
                <p:nvPr/>
              </p:nvSpPr>
              <p:spPr>
                <a:xfrm>
                  <a:off x="4953000" y="533400"/>
                  <a:ext cx="457200" cy="457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110" name="Oval 109"/>
                <p:cNvSpPr/>
                <p:nvPr/>
              </p:nvSpPr>
              <p:spPr>
                <a:xfrm>
                  <a:off x="5867400" y="9144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111" name="Oval 110"/>
                <p:cNvSpPr/>
                <p:nvPr/>
              </p:nvSpPr>
              <p:spPr>
                <a:xfrm>
                  <a:off x="6705600" y="457200"/>
                  <a:ext cx="457200" cy="457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cxnSp>
              <p:nvCxnSpPr>
                <p:cNvPr id="112" name="Straight Connector 111"/>
                <p:cNvCxnSpPr>
                  <a:stCxn id="109" idx="5"/>
                  <a:endCxn id="110" idx="2"/>
                </p:cNvCxnSpPr>
                <p:nvPr/>
              </p:nvCxnSpPr>
              <p:spPr>
                <a:xfrm>
                  <a:off x="5343245" y="9236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10" idx="6"/>
                  <a:endCxn id="111" idx="3"/>
                </p:cNvCxnSpPr>
                <p:nvPr/>
              </p:nvCxnSpPr>
              <p:spPr>
                <a:xfrm flipV="1">
                  <a:off x="6324600" y="8474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47"/>
            <p:cNvGrpSpPr/>
            <p:nvPr/>
          </p:nvGrpSpPr>
          <p:grpSpPr>
            <a:xfrm>
              <a:off x="5984230" y="2767527"/>
              <a:ext cx="1309153" cy="527406"/>
              <a:chOff x="4814455" y="394855"/>
              <a:chExt cx="1981200" cy="838200"/>
            </a:xfrm>
          </p:grpSpPr>
          <p:sp>
            <p:nvSpPr>
              <p:cNvPr id="100" name="Rectangle 99"/>
              <p:cNvSpPr/>
              <p:nvPr/>
            </p:nvSpPr>
            <p:spPr>
              <a:xfrm>
                <a:off x="4814455" y="394855"/>
                <a:ext cx="19812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grpSp>
            <p:nvGrpSpPr>
              <p:cNvPr id="101" name="Group 36"/>
              <p:cNvGrpSpPr/>
              <p:nvPr/>
            </p:nvGrpSpPr>
            <p:grpSpPr>
              <a:xfrm>
                <a:off x="4953000" y="457200"/>
                <a:ext cx="1752600" cy="685800"/>
                <a:chOff x="4953000" y="457200"/>
                <a:chExt cx="2209800" cy="914400"/>
              </a:xfrm>
            </p:grpSpPr>
            <p:sp>
              <p:nvSpPr>
                <p:cNvPr id="102" name="Oval 101"/>
                <p:cNvSpPr/>
                <p:nvPr/>
              </p:nvSpPr>
              <p:spPr>
                <a:xfrm>
                  <a:off x="4953000" y="533400"/>
                  <a:ext cx="457200" cy="457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103" name="Oval 102"/>
                <p:cNvSpPr/>
                <p:nvPr/>
              </p:nvSpPr>
              <p:spPr>
                <a:xfrm>
                  <a:off x="5867400" y="914400"/>
                  <a:ext cx="457200" cy="457200"/>
                </a:xfrm>
                <a:prstGeom prst="ellipse">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104" name="Oval 103"/>
                <p:cNvSpPr/>
                <p:nvPr/>
              </p:nvSpPr>
              <p:spPr>
                <a:xfrm>
                  <a:off x="6705600" y="4572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cxnSp>
              <p:nvCxnSpPr>
                <p:cNvPr id="105" name="Straight Connector 104"/>
                <p:cNvCxnSpPr>
                  <a:stCxn id="102" idx="5"/>
                  <a:endCxn id="103" idx="2"/>
                </p:cNvCxnSpPr>
                <p:nvPr/>
              </p:nvCxnSpPr>
              <p:spPr>
                <a:xfrm>
                  <a:off x="5343245" y="9236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3" idx="6"/>
                  <a:endCxn id="104" idx="3"/>
                </p:cNvCxnSpPr>
                <p:nvPr/>
              </p:nvCxnSpPr>
              <p:spPr>
                <a:xfrm flipV="1">
                  <a:off x="6324600" y="8474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 name="Group 55"/>
            <p:cNvGrpSpPr/>
            <p:nvPr/>
          </p:nvGrpSpPr>
          <p:grpSpPr>
            <a:xfrm>
              <a:off x="6084934" y="2911365"/>
              <a:ext cx="1309153" cy="527406"/>
              <a:chOff x="4814455" y="394855"/>
              <a:chExt cx="1981200" cy="838200"/>
            </a:xfrm>
          </p:grpSpPr>
          <p:sp>
            <p:nvSpPr>
              <p:cNvPr id="93" name="Rectangle 92"/>
              <p:cNvSpPr/>
              <p:nvPr/>
            </p:nvSpPr>
            <p:spPr>
              <a:xfrm>
                <a:off x="4814455" y="394855"/>
                <a:ext cx="19812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grpSp>
            <p:nvGrpSpPr>
              <p:cNvPr id="94" name="Group 36"/>
              <p:cNvGrpSpPr/>
              <p:nvPr/>
            </p:nvGrpSpPr>
            <p:grpSpPr>
              <a:xfrm>
                <a:off x="4953000" y="457200"/>
                <a:ext cx="1752600" cy="685800"/>
                <a:chOff x="4953000" y="457200"/>
                <a:chExt cx="2209800" cy="914400"/>
              </a:xfrm>
            </p:grpSpPr>
            <p:sp>
              <p:nvSpPr>
                <p:cNvPr id="95" name="Oval 94"/>
                <p:cNvSpPr/>
                <p:nvPr/>
              </p:nvSpPr>
              <p:spPr>
                <a:xfrm>
                  <a:off x="4953000" y="533400"/>
                  <a:ext cx="457200" cy="457200"/>
                </a:xfrm>
                <a:prstGeom prst="ellipse">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96" name="Oval 95"/>
                <p:cNvSpPr/>
                <p:nvPr/>
              </p:nvSpPr>
              <p:spPr>
                <a:xfrm>
                  <a:off x="5867400" y="914400"/>
                  <a:ext cx="457200" cy="457200"/>
                </a:xfrm>
                <a:prstGeom prst="ellipse">
                  <a:avLst/>
                </a:prstGeom>
                <a:solidFill>
                  <a:schemeClr val="tx1"/>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97" name="Oval 96"/>
                <p:cNvSpPr/>
                <p:nvPr/>
              </p:nvSpPr>
              <p:spPr>
                <a:xfrm>
                  <a:off x="6705600" y="457200"/>
                  <a:ext cx="457200" cy="457200"/>
                </a:xfrm>
                <a:prstGeom prst="ellipse">
                  <a:avLst/>
                </a:prstGeom>
                <a:solidFill>
                  <a:schemeClr val="bg1"/>
                </a:solidFill>
                <a:ln>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cxnSp>
              <p:nvCxnSpPr>
                <p:cNvPr id="98" name="Straight Connector 97"/>
                <p:cNvCxnSpPr>
                  <a:stCxn id="95" idx="5"/>
                  <a:endCxn id="96" idx="2"/>
                </p:cNvCxnSpPr>
                <p:nvPr/>
              </p:nvCxnSpPr>
              <p:spPr>
                <a:xfrm>
                  <a:off x="5343245" y="9236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6" idx="6"/>
                  <a:endCxn id="97" idx="3"/>
                </p:cNvCxnSpPr>
                <p:nvPr/>
              </p:nvCxnSpPr>
              <p:spPr>
                <a:xfrm flipV="1">
                  <a:off x="6324600" y="8474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 name="Group 79"/>
            <p:cNvGrpSpPr/>
            <p:nvPr/>
          </p:nvGrpSpPr>
          <p:grpSpPr>
            <a:xfrm>
              <a:off x="4473669" y="4621803"/>
              <a:ext cx="1057393" cy="1006867"/>
              <a:chOff x="838200" y="304800"/>
              <a:chExt cx="2286000" cy="2286000"/>
            </a:xfrm>
          </p:grpSpPr>
          <p:sp>
            <p:nvSpPr>
              <p:cNvPr id="79" name="Oval 78"/>
              <p:cNvSpPr/>
              <p:nvPr/>
            </p:nvSpPr>
            <p:spPr>
              <a:xfrm>
                <a:off x="838200" y="685800"/>
                <a:ext cx="457200" cy="457200"/>
              </a:xfrm>
              <a:prstGeom prst="ellipse">
                <a:avLst/>
              </a:prstGeom>
              <a:solidFill>
                <a:schemeClr val="bg1"/>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80" name="Oval 79"/>
              <p:cNvSpPr/>
              <p:nvPr/>
            </p:nvSpPr>
            <p:spPr>
              <a:xfrm>
                <a:off x="1676400" y="3048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81" name="Oval 80"/>
              <p:cNvSpPr/>
              <p:nvPr/>
            </p:nvSpPr>
            <p:spPr>
              <a:xfrm>
                <a:off x="1752600" y="1219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82" name="Oval 81"/>
              <p:cNvSpPr/>
              <p:nvPr/>
            </p:nvSpPr>
            <p:spPr>
              <a:xfrm>
                <a:off x="2514600" y="6858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83" name="Oval 82"/>
              <p:cNvSpPr/>
              <p:nvPr/>
            </p:nvSpPr>
            <p:spPr>
              <a:xfrm>
                <a:off x="914400" y="1752600"/>
                <a:ext cx="457200" cy="457200"/>
              </a:xfrm>
              <a:prstGeom prst="ellipse">
                <a:avLst/>
              </a:prstGeom>
              <a:solidFill>
                <a:schemeClr val="tx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84" name="Oval 83"/>
              <p:cNvSpPr/>
              <p:nvPr/>
            </p:nvSpPr>
            <p:spPr>
              <a:xfrm>
                <a:off x="1828800" y="2133600"/>
                <a:ext cx="457200" cy="457200"/>
              </a:xfrm>
              <a:prstGeom prst="ellipse">
                <a:avLst/>
              </a:prstGeom>
              <a:solidFill>
                <a:schemeClr val="tx1"/>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85" name="Oval 84"/>
              <p:cNvSpPr/>
              <p:nvPr/>
            </p:nvSpPr>
            <p:spPr>
              <a:xfrm>
                <a:off x="2667000" y="1676400"/>
                <a:ext cx="457200" cy="457200"/>
              </a:xfrm>
              <a:prstGeom prst="ellipse">
                <a:avLst/>
              </a:prstGeom>
              <a:solidFill>
                <a:schemeClr val="bg1"/>
              </a:solidFill>
              <a:ln>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cxnSp>
            <p:nvCxnSpPr>
              <p:cNvPr id="86" name="Straight Connector 85"/>
              <p:cNvCxnSpPr>
                <a:stCxn id="79" idx="5"/>
                <a:endCxn id="81" idx="1"/>
              </p:cNvCxnSpPr>
              <p:nvPr/>
            </p:nvCxnSpPr>
            <p:spPr>
              <a:xfrm>
                <a:off x="1228445" y="1076045"/>
                <a:ext cx="591110" cy="210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0" idx="4"/>
                <a:endCxn id="81" idx="0"/>
              </p:cNvCxnSpPr>
              <p:nvPr/>
            </p:nvCxnSpPr>
            <p:spPr>
              <a:xfrm>
                <a:off x="1905000" y="762000"/>
                <a:ext cx="762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2" idx="3"/>
                <a:endCxn id="81" idx="7"/>
              </p:cNvCxnSpPr>
              <p:nvPr/>
            </p:nvCxnSpPr>
            <p:spPr>
              <a:xfrm flipH="1">
                <a:off x="2142845" y="1076045"/>
                <a:ext cx="438710" cy="210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9" idx="4"/>
                <a:endCxn id="83" idx="0"/>
              </p:cNvCxnSpPr>
              <p:nvPr/>
            </p:nvCxnSpPr>
            <p:spPr>
              <a:xfrm>
                <a:off x="1066800" y="1143000"/>
                <a:ext cx="7620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3" idx="5"/>
                <a:endCxn id="84" idx="2"/>
              </p:cNvCxnSpPr>
              <p:nvPr/>
            </p:nvCxnSpPr>
            <p:spPr>
              <a:xfrm>
                <a:off x="1304645" y="21428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4" idx="6"/>
                <a:endCxn id="85" idx="3"/>
              </p:cNvCxnSpPr>
              <p:nvPr/>
            </p:nvCxnSpPr>
            <p:spPr>
              <a:xfrm flipV="1">
                <a:off x="2286000" y="20666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4"/>
                <a:endCxn id="85" idx="0"/>
              </p:cNvCxnSpPr>
              <p:nvPr/>
            </p:nvCxnSpPr>
            <p:spPr>
              <a:xfrm>
                <a:off x="2743200" y="1143000"/>
                <a:ext cx="15240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94"/>
            <p:cNvGrpSpPr/>
            <p:nvPr/>
          </p:nvGrpSpPr>
          <p:grpSpPr>
            <a:xfrm>
              <a:off x="6387047" y="4589477"/>
              <a:ext cx="1057393" cy="1006867"/>
              <a:chOff x="838200" y="304800"/>
              <a:chExt cx="2286000" cy="2286000"/>
            </a:xfrm>
          </p:grpSpPr>
          <p:sp>
            <p:nvSpPr>
              <p:cNvPr id="65" name="Oval 64"/>
              <p:cNvSpPr/>
              <p:nvPr/>
            </p:nvSpPr>
            <p:spPr>
              <a:xfrm>
                <a:off x="838200" y="6858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66" name="Oval 65"/>
              <p:cNvSpPr/>
              <p:nvPr/>
            </p:nvSpPr>
            <p:spPr>
              <a:xfrm>
                <a:off x="1676400" y="304800"/>
                <a:ext cx="457200" cy="4572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67" name="Oval 66"/>
              <p:cNvSpPr/>
              <p:nvPr/>
            </p:nvSpPr>
            <p:spPr>
              <a:xfrm>
                <a:off x="1752600" y="1219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68" name="Oval 67"/>
              <p:cNvSpPr/>
              <p:nvPr/>
            </p:nvSpPr>
            <p:spPr>
              <a:xfrm>
                <a:off x="2514600" y="6858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69" name="Oval 68"/>
              <p:cNvSpPr/>
              <p:nvPr/>
            </p:nvSpPr>
            <p:spPr>
              <a:xfrm>
                <a:off x="914400" y="1752600"/>
                <a:ext cx="457200" cy="457200"/>
              </a:xfrm>
              <a:prstGeom prst="ellipse">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70" name="Oval 69"/>
              <p:cNvSpPr/>
              <p:nvPr/>
            </p:nvSpPr>
            <p:spPr>
              <a:xfrm>
                <a:off x="1828800" y="2133600"/>
                <a:ext cx="457200" cy="457200"/>
              </a:xfrm>
              <a:prstGeom prst="ellipse">
                <a:avLst/>
              </a:prstGeom>
              <a:solidFill>
                <a:schemeClr val="tx1"/>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71" name="Oval 70"/>
              <p:cNvSpPr/>
              <p:nvPr/>
            </p:nvSpPr>
            <p:spPr>
              <a:xfrm>
                <a:off x="2667000" y="1676400"/>
                <a:ext cx="457200" cy="457200"/>
              </a:xfrm>
              <a:prstGeom prst="ellipse">
                <a:avLst/>
              </a:prstGeom>
              <a:solidFill>
                <a:schemeClr val="bg1"/>
              </a:solidFill>
              <a:ln>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cxnSp>
            <p:nvCxnSpPr>
              <p:cNvPr id="72" name="Straight Connector 71"/>
              <p:cNvCxnSpPr>
                <a:stCxn id="65" idx="5"/>
                <a:endCxn id="67" idx="1"/>
              </p:cNvCxnSpPr>
              <p:nvPr/>
            </p:nvCxnSpPr>
            <p:spPr>
              <a:xfrm>
                <a:off x="1228445" y="1076045"/>
                <a:ext cx="591110" cy="210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6" idx="4"/>
                <a:endCxn id="67" idx="0"/>
              </p:cNvCxnSpPr>
              <p:nvPr/>
            </p:nvCxnSpPr>
            <p:spPr>
              <a:xfrm>
                <a:off x="1905000" y="762000"/>
                <a:ext cx="762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8" idx="3"/>
                <a:endCxn id="67" idx="7"/>
              </p:cNvCxnSpPr>
              <p:nvPr/>
            </p:nvCxnSpPr>
            <p:spPr>
              <a:xfrm flipH="1">
                <a:off x="2142845" y="1076045"/>
                <a:ext cx="438710" cy="210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5" idx="4"/>
                <a:endCxn id="69" idx="0"/>
              </p:cNvCxnSpPr>
              <p:nvPr/>
            </p:nvCxnSpPr>
            <p:spPr>
              <a:xfrm>
                <a:off x="1066800" y="1143000"/>
                <a:ext cx="7620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9" idx="5"/>
                <a:endCxn id="70" idx="2"/>
              </p:cNvCxnSpPr>
              <p:nvPr/>
            </p:nvCxnSpPr>
            <p:spPr>
              <a:xfrm>
                <a:off x="1304645" y="2142845"/>
                <a:ext cx="524155" cy="2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0" idx="6"/>
                <a:endCxn id="71" idx="3"/>
              </p:cNvCxnSpPr>
              <p:nvPr/>
            </p:nvCxnSpPr>
            <p:spPr>
              <a:xfrm flipV="1">
                <a:off x="2286000" y="2066645"/>
                <a:ext cx="447955" cy="295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8" idx="4"/>
                <a:endCxn id="71" idx="0"/>
              </p:cNvCxnSpPr>
              <p:nvPr/>
            </p:nvCxnSpPr>
            <p:spPr>
              <a:xfrm>
                <a:off x="2743200" y="1143000"/>
                <a:ext cx="15240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ight Arrow 41"/>
            <p:cNvSpPr/>
            <p:nvPr/>
          </p:nvSpPr>
          <p:spPr>
            <a:xfrm>
              <a:off x="3970148" y="2719581"/>
              <a:ext cx="1711970" cy="38356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43" name="TextBox 42"/>
            <p:cNvSpPr txBox="1"/>
            <p:nvPr/>
          </p:nvSpPr>
          <p:spPr>
            <a:xfrm>
              <a:off x="4926835" y="5772506"/>
              <a:ext cx="855985" cy="587070"/>
            </a:xfrm>
            <a:prstGeom prst="rect">
              <a:avLst/>
            </a:prstGeom>
            <a:noFill/>
          </p:spPr>
          <p:txBody>
            <a:bodyPr wrap="square" rtlCol="0">
              <a:spAutoFit/>
            </a:bodyPr>
            <a:lstStyle/>
            <a:p>
              <a:r>
                <a:rPr lang="el-GR" sz="800" dirty="0" smtClean="0"/>
                <a:t>Δ</a:t>
              </a:r>
              <a:r>
                <a:rPr lang="en-US" sz="800" baseline="-25000" dirty="0" smtClean="0"/>
                <a:t>x</a:t>
              </a:r>
              <a:endParaRPr lang="en-US" sz="800" baseline="-25000" dirty="0"/>
            </a:p>
          </p:txBody>
        </p:sp>
        <p:sp>
          <p:nvSpPr>
            <p:cNvPr id="44" name="TextBox 43"/>
            <p:cNvSpPr txBox="1"/>
            <p:nvPr/>
          </p:nvSpPr>
          <p:spPr>
            <a:xfrm>
              <a:off x="6684737" y="5755803"/>
              <a:ext cx="558292" cy="810713"/>
            </a:xfrm>
            <a:prstGeom prst="rect">
              <a:avLst/>
            </a:prstGeom>
            <a:noFill/>
          </p:spPr>
          <p:txBody>
            <a:bodyPr wrap="square" rtlCol="0">
              <a:spAutoFit/>
            </a:bodyPr>
            <a:lstStyle/>
            <a:p>
              <a:r>
                <a:rPr lang="el-GR" sz="800" dirty="0" smtClean="0"/>
                <a:t>Δ</a:t>
              </a:r>
              <a:r>
                <a:rPr lang="en-US" sz="800" baseline="-25000" dirty="0"/>
                <a:t>y</a:t>
              </a:r>
            </a:p>
          </p:txBody>
        </p:sp>
        <p:sp>
          <p:nvSpPr>
            <p:cNvPr id="45" name="TextBox 44"/>
            <p:cNvSpPr txBox="1"/>
            <p:nvPr/>
          </p:nvSpPr>
          <p:spPr>
            <a:xfrm>
              <a:off x="5732469" y="4861533"/>
              <a:ext cx="402817" cy="670935"/>
            </a:xfrm>
            <a:prstGeom prst="rect">
              <a:avLst/>
            </a:prstGeom>
            <a:noFill/>
          </p:spPr>
          <p:txBody>
            <a:bodyPr wrap="square" rtlCol="0">
              <a:spAutoFit/>
            </a:bodyPr>
            <a:lstStyle/>
            <a:p>
              <a:r>
                <a:rPr lang="en-US" sz="1000" dirty="0" smtClean="0"/>
                <a:t>…</a:t>
              </a:r>
              <a:endParaRPr lang="en-US" sz="1000" dirty="0"/>
            </a:p>
          </p:txBody>
        </p:sp>
        <p:grpSp>
          <p:nvGrpSpPr>
            <p:cNvPr id="46" name="Group 164"/>
            <p:cNvGrpSpPr/>
            <p:nvPr/>
          </p:nvGrpSpPr>
          <p:grpSpPr>
            <a:xfrm>
              <a:off x="4473669" y="3103149"/>
              <a:ext cx="553872" cy="671245"/>
              <a:chOff x="4191000" y="1676400"/>
              <a:chExt cx="838200" cy="1066800"/>
            </a:xfrm>
          </p:grpSpPr>
          <p:sp>
            <p:nvSpPr>
              <p:cNvPr id="61" name="Rounded Rectangle 60"/>
              <p:cNvSpPr/>
              <p:nvPr/>
            </p:nvSpPr>
            <p:spPr>
              <a:xfrm>
                <a:off x="4191000" y="1676400"/>
                <a:ext cx="838200" cy="1066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cxnSp>
            <p:nvCxnSpPr>
              <p:cNvPr id="62" name="Straight Connector 61"/>
              <p:cNvCxnSpPr/>
              <p:nvPr/>
            </p:nvCxnSpPr>
            <p:spPr>
              <a:xfrm>
                <a:off x="4495800" y="1752600"/>
                <a:ext cx="4572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495800" y="22098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267200" y="17526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170"/>
            <p:cNvGrpSpPr/>
            <p:nvPr/>
          </p:nvGrpSpPr>
          <p:grpSpPr>
            <a:xfrm>
              <a:off x="4574373" y="3199041"/>
              <a:ext cx="553872" cy="671245"/>
              <a:chOff x="4191000" y="1676400"/>
              <a:chExt cx="838200" cy="1066800"/>
            </a:xfrm>
          </p:grpSpPr>
          <p:sp>
            <p:nvSpPr>
              <p:cNvPr id="57" name="Rounded Rectangle 56"/>
              <p:cNvSpPr/>
              <p:nvPr/>
            </p:nvSpPr>
            <p:spPr>
              <a:xfrm>
                <a:off x="4191000" y="1676400"/>
                <a:ext cx="838200" cy="10668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cxnSp>
            <p:nvCxnSpPr>
              <p:cNvPr id="58" name="Straight Connector 57"/>
              <p:cNvCxnSpPr/>
              <p:nvPr/>
            </p:nvCxnSpPr>
            <p:spPr>
              <a:xfrm>
                <a:off x="4495800" y="1752600"/>
                <a:ext cx="4572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495800" y="22098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267200" y="17526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175"/>
            <p:cNvGrpSpPr/>
            <p:nvPr/>
          </p:nvGrpSpPr>
          <p:grpSpPr>
            <a:xfrm>
              <a:off x="4675077" y="3294933"/>
              <a:ext cx="553872" cy="671245"/>
              <a:chOff x="4191000" y="1676400"/>
              <a:chExt cx="838200" cy="1066800"/>
            </a:xfrm>
          </p:grpSpPr>
          <p:sp>
            <p:nvSpPr>
              <p:cNvPr id="53" name="Rounded Rectangle 52"/>
              <p:cNvSpPr/>
              <p:nvPr/>
            </p:nvSpPr>
            <p:spPr>
              <a:xfrm>
                <a:off x="4191000" y="1676400"/>
                <a:ext cx="838200" cy="1066800"/>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cxnSp>
            <p:nvCxnSpPr>
              <p:cNvPr id="54" name="Straight Connector 53"/>
              <p:cNvCxnSpPr/>
              <p:nvPr/>
            </p:nvCxnSpPr>
            <p:spPr>
              <a:xfrm>
                <a:off x="4495800" y="1752600"/>
                <a:ext cx="4572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495800" y="22098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267200" y="1752600"/>
                <a:ext cx="228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710568" y="3486719"/>
              <a:ext cx="985632" cy="922536"/>
            </a:xfrm>
            <a:prstGeom prst="rect">
              <a:avLst/>
            </a:prstGeom>
            <a:noFill/>
          </p:spPr>
          <p:txBody>
            <a:bodyPr wrap="square" rtlCol="0">
              <a:spAutoFit/>
            </a:bodyPr>
            <a:lstStyle/>
            <a:p>
              <a:r>
                <a:rPr lang="en-US" sz="800" dirty="0" smtClean="0"/>
                <a:t>|W|</a:t>
              </a:r>
              <a:endParaRPr lang="en-US" sz="800" baseline="-25000" dirty="0"/>
            </a:p>
          </p:txBody>
        </p:sp>
        <p:sp>
          <p:nvSpPr>
            <p:cNvPr id="50" name="TextBox 49"/>
            <p:cNvSpPr txBox="1"/>
            <p:nvPr/>
          </p:nvSpPr>
          <p:spPr>
            <a:xfrm>
              <a:off x="4020499" y="2133601"/>
              <a:ext cx="1853872" cy="1132203"/>
            </a:xfrm>
            <a:prstGeom prst="rect">
              <a:avLst/>
            </a:prstGeom>
            <a:noFill/>
          </p:spPr>
          <p:txBody>
            <a:bodyPr wrap="square" rtlCol="0">
              <a:spAutoFit/>
            </a:bodyPr>
            <a:lstStyle/>
            <a:p>
              <a:r>
                <a:rPr lang="en-US" sz="700" dirty="0" smtClean="0"/>
                <a:t>Sample </a:t>
              </a:r>
            </a:p>
            <a:p>
              <a:r>
                <a:rPr lang="en-US" sz="700" dirty="0" smtClean="0"/>
                <a:t>Hidden States</a:t>
              </a:r>
              <a:endParaRPr lang="en-US" sz="700" baseline="-25000" dirty="0"/>
            </a:p>
          </p:txBody>
        </p:sp>
        <p:sp>
          <p:nvSpPr>
            <p:cNvPr id="51" name="Right Arrow 50"/>
            <p:cNvSpPr/>
            <p:nvPr/>
          </p:nvSpPr>
          <p:spPr>
            <a:xfrm rot="5400000">
              <a:off x="6010696" y="3908608"/>
              <a:ext cx="1054813" cy="402817"/>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52" name="TextBox 51"/>
            <p:cNvSpPr txBox="1"/>
            <p:nvPr/>
          </p:nvSpPr>
          <p:spPr>
            <a:xfrm>
              <a:off x="5279301" y="3438774"/>
              <a:ext cx="704932" cy="810713"/>
            </a:xfrm>
            <a:prstGeom prst="rect">
              <a:avLst/>
            </a:prstGeom>
            <a:noFill/>
          </p:spPr>
          <p:txBody>
            <a:bodyPr wrap="square" rtlCol="0">
              <a:spAutoFit/>
            </a:bodyPr>
            <a:lstStyle/>
            <a:p>
              <a:r>
                <a:rPr lang="el-GR" sz="800" dirty="0" smtClean="0"/>
                <a:t>ψ</a:t>
              </a:r>
              <a:r>
                <a:rPr lang="en-US" sz="800" baseline="-25000" dirty="0" smtClean="0"/>
                <a:t>t</a:t>
              </a:r>
              <a:endParaRPr lang="en-US" sz="800" baseline="-25000" dirty="0"/>
            </a:p>
          </p:txBody>
        </p:sp>
      </p:grpSp>
      <p:grpSp>
        <p:nvGrpSpPr>
          <p:cNvPr id="121" name="Group 120"/>
          <p:cNvGrpSpPr/>
          <p:nvPr/>
        </p:nvGrpSpPr>
        <p:grpSpPr>
          <a:xfrm>
            <a:off x="6517220" y="4876015"/>
            <a:ext cx="1616851" cy="718018"/>
            <a:chOff x="2057400" y="3547534"/>
            <a:chExt cx="3826988" cy="1842564"/>
          </a:xfrm>
        </p:grpSpPr>
        <p:sp>
          <p:nvSpPr>
            <p:cNvPr id="122" name="Rounded Rectangle 121"/>
            <p:cNvSpPr/>
            <p:nvPr/>
          </p:nvSpPr>
          <p:spPr>
            <a:xfrm>
              <a:off x="2514600" y="3547535"/>
              <a:ext cx="14478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00" dirty="0" smtClean="0"/>
                <a:t>Distance Measure</a:t>
              </a:r>
              <a:endParaRPr lang="en-US" sz="700" dirty="0"/>
            </a:p>
          </p:txBody>
        </p:sp>
        <p:sp>
          <p:nvSpPr>
            <p:cNvPr id="123" name="Rounded Rectangle 122"/>
            <p:cNvSpPr/>
            <p:nvPr/>
          </p:nvSpPr>
          <p:spPr>
            <a:xfrm>
              <a:off x="4436588" y="3547534"/>
              <a:ext cx="1447800" cy="8381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dirty="0" smtClean="0"/>
                <a:t>One-class</a:t>
              </a:r>
            </a:p>
            <a:p>
              <a:pPr algn="ctr"/>
              <a:r>
                <a:rPr lang="en-US" sz="700" dirty="0" smtClean="0"/>
                <a:t>Classifier</a:t>
              </a:r>
              <a:endParaRPr lang="en-US" sz="700" dirty="0"/>
            </a:p>
          </p:txBody>
        </p:sp>
        <p:cxnSp>
          <p:nvCxnSpPr>
            <p:cNvPr id="124" name="Straight Arrow Connector 123"/>
            <p:cNvCxnSpPr>
              <a:stCxn id="122" idx="3"/>
              <a:endCxn id="123" idx="1"/>
            </p:cNvCxnSpPr>
            <p:nvPr/>
          </p:nvCxnSpPr>
          <p:spPr>
            <a:xfrm>
              <a:off x="3962401" y="3966634"/>
              <a:ext cx="4741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23" idx="3"/>
              <a:endCxn id="122" idx="0"/>
            </p:cNvCxnSpPr>
            <p:nvPr/>
          </p:nvCxnSpPr>
          <p:spPr>
            <a:xfrm flipH="1" flipV="1">
              <a:off x="3238501" y="3547534"/>
              <a:ext cx="2645887" cy="419100"/>
            </a:xfrm>
            <a:prstGeom prst="bentConnector4">
              <a:avLst>
                <a:gd name="adj1" fmla="val -13376"/>
                <a:gd name="adj2" fmla="val 213623"/>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26" name="Picture 125" descr="Slide4.PNG"/>
            <p:cNvPicPr>
              <a:picLocks noChangeAspect="1"/>
            </p:cNvPicPr>
            <p:nvPr/>
          </p:nvPicPr>
          <p:blipFill>
            <a:blip r:embed="rId3" cstate="print">
              <a:duotone>
                <a:schemeClr val="accent2">
                  <a:shade val="45000"/>
                  <a:satMod val="135000"/>
                </a:schemeClr>
                <a:prstClr val="white"/>
              </a:duotone>
            </a:blip>
            <a:stretch>
              <a:fillRect/>
            </a:stretch>
          </p:blipFill>
          <p:spPr>
            <a:xfrm>
              <a:off x="2057400" y="4572000"/>
              <a:ext cx="685800" cy="818098"/>
            </a:xfrm>
            <a:prstGeom prst="rect">
              <a:avLst/>
            </a:prstGeom>
            <a:ln>
              <a:noFill/>
            </a:ln>
            <a:effectLst/>
          </p:spPr>
        </p:pic>
        <p:pic>
          <p:nvPicPr>
            <p:cNvPr id="127" name="Picture 126" descr="Slide3.PNG"/>
            <p:cNvPicPr>
              <a:picLocks noChangeAspect="1"/>
            </p:cNvPicPr>
            <p:nvPr/>
          </p:nvPicPr>
          <p:blipFill>
            <a:blip r:embed="rId4" cstate="print">
              <a:duotone>
                <a:schemeClr val="accent6">
                  <a:shade val="45000"/>
                  <a:satMod val="135000"/>
                </a:schemeClr>
                <a:prstClr val="white"/>
              </a:duotone>
            </a:blip>
            <a:stretch>
              <a:fillRect/>
            </a:stretch>
          </p:blipFill>
          <p:spPr>
            <a:xfrm>
              <a:off x="3048000" y="4572000"/>
              <a:ext cx="713415" cy="762000"/>
            </a:xfrm>
            <a:prstGeom prst="rect">
              <a:avLst/>
            </a:prstGeom>
            <a:ln>
              <a:noFill/>
            </a:ln>
            <a:effectLst/>
          </p:spPr>
        </p:pic>
        <p:pic>
          <p:nvPicPr>
            <p:cNvPr id="128" name="Picture 127" descr="Slide2.PNG"/>
            <p:cNvPicPr>
              <a:picLocks noChangeAspect="1"/>
            </p:cNvPicPr>
            <p:nvPr/>
          </p:nvPicPr>
          <p:blipFill>
            <a:blip r:embed="rId2" cstate="print">
              <a:duotone>
                <a:schemeClr val="accent1">
                  <a:shade val="45000"/>
                  <a:satMod val="135000"/>
                </a:schemeClr>
                <a:prstClr val="white"/>
              </a:duotone>
            </a:blip>
            <a:stretch>
              <a:fillRect/>
            </a:stretch>
          </p:blipFill>
          <p:spPr>
            <a:xfrm>
              <a:off x="4066308" y="4572000"/>
              <a:ext cx="810492" cy="685800"/>
            </a:xfrm>
            <a:prstGeom prst="rect">
              <a:avLst/>
            </a:prstGeom>
            <a:ln>
              <a:noFill/>
            </a:ln>
            <a:effectLst/>
          </p:spPr>
        </p:pic>
        <p:sp>
          <p:nvSpPr>
            <p:cNvPr id="129" name="Textfeld 36"/>
            <p:cNvSpPr txBox="1"/>
            <p:nvPr/>
          </p:nvSpPr>
          <p:spPr>
            <a:xfrm>
              <a:off x="2740503" y="4648202"/>
              <a:ext cx="588861" cy="631848"/>
            </a:xfrm>
            <a:prstGeom prst="rect">
              <a:avLst/>
            </a:prstGeom>
            <a:noFill/>
          </p:spPr>
          <p:txBody>
            <a:bodyPr wrap="none" rtlCol="0">
              <a:spAutoFit/>
            </a:bodyPr>
            <a:lstStyle/>
            <a:p>
              <a:pPr>
                <a:buNone/>
              </a:pPr>
              <a:r>
                <a:rPr lang="de-DE" sz="1000" b="1" dirty="0">
                  <a:solidFill>
                    <a:schemeClr val="tx2"/>
                  </a:solidFill>
                </a:rPr>
                <a:t>+</a:t>
              </a:r>
            </a:p>
          </p:txBody>
        </p:sp>
        <p:sp>
          <p:nvSpPr>
            <p:cNvPr id="130" name="Textfeld 36"/>
            <p:cNvSpPr txBox="1"/>
            <p:nvPr/>
          </p:nvSpPr>
          <p:spPr>
            <a:xfrm>
              <a:off x="3731103" y="4704545"/>
              <a:ext cx="588861" cy="631848"/>
            </a:xfrm>
            <a:prstGeom prst="rect">
              <a:avLst/>
            </a:prstGeom>
            <a:noFill/>
          </p:spPr>
          <p:txBody>
            <a:bodyPr wrap="none" rtlCol="0">
              <a:spAutoFit/>
            </a:bodyPr>
            <a:lstStyle/>
            <a:p>
              <a:pPr>
                <a:buNone/>
              </a:pPr>
              <a:r>
                <a:rPr lang="de-DE" sz="1000" b="1" dirty="0">
                  <a:solidFill>
                    <a:schemeClr val="tx2"/>
                  </a:solidFill>
                </a:rPr>
                <a:t>+</a:t>
              </a:r>
            </a:p>
          </p:txBody>
        </p:sp>
      </p:grpSp>
      <p:graphicFrame>
        <p:nvGraphicFramePr>
          <p:cNvPr id="132" name="Diagram 131"/>
          <p:cNvGraphicFramePr/>
          <p:nvPr>
            <p:extLst>
              <p:ext uri="{D42A27DB-BD31-4B8C-83A1-F6EECF244321}">
                <p14:modId xmlns:p14="http://schemas.microsoft.com/office/powerpoint/2010/main" val="1180023495"/>
              </p:ext>
            </p:extLst>
          </p:nvPr>
        </p:nvGraphicFramePr>
        <p:xfrm>
          <a:off x="5346590" y="6324600"/>
          <a:ext cx="2209800" cy="4067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3" name="Picture 132"/>
          <p:cNvPicPr>
            <a:picLocks noChangeAspect="1"/>
          </p:cNvPicPr>
          <p:nvPr/>
        </p:nvPicPr>
        <p:blipFill>
          <a:blip r:embed="rId10" cstate="print"/>
          <a:stretch>
            <a:fillRect/>
          </a:stretch>
        </p:blipFill>
        <p:spPr>
          <a:xfrm>
            <a:off x="7599944" y="5867400"/>
            <a:ext cx="747601" cy="746312"/>
          </a:xfrm>
          <a:prstGeom prst="rect">
            <a:avLst/>
          </a:prstGeom>
          <a:effectLst/>
        </p:spPr>
      </p:pic>
      <p:sp>
        <p:nvSpPr>
          <p:cNvPr id="131" name="Slide Number Placeholder 130"/>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10910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2"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381000" y="1524000"/>
            <a:ext cx="7620000" cy="4800600"/>
          </a:xfrm>
        </p:spPr>
        <p:txBody>
          <a:bodyPr>
            <a:normAutofit/>
          </a:bodyPr>
          <a:lstStyle/>
          <a:p>
            <a:r>
              <a:rPr lang="en-US" sz="2000" dirty="0" smtClean="0"/>
              <a:t>Advisors</a:t>
            </a:r>
            <a:endParaRPr lang="en-US" sz="2000" dirty="0"/>
          </a:p>
        </p:txBody>
      </p:sp>
      <p:pic>
        <p:nvPicPr>
          <p:cNvPr id="8194" name="Picture 2" descr="http://www.cs.wisc.edu/~pubs/faculty-info/shavli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72" y="2057400"/>
            <a:ext cx="914400"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QSEhUUEhQUFhQVFxQUGBQUFxQVFBgXFBUXFhcYFxUYHCggGBolHBQUITEhJSkrLi4uFx8zODMsNygtLisBCgoKDg0OGxAQGiwkHyQsLCwsLCwsLCwsLCwsLCwsLCwsLCwsLCwsLCwsLCwsLCwsLCwsLCwsLCwsLCwsLCwsLP/AABEIANcA6gMBIgACEQEDEQH/xAAcAAABBQEBAQAAAAAAAAAAAAABAAIDBAYFBwj/xAA9EAABAwICCAMGBQMEAgMAAAABAAIRAyEEMQUGEkFRYXGRIoGhEzKxwdHwByNCUuEUcvFigrLCkqIVM4P/xAAZAQADAQEBAAAAAAAAAAAAAAAAAQIDBAX/xAAlEQACAgICAgIDAAMAAAAAAAAAAQIRAyESMQRBUWETIjIUI5H/2gAMAwEAAhEDEQA/APVSgkUEjQSCSCAEUEUEABBFNKAEgkgkMBKBKRQQACmlIlNKAAgUpTSUAIlNKKBQMaU0olNKQCKaUimlAxFMJRKakAkChKRKYCJTCUiUEAFTgKuCrAcgRok1FBUSApJISgBIIppQACUCkUEgEUEiocVXDGOe4wGgknpy4oGSFR1azWiXEAcSYC8v1m15rl5ZhnbETcNaT3dPwWRxmlsRXA/qKz3tEwHHjnAFiqomz1nTWu2GoSA72rxmyneOr/dHdZbF/iXVJPs6NNo4vc5xjoIusIHxuNt0m0ckKjgBnzVJImzW1vxBxRFvZNPAMcT6uUB16xpMh9OOBZ/PVZQvtaCPv6pPMCx9flx3ZJtoRr8Pr/iwPGKZjeGkeRE3XX0P+I7S4MxLNm8e0ZcC/wCpu4cxK81D9ox/HTNSUaZm9t+/d5c0nQz33CY2nVG1Te1w4gz34KUrwnRmnnYeptUzERbhxHMFez6G0mzE0W1WGzh2O8KGi0y8U0pFNKksBTSiU0qQBKBKUpFMBqaiggBzVNKgapkBRo0kkFZAimpyaUgEgSkgUABBFBAwFYf8T9Meyotos9+oZPJotPmcui2eJrNY1znkNa0FxJsAAJJXhOsWlDisQ+qZ2TZo4NHuiN31KpImRn3OdNuM8J8u6njO/wBk5Dkk5/IWEzATQ+0Z87blRISL+9lwztxKAeZzvCLKTnH+PVXsNo1xiBc25KXJI0hjcjnFx2YAPvbUg8Bw+fRPp0ZadqLn4dMj/C1OG0M1ouATFzF1Pi9Gte2Nnt9PJY/5Cs6F4uuzEObLczOVx5qEBzlpq2gOExzUuD0I1pv9wiWeKJXiy9mNfIzWk1R1pqYR0DxUyZczlFy3gcuyu6S0Y1w93sspVwzqbo6+YVY8qmRlwuB9CYDHMrMa+mQ5rsiFOV5h+GmlTTc6i73XEOGdnHOORsvTk32TF6AUwp5TCpGBByRQKYDUkkEgHMUsqFmalJQM0qSKC0MwIFOTUhjUCiggAFAooFAGK/FHSgp4dtEe9WdJ5MYQT3cWjuvJqrr2n4rf/i1Q/OoOOTqb2+bXT/3C89c3f2++CtdEMhqDt981Z0fgXPcOH3ZNYzzv5ff1Wo0Phg0XUzlS0a4ocnsloaNEWAANstyvUME1uXRWmsT2tXG2zvX0Mp0OCJw6s0gApSUuOirOf7BRVKS6DlXrhZyVFI5lekuFpbRweJA8QuPou/iVRfmnCVMmceSOJquwjEF3AT5kgekFezUDLR0C8q0Y0Nxbb2fu8wfke69YaLLru3Z59VoaU0pxTSmA1IpJFFgMKEJ5CQRYCpi6Y91ypqYVSsfEep+KANigkgrMwppRJTSUDAgUCUJQAUClKBQBgPxapfl0H7w57ekgO/6ry6q+88/h9juvZ/xIwgqYJ7ovSLag77J9HHsvFYk2zuegVRZLTLmH49utsvRaXQ7pMZn7usywQLrU6sM8JPOFGTo1w3dHfFOyiKnVLE4xrczPRcrO60iVpKdslc06dptz7KSjrHTcYDTFhNvhmqcJNE/kiXgCo6lM8Vbw9VrhZOrPACxcWbJpnIrYexXNr0oUultPtZYZ+i5f/wAq94JDbcRfumsMuzKWWN0MrtjE0CN+36NP1Xq+CftU2ni0LyiniPaVKMC7S+eQLIler6PbFJn9oXQvg5Z7dkpTSE8psKrIGwkQiilYxhCSJSCVgEKq+i4klWZS2kWFGklNJSTSVuZBlNlKUEAJIJJJAAoFEhNKBnK1leRQIH6nNbfv8gvPdY9Xm1GghoDs9q/a2c3W81mcdlnV3wAHxXFxlJx2Wt7m8QOCwnKmduGKeM8uxADHFhBBbbPyyP1Wn0I5zKYOwXD/AExPZUNb8D+Yyo0e9Y9W5eh/9VodB0vym9FcpXGzHHCpse3GUzO07Y5Olp3nf0Kgq7DhLdktG8k7PlxVvE0NqxAPIiVTrYVrY8IiBbISMxGWc91nFr2bSTKeOxIZIcxsbIf/APXPhMQbxxCgqUPZubtU9kODXNtEgixEEjgrmKwrKhl7S4gBoMmwGQ5j6pVhUqHxOJAi08MrCwVuUa0JQle2XdH1GjMxlmqumMcJhr2ndYg/BPp4M3cSDtkCIya2c+JmL80zSej2vYW7O4jLiIWM6TRpC2mcWpRAILmy520WucQ1nhzguB2uE2Clr7QosrbUteSNkDxNgkXBOVtyuOZ4SCAbuiRYSTlw3KrVpOcACTAEATMDgBuWkpx6RmoS+SzobR39Q7wv2HNG0LTIsDv5hbDQWkyT7B7HB7JBc0E0zs5+KPCc7FZ/VSls1pyGy7la30XTwZdVrP2H7IkkOuYvuvvU8kq+zOUW27NRCaWoUgQBJk7zET5J5WhmRlBPKYkACgnFCEhiQSSSCjRFNKJQK6TECSICcGpANhEBPhRurNG/5oGGEx5TH4zgO6gOIKQHO1kZ+W137Xtnof8AAXCFQklseK8D9RHJanFUvascziPXMeoCxz2SC14PAQbiMljkW7Ovx56or4zDNfAIkDLzCtYOmGgNFhkFDSFgOAA52t8lYom6lFeyUUE1+FndKuUin7QBUM1icw6MHAKGoxjV1tLY9sANEW7lcR7ZAJ4gxuMXhFU6sptUNpPk5Hz4KZwkKZ2KpC7Q7LKPsI0MfTM7Qg8PdPLkU3BsSkkchtGH3sMl1BgxvXL0jj2l2yMrzF+g6q/h8aNkA5woppUNSVkGLoBuS7uruFDWbcyXeiz+PxC0erh/K6Eox97Mc/0dREpqUroOUCaUSU0lIdCSQRSGNSlFCEhmkhLZRapGBdRzkLyWidknoLd1Vfizugeq7FLIfe9NfRa7MA/Huq4k8jhPeTmSkymTkF1H4GPcA/3SudUrne63AW/ylxHY72Ee8QPj2Qa9n6QXczYKt7du1sgX59J+Cma7iY5SOJ89yOIciY1XcQ3+0fNZHWLE08JL6gOydrZgTJ/bbeFqgeAXi2vGljia74JNNpc2mN0TExxcRKTxqWio5HB6NdSdIniXG3MkqzSXNwVbaYCeAPmRf1V6lUXO1R1cr2W3EhQ1a1k9zpCZY2WbNonIq4nacJ35K37MnoqtfABziDItYi3ZXtH+zp+zbUpE7LztP2jBY4QZFySCSQOWauNNEu7sIw825Lnvo3M71paGHwb5yGy4unaMlg3Zzw5qHGYPB+N2069mtBdYxmDnn8Fbi6EqvpmTxLRyUeF2jEXvEq9pSnQe5oosIhzyZmSBAZY8gT1Kt0mtbfcBZY6RbRzKrDtAcCtjq+IpDmSslTO04n7v/HxW10VS2aTRylTH+jLKW02E5JamQxIhEhBJsYkEUEWACgigkBpmqRgTMs0BiBuv0XUc7LlMW7/EoqvSxBjL1VgGVomZsW9Z+o0GQRaeMZdF3964bo38TPRMCOQNwvwCe4QAeM+hRD4Nsvvkoq9UNYXuMNaHOPQXKBma11097FgpUyPaVBc72M+pyHmvMKjgHNd+1zT2M/JWtL491as6o43cZ5AbgOQEBVXNkJoDS4CtBcwnIkg8WuO009IIV8VYXN1cY3EU/ZkgVqVmu4sOQdxANuVuKsVg5hLXiHDd8xxCyzYnH9vTN8WRSVe0dNldPbU4LjNxEZq1SxC5ZROhSOhTF5VhokblQo1k8ViCk40XGQ5wDAfCL+nmqlR266t+0LhdVarP8pt6Lt32QUGwZhVdIYuGm9rk9FJWqRMrhaWpVHM2wPytognmI2RHC89ksUHJkZZ8UXdF6dpAt22uDZkmxJ8uy2NDXHCG22W/3MfbziF5X8UCV0LDFdHE8kn2ez4XTNCpZlVjidwcJ7Z7leleFDkupozT9fD+5UMftedpmXDd5Qh4l8gps9gTSsdonXtrobXbsnLbbduWZGYutZhsSyoNqm5rgd7SCFjKDiaKSZKgjCSgoCEJxCCLGdss4mU4OUZKG0u1ROSy0xyu0slzaT5yv0urmEeS3xAtuYBzjn6qkSydZLWLGuoUalRgBc0gAOmPE8NOR5ytZKy+naNN9N7aztmntAuMxlUBF+ZAHmiV06LxOKmnLq9mH0zpOtVw1BxeQahxIcGy0HZcwNEDcAfVWta9aGOo+wpXJAD3/p3EtHHKCVxtZNYGR7DCDZptmX/qdtRtAE3a0kCb3ss+HRb7+81njg07bOryfIhkShCNJNv/AKV6uaNN0280aglRBbHGW8FjDRqNqNzbu4jIgnmF6XTp0sXSadxEtePeH3vHJeW5rS6k6UNN/sXHwuMs4B+9vn8RzXTgmv4l0zKafa7Ra0rol9E+ISNzhkfoVyHVS1eoMc2o2CAeRWZ05q/HipiR+3eOizzeJx3A2xeSpamZuljwd910KOkBk7+D0XKxGDj6RCqupRaVxaOrizSnGtuq9TSLRmVxGUXfuKIwt+JSqJSciSo99d4ZSGcy4+60DMnnuA3nldafAUmmmKcAtA2Y4jeTxP1XH0PUAqln+lrp5td/PourSJZxz9bz9e69PxMUPx3Rw+TOXOjKae0MaDpaJY7I8DwJXIhepYmmyozZeJ2gJEHfbdzXn+mdFGg79zHTsu3dDzAWObC4O/QRmmjmQhHFOCSwLGlsK1gNJVKJmm9zTyyPUZFVxzQhAj0LV7XRtQhmIhjjYPHuHr+0+i2AXhrQtpqJrCQ4YeqZabU3HMEfpngd3ZY5MftGsJ/JvkEUlzGx0GsqO4NHPxHsLeqsUsGP1Eu65dh85UgKe0rus46LNFgAsI6WTkKRsnK10SwleT6/6x7Tn4ekfCHHbcP1EH3RyBHmQtPr9rL/AE7PY0j+a8eIg3Yw/Bx3cM+C8gruGaGNFYnxDqpS87XJRVCOfZPefEmMLr23qE/x6KZqY4ckMBMCla6LgxBnmCMiFB8/v5Jw+CEB6Vq3pf29MOttt8LwLX3OA4EX6zwWlo1A4QV5HoDSP9PWDifAfC8f6TvjiCAf8r0zD1I6Hfu5Fenhyfkj9nJkhxehmlNX2VLix4j7usnpLQdSlndvHcvQaVZPq0Q4LLP40cm+ma4fJlDT2jyn2BH8KRrNkLZ4nV9ri7ZOyelv4XA0hoKuHtphm0XGAW5c5O7zXlZPHyw7Wj0oZ8cunspauYUvqufuaL/7rAdg7stBjMLYO3AiRkurQ0M3DUGsF3l2093FwEQP9Ikx1J3qMNmQcl6/hx/1Ueb5Mk56KVESCZk7IuZmSQPK8KjrBhw7C1Z3BrweBDr/AD/8ldZT2ducgWR5PBj1XN1uxGxhXNGdSoGj+1p2z/wb/wCS1yOscrM4/wBKjAuHFAFOc4eqBXjtHYKUbb0wSnQiwFkmNeQ8EG4uDzGR9E8OlQD3+gToTPa9C4321Fj95a0nsrqy/wCH+I2sOB+0kdifkQtSvNnqTR1x2jsSgXJEqNxXoHKF1dwyJHb5rh6wa1uw4LWlrqpFgW+7O8wR2hM1j00KDYbeo4WGcD9x+S80x2Jc5xJJLnXJ3+apEMjx+KdUeXOO08klzjcybmSqLwnm33xUbnTlxVDIntQzaPuFK7781GBBg5OSoAynKIiOicxyABCdwySceSYWoAmJ4LX6o6bBaKFQ+IWpk7x+zqN3EW4TjQUHOOfCD0ha4sjhKyZLkqPZKFSyuUayxeq+sAqxTqH8zcctsfJ3LetS169JSUlaORxadMt4DGbJJ2QTc+IH9UyPUoOfMkWNyBwKo0CT4QR4S4SbmATu6Rcp2JoGxBki98j1aLJcFd/I1J9fB1dMRsiN5nuFxfZwuvpGvtU2OAgOdlwMOt6FVIssvH/WJpkps5+Iog3IWE10xU1m0wZFFl/73w5x7BnqvRqzmhpcTYXPHp1OXUrxrF1XPe8us99R07wHOeSQOQ+AU+VP9aHiVMYacBrpu/atwAIAPcHsq5LpVqvUBfbIANb0GX180zf8l53SOhkDHuPJSOYYuZRIunhO7QAYbJsXy5IuailY6NTqNpllB7mVTstd4to5TAF+G7svSG12kSHCDzC8OD8vvyTdk8u6wnhjJ2aRyNKj6JcVz9KaUp0R43eKJDB7x+g5rMaya6hssw1zl7Q/9Gn4ntvWaDnRtPJNR5kkkkxuW6RjYzSuNdUc6o7MnP4Acohcd7zmVYxj5J4D48VUIgZqwGA902eN0hx+SbVYhiJGmxtwTKrAe/nZMa4jeiRPVNASGHDdIULRCLXAcRzTXtcEmgTHHd95pN+iibWPDyT5PEBKh2PItl5pr3tG+d3y81Fsmbz/AJSqUBFs/onQixhXHaA2gIBIMxBAkAHjYBb/AFX077YezqH80Cx3PA3/ANw38c+Mea0XRb0OSuYXEFrgWkhzYI3OBGRHZa48jxv6FKKkj2AYUPEj3h/nyzRAeB+7lv8A5VHVbSv9RTLsntgPAykzcDgYy3XC7oC9FTtWto5XGnTKjsS00HDe0h4nqNodY2kWuECRKnxDZBsPNU6PiAHHPpv+nmppbaHb0mVdIeMAgeFpkczlPMDdzvuBXmOlaGxia3Jznj/9Lj/mvWcU2xCwOt+Eh4qAWc0Nd1a8R6OHZY543CzTG/2Mk4b09olB4hOprgOj2R/JPafvzSqb+PNBuV1AxHug0d04kJoTBATHVxKkc74qs51zf0Qxmk0fh58bshfqc79l0K+Ricifl9UklXswh0cfEO3RYKEEdv8ACSSZfoTR9FGWpJIBEbmpC/3wSSSGhr4ISo1dySScXaF7C+lsopJJMYHifvJSFlkEkDSK9SnBnzQcJ6i44pJJxE9HW1c0y7DVhUFwLVG/uaYnzyPUBexUnggOafC4BwPEESDyskkuzx32jHMtJixJt1t8/kqujxbyjtI+QSSXR6M12PxbfgsprZh9rDv5Q8f7TKSSU1eNiWpI89O/7zT6aSS8yjrHPbAuoL5Hogksr2U+h2yAhBMx3++qSSpiAeCouzNkkkhn/9k="/>
          <p:cNvSpPr>
            <a:spLocks noChangeAspect="1" noChangeArrowheads="1"/>
          </p:cNvSpPr>
          <p:nvPr/>
        </p:nvSpPr>
        <p:spPr bwMode="auto">
          <a:xfrm>
            <a:off x="155574" y="-144463"/>
            <a:ext cx="2430455" cy="2430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0" name="Picture 8" descr="http://www.biostat.wisc.edu/~natarasr/srira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095106"/>
            <a:ext cx="1149826" cy="105957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4087801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39057" y="1244600"/>
            <a:ext cx="7620000" cy="5461000"/>
          </a:xfrm>
        </p:spPr>
        <p:txBody>
          <a:bodyPr>
            <a:normAutofit fontScale="85000" lnSpcReduction="20000"/>
          </a:bodyPr>
          <a:lstStyle/>
          <a:p>
            <a:pPr marL="114300" indent="0">
              <a:buNone/>
            </a:pPr>
            <a:endParaRPr lang="en-US" dirty="0" smtClean="0"/>
          </a:p>
          <a:p>
            <a:r>
              <a:rPr lang="en-US" sz="2400" dirty="0" smtClean="0"/>
              <a:t>Advisors </a:t>
            </a:r>
          </a:p>
          <a:p>
            <a:endParaRPr lang="en-US" sz="2400" dirty="0"/>
          </a:p>
          <a:p>
            <a:endParaRPr lang="en-US" sz="2400" dirty="0" smtClean="0"/>
          </a:p>
          <a:p>
            <a:pPr marL="114300" indent="0">
              <a:buNone/>
            </a:pPr>
            <a:endParaRPr lang="en-US" sz="2400" dirty="0" smtClean="0"/>
          </a:p>
          <a:p>
            <a:r>
              <a:rPr lang="en-US" sz="2400" dirty="0" smtClean="0"/>
              <a:t>Committee Members</a:t>
            </a:r>
            <a:endParaRPr lang="en-US" dirty="0" smtClean="0"/>
          </a:p>
          <a:p>
            <a:endParaRPr lang="en-US" dirty="0"/>
          </a:p>
          <a:p>
            <a:endParaRPr lang="en-US" dirty="0" smtClean="0"/>
          </a:p>
          <a:p>
            <a:endParaRPr lang="en-US" dirty="0" smtClean="0"/>
          </a:p>
          <a:p>
            <a:pPr marL="114300" indent="0">
              <a:buNone/>
            </a:pPr>
            <a:endParaRPr lang="en-US" dirty="0" smtClean="0"/>
          </a:p>
          <a:p>
            <a:r>
              <a:rPr lang="en-US" sz="2400" dirty="0" smtClean="0"/>
              <a:t>Collaborators</a:t>
            </a:r>
          </a:p>
          <a:p>
            <a:endParaRPr lang="en-US" sz="2400" dirty="0" smtClean="0"/>
          </a:p>
          <a:p>
            <a:endParaRPr lang="en-US" sz="2400" dirty="0" smtClean="0"/>
          </a:p>
          <a:p>
            <a:pPr marL="114300" indent="0">
              <a:buNone/>
            </a:pPr>
            <a:endParaRPr lang="en-US" sz="2400" dirty="0"/>
          </a:p>
          <a:p>
            <a:r>
              <a:rPr lang="en-US" sz="2400" dirty="0" smtClean="0"/>
              <a:t>Grants</a:t>
            </a:r>
          </a:p>
          <a:p>
            <a:pPr lvl="1"/>
            <a:r>
              <a:rPr lang="en-US" dirty="0" smtClean="0"/>
              <a:t>DARPA Machine Reading (FA8750-09-C-0181)</a:t>
            </a:r>
          </a:p>
          <a:p>
            <a:pPr lvl="1"/>
            <a:r>
              <a:rPr lang="en-US" dirty="0" smtClean="0"/>
              <a:t>DARPA Deep Exploration and Filtering of Text (FA8750-13-2-0039</a:t>
            </a:r>
            <a:r>
              <a:rPr lang="en-US" dirty="0"/>
              <a:t>)</a:t>
            </a:r>
          </a:p>
        </p:txBody>
      </p:sp>
      <p:pic>
        <p:nvPicPr>
          <p:cNvPr id="3074" name="Picture 2" descr="Jude W. Shavl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864" y="190738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homes.soic.indiana.edu/natarasr/Natarajan_Sriraam_0111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7192"/>
            <a:ext cx="643354" cy="83581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discovery.wisc.edu/media.acux/8713880f-8d60-420d-b47b-35c14e00a7c8-250x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153" y="3200400"/>
            <a:ext cx="730250" cy="8763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nHai's pi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3027" y="3222396"/>
            <a:ext cx="705128"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00" y="3222396"/>
            <a:ext cx="959318" cy="876300"/>
          </a:xfrm>
          <a:prstGeom prst="rect">
            <a:avLst/>
          </a:prstGeom>
        </p:spPr>
      </p:pic>
      <p:pic>
        <p:nvPicPr>
          <p:cNvPr id="9224" name="Picture 8" descr="https://lh6.googleusercontent.com/-8fIRxWoks98/AAAAAAAAAAI/AAAAAAAAAAA/U1qIdLDgy2s/s128-c-k/pho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296" y="4648201"/>
            <a:ext cx="792932" cy="783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content.sportslogos.net/logos/32/709/full/2830.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1961" y="4702908"/>
            <a:ext cx="547261" cy="72878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80098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endParaRPr lang="en-US"/>
          </a:p>
        </p:txBody>
      </p:sp>
      <p:pic>
        <p:nvPicPr>
          <p:cNvPr id="9218" name="Picture 2" descr="C:\Users\tkhot\AppData\Local\Microsoft\Windows\Temporary Internet Files\Content.IE5\FKBM9955\MP9003988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039360"/>
            <a:ext cx="170688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4270269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Structured </a:t>
            </a:r>
            <a:r>
              <a:rPr lang="en-US" dirty="0"/>
              <a:t>d</a:t>
            </a:r>
            <a:r>
              <a:rPr lang="en-US" dirty="0" smtClean="0"/>
              <a:t>ata is everywhere</a:t>
            </a:r>
            <a:endParaRPr lang="en-US" dirty="0"/>
          </a:p>
        </p:txBody>
      </p:sp>
      <p:pic>
        <p:nvPicPr>
          <p:cNvPr id="5" name="Content Placeholder 3" descr="ptree.png"/>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22007" y="1425097"/>
            <a:ext cx="1313882" cy="1470504"/>
          </a:xfrm>
          <a:prstGeom prst="rect">
            <a:avLst/>
          </a:prstGeom>
        </p:spPr>
      </p:pic>
      <p:sp>
        <p:nvSpPr>
          <p:cNvPr id="6" name="TextBox 5"/>
          <p:cNvSpPr txBox="1"/>
          <p:nvPr/>
        </p:nvSpPr>
        <p:spPr>
          <a:xfrm>
            <a:off x="622007" y="3033909"/>
            <a:ext cx="2438400" cy="461665"/>
          </a:xfrm>
          <a:prstGeom prst="rect">
            <a:avLst/>
          </a:prstGeom>
          <a:noFill/>
        </p:spPr>
        <p:txBody>
          <a:bodyPr wrap="square" rtlCol="0">
            <a:spAutoFit/>
          </a:bodyPr>
          <a:lstStyle/>
          <a:p>
            <a:r>
              <a:rPr lang="en-US" sz="2400" dirty="0" smtClean="0">
                <a:solidFill>
                  <a:schemeClr val="tx2"/>
                </a:solidFill>
              </a:rPr>
              <a:t>Parse Tree</a:t>
            </a:r>
            <a:endParaRPr lang="en-US" sz="2400" dirty="0">
              <a:solidFill>
                <a:schemeClr val="tx2"/>
              </a:solidFill>
            </a:endParaRPr>
          </a:p>
        </p:txBody>
      </p:sp>
      <p:sp>
        <p:nvSpPr>
          <p:cNvPr id="7" name="TextBox 6"/>
          <p:cNvSpPr txBox="1"/>
          <p:nvPr/>
        </p:nvSpPr>
        <p:spPr>
          <a:xfrm>
            <a:off x="4883902" y="3655367"/>
            <a:ext cx="3048000" cy="461665"/>
          </a:xfrm>
          <a:prstGeom prst="rect">
            <a:avLst/>
          </a:prstGeom>
          <a:noFill/>
        </p:spPr>
        <p:txBody>
          <a:bodyPr wrap="square" rtlCol="0">
            <a:spAutoFit/>
          </a:bodyPr>
          <a:lstStyle/>
          <a:p>
            <a:r>
              <a:rPr lang="en-US" sz="2400" dirty="0" smtClean="0">
                <a:solidFill>
                  <a:schemeClr val="tx2"/>
                </a:solidFill>
              </a:rPr>
              <a:t>Dependency graph</a:t>
            </a:r>
            <a:endParaRPr lang="en-US" sz="2400" dirty="0">
              <a:solidFill>
                <a:schemeClr val="tx2"/>
              </a:solidFill>
            </a:endParaRPr>
          </a:p>
        </p:txBody>
      </p:sp>
      <p:sp>
        <p:nvSpPr>
          <p:cNvPr id="8" name="TextBox 7"/>
          <p:cNvSpPr txBox="1"/>
          <p:nvPr/>
        </p:nvSpPr>
        <p:spPr>
          <a:xfrm>
            <a:off x="989971" y="6213241"/>
            <a:ext cx="2438400" cy="461665"/>
          </a:xfrm>
          <a:prstGeom prst="rect">
            <a:avLst/>
          </a:prstGeom>
          <a:noFill/>
        </p:spPr>
        <p:txBody>
          <a:bodyPr wrap="square" rtlCol="0">
            <a:spAutoFit/>
          </a:bodyPr>
          <a:lstStyle/>
          <a:p>
            <a:r>
              <a:rPr lang="en-US" sz="2400" dirty="0" smtClean="0">
                <a:solidFill>
                  <a:schemeClr val="tx2"/>
                </a:solidFill>
              </a:rPr>
              <a:t>Social Network</a:t>
            </a:r>
            <a:endParaRPr lang="en-US" sz="2400" dirty="0">
              <a:solidFill>
                <a:schemeClr val="tx2"/>
              </a:solidFill>
            </a:endParaRPr>
          </a:p>
        </p:txBody>
      </p:sp>
      <p:pic>
        <p:nvPicPr>
          <p:cNvPr id="13" name="Picture 2" descr="http://nlp.stanford.edu/software/stanford-dependencies/brownback_ccprocessed.png"/>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4136570" y="1098983"/>
            <a:ext cx="4542665" cy="3093471"/>
          </a:xfrm>
          <a:prstGeom prst="rect">
            <a:avLst/>
          </a:prstGeom>
          <a:noFill/>
        </p:spPr>
      </p:pic>
      <p:pic>
        <p:nvPicPr>
          <p:cNvPr id="101378" name="Picture 2" descr="http://blackbirdesolutions.com/files/2013/01/e_social_gra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358" y="3945252"/>
            <a:ext cx="2752963" cy="20999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6" cstate="print"/>
          <a:srcRect/>
          <a:stretch>
            <a:fillRect/>
          </a:stretch>
        </p:blipFill>
        <p:spPr bwMode="auto">
          <a:xfrm>
            <a:off x="2402936" y="1359133"/>
            <a:ext cx="2125171" cy="1602432"/>
          </a:xfrm>
          <a:prstGeom prst="rect">
            <a:avLst/>
          </a:prstGeom>
          <a:noFill/>
          <a:ln w="9525">
            <a:noFill/>
            <a:miter lim="800000"/>
            <a:headEnd/>
            <a:tailEnd/>
          </a:ln>
          <a:effectLst/>
        </p:spPr>
      </p:pic>
      <p:pic>
        <p:nvPicPr>
          <p:cNvPr id="20" name="Grafik 159" descr="starcraft2_10.jpg"/>
          <p:cNvPicPr>
            <a:picLocks noChangeAspect="1"/>
          </p:cNvPicPr>
          <p:nvPr/>
        </p:nvPicPr>
        <p:blipFill>
          <a:blip r:embed="rId7" cstate="print"/>
          <a:stretch>
            <a:fillRect/>
          </a:stretch>
        </p:blipFill>
        <p:spPr>
          <a:xfrm>
            <a:off x="4450127" y="4465451"/>
            <a:ext cx="1980682" cy="1579749"/>
          </a:xfrm>
          <a:prstGeom prst="rect">
            <a:avLst/>
          </a:prstGeom>
          <a:ln>
            <a:noFill/>
          </a:ln>
          <a:effectLst>
            <a:softEdge rad="112500"/>
          </a:effectLst>
        </p:spPr>
      </p:pic>
      <p:pic>
        <p:nvPicPr>
          <p:cNvPr id="4098" name="Picture 2" descr="http://bioinformatics.ucsd.edu/sites/bioinformatics.ucsd.edu/files/Protein_ISL1_PDB_1bw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6346999" y="4789947"/>
            <a:ext cx="2636306" cy="113361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99412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20396"/>
            <a:ext cx="7620000" cy="1143000"/>
          </a:xfrm>
        </p:spPr>
        <p:txBody>
          <a:bodyPr/>
          <a:lstStyle/>
          <a:p>
            <a:r>
              <a:rPr lang="en-US" dirty="0" smtClean="0"/>
              <a:t>Statistical Relational Learning</a:t>
            </a:r>
            <a:endParaRPr lang="en-US" dirty="0"/>
          </a:p>
        </p:txBody>
      </p:sp>
      <p:sp>
        <p:nvSpPr>
          <p:cNvPr id="6" name="Content Placeholder 5"/>
          <p:cNvSpPr>
            <a:spLocks noGrp="1"/>
          </p:cNvSpPr>
          <p:nvPr>
            <p:ph sz="half" idx="1"/>
          </p:nvPr>
        </p:nvSpPr>
        <p:spPr>
          <a:xfrm>
            <a:off x="457200" y="1536192"/>
            <a:ext cx="3962400" cy="4590288"/>
          </a:xfrm>
        </p:spPr>
        <p:txBody>
          <a:bodyPr/>
          <a:lstStyle/>
          <a:p>
            <a:pPr marL="114300" indent="0">
              <a:buNone/>
            </a:pPr>
            <a:r>
              <a:rPr lang="en-US" dirty="0" smtClean="0"/>
              <a:t>Data is multi-relational</a:t>
            </a:r>
            <a:endParaRPr lang="en-US" dirty="0"/>
          </a:p>
        </p:txBody>
      </p:sp>
      <p:sp>
        <p:nvSpPr>
          <p:cNvPr id="7" name="Content Placeholder 6"/>
          <p:cNvSpPr>
            <a:spLocks noGrp="1"/>
          </p:cNvSpPr>
          <p:nvPr>
            <p:ph sz="half" idx="2"/>
          </p:nvPr>
        </p:nvSpPr>
        <p:spPr/>
        <p:txBody>
          <a:bodyPr/>
          <a:lstStyle/>
          <a:p>
            <a:pPr marL="114300" indent="0" algn="r">
              <a:buNone/>
            </a:pPr>
            <a:r>
              <a:rPr lang="en-US" dirty="0" smtClean="0"/>
              <a:t>Data has uncertainty</a:t>
            </a:r>
            <a:endParaRPr lang="en-US" dirty="0"/>
          </a:p>
        </p:txBody>
      </p:sp>
      <p:sp>
        <p:nvSpPr>
          <p:cNvPr id="8" name="Rectangle 7"/>
          <p:cNvSpPr/>
          <p:nvPr/>
        </p:nvSpPr>
        <p:spPr>
          <a:xfrm>
            <a:off x="1371600" y="2133600"/>
            <a:ext cx="2038350" cy="72518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bg1"/>
                </a:solidFill>
                <a:latin typeface="Calibri" pitchFamily="34" charset="0"/>
              </a:rPr>
              <a:t>Logic</a:t>
            </a:r>
            <a:endParaRPr lang="en-US" sz="2400" b="1" dirty="0">
              <a:solidFill>
                <a:schemeClr val="bg1"/>
              </a:solidFill>
              <a:latin typeface="Calibri" pitchFamily="34" charset="0"/>
            </a:endParaRPr>
          </a:p>
        </p:txBody>
      </p:sp>
      <p:sp>
        <p:nvSpPr>
          <p:cNvPr id="9" name="Rectangle 8"/>
          <p:cNvSpPr/>
          <p:nvPr/>
        </p:nvSpPr>
        <p:spPr>
          <a:xfrm>
            <a:off x="5257800" y="2133600"/>
            <a:ext cx="2038350" cy="72518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solidFill>
                  <a:schemeClr val="bg1"/>
                </a:solidFill>
                <a:latin typeface="Calibri" pitchFamily="34" charset="0"/>
              </a:rPr>
              <a:t>Probabilities</a:t>
            </a:r>
            <a:endParaRPr lang="en-US" sz="2400" b="1" dirty="0">
              <a:solidFill>
                <a:schemeClr val="bg1"/>
              </a:solidFill>
              <a:latin typeface="Calibri" pitchFamily="34" charset="0"/>
            </a:endParaRPr>
          </a:p>
        </p:txBody>
      </p:sp>
      <p:sp>
        <p:nvSpPr>
          <p:cNvPr id="11" name="Rectangle 10"/>
          <p:cNvSpPr/>
          <p:nvPr/>
        </p:nvSpPr>
        <p:spPr>
          <a:xfrm>
            <a:off x="1600200" y="5065030"/>
            <a:ext cx="5562600" cy="140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Statistical Relational Learning (SRL)</a:t>
            </a:r>
            <a:endParaRPr lang="en-US" sz="2400" dirty="0">
              <a:solidFill>
                <a:schemeClr val="bg1"/>
              </a:solidFill>
              <a:latin typeface="Calibri" pitchFamily="34" charset="0"/>
            </a:endParaRPr>
          </a:p>
        </p:txBody>
      </p:sp>
      <p:sp>
        <p:nvSpPr>
          <p:cNvPr id="15" name="Down Arrow 14"/>
          <p:cNvSpPr/>
          <p:nvPr/>
        </p:nvSpPr>
        <p:spPr>
          <a:xfrm>
            <a:off x="1981200" y="2858784"/>
            <a:ext cx="838200" cy="2206246"/>
          </a:xfrm>
          <a:prstGeom prst="downArrow">
            <a:avLst/>
          </a:prstGeom>
          <a:gradFill>
            <a:gsLst>
              <a:gs pos="0">
                <a:schemeClr val="accent2"/>
              </a:gs>
              <a:gs pos="100000">
                <a:schemeClr val="accent1"/>
              </a:gs>
            </a:gsLst>
            <a:lin ang="54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2000" dirty="0" smtClean="0"/>
              <a:t>Probabilities</a:t>
            </a:r>
            <a:endParaRPr lang="en-US" sz="2000" dirty="0"/>
          </a:p>
        </p:txBody>
      </p:sp>
      <p:sp>
        <p:nvSpPr>
          <p:cNvPr id="17" name="Down Arrow 16"/>
          <p:cNvSpPr/>
          <p:nvPr/>
        </p:nvSpPr>
        <p:spPr>
          <a:xfrm>
            <a:off x="5867400" y="2858784"/>
            <a:ext cx="914400" cy="2206246"/>
          </a:xfrm>
          <a:prstGeom prst="downArrow">
            <a:avLst/>
          </a:prstGeom>
          <a:gradFill>
            <a:gsLst>
              <a:gs pos="0">
                <a:schemeClr val="accent6"/>
              </a:gs>
              <a:gs pos="100000">
                <a:schemeClr val="accent1"/>
              </a:gs>
            </a:gsLst>
            <a:lin ang="5400000" scaled="0"/>
          </a:gradFill>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2000" dirty="0" smtClean="0"/>
              <a:t>Logic</a:t>
            </a:r>
            <a:endParaRPr lang="en-US" sz="2000" dirty="0"/>
          </a:p>
        </p:txBody>
      </p:sp>
      <p:pic>
        <p:nvPicPr>
          <p:cNvPr id="8194" name="Picture 2" descr="http://www.starai.org/2014/img/logo.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06" y="5459730"/>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347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1"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25" y="138106"/>
            <a:ext cx="7620000" cy="1143000"/>
          </a:xfrm>
        </p:spPr>
        <p:txBody>
          <a:bodyPr/>
          <a:lstStyle/>
          <a:p>
            <a:r>
              <a:rPr lang="en-US" dirty="0" smtClean="0"/>
              <a:t>Thesis Outline</a:t>
            </a:r>
            <a:endParaRPr lang="en-US" dirty="0"/>
          </a:p>
        </p:txBody>
      </p:sp>
      <p:sp>
        <p:nvSpPr>
          <p:cNvPr id="11" name="Oval 10"/>
          <p:cNvSpPr/>
          <p:nvPr/>
        </p:nvSpPr>
        <p:spPr>
          <a:xfrm>
            <a:off x="1162503" y="3766531"/>
            <a:ext cx="1997825" cy="449893"/>
          </a:xfrm>
          <a:prstGeom prst="ellipse">
            <a:avLst/>
          </a:prstGeom>
          <a:solidFill>
            <a:schemeClr val="accent3">
              <a:lumMod val="75000"/>
              <a:alpha val="0"/>
            </a:schemeClr>
          </a:solid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Paper(S, P)</a:t>
            </a:r>
            <a:endParaRPr lang="en-US" dirty="0">
              <a:solidFill>
                <a:schemeClr val="tx1"/>
              </a:solidFill>
            </a:endParaRPr>
          </a:p>
        </p:txBody>
      </p:sp>
      <p:sp>
        <p:nvSpPr>
          <p:cNvPr id="12" name="Oval 11"/>
          <p:cNvSpPr/>
          <p:nvPr/>
        </p:nvSpPr>
        <p:spPr>
          <a:xfrm>
            <a:off x="3234674" y="2085852"/>
            <a:ext cx="2065049" cy="466493"/>
          </a:xfrm>
          <a:prstGeom prst="ellipse">
            <a:avLst/>
          </a:prstGeom>
          <a:solidFill>
            <a:schemeClr val="accent3">
              <a:lumMod val="75000"/>
              <a:alpha val="0"/>
            </a:schemeClr>
          </a:solid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Advised(S, A)</a:t>
            </a:r>
          </a:p>
        </p:txBody>
      </p:sp>
      <p:pic>
        <p:nvPicPr>
          <p:cNvPr id="35" name="Picture 34" descr="Slide4.PNG"/>
          <p:cNvPicPr>
            <a:picLocks noChangeAspect="1"/>
          </p:cNvPicPr>
          <p:nvPr/>
        </p:nvPicPr>
        <p:blipFill>
          <a:blip r:embed="rId2" cstate="print">
            <a:duotone>
              <a:schemeClr val="accent5">
                <a:shade val="45000"/>
                <a:satMod val="135000"/>
              </a:schemeClr>
              <a:prstClr val="white"/>
            </a:duotone>
          </a:blip>
          <a:stretch>
            <a:fillRect/>
          </a:stretch>
        </p:blipFill>
        <p:spPr>
          <a:xfrm>
            <a:off x="4676225" y="1290248"/>
            <a:ext cx="642158" cy="638789"/>
          </a:xfrm>
          <a:prstGeom prst="rect">
            <a:avLst/>
          </a:prstGeom>
          <a:ln>
            <a:noFill/>
          </a:ln>
          <a:effectLst/>
        </p:spPr>
      </p:pic>
      <p:sp>
        <p:nvSpPr>
          <p:cNvPr id="41" name="Oval 40"/>
          <p:cNvSpPr/>
          <p:nvPr/>
        </p:nvSpPr>
        <p:spPr>
          <a:xfrm>
            <a:off x="5867400" y="3719594"/>
            <a:ext cx="1997825" cy="449893"/>
          </a:xfrm>
          <a:prstGeom prst="ellipse">
            <a:avLst/>
          </a:prstGeom>
          <a:solidFill>
            <a:schemeClr val="accent3">
              <a:lumMod val="75000"/>
              <a:alpha val="0"/>
            </a:schemeClr>
          </a:solid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IQ(S, I)</a:t>
            </a:r>
            <a:endParaRPr lang="en-US" dirty="0">
              <a:solidFill>
                <a:schemeClr val="tx1"/>
              </a:solidFill>
            </a:endParaRPr>
          </a:p>
        </p:txBody>
      </p:sp>
      <p:sp>
        <p:nvSpPr>
          <p:cNvPr id="42" name="Oval 41"/>
          <p:cNvSpPr/>
          <p:nvPr/>
        </p:nvSpPr>
        <p:spPr>
          <a:xfrm>
            <a:off x="3268287" y="5461389"/>
            <a:ext cx="1997825" cy="449893"/>
          </a:xfrm>
          <a:prstGeom prst="ellipse">
            <a:avLst/>
          </a:prstGeom>
          <a:solidFill>
            <a:schemeClr val="accent3">
              <a:lumMod val="75000"/>
              <a:alpha val="0"/>
            </a:schemeClr>
          </a:solid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Course(A, C)</a:t>
            </a: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76835040"/>
              </p:ext>
            </p:extLst>
          </p:nvPr>
        </p:nvGraphicFramePr>
        <p:xfrm>
          <a:off x="1524000" y="1397000"/>
          <a:ext cx="1219200" cy="1463040"/>
        </p:xfrm>
        <a:graphic>
          <a:graphicData uri="http://schemas.openxmlformats.org/drawingml/2006/table">
            <a:tbl>
              <a:tblPr firstRow="1" bandRow="1">
                <a:tableStyleId>{21E4AEA4-8DFA-4A89-87EB-49C32662AFE0}</a:tableStyleId>
              </a:tblPr>
              <a:tblGrid>
                <a:gridCol w="609600"/>
                <a:gridCol w="609600"/>
              </a:tblGrid>
              <a:tr h="314960">
                <a:tc>
                  <a:txBody>
                    <a:bodyPr/>
                    <a:lstStyle/>
                    <a:p>
                      <a:pPr algn="ctr"/>
                      <a:r>
                        <a:rPr lang="en-US" dirty="0" smtClean="0"/>
                        <a:t>S</a:t>
                      </a:r>
                      <a:endParaRPr lang="en-US" dirty="0"/>
                    </a:p>
                  </a:txBody>
                  <a:tcPr/>
                </a:tc>
                <a:tc>
                  <a:txBody>
                    <a:bodyPr/>
                    <a:lstStyle/>
                    <a:p>
                      <a:pPr algn="ctr"/>
                      <a:r>
                        <a:rPr lang="en-US" dirty="0" smtClean="0"/>
                        <a:t>A</a:t>
                      </a:r>
                      <a:endParaRPr lang="en-US" dirty="0"/>
                    </a:p>
                  </a:txBody>
                  <a:tcPr/>
                </a:tc>
              </a:tr>
              <a:tr h="314960">
                <a:tc>
                  <a:txBody>
                    <a:bodyPr/>
                    <a:lstStyle/>
                    <a:p>
                      <a:pPr algn="ctr"/>
                      <a:r>
                        <a:rPr lang="en-US" dirty="0" smtClean="0"/>
                        <a:t>TK</a:t>
                      </a:r>
                      <a:endParaRPr lang="en-US" dirty="0"/>
                    </a:p>
                  </a:txBody>
                  <a:tcPr/>
                </a:tc>
                <a:tc>
                  <a:txBody>
                    <a:bodyPr/>
                    <a:lstStyle/>
                    <a:p>
                      <a:pPr algn="ctr"/>
                      <a:r>
                        <a:rPr lang="en-US" dirty="0" smtClean="0"/>
                        <a:t>JS</a:t>
                      </a:r>
                      <a:endParaRPr lang="en-US" dirty="0"/>
                    </a:p>
                  </a:txBody>
                  <a:tcPr/>
                </a:tc>
              </a:tr>
              <a:tr h="314960">
                <a:tc>
                  <a:txBody>
                    <a:bodyPr/>
                    <a:lstStyle/>
                    <a:p>
                      <a:pPr algn="ctr"/>
                      <a:r>
                        <a:rPr lang="en-US" dirty="0" smtClean="0"/>
                        <a:t>TK</a:t>
                      </a:r>
                      <a:endParaRPr lang="en-US" dirty="0"/>
                    </a:p>
                  </a:txBody>
                  <a:tcPr/>
                </a:tc>
                <a:tc>
                  <a:txBody>
                    <a:bodyPr/>
                    <a:lstStyle/>
                    <a:p>
                      <a:pPr algn="ctr"/>
                      <a:r>
                        <a:rPr lang="en-US" dirty="0" smtClean="0"/>
                        <a:t>SN</a:t>
                      </a:r>
                      <a:endParaRPr lang="en-US" dirty="0"/>
                    </a:p>
                  </a:txBody>
                  <a:tcPr/>
                </a:tc>
              </a:tr>
              <a:tr h="314960">
                <a:tc>
                  <a:txBody>
                    <a:bodyPr/>
                    <a:lstStyle/>
                    <a:p>
                      <a:pPr algn="ctr"/>
                      <a:r>
                        <a:rPr lang="en-US" dirty="0" smtClean="0"/>
                        <a:t>PO</a:t>
                      </a:r>
                      <a:endParaRPr lang="en-US" dirty="0"/>
                    </a:p>
                  </a:txBody>
                  <a:tcPr/>
                </a:tc>
                <a:tc>
                  <a:txBody>
                    <a:bodyPr/>
                    <a:lstStyle/>
                    <a:p>
                      <a:pPr algn="ctr"/>
                      <a:r>
                        <a:rPr lang="en-US" dirty="0" smtClean="0"/>
                        <a:t>SN</a:t>
                      </a:r>
                      <a:endParaRPr lang="en-US" dirty="0"/>
                    </a:p>
                  </a:txBody>
                  <a:tcPr/>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84719302"/>
              </p:ext>
            </p:extLst>
          </p:nvPr>
        </p:nvGraphicFramePr>
        <p:xfrm>
          <a:off x="457200" y="4404360"/>
          <a:ext cx="1219200" cy="1463040"/>
        </p:xfrm>
        <a:graphic>
          <a:graphicData uri="http://schemas.openxmlformats.org/drawingml/2006/table">
            <a:tbl>
              <a:tblPr firstRow="1" bandRow="1">
                <a:tableStyleId>{21E4AEA4-8DFA-4A89-87EB-49C32662AFE0}</a:tableStyleId>
              </a:tblPr>
              <a:tblGrid>
                <a:gridCol w="609600"/>
                <a:gridCol w="609600"/>
              </a:tblGrid>
              <a:tr h="314960">
                <a:tc>
                  <a:txBody>
                    <a:bodyPr/>
                    <a:lstStyle/>
                    <a:p>
                      <a:pPr algn="ctr"/>
                      <a:r>
                        <a:rPr lang="en-US" dirty="0" smtClean="0"/>
                        <a:t>S</a:t>
                      </a:r>
                      <a:endParaRPr lang="en-US" dirty="0"/>
                    </a:p>
                  </a:txBody>
                  <a:tcPr/>
                </a:tc>
                <a:tc>
                  <a:txBody>
                    <a:bodyPr/>
                    <a:lstStyle/>
                    <a:p>
                      <a:pPr algn="ctr"/>
                      <a:r>
                        <a:rPr lang="en-US" dirty="0" smtClean="0"/>
                        <a:t>P</a:t>
                      </a:r>
                      <a:endParaRPr lang="en-US" dirty="0"/>
                    </a:p>
                  </a:txBody>
                  <a:tcPr/>
                </a:tc>
              </a:tr>
              <a:tr h="314960">
                <a:tc>
                  <a:txBody>
                    <a:bodyPr/>
                    <a:lstStyle/>
                    <a:p>
                      <a:pPr algn="ctr"/>
                      <a:r>
                        <a:rPr lang="en-US" dirty="0" smtClean="0"/>
                        <a:t>JS</a:t>
                      </a:r>
                      <a:endParaRPr lang="en-US" dirty="0"/>
                    </a:p>
                  </a:txBody>
                  <a:tcPr/>
                </a:tc>
                <a:tc>
                  <a:txBody>
                    <a:bodyPr/>
                    <a:lstStyle/>
                    <a:p>
                      <a:pPr algn="ctr"/>
                      <a:r>
                        <a:rPr lang="en-US" dirty="0" smtClean="0"/>
                        <a:t>FG</a:t>
                      </a:r>
                      <a:endParaRPr lang="en-US" dirty="0"/>
                    </a:p>
                  </a:txBody>
                  <a:tcPr/>
                </a:tc>
              </a:tr>
              <a:tr h="314960">
                <a:tc>
                  <a:txBody>
                    <a:bodyPr/>
                    <a:lstStyle/>
                    <a:p>
                      <a:pPr algn="ctr"/>
                      <a:r>
                        <a:rPr lang="en-US" dirty="0" smtClean="0"/>
                        <a:t>TK</a:t>
                      </a:r>
                      <a:endParaRPr lang="en-US" dirty="0"/>
                    </a:p>
                  </a:txBody>
                  <a:tcPr/>
                </a:tc>
                <a:tc>
                  <a:txBody>
                    <a:bodyPr/>
                    <a:lstStyle/>
                    <a:p>
                      <a:pPr algn="ctr"/>
                      <a:r>
                        <a:rPr lang="en-US" dirty="0" smtClean="0"/>
                        <a:t>FG</a:t>
                      </a:r>
                      <a:endParaRPr lang="en-US" dirty="0"/>
                    </a:p>
                  </a:txBody>
                  <a:tcPr/>
                </a:tc>
              </a:tr>
              <a:tr h="314960">
                <a:tc>
                  <a:txBody>
                    <a:bodyPr/>
                    <a:lstStyle/>
                    <a:p>
                      <a:pPr algn="ctr"/>
                      <a:r>
                        <a:rPr lang="en-US" dirty="0" smtClean="0"/>
                        <a:t>SN</a:t>
                      </a:r>
                      <a:endParaRPr lang="en-US" dirty="0"/>
                    </a:p>
                  </a:txBody>
                  <a:tcPr/>
                </a:tc>
                <a:tc>
                  <a:txBody>
                    <a:bodyPr/>
                    <a:lstStyle/>
                    <a:p>
                      <a:pPr algn="ctr"/>
                      <a:r>
                        <a:rPr lang="en-US" dirty="0" smtClean="0"/>
                        <a:t>FG</a:t>
                      </a:r>
                      <a:endParaRPr lang="en-US" dirty="0"/>
                    </a:p>
                  </a:txBody>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698022505"/>
              </p:ext>
            </p:extLst>
          </p:nvPr>
        </p:nvGraphicFramePr>
        <p:xfrm>
          <a:off x="6454256" y="1676400"/>
          <a:ext cx="1219200" cy="1097280"/>
        </p:xfrm>
        <a:graphic>
          <a:graphicData uri="http://schemas.openxmlformats.org/drawingml/2006/table">
            <a:tbl>
              <a:tblPr firstRow="1" bandRow="1">
                <a:tableStyleId>{21E4AEA4-8DFA-4A89-87EB-49C32662AFE0}</a:tableStyleId>
              </a:tblPr>
              <a:tblGrid>
                <a:gridCol w="609600"/>
                <a:gridCol w="609600"/>
              </a:tblGrid>
              <a:tr h="314960">
                <a:tc>
                  <a:txBody>
                    <a:bodyPr/>
                    <a:lstStyle/>
                    <a:p>
                      <a:pPr algn="ctr"/>
                      <a:r>
                        <a:rPr lang="en-US" dirty="0" smtClean="0"/>
                        <a:t>S</a:t>
                      </a:r>
                      <a:endParaRPr lang="en-US" dirty="0"/>
                    </a:p>
                  </a:txBody>
                  <a:tcPr/>
                </a:tc>
                <a:tc>
                  <a:txBody>
                    <a:bodyPr/>
                    <a:lstStyle/>
                    <a:p>
                      <a:pPr algn="ctr"/>
                      <a:r>
                        <a:rPr lang="en-US" dirty="0" smtClean="0"/>
                        <a:t>I</a:t>
                      </a:r>
                      <a:endParaRPr lang="en-US" dirty="0"/>
                    </a:p>
                  </a:txBody>
                  <a:tcPr/>
                </a:tc>
              </a:tr>
              <a:tr h="314960">
                <a:tc>
                  <a:txBody>
                    <a:bodyPr/>
                    <a:lstStyle/>
                    <a:p>
                      <a:pPr algn="ctr"/>
                      <a:r>
                        <a:rPr lang="en-US" dirty="0" smtClean="0"/>
                        <a:t>SG</a:t>
                      </a:r>
                      <a:endParaRPr lang="en-US" dirty="0"/>
                    </a:p>
                  </a:txBody>
                  <a:tcPr/>
                </a:tc>
                <a:tc>
                  <a:txBody>
                    <a:bodyPr/>
                    <a:lstStyle/>
                    <a:p>
                      <a:pPr algn="ctr"/>
                      <a:r>
                        <a:rPr lang="en-US" dirty="0" smtClean="0"/>
                        <a:t>H</a:t>
                      </a:r>
                      <a:endParaRPr lang="en-US" dirty="0"/>
                    </a:p>
                  </a:txBody>
                  <a:tcPr/>
                </a:tc>
              </a:tr>
              <a:tr h="314960">
                <a:tc>
                  <a:txBody>
                    <a:bodyPr/>
                    <a:lstStyle/>
                    <a:p>
                      <a:pPr algn="ctr"/>
                      <a:r>
                        <a:rPr lang="en-US" dirty="0" smtClean="0"/>
                        <a:t>CG</a:t>
                      </a:r>
                      <a:endParaRPr lang="en-US" dirty="0"/>
                    </a:p>
                  </a:txBody>
                  <a:tcPr/>
                </a:tc>
                <a:tc>
                  <a:txBody>
                    <a:bodyPr/>
                    <a:lstStyle/>
                    <a:p>
                      <a:pPr algn="ctr"/>
                      <a:r>
                        <a:rPr lang="en-US" dirty="0" smtClean="0"/>
                        <a:t>L</a:t>
                      </a:r>
                      <a:endParaRPr lang="en-US" dirty="0"/>
                    </a:p>
                  </a:txBody>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6017033"/>
              </p:ext>
            </p:extLst>
          </p:nvPr>
        </p:nvGraphicFramePr>
        <p:xfrm>
          <a:off x="5562600" y="5257800"/>
          <a:ext cx="1219200" cy="1463040"/>
        </p:xfrm>
        <a:graphic>
          <a:graphicData uri="http://schemas.openxmlformats.org/drawingml/2006/table">
            <a:tbl>
              <a:tblPr firstRow="1" bandRow="1">
                <a:tableStyleId>{21E4AEA4-8DFA-4A89-87EB-49C32662AFE0}</a:tableStyleId>
              </a:tblPr>
              <a:tblGrid>
                <a:gridCol w="609600"/>
                <a:gridCol w="609600"/>
              </a:tblGrid>
              <a:tr h="314960">
                <a:tc>
                  <a:txBody>
                    <a:bodyPr/>
                    <a:lstStyle/>
                    <a:p>
                      <a:pPr algn="ctr"/>
                      <a:r>
                        <a:rPr lang="en-US" dirty="0" smtClean="0"/>
                        <a:t>S</a:t>
                      </a:r>
                      <a:endParaRPr lang="en-US" dirty="0"/>
                    </a:p>
                  </a:txBody>
                  <a:tcPr/>
                </a:tc>
                <a:tc>
                  <a:txBody>
                    <a:bodyPr/>
                    <a:lstStyle/>
                    <a:p>
                      <a:pPr algn="ctr"/>
                      <a:r>
                        <a:rPr lang="en-US" dirty="0" smtClean="0"/>
                        <a:t>C</a:t>
                      </a:r>
                      <a:endParaRPr lang="en-US" dirty="0"/>
                    </a:p>
                  </a:txBody>
                  <a:tcPr/>
                </a:tc>
              </a:tr>
              <a:tr h="314960">
                <a:tc>
                  <a:txBody>
                    <a:bodyPr/>
                    <a:lstStyle/>
                    <a:p>
                      <a:pPr algn="ctr"/>
                      <a:r>
                        <a:rPr lang="en-US" dirty="0" smtClean="0"/>
                        <a:t>JS</a:t>
                      </a:r>
                      <a:endParaRPr lang="en-US" dirty="0"/>
                    </a:p>
                  </a:txBody>
                  <a:tcPr/>
                </a:tc>
                <a:tc>
                  <a:txBody>
                    <a:bodyPr/>
                    <a:lstStyle/>
                    <a:p>
                      <a:pPr algn="ctr"/>
                      <a:r>
                        <a:rPr lang="en-US" dirty="0" smtClean="0"/>
                        <a:t>760</a:t>
                      </a:r>
                      <a:endParaRPr lang="en-US" dirty="0"/>
                    </a:p>
                  </a:txBody>
                  <a:tcPr/>
                </a:tc>
              </a:tr>
              <a:tr h="314960">
                <a:tc>
                  <a:txBody>
                    <a:bodyPr/>
                    <a:lstStyle/>
                    <a:p>
                      <a:pPr algn="ctr"/>
                      <a:r>
                        <a:rPr lang="en-US" dirty="0" smtClean="0"/>
                        <a:t>DP</a:t>
                      </a:r>
                      <a:endParaRPr lang="en-US" dirty="0"/>
                    </a:p>
                  </a:txBody>
                  <a:tcPr/>
                </a:tc>
                <a:tc>
                  <a:txBody>
                    <a:bodyPr/>
                    <a:lstStyle/>
                    <a:p>
                      <a:pPr algn="ctr"/>
                      <a:r>
                        <a:rPr lang="en-US" dirty="0" smtClean="0"/>
                        <a:t>731</a:t>
                      </a:r>
                      <a:endParaRPr lang="en-US" dirty="0"/>
                    </a:p>
                  </a:txBody>
                  <a:tcPr/>
                </a:tc>
              </a:tr>
              <a:tr h="314960">
                <a:tc>
                  <a:txBody>
                    <a:bodyPr/>
                    <a:lstStyle/>
                    <a:p>
                      <a:pPr algn="ctr"/>
                      <a:r>
                        <a:rPr lang="en-US" dirty="0" smtClean="0"/>
                        <a:t>AD</a:t>
                      </a:r>
                      <a:endParaRPr lang="en-US" dirty="0"/>
                    </a:p>
                  </a:txBody>
                  <a:tcPr/>
                </a:tc>
                <a:tc>
                  <a:txBody>
                    <a:bodyPr/>
                    <a:lstStyle/>
                    <a:p>
                      <a:pPr algn="ctr"/>
                      <a:r>
                        <a:rPr lang="en-US" dirty="0" smtClean="0"/>
                        <a:t>784</a:t>
                      </a:r>
                      <a:endParaRPr lang="en-US" dirty="0"/>
                    </a:p>
                  </a:txBody>
                  <a:tcPr/>
                </a:tc>
              </a:tr>
            </a:tbl>
          </a:graphicData>
        </a:graphic>
      </p:graphicFrame>
      <p:cxnSp>
        <p:nvCxnSpPr>
          <p:cNvPr id="46" name="Straight Arrow Connector 45"/>
          <p:cNvCxnSpPr>
            <a:stCxn id="11" idx="0"/>
            <a:endCxn id="12" idx="3"/>
          </p:cNvCxnSpPr>
          <p:nvPr/>
        </p:nvCxnSpPr>
        <p:spPr>
          <a:xfrm flipV="1">
            <a:off x="2161416" y="2484029"/>
            <a:ext cx="1375677" cy="12825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5"/>
            <a:endCxn id="41" idx="1"/>
          </p:cNvCxnSpPr>
          <p:nvPr/>
        </p:nvCxnSpPr>
        <p:spPr>
          <a:xfrm>
            <a:off x="4997304" y="2484029"/>
            <a:ext cx="1162671" cy="1301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2" idx="0"/>
            <a:endCxn id="12" idx="4"/>
          </p:cNvCxnSpPr>
          <p:nvPr/>
        </p:nvCxnSpPr>
        <p:spPr>
          <a:xfrm flipH="1" flipV="1">
            <a:off x="4267199" y="2552345"/>
            <a:ext cx="1" cy="29090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2" idx="7"/>
            <a:endCxn id="41" idx="3"/>
          </p:cNvCxnSpPr>
          <p:nvPr/>
        </p:nvCxnSpPr>
        <p:spPr>
          <a:xfrm flipV="1">
            <a:off x="4973537" y="4103602"/>
            <a:ext cx="1186438" cy="14236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59" name="Table 58"/>
          <p:cNvGraphicFramePr>
            <a:graphicFrameLocks noGrp="1"/>
          </p:cNvGraphicFramePr>
          <p:nvPr>
            <p:extLst>
              <p:ext uri="{D42A27DB-BD31-4B8C-83A1-F6EECF244321}">
                <p14:modId xmlns:p14="http://schemas.microsoft.com/office/powerpoint/2010/main" val="495767172"/>
              </p:ext>
            </p:extLst>
          </p:nvPr>
        </p:nvGraphicFramePr>
        <p:xfrm>
          <a:off x="6461502" y="2743200"/>
          <a:ext cx="1219200" cy="370840"/>
        </p:xfrm>
        <a:graphic>
          <a:graphicData uri="http://schemas.openxmlformats.org/drawingml/2006/table">
            <a:tbl>
              <a:tblPr bandRow="1">
                <a:tableStyleId>{5C22544A-7EE6-4342-B048-85BDC9FD1C3A}</a:tableStyleId>
              </a:tblPr>
              <a:tblGrid>
                <a:gridCol w="609600"/>
                <a:gridCol w="609600"/>
              </a:tblGrid>
              <a:tr h="370840">
                <a:tc>
                  <a:txBody>
                    <a:bodyPr/>
                    <a:lstStyle/>
                    <a:p>
                      <a:pPr algn="ctr"/>
                      <a:r>
                        <a:rPr lang="en-US" dirty="0" smtClean="0"/>
                        <a:t>TK</a:t>
                      </a:r>
                      <a:endParaRPr lang="en-US" dirty="0"/>
                    </a:p>
                  </a:txBody>
                  <a:tcPr>
                    <a:solidFill>
                      <a:srgbClr val="E9EDED"/>
                    </a:solidFill>
                  </a:tcPr>
                </a:tc>
                <a:tc>
                  <a:txBody>
                    <a:bodyPr/>
                    <a:lstStyle/>
                    <a:p>
                      <a:pPr algn="ctr"/>
                      <a:r>
                        <a:rPr lang="en-US" dirty="0" smtClean="0"/>
                        <a:t>??</a:t>
                      </a:r>
                      <a:endParaRPr lang="en-US" dirty="0"/>
                    </a:p>
                  </a:txBody>
                  <a:tcPr>
                    <a:solidFill>
                      <a:srgbClr val="E9EDED"/>
                    </a:solid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4" name="Rectangle 3"/>
          <p:cNvSpPr/>
          <p:nvPr/>
        </p:nvSpPr>
        <p:spPr>
          <a:xfrm>
            <a:off x="6324600" y="2422037"/>
            <a:ext cx="1540625" cy="716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2133600" y="2487742"/>
            <a:ext cx="1375677" cy="1282502"/>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277140" y="2567608"/>
            <a:ext cx="1" cy="2909044"/>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89444" y="2478156"/>
            <a:ext cx="1162671" cy="1301450"/>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66910" y="4110230"/>
            <a:ext cx="1186438" cy="1423672"/>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23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200" dirty="0" smtClean="0"/>
              <a:t>SRL Models</a:t>
            </a:r>
          </a:p>
          <a:p>
            <a:endParaRPr lang="en-US" sz="3200" dirty="0"/>
          </a:p>
          <a:p>
            <a:r>
              <a:rPr lang="en-US" sz="3200" dirty="0" smtClean="0"/>
              <a:t>Efficient Learning</a:t>
            </a:r>
          </a:p>
          <a:p>
            <a:endParaRPr lang="en-US" sz="3200" dirty="0"/>
          </a:p>
          <a:p>
            <a:r>
              <a:rPr lang="en-US" sz="3200" dirty="0" smtClean="0"/>
              <a:t>Dealing with Partial Labels</a:t>
            </a:r>
          </a:p>
          <a:p>
            <a:pPr marL="114300" indent="0">
              <a:buNone/>
            </a:pPr>
            <a:endParaRPr lang="en-US" sz="3200" dirty="0" smtClean="0"/>
          </a:p>
          <a:p>
            <a:r>
              <a:rPr lang="en-US" sz="3200" dirty="0" smtClean="0"/>
              <a:t>Applications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247516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0"/>
            <a:ext cx="7620000" cy="1143000"/>
          </a:xfrm>
        </p:spPr>
        <p:txBody>
          <a:bodyPr/>
          <a:lstStyle/>
          <a:p>
            <a:r>
              <a:rPr lang="en-US" dirty="0" smtClean="0"/>
              <a:t>Relational Probability Tree</a:t>
            </a:r>
            <a:endParaRPr lang="en-US" dirty="0"/>
          </a:p>
        </p:txBody>
      </p:sp>
      <p:sp>
        <p:nvSpPr>
          <p:cNvPr id="3" name="Content Placeholder 2"/>
          <p:cNvSpPr>
            <a:spLocks noGrp="1"/>
          </p:cNvSpPr>
          <p:nvPr>
            <p:ph idx="1"/>
          </p:nvPr>
        </p:nvSpPr>
        <p:spPr>
          <a:xfrm>
            <a:off x="307522" y="1077952"/>
            <a:ext cx="8093529" cy="598448"/>
          </a:xfrm>
        </p:spPr>
        <p:txBody>
          <a:bodyPr>
            <a:normAutofit/>
          </a:bodyPr>
          <a:lstStyle/>
          <a:p>
            <a:pPr marL="114300" indent="0">
              <a:buNone/>
            </a:pPr>
            <a:r>
              <a:rPr lang="en-US" dirty="0" smtClean="0"/>
              <a:t>P(satisfaction(Student) | grade, course, difficulty, </a:t>
            </a:r>
            <a:r>
              <a:rPr lang="en-US" dirty="0" err="1" smtClean="0"/>
              <a:t>advisedby</a:t>
            </a:r>
            <a:r>
              <a:rPr lang="en-US" dirty="0" smtClean="0"/>
              <a:t>, paper)</a:t>
            </a:r>
            <a:endParaRPr lang="en-US" dirty="0"/>
          </a:p>
        </p:txBody>
      </p:sp>
      <p:sp>
        <p:nvSpPr>
          <p:cNvPr id="5" name="Rectangle 4"/>
          <p:cNvSpPr/>
          <p:nvPr/>
        </p:nvSpPr>
        <p:spPr>
          <a:xfrm>
            <a:off x="3200400" y="1676400"/>
            <a:ext cx="3048000" cy="52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91424" tIns="45712" rIns="91424" bIns="45712" rtlCol="0" anchor="ctr"/>
          <a:lstStyle/>
          <a:p>
            <a:pPr algn="ctr">
              <a:buNone/>
            </a:pPr>
            <a:r>
              <a:rPr lang="en-US" sz="2000" dirty="0" smtClean="0">
                <a:solidFill>
                  <a:schemeClr val="bg1"/>
                </a:solidFill>
              </a:rPr>
              <a:t>grade(Student, C, G), G=‘A’</a:t>
            </a:r>
            <a:endParaRPr lang="en-US" sz="2000" dirty="0">
              <a:solidFill>
                <a:schemeClr val="bg1"/>
              </a:solidFill>
            </a:endParaRPr>
          </a:p>
        </p:txBody>
      </p:sp>
      <p:cxnSp>
        <p:nvCxnSpPr>
          <p:cNvPr id="6" name="Straight Arrow Connector 5"/>
          <p:cNvCxnSpPr>
            <a:stCxn id="5" idx="2"/>
            <a:endCxn id="7" idx="0"/>
          </p:cNvCxnSpPr>
          <p:nvPr/>
        </p:nvCxnSpPr>
        <p:spPr>
          <a:xfrm flipH="1">
            <a:off x="2781300" y="2198648"/>
            <a:ext cx="1943100" cy="53340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1000" y="2732049"/>
            <a:ext cx="48006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91424" tIns="45712" rIns="91424" bIns="45712" rtlCol="0" anchor="ctr"/>
          <a:lstStyle/>
          <a:p>
            <a:pPr algn="ctr">
              <a:buNone/>
            </a:pPr>
            <a:r>
              <a:rPr lang="en-US" sz="2000" dirty="0" smtClean="0">
                <a:solidFill>
                  <a:schemeClr val="bg1"/>
                </a:solidFill>
              </a:rPr>
              <a:t>course(Student, C, Q), difficulty(C, </a:t>
            </a:r>
            <a:r>
              <a:rPr lang="en-US" sz="2000" dirty="0">
                <a:solidFill>
                  <a:schemeClr val="bg1"/>
                </a:solidFill>
              </a:rPr>
              <a:t>h</a:t>
            </a:r>
            <a:r>
              <a:rPr lang="en-US" sz="2000" dirty="0" smtClean="0">
                <a:solidFill>
                  <a:schemeClr val="bg1"/>
                </a:solidFill>
              </a:rPr>
              <a:t>igh)</a:t>
            </a:r>
            <a:endParaRPr lang="en-US" sz="2000" dirty="0">
              <a:solidFill>
                <a:schemeClr val="bg1"/>
              </a:solidFill>
            </a:endParaRPr>
          </a:p>
        </p:txBody>
      </p:sp>
      <p:sp>
        <p:nvSpPr>
          <p:cNvPr id="8" name="Rectangle 7"/>
          <p:cNvSpPr/>
          <p:nvPr/>
        </p:nvSpPr>
        <p:spPr>
          <a:xfrm>
            <a:off x="3413004" y="3851196"/>
            <a:ext cx="32004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91424" tIns="45712" rIns="91424" bIns="45712" rtlCol="0" anchor="ctr"/>
          <a:lstStyle/>
          <a:p>
            <a:pPr algn="ctr">
              <a:buNone/>
            </a:pPr>
            <a:r>
              <a:rPr lang="en-US" sz="2000" dirty="0" err="1" smtClean="0">
                <a:solidFill>
                  <a:schemeClr val="bg1"/>
                </a:solidFill>
              </a:rPr>
              <a:t>advisedBy</a:t>
            </a:r>
            <a:r>
              <a:rPr lang="en-US" sz="2000" dirty="0" smtClean="0">
                <a:solidFill>
                  <a:schemeClr val="bg1"/>
                </a:solidFill>
              </a:rPr>
              <a:t>(Student, Prof)</a:t>
            </a:r>
            <a:endParaRPr lang="en-US" sz="2000" dirty="0">
              <a:solidFill>
                <a:schemeClr val="bg1"/>
              </a:solidFill>
            </a:endParaRPr>
          </a:p>
        </p:txBody>
      </p:sp>
      <p:sp>
        <p:nvSpPr>
          <p:cNvPr id="9" name="Rectangle 8"/>
          <p:cNvSpPr/>
          <p:nvPr/>
        </p:nvSpPr>
        <p:spPr>
          <a:xfrm>
            <a:off x="2640118" y="5045746"/>
            <a:ext cx="29718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91424" tIns="45712" rIns="91424" bIns="45712" rtlCol="0" anchor="ctr"/>
          <a:lstStyle/>
          <a:p>
            <a:pPr algn="ctr">
              <a:buNone/>
            </a:pPr>
            <a:r>
              <a:rPr lang="en-US" sz="2000" dirty="0">
                <a:solidFill>
                  <a:schemeClr val="bg1"/>
                </a:solidFill>
              </a:rPr>
              <a:t>p</a:t>
            </a:r>
            <a:r>
              <a:rPr lang="en-US" sz="2000" dirty="0" smtClean="0">
                <a:solidFill>
                  <a:schemeClr val="bg1"/>
                </a:solidFill>
              </a:rPr>
              <a:t>aper(Student, Prof)</a:t>
            </a:r>
            <a:endParaRPr lang="en-US" sz="2000" dirty="0">
              <a:solidFill>
                <a:schemeClr val="bg1"/>
              </a:solidFill>
            </a:endParaRPr>
          </a:p>
        </p:txBody>
      </p:sp>
      <p:cxnSp>
        <p:nvCxnSpPr>
          <p:cNvPr id="10" name="Straight Arrow Connector 9"/>
          <p:cNvCxnSpPr>
            <a:stCxn id="7" idx="2"/>
            <a:endCxn id="17" idx="0"/>
          </p:cNvCxnSpPr>
          <p:nvPr/>
        </p:nvCxnSpPr>
        <p:spPr>
          <a:xfrm flipH="1">
            <a:off x="1409700" y="3265449"/>
            <a:ext cx="1371600" cy="58574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a:endCxn id="8" idx="0"/>
          </p:cNvCxnSpPr>
          <p:nvPr/>
        </p:nvCxnSpPr>
        <p:spPr>
          <a:xfrm>
            <a:off x="2781300" y="3265449"/>
            <a:ext cx="2231904" cy="58574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a:endCxn id="9" idx="0"/>
          </p:cNvCxnSpPr>
          <p:nvPr/>
        </p:nvCxnSpPr>
        <p:spPr>
          <a:xfrm flipH="1">
            <a:off x="4126018" y="4384596"/>
            <a:ext cx="887186" cy="66115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19" idx="0"/>
          </p:cNvCxnSpPr>
          <p:nvPr/>
        </p:nvCxnSpPr>
        <p:spPr>
          <a:xfrm>
            <a:off x="5013204" y="4384596"/>
            <a:ext cx="1463796" cy="63331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a:endCxn id="18" idx="0"/>
          </p:cNvCxnSpPr>
          <p:nvPr/>
        </p:nvCxnSpPr>
        <p:spPr>
          <a:xfrm flipH="1">
            <a:off x="3200400" y="5579146"/>
            <a:ext cx="925618" cy="59783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20" idx="0"/>
          </p:cNvCxnSpPr>
          <p:nvPr/>
        </p:nvCxnSpPr>
        <p:spPr>
          <a:xfrm>
            <a:off x="4126018" y="5579146"/>
            <a:ext cx="1112733" cy="55388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48201" y="2198649"/>
            <a:ext cx="2019300" cy="6096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90600" y="3851196"/>
            <a:ext cx="8382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buNone/>
            </a:pPr>
            <a:r>
              <a:rPr lang="en-US" b="1" dirty="0" smtClean="0">
                <a:solidFill>
                  <a:schemeClr val="bg1"/>
                </a:solidFill>
              </a:rPr>
              <a:t>0.8</a:t>
            </a:r>
            <a:endParaRPr lang="en-US" b="1" dirty="0">
              <a:solidFill>
                <a:schemeClr val="bg1"/>
              </a:solidFill>
            </a:endParaRPr>
          </a:p>
        </p:txBody>
      </p:sp>
      <p:sp>
        <p:nvSpPr>
          <p:cNvPr id="18" name="Oval 17"/>
          <p:cNvSpPr/>
          <p:nvPr/>
        </p:nvSpPr>
        <p:spPr>
          <a:xfrm>
            <a:off x="2781300" y="6176977"/>
            <a:ext cx="8382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buNone/>
            </a:pPr>
            <a:r>
              <a:rPr lang="en-US" b="1" dirty="0" smtClean="0">
                <a:solidFill>
                  <a:schemeClr val="bg1"/>
                </a:solidFill>
              </a:rPr>
              <a:t>0.9</a:t>
            </a:r>
            <a:endParaRPr lang="en-US" b="1" dirty="0">
              <a:solidFill>
                <a:schemeClr val="bg1"/>
              </a:solidFill>
            </a:endParaRPr>
          </a:p>
        </p:txBody>
      </p:sp>
      <p:sp>
        <p:nvSpPr>
          <p:cNvPr id="19" name="Oval 18"/>
          <p:cNvSpPr/>
          <p:nvPr/>
        </p:nvSpPr>
        <p:spPr>
          <a:xfrm>
            <a:off x="6057900" y="5017915"/>
            <a:ext cx="8382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buNone/>
            </a:pPr>
            <a:r>
              <a:rPr lang="en-US" b="1" dirty="0" smtClean="0">
                <a:solidFill>
                  <a:schemeClr val="bg1"/>
                </a:solidFill>
              </a:rPr>
              <a:t>0.4</a:t>
            </a:r>
            <a:endParaRPr lang="en-US" b="1" dirty="0">
              <a:solidFill>
                <a:schemeClr val="bg1"/>
              </a:solidFill>
            </a:endParaRPr>
          </a:p>
        </p:txBody>
      </p:sp>
      <p:sp>
        <p:nvSpPr>
          <p:cNvPr id="20" name="Oval 19"/>
          <p:cNvSpPr/>
          <p:nvPr/>
        </p:nvSpPr>
        <p:spPr>
          <a:xfrm>
            <a:off x="4819651" y="6133035"/>
            <a:ext cx="8382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buNone/>
            </a:pPr>
            <a:r>
              <a:rPr lang="en-US" b="1" dirty="0" smtClean="0">
                <a:solidFill>
                  <a:schemeClr val="bg1"/>
                </a:solidFill>
              </a:rPr>
              <a:t>0.7</a:t>
            </a:r>
            <a:endParaRPr lang="en-US" b="1" dirty="0">
              <a:solidFill>
                <a:schemeClr val="bg1"/>
              </a:solidFill>
            </a:endParaRPr>
          </a:p>
        </p:txBody>
      </p:sp>
      <p:sp>
        <p:nvSpPr>
          <p:cNvPr id="21" name="TextBox 20"/>
          <p:cNvSpPr txBox="1"/>
          <p:nvPr/>
        </p:nvSpPr>
        <p:spPr>
          <a:xfrm>
            <a:off x="5813654" y="2274848"/>
            <a:ext cx="428290" cy="369316"/>
          </a:xfrm>
          <a:prstGeom prst="rect">
            <a:avLst/>
          </a:prstGeom>
          <a:noFill/>
        </p:spPr>
        <p:txBody>
          <a:bodyPr wrap="none" lIns="91424" tIns="45712" rIns="91424" bIns="45712" rtlCol="0">
            <a:spAutoFit/>
          </a:bodyPr>
          <a:lstStyle/>
          <a:p>
            <a:pPr>
              <a:buNone/>
            </a:pPr>
            <a:r>
              <a:rPr lang="en-US" dirty="0" smtClean="0"/>
              <a:t>no</a:t>
            </a:r>
            <a:endParaRPr lang="en-US" dirty="0"/>
          </a:p>
        </p:txBody>
      </p:sp>
      <p:sp>
        <p:nvSpPr>
          <p:cNvPr id="22" name="TextBox 21"/>
          <p:cNvSpPr txBox="1"/>
          <p:nvPr/>
        </p:nvSpPr>
        <p:spPr>
          <a:xfrm>
            <a:off x="2781300" y="2198648"/>
            <a:ext cx="491192" cy="369316"/>
          </a:xfrm>
          <a:prstGeom prst="rect">
            <a:avLst/>
          </a:prstGeom>
          <a:noFill/>
        </p:spPr>
        <p:txBody>
          <a:bodyPr wrap="none" lIns="91424" tIns="45712" rIns="91424" bIns="45712" rtlCol="0">
            <a:spAutoFit/>
          </a:bodyPr>
          <a:lstStyle/>
          <a:p>
            <a:pPr>
              <a:buNone/>
            </a:pPr>
            <a:r>
              <a:rPr lang="en-US" dirty="0" smtClean="0"/>
              <a:t>yes</a:t>
            </a:r>
            <a:endParaRPr lang="en-US" dirty="0"/>
          </a:p>
        </p:txBody>
      </p:sp>
      <p:sp>
        <p:nvSpPr>
          <p:cNvPr id="23" name="TextBox 22"/>
          <p:cNvSpPr txBox="1"/>
          <p:nvPr/>
        </p:nvSpPr>
        <p:spPr>
          <a:xfrm>
            <a:off x="3973888" y="3279963"/>
            <a:ext cx="428290" cy="369316"/>
          </a:xfrm>
          <a:prstGeom prst="rect">
            <a:avLst/>
          </a:prstGeom>
          <a:noFill/>
        </p:spPr>
        <p:txBody>
          <a:bodyPr wrap="none" lIns="91424" tIns="45712" rIns="91424" bIns="45712" rtlCol="0">
            <a:spAutoFit/>
          </a:bodyPr>
          <a:lstStyle/>
          <a:p>
            <a:pPr>
              <a:buNone/>
            </a:pPr>
            <a:r>
              <a:rPr lang="en-US" dirty="0" smtClean="0"/>
              <a:t>no</a:t>
            </a:r>
            <a:endParaRPr lang="en-US" dirty="0"/>
          </a:p>
        </p:txBody>
      </p:sp>
      <p:sp>
        <p:nvSpPr>
          <p:cNvPr id="24" name="TextBox 23"/>
          <p:cNvSpPr txBox="1"/>
          <p:nvPr/>
        </p:nvSpPr>
        <p:spPr>
          <a:xfrm>
            <a:off x="1583204" y="3277132"/>
            <a:ext cx="491192" cy="369316"/>
          </a:xfrm>
          <a:prstGeom prst="rect">
            <a:avLst/>
          </a:prstGeom>
          <a:noFill/>
        </p:spPr>
        <p:txBody>
          <a:bodyPr wrap="none" lIns="91424" tIns="45712" rIns="91424" bIns="45712" rtlCol="0">
            <a:spAutoFit/>
          </a:bodyPr>
          <a:lstStyle/>
          <a:p>
            <a:pPr>
              <a:buNone/>
            </a:pPr>
            <a:r>
              <a:rPr lang="en-US" dirty="0" smtClean="0"/>
              <a:t>yes</a:t>
            </a:r>
            <a:endParaRPr lang="en-US" dirty="0"/>
          </a:p>
        </p:txBody>
      </p:sp>
      <p:sp>
        <p:nvSpPr>
          <p:cNvPr id="25" name="TextBox 24"/>
          <p:cNvSpPr txBox="1"/>
          <p:nvPr/>
        </p:nvSpPr>
        <p:spPr>
          <a:xfrm>
            <a:off x="5813654" y="4448229"/>
            <a:ext cx="428290" cy="369316"/>
          </a:xfrm>
          <a:prstGeom prst="rect">
            <a:avLst/>
          </a:prstGeom>
          <a:noFill/>
        </p:spPr>
        <p:txBody>
          <a:bodyPr wrap="none" lIns="91424" tIns="45712" rIns="91424" bIns="45712" rtlCol="0">
            <a:spAutoFit/>
          </a:bodyPr>
          <a:lstStyle/>
          <a:p>
            <a:pPr>
              <a:buNone/>
            </a:pPr>
            <a:r>
              <a:rPr lang="en-US" dirty="0" smtClean="0"/>
              <a:t>no</a:t>
            </a:r>
            <a:endParaRPr lang="en-US" dirty="0"/>
          </a:p>
        </p:txBody>
      </p:sp>
      <p:sp>
        <p:nvSpPr>
          <p:cNvPr id="26" name="TextBox 25"/>
          <p:cNvSpPr txBox="1"/>
          <p:nvPr/>
        </p:nvSpPr>
        <p:spPr>
          <a:xfrm>
            <a:off x="4724400" y="5508745"/>
            <a:ext cx="428290" cy="369316"/>
          </a:xfrm>
          <a:prstGeom prst="rect">
            <a:avLst/>
          </a:prstGeom>
          <a:noFill/>
        </p:spPr>
        <p:txBody>
          <a:bodyPr wrap="none" lIns="91424" tIns="45712" rIns="91424" bIns="45712" rtlCol="0">
            <a:spAutoFit/>
          </a:bodyPr>
          <a:lstStyle/>
          <a:p>
            <a:pPr>
              <a:buNone/>
            </a:pPr>
            <a:r>
              <a:rPr lang="en-US" dirty="0" smtClean="0"/>
              <a:t>no</a:t>
            </a:r>
            <a:endParaRPr lang="en-US" dirty="0"/>
          </a:p>
        </p:txBody>
      </p:sp>
      <p:sp>
        <p:nvSpPr>
          <p:cNvPr id="27" name="TextBox 26"/>
          <p:cNvSpPr txBox="1"/>
          <p:nvPr/>
        </p:nvSpPr>
        <p:spPr>
          <a:xfrm>
            <a:off x="4042767" y="4473895"/>
            <a:ext cx="491192" cy="369316"/>
          </a:xfrm>
          <a:prstGeom prst="rect">
            <a:avLst/>
          </a:prstGeom>
          <a:noFill/>
        </p:spPr>
        <p:txBody>
          <a:bodyPr wrap="none" lIns="91424" tIns="45712" rIns="91424" bIns="45712" rtlCol="0">
            <a:spAutoFit/>
          </a:bodyPr>
          <a:lstStyle/>
          <a:p>
            <a:pPr>
              <a:buNone/>
            </a:pPr>
            <a:r>
              <a:rPr lang="en-US" dirty="0" smtClean="0"/>
              <a:t>yes</a:t>
            </a:r>
            <a:endParaRPr lang="en-US" dirty="0"/>
          </a:p>
        </p:txBody>
      </p:sp>
      <p:sp>
        <p:nvSpPr>
          <p:cNvPr id="28" name="TextBox 27"/>
          <p:cNvSpPr txBox="1"/>
          <p:nvPr/>
        </p:nvSpPr>
        <p:spPr>
          <a:xfrm>
            <a:off x="3167408" y="5551315"/>
            <a:ext cx="491192" cy="369316"/>
          </a:xfrm>
          <a:prstGeom prst="rect">
            <a:avLst/>
          </a:prstGeom>
          <a:noFill/>
        </p:spPr>
        <p:txBody>
          <a:bodyPr wrap="none" lIns="91424" tIns="45712" rIns="91424" bIns="45712" rtlCol="0">
            <a:spAutoFit/>
          </a:bodyPr>
          <a:lstStyle/>
          <a:p>
            <a:pPr>
              <a:buNone/>
            </a:pPr>
            <a:r>
              <a:rPr lang="en-US" dirty="0" smtClean="0"/>
              <a:t>yes</a:t>
            </a:r>
            <a:endParaRPr lang="en-US" dirty="0"/>
          </a:p>
        </p:txBody>
      </p:sp>
      <p:sp>
        <p:nvSpPr>
          <p:cNvPr id="29" name="TextBox 28"/>
          <p:cNvSpPr txBox="1"/>
          <p:nvPr/>
        </p:nvSpPr>
        <p:spPr>
          <a:xfrm>
            <a:off x="135382" y="6403364"/>
            <a:ext cx="2431018" cy="369316"/>
          </a:xfrm>
          <a:prstGeom prst="rect">
            <a:avLst/>
          </a:prstGeom>
          <a:noFill/>
        </p:spPr>
        <p:txBody>
          <a:bodyPr wrap="none" lIns="91424" tIns="45712" rIns="91424" bIns="45712" rtlCol="0">
            <a:spAutoFit/>
          </a:bodyPr>
          <a:lstStyle/>
          <a:p>
            <a:pPr>
              <a:buNone/>
            </a:pPr>
            <a:r>
              <a:rPr lang="en-US" dirty="0" err="1" smtClean="0">
                <a:solidFill>
                  <a:schemeClr val="accent3"/>
                </a:solidFill>
              </a:rPr>
              <a:t>Blockeel</a:t>
            </a:r>
            <a:r>
              <a:rPr lang="en-US" dirty="0" smtClean="0">
                <a:solidFill>
                  <a:schemeClr val="accent3"/>
                </a:solidFill>
              </a:rPr>
              <a:t> &amp; De </a:t>
            </a:r>
            <a:r>
              <a:rPr lang="en-US" dirty="0" err="1" smtClean="0">
                <a:solidFill>
                  <a:schemeClr val="accent3"/>
                </a:solidFill>
              </a:rPr>
              <a:t>Raedt</a:t>
            </a:r>
            <a:r>
              <a:rPr lang="en-US" dirty="0" smtClean="0">
                <a:solidFill>
                  <a:schemeClr val="accent3"/>
                </a:solidFill>
              </a:rPr>
              <a:t> ’98</a:t>
            </a:r>
            <a:endParaRPr lang="en-US" dirty="0">
              <a:solidFill>
                <a:schemeClr val="accent3"/>
              </a:solidFill>
            </a:endParaRPr>
          </a:p>
        </p:txBody>
      </p:sp>
      <p:sp>
        <p:nvSpPr>
          <p:cNvPr id="30" name="TextBox 29"/>
          <p:cNvSpPr txBox="1"/>
          <p:nvPr/>
        </p:nvSpPr>
        <p:spPr>
          <a:xfrm>
            <a:off x="6477000" y="2819400"/>
            <a:ext cx="348172" cy="369332"/>
          </a:xfrm>
          <a:prstGeom prst="rect">
            <a:avLst/>
          </a:prstGeom>
          <a:noFill/>
        </p:spPr>
        <p:txBody>
          <a:bodyPr wrap="none" rtlCol="0">
            <a:spAutoFit/>
          </a:bodyPr>
          <a:lstStyle/>
          <a:p>
            <a:r>
              <a:rPr lang="en-US" b="1" dirty="0" smtClean="0">
                <a:solidFill>
                  <a:schemeClr val="bg1"/>
                </a:solidFill>
              </a:rPr>
              <a:t>…</a:t>
            </a:r>
            <a:endParaRPr lang="en-US" b="1" dirty="0">
              <a:solidFill>
                <a:schemeClr val="bg1"/>
              </a:solidFill>
            </a:endParaRPr>
          </a:p>
        </p:txBody>
      </p:sp>
      <p:sp>
        <p:nvSpPr>
          <p:cNvPr id="39" name="Oval 38"/>
          <p:cNvSpPr/>
          <p:nvPr/>
        </p:nvSpPr>
        <p:spPr>
          <a:xfrm>
            <a:off x="6248401" y="2819400"/>
            <a:ext cx="8382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buNone/>
            </a:pPr>
            <a:r>
              <a:rPr lang="en-US" b="1" dirty="0" smtClean="0">
                <a:solidFill>
                  <a:schemeClr val="bg1"/>
                </a:solidFill>
              </a:rPr>
              <a:t>0.2</a:t>
            </a:r>
            <a:endParaRPr lang="en-US" b="1" dirty="0">
              <a:solidFill>
                <a:schemeClr val="bg1"/>
              </a:solidFill>
            </a:endParaRPr>
          </a:p>
        </p:txBody>
      </p:sp>
      <p:sp>
        <p:nvSpPr>
          <p:cNvPr id="78" name="TextBox 77"/>
          <p:cNvSpPr txBox="1"/>
          <p:nvPr/>
        </p:nvSpPr>
        <p:spPr>
          <a:xfrm rot="16200000">
            <a:off x="6955422" y="3406476"/>
            <a:ext cx="3610020" cy="523220"/>
          </a:xfrm>
          <a:prstGeom prst="rect">
            <a:avLst/>
          </a:prstGeom>
          <a:noFill/>
        </p:spPr>
        <p:txBody>
          <a:bodyPr wrap="square" rtlCol="0">
            <a:spAutoFit/>
          </a:bodyPr>
          <a:lstStyle/>
          <a:p>
            <a:r>
              <a:rPr lang="en-US" sz="2800" dirty="0" smtClean="0">
                <a:solidFill>
                  <a:schemeClr val="accent1">
                    <a:lumMod val="60000"/>
                    <a:lumOff val="40000"/>
                  </a:schemeClr>
                </a:solidFill>
              </a:rPr>
              <a:t>SRL Models</a:t>
            </a:r>
            <a:endParaRPr lang="en-US" sz="2800" dirty="0">
              <a:solidFill>
                <a:schemeClr val="accent1">
                  <a:lumMod val="60000"/>
                  <a:lumOff val="40000"/>
                </a:schemeClr>
              </a:solidFill>
            </a:endParaRPr>
          </a:p>
        </p:txBody>
      </p:sp>
      <p:sp>
        <p:nvSpPr>
          <p:cNvPr id="32" name="Slide Number Placeholder 3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9820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6"/>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LL(\mathbf{X}=\mathbf{x}) &amp; = &amp; \sum_{x_i \in \mathbf{x}} \log P(x_i| \mathbf{Pa}(x_i)) \\&#10;\end{eqnarray*}&#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PLL(\mathbf{X}=\mathbf{x}) &amp; = &amp; \sum_{x_i \in \mathbf{x}} \log P(x_i| \mathbf{MB}(x_i)) \\&#10;\end{eqnarray*}&#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PLL(\mathbf{X}=\mathbf{x}) &amp; = &amp; \sum_{x_i \in \mathbf{x}} \log P(x_i| \mathbf{MB}(x_i)) \\&#10;\end{eqnarray*}&#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LL(\mathbf{X}=\mathbf{x}) &amp; = &amp; \sum_{x_i \in \mathbf{x}} \log P(x_i| \mathbf{Pa}(x_i)) \\&#10;\end{eqnarray*}&#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PLL(\mathbf{X}=\mathbf{x}) &amp; = &amp; \sum_{x_i \in \mathbf{x}} \log P(x_i\;|\;\mathbf{MB}(x_i)) \\&#10;P(x_i\;|\;\mathbf{Pa}(x_i)) &amp; = &amp; \frac{e^{\psi(x_i;\mathbf{Pa}(x_i))}}{e^{\psi(x_i;\mathbf{Pa}(x_i))} + 1} \\&#10;\end{eqnarray*}&#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PLL(\mathbf{X}=\mathbf{x}) &amp; = &amp; \sum_{x_i \in \mathbf{x}} \log P(x_i\;|\;\mathbf{MB}(x_i)) \\&#10;P(x_i\;|\;\mathbf{MB}(x_i)) &amp; = &amp; \frac{e^{\psi(x_i;\mathbf{MB}(x_i))}}{e^{\psi(x_i;\mathbf{MB}(x_i))} + 1} \\&#10;\end{eqnarray*}&#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psi(x_i;\mathbf{MB}(x_i)) &amp; = \sum_{j=1} w_j nt_j(x_i;\mathbf{MB}(x_i))\\&#10;nt_j(x_i;\mathbf{MB}(x_i)) &amp; = n_j(x_i=1;\mathbf{MB}(x_i)) \\&#10; &amp; - n_j(x_i=0;\mathbf{MB}(x_i))&#10;\end{align*}&#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psi(x_i;\mathbf{Pa}(x_i)) &amp; = \sum_{j=1} w_j \delta_j(x_i;\mathbf{Pa}(x_i))\\&#10;\end{align*}&#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w_1:p(X), q(X,Y) \rightarrow target(X) $\\&#10;$w_2:p(X), \neg (\exists Y,q(X,Y)) \rightarrow target(X) $\\&#10;$w_3:\neg p(X) \rightarrow target(X)$&#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w_1&amp;: &amp;p(X), q(X,Y) \rightarrow target(X) \\&#10;\end{eqnarray*}&#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TIMING" val="|31.4"/>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ell(\psi) = &amp; log \sum_{\mathbf{y} \in \mathcal{Y}}  \left\{ P(\mathbf{y}|\mathbf{x}; \psi) \frac{P(\mathbf{x}; \mathbf{y}|\psi)}{P(\mathbf{y}|\mathbf{x}; \psi)}\right\} \geq  \mathcal{Q}(\psi \mid \psi_t) - \mathcal{Q}(\psi_t \mid \psi_t) + \ell(\psi_t)&#10;\end{align*}&#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Delta(x_i; \mathbf{y}) &amp;=&amp; P(\mathbf{y}|\mathbf{x}; \psi_t) [I(x_i) - P(x_i=1|\mathbf{z}_{-x_i};\psi)]  \\&#10;&amp; &amp;\\&#10;&amp; &amp;\\&#10;\Delta(y_i; \mathbf{y}_{-i}) &amp;=&amp;  P(y_i=1, \mathbf{y}_{-i}|\mathbf{x}; \psi_t) -  P(\mathbf{y}_{-i}|\mathbf{x}; \psi_t) P(y_i=1|\mathbf{x}, \mathbf{y}_{-i};\psi)) &#10;\end{eqnarray*}&#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mathcal{Q}(\psi \mid \psi_t) = \sum_{\mathbf{y} \in \mathcal{Y}}   P(\mathbf{y}|\mathbf{x}; \psi_t) \sum_{z \in \mathbf{x}, \mathbf{y}} \log P(z|\mathbf{z}_{-z};\psi)&#10;\end{eqnarray*}&#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TIMING" val="|15.3|2.6|16.8|19.2"/>
</p:tagLst>
</file>

<file path=ppt/tags/tag4.xml><?xml version="1.0" encoding="utf-8"?>
<p:tagLst xmlns:a="http://schemas.openxmlformats.org/drawingml/2006/main" xmlns:r="http://schemas.openxmlformats.org/officeDocument/2006/relationships" xmlns:p="http://schemas.openxmlformats.org/presentationml/2006/main">
  <p:tag name="TIMING" val="|12.4|2.7|1.9|0.4|0.8|0.4"/>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TIMING" val="|43.6"/>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P(x_i=true|\mathbf{Pa}(x_i)) &amp; = &amp; \frac{e^{\psi(x_i ; \mathbf{Pa}(x_i))}}{e^{\psi(x_i; \mathbf{Pa}(x_i))} + 1}&#10;\end{eqnarray*}&#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psi_m = \psi_0 + \Delta_1 + ... + \Delta_m&#10;\end{eqnarray*}&#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10;\Delta(x_i) = \frac{\partial \log  P(\mathbf{X}=\mathbf{x})}{\partial \psi(x_i ; \mathbf{Pa}(x_i))} = I(x_i=true; \mathbf{Pa}(x_i)) - P(x_i=true ; \mathbf{Pa}(x_i)) &#10;\end{eqnarray*}&#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21135</TotalTime>
  <Words>2230</Words>
  <Application>Microsoft Office PowerPoint</Application>
  <PresentationFormat>On-screen Show (4:3)</PresentationFormat>
  <Paragraphs>706</Paragraphs>
  <Slides>45</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5" baseType="lpstr">
      <vt:lpstr>Arial</vt:lpstr>
      <vt:lpstr>Calibri</vt:lpstr>
      <vt:lpstr>Cambria</vt:lpstr>
      <vt:lpstr>Frutiger 55 Roman</vt:lpstr>
      <vt:lpstr>Gill Sans MT</vt:lpstr>
      <vt:lpstr>Times New Roman</vt:lpstr>
      <vt:lpstr>Trebuchet MS</vt:lpstr>
      <vt:lpstr>Wingdings</vt:lpstr>
      <vt:lpstr>Adjacency</vt:lpstr>
      <vt:lpstr>Equation</vt:lpstr>
      <vt:lpstr>Efficient Learning of Statistical Relational Models</vt:lpstr>
      <vt:lpstr>Machine Learning</vt:lpstr>
      <vt:lpstr>Data Representation</vt:lpstr>
      <vt:lpstr>Electronic Health Record</vt:lpstr>
      <vt:lpstr>Structured data is everywhere</vt:lpstr>
      <vt:lpstr>Statistical Relational Learning</vt:lpstr>
      <vt:lpstr>Thesis Outline</vt:lpstr>
      <vt:lpstr>Outline</vt:lpstr>
      <vt:lpstr>Relational Probability Tree</vt:lpstr>
      <vt:lpstr>Relational Dependency Network</vt:lpstr>
      <vt:lpstr>Markov Logic Networks</vt:lpstr>
      <vt:lpstr>Learning</vt:lpstr>
      <vt:lpstr>Learning Characteristics</vt:lpstr>
      <vt:lpstr>Structure Learning</vt:lpstr>
      <vt:lpstr>Functional Gradient Boosting</vt:lpstr>
      <vt:lpstr>Functional Gradients for RDNs</vt:lpstr>
      <vt:lpstr>Experimental Results</vt:lpstr>
      <vt:lpstr>Learning MLNs</vt:lpstr>
      <vt:lpstr>Functional gradient for SRL</vt:lpstr>
      <vt:lpstr>MLN from trees</vt:lpstr>
      <vt:lpstr>Entity Resolution : Cora</vt:lpstr>
      <vt:lpstr>Probability Calibration</vt:lpstr>
      <vt:lpstr>Partial Labels</vt:lpstr>
      <vt:lpstr>Missing Data in SRL</vt:lpstr>
      <vt:lpstr>Our Approach</vt:lpstr>
      <vt:lpstr>EM Gradients</vt:lpstr>
      <vt:lpstr>RFGB-EM</vt:lpstr>
      <vt:lpstr>Experimental Results</vt:lpstr>
      <vt:lpstr>One-class classification</vt:lpstr>
      <vt:lpstr>Propositional Examples</vt:lpstr>
      <vt:lpstr>Relational Examples</vt:lpstr>
      <vt:lpstr>Basic Idea</vt:lpstr>
      <vt:lpstr>Relational Distance</vt:lpstr>
      <vt:lpstr>Relational OCC</vt:lpstr>
      <vt:lpstr>Results – Link Prediction</vt:lpstr>
      <vt:lpstr>Applications</vt:lpstr>
      <vt:lpstr>Alzheimer's Prediction </vt:lpstr>
      <vt:lpstr>MRI to Relational Data</vt:lpstr>
      <vt:lpstr>Results</vt:lpstr>
      <vt:lpstr>Other work</vt:lpstr>
      <vt:lpstr>Future Directions</vt:lpstr>
      <vt:lpstr>Conclusion</vt:lpstr>
      <vt:lpstr>Acknowledgements</vt:lpstr>
      <vt:lpstr>Acknowledgements</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Learning of  Statistical Relational Models </dc:title>
  <dc:creator>TusharK</dc:creator>
  <cp:lastModifiedBy>TusharK</cp:lastModifiedBy>
  <cp:revision>920</cp:revision>
  <dcterms:created xsi:type="dcterms:W3CDTF">2006-08-16T00:00:00Z</dcterms:created>
  <dcterms:modified xsi:type="dcterms:W3CDTF">2014-09-04T21:04:44Z</dcterms:modified>
</cp:coreProperties>
</file>