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tags/tag10.xml" ContentType="application/vnd.openxmlformats-officedocument.presentationml.tag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256" r:id="rId2"/>
    <p:sldId id="257" r:id="rId3"/>
    <p:sldId id="315" r:id="rId4"/>
    <p:sldId id="353" r:id="rId5"/>
    <p:sldId id="342" r:id="rId6"/>
    <p:sldId id="259" r:id="rId7"/>
    <p:sldId id="258" r:id="rId8"/>
    <p:sldId id="265" r:id="rId9"/>
    <p:sldId id="316" r:id="rId10"/>
    <p:sldId id="262" r:id="rId11"/>
    <p:sldId id="261" r:id="rId12"/>
    <p:sldId id="263" r:id="rId13"/>
    <p:sldId id="268" r:id="rId14"/>
    <p:sldId id="269" r:id="rId15"/>
    <p:sldId id="337" r:id="rId16"/>
    <p:sldId id="338" r:id="rId17"/>
    <p:sldId id="318" r:id="rId18"/>
    <p:sldId id="340" r:id="rId19"/>
    <p:sldId id="317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4" r:id="rId35"/>
    <p:sldId id="333" r:id="rId36"/>
    <p:sldId id="278" r:id="rId37"/>
    <p:sldId id="343" r:id="rId38"/>
    <p:sldId id="344" r:id="rId39"/>
    <p:sldId id="279" r:id="rId40"/>
    <p:sldId id="280" r:id="rId41"/>
    <p:sldId id="281" r:id="rId42"/>
    <p:sldId id="354" r:id="rId43"/>
    <p:sldId id="282" r:id="rId44"/>
    <p:sldId id="335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3" r:id="rId54"/>
    <p:sldId id="294" r:id="rId55"/>
    <p:sldId id="291" r:id="rId56"/>
    <p:sldId id="292" r:id="rId57"/>
    <p:sldId id="295" r:id="rId58"/>
    <p:sldId id="296" r:id="rId59"/>
    <p:sldId id="297" r:id="rId60"/>
    <p:sldId id="298" r:id="rId61"/>
    <p:sldId id="299" r:id="rId62"/>
    <p:sldId id="302" r:id="rId63"/>
    <p:sldId id="300" r:id="rId64"/>
    <p:sldId id="301" r:id="rId65"/>
    <p:sldId id="303" r:id="rId66"/>
    <p:sldId id="304" r:id="rId67"/>
    <p:sldId id="305" r:id="rId68"/>
    <p:sldId id="307" r:id="rId69"/>
    <p:sldId id="345" r:id="rId70"/>
    <p:sldId id="347" r:id="rId71"/>
    <p:sldId id="308" r:id="rId72"/>
    <p:sldId id="309" r:id="rId73"/>
    <p:sldId id="348" r:id="rId74"/>
    <p:sldId id="310" r:id="rId75"/>
    <p:sldId id="311" r:id="rId76"/>
    <p:sldId id="312" r:id="rId77"/>
    <p:sldId id="351" r:id="rId78"/>
    <p:sldId id="352" r:id="rId79"/>
    <p:sldId id="313" r:id="rId80"/>
    <p:sldId id="349" r:id="rId81"/>
    <p:sldId id="350" r:id="rId82"/>
    <p:sldId id="355" r:id="rId83"/>
    <p:sldId id="314" r:id="rId84"/>
    <p:sldId id="341" r:id="rId8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B0F"/>
    <a:srgbClr val="CABDAC"/>
    <a:srgbClr val="B9A98F"/>
    <a:srgbClr val="00CC00"/>
    <a:srgbClr val="D7CDBC"/>
    <a:srgbClr val="BBAA93"/>
    <a:srgbClr val="BFB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1798" autoAdjust="0"/>
  </p:normalViewPr>
  <p:slideViewPr>
    <p:cSldViewPr>
      <p:cViewPr>
        <p:scale>
          <a:sx n="71" d="100"/>
          <a:sy n="71" d="100"/>
        </p:scale>
        <p:origin x="-2172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mbhost\homedir\papers\dissertation\data\ilp2010-ExperimentChart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mbhost\homedir\papers\dissertation\data\ilp2010-Experiment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bhost\homedir\papers\dissertation\data\ilp2010-ExperimentChar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Z:\dropbox\dissertation\data\LearningCurves_KCAP11_al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bhost\homedir\dropbox\dissertation\data\exampleNois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bhost\homedir\papers\dissertation\data\onion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bhost\homedir\papers\dissertation\data\onionResul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bhost\homedir\papers\dissertation\data\onion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61476506613144"/>
          <c:y val="6.8721811245118183E-2"/>
          <c:w val="0.80159281560393181"/>
          <c:h val="0.75652064325292678"/>
        </c:manualLayout>
      </c:layout>
      <c:scatterChart>
        <c:scatterStyle val="lineMarker"/>
        <c:varyColors val="0"/>
        <c:ser>
          <c:idx val="0"/>
          <c:order val="0"/>
          <c:tx>
            <c:strRef>
              <c:f>'Advice-NoAdvice'!$H$6</c:f>
              <c:strCache>
                <c:ptCount val="1"/>
                <c:pt idx="0">
                  <c:v>With Advice</c:v>
                </c:pt>
              </c:strCache>
            </c:strRef>
          </c:tx>
          <c:xVal>
            <c:numRef>
              <c:f>'Advice-NoAdvice'!$G$7:$G$23</c:f>
              <c:numCache>
                <c:formatCode>General</c:formatCode>
                <c:ptCount val="17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14.000000000000002</c:v>
                </c:pt>
                <c:pt idx="6">
                  <c:v>20</c:v>
                </c:pt>
                <c:pt idx="7">
                  <c:v>24</c:v>
                </c:pt>
                <c:pt idx="8">
                  <c:v>30</c:v>
                </c:pt>
                <c:pt idx="9">
                  <c:v>50</c:v>
                </c:pt>
                <c:pt idx="10">
                  <c:v>74</c:v>
                </c:pt>
                <c:pt idx="11">
                  <c:v>100</c:v>
                </c:pt>
              </c:numCache>
            </c:numRef>
          </c:xVal>
          <c:yVal>
            <c:numRef>
              <c:f>'Advice-NoAdvice'!$H$7:$H$18</c:f>
              <c:numCache>
                <c:formatCode>General</c:formatCode>
                <c:ptCount val="12"/>
                <c:pt idx="0">
                  <c:v>0.93499999999999994</c:v>
                </c:pt>
                <c:pt idx="1">
                  <c:v>0.97000000000000064</c:v>
                </c:pt>
                <c:pt idx="2">
                  <c:v>0.99428571428571433</c:v>
                </c:pt>
                <c:pt idx="3">
                  <c:v>0.99428571428571433</c:v>
                </c:pt>
                <c:pt idx="4">
                  <c:v>0.99428571428571433</c:v>
                </c:pt>
                <c:pt idx="5">
                  <c:v>0.99428571428571433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'Advice-NoAdvice'!$I$6</c:f>
              <c:strCache>
                <c:ptCount val="1"/>
                <c:pt idx="0">
                  <c:v>Without Advice</c:v>
                </c:pt>
              </c:strCache>
            </c:strRef>
          </c:tx>
          <c:xVal>
            <c:numRef>
              <c:f>'Advice-NoAdvice'!$G$7:$G$18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14.000000000000002</c:v>
                </c:pt>
                <c:pt idx="6">
                  <c:v>20</c:v>
                </c:pt>
                <c:pt idx="7">
                  <c:v>24</c:v>
                </c:pt>
                <c:pt idx="8">
                  <c:v>30</c:v>
                </c:pt>
                <c:pt idx="9">
                  <c:v>50</c:v>
                </c:pt>
                <c:pt idx="10">
                  <c:v>74</c:v>
                </c:pt>
                <c:pt idx="11">
                  <c:v>100</c:v>
                </c:pt>
              </c:numCache>
            </c:numRef>
          </c:xVal>
          <c:yVal>
            <c:numRef>
              <c:f>'Advice-NoAdvice'!$I$7:$I$18</c:f>
              <c:numCache>
                <c:formatCode>General</c:formatCode>
                <c:ptCount val="12"/>
                <c:pt idx="0">
                  <c:v>0.51785714285714257</c:v>
                </c:pt>
                <c:pt idx="1">
                  <c:v>0.5628571428571425</c:v>
                </c:pt>
                <c:pt idx="2">
                  <c:v>0.60928571428571465</c:v>
                </c:pt>
                <c:pt idx="3">
                  <c:v>0.57785714285714251</c:v>
                </c:pt>
                <c:pt idx="4">
                  <c:v>0.5892857142857143</c:v>
                </c:pt>
                <c:pt idx="5">
                  <c:v>0.58714285714285719</c:v>
                </c:pt>
                <c:pt idx="6">
                  <c:v>0.65000000000001312</c:v>
                </c:pt>
                <c:pt idx="7">
                  <c:v>0.64571428571428569</c:v>
                </c:pt>
                <c:pt idx="8">
                  <c:v>0.65357142857144213</c:v>
                </c:pt>
                <c:pt idx="9">
                  <c:v>0.69571428571428551</c:v>
                </c:pt>
                <c:pt idx="10">
                  <c:v>0.72357142857142864</c:v>
                </c:pt>
                <c:pt idx="11">
                  <c:v>0.73285714285714287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54144"/>
        <c:axId val="35054720"/>
      </c:scatterChart>
      <c:valAx>
        <c:axId val="35054144"/>
        <c:scaling>
          <c:orientation val="minMax"/>
          <c:max val="100.05"/>
          <c:min val="0"/>
        </c:scaling>
        <c:delete val="0"/>
        <c:axPos val="b"/>
        <c:title>
          <c:tx>
            <c:rich>
              <a:bodyPr/>
              <a:lstStyle/>
              <a:p>
                <a:pPr algn="r">
                  <a:defRPr sz="2400"/>
                </a:pPr>
                <a:r>
                  <a:rPr lang="en-US" sz="2400"/>
                  <a:t>Number of Training Examples</a:t>
                </a:r>
              </a:p>
            </c:rich>
          </c:tx>
          <c:layout>
            <c:manualLayout>
              <c:xMode val="edge"/>
              <c:yMode val="edge"/>
              <c:x val="0.31500720498173024"/>
              <c:y val="0.906626879973336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anchor="ctr" anchorCtr="0"/>
          <a:lstStyle/>
          <a:p>
            <a:pPr>
              <a:defRPr sz="1800" kern="1000" baseline="0"/>
            </a:pPr>
            <a:endParaRPr lang="en-US"/>
          </a:p>
        </c:txPr>
        <c:crossAx val="35054720"/>
        <c:crossesAt val="0"/>
        <c:crossBetween val="midCat"/>
        <c:majorUnit val="25"/>
      </c:valAx>
      <c:valAx>
        <c:axId val="35054720"/>
        <c:scaling>
          <c:orientation val="minMax"/>
          <c:max val="1.0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 err="1"/>
                  <a:t>Testset</a:t>
                </a:r>
                <a:r>
                  <a:rPr lang="en-US" sz="2400" dirty="0"/>
                  <a:t> Accuracy</a:t>
                </a:r>
              </a:p>
            </c:rich>
          </c:tx>
          <c:layout>
            <c:manualLayout>
              <c:xMode val="edge"/>
              <c:yMode val="edge"/>
              <c:x val="8.0367967033437068E-3"/>
              <c:y val="0.23775845727617692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5054144"/>
        <c:crosses val="autoZero"/>
        <c:crossBetween val="midCat"/>
        <c:majorUnit val="0.25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73131778339029"/>
          <c:y val="9.5808180227471534E-2"/>
          <c:w val="0.82181671866488382"/>
          <c:h val="0.72359393463669164"/>
        </c:manualLayout>
      </c:layout>
      <c:scatterChart>
        <c:scatterStyle val="lineMarker"/>
        <c:varyColors val="0"/>
        <c:ser>
          <c:idx val="1"/>
          <c:order val="0"/>
          <c:tx>
            <c:v>100 Examples</c:v>
          </c:tx>
          <c:spPr>
            <a:ln>
              <a:prstDash val="sysDash"/>
            </a:ln>
          </c:spPr>
          <c:xVal>
            <c:numRef>
              <c:f>AdviceOmissions!$J$8:$J$18</c:f>
              <c:numCache>
                <c:formatCode>0.00</c:formatCode>
                <c:ptCount val="1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0.15000000000000024</c:v>
                </c:pt>
                <c:pt idx="4">
                  <c:v>0.25</c:v>
                </c:pt>
                <c:pt idx="5">
                  <c:v>0.37000000000000038</c:v>
                </c:pt>
                <c:pt idx="6">
                  <c:v>0.5</c:v>
                </c:pt>
                <c:pt idx="7">
                  <c:v>0.62000000000000965</c:v>
                </c:pt>
                <c:pt idx="8">
                  <c:v>0.75000000000001166</c:v>
                </c:pt>
                <c:pt idx="9">
                  <c:v>0.87000000000000965</c:v>
                </c:pt>
                <c:pt idx="10" formatCode="General">
                  <c:v>1</c:v>
                </c:pt>
              </c:numCache>
            </c:numRef>
          </c:xVal>
          <c:yVal>
            <c:numRef>
              <c:f>AdviceOmissions!$L$8:$L$18</c:f>
              <c:numCache>
                <c:formatCode>0.0000</c:formatCode>
                <c:ptCount val="11"/>
                <c:pt idx="0">
                  <c:v>1</c:v>
                </c:pt>
                <c:pt idx="1">
                  <c:v>0.9998275862068966</c:v>
                </c:pt>
                <c:pt idx="2">
                  <c:v>0.99943349753693556</c:v>
                </c:pt>
                <c:pt idx="3">
                  <c:v>0.99894088669952741</c:v>
                </c:pt>
                <c:pt idx="4">
                  <c:v>0.99719211822660059</c:v>
                </c:pt>
                <c:pt idx="5">
                  <c:v>0.99086206896550477</c:v>
                </c:pt>
                <c:pt idx="6">
                  <c:v>0.98854679802955636</c:v>
                </c:pt>
                <c:pt idx="7">
                  <c:v>0.98554187192118192</c:v>
                </c:pt>
                <c:pt idx="8">
                  <c:v>0.96317733990147769</c:v>
                </c:pt>
                <c:pt idx="9">
                  <c:v>0.93588669950738868</c:v>
                </c:pt>
                <c:pt idx="10" formatCode="General">
                  <c:v>0.73285714285714287</c:v>
                </c:pt>
              </c:numCache>
            </c:numRef>
          </c:yVal>
          <c:smooth val="0"/>
        </c:ser>
        <c:ser>
          <c:idx val="0"/>
          <c:order val="1"/>
          <c:tx>
            <c:v>2 Examples</c:v>
          </c:tx>
          <c:spPr>
            <a:ln>
              <a:prstDash val="sysDot"/>
            </a:ln>
          </c:spPr>
          <c:xVal>
            <c:numRef>
              <c:f>AdviceOmissions!$J$8:$J$18</c:f>
              <c:numCache>
                <c:formatCode>0.00</c:formatCode>
                <c:ptCount val="1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0.15000000000000024</c:v>
                </c:pt>
                <c:pt idx="4">
                  <c:v>0.25</c:v>
                </c:pt>
                <c:pt idx="5">
                  <c:v>0.37000000000000038</c:v>
                </c:pt>
                <c:pt idx="6">
                  <c:v>0.5</c:v>
                </c:pt>
                <c:pt idx="7">
                  <c:v>0.62000000000000965</c:v>
                </c:pt>
                <c:pt idx="8">
                  <c:v>0.75000000000001166</c:v>
                </c:pt>
                <c:pt idx="9">
                  <c:v>0.87000000000000965</c:v>
                </c:pt>
                <c:pt idx="10" formatCode="General">
                  <c:v>1</c:v>
                </c:pt>
              </c:numCache>
            </c:numRef>
          </c:xVal>
          <c:yVal>
            <c:numRef>
              <c:f>AdviceOmissions!$K$8:$K$18</c:f>
              <c:numCache>
                <c:formatCode>0.0000</c:formatCode>
                <c:ptCount val="11"/>
                <c:pt idx="0">
                  <c:v>0.93499999999999994</c:v>
                </c:pt>
                <c:pt idx="1">
                  <c:v>0.93332512315270921</c:v>
                </c:pt>
                <c:pt idx="2">
                  <c:v>0.93184729064041094</c:v>
                </c:pt>
                <c:pt idx="3">
                  <c:v>0.92758620689655158</c:v>
                </c:pt>
                <c:pt idx="4">
                  <c:v>0.923669950738916</c:v>
                </c:pt>
                <c:pt idx="5">
                  <c:v>0.90753694581278221</c:v>
                </c:pt>
                <c:pt idx="6">
                  <c:v>0.88554187192118172</c:v>
                </c:pt>
                <c:pt idx="7">
                  <c:v>0.88105911330050579</c:v>
                </c:pt>
                <c:pt idx="8">
                  <c:v>0.85411330049261058</c:v>
                </c:pt>
                <c:pt idx="9">
                  <c:v>0.82251231527091895</c:v>
                </c:pt>
                <c:pt idx="10" formatCode="General">
                  <c:v>0.51785714285714257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57024"/>
        <c:axId val="35057600"/>
      </c:scatterChart>
      <c:valAx>
        <c:axId val="35057024"/>
        <c:scaling>
          <c:orientation val="minMax"/>
          <c:max val="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Probability of Dropping Advice Literals</a:t>
                </a:r>
              </a:p>
            </c:rich>
          </c:tx>
          <c:layout>
            <c:manualLayout>
              <c:xMode val="edge"/>
              <c:yMode val="edge"/>
              <c:x val="0.22641558956073884"/>
              <c:y val="0.90662687997333646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 anchor="t" anchorCtr="0"/>
          <a:lstStyle/>
          <a:p>
            <a:pPr>
              <a:defRPr sz="1800" kern="0" baseline="0"/>
            </a:pPr>
            <a:endParaRPr lang="en-US"/>
          </a:p>
        </c:txPr>
        <c:crossAx val="35057600"/>
        <c:crosses val="autoZero"/>
        <c:crossBetween val="midCat"/>
        <c:majorUnit val="0.25"/>
      </c:valAx>
      <c:valAx>
        <c:axId val="35057600"/>
        <c:scaling>
          <c:orientation val="minMax"/>
          <c:max val="1.0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 err="1"/>
                  <a:t>Testset</a:t>
                </a:r>
                <a:r>
                  <a:rPr lang="en-US" sz="2400" dirty="0"/>
                  <a:t> Accuracy</a:t>
                </a:r>
              </a:p>
            </c:rich>
          </c:tx>
          <c:layout>
            <c:manualLayout>
              <c:xMode val="edge"/>
              <c:yMode val="edge"/>
              <c:x val="7.4304214331699101E-3"/>
              <c:y val="0.23379015123109612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5057024"/>
        <c:crossesAt val="0"/>
        <c:crossBetween val="midCat"/>
        <c:majorUnit val="0.25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6703808250383"/>
          <c:y val="4.6770924467774859E-2"/>
          <c:w val="0.82983112959936611"/>
          <c:h val="0.76743802857976084"/>
        </c:manualLayout>
      </c:layout>
      <c:scatterChart>
        <c:scatterStyle val="lineMarker"/>
        <c:varyColors val="0"/>
        <c:ser>
          <c:idx val="0"/>
          <c:order val="0"/>
          <c:tx>
            <c:strRef>
              <c:f>catNoiseAdviceVsNoAdvice!$I$7</c:f>
              <c:strCache>
                <c:ptCount val="1"/>
                <c:pt idx="0">
                  <c:v>100 Training Examples w/Advice</c:v>
                </c:pt>
              </c:strCache>
            </c:strRef>
          </c:tx>
          <c:spPr>
            <a:ln w="38100">
              <a:prstDash val="sysDot"/>
            </a:ln>
          </c:spPr>
          <c:xVal>
            <c:numRef>
              <c:f>catNoiseAdviceVsNoAdvice!$H$8:$H$19</c:f>
              <c:numCache>
                <c:formatCode>General</c:formatCode>
                <c:ptCount val="12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7.0000000000000009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25</c:v>
                </c:pt>
                <c:pt idx="8">
                  <c:v>30</c:v>
                </c:pt>
                <c:pt idx="9">
                  <c:v>35</c:v>
                </c:pt>
                <c:pt idx="10">
                  <c:v>40</c:v>
                </c:pt>
                <c:pt idx="11">
                  <c:v>45</c:v>
                </c:pt>
              </c:numCache>
            </c:numRef>
          </c:xVal>
          <c:yVal>
            <c:numRef>
              <c:f>catNoiseAdviceVsNoAdvice!$I$8:$I$19</c:f>
              <c:numCache>
                <c:formatCode>0.0000</c:formatCode>
                <c:ptCount val="12"/>
                <c:pt idx="0">
                  <c:v>1</c:v>
                </c:pt>
                <c:pt idx="1">
                  <c:v>0.99280788177339863</c:v>
                </c:pt>
                <c:pt idx="2">
                  <c:v>0.98982758620689615</c:v>
                </c:pt>
                <c:pt idx="3">
                  <c:v>0.98842364532019666</c:v>
                </c:pt>
                <c:pt idx="4">
                  <c:v>0.97913793103448232</c:v>
                </c:pt>
                <c:pt idx="5">
                  <c:v>0.98219211822660057</c:v>
                </c:pt>
                <c:pt idx="6">
                  <c:v>0.96056650246305375</c:v>
                </c:pt>
                <c:pt idx="7">
                  <c:v>0.89775862068965506</c:v>
                </c:pt>
                <c:pt idx="8">
                  <c:v>0.88866995073891608</c:v>
                </c:pt>
                <c:pt idx="9">
                  <c:v>0.87743842364531965</c:v>
                </c:pt>
                <c:pt idx="10">
                  <c:v>0.83232142857142821</c:v>
                </c:pt>
                <c:pt idx="11">
                  <c:v>0.57985714285714274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catNoiseAdviceVsNoAdvice!$K$7</c:f>
              <c:strCache>
                <c:ptCount val="1"/>
                <c:pt idx="0">
                  <c:v>  24 Training Examples w/Advice</c:v>
                </c:pt>
              </c:strCache>
            </c:strRef>
          </c:tx>
          <c:spPr>
            <a:ln w="38100">
              <a:prstDash val="sysDot"/>
            </a:ln>
          </c:spPr>
          <c:xVal>
            <c:numRef>
              <c:f>(catNoiseAdviceVsNoAdvice!$H$8,catNoiseAdviceVsNoAdvice!$H$12:$H$19)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</c:numCache>
            </c:numRef>
          </c:xVal>
          <c:yVal>
            <c:numRef>
              <c:f>(catNoiseAdviceVsNoAdvice!$K$8,catNoiseAdviceVsNoAdvice!$K$12,catNoiseAdviceVsNoAdvice!$K$13,catNoiseAdviceVsNoAdvice!$K$14,catNoiseAdviceVsNoAdvice!$K$15,catNoiseAdviceVsNoAdvice!$K$16,catNoiseAdviceVsNoAdvice!$K$17,catNoiseAdviceVsNoAdvice!$K$18,catNoiseAdviceVsNoAdvice!$K$19)</c:f>
              <c:numCache>
                <c:formatCode>0.0000</c:formatCode>
                <c:ptCount val="9"/>
                <c:pt idx="0">
                  <c:v>1</c:v>
                </c:pt>
                <c:pt idx="1">
                  <c:v>0.95125615763546778</c:v>
                </c:pt>
                <c:pt idx="2">
                  <c:v>0.8345566502463051</c:v>
                </c:pt>
                <c:pt idx="3">
                  <c:v>0.83184729064039353</c:v>
                </c:pt>
                <c:pt idx="4">
                  <c:v>0.72933497536945791</c:v>
                </c:pt>
                <c:pt idx="5">
                  <c:v>0.68509852216748723</c:v>
                </c:pt>
                <c:pt idx="6">
                  <c:v>0.66720348616900294</c:v>
                </c:pt>
                <c:pt idx="7">
                  <c:v>0.63267857142857109</c:v>
                </c:pt>
                <c:pt idx="8">
                  <c:v>0.62410714285714286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catNoiseAdviceVsNoAdvice!$J$7</c:f>
              <c:strCache>
                <c:ptCount val="1"/>
                <c:pt idx="0">
                  <c:v>100 Training Examples w/o Advice</c:v>
                </c:pt>
              </c:strCache>
            </c:strRef>
          </c:tx>
          <c:xVal>
            <c:numRef>
              <c:f>catNoiseAdviceVsNoAdvice!$H$8:$H$19</c:f>
              <c:numCache>
                <c:formatCode>General</c:formatCode>
                <c:ptCount val="12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7.0000000000000009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25</c:v>
                </c:pt>
                <c:pt idx="8">
                  <c:v>30</c:v>
                </c:pt>
                <c:pt idx="9">
                  <c:v>35</c:v>
                </c:pt>
                <c:pt idx="10">
                  <c:v>40</c:v>
                </c:pt>
                <c:pt idx="11">
                  <c:v>45</c:v>
                </c:pt>
              </c:numCache>
            </c:numRef>
          </c:xVal>
          <c:yVal>
            <c:numRef>
              <c:f>catNoiseAdviceVsNoAdvice!$J$8:$J$19</c:f>
              <c:numCache>
                <c:formatCode>0.0000</c:formatCode>
                <c:ptCount val="12"/>
                <c:pt idx="0">
                  <c:v>0.73285714285714287</c:v>
                </c:pt>
                <c:pt idx="1">
                  <c:v>0.72251231527093585</c:v>
                </c:pt>
                <c:pt idx="2">
                  <c:v>0.70591133004926054</c:v>
                </c:pt>
                <c:pt idx="3">
                  <c:v>0.69906403940886663</c:v>
                </c:pt>
                <c:pt idx="4">
                  <c:v>0.69224137931034446</c:v>
                </c:pt>
                <c:pt idx="5">
                  <c:v>0.67463054187192051</c:v>
                </c:pt>
                <c:pt idx="6">
                  <c:v>0.66096059113300443</c:v>
                </c:pt>
                <c:pt idx="7">
                  <c:v>0.62716748768472841</c:v>
                </c:pt>
                <c:pt idx="8">
                  <c:v>0.60672413793103408</c:v>
                </c:pt>
                <c:pt idx="9">
                  <c:v>0.56857142857142828</c:v>
                </c:pt>
                <c:pt idx="10">
                  <c:v>0.54948979591836677</c:v>
                </c:pt>
                <c:pt idx="11">
                  <c:v>0.51078571428571395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catNoiseAdviceVsNoAdvice!$L$7</c:f>
              <c:strCache>
                <c:ptCount val="1"/>
                <c:pt idx="0">
                  <c:v>  24 Training Examples w/o Advice</c:v>
                </c:pt>
              </c:strCache>
            </c:strRef>
          </c:tx>
          <c:xVal>
            <c:numRef>
              <c:f>(catNoiseAdviceVsNoAdvice!$H$8,catNoiseAdviceVsNoAdvice!$H$12:$H$19)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</c:numCache>
            </c:numRef>
          </c:xVal>
          <c:yVal>
            <c:numRef>
              <c:f>(catNoiseAdviceVsNoAdvice!$L$8,catNoiseAdviceVsNoAdvice!$L$12:$L$19)</c:f>
              <c:numCache>
                <c:formatCode>0.0000</c:formatCode>
                <c:ptCount val="9"/>
                <c:pt idx="0">
                  <c:v>0.64571428571428569</c:v>
                </c:pt>
                <c:pt idx="1">
                  <c:v>0.59263546798029498</c:v>
                </c:pt>
                <c:pt idx="2">
                  <c:v>0.56032019704433456</c:v>
                </c:pt>
                <c:pt idx="3">
                  <c:v>0.56041871921182229</c:v>
                </c:pt>
                <c:pt idx="4">
                  <c:v>0.53524630541871876</c:v>
                </c:pt>
                <c:pt idx="5">
                  <c:v>0.52315270935960556</c:v>
                </c:pt>
                <c:pt idx="6">
                  <c:v>0.52315270935960534</c:v>
                </c:pt>
                <c:pt idx="7">
                  <c:v>0.50882653061224448</c:v>
                </c:pt>
                <c:pt idx="8">
                  <c:v>0.49896428571428553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60480"/>
        <c:axId val="35061056"/>
      </c:scatterChart>
      <c:valAx>
        <c:axId val="35060480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% of Data Noise </a:t>
                </a:r>
              </a:p>
            </c:rich>
          </c:tx>
          <c:layout>
            <c:manualLayout>
              <c:xMode val="edge"/>
              <c:yMode val="edge"/>
              <c:x val="0.42560330312484523"/>
              <c:y val="0.914563387909844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5061056"/>
        <c:crosses val="autoZero"/>
        <c:crossBetween val="midCat"/>
      </c:valAx>
      <c:valAx>
        <c:axId val="35061056"/>
        <c:scaling>
          <c:orientation val="minMax"/>
          <c:max val="1.0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 err="1"/>
                  <a:t>Testset</a:t>
                </a:r>
                <a:r>
                  <a:rPr lang="en-US" sz="2400" dirty="0"/>
                  <a:t> Accuracy</a:t>
                </a:r>
              </a:p>
            </c:rich>
          </c:tx>
          <c:layout>
            <c:manualLayout>
              <c:xMode val="edge"/>
              <c:yMode val="edge"/>
              <c:x val="8.0366958847125237E-3"/>
              <c:y val="0.23379015123109612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5060480"/>
        <c:crosses val="autoZero"/>
        <c:crossBetween val="midCat"/>
        <c:majorUnit val="0.25"/>
      </c:valAx>
    </c:plotArea>
    <c:legend>
      <c:legendPos val="r"/>
      <c:layout>
        <c:manualLayout>
          <c:xMode val="edge"/>
          <c:yMode val="edge"/>
          <c:x val="0.28231936081519221"/>
          <c:y val="0.50441965587633741"/>
          <c:w val="0.54617737121095156"/>
          <c:h val="0.2694469962088184"/>
        </c:manualLayout>
      </c:layout>
      <c:overlay val="1"/>
      <c:spPr>
        <a:solidFill>
          <a:schemeClr val="bg1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9669485758733"/>
          <c:y val="3.3001028517468251E-2"/>
          <c:w val="0.81361499951394978"/>
          <c:h val="0.76708567679040174"/>
        </c:manualLayout>
      </c:layout>
      <c:scatterChart>
        <c:scatterStyle val="lineMarker"/>
        <c:varyColors val="0"/>
        <c:ser>
          <c:idx val="0"/>
          <c:order val="0"/>
          <c:tx>
            <c:v>HCI Advice</c:v>
          </c:tx>
          <c:spPr>
            <a:ln w="44450">
              <a:prstDash val="sysDot"/>
            </a:ln>
          </c:spPr>
          <c:marker>
            <c:symbol val="none"/>
          </c:marker>
          <c:dLbls>
            <c:delete val="1"/>
          </c:dLbls>
          <c:xVal>
            <c:numRef>
              <c:f>Sheet1!$A$3:$A$12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xVal>
          <c:yVal>
            <c:numRef>
              <c:f>Sheet1!$G$3:$G$12</c:f>
              <c:numCache>
                <c:formatCode>0.0000</c:formatCode>
                <c:ptCount val="10"/>
                <c:pt idx="0">
                  <c:v>0.87180000000000002</c:v>
                </c:pt>
                <c:pt idx="1">
                  <c:v>0.87580000000000002</c:v>
                </c:pt>
                <c:pt idx="2">
                  <c:v>0.94189999999999996</c:v>
                </c:pt>
                <c:pt idx="3">
                  <c:v>0.96079999999999999</c:v>
                </c:pt>
                <c:pt idx="4">
                  <c:v>0.96240000000000003</c:v>
                </c:pt>
                <c:pt idx="5">
                  <c:v>0.9627</c:v>
                </c:pt>
                <c:pt idx="6">
                  <c:v>0.97119999999999995</c:v>
                </c:pt>
                <c:pt idx="7">
                  <c:v>0.97899999999999998</c:v>
                </c:pt>
                <c:pt idx="8">
                  <c:v>0.98440000000000005</c:v>
                </c:pt>
                <c:pt idx="9">
                  <c:v>0.98089999999999999</c:v>
                </c:pt>
              </c:numCache>
            </c:numRef>
          </c:yVal>
          <c:smooth val="0"/>
        </c:ser>
        <c:ser>
          <c:idx val="2"/>
          <c:order val="1"/>
          <c:tx>
            <c:v>Hand Written Advice</c:v>
          </c:tx>
          <c:spPr>
            <a:ln w="44450"/>
          </c:spPr>
          <c:marker>
            <c:symbol val="none"/>
          </c:marker>
          <c:dLbls>
            <c:delete val="1"/>
          </c:dLbls>
          <c:xVal>
            <c:numRef>
              <c:f>Sheet1!$A$3:$A$12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xVal>
          <c:yVal>
            <c:numRef>
              <c:f>Sheet1!$E$3:$E$12</c:f>
              <c:numCache>
                <c:formatCode>0.0000</c:formatCode>
                <c:ptCount val="10"/>
                <c:pt idx="0">
                  <c:v>0.87180000000000002</c:v>
                </c:pt>
                <c:pt idx="1">
                  <c:v>0.91039999999999999</c:v>
                </c:pt>
                <c:pt idx="2">
                  <c:v>0.93049999999999999</c:v>
                </c:pt>
                <c:pt idx="3">
                  <c:v>0.94769999999999999</c:v>
                </c:pt>
                <c:pt idx="4">
                  <c:v>0.96419999999999995</c:v>
                </c:pt>
                <c:pt idx="5">
                  <c:v>0.96250000000000002</c:v>
                </c:pt>
                <c:pt idx="6">
                  <c:v>0.96530000000000005</c:v>
                </c:pt>
                <c:pt idx="7">
                  <c:v>0.97870000000000001</c:v>
                </c:pt>
                <c:pt idx="8">
                  <c:v>0.97950000000000004</c:v>
                </c:pt>
                <c:pt idx="9">
                  <c:v>0.97729999999999995</c:v>
                </c:pt>
              </c:numCache>
            </c:numRef>
          </c:yVal>
          <c:smooth val="0"/>
        </c:ser>
        <c:ser>
          <c:idx val="1"/>
          <c:order val="2"/>
          <c:tx>
            <c:v>No Advice</c:v>
          </c:tx>
          <c:spPr>
            <a:ln w="44450">
              <a:prstDash val="sysDash"/>
            </a:ln>
          </c:spPr>
          <c:marker>
            <c:symbol val="none"/>
          </c:marker>
          <c:dLbls>
            <c:delete val="1"/>
          </c:dLbls>
          <c:xVal>
            <c:numRef>
              <c:f>Sheet1!$A$3:$A$12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xVal>
          <c:yVal>
            <c:numRef>
              <c:f>Sheet1!$B$3:$B$12</c:f>
              <c:numCache>
                <c:formatCode>0.0000</c:formatCode>
                <c:ptCount val="10"/>
                <c:pt idx="0">
                  <c:v>0.61970000000000003</c:v>
                </c:pt>
                <c:pt idx="1">
                  <c:v>0.79200000000000004</c:v>
                </c:pt>
                <c:pt idx="2">
                  <c:v>0.80120000000000002</c:v>
                </c:pt>
                <c:pt idx="3">
                  <c:v>0.87970000000000004</c:v>
                </c:pt>
                <c:pt idx="4">
                  <c:v>0.91700000000000004</c:v>
                </c:pt>
                <c:pt idx="5">
                  <c:v>0.94810000000000005</c:v>
                </c:pt>
                <c:pt idx="6">
                  <c:v>0.95109999999999995</c:v>
                </c:pt>
                <c:pt idx="7">
                  <c:v>0.95679999999999998</c:v>
                </c:pt>
                <c:pt idx="8">
                  <c:v>0.9708</c:v>
                </c:pt>
                <c:pt idx="9">
                  <c:v>0.96870000000000001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72262528"/>
        <c:axId val="172263104"/>
      </c:scatterChart>
      <c:valAx>
        <c:axId val="172262528"/>
        <c:scaling>
          <c:orientation val="minMax"/>
          <c:max val="10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Number of Training Examples</a:t>
                </a:r>
              </a:p>
            </c:rich>
          </c:tx>
          <c:layout>
            <c:manualLayout>
              <c:xMode val="edge"/>
              <c:yMode val="edge"/>
              <c:x val="0.33205781568970577"/>
              <c:y val="0.9014996250468690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72263104"/>
        <c:crosses val="autoZero"/>
        <c:crossBetween val="midCat"/>
        <c:majorUnit val="10"/>
        <c:minorUnit val="5"/>
      </c:valAx>
      <c:valAx>
        <c:axId val="172263104"/>
        <c:scaling>
          <c:orientation val="minMax"/>
          <c:max val="1"/>
          <c:min val="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Area Under the ROC Curve</a:t>
                </a:r>
              </a:p>
            </c:rich>
          </c:tx>
          <c:layout>
            <c:manualLayout>
              <c:xMode val="edge"/>
              <c:yMode val="edge"/>
              <c:x val="1.5284460970156502E-2"/>
              <c:y val="0.1774454443194603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172262528"/>
        <c:crosses val="autoZero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0.55304996597647527"/>
          <c:y val="0.21606355455568058"/>
          <c:w val="0.38448507725194186"/>
          <c:h val="0.2421308586426697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[exampleNoise.xlsx]Len&amp;Count-Precision-WithAdvice!PivotTable3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spPr>
          <a:solidFill>
            <a:schemeClr val="tx1">
              <a:lumMod val="50000"/>
              <a:lumOff val="50000"/>
            </a:schemeClr>
          </a:solidFill>
        </c:spPr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spPr>
          <a:solidFill>
            <a:schemeClr val="tx1">
              <a:lumMod val="50000"/>
              <a:lumOff val="50000"/>
            </a:schemeClr>
          </a:solidFill>
        </c:spPr>
        <c:marker>
          <c:symbol val="none"/>
        </c:marker>
      </c:pivotFmt>
      <c:pivotFmt>
        <c:idx val="11"/>
        <c:spPr>
          <a:solidFill>
            <a:schemeClr val="tx1">
              <a:lumMod val="50000"/>
              <a:lumOff val="50000"/>
            </a:schemeClr>
          </a:solidFill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3409145972138098"/>
          <c:y val="5.1400554097404488E-2"/>
          <c:w val="0.85603712396527343"/>
          <c:h val="0.58889661253280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'Len&amp;Count-Precision-WithAdvice'!$B$6:$B$7</c:f>
              <c:strCache>
                <c:ptCount val="1"/>
                <c:pt idx="0">
                  <c:v>With Advice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multiLvlStrRef>
              <c:f>'Len&amp;Count-Precision-WithAdvice'!$A$8:$A$20</c:f>
              <c:multiLvlStrCache>
                <c:ptCount val="9"/>
                <c:lvl>
                  <c:pt idx="0">
                    <c:v>1</c:v>
                  </c:pt>
                  <c:pt idx="1">
                    <c:v>3</c:v>
                  </c:pt>
                  <c:pt idx="2">
                    <c:v>7</c:v>
                  </c:pt>
                  <c:pt idx="3">
                    <c:v>1</c:v>
                  </c:pt>
                  <c:pt idx="4">
                    <c:v>3</c:v>
                  </c:pt>
                  <c:pt idx="5">
                    <c:v>7</c:v>
                  </c:pt>
                  <c:pt idx="6">
                    <c:v>1</c:v>
                  </c:pt>
                  <c:pt idx="7">
                    <c:v>3</c:v>
                  </c:pt>
                  <c:pt idx="8">
                    <c:v>7</c:v>
                  </c:pt>
                </c:lvl>
                <c:lvl>
                  <c:pt idx="0">
                    <c:v>1</c:v>
                  </c:pt>
                  <c:pt idx="3">
                    <c:v>3</c:v>
                  </c:pt>
                  <c:pt idx="6">
                    <c:v>7</c:v>
                  </c:pt>
                </c:lvl>
              </c:multiLvlStrCache>
            </c:multiLvlStrRef>
          </c:cat>
          <c:val>
            <c:numRef>
              <c:f>'Len&amp;Count-Precision-WithAdvice'!$B$8:$B$20</c:f>
              <c:numCache>
                <c:formatCode>General</c:formatCode>
                <c:ptCount val="9"/>
                <c:pt idx="0">
                  <c:v>0.99896150487384616</c:v>
                </c:pt>
                <c:pt idx="1">
                  <c:v>0.94153848023134257</c:v>
                </c:pt>
                <c:pt idx="2">
                  <c:v>0.98240469208211134</c:v>
                </c:pt>
                <c:pt idx="3">
                  <c:v>0.64841103617066764</c:v>
                </c:pt>
                <c:pt idx="4">
                  <c:v>0.83826175692715776</c:v>
                </c:pt>
                <c:pt idx="5">
                  <c:v>0.84672617311879494</c:v>
                </c:pt>
                <c:pt idx="6">
                  <c:v>0.78859180035650722</c:v>
                </c:pt>
                <c:pt idx="7">
                  <c:v>0.89119747160534568</c:v>
                </c:pt>
                <c:pt idx="8">
                  <c:v>0.88170533403492468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171392"/>
        <c:axId val="172265408"/>
      </c:barChart>
      <c:catAx>
        <c:axId val="178171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Maximum Literals In Clause (top) </a:t>
                </a:r>
                <a:r>
                  <a:rPr lang="en-US" sz="2400" dirty="0" smtClean="0"/>
                  <a:t> </a:t>
                </a:r>
                <a:br>
                  <a:rPr lang="en-US" sz="2400" dirty="0" smtClean="0"/>
                </a:br>
                <a:r>
                  <a:rPr lang="en-US" sz="2400" dirty="0" smtClean="0"/>
                  <a:t>Maximum </a:t>
                </a:r>
                <a:r>
                  <a:rPr lang="en-US" sz="2400" dirty="0"/>
                  <a:t>Clauses in Theory (bottom)</a:t>
                </a:r>
              </a:p>
            </c:rich>
          </c:tx>
          <c:layout>
            <c:manualLayout>
              <c:xMode val="edge"/>
              <c:yMode val="edge"/>
              <c:x val="0.22005135776297194"/>
              <c:y val="0.82919270833333347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2265408"/>
        <c:crosses val="autoZero"/>
        <c:auto val="1"/>
        <c:lblAlgn val="ctr"/>
        <c:lblOffset val="100"/>
        <c:noMultiLvlLbl val="0"/>
      </c:catAx>
      <c:valAx>
        <c:axId val="172265408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/>
                  <a:t>Average </a:t>
                </a:r>
                <a:r>
                  <a:rPr lang="en-US" sz="2400" dirty="0" err="1" smtClean="0"/>
                  <a:t>Testset</a:t>
                </a:r>
                <a:r>
                  <a:rPr lang="en-US" sz="2400" baseline="0" dirty="0" smtClean="0"/>
                  <a:t> </a:t>
                </a:r>
                <a:r>
                  <a:rPr lang="en-US" sz="2400" dirty="0" smtClean="0"/>
                  <a:t>Precision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"/>
              <c:y val="3.6653133202099744E-2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8171392"/>
        <c:crosses val="autoZero"/>
        <c:crossBetween val="between"/>
        <c:majorUnit val="0.25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42725201802604"/>
          <c:y val="4.6994792317627002E-2"/>
          <c:w val="0.67076239290843365"/>
          <c:h val="0.7892553430821147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Sheet5!$L$5</c:f>
              <c:strCache>
                <c:ptCount val="1"/>
                <c:pt idx="0">
                  <c:v>Grid 1</c:v>
                </c:pt>
              </c:strCache>
            </c:strRef>
          </c:tx>
          <c:spPr>
            <a:ln w="25400">
              <a:prstDash val="sysDot"/>
            </a:ln>
          </c:spPr>
          <c:marker>
            <c:symbol val="none"/>
          </c:marker>
          <c:xVal>
            <c:numRef>
              <c:f>Sheet5!$K$6:$K$166</c:f>
              <c:numCache>
                <c:formatCode>General</c:formatCode>
                <c:ptCount val="16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10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25</c:v>
                </c:pt>
                <c:pt idx="15">
                  <c:v>26</c:v>
                </c:pt>
                <c:pt idx="16">
                  <c:v>29</c:v>
                </c:pt>
                <c:pt idx="17">
                  <c:v>30</c:v>
                </c:pt>
                <c:pt idx="18">
                  <c:v>33</c:v>
                </c:pt>
                <c:pt idx="19">
                  <c:v>34</c:v>
                </c:pt>
                <c:pt idx="20">
                  <c:v>37</c:v>
                </c:pt>
                <c:pt idx="21">
                  <c:v>38</c:v>
                </c:pt>
                <c:pt idx="22">
                  <c:v>41</c:v>
                </c:pt>
                <c:pt idx="23">
                  <c:v>43</c:v>
                </c:pt>
                <c:pt idx="24">
                  <c:v>45</c:v>
                </c:pt>
                <c:pt idx="25">
                  <c:v>46</c:v>
                </c:pt>
                <c:pt idx="26">
                  <c:v>47</c:v>
                </c:pt>
                <c:pt idx="27">
                  <c:v>48</c:v>
                </c:pt>
                <c:pt idx="28">
                  <c:v>50</c:v>
                </c:pt>
                <c:pt idx="29">
                  <c:v>52</c:v>
                </c:pt>
                <c:pt idx="30">
                  <c:v>53</c:v>
                </c:pt>
                <c:pt idx="31">
                  <c:v>54</c:v>
                </c:pt>
                <c:pt idx="32">
                  <c:v>55</c:v>
                </c:pt>
                <c:pt idx="33">
                  <c:v>56</c:v>
                </c:pt>
                <c:pt idx="34">
                  <c:v>58</c:v>
                </c:pt>
                <c:pt idx="35">
                  <c:v>59</c:v>
                </c:pt>
                <c:pt idx="36">
                  <c:v>60</c:v>
                </c:pt>
                <c:pt idx="37">
                  <c:v>61</c:v>
                </c:pt>
                <c:pt idx="38">
                  <c:v>64</c:v>
                </c:pt>
                <c:pt idx="39">
                  <c:v>66</c:v>
                </c:pt>
                <c:pt idx="40">
                  <c:v>69</c:v>
                </c:pt>
                <c:pt idx="41">
                  <c:v>71</c:v>
                </c:pt>
                <c:pt idx="42">
                  <c:v>74</c:v>
                </c:pt>
                <c:pt idx="43">
                  <c:v>75</c:v>
                </c:pt>
                <c:pt idx="44">
                  <c:v>77</c:v>
                </c:pt>
                <c:pt idx="45">
                  <c:v>79</c:v>
                </c:pt>
                <c:pt idx="46">
                  <c:v>80</c:v>
                </c:pt>
                <c:pt idx="47">
                  <c:v>81</c:v>
                </c:pt>
                <c:pt idx="48">
                  <c:v>82</c:v>
                </c:pt>
                <c:pt idx="49">
                  <c:v>85</c:v>
                </c:pt>
                <c:pt idx="50">
                  <c:v>86</c:v>
                </c:pt>
                <c:pt idx="51">
                  <c:v>87</c:v>
                </c:pt>
                <c:pt idx="52">
                  <c:v>88</c:v>
                </c:pt>
                <c:pt idx="53">
                  <c:v>90</c:v>
                </c:pt>
                <c:pt idx="54">
                  <c:v>91</c:v>
                </c:pt>
                <c:pt idx="55">
                  <c:v>93</c:v>
                </c:pt>
                <c:pt idx="56">
                  <c:v>94</c:v>
                </c:pt>
                <c:pt idx="57">
                  <c:v>96</c:v>
                </c:pt>
                <c:pt idx="58">
                  <c:v>97</c:v>
                </c:pt>
                <c:pt idx="59">
                  <c:v>100</c:v>
                </c:pt>
                <c:pt idx="60">
                  <c:v>101</c:v>
                </c:pt>
                <c:pt idx="61">
                  <c:v>102</c:v>
                </c:pt>
                <c:pt idx="62">
                  <c:v>103</c:v>
                </c:pt>
                <c:pt idx="63">
                  <c:v>106</c:v>
                </c:pt>
                <c:pt idx="64">
                  <c:v>108</c:v>
                </c:pt>
                <c:pt idx="65">
                  <c:v>110</c:v>
                </c:pt>
                <c:pt idx="66">
                  <c:v>113</c:v>
                </c:pt>
                <c:pt idx="67">
                  <c:v>115</c:v>
                </c:pt>
                <c:pt idx="68">
                  <c:v>116</c:v>
                </c:pt>
                <c:pt idx="69">
                  <c:v>120</c:v>
                </c:pt>
                <c:pt idx="70">
                  <c:v>122</c:v>
                </c:pt>
                <c:pt idx="71">
                  <c:v>123</c:v>
                </c:pt>
                <c:pt idx="72">
                  <c:v>127</c:v>
                </c:pt>
                <c:pt idx="73">
                  <c:v>128</c:v>
                </c:pt>
                <c:pt idx="74">
                  <c:v>129</c:v>
                </c:pt>
                <c:pt idx="75">
                  <c:v>130</c:v>
                </c:pt>
                <c:pt idx="76">
                  <c:v>134</c:v>
                </c:pt>
                <c:pt idx="77">
                  <c:v>135</c:v>
                </c:pt>
                <c:pt idx="78">
                  <c:v>136</c:v>
                </c:pt>
                <c:pt idx="79">
                  <c:v>138</c:v>
                </c:pt>
                <c:pt idx="80">
                  <c:v>142</c:v>
                </c:pt>
                <c:pt idx="81">
                  <c:v>143</c:v>
                </c:pt>
                <c:pt idx="82">
                  <c:v>144</c:v>
                </c:pt>
                <c:pt idx="83">
                  <c:v>146</c:v>
                </c:pt>
                <c:pt idx="84">
                  <c:v>150</c:v>
                </c:pt>
                <c:pt idx="85">
                  <c:v>152</c:v>
                </c:pt>
                <c:pt idx="86">
                  <c:v>154</c:v>
                </c:pt>
                <c:pt idx="87">
                  <c:v>158</c:v>
                </c:pt>
                <c:pt idx="88">
                  <c:v>160</c:v>
                </c:pt>
                <c:pt idx="89">
                  <c:v>161</c:v>
                </c:pt>
                <c:pt idx="90">
                  <c:v>162</c:v>
                </c:pt>
                <c:pt idx="91">
                  <c:v>167</c:v>
                </c:pt>
                <c:pt idx="92">
                  <c:v>169</c:v>
                </c:pt>
                <c:pt idx="93">
                  <c:v>170</c:v>
                </c:pt>
                <c:pt idx="94">
                  <c:v>172</c:v>
                </c:pt>
                <c:pt idx="95">
                  <c:v>173</c:v>
                </c:pt>
                <c:pt idx="96">
                  <c:v>176</c:v>
                </c:pt>
                <c:pt idx="97">
                  <c:v>179</c:v>
                </c:pt>
                <c:pt idx="98">
                  <c:v>181</c:v>
                </c:pt>
                <c:pt idx="99">
                  <c:v>186</c:v>
                </c:pt>
                <c:pt idx="100">
                  <c:v>189</c:v>
                </c:pt>
                <c:pt idx="101">
                  <c:v>191</c:v>
                </c:pt>
                <c:pt idx="102">
                  <c:v>197</c:v>
                </c:pt>
                <c:pt idx="103">
                  <c:v>200</c:v>
                </c:pt>
                <c:pt idx="104">
                  <c:v>202</c:v>
                </c:pt>
                <c:pt idx="105">
                  <c:v>208</c:v>
                </c:pt>
                <c:pt idx="106">
                  <c:v>211</c:v>
                </c:pt>
                <c:pt idx="107">
                  <c:v>212</c:v>
                </c:pt>
                <c:pt idx="108">
                  <c:v>214</c:v>
                </c:pt>
                <c:pt idx="109">
                  <c:v>220</c:v>
                </c:pt>
                <c:pt idx="110">
                  <c:v>223</c:v>
                </c:pt>
                <c:pt idx="111">
                  <c:v>224</c:v>
                </c:pt>
                <c:pt idx="112">
                  <c:v>226</c:v>
                </c:pt>
                <c:pt idx="113">
                  <c:v>233</c:v>
                </c:pt>
                <c:pt idx="114">
                  <c:v>235</c:v>
                </c:pt>
                <c:pt idx="115">
                  <c:v>237</c:v>
                </c:pt>
                <c:pt idx="116">
                  <c:v>240</c:v>
                </c:pt>
                <c:pt idx="117">
                  <c:v>247</c:v>
                </c:pt>
                <c:pt idx="118">
                  <c:v>249</c:v>
                </c:pt>
                <c:pt idx="119">
                  <c:v>252</c:v>
                </c:pt>
                <c:pt idx="120">
                  <c:v>254</c:v>
                </c:pt>
                <c:pt idx="121">
                  <c:v>262</c:v>
                </c:pt>
                <c:pt idx="122">
                  <c:v>263</c:v>
                </c:pt>
                <c:pt idx="123">
                  <c:v>268</c:v>
                </c:pt>
                <c:pt idx="124">
                  <c:v>271</c:v>
                </c:pt>
                <c:pt idx="125">
                  <c:v>278</c:v>
                </c:pt>
                <c:pt idx="126">
                  <c:v>279</c:v>
                </c:pt>
                <c:pt idx="127">
                  <c:v>285</c:v>
                </c:pt>
                <c:pt idx="128">
                  <c:v>288</c:v>
                </c:pt>
                <c:pt idx="129">
                  <c:v>296</c:v>
                </c:pt>
                <c:pt idx="130">
                  <c:v>297</c:v>
                </c:pt>
                <c:pt idx="131">
                  <c:v>305</c:v>
                </c:pt>
                <c:pt idx="132">
                  <c:v>308</c:v>
                </c:pt>
                <c:pt idx="133">
                  <c:v>315</c:v>
                </c:pt>
                <c:pt idx="134">
                  <c:v>317</c:v>
                </c:pt>
                <c:pt idx="135">
                  <c:v>327</c:v>
                </c:pt>
                <c:pt idx="136">
                  <c:v>331</c:v>
                </c:pt>
                <c:pt idx="137">
                  <c:v>335</c:v>
                </c:pt>
                <c:pt idx="138">
                  <c:v>340</c:v>
                </c:pt>
                <c:pt idx="139">
                  <c:v>353</c:v>
                </c:pt>
                <c:pt idx="140">
                  <c:v>357</c:v>
                </c:pt>
                <c:pt idx="141">
                  <c:v>359</c:v>
                </c:pt>
                <c:pt idx="142">
                  <c:v>367</c:v>
                </c:pt>
                <c:pt idx="143">
                  <c:v>383</c:v>
                </c:pt>
                <c:pt idx="144">
                  <c:v>385</c:v>
                </c:pt>
                <c:pt idx="145">
                  <c:v>387</c:v>
                </c:pt>
                <c:pt idx="146">
                  <c:v>398</c:v>
                </c:pt>
                <c:pt idx="147">
                  <c:v>415</c:v>
                </c:pt>
                <c:pt idx="148">
                  <c:v>420</c:v>
                </c:pt>
                <c:pt idx="149">
                  <c:v>425</c:v>
                </c:pt>
                <c:pt idx="150">
                  <c:v>437</c:v>
                </c:pt>
                <c:pt idx="151">
                  <c:v>451</c:v>
                </c:pt>
                <c:pt idx="152">
                  <c:v>468</c:v>
                </c:pt>
                <c:pt idx="153">
                  <c:v>473</c:v>
                </c:pt>
                <c:pt idx="154">
                  <c:v>487</c:v>
                </c:pt>
                <c:pt idx="155">
                  <c:v>494</c:v>
                </c:pt>
                <c:pt idx="156">
                  <c:v>536</c:v>
                </c:pt>
                <c:pt idx="157">
                  <c:v>542</c:v>
                </c:pt>
                <c:pt idx="158">
                  <c:v>551</c:v>
                </c:pt>
                <c:pt idx="159">
                  <c:v>557</c:v>
                </c:pt>
                <c:pt idx="160">
                  <c:v>630</c:v>
                </c:pt>
              </c:numCache>
            </c:numRef>
          </c:xVal>
          <c:yVal>
            <c:numRef>
              <c:f>Sheet5!$L$6:$L$166</c:f>
              <c:numCache>
                <c:formatCode>0.00</c:formatCode>
                <c:ptCount val="161"/>
                <c:pt idx="0">
                  <c:v>0.56861692253429263</c:v>
                </c:pt>
                <c:pt idx="1">
                  <c:v>0.60508011722019195</c:v>
                </c:pt>
                <c:pt idx="3">
                  <c:v>0.55072088786490003</c:v>
                </c:pt>
                <c:pt idx="4">
                  <c:v>0.57868669193801503</c:v>
                </c:pt>
                <c:pt idx="7">
                  <c:v>0.58654404597050458</c:v>
                </c:pt>
                <c:pt idx="10">
                  <c:v>0.61554523120879234</c:v>
                </c:pt>
                <c:pt idx="13">
                  <c:v>0.62084355862069796</c:v>
                </c:pt>
                <c:pt idx="15">
                  <c:v>0.62457481381970759</c:v>
                </c:pt>
                <c:pt idx="17">
                  <c:v>0.630677554218398</c:v>
                </c:pt>
                <c:pt idx="19">
                  <c:v>0.63604823600094296</c:v>
                </c:pt>
                <c:pt idx="21">
                  <c:v>0.66907770238983699</c:v>
                </c:pt>
                <c:pt idx="23">
                  <c:v>0.67872173621695453</c:v>
                </c:pt>
                <c:pt idx="26">
                  <c:v>0.70399745580211703</c:v>
                </c:pt>
                <c:pt idx="29">
                  <c:v>0.71238159634631903</c:v>
                </c:pt>
                <c:pt idx="33">
                  <c:v>0.70911525533465702</c:v>
                </c:pt>
                <c:pt idx="37">
                  <c:v>0.72278242662278658</c:v>
                </c:pt>
                <c:pt idx="39">
                  <c:v>0.73914490119634502</c:v>
                </c:pt>
                <c:pt idx="41">
                  <c:v>0.73817080478689223</c:v>
                </c:pt>
                <c:pt idx="44">
                  <c:v>0.71472439876366201</c:v>
                </c:pt>
                <c:pt idx="48">
                  <c:v>0.71922324859578624</c:v>
                </c:pt>
                <c:pt idx="52">
                  <c:v>0.71973039815301165</c:v>
                </c:pt>
                <c:pt idx="56">
                  <c:v>0.70952937017607565</c:v>
                </c:pt>
                <c:pt idx="59">
                  <c:v>0.70141325322387671</c:v>
                </c:pt>
                <c:pt idx="63">
                  <c:v>0.70525275152516198</c:v>
                </c:pt>
                <c:pt idx="66">
                  <c:v>0.70091947563409995</c:v>
                </c:pt>
                <c:pt idx="69">
                  <c:v>0.70377253640933624</c:v>
                </c:pt>
                <c:pt idx="72">
                  <c:v>0.70725709328440223</c:v>
                </c:pt>
                <c:pt idx="76">
                  <c:v>0.71208597680992003</c:v>
                </c:pt>
                <c:pt idx="80">
                  <c:v>0.71809056032702601</c:v>
                </c:pt>
                <c:pt idx="84">
                  <c:v>0.72265870060643711</c:v>
                </c:pt>
                <c:pt idx="87">
                  <c:v>0.7368503692363505</c:v>
                </c:pt>
                <c:pt idx="91">
                  <c:v>0.73259325196474101</c:v>
                </c:pt>
                <c:pt idx="96">
                  <c:v>0.73091221900071102</c:v>
                </c:pt>
                <c:pt idx="99">
                  <c:v>0.725876990307043</c:v>
                </c:pt>
                <c:pt idx="102">
                  <c:v>0.721381589800281</c:v>
                </c:pt>
                <c:pt idx="105">
                  <c:v>0.71216499784668497</c:v>
                </c:pt>
                <c:pt idx="109">
                  <c:v>0.72666262090401901</c:v>
                </c:pt>
                <c:pt idx="113">
                  <c:v>0.72826507259730122</c:v>
                </c:pt>
                <c:pt idx="117">
                  <c:v>0.73678596178695099</c:v>
                </c:pt>
                <c:pt idx="121">
                  <c:v>0.73233620865259863</c:v>
                </c:pt>
                <c:pt idx="125">
                  <c:v>0.72501656882788856</c:v>
                </c:pt>
                <c:pt idx="130">
                  <c:v>0.72906343014583463</c:v>
                </c:pt>
                <c:pt idx="134">
                  <c:v>0.73557485315424265</c:v>
                </c:pt>
                <c:pt idx="138">
                  <c:v>0.73465856682603703</c:v>
                </c:pt>
                <c:pt idx="142">
                  <c:v>0.7367848608587797</c:v>
                </c:pt>
                <c:pt idx="146">
                  <c:v>0.72750014075865488</c:v>
                </c:pt>
                <c:pt idx="150">
                  <c:v>0.73522641658293064</c:v>
                </c:pt>
                <c:pt idx="154">
                  <c:v>0.73227089396048994</c:v>
                </c:pt>
                <c:pt idx="159">
                  <c:v>0.72515250706739998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Sheet5!$M$5</c:f>
              <c:strCache>
                <c:ptCount val="1"/>
                <c:pt idx="0">
                  <c:v>Grid 2</c:v>
                </c:pt>
              </c:strCache>
            </c:strRef>
          </c:tx>
          <c:spPr>
            <a:ln w="25400">
              <a:prstDash val="sysDash"/>
            </a:ln>
          </c:spPr>
          <c:marker>
            <c:symbol val="none"/>
          </c:marker>
          <c:xVal>
            <c:numRef>
              <c:f>Sheet5!$K$6:$K$166</c:f>
              <c:numCache>
                <c:formatCode>General</c:formatCode>
                <c:ptCount val="16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10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25</c:v>
                </c:pt>
                <c:pt idx="15">
                  <c:v>26</c:v>
                </c:pt>
                <c:pt idx="16">
                  <c:v>29</c:v>
                </c:pt>
                <c:pt idx="17">
                  <c:v>30</c:v>
                </c:pt>
                <c:pt idx="18">
                  <c:v>33</c:v>
                </c:pt>
                <c:pt idx="19">
                  <c:v>34</c:v>
                </c:pt>
                <c:pt idx="20">
                  <c:v>37</c:v>
                </c:pt>
                <c:pt idx="21">
                  <c:v>38</c:v>
                </c:pt>
                <c:pt idx="22">
                  <c:v>41</c:v>
                </c:pt>
                <c:pt idx="23">
                  <c:v>43</c:v>
                </c:pt>
                <c:pt idx="24">
                  <c:v>45</c:v>
                </c:pt>
                <c:pt idx="25">
                  <c:v>46</c:v>
                </c:pt>
                <c:pt idx="26">
                  <c:v>47</c:v>
                </c:pt>
                <c:pt idx="27">
                  <c:v>48</c:v>
                </c:pt>
                <c:pt idx="28">
                  <c:v>50</c:v>
                </c:pt>
                <c:pt idx="29">
                  <c:v>52</c:v>
                </c:pt>
                <c:pt idx="30">
                  <c:v>53</c:v>
                </c:pt>
                <c:pt idx="31">
                  <c:v>54</c:v>
                </c:pt>
                <c:pt idx="32">
                  <c:v>55</c:v>
                </c:pt>
                <c:pt idx="33">
                  <c:v>56</c:v>
                </c:pt>
                <c:pt idx="34">
                  <c:v>58</c:v>
                </c:pt>
                <c:pt idx="35">
                  <c:v>59</c:v>
                </c:pt>
                <c:pt idx="36">
                  <c:v>60</c:v>
                </c:pt>
                <c:pt idx="37">
                  <c:v>61</c:v>
                </c:pt>
                <c:pt idx="38">
                  <c:v>64</c:v>
                </c:pt>
                <c:pt idx="39">
                  <c:v>66</c:v>
                </c:pt>
                <c:pt idx="40">
                  <c:v>69</c:v>
                </c:pt>
                <c:pt idx="41">
                  <c:v>71</c:v>
                </c:pt>
                <c:pt idx="42">
                  <c:v>74</c:v>
                </c:pt>
                <c:pt idx="43">
                  <c:v>75</c:v>
                </c:pt>
                <c:pt idx="44">
                  <c:v>77</c:v>
                </c:pt>
                <c:pt idx="45">
                  <c:v>79</c:v>
                </c:pt>
                <c:pt idx="46">
                  <c:v>80</c:v>
                </c:pt>
                <c:pt idx="47">
                  <c:v>81</c:v>
                </c:pt>
                <c:pt idx="48">
                  <c:v>82</c:v>
                </c:pt>
                <c:pt idx="49">
                  <c:v>85</c:v>
                </c:pt>
                <c:pt idx="50">
                  <c:v>86</c:v>
                </c:pt>
                <c:pt idx="51">
                  <c:v>87</c:v>
                </c:pt>
                <c:pt idx="52">
                  <c:v>88</c:v>
                </c:pt>
                <c:pt idx="53">
                  <c:v>90</c:v>
                </c:pt>
                <c:pt idx="54">
                  <c:v>91</c:v>
                </c:pt>
                <c:pt idx="55">
                  <c:v>93</c:v>
                </c:pt>
                <c:pt idx="56">
                  <c:v>94</c:v>
                </c:pt>
                <c:pt idx="57">
                  <c:v>96</c:v>
                </c:pt>
                <c:pt idx="58">
                  <c:v>97</c:v>
                </c:pt>
                <c:pt idx="59">
                  <c:v>100</c:v>
                </c:pt>
                <c:pt idx="60">
                  <c:v>101</c:v>
                </c:pt>
                <c:pt idx="61">
                  <c:v>102</c:v>
                </c:pt>
                <c:pt idx="62">
                  <c:v>103</c:v>
                </c:pt>
                <c:pt idx="63">
                  <c:v>106</c:v>
                </c:pt>
                <c:pt idx="64">
                  <c:v>108</c:v>
                </c:pt>
                <c:pt idx="65">
                  <c:v>110</c:v>
                </c:pt>
                <c:pt idx="66">
                  <c:v>113</c:v>
                </c:pt>
                <c:pt idx="67">
                  <c:v>115</c:v>
                </c:pt>
                <c:pt idx="68">
                  <c:v>116</c:v>
                </c:pt>
                <c:pt idx="69">
                  <c:v>120</c:v>
                </c:pt>
                <c:pt idx="70">
                  <c:v>122</c:v>
                </c:pt>
                <c:pt idx="71">
                  <c:v>123</c:v>
                </c:pt>
                <c:pt idx="72">
                  <c:v>127</c:v>
                </c:pt>
                <c:pt idx="73">
                  <c:v>128</c:v>
                </c:pt>
                <c:pt idx="74">
                  <c:v>129</c:v>
                </c:pt>
                <c:pt idx="75">
                  <c:v>130</c:v>
                </c:pt>
                <c:pt idx="76">
                  <c:v>134</c:v>
                </c:pt>
                <c:pt idx="77">
                  <c:v>135</c:v>
                </c:pt>
                <c:pt idx="78">
                  <c:v>136</c:v>
                </c:pt>
                <c:pt idx="79">
                  <c:v>138</c:v>
                </c:pt>
                <c:pt idx="80">
                  <c:v>142</c:v>
                </c:pt>
                <c:pt idx="81">
                  <c:v>143</c:v>
                </c:pt>
                <c:pt idx="82">
                  <c:v>144</c:v>
                </c:pt>
                <c:pt idx="83">
                  <c:v>146</c:v>
                </c:pt>
                <c:pt idx="84">
                  <c:v>150</c:v>
                </c:pt>
                <c:pt idx="85">
                  <c:v>152</c:v>
                </c:pt>
                <c:pt idx="86">
                  <c:v>154</c:v>
                </c:pt>
                <c:pt idx="87">
                  <c:v>158</c:v>
                </c:pt>
                <c:pt idx="88">
                  <c:v>160</c:v>
                </c:pt>
                <c:pt idx="89">
                  <c:v>161</c:v>
                </c:pt>
                <c:pt idx="90">
                  <c:v>162</c:v>
                </c:pt>
                <c:pt idx="91">
                  <c:v>167</c:v>
                </c:pt>
                <c:pt idx="92">
                  <c:v>169</c:v>
                </c:pt>
                <c:pt idx="93">
                  <c:v>170</c:v>
                </c:pt>
                <c:pt idx="94">
                  <c:v>172</c:v>
                </c:pt>
                <c:pt idx="95">
                  <c:v>173</c:v>
                </c:pt>
                <c:pt idx="96">
                  <c:v>176</c:v>
                </c:pt>
                <c:pt idx="97">
                  <c:v>179</c:v>
                </c:pt>
                <c:pt idx="98">
                  <c:v>181</c:v>
                </c:pt>
                <c:pt idx="99">
                  <c:v>186</c:v>
                </c:pt>
                <c:pt idx="100">
                  <c:v>189</c:v>
                </c:pt>
                <c:pt idx="101">
                  <c:v>191</c:v>
                </c:pt>
                <c:pt idx="102">
                  <c:v>197</c:v>
                </c:pt>
                <c:pt idx="103">
                  <c:v>200</c:v>
                </c:pt>
                <c:pt idx="104">
                  <c:v>202</c:v>
                </c:pt>
                <c:pt idx="105">
                  <c:v>208</c:v>
                </c:pt>
                <c:pt idx="106">
                  <c:v>211</c:v>
                </c:pt>
                <c:pt idx="107">
                  <c:v>212</c:v>
                </c:pt>
                <c:pt idx="108">
                  <c:v>214</c:v>
                </c:pt>
                <c:pt idx="109">
                  <c:v>220</c:v>
                </c:pt>
                <c:pt idx="110">
                  <c:v>223</c:v>
                </c:pt>
                <c:pt idx="111">
                  <c:v>224</c:v>
                </c:pt>
                <c:pt idx="112">
                  <c:v>226</c:v>
                </c:pt>
                <c:pt idx="113">
                  <c:v>233</c:v>
                </c:pt>
                <c:pt idx="114">
                  <c:v>235</c:v>
                </c:pt>
                <c:pt idx="115">
                  <c:v>237</c:v>
                </c:pt>
                <c:pt idx="116">
                  <c:v>240</c:v>
                </c:pt>
                <c:pt idx="117">
                  <c:v>247</c:v>
                </c:pt>
                <c:pt idx="118">
                  <c:v>249</c:v>
                </c:pt>
                <c:pt idx="119">
                  <c:v>252</c:v>
                </c:pt>
                <c:pt idx="120">
                  <c:v>254</c:v>
                </c:pt>
                <c:pt idx="121">
                  <c:v>262</c:v>
                </c:pt>
                <c:pt idx="122">
                  <c:v>263</c:v>
                </c:pt>
                <c:pt idx="123">
                  <c:v>268</c:v>
                </c:pt>
                <c:pt idx="124">
                  <c:v>271</c:v>
                </c:pt>
                <c:pt idx="125">
                  <c:v>278</c:v>
                </c:pt>
                <c:pt idx="126">
                  <c:v>279</c:v>
                </c:pt>
                <c:pt idx="127">
                  <c:v>285</c:v>
                </c:pt>
                <c:pt idx="128">
                  <c:v>288</c:v>
                </c:pt>
                <c:pt idx="129">
                  <c:v>296</c:v>
                </c:pt>
                <c:pt idx="130">
                  <c:v>297</c:v>
                </c:pt>
                <c:pt idx="131">
                  <c:v>305</c:v>
                </c:pt>
                <c:pt idx="132">
                  <c:v>308</c:v>
                </c:pt>
                <c:pt idx="133">
                  <c:v>315</c:v>
                </c:pt>
                <c:pt idx="134">
                  <c:v>317</c:v>
                </c:pt>
                <c:pt idx="135">
                  <c:v>327</c:v>
                </c:pt>
                <c:pt idx="136">
                  <c:v>331</c:v>
                </c:pt>
                <c:pt idx="137">
                  <c:v>335</c:v>
                </c:pt>
                <c:pt idx="138">
                  <c:v>340</c:v>
                </c:pt>
                <c:pt idx="139">
                  <c:v>353</c:v>
                </c:pt>
                <c:pt idx="140">
                  <c:v>357</c:v>
                </c:pt>
                <c:pt idx="141">
                  <c:v>359</c:v>
                </c:pt>
                <c:pt idx="142">
                  <c:v>367</c:v>
                </c:pt>
                <c:pt idx="143">
                  <c:v>383</c:v>
                </c:pt>
                <c:pt idx="144">
                  <c:v>385</c:v>
                </c:pt>
                <c:pt idx="145">
                  <c:v>387</c:v>
                </c:pt>
                <c:pt idx="146">
                  <c:v>398</c:v>
                </c:pt>
                <c:pt idx="147">
                  <c:v>415</c:v>
                </c:pt>
                <c:pt idx="148">
                  <c:v>420</c:v>
                </c:pt>
                <c:pt idx="149">
                  <c:v>425</c:v>
                </c:pt>
                <c:pt idx="150">
                  <c:v>437</c:v>
                </c:pt>
                <c:pt idx="151">
                  <c:v>451</c:v>
                </c:pt>
                <c:pt idx="152">
                  <c:v>468</c:v>
                </c:pt>
                <c:pt idx="153">
                  <c:v>473</c:v>
                </c:pt>
                <c:pt idx="154">
                  <c:v>487</c:v>
                </c:pt>
                <c:pt idx="155">
                  <c:v>494</c:v>
                </c:pt>
                <c:pt idx="156">
                  <c:v>536</c:v>
                </c:pt>
                <c:pt idx="157">
                  <c:v>542</c:v>
                </c:pt>
                <c:pt idx="158">
                  <c:v>551</c:v>
                </c:pt>
                <c:pt idx="159">
                  <c:v>557</c:v>
                </c:pt>
                <c:pt idx="160">
                  <c:v>630</c:v>
                </c:pt>
              </c:numCache>
            </c:numRef>
          </c:xVal>
          <c:yVal>
            <c:numRef>
              <c:f>Sheet5!$M$6:$M$166</c:f>
              <c:numCache>
                <c:formatCode>General</c:formatCode>
                <c:ptCount val="161"/>
                <c:pt idx="0">
                  <c:v>0.6245092415368807</c:v>
                </c:pt>
                <c:pt idx="1">
                  <c:v>0.62761407502894595</c:v>
                </c:pt>
                <c:pt idx="2">
                  <c:v>0.62378412998560251</c:v>
                </c:pt>
                <c:pt idx="4">
                  <c:v>0.61557959552474195</c:v>
                </c:pt>
                <c:pt idx="6">
                  <c:v>0.60493024384462801</c:v>
                </c:pt>
                <c:pt idx="9">
                  <c:v>0.61558196426350664</c:v>
                </c:pt>
                <c:pt idx="12">
                  <c:v>0.66153036083637651</c:v>
                </c:pt>
                <c:pt idx="14">
                  <c:v>0.68148991795980762</c:v>
                </c:pt>
                <c:pt idx="16">
                  <c:v>0.67354239607106003</c:v>
                </c:pt>
                <c:pt idx="18">
                  <c:v>0.66829039606881646</c:v>
                </c:pt>
                <c:pt idx="20">
                  <c:v>0.66621826642120063</c:v>
                </c:pt>
                <c:pt idx="22">
                  <c:v>0.67680434550814872</c:v>
                </c:pt>
                <c:pt idx="24">
                  <c:v>0.6966502779533007</c:v>
                </c:pt>
                <c:pt idx="28">
                  <c:v>0.70229114570523876</c:v>
                </c:pt>
                <c:pt idx="31">
                  <c:v>0.70521606460506858</c:v>
                </c:pt>
                <c:pt idx="35">
                  <c:v>0.69681306831540402</c:v>
                </c:pt>
                <c:pt idx="38">
                  <c:v>0.70979581382444534</c:v>
                </c:pt>
                <c:pt idx="40">
                  <c:v>0.70592104716478865</c:v>
                </c:pt>
                <c:pt idx="42">
                  <c:v>0.70002748959710603</c:v>
                </c:pt>
                <c:pt idx="45">
                  <c:v>0.70110348905819064</c:v>
                </c:pt>
                <c:pt idx="49">
                  <c:v>0.70044782713722598</c:v>
                </c:pt>
                <c:pt idx="53">
                  <c:v>0.70775500830669924</c:v>
                </c:pt>
                <c:pt idx="57">
                  <c:v>0.69734386951727401</c:v>
                </c:pt>
                <c:pt idx="61">
                  <c:v>0.69551157815960296</c:v>
                </c:pt>
                <c:pt idx="64">
                  <c:v>0.70515442226769665</c:v>
                </c:pt>
                <c:pt idx="67">
                  <c:v>0.69907498068211604</c:v>
                </c:pt>
                <c:pt idx="70">
                  <c:v>0.70520112783609301</c:v>
                </c:pt>
                <c:pt idx="74">
                  <c:v>0.70690325682111765</c:v>
                </c:pt>
                <c:pt idx="78">
                  <c:v>0.70571711537437565</c:v>
                </c:pt>
                <c:pt idx="82">
                  <c:v>0.71062117825520055</c:v>
                </c:pt>
                <c:pt idx="85">
                  <c:v>0.70804776370711298</c:v>
                </c:pt>
                <c:pt idx="89">
                  <c:v>0.71360021154682796</c:v>
                </c:pt>
                <c:pt idx="93">
                  <c:v>0.71008785689255505</c:v>
                </c:pt>
                <c:pt idx="97">
                  <c:v>0.7149306065271237</c:v>
                </c:pt>
                <c:pt idx="100">
                  <c:v>0.71114301584190009</c:v>
                </c:pt>
                <c:pt idx="103">
                  <c:v>0.70937097223402024</c:v>
                </c:pt>
                <c:pt idx="107">
                  <c:v>0.71267065300334165</c:v>
                </c:pt>
                <c:pt idx="111">
                  <c:v>0.71540902224721203</c:v>
                </c:pt>
                <c:pt idx="115">
                  <c:v>0.715138922025507</c:v>
                </c:pt>
                <c:pt idx="119">
                  <c:v>0.71968043692016759</c:v>
                </c:pt>
                <c:pt idx="123">
                  <c:v>0.71918586845269805</c:v>
                </c:pt>
                <c:pt idx="127">
                  <c:v>0.71975810278559371</c:v>
                </c:pt>
                <c:pt idx="131">
                  <c:v>0.71698333551090498</c:v>
                </c:pt>
                <c:pt idx="135">
                  <c:v>0.71895825021089965</c:v>
                </c:pt>
                <c:pt idx="139">
                  <c:v>0.72624777526514095</c:v>
                </c:pt>
                <c:pt idx="143">
                  <c:v>0.73930872451713803</c:v>
                </c:pt>
                <c:pt idx="148">
                  <c:v>0.74409168196794451</c:v>
                </c:pt>
                <c:pt idx="152">
                  <c:v>0.74770388088284101</c:v>
                </c:pt>
                <c:pt idx="156">
                  <c:v>0.75511680200489795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Sheet5!$N$5</c:f>
              <c:strCache>
                <c:ptCount val="1"/>
                <c:pt idx="0">
                  <c:v>Grid 3</c:v>
                </c:pt>
              </c:strCache>
            </c:strRef>
          </c:tx>
          <c:spPr>
            <a:ln w="25400">
              <a:prstDash val="dash"/>
            </a:ln>
          </c:spPr>
          <c:marker>
            <c:symbol val="none"/>
          </c:marker>
          <c:xVal>
            <c:numRef>
              <c:f>Sheet5!$K$6:$K$166</c:f>
              <c:numCache>
                <c:formatCode>General</c:formatCode>
                <c:ptCount val="16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10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25</c:v>
                </c:pt>
                <c:pt idx="15">
                  <c:v>26</c:v>
                </c:pt>
                <c:pt idx="16">
                  <c:v>29</c:v>
                </c:pt>
                <c:pt idx="17">
                  <c:v>30</c:v>
                </c:pt>
                <c:pt idx="18">
                  <c:v>33</c:v>
                </c:pt>
                <c:pt idx="19">
                  <c:v>34</c:v>
                </c:pt>
                <c:pt idx="20">
                  <c:v>37</c:v>
                </c:pt>
                <c:pt idx="21">
                  <c:v>38</c:v>
                </c:pt>
                <c:pt idx="22">
                  <c:v>41</c:v>
                </c:pt>
                <c:pt idx="23">
                  <c:v>43</c:v>
                </c:pt>
                <c:pt idx="24">
                  <c:v>45</c:v>
                </c:pt>
                <c:pt idx="25">
                  <c:v>46</c:v>
                </c:pt>
                <c:pt idx="26">
                  <c:v>47</c:v>
                </c:pt>
                <c:pt idx="27">
                  <c:v>48</c:v>
                </c:pt>
                <c:pt idx="28">
                  <c:v>50</c:v>
                </c:pt>
                <c:pt idx="29">
                  <c:v>52</c:v>
                </c:pt>
                <c:pt idx="30">
                  <c:v>53</c:v>
                </c:pt>
                <c:pt idx="31">
                  <c:v>54</c:v>
                </c:pt>
                <c:pt idx="32">
                  <c:v>55</c:v>
                </c:pt>
                <c:pt idx="33">
                  <c:v>56</c:v>
                </c:pt>
                <c:pt idx="34">
                  <c:v>58</c:v>
                </c:pt>
                <c:pt idx="35">
                  <c:v>59</c:v>
                </c:pt>
                <c:pt idx="36">
                  <c:v>60</c:v>
                </c:pt>
                <c:pt idx="37">
                  <c:v>61</c:v>
                </c:pt>
                <c:pt idx="38">
                  <c:v>64</c:v>
                </c:pt>
                <c:pt idx="39">
                  <c:v>66</c:v>
                </c:pt>
                <c:pt idx="40">
                  <c:v>69</c:v>
                </c:pt>
                <c:pt idx="41">
                  <c:v>71</c:v>
                </c:pt>
                <c:pt idx="42">
                  <c:v>74</c:v>
                </c:pt>
                <c:pt idx="43">
                  <c:v>75</c:v>
                </c:pt>
                <c:pt idx="44">
                  <c:v>77</c:v>
                </c:pt>
                <c:pt idx="45">
                  <c:v>79</c:v>
                </c:pt>
                <c:pt idx="46">
                  <c:v>80</c:v>
                </c:pt>
                <c:pt idx="47">
                  <c:v>81</c:v>
                </c:pt>
                <c:pt idx="48">
                  <c:v>82</c:v>
                </c:pt>
                <c:pt idx="49">
                  <c:v>85</c:v>
                </c:pt>
                <c:pt idx="50">
                  <c:v>86</c:v>
                </c:pt>
                <c:pt idx="51">
                  <c:v>87</c:v>
                </c:pt>
                <c:pt idx="52">
                  <c:v>88</c:v>
                </c:pt>
                <c:pt idx="53">
                  <c:v>90</c:v>
                </c:pt>
                <c:pt idx="54">
                  <c:v>91</c:v>
                </c:pt>
                <c:pt idx="55">
                  <c:v>93</c:v>
                </c:pt>
                <c:pt idx="56">
                  <c:v>94</c:v>
                </c:pt>
                <c:pt idx="57">
                  <c:v>96</c:v>
                </c:pt>
                <c:pt idx="58">
                  <c:v>97</c:v>
                </c:pt>
                <c:pt idx="59">
                  <c:v>100</c:v>
                </c:pt>
                <c:pt idx="60">
                  <c:v>101</c:v>
                </c:pt>
                <c:pt idx="61">
                  <c:v>102</c:v>
                </c:pt>
                <c:pt idx="62">
                  <c:v>103</c:v>
                </c:pt>
                <c:pt idx="63">
                  <c:v>106</c:v>
                </c:pt>
                <c:pt idx="64">
                  <c:v>108</c:v>
                </c:pt>
                <c:pt idx="65">
                  <c:v>110</c:v>
                </c:pt>
                <c:pt idx="66">
                  <c:v>113</c:v>
                </c:pt>
                <c:pt idx="67">
                  <c:v>115</c:v>
                </c:pt>
                <c:pt idx="68">
                  <c:v>116</c:v>
                </c:pt>
                <c:pt idx="69">
                  <c:v>120</c:v>
                </c:pt>
                <c:pt idx="70">
                  <c:v>122</c:v>
                </c:pt>
                <c:pt idx="71">
                  <c:v>123</c:v>
                </c:pt>
                <c:pt idx="72">
                  <c:v>127</c:v>
                </c:pt>
                <c:pt idx="73">
                  <c:v>128</c:v>
                </c:pt>
                <c:pt idx="74">
                  <c:v>129</c:v>
                </c:pt>
                <c:pt idx="75">
                  <c:v>130</c:v>
                </c:pt>
                <c:pt idx="76">
                  <c:v>134</c:v>
                </c:pt>
                <c:pt idx="77">
                  <c:v>135</c:v>
                </c:pt>
                <c:pt idx="78">
                  <c:v>136</c:v>
                </c:pt>
                <c:pt idx="79">
                  <c:v>138</c:v>
                </c:pt>
                <c:pt idx="80">
                  <c:v>142</c:v>
                </c:pt>
                <c:pt idx="81">
                  <c:v>143</c:v>
                </c:pt>
                <c:pt idx="82">
                  <c:v>144</c:v>
                </c:pt>
                <c:pt idx="83">
                  <c:v>146</c:v>
                </c:pt>
                <c:pt idx="84">
                  <c:v>150</c:v>
                </c:pt>
                <c:pt idx="85">
                  <c:v>152</c:v>
                </c:pt>
                <c:pt idx="86">
                  <c:v>154</c:v>
                </c:pt>
                <c:pt idx="87">
                  <c:v>158</c:v>
                </c:pt>
                <c:pt idx="88">
                  <c:v>160</c:v>
                </c:pt>
                <c:pt idx="89">
                  <c:v>161</c:v>
                </c:pt>
                <c:pt idx="90">
                  <c:v>162</c:v>
                </c:pt>
                <c:pt idx="91">
                  <c:v>167</c:v>
                </c:pt>
                <c:pt idx="92">
                  <c:v>169</c:v>
                </c:pt>
                <c:pt idx="93">
                  <c:v>170</c:v>
                </c:pt>
                <c:pt idx="94">
                  <c:v>172</c:v>
                </c:pt>
                <c:pt idx="95">
                  <c:v>173</c:v>
                </c:pt>
                <c:pt idx="96">
                  <c:v>176</c:v>
                </c:pt>
                <c:pt idx="97">
                  <c:v>179</c:v>
                </c:pt>
                <c:pt idx="98">
                  <c:v>181</c:v>
                </c:pt>
                <c:pt idx="99">
                  <c:v>186</c:v>
                </c:pt>
                <c:pt idx="100">
                  <c:v>189</c:v>
                </c:pt>
                <c:pt idx="101">
                  <c:v>191</c:v>
                </c:pt>
                <c:pt idx="102">
                  <c:v>197</c:v>
                </c:pt>
                <c:pt idx="103">
                  <c:v>200</c:v>
                </c:pt>
                <c:pt idx="104">
                  <c:v>202</c:v>
                </c:pt>
                <c:pt idx="105">
                  <c:v>208</c:v>
                </c:pt>
                <c:pt idx="106">
                  <c:v>211</c:v>
                </c:pt>
                <c:pt idx="107">
                  <c:v>212</c:v>
                </c:pt>
                <c:pt idx="108">
                  <c:v>214</c:v>
                </c:pt>
                <c:pt idx="109">
                  <c:v>220</c:v>
                </c:pt>
                <c:pt idx="110">
                  <c:v>223</c:v>
                </c:pt>
                <c:pt idx="111">
                  <c:v>224</c:v>
                </c:pt>
                <c:pt idx="112">
                  <c:v>226</c:v>
                </c:pt>
                <c:pt idx="113">
                  <c:v>233</c:v>
                </c:pt>
                <c:pt idx="114">
                  <c:v>235</c:v>
                </c:pt>
                <c:pt idx="115">
                  <c:v>237</c:v>
                </c:pt>
                <c:pt idx="116">
                  <c:v>240</c:v>
                </c:pt>
                <c:pt idx="117">
                  <c:v>247</c:v>
                </c:pt>
                <c:pt idx="118">
                  <c:v>249</c:v>
                </c:pt>
                <c:pt idx="119">
                  <c:v>252</c:v>
                </c:pt>
                <c:pt idx="120">
                  <c:v>254</c:v>
                </c:pt>
                <c:pt idx="121">
                  <c:v>262</c:v>
                </c:pt>
                <c:pt idx="122">
                  <c:v>263</c:v>
                </c:pt>
                <c:pt idx="123">
                  <c:v>268</c:v>
                </c:pt>
                <c:pt idx="124">
                  <c:v>271</c:v>
                </c:pt>
                <c:pt idx="125">
                  <c:v>278</c:v>
                </c:pt>
                <c:pt idx="126">
                  <c:v>279</c:v>
                </c:pt>
                <c:pt idx="127">
                  <c:v>285</c:v>
                </c:pt>
                <c:pt idx="128">
                  <c:v>288</c:v>
                </c:pt>
                <c:pt idx="129">
                  <c:v>296</c:v>
                </c:pt>
                <c:pt idx="130">
                  <c:v>297</c:v>
                </c:pt>
                <c:pt idx="131">
                  <c:v>305</c:v>
                </c:pt>
                <c:pt idx="132">
                  <c:v>308</c:v>
                </c:pt>
                <c:pt idx="133">
                  <c:v>315</c:v>
                </c:pt>
                <c:pt idx="134">
                  <c:v>317</c:v>
                </c:pt>
                <c:pt idx="135">
                  <c:v>327</c:v>
                </c:pt>
                <c:pt idx="136">
                  <c:v>331</c:v>
                </c:pt>
                <c:pt idx="137">
                  <c:v>335</c:v>
                </c:pt>
                <c:pt idx="138">
                  <c:v>340</c:v>
                </c:pt>
                <c:pt idx="139">
                  <c:v>353</c:v>
                </c:pt>
                <c:pt idx="140">
                  <c:v>357</c:v>
                </c:pt>
                <c:pt idx="141">
                  <c:v>359</c:v>
                </c:pt>
                <c:pt idx="142">
                  <c:v>367</c:v>
                </c:pt>
                <c:pt idx="143">
                  <c:v>383</c:v>
                </c:pt>
                <c:pt idx="144">
                  <c:v>385</c:v>
                </c:pt>
                <c:pt idx="145">
                  <c:v>387</c:v>
                </c:pt>
                <c:pt idx="146">
                  <c:v>398</c:v>
                </c:pt>
                <c:pt idx="147">
                  <c:v>415</c:v>
                </c:pt>
                <c:pt idx="148">
                  <c:v>420</c:v>
                </c:pt>
                <c:pt idx="149">
                  <c:v>425</c:v>
                </c:pt>
                <c:pt idx="150">
                  <c:v>437</c:v>
                </c:pt>
                <c:pt idx="151">
                  <c:v>451</c:v>
                </c:pt>
                <c:pt idx="152">
                  <c:v>468</c:v>
                </c:pt>
                <c:pt idx="153">
                  <c:v>473</c:v>
                </c:pt>
                <c:pt idx="154">
                  <c:v>487</c:v>
                </c:pt>
                <c:pt idx="155">
                  <c:v>494</c:v>
                </c:pt>
                <c:pt idx="156">
                  <c:v>536</c:v>
                </c:pt>
                <c:pt idx="157">
                  <c:v>542</c:v>
                </c:pt>
                <c:pt idx="158">
                  <c:v>551</c:v>
                </c:pt>
                <c:pt idx="159">
                  <c:v>557</c:v>
                </c:pt>
                <c:pt idx="160">
                  <c:v>630</c:v>
                </c:pt>
              </c:numCache>
            </c:numRef>
          </c:xVal>
          <c:yVal>
            <c:numRef>
              <c:f>Sheet5!$N$6:$N$166</c:f>
              <c:numCache>
                <c:formatCode>General</c:formatCode>
                <c:ptCount val="161"/>
                <c:pt idx="0">
                  <c:v>0.6755905208779005</c:v>
                </c:pt>
                <c:pt idx="1">
                  <c:v>0.69571210754234158</c:v>
                </c:pt>
                <c:pt idx="3">
                  <c:v>0.68321954244077965</c:v>
                </c:pt>
                <c:pt idx="5">
                  <c:v>0.64901992211910553</c:v>
                </c:pt>
                <c:pt idx="8">
                  <c:v>0.73573593202182752</c:v>
                </c:pt>
                <c:pt idx="11">
                  <c:v>0.707539992848357</c:v>
                </c:pt>
                <c:pt idx="14">
                  <c:v>0.75214826296649795</c:v>
                </c:pt>
                <c:pt idx="16">
                  <c:v>0.77888066937549272</c:v>
                </c:pt>
                <c:pt idx="19">
                  <c:v>0.77934099107445964</c:v>
                </c:pt>
                <c:pt idx="21">
                  <c:v>0.77671426669833676</c:v>
                </c:pt>
                <c:pt idx="23">
                  <c:v>0.76942838579128758</c:v>
                </c:pt>
                <c:pt idx="27">
                  <c:v>0.77347582666032799</c:v>
                </c:pt>
                <c:pt idx="30">
                  <c:v>0.77144868020137958</c:v>
                </c:pt>
                <c:pt idx="34">
                  <c:v>0.77523124013914035</c:v>
                </c:pt>
                <c:pt idx="38">
                  <c:v>0.78614986553895805</c:v>
                </c:pt>
                <c:pt idx="40">
                  <c:v>0.78187591953429758</c:v>
                </c:pt>
                <c:pt idx="43">
                  <c:v>0.77914962058981807</c:v>
                </c:pt>
                <c:pt idx="47">
                  <c:v>0.78311135236534601</c:v>
                </c:pt>
                <c:pt idx="51">
                  <c:v>0.78103229373057903</c:v>
                </c:pt>
                <c:pt idx="55">
                  <c:v>0.78551929572231804</c:v>
                </c:pt>
                <c:pt idx="59">
                  <c:v>0.78363430930801803</c:v>
                </c:pt>
                <c:pt idx="63">
                  <c:v>0.78745178617337863</c:v>
                </c:pt>
                <c:pt idx="66">
                  <c:v>0.78668044117210001</c:v>
                </c:pt>
                <c:pt idx="69">
                  <c:v>0.78550900812983404</c:v>
                </c:pt>
                <c:pt idx="73">
                  <c:v>0.7814672507404985</c:v>
                </c:pt>
                <c:pt idx="77">
                  <c:v>0.78093695515524575</c:v>
                </c:pt>
                <c:pt idx="81">
                  <c:v>0.78037499603365401</c:v>
                </c:pt>
                <c:pt idx="85">
                  <c:v>0.78201112056718003</c:v>
                </c:pt>
                <c:pt idx="88">
                  <c:v>0.78294673924121549</c:v>
                </c:pt>
                <c:pt idx="92">
                  <c:v>0.780272933337672</c:v>
                </c:pt>
                <c:pt idx="97">
                  <c:v>0.78315999097593159</c:v>
                </c:pt>
                <c:pt idx="100">
                  <c:v>0.78104763632588847</c:v>
                </c:pt>
                <c:pt idx="103">
                  <c:v>0.77855735840914164</c:v>
                </c:pt>
                <c:pt idx="106">
                  <c:v>0.7761781593685797</c:v>
                </c:pt>
                <c:pt idx="110">
                  <c:v>0.77553113778120597</c:v>
                </c:pt>
                <c:pt idx="114">
                  <c:v>0.77933065675714663</c:v>
                </c:pt>
                <c:pt idx="118">
                  <c:v>0.77682765350580307</c:v>
                </c:pt>
                <c:pt idx="122">
                  <c:v>0.77410531212457467</c:v>
                </c:pt>
                <c:pt idx="126">
                  <c:v>0.77322576116644004</c:v>
                </c:pt>
                <c:pt idx="129">
                  <c:v>0.77141267375747002</c:v>
                </c:pt>
                <c:pt idx="133">
                  <c:v>0.77179120033384607</c:v>
                </c:pt>
                <c:pt idx="137">
                  <c:v>0.76927805405115623</c:v>
                </c:pt>
                <c:pt idx="141">
                  <c:v>0.76614965713677707</c:v>
                </c:pt>
                <c:pt idx="144">
                  <c:v>0.76778225542516565</c:v>
                </c:pt>
                <c:pt idx="147">
                  <c:v>0.76658597271767104</c:v>
                </c:pt>
                <c:pt idx="151">
                  <c:v>0.76424458459007671</c:v>
                </c:pt>
                <c:pt idx="155">
                  <c:v>0.76641358541877103</c:v>
                </c:pt>
                <c:pt idx="158">
                  <c:v>0.76406655460314865</c:v>
                </c:pt>
                <c:pt idx="160">
                  <c:v>0.76466080304852346</c:v>
                </c:pt>
              </c:numCache>
            </c:numRef>
          </c:yVal>
          <c:smooth val="0"/>
        </c:ser>
        <c:ser>
          <c:idx val="2"/>
          <c:order val="3"/>
          <c:tx>
            <c:strRef>
              <c:f>Sheet5!$O$5</c:f>
              <c:strCache>
                <c:ptCount val="1"/>
                <c:pt idx="0">
                  <c:v>Grid 4</c:v>
                </c:pt>
              </c:strCache>
            </c:strRef>
          </c:tx>
          <c:spPr>
            <a:ln w="25400"/>
          </c:spPr>
          <c:marker>
            <c:symbol val="none"/>
          </c:marker>
          <c:xVal>
            <c:numRef>
              <c:f>Sheet5!$K$6:$K$166</c:f>
              <c:numCache>
                <c:formatCode>General</c:formatCode>
                <c:ptCount val="16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10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25</c:v>
                </c:pt>
                <c:pt idx="15">
                  <c:v>26</c:v>
                </c:pt>
                <c:pt idx="16">
                  <c:v>29</c:v>
                </c:pt>
                <c:pt idx="17">
                  <c:v>30</c:v>
                </c:pt>
                <c:pt idx="18">
                  <c:v>33</c:v>
                </c:pt>
                <c:pt idx="19">
                  <c:v>34</c:v>
                </c:pt>
                <c:pt idx="20">
                  <c:v>37</c:v>
                </c:pt>
                <c:pt idx="21">
                  <c:v>38</c:v>
                </c:pt>
                <c:pt idx="22">
                  <c:v>41</c:v>
                </c:pt>
                <c:pt idx="23">
                  <c:v>43</c:v>
                </c:pt>
                <c:pt idx="24">
                  <c:v>45</c:v>
                </c:pt>
                <c:pt idx="25">
                  <c:v>46</c:v>
                </c:pt>
                <c:pt idx="26">
                  <c:v>47</c:v>
                </c:pt>
                <c:pt idx="27">
                  <c:v>48</c:v>
                </c:pt>
                <c:pt idx="28">
                  <c:v>50</c:v>
                </c:pt>
                <c:pt idx="29">
                  <c:v>52</c:v>
                </c:pt>
                <c:pt idx="30">
                  <c:v>53</c:v>
                </c:pt>
                <c:pt idx="31">
                  <c:v>54</c:v>
                </c:pt>
                <c:pt idx="32">
                  <c:v>55</c:v>
                </c:pt>
                <c:pt idx="33">
                  <c:v>56</c:v>
                </c:pt>
                <c:pt idx="34">
                  <c:v>58</c:v>
                </c:pt>
                <c:pt idx="35">
                  <c:v>59</c:v>
                </c:pt>
                <c:pt idx="36">
                  <c:v>60</c:v>
                </c:pt>
                <c:pt idx="37">
                  <c:v>61</c:v>
                </c:pt>
                <c:pt idx="38">
                  <c:v>64</c:v>
                </c:pt>
                <c:pt idx="39">
                  <c:v>66</c:v>
                </c:pt>
                <c:pt idx="40">
                  <c:v>69</c:v>
                </c:pt>
                <c:pt idx="41">
                  <c:v>71</c:v>
                </c:pt>
                <c:pt idx="42">
                  <c:v>74</c:v>
                </c:pt>
                <c:pt idx="43">
                  <c:v>75</c:v>
                </c:pt>
                <c:pt idx="44">
                  <c:v>77</c:v>
                </c:pt>
                <c:pt idx="45">
                  <c:v>79</c:v>
                </c:pt>
                <c:pt idx="46">
                  <c:v>80</c:v>
                </c:pt>
                <c:pt idx="47">
                  <c:v>81</c:v>
                </c:pt>
                <c:pt idx="48">
                  <c:v>82</c:v>
                </c:pt>
                <c:pt idx="49">
                  <c:v>85</c:v>
                </c:pt>
                <c:pt idx="50">
                  <c:v>86</c:v>
                </c:pt>
                <c:pt idx="51">
                  <c:v>87</c:v>
                </c:pt>
                <c:pt idx="52">
                  <c:v>88</c:v>
                </c:pt>
                <c:pt idx="53">
                  <c:v>90</c:v>
                </c:pt>
                <c:pt idx="54">
                  <c:v>91</c:v>
                </c:pt>
                <c:pt idx="55">
                  <c:v>93</c:v>
                </c:pt>
                <c:pt idx="56">
                  <c:v>94</c:v>
                </c:pt>
                <c:pt idx="57">
                  <c:v>96</c:v>
                </c:pt>
                <c:pt idx="58">
                  <c:v>97</c:v>
                </c:pt>
                <c:pt idx="59">
                  <c:v>100</c:v>
                </c:pt>
                <c:pt idx="60">
                  <c:v>101</c:v>
                </c:pt>
                <c:pt idx="61">
                  <c:v>102</c:v>
                </c:pt>
                <c:pt idx="62">
                  <c:v>103</c:v>
                </c:pt>
                <c:pt idx="63">
                  <c:v>106</c:v>
                </c:pt>
                <c:pt idx="64">
                  <c:v>108</c:v>
                </c:pt>
                <c:pt idx="65">
                  <c:v>110</c:v>
                </c:pt>
                <c:pt idx="66">
                  <c:v>113</c:v>
                </c:pt>
                <c:pt idx="67">
                  <c:v>115</c:v>
                </c:pt>
                <c:pt idx="68">
                  <c:v>116</c:v>
                </c:pt>
                <c:pt idx="69">
                  <c:v>120</c:v>
                </c:pt>
                <c:pt idx="70">
                  <c:v>122</c:v>
                </c:pt>
                <c:pt idx="71">
                  <c:v>123</c:v>
                </c:pt>
                <c:pt idx="72">
                  <c:v>127</c:v>
                </c:pt>
                <c:pt idx="73">
                  <c:v>128</c:v>
                </c:pt>
                <c:pt idx="74">
                  <c:v>129</c:v>
                </c:pt>
                <c:pt idx="75">
                  <c:v>130</c:v>
                </c:pt>
                <c:pt idx="76">
                  <c:v>134</c:v>
                </c:pt>
                <c:pt idx="77">
                  <c:v>135</c:v>
                </c:pt>
                <c:pt idx="78">
                  <c:v>136</c:v>
                </c:pt>
                <c:pt idx="79">
                  <c:v>138</c:v>
                </c:pt>
                <c:pt idx="80">
                  <c:v>142</c:v>
                </c:pt>
                <c:pt idx="81">
                  <c:v>143</c:v>
                </c:pt>
                <c:pt idx="82">
                  <c:v>144</c:v>
                </c:pt>
                <c:pt idx="83">
                  <c:v>146</c:v>
                </c:pt>
                <c:pt idx="84">
                  <c:v>150</c:v>
                </c:pt>
                <c:pt idx="85">
                  <c:v>152</c:v>
                </c:pt>
                <c:pt idx="86">
                  <c:v>154</c:v>
                </c:pt>
                <c:pt idx="87">
                  <c:v>158</c:v>
                </c:pt>
                <c:pt idx="88">
                  <c:v>160</c:v>
                </c:pt>
                <c:pt idx="89">
                  <c:v>161</c:v>
                </c:pt>
                <c:pt idx="90">
                  <c:v>162</c:v>
                </c:pt>
                <c:pt idx="91">
                  <c:v>167</c:v>
                </c:pt>
                <c:pt idx="92">
                  <c:v>169</c:v>
                </c:pt>
                <c:pt idx="93">
                  <c:v>170</c:v>
                </c:pt>
                <c:pt idx="94">
                  <c:v>172</c:v>
                </c:pt>
                <c:pt idx="95">
                  <c:v>173</c:v>
                </c:pt>
                <c:pt idx="96">
                  <c:v>176</c:v>
                </c:pt>
                <c:pt idx="97">
                  <c:v>179</c:v>
                </c:pt>
                <c:pt idx="98">
                  <c:v>181</c:v>
                </c:pt>
                <c:pt idx="99">
                  <c:v>186</c:v>
                </c:pt>
                <c:pt idx="100">
                  <c:v>189</c:v>
                </c:pt>
                <c:pt idx="101">
                  <c:v>191</c:v>
                </c:pt>
                <c:pt idx="102">
                  <c:v>197</c:v>
                </c:pt>
                <c:pt idx="103">
                  <c:v>200</c:v>
                </c:pt>
                <c:pt idx="104">
                  <c:v>202</c:v>
                </c:pt>
                <c:pt idx="105">
                  <c:v>208</c:v>
                </c:pt>
                <c:pt idx="106">
                  <c:v>211</c:v>
                </c:pt>
                <c:pt idx="107">
                  <c:v>212</c:v>
                </c:pt>
                <c:pt idx="108">
                  <c:v>214</c:v>
                </c:pt>
                <c:pt idx="109">
                  <c:v>220</c:v>
                </c:pt>
                <c:pt idx="110">
                  <c:v>223</c:v>
                </c:pt>
                <c:pt idx="111">
                  <c:v>224</c:v>
                </c:pt>
                <c:pt idx="112">
                  <c:v>226</c:v>
                </c:pt>
                <c:pt idx="113">
                  <c:v>233</c:v>
                </c:pt>
                <c:pt idx="114">
                  <c:v>235</c:v>
                </c:pt>
                <c:pt idx="115">
                  <c:v>237</c:v>
                </c:pt>
                <c:pt idx="116">
                  <c:v>240</c:v>
                </c:pt>
                <c:pt idx="117">
                  <c:v>247</c:v>
                </c:pt>
                <c:pt idx="118">
                  <c:v>249</c:v>
                </c:pt>
                <c:pt idx="119">
                  <c:v>252</c:v>
                </c:pt>
                <c:pt idx="120">
                  <c:v>254</c:v>
                </c:pt>
                <c:pt idx="121">
                  <c:v>262</c:v>
                </c:pt>
                <c:pt idx="122">
                  <c:v>263</c:v>
                </c:pt>
                <c:pt idx="123">
                  <c:v>268</c:v>
                </c:pt>
                <c:pt idx="124">
                  <c:v>271</c:v>
                </c:pt>
                <c:pt idx="125">
                  <c:v>278</c:v>
                </c:pt>
                <c:pt idx="126">
                  <c:v>279</c:v>
                </c:pt>
                <c:pt idx="127">
                  <c:v>285</c:v>
                </c:pt>
                <c:pt idx="128">
                  <c:v>288</c:v>
                </c:pt>
                <c:pt idx="129">
                  <c:v>296</c:v>
                </c:pt>
                <c:pt idx="130">
                  <c:v>297</c:v>
                </c:pt>
                <c:pt idx="131">
                  <c:v>305</c:v>
                </c:pt>
                <c:pt idx="132">
                  <c:v>308</c:v>
                </c:pt>
                <c:pt idx="133">
                  <c:v>315</c:v>
                </c:pt>
                <c:pt idx="134">
                  <c:v>317</c:v>
                </c:pt>
                <c:pt idx="135">
                  <c:v>327</c:v>
                </c:pt>
                <c:pt idx="136">
                  <c:v>331</c:v>
                </c:pt>
                <c:pt idx="137">
                  <c:v>335</c:v>
                </c:pt>
                <c:pt idx="138">
                  <c:v>340</c:v>
                </c:pt>
                <c:pt idx="139">
                  <c:v>353</c:v>
                </c:pt>
                <c:pt idx="140">
                  <c:v>357</c:v>
                </c:pt>
                <c:pt idx="141">
                  <c:v>359</c:v>
                </c:pt>
                <c:pt idx="142">
                  <c:v>367</c:v>
                </c:pt>
                <c:pt idx="143">
                  <c:v>383</c:v>
                </c:pt>
                <c:pt idx="144">
                  <c:v>385</c:v>
                </c:pt>
                <c:pt idx="145">
                  <c:v>387</c:v>
                </c:pt>
                <c:pt idx="146">
                  <c:v>398</c:v>
                </c:pt>
                <c:pt idx="147">
                  <c:v>415</c:v>
                </c:pt>
                <c:pt idx="148">
                  <c:v>420</c:v>
                </c:pt>
                <c:pt idx="149">
                  <c:v>425</c:v>
                </c:pt>
                <c:pt idx="150">
                  <c:v>437</c:v>
                </c:pt>
                <c:pt idx="151">
                  <c:v>451</c:v>
                </c:pt>
                <c:pt idx="152">
                  <c:v>468</c:v>
                </c:pt>
                <c:pt idx="153">
                  <c:v>473</c:v>
                </c:pt>
                <c:pt idx="154">
                  <c:v>487</c:v>
                </c:pt>
                <c:pt idx="155">
                  <c:v>494</c:v>
                </c:pt>
                <c:pt idx="156">
                  <c:v>536</c:v>
                </c:pt>
                <c:pt idx="157">
                  <c:v>542</c:v>
                </c:pt>
                <c:pt idx="158">
                  <c:v>551</c:v>
                </c:pt>
                <c:pt idx="159">
                  <c:v>557</c:v>
                </c:pt>
                <c:pt idx="160">
                  <c:v>630</c:v>
                </c:pt>
              </c:numCache>
            </c:numRef>
          </c:xVal>
          <c:yVal>
            <c:numRef>
              <c:f>Sheet5!$O$6:$O$166</c:f>
              <c:numCache>
                <c:formatCode>General</c:formatCode>
                <c:ptCount val="161"/>
                <c:pt idx="0">
                  <c:v>0.55702632839844701</c:v>
                </c:pt>
                <c:pt idx="1">
                  <c:v>0.53742887477097301</c:v>
                </c:pt>
                <c:pt idx="2">
                  <c:v>0.558134110138789</c:v>
                </c:pt>
                <c:pt idx="4">
                  <c:v>0.5276011243491997</c:v>
                </c:pt>
                <c:pt idx="7">
                  <c:v>0.48409846947165353</c:v>
                </c:pt>
                <c:pt idx="9">
                  <c:v>0.55572109391460123</c:v>
                </c:pt>
                <c:pt idx="12">
                  <c:v>0.61176710849066496</c:v>
                </c:pt>
                <c:pt idx="14">
                  <c:v>0.62827393835022605</c:v>
                </c:pt>
                <c:pt idx="16">
                  <c:v>0.64368342752638796</c:v>
                </c:pt>
                <c:pt idx="18">
                  <c:v>0.64323390409723258</c:v>
                </c:pt>
                <c:pt idx="20">
                  <c:v>0.64853190222189672</c:v>
                </c:pt>
                <c:pt idx="22">
                  <c:v>0.64197017236696863</c:v>
                </c:pt>
                <c:pt idx="25">
                  <c:v>0.6426997384743236</c:v>
                </c:pt>
                <c:pt idx="28">
                  <c:v>0.64482245020863072</c:v>
                </c:pt>
                <c:pt idx="32">
                  <c:v>0.66190535131084072</c:v>
                </c:pt>
                <c:pt idx="36">
                  <c:v>0.67460223674772923</c:v>
                </c:pt>
                <c:pt idx="38">
                  <c:v>0.67934055856469133</c:v>
                </c:pt>
                <c:pt idx="40">
                  <c:v>0.6689484956125803</c:v>
                </c:pt>
                <c:pt idx="43">
                  <c:v>0.66009757719056295</c:v>
                </c:pt>
                <c:pt idx="46">
                  <c:v>0.65138381004982271</c:v>
                </c:pt>
                <c:pt idx="50">
                  <c:v>0.65891564821213999</c:v>
                </c:pt>
                <c:pt idx="54">
                  <c:v>0.67606013751980665</c:v>
                </c:pt>
                <c:pt idx="58">
                  <c:v>0.67424976553091864</c:v>
                </c:pt>
                <c:pt idx="62">
                  <c:v>0.672357446122264</c:v>
                </c:pt>
                <c:pt idx="65">
                  <c:v>0.67195033269360405</c:v>
                </c:pt>
                <c:pt idx="68">
                  <c:v>0.67008278549043299</c:v>
                </c:pt>
                <c:pt idx="71">
                  <c:v>0.67463268815102795</c:v>
                </c:pt>
                <c:pt idx="75">
                  <c:v>0.68311755900678806</c:v>
                </c:pt>
                <c:pt idx="79">
                  <c:v>0.68149568282848771</c:v>
                </c:pt>
                <c:pt idx="83">
                  <c:v>0.67734321965219346</c:v>
                </c:pt>
                <c:pt idx="86">
                  <c:v>0.68412214206078403</c:v>
                </c:pt>
                <c:pt idx="90">
                  <c:v>0.69041056734781459</c:v>
                </c:pt>
                <c:pt idx="94">
                  <c:v>0.69266698469933696</c:v>
                </c:pt>
                <c:pt idx="98">
                  <c:v>0.69382258548766429</c:v>
                </c:pt>
                <c:pt idx="101">
                  <c:v>0.69294097221054596</c:v>
                </c:pt>
                <c:pt idx="104">
                  <c:v>0.6922617725485497</c:v>
                </c:pt>
                <c:pt idx="108">
                  <c:v>0.697643500446267</c:v>
                </c:pt>
                <c:pt idx="112">
                  <c:v>0.69673951975675597</c:v>
                </c:pt>
                <c:pt idx="116">
                  <c:v>0.69658398071396199</c:v>
                </c:pt>
                <c:pt idx="120">
                  <c:v>0.69928335121683949</c:v>
                </c:pt>
                <c:pt idx="124">
                  <c:v>0.69838141652924424</c:v>
                </c:pt>
                <c:pt idx="128">
                  <c:v>0.69860649060994162</c:v>
                </c:pt>
                <c:pt idx="132">
                  <c:v>0.70230586500655301</c:v>
                </c:pt>
                <c:pt idx="136">
                  <c:v>0.70333672086720422</c:v>
                </c:pt>
                <c:pt idx="140">
                  <c:v>0.70280741869919106</c:v>
                </c:pt>
                <c:pt idx="145">
                  <c:v>0.70301655760460002</c:v>
                </c:pt>
                <c:pt idx="149">
                  <c:v>0.70648228803716229</c:v>
                </c:pt>
                <c:pt idx="153">
                  <c:v>0.69903455284552862</c:v>
                </c:pt>
                <c:pt idx="157">
                  <c:v>0.70331181252989483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Sheet5!$P$5</c:f>
              <c:strCache>
                <c:ptCount val="1"/>
                <c:pt idx="0">
                  <c:v>Onion 1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9"/>
          </c:marker>
          <c:xVal>
            <c:numRef>
              <c:f>Sheet5!$K$6:$K$166</c:f>
              <c:numCache>
                <c:formatCode>General</c:formatCode>
                <c:ptCount val="16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10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25</c:v>
                </c:pt>
                <c:pt idx="15">
                  <c:v>26</c:v>
                </c:pt>
                <c:pt idx="16">
                  <c:v>29</c:v>
                </c:pt>
                <c:pt idx="17">
                  <c:v>30</c:v>
                </c:pt>
                <c:pt idx="18">
                  <c:v>33</c:v>
                </c:pt>
                <c:pt idx="19">
                  <c:v>34</c:v>
                </c:pt>
                <c:pt idx="20">
                  <c:v>37</c:v>
                </c:pt>
                <c:pt idx="21">
                  <c:v>38</c:v>
                </c:pt>
                <c:pt idx="22">
                  <c:v>41</c:v>
                </c:pt>
                <c:pt idx="23">
                  <c:v>43</c:v>
                </c:pt>
                <c:pt idx="24">
                  <c:v>45</c:v>
                </c:pt>
                <c:pt idx="25">
                  <c:v>46</c:v>
                </c:pt>
                <c:pt idx="26">
                  <c:v>47</c:v>
                </c:pt>
                <c:pt idx="27">
                  <c:v>48</c:v>
                </c:pt>
                <c:pt idx="28">
                  <c:v>50</c:v>
                </c:pt>
                <c:pt idx="29">
                  <c:v>52</c:v>
                </c:pt>
                <c:pt idx="30">
                  <c:v>53</c:v>
                </c:pt>
                <c:pt idx="31">
                  <c:v>54</c:v>
                </c:pt>
                <c:pt idx="32">
                  <c:v>55</c:v>
                </c:pt>
                <c:pt idx="33">
                  <c:v>56</c:v>
                </c:pt>
                <c:pt idx="34">
                  <c:v>58</c:v>
                </c:pt>
                <c:pt idx="35">
                  <c:v>59</c:v>
                </c:pt>
                <c:pt idx="36">
                  <c:v>60</c:v>
                </c:pt>
                <c:pt idx="37">
                  <c:v>61</c:v>
                </c:pt>
                <c:pt idx="38">
                  <c:v>64</c:v>
                </c:pt>
                <c:pt idx="39">
                  <c:v>66</c:v>
                </c:pt>
                <c:pt idx="40">
                  <c:v>69</c:v>
                </c:pt>
                <c:pt idx="41">
                  <c:v>71</c:v>
                </c:pt>
                <c:pt idx="42">
                  <c:v>74</c:v>
                </c:pt>
                <c:pt idx="43">
                  <c:v>75</c:v>
                </c:pt>
                <c:pt idx="44">
                  <c:v>77</c:v>
                </c:pt>
                <c:pt idx="45">
                  <c:v>79</c:v>
                </c:pt>
                <c:pt idx="46">
                  <c:v>80</c:v>
                </c:pt>
                <c:pt idx="47">
                  <c:v>81</c:v>
                </c:pt>
                <c:pt idx="48">
                  <c:v>82</c:v>
                </c:pt>
                <c:pt idx="49">
                  <c:v>85</c:v>
                </c:pt>
                <c:pt idx="50">
                  <c:v>86</c:v>
                </c:pt>
                <c:pt idx="51">
                  <c:v>87</c:v>
                </c:pt>
                <c:pt idx="52">
                  <c:v>88</c:v>
                </c:pt>
                <c:pt idx="53">
                  <c:v>90</c:v>
                </c:pt>
                <c:pt idx="54">
                  <c:v>91</c:v>
                </c:pt>
                <c:pt idx="55">
                  <c:v>93</c:v>
                </c:pt>
                <c:pt idx="56">
                  <c:v>94</c:v>
                </c:pt>
                <c:pt idx="57">
                  <c:v>96</c:v>
                </c:pt>
                <c:pt idx="58">
                  <c:v>97</c:v>
                </c:pt>
                <c:pt idx="59">
                  <c:v>100</c:v>
                </c:pt>
                <c:pt idx="60">
                  <c:v>101</c:v>
                </c:pt>
                <c:pt idx="61">
                  <c:v>102</c:v>
                </c:pt>
                <c:pt idx="62">
                  <c:v>103</c:v>
                </c:pt>
                <c:pt idx="63">
                  <c:v>106</c:v>
                </c:pt>
                <c:pt idx="64">
                  <c:v>108</c:v>
                </c:pt>
                <c:pt idx="65">
                  <c:v>110</c:v>
                </c:pt>
                <c:pt idx="66">
                  <c:v>113</c:v>
                </c:pt>
                <c:pt idx="67">
                  <c:v>115</c:v>
                </c:pt>
                <c:pt idx="68">
                  <c:v>116</c:v>
                </c:pt>
                <c:pt idx="69">
                  <c:v>120</c:v>
                </c:pt>
                <c:pt idx="70">
                  <c:v>122</c:v>
                </c:pt>
                <c:pt idx="71">
                  <c:v>123</c:v>
                </c:pt>
                <c:pt idx="72">
                  <c:v>127</c:v>
                </c:pt>
                <c:pt idx="73">
                  <c:v>128</c:v>
                </c:pt>
                <c:pt idx="74">
                  <c:v>129</c:v>
                </c:pt>
                <c:pt idx="75">
                  <c:v>130</c:v>
                </c:pt>
                <c:pt idx="76">
                  <c:v>134</c:v>
                </c:pt>
                <c:pt idx="77">
                  <c:v>135</c:v>
                </c:pt>
                <c:pt idx="78">
                  <c:v>136</c:v>
                </c:pt>
                <c:pt idx="79">
                  <c:v>138</c:v>
                </c:pt>
                <c:pt idx="80">
                  <c:v>142</c:v>
                </c:pt>
                <c:pt idx="81">
                  <c:v>143</c:v>
                </c:pt>
                <c:pt idx="82">
                  <c:v>144</c:v>
                </c:pt>
                <c:pt idx="83">
                  <c:v>146</c:v>
                </c:pt>
                <c:pt idx="84">
                  <c:v>150</c:v>
                </c:pt>
                <c:pt idx="85">
                  <c:v>152</c:v>
                </c:pt>
                <c:pt idx="86">
                  <c:v>154</c:v>
                </c:pt>
                <c:pt idx="87">
                  <c:v>158</c:v>
                </c:pt>
                <c:pt idx="88">
                  <c:v>160</c:v>
                </c:pt>
                <c:pt idx="89">
                  <c:v>161</c:v>
                </c:pt>
                <c:pt idx="90">
                  <c:v>162</c:v>
                </c:pt>
                <c:pt idx="91">
                  <c:v>167</c:v>
                </c:pt>
                <c:pt idx="92">
                  <c:v>169</c:v>
                </c:pt>
                <c:pt idx="93">
                  <c:v>170</c:v>
                </c:pt>
                <c:pt idx="94">
                  <c:v>172</c:v>
                </c:pt>
                <c:pt idx="95">
                  <c:v>173</c:v>
                </c:pt>
                <c:pt idx="96">
                  <c:v>176</c:v>
                </c:pt>
                <c:pt idx="97">
                  <c:v>179</c:v>
                </c:pt>
                <c:pt idx="98">
                  <c:v>181</c:v>
                </c:pt>
                <c:pt idx="99">
                  <c:v>186</c:v>
                </c:pt>
                <c:pt idx="100">
                  <c:v>189</c:v>
                </c:pt>
                <c:pt idx="101">
                  <c:v>191</c:v>
                </c:pt>
                <c:pt idx="102">
                  <c:v>197</c:v>
                </c:pt>
                <c:pt idx="103">
                  <c:v>200</c:v>
                </c:pt>
                <c:pt idx="104">
                  <c:v>202</c:v>
                </c:pt>
                <c:pt idx="105">
                  <c:v>208</c:v>
                </c:pt>
                <c:pt idx="106">
                  <c:v>211</c:v>
                </c:pt>
                <c:pt idx="107">
                  <c:v>212</c:v>
                </c:pt>
                <c:pt idx="108">
                  <c:v>214</c:v>
                </c:pt>
                <c:pt idx="109">
                  <c:v>220</c:v>
                </c:pt>
                <c:pt idx="110">
                  <c:v>223</c:v>
                </c:pt>
                <c:pt idx="111">
                  <c:v>224</c:v>
                </c:pt>
                <c:pt idx="112">
                  <c:v>226</c:v>
                </c:pt>
                <c:pt idx="113">
                  <c:v>233</c:v>
                </c:pt>
                <c:pt idx="114">
                  <c:v>235</c:v>
                </c:pt>
                <c:pt idx="115">
                  <c:v>237</c:v>
                </c:pt>
                <c:pt idx="116">
                  <c:v>240</c:v>
                </c:pt>
                <c:pt idx="117">
                  <c:v>247</c:v>
                </c:pt>
                <c:pt idx="118">
                  <c:v>249</c:v>
                </c:pt>
                <c:pt idx="119">
                  <c:v>252</c:v>
                </c:pt>
                <c:pt idx="120">
                  <c:v>254</c:v>
                </c:pt>
                <c:pt idx="121">
                  <c:v>262</c:v>
                </c:pt>
                <c:pt idx="122">
                  <c:v>263</c:v>
                </c:pt>
                <c:pt idx="123">
                  <c:v>268</c:v>
                </c:pt>
                <c:pt idx="124">
                  <c:v>271</c:v>
                </c:pt>
                <c:pt idx="125">
                  <c:v>278</c:v>
                </c:pt>
                <c:pt idx="126">
                  <c:v>279</c:v>
                </c:pt>
                <c:pt idx="127">
                  <c:v>285</c:v>
                </c:pt>
                <c:pt idx="128">
                  <c:v>288</c:v>
                </c:pt>
                <c:pt idx="129">
                  <c:v>296</c:v>
                </c:pt>
                <c:pt idx="130">
                  <c:v>297</c:v>
                </c:pt>
                <c:pt idx="131">
                  <c:v>305</c:v>
                </c:pt>
                <c:pt idx="132">
                  <c:v>308</c:v>
                </c:pt>
                <c:pt idx="133">
                  <c:v>315</c:v>
                </c:pt>
                <c:pt idx="134">
                  <c:v>317</c:v>
                </c:pt>
                <c:pt idx="135">
                  <c:v>327</c:v>
                </c:pt>
                <c:pt idx="136">
                  <c:v>331</c:v>
                </c:pt>
                <c:pt idx="137">
                  <c:v>335</c:v>
                </c:pt>
                <c:pt idx="138">
                  <c:v>340</c:v>
                </c:pt>
                <c:pt idx="139">
                  <c:v>353</c:v>
                </c:pt>
                <c:pt idx="140">
                  <c:v>357</c:v>
                </c:pt>
                <c:pt idx="141">
                  <c:v>359</c:v>
                </c:pt>
                <c:pt idx="142">
                  <c:v>367</c:v>
                </c:pt>
                <c:pt idx="143">
                  <c:v>383</c:v>
                </c:pt>
                <c:pt idx="144">
                  <c:v>385</c:v>
                </c:pt>
                <c:pt idx="145">
                  <c:v>387</c:v>
                </c:pt>
                <c:pt idx="146">
                  <c:v>398</c:v>
                </c:pt>
                <c:pt idx="147">
                  <c:v>415</c:v>
                </c:pt>
                <c:pt idx="148">
                  <c:v>420</c:v>
                </c:pt>
                <c:pt idx="149">
                  <c:v>425</c:v>
                </c:pt>
                <c:pt idx="150">
                  <c:v>437</c:v>
                </c:pt>
                <c:pt idx="151">
                  <c:v>451</c:v>
                </c:pt>
                <c:pt idx="152">
                  <c:v>468</c:v>
                </c:pt>
                <c:pt idx="153">
                  <c:v>473</c:v>
                </c:pt>
                <c:pt idx="154">
                  <c:v>487</c:v>
                </c:pt>
                <c:pt idx="155">
                  <c:v>494</c:v>
                </c:pt>
                <c:pt idx="156">
                  <c:v>536</c:v>
                </c:pt>
                <c:pt idx="157">
                  <c:v>542</c:v>
                </c:pt>
                <c:pt idx="158">
                  <c:v>551</c:v>
                </c:pt>
                <c:pt idx="159">
                  <c:v>557</c:v>
                </c:pt>
                <c:pt idx="160">
                  <c:v>630</c:v>
                </c:pt>
              </c:numCache>
            </c:numRef>
          </c:xVal>
          <c:yVal>
            <c:numRef>
              <c:f>Sheet5!$P$6:$P$166</c:f>
              <c:numCache>
                <c:formatCode>General</c:formatCode>
                <c:ptCount val="161"/>
                <c:pt idx="95">
                  <c:v>0.761124121779859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Sheet5!$Q$5</c:f>
              <c:strCache>
                <c:ptCount val="1"/>
                <c:pt idx="0">
                  <c:v>Onion 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</c:marker>
          <c:xVal>
            <c:numRef>
              <c:f>Sheet5!$K$6:$K$166</c:f>
              <c:numCache>
                <c:formatCode>General</c:formatCode>
                <c:ptCount val="16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10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25</c:v>
                </c:pt>
                <c:pt idx="15">
                  <c:v>26</c:v>
                </c:pt>
                <c:pt idx="16">
                  <c:v>29</c:v>
                </c:pt>
                <c:pt idx="17">
                  <c:v>30</c:v>
                </c:pt>
                <c:pt idx="18">
                  <c:v>33</c:v>
                </c:pt>
                <c:pt idx="19">
                  <c:v>34</c:v>
                </c:pt>
                <c:pt idx="20">
                  <c:v>37</c:v>
                </c:pt>
                <c:pt idx="21">
                  <c:v>38</c:v>
                </c:pt>
                <c:pt idx="22">
                  <c:v>41</c:v>
                </c:pt>
                <c:pt idx="23">
                  <c:v>43</c:v>
                </c:pt>
                <c:pt idx="24">
                  <c:v>45</c:v>
                </c:pt>
                <c:pt idx="25">
                  <c:v>46</c:v>
                </c:pt>
                <c:pt idx="26">
                  <c:v>47</c:v>
                </c:pt>
                <c:pt idx="27">
                  <c:v>48</c:v>
                </c:pt>
                <c:pt idx="28">
                  <c:v>50</c:v>
                </c:pt>
                <c:pt idx="29">
                  <c:v>52</c:v>
                </c:pt>
                <c:pt idx="30">
                  <c:v>53</c:v>
                </c:pt>
                <c:pt idx="31">
                  <c:v>54</c:v>
                </c:pt>
                <c:pt idx="32">
                  <c:v>55</c:v>
                </c:pt>
                <c:pt idx="33">
                  <c:v>56</c:v>
                </c:pt>
                <c:pt idx="34">
                  <c:v>58</c:v>
                </c:pt>
                <c:pt idx="35">
                  <c:v>59</c:v>
                </c:pt>
                <c:pt idx="36">
                  <c:v>60</c:v>
                </c:pt>
                <c:pt idx="37">
                  <c:v>61</c:v>
                </c:pt>
                <c:pt idx="38">
                  <c:v>64</c:v>
                </c:pt>
                <c:pt idx="39">
                  <c:v>66</c:v>
                </c:pt>
                <c:pt idx="40">
                  <c:v>69</c:v>
                </c:pt>
                <c:pt idx="41">
                  <c:v>71</c:v>
                </c:pt>
                <c:pt idx="42">
                  <c:v>74</c:v>
                </c:pt>
                <c:pt idx="43">
                  <c:v>75</c:v>
                </c:pt>
                <c:pt idx="44">
                  <c:v>77</c:v>
                </c:pt>
                <c:pt idx="45">
                  <c:v>79</c:v>
                </c:pt>
                <c:pt idx="46">
                  <c:v>80</c:v>
                </c:pt>
                <c:pt idx="47">
                  <c:v>81</c:v>
                </c:pt>
                <c:pt idx="48">
                  <c:v>82</c:v>
                </c:pt>
                <c:pt idx="49">
                  <c:v>85</c:v>
                </c:pt>
                <c:pt idx="50">
                  <c:v>86</c:v>
                </c:pt>
                <c:pt idx="51">
                  <c:v>87</c:v>
                </c:pt>
                <c:pt idx="52">
                  <c:v>88</c:v>
                </c:pt>
                <c:pt idx="53">
                  <c:v>90</c:v>
                </c:pt>
                <c:pt idx="54">
                  <c:v>91</c:v>
                </c:pt>
                <c:pt idx="55">
                  <c:v>93</c:v>
                </c:pt>
                <c:pt idx="56">
                  <c:v>94</c:v>
                </c:pt>
                <c:pt idx="57">
                  <c:v>96</c:v>
                </c:pt>
                <c:pt idx="58">
                  <c:v>97</c:v>
                </c:pt>
                <c:pt idx="59">
                  <c:v>100</c:v>
                </c:pt>
                <c:pt idx="60">
                  <c:v>101</c:v>
                </c:pt>
                <c:pt idx="61">
                  <c:v>102</c:v>
                </c:pt>
                <c:pt idx="62">
                  <c:v>103</c:v>
                </c:pt>
                <c:pt idx="63">
                  <c:v>106</c:v>
                </c:pt>
                <c:pt idx="64">
                  <c:v>108</c:v>
                </c:pt>
                <c:pt idx="65">
                  <c:v>110</c:v>
                </c:pt>
                <c:pt idx="66">
                  <c:v>113</c:v>
                </c:pt>
                <c:pt idx="67">
                  <c:v>115</c:v>
                </c:pt>
                <c:pt idx="68">
                  <c:v>116</c:v>
                </c:pt>
                <c:pt idx="69">
                  <c:v>120</c:v>
                </c:pt>
                <c:pt idx="70">
                  <c:v>122</c:v>
                </c:pt>
                <c:pt idx="71">
                  <c:v>123</c:v>
                </c:pt>
                <c:pt idx="72">
                  <c:v>127</c:v>
                </c:pt>
                <c:pt idx="73">
                  <c:v>128</c:v>
                </c:pt>
                <c:pt idx="74">
                  <c:v>129</c:v>
                </c:pt>
                <c:pt idx="75">
                  <c:v>130</c:v>
                </c:pt>
                <c:pt idx="76">
                  <c:v>134</c:v>
                </c:pt>
                <c:pt idx="77">
                  <c:v>135</c:v>
                </c:pt>
                <c:pt idx="78">
                  <c:v>136</c:v>
                </c:pt>
                <c:pt idx="79">
                  <c:v>138</c:v>
                </c:pt>
                <c:pt idx="80">
                  <c:v>142</c:v>
                </c:pt>
                <c:pt idx="81">
                  <c:v>143</c:v>
                </c:pt>
                <c:pt idx="82">
                  <c:v>144</c:v>
                </c:pt>
                <c:pt idx="83">
                  <c:v>146</c:v>
                </c:pt>
                <c:pt idx="84">
                  <c:v>150</c:v>
                </c:pt>
                <c:pt idx="85">
                  <c:v>152</c:v>
                </c:pt>
                <c:pt idx="86">
                  <c:v>154</c:v>
                </c:pt>
                <c:pt idx="87">
                  <c:v>158</c:v>
                </c:pt>
                <c:pt idx="88">
                  <c:v>160</c:v>
                </c:pt>
                <c:pt idx="89">
                  <c:v>161</c:v>
                </c:pt>
                <c:pt idx="90">
                  <c:v>162</c:v>
                </c:pt>
                <c:pt idx="91">
                  <c:v>167</c:v>
                </c:pt>
                <c:pt idx="92">
                  <c:v>169</c:v>
                </c:pt>
                <c:pt idx="93">
                  <c:v>170</c:v>
                </c:pt>
                <c:pt idx="94">
                  <c:v>172</c:v>
                </c:pt>
                <c:pt idx="95">
                  <c:v>173</c:v>
                </c:pt>
                <c:pt idx="96">
                  <c:v>176</c:v>
                </c:pt>
                <c:pt idx="97">
                  <c:v>179</c:v>
                </c:pt>
                <c:pt idx="98">
                  <c:v>181</c:v>
                </c:pt>
                <c:pt idx="99">
                  <c:v>186</c:v>
                </c:pt>
                <c:pt idx="100">
                  <c:v>189</c:v>
                </c:pt>
                <c:pt idx="101">
                  <c:v>191</c:v>
                </c:pt>
                <c:pt idx="102">
                  <c:v>197</c:v>
                </c:pt>
                <c:pt idx="103">
                  <c:v>200</c:v>
                </c:pt>
                <c:pt idx="104">
                  <c:v>202</c:v>
                </c:pt>
                <c:pt idx="105">
                  <c:v>208</c:v>
                </c:pt>
                <c:pt idx="106">
                  <c:v>211</c:v>
                </c:pt>
                <c:pt idx="107">
                  <c:v>212</c:v>
                </c:pt>
                <c:pt idx="108">
                  <c:v>214</c:v>
                </c:pt>
                <c:pt idx="109">
                  <c:v>220</c:v>
                </c:pt>
                <c:pt idx="110">
                  <c:v>223</c:v>
                </c:pt>
                <c:pt idx="111">
                  <c:v>224</c:v>
                </c:pt>
                <c:pt idx="112">
                  <c:v>226</c:v>
                </c:pt>
                <c:pt idx="113">
                  <c:v>233</c:v>
                </c:pt>
                <c:pt idx="114">
                  <c:v>235</c:v>
                </c:pt>
                <c:pt idx="115">
                  <c:v>237</c:v>
                </c:pt>
                <c:pt idx="116">
                  <c:v>240</c:v>
                </c:pt>
                <c:pt idx="117">
                  <c:v>247</c:v>
                </c:pt>
                <c:pt idx="118">
                  <c:v>249</c:v>
                </c:pt>
                <c:pt idx="119">
                  <c:v>252</c:v>
                </c:pt>
                <c:pt idx="120">
                  <c:v>254</c:v>
                </c:pt>
                <c:pt idx="121">
                  <c:v>262</c:v>
                </c:pt>
                <c:pt idx="122">
                  <c:v>263</c:v>
                </c:pt>
                <c:pt idx="123">
                  <c:v>268</c:v>
                </c:pt>
                <c:pt idx="124">
                  <c:v>271</c:v>
                </c:pt>
                <c:pt idx="125">
                  <c:v>278</c:v>
                </c:pt>
                <c:pt idx="126">
                  <c:v>279</c:v>
                </c:pt>
                <c:pt idx="127">
                  <c:v>285</c:v>
                </c:pt>
                <c:pt idx="128">
                  <c:v>288</c:v>
                </c:pt>
                <c:pt idx="129">
                  <c:v>296</c:v>
                </c:pt>
                <c:pt idx="130">
                  <c:v>297</c:v>
                </c:pt>
                <c:pt idx="131">
                  <c:v>305</c:v>
                </c:pt>
                <c:pt idx="132">
                  <c:v>308</c:v>
                </c:pt>
                <c:pt idx="133">
                  <c:v>315</c:v>
                </c:pt>
                <c:pt idx="134">
                  <c:v>317</c:v>
                </c:pt>
                <c:pt idx="135">
                  <c:v>327</c:v>
                </c:pt>
                <c:pt idx="136">
                  <c:v>331</c:v>
                </c:pt>
                <c:pt idx="137">
                  <c:v>335</c:v>
                </c:pt>
                <c:pt idx="138">
                  <c:v>340</c:v>
                </c:pt>
                <c:pt idx="139">
                  <c:v>353</c:v>
                </c:pt>
                <c:pt idx="140">
                  <c:v>357</c:v>
                </c:pt>
                <c:pt idx="141">
                  <c:v>359</c:v>
                </c:pt>
                <c:pt idx="142">
                  <c:v>367</c:v>
                </c:pt>
                <c:pt idx="143">
                  <c:v>383</c:v>
                </c:pt>
                <c:pt idx="144">
                  <c:v>385</c:v>
                </c:pt>
                <c:pt idx="145">
                  <c:v>387</c:v>
                </c:pt>
                <c:pt idx="146">
                  <c:v>398</c:v>
                </c:pt>
                <c:pt idx="147">
                  <c:v>415</c:v>
                </c:pt>
                <c:pt idx="148">
                  <c:v>420</c:v>
                </c:pt>
                <c:pt idx="149">
                  <c:v>425</c:v>
                </c:pt>
                <c:pt idx="150">
                  <c:v>437</c:v>
                </c:pt>
                <c:pt idx="151">
                  <c:v>451</c:v>
                </c:pt>
                <c:pt idx="152">
                  <c:v>468</c:v>
                </c:pt>
                <c:pt idx="153">
                  <c:v>473</c:v>
                </c:pt>
                <c:pt idx="154">
                  <c:v>487</c:v>
                </c:pt>
                <c:pt idx="155">
                  <c:v>494</c:v>
                </c:pt>
                <c:pt idx="156">
                  <c:v>536</c:v>
                </c:pt>
                <c:pt idx="157">
                  <c:v>542</c:v>
                </c:pt>
                <c:pt idx="158">
                  <c:v>551</c:v>
                </c:pt>
                <c:pt idx="159">
                  <c:v>557</c:v>
                </c:pt>
                <c:pt idx="160">
                  <c:v>630</c:v>
                </c:pt>
              </c:numCache>
            </c:numRef>
          </c:xVal>
          <c:yVal>
            <c:numRef>
              <c:f>Sheet5!$Q$6:$Q$166</c:f>
              <c:numCache>
                <c:formatCode>General</c:formatCode>
                <c:ptCount val="161"/>
                <c:pt idx="81">
                  <c:v>0.59880239520958001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Sheet5!$R$5</c:f>
              <c:strCache>
                <c:ptCount val="1"/>
                <c:pt idx="0">
                  <c:v>Onion 3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Sheet5!$K$6:$K$166</c:f>
              <c:numCache>
                <c:formatCode>General</c:formatCode>
                <c:ptCount val="16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10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25</c:v>
                </c:pt>
                <c:pt idx="15">
                  <c:v>26</c:v>
                </c:pt>
                <c:pt idx="16">
                  <c:v>29</c:v>
                </c:pt>
                <c:pt idx="17">
                  <c:v>30</c:v>
                </c:pt>
                <c:pt idx="18">
                  <c:v>33</c:v>
                </c:pt>
                <c:pt idx="19">
                  <c:v>34</c:v>
                </c:pt>
                <c:pt idx="20">
                  <c:v>37</c:v>
                </c:pt>
                <c:pt idx="21">
                  <c:v>38</c:v>
                </c:pt>
                <c:pt idx="22">
                  <c:v>41</c:v>
                </c:pt>
                <c:pt idx="23">
                  <c:v>43</c:v>
                </c:pt>
                <c:pt idx="24">
                  <c:v>45</c:v>
                </c:pt>
                <c:pt idx="25">
                  <c:v>46</c:v>
                </c:pt>
                <c:pt idx="26">
                  <c:v>47</c:v>
                </c:pt>
                <c:pt idx="27">
                  <c:v>48</c:v>
                </c:pt>
                <c:pt idx="28">
                  <c:v>50</c:v>
                </c:pt>
                <c:pt idx="29">
                  <c:v>52</c:v>
                </c:pt>
                <c:pt idx="30">
                  <c:v>53</c:v>
                </c:pt>
                <c:pt idx="31">
                  <c:v>54</c:v>
                </c:pt>
                <c:pt idx="32">
                  <c:v>55</c:v>
                </c:pt>
                <c:pt idx="33">
                  <c:v>56</c:v>
                </c:pt>
                <c:pt idx="34">
                  <c:v>58</c:v>
                </c:pt>
                <c:pt idx="35">
                  <c:v>59</c:v>
                </c:pt>
                <c:pt idx="36">
                  <c:v>60</c:v>
                </c:pt>
                <c:pt idx="37">
                  <c:v>61</c:v>
                </c:pt>
                <c:pt idx="38">
                  <c:v>64</c:v>
                </c:pt>
                <c:pt idx="39">
                  <c:v>66</c:v>
                </c:pt>
                <c:pt idx="40">
                  <c:v>69</c:v>
                </c:pt>
                <c:pt idx="41">
                  <c:v>71</c:v>
                </c:pt>
                <c:pt idx="42">
                  <c:v>74</c:v>
                </c:pt>
                <c:pt idx="43">
                  <c:v>75</c:v>
                </c:pt>
                <c:pt idx="44">
                  <c:v>77</c:v>
                </c:pt>
                <c:pt idx="45">
                  <c:v>79</c:v>
                </c:pt>
                <c:pt idx="46">
                  <c:v>80</c:v>
                </c:pt>
                <c:pt idx="47">
                  <c:v>81</c:v>
                </c:pt>
                <c:pt idx="48">
                  <c:v>82</c:v>
                </c:pt>
                <c:pt idx="49">
                  <c:v>85</c:v>
                </c:pt>
                <c:pt idx="50">
                  <c:v>86</c:v>
                </c:pt>
                <c:pt idx="51">
                  <c:v>87</c:v>
                </c:pt>
                <c:pt idx="52">
                  <c:v>88</c:v>
                </c:pt>
                <c:pt idx="53">
                  <c:v>90</c:v>
                </c:pt>
                <c:pt idx="54">
                  <c:v>91</c:v>
                </c:pt>
                <c:pt idx="55">
                  <c:v>93</c:v>
                </c:pt>
                <c:pt idx="56">
                  <c:v>94</c:v>
                </c:pt>
                <c:pt idx="57">
                  <c:v>96</c:v>
                </c:pt>
                <c:pt idx="58">
                  <c:v>97</c:v>
                </c:pt>
                <c:pt idx="59">
                  <c:v>100</c:v>
                </c:pt>
                <c:pt idx="60">
                  <c:v>101</c:v>
                </c:pt>
                <c:pt idx="61">
                  <c:v>102</c:v>
                </c:pt>
                <c:pt idx="62">
                  <c:v>103</c:v>
                </c:pt>
                <c:pt idx="63">
                  <c:v>106</c:v>
                </c:pt>
                <c:pt idx="64">
                  <c:v>108</c:v>
                </c:pt>
                <c:pt idx="65">
                  <c:v>110</c:v>
                </c:pt>
                <c:pt idx="66">
                  <c:v>113</c:v>
                </c:pt>
                <c:pt idx="67">
                  <c:v>115</c:v>
                </c:pt>
                <c:pt idx="68">
                  <c:v>116</c:v>
                </c:pt>
                <c:pt idx="69">
                  <c:v>120</c:v>
                </c:pt>
                <c:pt idx="70">
                  <c:v>122</c:v>
                </c:pt>
                <c:pt idx="71">
                  <c:v>123</c:v>
                </c:pt>
                <c:pt idx="72">
                  <c:v>127</c:v>
                </c:pt>
                <c:pt idx="73">
                  <c:v>128</c:v>
                </c:pt>
                <c:pt idx="74">
                  <c:v>129</c:v>
                </c:pt>
                <c:pt idx="75">
                  <c:v>130</c:v>
                </c:pt>
                <c:pt idx="76">
                  <c:v>134</c:v>
                </c:pt>
                <c:pt idx="77">
                  <c:v>135</c:v>
                </c:pt>
                <c:pt idx="78">
                  <c:v>136</c:v>
                </c:pt>
                <c:pt idx="79">
                  <c:v>138</c:v>
                </c:pt>
                <c:pt idx="80">
                  <c:v>142</c:v>
                </c:pt>
                <c:pt idx="81">
                  <c:v>143</c:v>
                </c:pt>
                <c:pt idx="82">
                  <c:v>144</c:v>
                </c:pt>
                <c:pt idx="83">
                  <c:v>146</c:v>
                </c:pt>
                <c:pt idx="84">
                  <c:v>150</c:v>
                </c:pt>
                <c:pt idx="85">
                  <c:v>152</c:v>
                </c:pt>
                <c:pt idx="86">
                  <c:v>154</c:v>
                </c:pt>
                <c:pt idx="87">
                  <c:v>158</c:v>
                </c:pt>
                <c:pt idx="88">
                  <c:v>160</c:v>
                </c:pt>
                <c:pt idx="89">
                  <c:v>161</c:v>
                </c:pt>
                <c:pt idx="90">
                  <c:v>162</c:v>
                </c:pt>
                <c:pt idx="91">
                  <c:v>167</c:v>
                </c:pt>
                <c:pt idx="92">
                  <c:v>169</c:v>
                </c:pt>
                <c:pt idx="93">
                  <c:v>170</c:v>
                </c:pt>
                <c:pt idx="94">
                  <c:v>172</c:v>
                </c:pt>
                <c:pt idx="95">
                  <c:v>173</c:v>
                </c:pt>
                <c:pt idx="96">
                  <c:v>176</c:v>
                </c:pt>
                <c:pt idx="97">
                  <c:v>179</c:v>
                </c:pt>
                <c:pt idx="98">
                  <c:v>181</c:v>
                </c:pt>
                <c:pt idx="99">
                  <c:v>186</c:v>
                </c:pt>
                <c:pt idx="100">
                  <c:v>189</c:v>
                </c:pt>
                <c:pt idx="101">
                  <c:v>191</c:v>
                </c:pt>
                <c:pt idx="102">
                  <c:v>197</c:v>
                </c:pt>
                <c:pt idx="103">
                  <c:v>200</c:v>
                </c:pt>
                <c:pt idx="104">
                  <c:v>202</c:v>
                </c:pt>
                <c:pt idx="105">
                  <c:v>208</c:v>
                </c:pt>
                <c:pt idx="106">
                  <c:v>211</c:v>
                </c:pt>
                <c:pt idx="107">
                  <c:v>212</c:v>
                </c:pt>
                <c:pt idx="108">
                  <c:v>214</c:v>
                </c:pt>
                <c:pt idx="109">
                  <c:v>220</c:v>
                </c:pt>
                <c:pt idx="110">
                  <c:v>223</c:v>
                </c:pt>
                <c:pt idx="111">
                  <c:v>224</c:v>
                </c:pt>
                <c:pt idx="112">
                  <c:v>226</c:v>
                </c:pt>
                <c:pt idx="113">
                  <c:v>233</c:v>
                </c:pt>
                <c:pt idx="114">
                  <c:v>235</c:v>
                </c:pt>
                <c:pt idx="115">
                  <c:v>237</c:v>
                </c:pt>
                <c:pt idx="116">
                  <c:v>240</c:v>
                </c:pt>
                <c:pt idx="117">
                  <c:v>247</c:v>
                </c:pt>
                <c:pt idx="118">
                  <c:v>249</c:v>
                </c:pt>
                <c:pt idx="119">
                  <c:v>252</c:v>
                </c:pt>
                <c:pt idx="120">
                  <c:v>254</c:v>
                </c:pt>
                <c:pt idx="121">
                  <c:v>262</c:v>
                </c:pt>
                <c:pt idx="122">
                  <c:v>263</c:v>
                </c:pt>
                <c:pt idx="123">
                  <c:v>268</c:v>
                </c:pt>
                <c:pt idx="124">
                  <c:v>271</c:v>
                </c:pt>
                <c:pt idx="125">
                  <c:v>278</c:v>
                </c:pt>
                <c:pt idx="126">
                  <c:v>279</c:v>
                </c:pt>
                <c:pt idx="127">
                  <c:v>285</c:v>
                </c:pt>
                <c:pt idx="128">
                  <c:v>288</c:v>
                </c:pt>
                <c:pt idx="129">
                  <c:v>296</c:v>
                </c:pt>
                <c:pt idx="130">
                  <c:v>297</c:v>
                </c:pt>
                <c:pt idx="131">
                  <c:v>305</c:v>
                </c:pt>
                <c:pt idx="132">
                  <c:v>308</c:v>
                </c:pt>
                <c:pt idx="133">
                  <c:v>315</c:v>
                </c:pt>
                <c:pt idx="134">
                  <c:v>317</c:v>
                </c:pt>
                <c:pt idx="135">
                  <c:v>327</c:v>
                </c:pt>
                <c:pt idx="136">
                  <c:v>331</c:v>
                </c:pt>
                <c:pt idx="137">
                  <c:v>335</c:v>
                </c:pt>
                <c:pt idx="138">
                  <c:v>340</c:v>
                </c:pt>
                <c:pt idx="139">
                  <c:v>353</c:v>
                </c:pt>
                <c:pt idx="140">
                  <c:v>357</c:v>
                </c:pt>
                <c:pt idx="141">
                  <c:v>359</c:v>
                </c:pt>
                <c:pt idx="142">
                  <c:v>367</c:v>
                </c:pt>
                <c:pt idx="143">
                  <c:v>383</c:v>
                </c:pt>
                <c:pt idx="144">
                  <c:v>385</c:v>
                </c:pt>
                <c:pt idx="145">
                  <c:v>387</c:v>
                </c:pt>
                <c:pt idx="146">
                  <c:v>398</c:v>
                </c:pt>
                <c:pt idx="147">
                  <c:v>415</c:v>
                </c:pt>
                <c:pt idx="148">
                  <c:v>420</c:v>
                </c:pt>
                <c:pt idx="149">
                  <c:v>425</c:v>
                </c:pt>
                <c:pt idx="150">
                  <c:v>437</c:v>
                </c:pt>
                <c:pt idx="151">
                  <c:v>451</c:v>
                </c:pt>
                <c:pt idx="152">
                  <c:v>468</c:v>
                </c:pt>
                <c:pt idx="153">
                  <c:v>473</c:v>
                </c:pt>
                <c:pt idx="154">
                  <c:v>487</c:v>
                </c:pt>
                <c:pt idx="155">
                  <c:v>494</c:v>
                </c:pt>
                <c:pt idx="156">
                  <c:v>536</c:v>
                </c:pt>
                <c:pt idx="157">
                  <c:v>542</c:v>
                </c:pt>
                <c:pt idx="158">
                  <c:v>551</c:v>
                </c:pt>
                <c:pt idx="159">
                  <c:v>557</c:v>
                </c:pt>
                <c:pt idx="160">
                  <c:v>630</c:v>
                </c:pt>
              </c:numCache>
            </c:numRef>
          </c:xVal>
          <c:yVal>
            <c:numRef>
              <c:f>Sheet5!$R$6:$R$166</c:f>
              <c:numCache>
                <c:formatCode>General</c:formatCode>
                <c:ptCount val="161"/>
                <c:pt idx="61">
                  <c:v>0.68922305764411296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Sheet5!$S$5</c:f>
              <c:strCache>
                <c:ptCount val="1"/>
                <c:pt idx="0">
                  <c:v>Onion 4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</c:spPr>
          </c:marker>
          <c:xVal>
            <c:numRef>
              <c:f>Sheet5!$K$6:$K$166</c:f>
              <c:numCache>
                <c:formatCode>General</c:formatCode>
                <c:ptCount val="161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10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25</c:v>
                </c:pt>
                <c:pt idx="15">
                  <c:v>26</c:v>
                </c:pt>
                <c:pt idx="16">
                  <c:v>29</c:v>
                </c:pt>
                <c:pt idx="17">
                  <c:v>30</c:v>
                </c:pt>
                <c:pt idx="18">
                  <c:v>33</c:v>
                </c:pt>
                <c:pt idx="19">
                  <c:v>34</c:v>
                </c:pt>
                <c:pt idx="20">
                  <c:v>37</c:v>
                </c:pt>
                <c:pt idx="21">
                  <c:v>38</c:v>
                </c:pt>
                <c:pt idx="22">
                  <c:v>41</c:v>
                </c:pt>
                <c:pt idx="23">
                  <c:v>43</c:v>
                </c:pt>
                <c:pt idx="24">
                  <c:v>45</c:v>
                </c:pt>
                <c:pt idx="25">
                  <c:v>46</c:v>
                </c:pt>
                <c:pt idx="26">
                  <c:v>47</c:v>
                </c:pt>
                <c:pt idx="27">
                  <c:v>48</c:v>
                </c:pt>
                <c:pt idx="28">
                  <c:v>50</c:v>
                </c:pt>
                <c:pt idx="29">
                  <c:v>52</c:v>
                </c:pt>
                <c:pt idx="30">
                  <c:v>53</c:v>
                </c:pt>
                <c:pt idx="31">
                  <c:v>54</c:v>
                </c:pt>
                <c:pt idx="32">
                  <c:v>55</c:v>
                </c:pt>
                <c:pt idx="33">
                  <c:v>56</c:v>
                </c:pt>
                <c:pt idx="34">
                  <c:v>58</c:v>
                </c:pt>
                <c:pt idx="35">
                  <c:v>59</c:v>
                </c:pt>
                <c:pt idx="36">
                  <c:v>60</c:v>
                </c:pt>
                <c:pt idx="37">
                  <c:v>61</c:v>
                </c:pt>
                <c:pt idx="38">
                  <c:v>64</c:v>
                </c:pt>
                <c:pt idx="39">
                  <c:v>66</c:v>
                </c:pt>
                <c:pt idx="40">
                  <c:v>69</c:v>
                </c:pt>
                <c:pt idx="41">
                  <c:v>71</c:v>
                </c:pt>
                <c:pt idx="42">
                  <c:v>74</c:v>
                </c:pt>
                <c:pt idx="43">
                  <c:v>75</c:v>
                </c:pt>
                <c:pt idx="44">
                  <c:v>77</c:v>
                </c:pt>
                <c:pt idx="45">
                  <c:v>79</c:v>
                </c:pt>
                <c:pt idx="46">
                  <c:v>80</c:v>
                </c:pt>
                <c:pt idx="47">
                  <c:v>81</c:v>
                </c:pt>
                <c:pt idx="48">
                  <c:v>82</c:v>
                </c:pt>
                <c:pt idx="49">
                  <c:v>85</c:v>
                </c:pt>
                <c:pt idx="50">
                  <c:v>86</c:v>
                </c:pt>
                <c:pt idx="51">
                  <c:v>87</c:v>
                </c:pt>
                <c:pt idx="52">
                  <c:v>88</c:v>
                </c:pt>
                <c:pt idx="53">
                  <c:v>90</c:v>
                </c:pt>
                <c:pt idx="54">
                  <c:v>91</c:v>
                </c:pt>
                <c:pt idx="55">
                  <c:v>93</c:v>
                </c:pt>
                <c:pt idx="56">
                  <c:v>94</c:v>
                </c:pt>
                <c:pt idx="57">
                  <c:v>96</c:v>
                </c:pt>
                <c:pt idx="58">
                  <c:v>97</c:v>
                </c:pt>
                <c:pt idx="59">
                  <c:v>100</c:v>
                </c:pt>
                <c:pt idx="60">
                  <c:v>101</c:v>
                </c:pt>
                <c:pt idx="61">
                  <c:v>102</c:v>
                </c:pt>
                <c:pt idx="62">
                  <c:v>103</c:v>
                </c:pt>
                <c:pt idx="63">
                  <c:v>106</c:v>
                </c:pt>
                <c:pt idx="64">
                  <c:v>108</c:v>
                </c:pt>
                <c:pt idx="65">
                  <c:v>110</c:v>
                </c:pt>
                <c:pt idx="66">
                  <c:v>113</c:v>
                </c:pt>
                <c:pt idx="67">
                  <c:v>115</c:v>
                </c:pt>
                <c:pt idx="68">
                  <c:v>116</c:v>
                </c:pt>
                <c:pt idx="69">
                  <c:v>120</c:v>
                </c:pt>
                <c:pt idx="70">
                  <c:v>122</c:v>
                </c:pt>
                <c:pt idx="71">
                  <c:v>123</c:v>
                </c:pt>
                <c:pt idx="72">
                  <c:v>127</c:v>
                </c:pt>
                <c:pt idx="73">
                  <c:v>128</c:v>
                </c:pt>
                <c:pt idx="74">
                  <c:v>129</c:v>
                </c:pt>
                <c:pt idx="75">
                  <c:v>130</c:v>
                </c:pt>
                <c:pt idx="76">
                  <c:v>134</c:v>
                </c:pt>
                <c:pt idx="77">
                  <c:v>135</c:v>
                </c:pt>
                <c:pt idx="78">
                  <c:v>136</c:v>
                </c:pt>
                <c:pt idx="79">
                  <c:v>138</c:v>
                </c:pt>
                <c:pt idx="80">
                  <c:v>142</c:v>
                </c:pt>
                <c:pt idx="81">
                  <c:v>143</c:v>
                </c:pt>
                <c:pt idx="82">
                  <c:v>144</c:v>
                </c:pt>
                <c:pt idx="83">
                  <c:v>146</c:v>
                </c:pt>
                <c:pt idx="84">
                  <c:v>150</c:v>
                </c:pt>
                <c:pt idx="85">
                  <c:v>152</c:v>
                </c:pt>
                <c:pt idx="86">
                  <c:v>154</c:v>
                </c:pt>
                <c:pt idx="87">
                  <c:v>158</c:v>
                </c:pt>
                <c:pt idx="88">
                  <c:v>160</c:v>
                </c:pt>
                <c:pt idx="89">
                  <c:v>161</c:v>
                </c:pt>
                <c:pt idx="90">
                  <c:v>162</c:v>
                </c:pt>
                <c:pt idx="91">
                  <c:v>167</c:v>
                </c:pt>
                <c:pt idx="92">
                  <c:v>169</c:v>
                </c:pt>
                <c:pt idx="93">
                  <c:v>170</c:v>
                </c:pt>
                <c:pt idx="94">
                  <c:v>172</c:v>
                </c:pt>
                <c:pt idx="95">
                  <c:v>173</c:v>
                </c:pt>
                <c:pt idx="96">
                  <c:v>176</c:v>
                </c:pt>
                <c:pt idx="97">
                  <c:v>179</c:v>
                </c:pt>
                <c:pt idx="98">
                  <c:v>181</c:v>
                </c:pt>
                <c:pt idx="99">
                  <c:v>186</c:v>
                </c:pt>
                <c:pt idx="100">
                  <c:v>189</c:v>
                </c:pt>
                <c:pt idx="101">
                  <c:v>191</c:v>
                </c:pt>
                <c:pt idx="102">
                  <c:v>197</c:v>
                </c:pt>
                <c:pt idx="103">
                  <c:v>200</c:v>
                </c:pt>
                <c:pt idx="104">
                  <c:v>202</c:v>
                </c:pt>
                <c:pt idx="105">
                  <c:v>208</c:v>
                </c:pt>
                <c:pt idx="106">
                  <c:v>211</c:v>
                </c:pt>
                <c:pt idx="107">
                  <c:v>212</c:v>
                </c:pt>
                <c:pt idx="108">
                  <c:v>214</c:v>
                </c:pt>
                <c:pt idx="109">
                  <c:v>220</c:v>
                </c:pt>
                <c:pt idx="110">
                  <c:v>223</c:v>
                </c:pt>
                <c:pt idx="111">
                  <c:v>224</c:v>
                </c:pt>
                <c:pt idx="112">
                  <c:v>226</c:v>
                </c:pt>
                <c:pt idx="113">
                  <c:v>233</c:v>
                </c:pt>
                <c:pt idx="114">
                  <c:v>235</c:v>
                </c:pt>
                <c:pt idx="115">
                  <c:v>237</c:v>
                </c:pt>
                <c:pt idx="116">
                  <c:v>240</c:v>
                </c:pt>
                <c:pt idx="117">
                  <c:v>247</c:v>
                </c:pt>
                <c:pt idx="118">
                  <c:v>249</c:v>
                </c:pt>
                <c:pt idx="119">
                  <c:v>252</c:v>
                </c:pt>
                <c:pt idx="120">
                  <c:v>254</c:v>
                </c:pt>
                <c:pt idx="121">
                  <c:v>262</c:v>
                </c:pt>
                <c:pt idx="122">
                  <c:v>263</c:v>
                </c:pt>
                <c:pt idx="123">
                  <c:v>268</c:v>
                </c:pt>
                <c:pt idx="124">
                  <c:v>271</c:v>
                </c:pt>
                <c:pt idx="125">
                  <c:v>278</c:v>
                </c:pt>
                <c:pt idx="126">
                  <c:v>279</c:v>
                </c:pt>
                <c:pt idx="127">
                  <c:v>285</c:v>
                </c:pt>
                <c:pt idx="128">
                  <c:v>288</c:v>
                </c:pt>
                <c:pt idx="129">
                  <c:v>296</c:v>
                </c:pt>
                <c:pt idx="130">
                  <c:v>297</c:v>
                </c:pt>
                <c:pt idx="131">
                  <c:v>305</c:v>
                </c:pt>
                <c:pt idx="132">
                  <c:v>308</c:v>
                </c:pt>
                <c:pt idx="133">
                  <c:v>315</c:v>
                </c:pt>
                <c:pt idx="134">
                  <c:v>317</c:v>
                </c:pt>
                <c:pt idx="135">
                  <c:v>327</c:v>
                </c:pt>
                <c:pt idx="136">
                  <c:v>331</c:v>
                </c:pt>
                <c:pt idx="137">
                  <c:v>335</c:v>
                </c:pt>
                <c:pt idx="138">
                  <c:v>340</c:v>
                </c:pt>
                <c:pt idx="139">
                  <c:v>353</c:v>
                </c:pt>
                <c:pt idx="140">
                  <c:v>357</c:v>
                </c:pt>
                <c:pt idx="141">
                  <c:v>359</c:v>
                </c:pt>
                <c:pt idx="142">
                  <c:v>367</c:v>
                </c:pt>
                <c:pt idx="143">
                  <c:v>383</c:v>
                </c:pt>
                <c:pt idx="144">
                  <c:v>385</c:v>
                </c:pt>
                <c:pt idx="145">
                  <c:v>387</c:v>
                </c:pt>
                <c:pt idx="146">
                  <c:v>398</c:v>
                </c:pt>
                <c:pt idx="147">
                  <c:v>415</c:v>
                </c:pt>
                <c:pt idx="148">
                  <c:v>420</c:v>
                </c:pt>
                <c:pt idx="149">
                  <c:v>425</c:v>
                </c:pt>
                <c:pt idx="150">
                  <c:v>437</c:v>
                </c:pt>
                <c:pt idx="151">
                  <c:v>451</c:v>
                </c:pt>
                <c:pt idx="152">
                  <c:v>468</c:v>
                </c:pt>
                <c:pt idx="153">
                  <c:v>473</c:v>
                </c:pt>
                <c:pt idx="154">
                  <c:v>487</c:v>
                </c:pt>
                <c:pt idx="155">
                  <c:v>494</c:v>
                </c:pt>
                <c:pt idx="156">
                  <c:v>536</c:v>
                </c:pt>
                <c:pt idx="157">
                  <c:v>542</c:v>
                </c:pt>
                <c:pt idx="158">
                  <c:v>551</c:v>
                </c:pt>
                <c:pt idx="159">
                  <c:v>557</c:v>
                </c:pt>
                <c:pt idx="160">
                  <c:v>630</c:v>
                </c:pt>
              </c:numCache>
            </c:numRef>
          </c:xVal>
          <c:yVal>
            <c:numRef>
              <c:f>Sheet5!$S$6:$S$166</c:f>
              <c:numCache>
                <c:formatCode>General</c:formatCode>
                <c:ptCount val="161"/>
                <c:pt idx="60">
                  <c:v>0.76832151300236395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267712"/>
        <c:axId val="172268288"/>
      </c:scatterChart>
      <c:valAx>
        <c:axId val="172267712"/>
        <c:scaling>
          <c:orientation val="minMax"/>
          <c:max val="60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Learning Time in Minutes</a:t>
                </a:r>
              </a:p>
            </c:rich>
          </c:tx>
          <c:layout>
            <c:manualLayout>
              <c:xMode val="edge"/>
              <c:yMode val="edge"/>
              <c:x val="0.33124634774426781"/>
              <c:y val="0.9158983349737532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2268288"/>
        <c:crosses val="autoZero"/>
        <c:crossBetween val="midCat"/>
      </c:valAx>
      <c:valAx>
        <c:axId val="172268288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 Testing Set F</a:t>
                </a:r>
                <a:r>
                  <a:rPr lang="en-US" sz="2400" baseline="-25000"/>
                  <a:t>1</a:t>
                </a:r>
                <a:r>
                  <a:rPr lang="en-US" sz="2400"/>
                  <a:t> Score</a:t>
                </a:r>
              </a:p>
            </c:rich>
          </c:tx>
          <c:layout>
            <c:manualLayout>
              <c:xMode val="edge"/>
              <c:yMode val="edge"/>
              <c:x val="0"/>
              <c:y val="0.2008669619422572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2267712"/>
        <c:crosses val="autoZero"/>
        <c:crossBetween val="midCat"/>
        <c:majorUnit val="0.25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span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75367331420021"/>
          <c:y val="5.1400554097404488E-2"/>
          <c:w val="0.66653101773493262"/>
          <c:h val="0.7889658063575411"/>
        </c:manualLayout>
      </c:layout>
      <c:scatterChart>
        <c:scatterStyle val="lineMarker"/>
        <c:varyColors val="0"/>
        <c:ser>
          <c:idx val="0"/>
          <c:order val="0"/>
          <c:tx>
            <c:strRef>
              <c:f>CarcPiv!$J$5</c:f>
              <c:strCache>
                <c:ptCount val="1"/>
                <c:pt idx="0">
                  <c:v> Grid 1</c:v>
                </c:pt>
              </c:strCache>
            </c:strRef>
          </c:tx>
          <c:spPr>
            <a:ln w="38100">
              <a:prstDash val="sysDot"/>
            </a:ln>
          </c:spPr>
          <c:marker>
            <c:symbol val="none"/>
          </c:marker>
          <c:xVal>
            <c:numRef>
              <c:f>CarcPiv!$I$6:$I$153</c:f>
              <c:numCache>
                <c:formatCode>General</c:formatCode>
                <c:ptCount val="148"/>
                <c:pt idx="0">
                  <c:v>0</c:v>
                </c:pt>
                <c:pt idx="1">
                  <c:v>2.14884894673559</c:v>
                </c:pt>
                <c:pt idx="2">
                  <c:v>3.5475890025475949</c:v>
                </c:pt>
                <c:pt idx="3">
                  <c:v>3.9033205052655879</c:v>
                </c:pt>
                <c:pt idx="4">
                  <c:v>4.3420071651698198</c:v>
                </c:pt>
                <c:pt idx="5">
                  <c:v>6.58134051138543</c:v>
                </c:pt>
                <c:pt idx="6">
                  <c:v>7.1683293009214397</c:v>
                </c:pt>
                <c:pt idx="7">
                  <c:v>7.8871274910058302</c:v>
                </c:pt>
                <c:pt idx="8">
                  <c:v>8.8688352372667012</c:v>
                </c:pt>
                <c:pt idx="9">
                  <c:v>10.865301284057304</c:v>
                </c:pt>
                <c:pt idx="10">
                  <c:v>11.206608576787502</c:v>
                </c:pt>
                <c:pt idx="11">
                  <c:v>11.954810229565426</c:v>
                </c:pt>
                <c:pt idx="12">
                  <c:v>13.596920522056401</c:v>
                </c:pt>
                <c:pt idx="13">
                  <c:v>14.641784105359999</c:v>
                </c:pt>
                <c:pt idx="14">
                  <c:v>16.04218695326702</c:v>
                </c:pt>
                <c:pt idx="15">
                  <c:v>16.109976688698335</c:v>
                </c:pt>
                <c:pt idx="16">
                  <c:v>18.501273159875531</c:v>
                </c:pt>
                <c:pt idx="17">
                  <c:v>18.544994313754572</c:v>
                </c:pt>
                <c:pt idx="18">
                  <c:v>20.356472761248035</c:v>
                </c:pt>
                <c:pt idx="19">
                  <c:v>21.1081160536149</c:v>
                </c:pt>
                <c:pt idx="20">
                  <c:v>22.447499525658888</c:v>
                </c:pt>
                <c:pt idx="21">
                  <c:v>23.734531103985788</c:v>
                </c:pt>
                <c:pt idx="22">
                  <c:v>24.698403655982499</c:v>
                </c:pt>
                <c:pt idx="23">
                  <c:v>26.427444690548487</c:v>
                </c:pt>
                <c:pt idx="24">
                  <c:v>26.484451640343217</c:v>
                </c:pt>
                <c:pt idx="25">
                  <c:v>29.140157747763499</c:v>
                </c:pt>
                <c:pt idx="26">
                  <c:v>29.190311850940802</c:v>
                </c:pt>
                <c:pt idx="27">
                  <c:v>30.616399528559601</c:v>
                </c:pt>
                <c:pt idx="28">
                  <c:v>32.026864088872394</c:v>
                </c:pt>
                <c:pt idx="29">
                  <c:v>33.686433234349401</c:v>
                </c:pt>
                <c:pt idx="30">
                  <c:v>34.847921949124697</c:v>
                </c:pt>
                <c:pt idx="31">
                  <c:v>34.941139680773496</c:v>
                </c:pt>
                <c:pt idx="32">
                  <c:v>37.937518252570612</c:v>
                </c:pt>
                <c:pt idx="33">
                  <c:v>38.342268005745204</c:v>
                </c:pt>
                <c:pt idx="34">
                  <c:v>39.183936894696096</c:v>
                </c:pt>
                <c:pt idx="35">
                  <c:v>41.020760369558111</c:v>
                </c:pt>
                <c:pt idx="36">
                  <c:v>43.113073202185312</c:v>
                </c:pt>
                <c:pt idx="37">
                  <c:v>43.629735953310103</c:v>
                </c:pt>
                <c:pt idx="38">
                  <c:v>44.196053037660199</c:v>
                </c:pt>
                <c:pt idx="39">
                  <c:v>47.469062207971874</c:v>
                </c:pt>
                <c:pt idx="40">
                  <c:v>48.004671021243659</c:v>
                </c:pt>
                <c:pt idx="41">
                  <c:v>48.191023133871212</c:v>
                </c:pt>
                <c:pt idx="42">
                  <c:v>50.8459936192559</c:v>
                </c:pt>
                <c:pt idx="43">
                  <c:v>52.873958870105511</c:v>
                </c:pt>
                <c:pt idx="44">
                  <c:v>53.023337436520528</c:v>
                </c:pt>
                <c:pt idx="45">
                  <c:v>54.333663619589494</c:v>
                </c:pt>
                <c:pt idx="46">
                  <c:v>57.685210054572011</c:v>
                </c:pt>
                <c:pt idx="47">
                  <c:v>57.9395819980545</c:v>
                </c:pt>
                <c:pt idx="48">
                  <c:v>58.175850614049928</c:v>
                </c:pt>
                <c:pt idx="49">
                  <c:v>61.672049356556499</c:v>
                </c:pt>
                <c:pt idx="50">
                  <c:v>62.6320071223344</c:v>
                </c:pt>
                <c:pt idx="51">
                  <c:v>63.469545963433298</c:v>
                </c:pt>
                <c:pt idx="52">
                  <c:v>65.540272196377103</c:v>
                </c:pt>
                <c:pt idx="53">
                  <c:v>67.722209410881888</c:v>
                </c:pt>
                <c:pt idx="54">
                  <c:v>68.912378945528758</c:v>
                </c:pt>
                <c:pt idx="55">
                  <c:v>69.554499733350383</c:v>
                </c:pt>
                <c:pt idx="56">
                  <c:v>72.964380279309495</c:v>
                </c:pt>
                <c:pt idx="57">
                  <c:v>73.726187558405343</c:v>
                </c:pt>
                <c:pt idx="58">
                  <c:v>74.512996986279902</c:v>
                </c:pt>
                <c:pt idx="59">
                  <c:v>78.068194723575402</c:v>
                </c:pt>
                <c:pt idx="60">
                  <c:v>78.367873789392746</c:v>
                </c:pt>
                <c:pt idx="61">
                  <c:v>80.280822128410179</c:v>
                </c:pt>
                <c:pt idx="62">
                  <c:v>82.595022795672307</c:v>
                </c:pt>
                <c:pt idx="63">
                  <c:v>83.942935152001226</c:v>
                </c:pt>
                <c:pt idx="64">
                  <c:v>86.226146404370695</c:v>
                </c:pt>
                <c:pt idx="65">
                  <c:v>87.323108080462049</c:v>
                </c:pt>
                <c:pt idx="66">
                  <c:v>89.700817648346856</c:v>
                </c:pt>
                <c:pt idx="67">
                  <c:v>92.2711818721599</c:v>
                </c:pt>
                <c:pt idx="68">
                  <c:v>92.360242354932979</c:v>
                </c:pt>
                <c:pt idx="69">
                  <c:v>95.653919378907801</c:v>
                </c:pt>
                <c:pt idx="70">
                  <c:v>97.4607186623915</c:v>
                </c:pt>
                <c:pt idx="71">
                  <c:v>98.695491674612782</c:v>
                </c:pt>
                <c:pt idx="72">
                  <c:v>101.81594401703001</c:v>
                </c:pt>
                <c:pt idx="73">
                  <c:v>102.91649940934651</c:v>
                </c:pt>
                <c:pt idx="74">
                  <c:v>105.24553567298598</c:v>
                </c:pt>
                <c:pt idx="75">
                  <c:v>108.202090808222</c:v>
                </c:pt>
                <c:pt idx="76">
                  <c:v>108.667327239179</c:v>
                </c:pt>
                <c:pt idx="77">
                  <c:v>112.02545214771357</c:v>
                </c:pt>
                <c:pt idx="78">
                  <c:v>114.74694792796302</c:v>
                </c:pt>
                <c:pt idx="79">
                  <c:v>114.82928044178098</c:v>
                </c:pt>
                <c:pt idx="80">
                  <c:v>119.05196443586102</c:v>
                </c:pt>
                <c:pt idx="81">
                  <c:v>121.19524976637729</c:v>
                </c:pt>
                <c:pt idx="82">
                  <c:v>121.71642524212102</c:v>
                </c:pt>
                <c:pt idx="83">
                  <c:v>126.34368993460799</c:v>
                </c:pt>
                <c:pt idx="84">
                  <c:v>128.059851177995</c:v>
                </c:pt>
                <c:pt idx="85">
                  <c:v>128.88475454304148</c:v>
                </c:pt>
                <c:pt idx="86">
                  <c:v>133.92143738579341</c:v>
                </c:pt>
                <c:pt idx="87">
                  <c:v>135.39823691496269</c:v>
                </c:pt>
                <c:pt idx="88">
                  <c:v>136.35820934748247</c:v>
                </c:pt>
                <c:pt idx="89">
                  <c:v>141.80856487679799</c:v>
                </c:pt>
                <c:pt idx="90">
                  <c:v>143.2806872917553</c:v>
                </c:pt>
                <c:pt idx="91">
                  <c:v>144.16392476777995</c:v>
                </c:pt>
                <c:pt idx="92">
                  <c:v>150.03141407449004</c:v>
                </c:pt>
                <c:pt idx="93">
                  <c:v>151.79438228198092</c:v>
                </c:pt>
                <c:pt idx="94">
                  <c:v>152.33282477068101</c:v>
                </c:pt>
                <c:pt idx="95">
                  <c:v>158.61984104177498</c:v>
                </c:pt>
                <c:pt idx="96">
                  <c:v>160.90036213681648</c:v>
                </c:pt>
                <c:pt idx="97">
                  <c:v>161.04929563886597</c:v>
                </c:pt>
                <c:pt idx="98">
                  <c:v>167.60787062014097</c:v>
                </c:pt>
                <c:pt idx="99">
                  <c:v>169.90744837599317</c:v>
                </c:pt>
                <c:pt idx="100">
                  <c:v>171.186906220797</c:v>
                </c:pt>
                <c:pt idx="101">
                  <c:v>177.034510587977</c:v>
                </c:pt>
                <c:pt idx="102">
                  <c:v>179.401635296693</c:v>
                </c:pt>
                <c:pt idx="103">
                  <c:v>182.39351479758398</c:v>
                </c:pt>
                <c:pt idx="104">
                  <c:v>186.94477482231136</c:v>
                </c:pt>
                <c:pt idx="105">
                  <c:v>189.43863465300299</c:v>
                </c:pt>
                <c:pt idx="106">
                  <c:v>194.92143732478402</c:v>
                </c:pt>
                <c:pt idx="107">
                  <c:v>197.39098334922627</c:v>
                </c:pt>
                <c:pt idx="108">
                  <c:v>200.08429903151301</c:v>
                </c:pt>
                <c:pt idx="109">
                  <c:v>208.43443437207227</c:v>
                </c:pt>
                <c:pt idx="110">
                  <c:v>209.12442447336699</c:v>
                </c:pt>
                <c:pt idx="111">
                  <c:v>211.417242890468</c:v>
                </c:pt>
                <c:pt idx="112">
                  <c:v>220.14758379016158</c:v>
                </c:pt>
                <c:pt idx="113">
                  <c:v>223.53236925915198</c:v>
                </c:pt>
                <c:pt idx="114">
                  <c:v>225.520569840386</c:v>
                </c:pt>
                <c:pt idx="115">
                  <c:v>232.616929060405</c:v>
                </c:pt>
                <c:pt idx="116">
                  <c:v>236.54570568390139</c:v>
                </c:pt>
                <c:pt idx="117">
                  <c:v>238.33333333333354</c:v>
                </c:pt>
                <c:pt idx="118">
                  <c:v>244.91309377920115</c:v>
                </c:pt>
                <c:pt idx="119">
                  <c:v>245.94688953350698</c:v>
                </c:pt>
                <c:pt idx="120">
                  <c:v>246.33333333333354</c:v>
                </c:pt>
                <c:pt idx="121">
                  <c:v>250.60117978516399</c:v>
                </c:pt>
                <c:pt idx="122">
                  <c:v>260.26512732040101</c:v>
                </c:pt>
                <c:pt idx="123">
                  <c:v>265.88035000990197</c:v>
                </c:pt>
                <c:pt idx="124">
                  <c:v>268.64762488318945</c:v>
                </c:pt>
                <c:pt idx="125">
                  <c:v>275.73000226258807</c:v>
                </c:pt>
                <c:pt idx="126">
                  <c:v>282.61678737893897</c:v>
                </c:pt>
                <c:pt idx="127">
                  <c:v>292.54127842756697</c:v>
                </c:pt>
                <c:pt idx="128">
                  <c:v>299.24675739879194</c:v>
                </c:pt>
                <c:pt idx="129">
                  <c:v>301.11806053881401</c:v>
                </c:pt>
                <c:pt idx="130">
                  <c:v>310.95594797376998</c:v>
                </c:pt>
                <c:pt idx="131">
                  <c:v>321.80072427363501</c:v>
                </c:pt>
                <c:pt idx="132">
                  <c:v>331.31242073501915</c:v>
                </c:pt>
                <c:pt idx="133">
                  <c:v>342.37381244159258</c:v>
                </c:pt>
                <c:pt idx="134">
                  <c:v>345.24879450127156</c:v>
                </c:pt>
                <c:pt idx="135">
                  <c:v>354.06902117595644</c:v>
                </c:pt>
                <c:pt idx="136">
                  <c:v>372.31760502728503</c:v>
                </c:pt>
                <c:pt idx="137">
                  <c:v>379.86832691929823</c:v>
                </c:pt>
                <c:pt idx="138">
                  <c:v>385.28333333333302</c:v>
                </c:pt>
                <c:pt idx="139">
                  <c:v>404.33321262106</c:v>
                </c:pt>
                <c:pt idx="140">
                  <c:v>409.651439648382</c:v>
                </c:pt>
                <c:pt idx="141">
                  <c:v>443.51714951575701</c:v>
                </c:pt>
                <c:pt idx="142">
                  <c:v>444.87738535956208</c:v>
                </c:pt>
                <c:pt idx="143">
                  <c:v>487.99045856174803</c:v>
                </c:pt>
                <c:pt idx="144">
                  <c:v>494.03403026940703</c:v>
                </c:pt>
                <c:pt idx="145">
                  <c:v>543.57287703417762</c:v>
                </c:pt>
                <c:pt idx="146">
                  <c:v>565.23357475788134</c:v>
                </c:pt>
                <c:pt idx="147">
                  <c:v>621.91189594754053</c:v>
                </c:pt>
              </c:numCache>
            </c:numRef>
          </c:xVal>
          <c:yVal>
            <c:numRef>
              <c:f>CarcPiv!$J$6:$J$153</c:f>
              <c:numCache>
                <c:formatCode>General</c:formatCode>
                <c:ptCount val="148"/>
                <c:pt idx="0">
                  <c:v>0.63978487979510024</c:v>
                </c:pt>
                <c:pt idx="1">
                  <c:v>0.62571327893570905</c:v>
                </c:pt>
                <c:pt idx="4">
                  <c:v>0.63284005379937447</c:v>
                </c:pt>
                <c:pt idx="5">
                  <c:v>0.64185230036916863</c:v>
                </c:pt>
                <c:pt idx="8">
                  <c:v>0.64406094322283303</c:v>
                </c:pt>
                <c:pt idx="10">
                  <c:v>0.64505257685219364</c:v>
                </c:pt>
                <c:pt idx="12">
                  <c:v>0.65591397849462363</c:v>
                </c:pt>
                <c:pt idx="14">
                  <c:v>0.647203990004251</c:v>
                </c:pt>
                <c:pt idx="17">
                  <c:v>0.64008261576684</c:v>
                </c:pt>
                <c:pt idx="19">
                  <c:v>0.63863916798872022</c:v>
                </c:pt>
                <c:pt idx="21">
                  <c:v>0.63683153609997534</c:v>
                </c:pt>
                <c:pt idx="23">
                  <c:v>0.63385114612901672</c:v>
                </c:pt>
                <c:pt idx="26">
                  <c:v>0.64099559272033035</c:v>
                </c:pt>
                <c:pt idx="28">
                  <c:v>0.64052756522183696</c:v>
                </c:pt>
                <c:pt idx="31">
                  <c:v>0.63518411936083763</c:v>
                </c:pt>
                <c:pt idx="32">
                  <c:v>0.62525135542740995</c:v>
                </c:pt>
                <c:pt idx="35">
                  <c:v>0.63994641238519101</c:v>
                </c:pt>
                <c:pt idx="38">
                  <c:v>0.64261429826014871</c:v>
                </c:pt>
                <c:pt idx="39">
                  <c:v>0.6390539940031007</c:v>
                </c:pt>
                <c:pt idx="42">
                  <c:v>0.64095668470056</c:v>
                </c:pt>
                <c:pt idx="45">
                  <c:v>0.64214816906364403</c:v>
                </c:pt>
                <c:pt idx="47">
                  <c:v>0.63830101450224264</c:v>
                </c:pt>
                <c:pt idx="49">
                  <c:v>0.64758423743426063</c:v>
                </c:pt>
                <c:pt idx="52">
                  <c:v>0.6387718367130768</c:v>
                </c:pt>
                <c:pt idx="55">
                  <c:v>0.62601766284998595</c:v>
                </c:pt>
                <c:pt idx="57">
                  <c:v>0.62248304392095799</c:v>
                </c:pt>
                <c:pt idx="59">
                  <c:v>0.63327245249178399</c:v>
                </c:pt>
                <c:pt idx="62">
                  <c:v>0.63986006366516324</c:v>
                </c:pt>
                <c:pt idx="65">
                  <c:v>0.63725778297188795</c:v>
                </c:pt>
                <c:pt idx="67">
                  <c:v>0.62917355360442195</c:v>
                </c:pt>
                <c:pt idx="70">
                  <c:v>0.62175889077560864</c:v>
                </c:pt>
                <c:pt idx="73">
                  <c:v>0.62807662644635764</c:v>
                </c:pt>
                <c:pt idx="76">
                  <c:v>0.63154154523682005</c:v>
                </c:pt>
                <c:pt idx="78">
                  <c:v>0.63285134413662303</c:v>
                </c:pt>
                <c:pt idx="81">
                  <c:v>0.62854748903643498</c:v>
                </c:pt>
                <c:pt idx="84">
                  <c:v>0.62596992501779702</c:v>
                </c:pt>
                <c:pt idx="87">
                  <c:v>0.62483072348832258</c:v>
                </c:pt>
                <c:pt idx="90">
                  <c:v>0.62587544965118047</c:v>
                </c:pt>
                <c:pt idx="93">
                  <c:v>0.62513777740150223</c:v>
                </c:pt>
                <c:pt idx="97">
                  <c:v>0.62669558258882507</c:v>
                </c:pt>
                <c:pt idx="100">
                  <c:v>0.62018031581399502</c:v>
                </c:pt>
                <c:pt idx="103">
                  <c:v>0.62395030625562364</c:v>
                </c:pt>
                <c:pt idx="106">
                  <c:v>0.61678301789252465</c:v>
                </c:pt>
                <c:pt idx="110">
                  <c:v>0.61690380704527958</c:v>
                </c:pt>
                <c:pt idx="114">
                  <c:v>0.62108268528526056</c:v>
                </c:pt>
                <c:pt idx="118">
                  <c:v>0.61674208774422401</c:v>
                </c:pt>
                <c:pt idx="124">
                  <c:v>0.61226572550255298</c:v>
                </c:pt>
                <c:pt idx="128">
                  <c:v>0.60689165285458269</c:v>
                </c:pt>
                <c:pt idx="133">
                  <c:v>0.60802063444210253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CarcPiv!$K$5</c:f>
              <c:strCache>
                <c:ptCount val="1"/>
                <c:pt idx="0">
                  <c:v>Grid 2</c:v>
                </c:pt>
              </c:strCache>
            </c:strRef>
          </c:tx>
          <c:spPr>
            <a:ln w="25400">
              <a:prstDash val="sysDash"/>
            </a:ln>
          </c:spPr>
          <c:marker>
            <c:symbol val="none"/>
          </c:marker>
          <c:xVal>
            <c:numRef>
              <c:f>CarcPiv!$I$6:$I$153</c:f>
              <c:numCache>
                <c:formatCode>General</c:formatCode>
                <c:ptCount val="148"/>
                <c:pt idx="0">
                  <c:v>0</c:v>
                </c:pt>
                <c:pt idx="1">
                  <c:v>2.14884894673559</c:v>
                </c:pt>
                <c:pt idx="2">
                  <c:v>3.5475890025475949</c:v>
                </c:pt>
                <c:pt idx="3">
                  <c:v>3.9033205052655879</c:v>
                </c:pt>
                <c:pt idx="4">
                  <c:v>4.3420071651698198</c:v>
                </c:pt>
                <c:pt idx="5">
                  <c:v>6.58134051138543</c:v>
                </c:pt>
                <c:pt idx="6">
                  <c:v>7.1683293009214397</c:v>
                </c:pt>
                <c:pt idx="7">
                  <c:v>7.8871274910058302</c:v>
                </c:pt>
                <c:pt idx="8">
                  <c:v>8.8688352372667012</c:v>
                </c:pt>
                <c:pt idx="9">
                  <c:v>10.865301284057304</c:v>
                </c:pt>
                <c:pt idx="10">
                  <c:v>11.206608576787502</c:v>
                </c:pt>
                <c:pt idx="11">
                  <c:v>11.954810229565426</c:v>
                </c:pt>
                <c:pt idx="12">
                  <c:v>13.596920522056401</c:v>
                </c:pt>
                <c:pt idx="13">
                  <c:v>14.641784105359999</c:v>
                </c:pt>
                <c:pt idx="14">
                  <c:v>16.04218695326702</c:v>
                </c:pt>
                <c:pt idx="15">
                  <c:v>16.109976688698335</c:v>
                </c:pt>
                <c:pt idx="16">
                  <c:v>18.501273159875531</c:v>
                </c:pt>
                <c:pt idx="17">
                  <c:v>18.544994313754572</c:v>
                </c:pt>
                <c:pt idx="18">
                  <c:v>20.356472761248035</c:v>
                </c:pt>
                <c:pt idx="19">
                  <c:v>21.1081160536149</c:v>
                </c:pt>
                <c:pt idx="20">
                  <c:v>22.447499525658888</c:v>
                </c:pt>
                <c:pt idx="21">
                  <c:v>23.734531103985788</c:v>
                </c:pt>
                <c:pt idx="22">
                  <c:v>24.698403655982499</c:v>
                </c:pt>
                <c:pt idx="23">
                  <c:v>26.427444690548487</c:v>
                </c:pt>
                <c:pt idx="24">
                  <c:v>26.484451640343217</c:v>
                </c:pt>
                <c:pt idx="25">
                  <c:v>29.140157747763499</c:v>
                </c:pt>
                <c:pt idx="26">
                  <c:v>29.190311850940802</c:v>
                </c:pt>
                <c:pt idx="27">
                  <c:v>30.616399528559601</c:v>
                </c:pt>
                <c:pt idx="28">
                  <c:v>32.026864088872394</c:v>
                </c:pt>
                <c:pt idx="29">
                  <c:v>33.686433234349401</c:v>
                </c:pt>
                <c:pt idx="30">
                  <c:v>34.847921949124697</c:v>
                </c:pt>
                <c:pt idx="31">
                  <c:v>34.941139680773496</c:v>
                </c:pt>
                <c:pt idx="32">
                  <c:v>37.937518252570612</c:v>
                </c:pt>
                <c:pt idx="33">
                  <c:v>38.342268005745204</c:v>
                </c:pt>
                <c:pt idx="34">
                  <c:v>39.183936894696096</c:v>
                </c:pt>
                <c:pt idx="35">
                  <c:v>41.020760369558111</c:v>
                </c:pt>
                <c:pt idx="36">
                  <c:v>43.113073202185312</c:v>
                </c:pt>
                <c:pt idx="37">
                  <c:v>43.629735953310103</c:v>
                </c:pt>
                <c:pt idx="38">
                  <c:v>44.196053037660199</c:v>
                </c:pt>
                <c:pt idx="39">
                  <c:v>47.469062207971874</c:v>
                </c:pt>
                <c:pt idx="40">
                  <c:v>48.004671021243659</c:v>
                </c:pt>
                <c:pt idx="41">
                  <c:v>48.191023133871212</c:v>
                </c:pt>
                <c:pt idx="42">
                  <c:v>50.8459936192559</c:v>
                </c:pt>
                <c:pt idx="43">
                  <c:v>52.873958870105511</c:v>
                </c:pt>
                <c:pt idx="44">
                  <c:v>53.023337436520528</c:v>
                </c:pt>
                <c:pt idx="45">
                  <c:v>54.333663619589494</c:v>
                </c:pt>
                <c:pt idx="46">
                  <c:v>57.685210054572011</c:v>
                </c:pt>
                <c:pt idx="47">
                  <c:v>57.9395819980545</c:v>
                </c:pt>
                <c:pt idx="48">
                  <c:v>58.175850614049928</c:v>
                </c:pt>
                <c:pt idx="49">
                  <c:v>61.672049356556499</c:v>
                </c:pt>
                <c:pt idx="50">
                  <c:v>62.6320071223344</c:v>
                </c:pt>
                <c:pt idx="51">
                  <c:v>63.469545963433298</c:v>
                </c:pt>
                <c:pt idx="52">
                  <c:v>65.540272196377103</c:v>
                </c:pt>
                <c:pt idx="53">
                  <c:v>67.722209410881888</c:v>
                </c:pt>
                <c:pt idx="54">
                  <c:v>68.912378945528758</c:v>
                </c:pt>
                <c:pt idx="55">
                  <c:v>69.554499733350383</c:v>
                </c:pt>
                <c:pt idx="56">
                  <c:v>72.964380279309495</c:v>
                </c:pt>
                <c:pt idx="57">
                  <c:v>73.726187558405343</c:v>
                </c:pt>
                <c:pt idx="58">
                  <c:v>74.512996986279902</c:v>
                </c:pt>
                <c:pt idx="59">
                  <c:v>78.068194723575402</c:v>
                </c:pt>
                <c:pt idx="60">
                  <c:v>78.367873789392746</c:v>
                </c:pt>
                <c:pt idx="61">
                  <c:v>80.280822128410179</c:v>
                </c:pt>
                <c:pt idx="62">
                  <c:v>82.595022795672307</c:v>
                </c:pt>
                <c:pt idx="63">
                  <c:v>83.942935152001226</c:v>
                </c:pt>
                <c:pt idx="64">
                  <c:v>86.226146404370695</c:v>
                </c:pt>
                <c:pt idx="65">
                  <c:v>87.323108080462049</c:v>
                </c:pt>
                <c:pt idx="66">
                  <c:v>89.700817648346856</c:v>
                </c:pt>
                <c:pt idx="67">
                  <c:v>92.2711818721599</c:v>
                </c:pt>
                <c:pt idx="68">
                  <c:v>92.360242354932979</c:v>
                </c:pt>
                <c:pt idx="69">
                  <c:v>95.653919378907801</c:v>
                </c:pt>
                <c:pt idx="70">
                  <c:v>97.4607186623915</c:v>
                </c:pt>
                <c:pt idx="71">
                  <c:v>98.695491674612782</c:v>
                </c:pt>
                <c:pt idx="72">
                  <c:v>101.81594401703001</c:v>
                </c:pt>
                <c:pt idx="73">
                  <c:v>102.91649940934651</c:v>
                </c:pt>
                <c:pt idx="74">
                  <c:v>105.24553567298598</c:v>
                </c:pt>
                <c:pt idx="75">
                  <c:v>108.202090808222</c:v>
                </c:pt>
                <c:pt idx="76">
                  <c:v>108.667327239179</c:v>
                </c:pt>
                <c:pt idx="77">
                  <c:v>112.02545214771357</c:v>
                </c:pt>
                <c:pt idx="78">
                  <c:v>114.74694792796302</c:v>
                </c:pt>
                <c:pt idx="79">
                  <c:v>114.82928044178098</c:v>
                </c:pt>
                <c:pt idx="80">
                  <c:v>119.05196443586102</c:v>
                </c:pt>
                <c:pt idx="81">
                  <c:v>121.19524976637729</c:v>
                </c:pt>
                <c:pt idx="82">
                  <c:v>121.71642524212102</c:v>
                </c:pt>
                <c:pt idx="83">
                  <c:v>126.34368993460799</c:v>
                </c:pt>
                <c:pt idx="84">
                  <c:v>128.059851177995</c:v>
                </c:pt>
                <c:pt idx="85">
                  <c:v>128.88475454304148</c:v>
                </c:pt>
                <c:pt idx="86">
                  <c:v>133.92143738579341</c:v>
                </c:pt>
                <c:pt idx="87">
                  <c:v>135.39823691496269</c:v>
                </c:pt>
                <c:pt idx="88">
                  <c:v>136.35820934748247</c:v>
                </c:pt>
                <c:pt idx="89">
                  <c:v>141.80856487679799</c:v>
                </c:pt>
                <c:pt idx="90">
                  <c:v>143.2806872917553</c:v>
                </c:pt>
                <c:pt idx="91">
                  <c:v>144.16392476777995</c:v>
                </c:pt>
                <c:pt idx="92">
                  <c:v>150.03141407449004</c:v>
                </c:pt>
                <c:pt idx="93">
                  <c:v>151.79438228198092</c:v>
                </c:pt>
                <c:pt idx="94">
                  <c:v>152.33282477068101</c:v>
                </c:pt>
                <c:pt idx="95">
                  <c:v>158.61984104177498</c:v>
                </c:pt>
                <c:pt idx="96">
                  <c:v>160.90036213681648</c:v>
                </c:pt>
                <c:pt idx="97">
                  <c:v>161.04929563886597</c:v>
                </c:pt>
                <c:pt idx="98">
                  <c:v>167.60787062014097</c:v>
                </c:pt>
                <c:pt idx="99">
                  <c:v>169.90744837599317</c:v>
                </c:pt>
                <c:pt idx="100">
                  <c:v>171.186906220797</c:v>
                </c:pt>
                <c:pt idx="101">
                  <c:v>177.034510587977</c:v>
                </c:pt>
                <c:pt idx="102">
                  <c:v>179.401635296693</c:v>
                </c:pt>
                <c:pt idx="103">
                  <c:v>182.39351479758398</c:v>
                </c:pt>
                <c:pt idx="104">
                  <c:v>186.94477482231136</c:v>
                </c:pt>
                <c:pt idx="105">
                  <c:v>189.43863465300299</c:v>
                </c:pt>
                <c:pt idx="106">
                  <c:v>194.92143732478402</c:v>
                </c:pt>
                <c:pt idx="107">
                  <c:v>197.39098334922627</c:v>
                </c:pt>
                <c:pt idx="108">
                  <c:v>200.08429903151301</c:v>
                </c:pt>
                <c:pt idx="109">
                  <c:v>208.43443437207227</c:v>
                </c:pt>
                <c:pt idx="110">
                  <c:v>209.12442447336699</c:v>
                </c:pt>
                <c:pt idx="111">
                  <c:v>211.417242890468</c:v>
                </c:pt>
                <c:pt idx="112">
                  <c:v>220.14758379016158</c:v>
                </c:pt>
                <c:pt idx="113">
                  <c:v>223.53236925915198</c:v>
                </c:pt>
                <c:pt idx="114">
                  <c:v>225.520569840386</c:v>
                </c:pt>
                <c:pt idx="115">
                  <c:v>232.616929060405</c:v>
                </c:pt>
                <c:pt idx="116">
                  <c:v>236.54570568390139</c:v>
                </c:pt>
                <c:pt idx="117">
                  <c:v>238.33333333333354</c:v>
                </c:pt>
                <c:pt idx="118">
                  <c:v>244.91309377920115</c:v>
                </c:pt>
                <c:pt idx="119">
                  <c:v>245.94688953350698</c:v>
                </c:pt>
                <c:pt idx="120">
                  <c:v>246.33333333333354</c:v>
                </c:pt>
                <c:pt idx="121">
                  <c:v>250.60117978516399</c:v>
                </c:pt>
                <c:pt idx="122">
                  <c:v>260.26512732040101</c:v>
                </c:pt>
                <c:pt idx="123">
                  <c:v>265.88035000990197</c:v>
                </c:pt>
                <c:pt idx="124">
                  <c:v>268.64762488318945</c:v>
                </c:pt>
                <c:pt idx="125">
                  <c:v>275.73000226258807</c:v>
                </c:pt>
                <c:pt idx="126">
                  <c:v>282.61678737893897</c:v>
                </c:pt>
                <c:pt idx="127">
                  <c:v>292.54127842756697</c:v>
                </c:pt>
                <c:pt idx="128">
                  <c:v>299.24675739879194</c:v>
                </c:pt>
                <c:pt idx="129">
                  <c:v>301.11806053881401</c:v>
                </c:pt>
                <c:pt idx="130">
                  <c:v>310.95594797376998</c:v>
                </c:pt>
                <c:pt idx="131">
                  <c:v>321.80072427363501</c:v>
                </c:pt>
                <c:pt idx="132">
                  <c:v>331.31242073501915</c:v>
                </c:pt>
                <c:pt idx="133">
                  <c:v>342.37381244159258</c:v>
                </c:pt>
                <c:pt idx="134">
                  <c:v>345.24879450127156</c:v>
                </c:pt>
                <c:pt idx="135">
                  <c:v>354.06902117595644</c:v>
                </c:pt>
                <c:pt idx="136">
                  <c:v>372.31760502728503</c:v>
                </c:pt>
                <c:pt idx="137">
                  <c:v>379.86832691929823</c:v>
                </c:pt>
                <c:pt idx="138">
                  <c:v>385.28333333333302</c:v>
                </c:pt>
                <c:pt idx="139">
                  <c:v>404.33321262106</c:v>
                </c:pt>
                <c:pt idx="140">
                  <c:v>409.651439648382</c:v>
                </c:pt>
                <c:pt idx="141">
                  <c:v>443.51714951575701</c:v>
                </c:pt>
                <c:pt idx="142">
                  <c:v>444.87738535956208</c:v>
                </c:pt>
                <c:pt idx="143">
                  <c:v>487.99045856174803</c:v>
                </c:pt>
                <c:pt idx="144">
                  <c:v>494.03403026940703</c:v>
                </c:pt>
                <c:pt idx="145">
                  <c:v>543.57287703417762</c:v>
                </c:pt>
                <c:pt idx="146">
                  <c:v>565.23357475788134</c:v>
                </c:pt>
                <c:pt idx="147">
                  <c:v>621.91189594754053</c:v>
                </c:pt>
              </c:numCache>
            </c:numRef>
          </c:xVal>
          <c:yVal>
            <c:numRef>
              <c:f>CarcPiv!$K$6:$K$153</c:f>
              <c:numCache>
                <c:formatCode>General</c:formatCode>
                <c:ptCount val="148"/>
                <c:pt idx="0">
                  <c:v>0.65587181208018175</c:v>
                </c:pt>
                <c:pt idx="3">
                  <c:v>0.65020672247818934</c:v>
                </c:pt>
                <c:pt idx="7">
                  <c:v>0.65586013907370799</c:v>
                </c:pt>
                <c:pt idx="11">
                  <c:v>0.63553178573395641</c:v>
                </c:pt>
                <c:pt idx="15">
                  <c:v>0.65640892521581795</c:v>
                </c:pt>
                <c:pt idx="18">
                  <c:v>0.64252576205376</c:v>
                </c:pt>
                <c:pt idx="22">
                  <c:v>0.65036747454711363</c:v>
                </c:pt>
                <c:pt idx="25">
                  <c:v>0.6556442951828817</c:v>
                </c:pt>
                <c:pt idx="29">
                  <c:v>0.64235797245562964</c:v>
                </c:pt>
                <c:pt idx="33">
                  <c:v>0.640136928193208</c:v>
                </c:pt>
                <c:pt idx="36">
                  <c:v>0.65353548143481599</c:v>
                </c:pt>
                <c:pt idx="40">
                  <c:v>0.64658484739288724</c:v>
                </c:pt>
                <c:pt idx="44">
                  <c:v>0.63296171961367664</c:v>
                </c:pt>
                <c:pt idx="48">
                  <c:v>0.62470385303501896</c:v>
                </c:pt>
                <c:pt idx="51">
                  <c:v>0.641846447574144</c:v>
                </c:pt>
                <c:pt idx="54">
                  <c:v>0.63730090427748265</c:v>
                </c:pt>
                <c:pt idx="58">
                  <c:v>0.63674866479397996</c:v>
                </c:pt>
                <c:pt idx="61">
                  <c:v>0.63594057521730363</c:v>
                </c:pt>
                <c:pt idx="64">
                  <c:v>0.64365584320634195</c:v>
                </c:pt>
                <c:pt idx="68">
                  <c:v>0.63687051790264204</c:v>
                </c:pt>
                <c:pt idx="71">
                  <c:v>0.63886668360628862</c:v>
                </c:pt>
                <c:pt idx="74">
                  <c:v>0.63392772158083865</c:v>
                </c:pt>
                <c:pt idx="77">
                  <c:v>0.64508411185253001</c:v>
                </c:pt>
                <c:pt idx="80">
                  <c:v>0.64116149863438865</c:v>
                </c:pt>
                <c:pt idx="83">
                  <c:v>0.63973703783177571</c:v>
                </c:pt>
                <c:pt idx="86">
                  <c:v>0.63084270811017396</c:v>
                </c:pt>
                <c:pt idx="89">
                  <c:v>0.65182151684943446</c:v>
                </c:pt>
                <c:pt idx="92">
                  <c:v>0.64879854877426502</c:v>
                </c:pt>
                <c:pt idx="95">
                  <c:v>0.65045005381891863</c:v>
                </c:pt>
                <c:pt idx="98">
                  <c:v>0.65079128895725502</c:v>
                </c:pt>
                <c:pt idx="101">
                  <c:v>0.64409629489209363</c:v>
                </c:pt>
                <c:pt idx="104">
                  <c:v>0.63962926486550653</c:v>
                </c:pt>
                <c:pt idx="107">
                  <c:v>0.62971240389962901</c:v>
                </c:pt>
                <c:pt idx="109">
                  <c:v>0.64215945688268583</c:v>
                </c:pt>
                <c:pt idx="112">
                  <c:v>0.63853185320992023</c:v>
                </c:pt>
                <c:pt idx="115">
                  <c:v>0.64564899912654672</c:v>
                </c:pt>
                <c:pt idx="119">
                  <c:v>0.63797377006685763</c:v>
                </c:pt>
                <c:pt idx="122">
                  <c:v>0.64537927723178834</c:v>
                </c:pt>
                <c:pt idx="125">
                  <c:v>0.64570652491622449</c:v>
                </c:pt>
                <c:pt idx="127">
                  <c:v>0.64432752099799051</c:v>
                </c:pt>
                <c:pt idx="130">
                  <c:v>0.64454748154795349</c:v>
                </c:pt>
                <c:pt idx="132">
                  <c:v>0.63972415485314671</c:v>
                </c:pt>
                <c:pt idx="135">
                  <c:v>0.64150422669487317</c:v>
                </c:pt>
                <c:pt idx="137">
                  <c:v>0.63909668390487895</c:v>
                </c:pt>
                <c:pt idx="140">
                  <c:v>0.64841305049868359</c:v>
                </c:pt>
                <c:pt idx="142">
                  <c:v>0.64127681814543158</c:v>
                </c:pt>
                <c:pt idx="143">
                  <c:v>0.64158163469608465</c:v>
                </c:pt>
                <c:pt idx="145">
                  <c:v>0.64362923929525195</c:v>
                </c:pt>
                <c:pt idx="147">
                  <c:v>0.63630028168152963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CarcPiv!$L$5</c:f>
              <c:strCache>
                <c:ptCount val="1"/>
                <c:pt idx="0">
                  <c:v>Grid 3</c:v>
                </c:pt>
              </c:strCache>
            </c:strRef>
          </c:tx>
          <c:spPr>
            <a:ln w="25400">
              <a:prstDash val="dash"/>
            </a:ln>
          </c:spPr>
          <c:marker>
            <c:symbol val="none"/>
          </c:marker>
          <c:xVal>
            <c:numRef>
              <c:f>CarcPiv!$I$6:$I$153</c:f>
              <c:numCache>
                <c:formatCode>General</c:formatCode>
                <c:ptCount val="148"/>
                <c:pt idx="0">
                  <c:v>0</c:v>
                </c:pt>
                <c:pt idx="1">
                  <c:v>2.14884894673559</c:v>
                </c:pt>
                <c:pt idx="2">
                  <c:v>3.5475890025475949</c:v>
                </c:pt>
                <c:pt idx="3">
                  <c:v>3.9033205052655879</c:v>
                </c:pt>
                <c:pt idx="4">
                  <c:v>4.3420071651698198</c:v>
                </c:pt>
                <c:pt idx="5">
                  <c:v>6.58134051138543</c:v>
                </c:pt>
                <c:pt idx="6">
                  <c:v>7.1683293009214397</c:v>
                </c:pt>
                <c:pt idx="7">
                  <c:v>7.8871274910058302</c:v>
                </c:pt>
                <c:pt idx="8">
                  <c:v>8.8688352372667012</c:v>
                </c:pt>
                <c:pt idx="9">
                  <c:v>10.865301284057304</c:v>
                </c:pt>
                <c:pt idx="10">
                  <c:v>11.206608576787502</c:v>
                </c:pt>
                <c:pt idx="11">
                  <c:v>11.954810229565426</c:v>
                </c:pt>
                <c:pt idx="12">
                  <c:v>13.596920522056401</c:v>
                </c:pt>
                <c:pt idx="13">
                  <c:v>14.641784105359999</c:v>
                </c:pt>
                <c:pt idx="14">
                  <c:v>16.04218695326702</c:v>
                </c:pt>
                <c:pt idx="15">
                  <c:v>16.109976688698335</c:v>
                </c:pt>
                <c:pt idx="16">
                  <c:v>18.501273159875531</c:v>
                </c:pt>
                <c:pt idx="17">
                  <c:v>18.544994313754572</c:v>
                </c:pt>
                <c:pt idx="18">
                  <c:v>20.356472761248035</c:v>
                </c:pt>
                <c:pt idx="19">
                  <c:v>21.1081160536149</c:v>
                </c:pt>
                <c:pt idx="20">
                  <c:v>22.447499525658888</c:v>
                </c:pt>
                <c:pt idx="21">
                  <c:v>23.734531103985788</c:v>
                </c:pt>
                <c:pt idx="22">
                  <c:v>24.698403655982499</c:v>
                </c:pt>
                <c:pt idx="23">
                  <c:v>26.427444690548487</c:v>
                </c:pt>
                <c:pt idx="24">
                  <c:v>26.484451640343217</c:v>
                </c:pt>
                <c:pt idx="25">
                  <c:v>29.140157747763499</c:v>
                </c:pt>
                <c:pt idx="26">
                  <c:v>29.190311850940802</c:v>
                </c:pt>
                <c:pt idx="27">
                  <c:v>30.616399528559601</c:v>
                </c:pt>
                <c:pt idx="28">
                  <c:v>32.026864088872394</c:v>
                </c:pt>
                <c:pt idx="29">
                  <c:v>33.686433234349401</c:v>
                </c:pt>
                <c:pt idx="30">
                  <c:v>34.847921949124697</c:v>
                </c:pt>
                <c:pt idx="31">
                  <c:v>34.941139680773496</c:v>
                </c:pt>
                <c:pt idx="32">
                  <c:v>37.937518252570612</c:v>
                </c:pt>
                <c:pt idx="33">
                  <c:v>38.342268005745204</c:v>
                </c:pt>
                <c:pt idx="34">
                  <c:v>39.183936894696096</c:v>
                </c:pt>
                <c:pt idx="35">
                  <c:v>41.020760369558111</c:v>
                </c:pt>
                <c:pt idx="36">
                  <c:v>43.113073202185312</c:v>
                </c:pt>
                <c:pt idx="37">
                  <c:v>43.629735953310103</c:v>
                </c:pt>
                <c:pt idx="38">
                  <c:v>44.196053037660199</c:v>
                </c:pt>
                <c:pt idx="39">
                  <c:v>47.469062207971874</c:v>
                </c:pt>
                <c:pt idx="40">
                  <c:v>48.004671021243659</c:v>
                </c:pt>
                <c:pt idx="41">
                  <c:v>48.191023133871212</c:v>
                </c:pt>
                <c:pt idx="42">
                  <c:v>50.8459936192559</c:v>
                </c:pt>
                <c:pt idx="43">
                  <c:v>52.873958870105511</c:v>
                </c:pt>
                <c:pt idx="44">
                  <c:v>53.023337436520528</c:v>
                </c:pt>
                <c:pt idx="45">
                  <c:v>54.333663619589494</c:v>
                </c:pt>
                <c:pt idx="46">
                  <c:v>57.685210054572011</c:v>
                </c:pt>
                <c:pt idx="47">
                  <c:v>57.9395819980545</c:v>
                </c:pt>
                <c:pt idx="48">
                  <c:v>58.175850614049928</c:v>
                </c:pt>
                <c:pt idx="49">
                  <c:v>61.672049356556499</c:v>
                </c:pt>
                <c:pt idx="50">
                  <c:v>62.6320071223344</c:v>
                </c:pt>
                <c:pt idx="51">
                  <c:v>63.469545963433298</c:v>
                </c:pt>
                <c:pt idx="52">
                  <c:v>65.540272196377103</c:v>
                </c:pt>
                <c:pt idx="53">
                  <c:v>67.722209410881888</c:v>
                </c:pt>
                <c:pt idx="54">
                  <c:v>68.912378945528758</c:v>
                </c:pt>
                <c:pt idx="55">
                  <c:v>69.554499733350383</c:v>
                </c:pt>
                <c:pt idx="56">
                  <c:v>72.964380279309495</c:v>
                </c:pt>
                <c:pt idx="57">
                  <c:v>73.726187558405343</c:v>
                </c:pt>
                <c:pt idx="58">
                  <c:v>74.512996986279902</c:v>
                </c:pt>
                <c:pt idx="59">
                  <c:v>78.068194723575402</c:v>
                </c:pt>
                <c:pt idx="60">
                  <c:v>78.367873789392746</c:v>
                </c:pt>
                <c:pt idx="61">
                  <c:v>80.280822128410179</c:v>
                </c:pt>
                <c:pt idx="62">
                  <c:v>82.595022795672307</c:v>
                </c:pt>
                <c:pt idx="63">
                  <c:v>83.942935152001226</c:v>
                </c:pt>
                <c:pt idx="64">
                  <c:v>86.226146404370695</c:v>
                </c:pt>
                <c:pt idx="65">
                  <c:v>87.323108080462049</c:v>
                </c:pt>
                <c:pt idx="66">
                  <c:v>89.700817648346856</c:v>
                </c:pt>
                <c:pt idx="67">
                  <c:v>92.2711818721599</c:v>
                </c:pt>
                <c:pt idx="68">
                  <c:v>92.360242354932979</c:v>
                </c:pt>
                <c:pt idx="69">
                  <c:v>95.653919378907801</c:v>
                </c:pt>
                <c:pt idx="70">
                  <c:v>97.4607186623915</c:v>
                </c:pt>
                <c:pt idx="71">
                  <c:v>98.695491674612782</c:v>
                </c:pt>
                <c:pt idx="72">
                  <c:v>101.81594401703001</c:v>
                </c:pt>
                <c:pt idx="73">
                  <c:v>102.91649940934651</c:v>
                </c:pt>
                <c:pt idx="74">
                  <c:v>105.24553567298598</c:v>
                </c:pt>
                <c:pt idx="75">
                  <c:v>108.202090808222</c:v>
                </c:pt>
                <c:pt idx="76">
                  <c:v>108.667327239179</c:v>
                </c:pt>
                <c:pt idx="77">
                  <c:v>112.02545214771357</c:v>
                </c:pt>
                <c:pt idx="78">
                  <c:v>114.74694792796302</c:v>
                </c:pt>
                <c:pt idx="79">
                  <c:v>114.82928044178098</c:v>
                </c:pt>
                <c:pt idx="80">
                  <c:v>119.05196443586102</c:v>
                </c:pt>
                <c:pt idx="81">
                  <c:v>121.19524976637729</c:v>
                </c:pt>
                <c:pt idx="82">
                  <c:v>121.71642524212102</c:v>
                </c:pt>
                <c:pt idx="83">
                  <c:v>126.34368993460799</c:v>
                </c:pt>
                <c:pt idx="84">
                  <c:v>128.059851177995</c:v>
                </c:pt>
                <c:pt idx="85">
                  <c:v>128.88475454304148</c:v>
                </c:pt>
                <c:pt idx="86">
                  <c:v>133.92143738579341</c:v>
                </c:pt>
                <c:pt idx="87">
                  <c:v>135.39823691496269</c:v>
                </c:pt>
                <c:pt idx="88">
                  <c:v>136.35820934748247</c:v>
                </c:pt>
                <c:pt idx="89">
                  <c:v>141.80856487679799</c:v>
                </c:pt>
                <c:pt idx="90">
                  <c:v>143.2806872917553</c:v>
                </c:pt>
                <c:pt idx="91">
                  <c:v>144.16392476777995</c:v>
                </c:pt>
                <c:pt idx="92">
                  <c:v>150.03141407449004</c:v>
                </c:pt>
                <c:pt idx="93">
                  <c:v>151.79438228198092</c:v>
                </c:pt>
                <c:pt idx="94">
                  <c:v>152.33282477068101</c:v>
                </c:pt>
                <c:pt idx="95">
                  <c:v>158.61984104177498</c:v>
                </c:pt>
                <c:pt idx="96">
                  <c:v>160.90036213681648</c:v>
                </c:pt>
                <c:pt idx="97">
                  <c:v>161.04929563886597</c:v>
                </c:pt>
                <c:pt idx="98">
                  <c:v>167.60787062014097</c:v>
                </c:pt>
                <c:pt idx="99">
                  <c:v>169.90744837599317</c:v>
                </c:pt>
                <c:pt idx="100">
                  <c:v>171.186906220797</c:v>
                </c:pt>
                <c:pt idx="101">
                  <c:v>177.034510587977</c:v>
                </c:pt>
                <c:pt idx="102">
                  <c:v>179.401635296693</c:v>
                </c:pt>
                <c:pt idx="103">
                  <c:v>182.39351479758398</c:v>
                </c:pt>
                <c:pt idx="104">
                  <c:v>186.94477482231136</c:v>
                </c:pt>
                <c:pt idx="105">
                  <c:v>189.43863465300299</c:v>
                </c:pt>
                <c:pt idx="106">
                  <c:v>194.92143732478402</c:v>
                </c:pt>
                <c:pt idx="107">
                  <c:v>197.39098334922627</c:v>
                </c:pt>
                <c:pt idx="108">
                  <c:v>200.08429903151301</c:v>
                </c:pt>
                <c:pt idx="109">
                  <c:v>208.43443437207227</c:v>
                </c:pt>
                <c:pt idx="110">
                  <c:v>209.12442447336699</c:v>
                </c:pt>
                <c:pt idx="111">
                  <c:v>211.417242890468</c:v>
                </c:pt>
                <c:pt idx="112">
                  <c:v>220.14758379016158</c:v>
                </c:pt>
                <c:pt idx="113">
                  <c:v>223.53236925915198</c:v>
                </c:pt>
                <c:pt idx="114">
                  <c:v>225.520569840386</c:v>
                </c:pt>
                <c:pt idx="115">
                  <c:v>232.616929060405</c:v>
                </c:pt>
                <c:pt idx="116">
                  <c:v>236.54570568390139</c:v>
                </c:pt>
                <c:pt idx="117">
                  <c:v>238.33333333333354</c:v>
                </c:pt>
                <c:pt idx="118">
                  <c:v>244.91309377920115</c:v>
                </c:pt>
                <c:pt idx="119">
                  <c:v>245.94688953350698</c:v>
                </c:pt>
                <c:pt idx="120">
                  <c:v>246.33333333333354</c:v>
                </c:pt>
                <c:pt idx="121">
                  <c:v>250.60117978516399</c:v>
                </c:pt>
                <c:pt idx="122">
                  <c:v>260.26512732040101</c:v>
                </c:pt>
                <c:pt idx="123">
                  <c:v>265.88035000990197</c:v>
                </c:pt>
                <c:pt idx="124">
                  <c:v>268.64762488318945</c:v>
                </c:pt>
                <c:pt idx="125">
                  <c:v>275.73000226258807</c:v>
                </c:pt>
                <c:pt idx="126">
                  <c:v>282.61678737893897</c:v>
                </c:pt>
                <c:pt idx="127">
                  <c:v>292.54127842756697</c:v>
                </c:pt>
                <c:pt idx="128">
                  <c:v>299.24675739879194</c:v>
                </c:pt>
                <c:pt idx="129">
                  <c:v>301.11806053881401</c:v>
                </c:pt>
                <c:pt idx="130">
                  <c:v>310.95594797376998</c:v>
                </c:pt>
                <c:pt idx="131">
                  <c:v>321.80072427363501</c:v>
                </c:pt>
                <c:pt idx="132">
                  <c:v>331.31242073501915</c:v>
                </c:pt>
                <c:pt idx="133">
                  <c:v>342.37381244159258</c:v>
                </c:pt>
                <c:pt idx="134">
                  <c:v>345.24879450127156</c:v>
                </c:pt>
                <c:pt idx="135">
                  <c:v>354.06902117595644</c:v>
                </c:pt>
                <c:pt idx="136">
                  <c:v>372.31760502728503</c:v>
                </c:pt>
                <c:pt idx="137">
                  <c:v>379.86832691929823</c:v>
                </c:pt>
                <c:pt idx="138">
                  <c:v>385.28333333333302</c:v>
                </c:pt>
                <c:pt idx="139">
                  <c:v>404.33321262106</c:v>
                </c:pt>
                <c:pt idx="140">
                  <c:v>409.651439648382</c:v>
                </c:pt>
                <c:pt idx="141">
                  <c:v>443.51714951575701</c:v>
                </c:pt>
                <c:pt idx="142">
                  <c:v>444.87738535956208</c:v>
                </c:pt>
                <c:pt idx="143">
                  <c:v>487.99045856174803</c:v>
                </c:pt>
                <c:pt idx="144">
                  <c:v>494.03403026940703</c:v>
                </c:pt>
                <c:pt idx="145">
                  <c:v>543.57287703417762</c:v>
                </c:pt>
                <c:pt idx="146">
                  <c:v>565.23357475788134</c:v>
                </c:pt>
                <c:pt idx="147">
                  <c:v>621.91189594754053</c:v>
                </c:pt>
              </c:numCache>
            </c:numRef>
          </c:xVal>
          <c:yVal>
            <c:numRef>
              <c:f>CarcPiv!$L$6:$L$153</c:f>
              <c:numCache>
                <c:formatCode>General</c:formatCode>
                <c:ptCount val="148"/>
                <c:pt idx="0">
                  <c:v>0.65033404349971258</c:v>
                </c:pt>
                <c:pt idx="2">
                  <c:v>0.65269804647330587</c:v>
                </c:pt>
                <c:pt idx="6">
                  <c:v>0.6548512923868266</c:v>
                </c:pt>
                <c:pt idx="9">
                  <c:v>0.65864189809023777</c:v>
                </c:pt>
                <c:pt idx="13">
                  <c:v>0.64637106131682365</c:v>
                </c:pt>
                <c:pt idx="16">
                  <c:v>0.65670038219371496</c:v>
                </c:pt>
                <c:pt idx="20">
                  <c:v>0.65326233913059195</c:v>
                </c:pt>
                <c:pt idx="24">
                  <c:v>0.6560216212717207</c:v>
                </c:pt>
                <c:pt idx="27">
                  <c:v>0.65104687857740295</c:v>
                </c:pt>
                <c:pt idx="30">
                  <c:v>0.65622052987196799</c:v>
                </c:pt>
                <c:pt idx="34">
                  <c:v>0.65255685319616763</c:v>
                </c:pt>
                <c:pt idx="37">
                  <c:v>0.65439948554777871</c:v>
                </c:pt>
                <c:pt idx="41">
                  <c:v>0.65261534893070605</c:v>
                </c:pt>
                <c:pt idx="43">
                  <c:v>0.64880756452481458</c:v>
                </c:pt>
                <c:pt idx="46">
                  <c:v>0.649397701581928</c:v>
                </c:pt>
                <c:pt idx="50">
                  <c:v>0.64873069438806619</c:v>
                </c:pt>
                <c:pt idx="53">
                  <c:v>0.65606162400194501</c:v>
                </c:pt>
                <c:pt idx="56">
                  <c:v>0.65203778241923305</c:v>
                </c:pt>
                <c:pt idx="60">
                  <c:v>0.65547141939795395</c:v>
                </c:pt>
                <c:pt idx="63">
                  <c:v>0.65676125434171895</c:v>
                </c:pt>
                <c:pt idx="66">
                  <c:v>0.65336209833735259</c:v>
                </c:pt>
                <c:pt idx="69">
                  <c:v>0.65598224763484059</c:v>
                </c:pt>
                <c:pt idx="72">
                  <c:v>0.65489625518462524</c:v>
                </c:pt>
                <c:pt idx="75">
                  <c:v>0.65632372111972004</c:v>
                </c:pt>
                <c:pt idx="79">
                  <c:v>0.65496116143066896</c:v>
                </c:pt>
                <c:pt idx="82">
                  <c:v>0.65659438730064701</c:v>
                </c:pt>
                <c:pt idx="85">
                  <c:v>0.64467070176395103</c:v>
                </c:pt>
                <c:pt idx="88">
                  <c:v>0.65423786129098604</c:v>
                </c:pt>
                <c:pt idx="91">
                  <c:v>0.6498704043811776</c:v>
                </c:pt>
                <c:pt idx="94">
                  <c:v>0.65515214742649563</c:v>
                </c:pt>
                <c:pt idx="96">
                  <c:v>0.6530256262911307</c:v>
                </c:pt>
                <c:pt idx="99">
                  <c:v>0.65560655017749359</c:v>
                </c:pt>
                <c:pt idx="102">
                  <c:v>0.65146802497502398</c:v>
                </c:pt>
                <c:pt idx="105">
                  <c:v>0.65426770364408471</c:v>
                </c:pt>
                <c:pt idx="108">
                  <c:v>0.65378491202860001</c:v>
                </c:pt>
                <c:pt idx="111">
                  <c:v>0.65470636232562862</c:v>
                </c:pt>
                <c:pt idx="113">
                  <c:v>0.65627234230982123</c:v>
                </c:pt>
                <c:pt idx="116">
                  <c:v>0.65599046694960006</c:v>
                </c:pt>
                <c:pt idx="121">
                  <c:v>0.65641694235596759</c:v>
                </c:pt>
                <c:pt idx="123">
                  <c:v>0.65449227453603964</c:v>
                </c:pt>
                <c:pt idx="126">
                  <c:v>0.654258484015666</c:v>
                </c:pt>
                <c:pt idx="129">
                  <c:v>0.65313410907748404</c:v>
                </c:pt>
                <c:pt idx="131">
                  <c:v>0.656640985056269</c:v>
                </c:pt>
                <c:pt idx="134">
                  <c:v>0.65104208427296451</c:v>
                </c:pt>
                <c:pt idx="136">
                  <c:v>0.65467126899399053</c:v>
                </c:pt>
                <c:pt idx="139">
                  <c:v>0.65672302898850665</c:v>
                </c:pt>
                <c:pt idx="141">
                  <c:v>0.65308452842331799</c:v>
                </c:pt>
                <c:pt idx="144">
                  <c:v>0.65696869170707095</c:v>
                </c:pt>
                <c:pt idx="146">
                  <c:v>0.65658312584219969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CarcPiv!$M$5</c:f>
              <c:strCache>
                <c:ptCount val="1"/>
                <c:pt idx="0">
                  <c:v>Onion 1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9"/>
          </c:marker>
          <c:xVal>
            <c:numRef>
              <c:f>CarcPiv!$I$6:$I$153</c:f>
              <c:numCache>
                <c:formatCode>General</c:formatCode>
                <c:ptCount val="148"/>
                <c:pt idx="0">
                  <c:v>0</c:v>
                </c:pt>
                <c:pt idx="1">
                  <c:v>2.14884894673559</c:v>
                </c:pt>
                <c:pt idx="2">
                  <c:v>3.5475890025475949</c:v>
                </c:pt>
                <c:pt idx="3">
                  <c:v>3.9033205052655879</c:v>
                </c:pt>
                <c:pt idx="4">
                  <c:v>4.3420071651698198</c:v>
                </c:pt>
                <c:pt idx="5">
                  <c:v>6.58134051138543</c:v>
                </c:pt>
                <c:pt idx="6">
                  <c:v>7.1683293009214397</c:v>
                </c:pt>
                <c:pt idx="7">
                  <c:v>7.8871274910058302</c:v>
                </c:pt>
                <c:pt idx="8">
                  <c:v>8.8688352372667012</c:v>
                </c:pt>
                <c:pt idx="9">
                  <c:v>10.865301284057304</c:v>
                </c:pt>
                <c:pt idx="10">
                  <c:v>11.206608576787502</c:v>
                </c:pt>
                <c:pt idx="11">
                  <c:v>11.954810229565426</c:v>
                </c:pt>
                <c:pt idx="12">
                  <c:v>13.596920522056401</c:v>
                </c:pt>
                <c:pt idx="13">
                  <c:v>14.641784105359999</c:v>
                </c:pt>
                <c:pt idx="14">
                  <c:v>16.04218695326702</c:v>
                </c:pt>
                <c:pt idx="15">
                  <c:v>16.109976688698335</c:v>
                </c:pt>
                <c:pt idx="16">
                  <c:v>18.501273159875531</c:v>
                </c:pt>
                <c:pt idx="17">
                  <c:v>18.544994313754572</c:v>
                </c:pt>
                <c:pt idx="18">
                  <c:v>20.356472761248035</c:v>
                </c:pt>
                <c:pt idx="19">
                  <c:v>21.1081160536149</c:v>
                </c:pt>
                <c:pt idx="20">
                  <c:v>22.447499525658888</c:v>
                </c:pt>
                <c:pt idx="21">
                  <c:v>23.734531103985788</c:v>
                </c:pt>
                <c:pt idx="22">
                  <c:v>24.698403655982499</c:v>
                </c:pt>
                <c:pt idx="23">
                  <c:v>26.427444690548487</c:v>
                </c:pt>
                <c:pt idx="24">
                  <c:v>26.484451640343217</c:v>
                </c:pt>
                <c:pt idx="25">
                  <c:v>29.140157747763499</c:v>
                </c:pt>
                <c:pt idx="26">
                  <c:v>29.190311850940802</c:v>
                </c:pt>
                <c:pt idx="27">
                  <c:v>30.616399528559601</c:v>
                </c:pt>
                <c:pt idx="28">
                  <c:v>32.026864088872394</c:v>
                </c:pt>
                <c:pt idx="29">
                  <c:v>33.686433234349401</c:v>
                </c:pt>
                <c:pt idx="30">
                  <c:v>34.847921949124697</c:v>
                </c:pt>
                <c:pt idx="31">
                  <c:v>34.941139680773496</c:v>
                </c:pt>
                <c:pt idx="32">
                  <c:v>37.937518252570612</c:v>
                </c:pt>
                <c:pt idx="33">
                  <c:v>38.342268005745204</c:v>
                </c:pt>
                <c:pt idx="34">
                  <c:v>39.183936894696096</c:v>
                </c:pt>
                <c:pt idx="35">
                  <c:v>41.020760369558111</c:v>
                </c:pt>
                <c:pt idx="36">
                  <c:v>43.113073202185312</c:v>
                </c:pt>
                <c:pt idx="37">
                  <c:v>43.629735953310103</c:v>
                </c:pt>
                <c:pt idx="38">
                  <c:v>44.196053037660199</c:v>
                </c:pt>
                <c:pt idx="39">
                  <c:v>47.469062207971874</c:v>
                </c:pt>
                <c:pt idx="40">
                  <c:v>48.004671021243659</c:v>
                </c:pt>
                <c:pt idx="41">
                  <c:v>48.191023133871212</c:v>
                </c:pt>
                <c:pt idx="42">
                  <c:v>50.8459936192559</c:v>
                </c:pt>
                <c:pt idx="43">
                  <c:v>52.873958870105511</c:v>
                </c:pt>
                <c:pt idx="44">
                  <c:v>53.023337436520528</c:v>
                </c:pt>
                <c:pt idx="45">
                  <c:v>54.333663619589494</c:v>
                </c:pt>
                <c:pt idx="46">
                  <c:v>57.685210054572011</c:v>
                </c:pt>
                <c:pt idx="47">
                  <c:v>57.9395819980545</c:v>
                </c:pt>
                <c:pt idx="48">
                  <c:v>58.175850614049928</c:v>
                </c:pt>
                <c:pt idx="49">
                  <c:v>61.672049356556499</c:v>
                </c:pt>
                <c:pt idx="50">
                  <c:v>62.6320071223344</c:v>
                </c:pt>
                <c:pt idx="51">
                  <c:v>63.469545963433298</c:v>
                </c:pt>
                <c:pt idx="52">
                  <c:v>65.540272196377103</c:v>
                </c:pt>
                <c:pt idx="53">
                  <c:v>67.722209410881888</c:v>
                </c:pt>
                <c:pt idx="54">
                  <c:v>68.912378945528758</c:v>
                </c:pt>
                <c:pt idx="55">
                  <c:v>69.554499733350383</c:v>
                </c:pt>
                <c:pt idx="56">
                  <c:v>72.964380279309495</c:v>
                </c:pt>
                <c:pt idx="57">
                  <c:v>73.726187558405343</c:v>
                </c:pt>
                <c:pt idx="58">
                  <c:v>74.512996986279902</c:v>
                </c:pt>
                <c:pt idx="59">
                  <c:v>78.068194723575402</c:v>
                </c:pt>
                <c:pt idx="60">
                  <c:v>78.367873789392746</c:v>
                </c:pt>
                <c:pt idx="61">
                  <c:v>80.280822128410179</c:v>
                </c:pt>
                <c:pt idx="62">
                  <c:v>82.595022795672307</c:v>
                </c:pt>
                <c:pt idx="63">
                  <c:v>83.942935152001226</c:v>
                </c:pt>
                <c:pt idx="64">
                  <c:v>86.226146404370695</c:v>
                </c:pt>
                <c:pt idx="65">
                  <c:v>87.323108080462049</c:v>
                </c:pt>
                <c:pt idx="66">
                  <c:v>89.700817648346856</c:v>
                </c:pt>
                <c:pt idx="67">
                  <c:v>92.2711818721599</c:v>
                </c:pt>
                <c:pt idx="68">
                  <c:v>92.360242354932979</c:v>
                </c:pt>
                <c:pt idx="69">
                  <c:v>95.653919378907801</c:v>
                </c:pt>
                <c:pt idx="70">
                  <c:v>97.4607186623915</c:v>
                </c:pt>
                <c:pt idx="71">
                  <c:v>98.695491674612782</c:v>
                </c:pt>
                <c:pt idx="72">
                  <c:v>101.81594401703001</c:v>
                </c:pt>
                <c:pt idx="73">
                  <c:v>102.91649940934651</c:v>
                </c:pt>
                <c:pt idx="74">
                  <c:v>105.24553567298598</c:v>
                </c:pt>
                <c:pt idx="75">
                  <c:v>108.202090808222</c:v>
                </c:pt>
                <c:pt idx="76">
                  <c:v>108.667327239179</c:v>
                </c:pt>
                <c:pt idx="77">
                  <c:v>112.02545214771357</c:v>
                </c:pt>
                <c:pt idx="78">
                  <c:v>114.74694792796302</c:v>
                </c:pt>
                <c:pt idx="79">
                  <c:v>114.82928044178098</c:v>
                </c:pt>
                <c:pt idx="80">
                  <c:v>119.05196443586102</c:v>
                </c:pt>
                <c:pt idx="81">
                  <c:v>121.19524976637729</c:v>
                </c:pt>
                <c:pt idx="82">
                  <c:v>121.71642524212102</c:v>
                </c:pt>
                <c:pt idx="83">
                  <c:v>126.34368993460799</c:v>
                </c:pt>
                <c:pt idx="84">
                  <c:v>128.059851177995</c:v>
                </c:pt>
                <c:pt idx="85">
                  <c:v>128.88475454304148</c:v>
                </c:pt>
                <c:pt idx="86">
                  <c:v>133.92143738579341</c:v>
                </c:pt>
                <c:pt idx="87">
                  <c:v>135.39823691496269</c:v>
                </c:pt>
                <c:pt idx="88">
                  <c:v>136.35820934748247</c:v>
                </c:pt>
                <c:pt idx="89">
                  <c:v>141.80856487679799</c:v>
                </c:pt>
                <c:pt idx="90">
                  <c:v>143.2806872917553</c:v>
                </c:pt>
                <c:pt idx="91">
                  <c:v>144.16392476777995</c:v>
                </c:pt>
                <c:pt idx="92">
                  <c:v>150.03141407449004</c:v>
                </c:pt>
                <c:pt idx="93">
                  <c:v>151.79438228198092</c:v>
                </c:pt>
                <c:pt idx="94">
                  <c:v>152.33282477068101</c:v>
                </c:pt>
                <c:pt idx="95">
                  <c:v>158.61984104177498</c:v>
                </c:pt>
                <c:pt idx="96">
                  <c:v>160.90036213681648</c:v>
                </c:pt>
                <c:pt idx="97">
                  <c:v>161.04929563886597</c:v>
                </c:pt>
                <c:pt idx="98">
                  <c:v>167.60787062014097</c:v>
                </c:pt>
                <c:pt idx="99">
                  <c:v>169.90744837599317</c:v>
                </c:pt>
                <c:pt idx="100">
                  <c:v>171.186906220797</c:v>
                </c:pt>
                <c:pt idx="101">
                  <c:v>177.034510587977</c:v>
                </c:pt>
                <c:pt idx="102">
                  <c:v>179.401635296693</c:v>
                </c:pt>
                <c:pt idx="103">
                  <c:v>182.39351479758398</c:v>
                </c:pt>
                <c:pt idx="104">
                  <c:v>186.94477482231136</c:v>
                </c:pt>
                <c:pt idx="105">
                  <c:v>189.43863465300299</c:v>
                </c:pt>
                <c:pt idx="106">
                  <c:v>194.92143732478402</c:v>
                </c:pt>
                <c:pt idx="107">
                  <c:v>197.39098334922627</c:v>
                </c:pt>
                <c:pt idx="108">
                  <c:v>200.08429903151301</c:v>
                </c:pt>
                <c:pt idx="109">
                  <c:v>208.43443437207227</c:v>
                </c:pt>
                <c:pt idx="110">
                  <c:v>209.12442447336699</c:v>
                </c:pt>
                <c:pt idx="111">
                  <c:v>211.417242890468</c:v>
                </c:pt>
                <c:pt idx="112">
                  <c:v>220.14758379016158</c:v>
                </c:pt>
                <c:pt idx="113">
                  <c:v>223.53236925915198</c:v>
                </c:pt>
                <c:pt idx="114">
                  <c:v>225.520569840386</c:v>
                </c:pt>
                <c:pt idx="115">
                  <c:v>232.616929060405</c:v>
                </c:pt>
                <c:pt idx="116">
                  <c:v>236.54570568390139</c:v>
                </c:pt>
                <c:pt idx="117">
                  <c:v>238.33333333333354</c:v>
                </c:pt>
                <c:pt idx="118">
                  <c:v>244.91309377920115</c:v>
                </c:pt>
                <c:pt idx="119">
                  <c:v>245.94688953350698</c:v>
                </c:pt>
                <c:pt idx="120">
                  <c:v>246.33333333333354</c:v>
                </c:pt>
                <c:pt idx="121">
                  <c:v>250.60117978516399</c:v>
                </c:pt>
                <c:pt idx="122">
                  <c:v>260.26512732040101</c:v>
                </c:pt>
                <c:pt idx="123">
                  <c:v>265.88035000990197</c:v>
                </c:pt>
                <c:pt idx="124">
                  <c:v>268.64762488318945</c:v>
                </c:pt>
                <c:pt idx="125">
                  <c:v>275.73000226258807</c:v>
                </c:pt>
                <c:pt idx="126">
                  <c:v>282.61678737893897</c:v>
                </c:pt>
                <c:pt idx="127">
                  <c:v>292.54127842756697</c:v>
                </c:pt>
                <c:pt idx="128">
                  <c:v>299.24675739879194</c:v>
                </c:pt>
                <c:pt idx="129">
                  <c:v>301.11806053881401</c:v>
                </c:pt>
                <c:pt idx="130">
                  <c:v>310.95594797376998</c:v>
                </c:pt>
                <c:pt idx="131">
                  <c:v>321.80072427363501</c:v>
                </c:pt>
                <c:pt idx="132">
                  <c:v>331.31242073501915</c:v>
                </c:pt>
                <c:pt idx="133">
                  <c:v>342.37381244159258</c:v>
                </c:pt>
                <c:pt idx="134">
                  <c:v>345.24879450127156</c:v>
                </c:pt>
                <c:pt idx="135">
                  <c:v>354.06902117595644</c:v>
                </c:pt>
                <c:pt idx="136">
                  <c:v>372.31760502728503</c:v>
                </c:pt>
                <c:pt idx="137">
                  <c:v>379.86832691929823</c:v>
                </c:pt>
                <c:pt idx="138">
                  <c:v>385.28333333333302</c:v>
                </c:pt>
                <c:pt idx="139">
                  <c:v>404.33321262106</c:v>
                </c:pt>
                <c:pt idx="140">
                  <c:v>409.651439648382</c:v>
                </c:pt>
                <c:pt idx="141">
                  <c:v>443.51714951575701</c:v>
                </c:pt>
                <c:pt idx="142">
                  <c:v>444.87738535956208</c:v>
                </c:pt>
                <c:pt idx="143">
                  <c:v>487.99045856174803</c:v>
                </c:pt>
                <c:pt idx="144">
                  <c:v>494.03403026940703</c:v>
                </c:pt>
                <c:pt idx="145">
                  <c:v>543.57287703417762</c:v>
                </c:pt>
                <c:pt idx="146">
                  <c:v>565.23357475788134</c:v>
                </c:pt>
                <c:pt idx="147">
                  <c:v>621.91189594754053</c:v>
                </c:pt>
              </c:numCache>
            </c:numRef>
          </c:xVal>
          <c:yVal>
            <c:numRef>
              <c:f>CarcPiv!$M$6:$M$153</c:f>
              <c:numCache>
                <c:formatCode>General</c:formatCode>
                <c:ptCount val="148"/>
                <c:pt idx="138">
                  <c:v>0.62283737024221397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CarcPiv!$N$5</c:f>
              <c:strCache>
                <c:ptCount val="1"/>
                <c:pt idx="0">
                  <c:v>Onion 2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</c:marker>
          <c:xVal>
            <c:numRef>
              <c:f>CarcPiv!$I$6:$I$153</c:f>
              <c:numCache>
                <c:formatCode>General</c:formatCode>
                <c:ptCount val="148"/>
                <c:pt idx="0">
                  <c:v>0</c:v>
                </c:pt>
                <c:pt idx="1">
                  <c:v>2.14884894673559</c:v>
                </c:pt>
                <c:pt idx="2">
                  <c:v>3.5475890025475949</c:v>
                </c:pt>
                <c:pt idx="3">
                  <c:v>3.9033205052655879</c:v>
                </c:pt>
                <c:pt idx="4">
                  <c:v>4.3420071651698198</c:v>
                </c:pt>
                <c:pt idx="5">
                  <c:v>6.58134051138543</c:v>
                </c:pt>
                <c:pt idx="6">
                  <c:v>7.1683293009214397</c:v>
                </c:pt>
                <c:pt idx="7">
                  <c:v>7.8871274910058302</c:v>
                </c:pt>
                <c:pt idx="8">
                  <c:v>8.8688352372667012</c:v>
                </c:pt>
                <c:pt idx="9">
                  <c:v>10.865301284057304</c:v>
                </c:pt>
                <c:pt idx="10">
                  <c:v>11.206608576787502</c:v>
                </c:pt>
                <c:pt idx="11">
                  <c:v>11.954810229565426</c:v>
                </c:pt>
                <c:pt idx="12">
                  <c:v>13.596920522056401</c:v>
                </c:pt>
                <c:pt idx="13">
                  <c:v>14.641784105359999</c:v>
                </c:pt>
                <c:pt idx="14">
                  <c:v>16.04218695326702</c:v>
                </c:pt>
                <c:pt idx="15">
                  <c:v>16.109976688698335</c:v>
                </c:pt>
                <c:pt idx="16">
                  <c:v>18.501273159875531</c:v>
                </c:pt>
                <c:pt idx="17">
                  <c:v>18.544994313754572</c:v>
                </c:pt>
                <c:pt idx="18">
                  <c:v>20.356472761248035</c:v>
                </c:pt>
                <c:pt idx="19">
                  <c:v>21.1081160536149</c:v>
                </c:pt>
                <c:pt idx="20">
                  <c:v>22.447499525658888</c:v>
                </c:pt>
                <c:pt idx="21">
                  <c:v>23.734531103985788</c:v>
                </c:pt>
                <c:pt idx="22">
                  <c:v>24.698403655982499</c:v>
                </c:pt>
                <c:pt idx="23">
                  <c:v>26.427444690548487</c:v>
                </c:pt>
                <c:pt idx="24">
                  <c:v>26.484451640343217</c:v>
                </c:pt>
                <c:pt idx="25">
                  <c:v>29.140157747763499</c:v>
                </c:pt>
                <c:pt idx="26">
                  <c:v>29.190311850940802</c:v>
                </c:pt>
                <c:pt idx="27">
                  <c:v>30.616399528559601</c:v>
                </c:pt>
                <c:pt idx="28">
                  <c:v>32.026864088872394</c:v>
                </c:pt>
                <c:pt idx="29">
                  <c:v>33.686433234349401</c:v>
                </c:pt>
                <c:pt idx="30">
                  <c:v>34.847921949124697</c:v>
                </c:pt>
                <c:pt idx="31">
                  <c:v>34.941139680773496</c:v>
                </c:pt>
                <c:pt idx="32">
                  <c:v>37.937518252570612</c:v>
                </c:pt>
                <c:pt idx="33">
                  <c:v>38.342268005745204</c:v>
                </c:pt>
                <c:pt idx="34">
                  <c:v>39.183936894696096</c:v>
                </c:pt>
                <c:pt idx="35">
                  <c:v>41.020760369558111</c:v>
                </c:pt>
                <c:pt idx="36">
                  <c:v>43.113073202185312</c:v>
                </c:pt>
                <c:pt idx="37">
                  <c:v>43.629735953310103</c:v>
                </c:pt>
                <c:pt idx="38">
                  <c:v>44.196053037660199</c:v>
                </c:pt>
                <c:pt idx="39">
                  <c:v>47.469062207971874</c:v>
                </c:pt>
                <c:pt idx="40">
                  <c:v>48.004671021243659</c:v>
                </c:pt>
                <c:pt idx="41">
                  <c:v>48.191023133871212</c:v>
                </c:pt>
                <c:pt idx="42">
                  <c:v>50.8459936192559</c:v>
                </c:pt>
                <c:pt idx="43">
                  <c:v>52.873958870105511</c:v>
                </c:pt>
                <c:pt idx="44">
                  <c:v>53.023337436520528</c:v>
                </c:pt>
                <c:pt idx="45">
                  <c:v>54.333663619589494</c:v>
                </c:pt>
                <c:pt idx="46">
                  <c:v>57.685210054572011</c:v>
                </c:pt>
                <c:pt idx="47">
                  <c:v>57.9395819980545</c:v>
                </c:pt>
                <c:pt idx="48">
                  <c:v>58.175850614049928</c:v>
                </c:pt>
                <c:pt idx="49">
                  <c:v>61.672049356556499</c:v>
                </c:pt>
                <c:pt idx="50">
                  <c:v>62.6320071223344</c:v>
                </c:pt>
                <c:pt idx="51">
                  <c:v>63.469545963433298</c:v>
                </c:pt>
                <c:pt idx="52">
                  <c:v>65.540272196377103</c:v>
                </c:pt>
                <c:pt idx="53">
                  <c:v>67.722209410881888</c:v>
                </c:pt>
                <c:pt idx="54">
                  <c:v>68.912378945528758</c:v>
                </c:pt>
                <c:pt idx="55">
                  <c:v>69.554499733350383</c:v>
                </c:pt>
                <c:pt idx="56">
                  <c:v>72.964380279309495</c:v>
                </c:pt>
                <c:pt idx="57">
                  <c:v>73.726187558405343</c:v>
                </c:pt>
                <c:pt idx="58">
                  <c:v>74.512996986279902</c:v>
                </c:pt>
                <c:pt idx="59">
                  <c:v>78.068194723575402</c:v>
                </c:pt>
                <c:pt idx="60">
                  <c:v>78.367873789392746</c:v>
                </c:pt>
                <c:pt idx="61">
                  <c:v>80.280822128410179</c:v>
                </c:pt>
                <c:pt idx="62">
                  <c:v>82.595022795672307</c:v>
                </c:pt>
                <c:pt idx="63">
                  <c:v>83.942935152001226</c:v>
                </c:pt>
                <c:pt idx="64">
                  <c:v>86.226146404370695</c:v>
                </c:pt>
                <c:pt idx="65">
                  <c:v>87.323108080462049</c:v>
                </c:pt>
                <c:pt idx="66">
                  <c:v>89.700817648346856</c:v>
                </c:pt>
                <c:pt idx="67">
                  <c:v>92.2711818721599</c:v>
                </c:pt>
                <c:pt idx="68">
                  <c:v>92.360242354932979</c:v>
                </c:pt>
                <c:pt idx="69">
                  <c:v>95.653919378907801</c:v>
                </c:pt>
                <c:pt idx="70">
                  <c:v>97.4607186623915</c:v>
                </c:pt>
                <c:pt idx="71">
                  <c:v>98.695491674612782</c:v>
                </c:pt>
                <c:pt idx="72">
                  <c:v>101.81594401703001</c:v>
                </c:pt>
                <c:pt idx="73">
                  <c:v>102.91649940934651</c:v>
                </c:pt>
                <c:pt idx="74">
                  <c:v>105.24553567298598</c:v>
                </c:pt>
                <c:pt idx="75">
                  <c:v>108.202090808222</c:v>
                </c:pt>
                <c:pt idx="76">
                  <c:v>108.667327239179</c:v>
                </c:pt>
                <c:pt idx="77">
                  <c:v>112.02545214771357</c:v>
                </c:pt>
                <c:pt idx="78">
                  <c:v>114.74694792796302</c:v>
                </c:pt>
                <c:pt idx="79">
                  <c:v>114.82928044178098</c:v>
                </c:pt>
                <c:pt idx="80">
                  <c:v>119.05196443586102</c:v>
                </c:pt>
                <c:pt idx="81">
                  <c:v>121.19524976637729</c:v>
                </c:pt>
                <c:pt idx="82">
                  <c:v>121.71642524212102</c:v>
                </c:pt>
                <c:pt idx="83">
                  <c:v>126.34368993460799</c:v>
                </c:pt>
                <c:pt idx="84">
                  <c:v>128.059851177995</c:v>
                </c:pt>
                <c:pt idx="85">
                  <c:v>128.88475454304148</c:v>
                </c:pt>
                <c:pt idx="86">
                  <c:v>133.92143738579341</c:v>
                </c:pt>
                <c:pt idx="87">
                  <c:v>135.39823691496269</c:v>
                </c:pt>
                <c:pt idx="88">
                  <c:v>136.35820934748247</c:v>
                </c:pt>
                <c:pt idx="89">
                  <c:v>141.80856487679799</c:v>
                </c:pt>
                <c:pt idx="90">
                  <c:v>143.2806872917553</c:v>
                </c:pt>
                <c:pt idx="91">
                  <c:v>144.16392476777995</c:v>
                </c:pt>
                <c:pt idx="92">
                  <c:v>150.03141407449004</c:v>
                </c:pt>
                <c:pt idx="93">
                  <c:v>151.79438228198092</c:v>
                </c:pt>
                <c:pt idx="94">
                  <c:v>152.33282477068101</c:v>
                </c:pt>
                <c:pt idx="95">
                  <c:v>158.61984104177498</c:v>
                </c:pt>
                <c:pt idx="96">
                  <c:v>160.90036213681648</c:v>
                </c:pt>
                <c:pt idx="97">
                  <c:v>161.04929563886597</c:v>
                </c:pt>
                <c:pt idx="98">
                  <c:v>167.60787062014097</c:v>
                </c:pt>
                <c:pt idx="99">
                  <c:v>169.90744837599317</c:v>
                </c:pt>
                <c:pt idx="100">
                  <c:v>171.186906220797</c:v>
                </c:pt>
                <c:pt idx="101">
                  <c:v>177.034510587977</c:v>
                </c:pt>
                <c:pt idx="102">
                  <c:v>179.401635296693</c:v>
                </c:pt>
                <c:pt idx="103">
                  <c:v>182.39351479758398</c:v>
                </c:pt>
                <c:pt idx="104">
                  <c:v>186.94477482231136</c:v>
                </c:pt>
                <c:pt idx="105">
                  <c:v>189.43863465300299</c:v>
                </c:pt>
                <c:pt idx="106">
                  <c:v>194.92143732478402</c:v>
                </c:pt>
                <c:pt idx="107">
                  <c:v>197.39098334922627</c:v>
                </c:pt>
                <c:pt idx="108">
                  <c:v>200.08429903151301</c:v>
                </c:pt>
                <c:pt idx="109">
                  <c:v>208.43443437207227</c:v>
                </c:pt>
                <c:pt idx="110">
                  <c:v>209.12442447336699</c:v>
                </c:pt>
                <c:pt idx="111">
                  <c:v>211.417242890468</c:v>
                </c:pt>
                <c:pt idx="112">
                  <c:v>220.14758379016158</c:v>
                </c:pt>
                <c:pt idx="113">
                  <c:v>223.53236925915198</c:v>
                </c:pt>
                <c:pt idx="114">
                  <c:v>225.520569840386</c:v>
                </c:pt>
                <c:pt idx="115">
                  <c:v>232.616929060405</c:v>
                </c:pt>
                <c:pt idx="116">
                  <c:v>236.54570568390139</c:v>
                </c:pt>
                <c:pt idx="117">
                  <c:v>238.33333333333354</c:v>
                </c:pt>
                <c:pt idx="118">
                  <c:v>244.91309377920115</c:v>
                </c:pt>
                <c:pt idx="119">
                  <c:v>245.94688953350698</c:v>
                </c:pt>
                <c:pt idx="120">
                  <c:v>246.33333333333354</c:v>
                </c:pt>
                <c:pt idx="121">
                  <c:v>250.60117978516399</c:v>
                </c:pt>
                <c:pt idx="122">
                  <c:v>260.26512732040101</c:v>
                </c:pt>
                <c:pt idx="123">
                  <c:v>265.88035000990197</c:v>
                </c:pt>
                <c:pt idx="124">
                  <c:v>268.64762488318945</c:v>
                </c:pt>
                <c:pt idx="125">
                  <c:v>275.73000226258807</c:v>
                </c:pt>
                <c:pt idx="126">
                  <c:v>282.61678737893897</c:v>
                </c:pt>
                <c:pt idx="127">
                  <c:v>292.54127842756697</c:v>
                </c:pt>
                <c:pt idx="128">
                  <c:v>299.24675739879194</c:v>
                </c:pt>
                <c:pt idx="129">
                  <c:v>301.11806053881401</c:v>
                </c:pt>
                <c:pt idx="130">
                  <c:v>310.95594797376998</c:v>
                </c:pt>
                <c:pt idx="131">
                  <c:v>321.80072427363501</c:v>
                </c:pt>
                <c:pt idx="132">
                  <c:v>331.31242073501915</c:v>
                </c:pt>
                <c:pt idx="133">
                  <c:v>342.37381244159258</c:v>
                </c:pt>
                <c:pt idx="134">
                  <c:v>345.24879450127156</c:v>
                </c:pt>
                <c:pt idx="135">
                  <c:v>354.06902117595644</c:v>
                </c:pt>
                <c:pt idx="136">
                  <c:v>372.31760502728503</c:v>
                </c:pt>
                <c:pt idx="137">
                  <c:v>379.86832691929823</c:v>
                </c:pt>
                <c:pt idx="138">
                  <c:v>385.28333333333302</c:v>
                </c:pt>
                <c:pt idx="139">
                  <c:v>404.33321262106</c:v>
                </c:pt>
                <c:pt idx="140">
                  <c:v>409.651439648382</c:v>
                </c:pt>
                <c:pt idx="141">
                  <c:v>443.51714951575701</c:v>
                </c:pt>
                <c:pt idx="142">
                  <c:v>444.87738535956208</c:v>
                </c:pt>
                <c:pt idx="143">
                  <c:v>487.99045856174803</c:v>
                </c:pt>
                <c:pt idx="144">
                  <c:v>494.03403026940703</c:v>
                </c:pt>
                <c:pt idx="145">
                  <c:v>543.57287703417762</c:v>
                </c:pt>
                <c:pt idx="146">
                  <c:v>565.23357475788134</c:v>
                </c:pt>
                <c:pt idx="147">
                  <c:v>621.91189594754053</c:v>
                </c:pt>
              </c:numCache>
            </c:numRef>
          </c:xVal>
          <c:yVal>
            <c:numRef>
              <c:f>CarcPiv!$N$6:$N$153</c:f>
              <c:numCache>
                <c:formatCode>General</c:formatCode>
                <c:ptCount val="148"/>
                <c:pt idx="120">
                  <c:v>0.7146941109205277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CarcPiv!$O$5</c:f>
              <c:strCache>
                <c:ptCount val="1"/>
                <c:pt idx="0">
                  <c:v>Onion 3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ysClr val="windowText" lastClr="000000"/>
              </a:solidFill>
              <a:ln>
                <a:noFill/>
              </a:ln>
            </c:spPr>
          </c:marker>
          <c:xVal>
            <c:numRef>
              <c:f>CarcPiv!$I$6:$I$153</c:f>
              <c:numCache>
                <c:formatCode>General</c:formatCode>
                <c:ptCount val="148"/>
                <c:pt idx="0">
                  <c:v>0</c:v>
                </c:pt>
                <c:pt idx="1">
                  <c:v>2.14884894673559</c:v>
                </c:pt>
                <c:pt idx="2">
                  <c:v>3.5475890025475949</c:v>
                </c:pt>
                <c:pt idx="3">
                  <c:v>3.9033205052655879</c:v>
                </c:pt>
                <c:pt idx="4">
                  <c:v>4.3420071651698198</c:v>
                </c:pt>
                <c:pt idx="5">
                  <c:v>6.58134051138543</c:v>
                </c:pt>
                <c:pt idx="6">
                  <c:v>7.1683293009214397</c:v>
                </c:pt>
                <c:pt idx="7">
                  <c:v>7.8871274910058302</c:v>
                </c:pt>
                <c:pt idx="8">
                  <c:v>8.8688352372667012</c:v>
                </c:pt>
                <c:pt idx="9">
                  <c:v>10.865301284057304</c:v>
                </c:pt>
                <c:pt idx="10">
                  <c:v>11.206608576787502</c:v>
                </c:pt>
                <c:pt idx="11">
                  <c:v>11.954810229565426</c:v>
                </c:pt>
                <c:pt idx="12">
                  <c:v>13.596920522056401</c:v>
                </c:pt>
                <c:pt idx="13">
                  <c:v>14.641784105359999</c:v>
                </c:pt>
                <c:pt idx="14">
                  <c:v>16.04218695326702</c:v>
                </c:pt>
                <c:pt idx="15">
                  <c:v>16.109976688698335</c:v>
                </c:pt>
                <c:pt idx="16">
                  <c:v>18.501273159875531</c:v>
                </c:pt>
                <c:pt idx="17">
                  <c:v>18.544994313754572</c:v>
                </c:pt>
                <c:pt idx="18">
                  <c:v>20.356472761248035</c:v>
                </c:pt>
                <c:pt idx="19">
                  <c:v>21.1081160536149</c:v>
                </c:pt>
                <c:pt idx="20">
                  <c:v>22.447499525658888</c:v>
                </c:pt>
                <c:pt idx="21">
                  <c:v>23.734531103985788</c:v>
                </c:pt>
                <c:pt idx="22">
                  <c:v>24.698403655982499</c:v>
                </c:pt>
                <c:pt idx="23">
                  <c:v>26.427444690548487</c:v>
                </c:pt>
                <c:pt idx="24">
                  <c:v>26.484451640343217</c:v>
                </c:pt>
                <c:pt idx="25">
                  <c:v>29.140157747763499</c:v>
                </c:pt>
                <c:pt idx="26">
                  <c:v>29.190311850940802</c:v>
                </c:pt>
                <c:pt idx="27">
                  <c:v>30.616399528559601</c:v>
                </c:pt>
                <c:pt idx="28">
                  <c:v>32.026864088872394</c:v>
                </c:pt>
                <c:pt idx="29">
                  <c:v>33.686433234349401</c:v>
                </c:pt>
                <c:pt idx="30">
                  <c:v>34.847921949124697</c:v>
                </c:pt>
                <c:pt idx="31">
                  <c:v>34.941139680773496</c:v>
                </c:pt>
                <c:pt idx="32">
                  <c:v>37.937518252570612</c:v>
                </c:pt>
                <c:pt idx="33">
                  <c:v>38.342268005745204</c:v>
                </c:pt>
                <c:pt idx="34">
                  <c:v>39.183936894696096</c:v>
                </c:pt>
                <c:pt idx="35">
                  <c:v>41.020760369558111</c:v>
                </c:pt>
                <c:pt idx="36">
                  <c:v>43.113073202185312</c:v>
                </c:pt>
                <c:pt idx="37">
                  <c:v>43.629735953310103</c:v>
                </c:pt>
                <c:pt idx="38">
                  <c:v>44.196053037660199</c:v>
                </c:pt>
                <c:pt idx="39">
                  <c:v>47.469062207971874</c:v>
                </c:pt>
                <c:pt idx="40">
                  <c:v>48.004671021243659</c:v>
                </c:pt>
                <c:pt idx="41">
                  <c:v>48.191023133871212</c:v>
                </c:pt>
                <c:pt idx="42">
                  <c:v>50.8459936192559</c:v>
                </c:pt>
                <c:pt idx="43">
                  <c:v>52.873958870105511</c:v>
                </c:pt>
                <c:pt idx="44">
                  <c:v>53.023337436520528</c:v>
                </c:pt>
                <c:pt idx="45">
                  <c:v>54.333663619589494</c:v>
                </c:pt>
                <c:pt idx="46">
                  <c:v>57.685210054572011</c:v>
                </c:pt>
                <c:pt idx="47">
                  <c:v>57.9395819980545</c:v>
                </c:pt>
                <c:pt idx="48">
                  <c:v>58.175850614049928</c:v>
                </c:pt>
                <c:pt idx="49">
                  <c:v>61.672049356556499</c:v>
                </c:pt>
                <c:pt idx="50">
                  <c:v>62.6320071223344</c:v>
                </c:pt>
                <c:pt idx="51">
                  <c:v>63.469545963433298</c:v>
                </c:pt>
                <c:pt idx="52">
                  <c:v>65.540272196377103</c:v>
                </c:pt>
                <c:pt idx="53">
                  <c:v>67.722209410881888</c:v>
                </c:pt>
                <c:pt idx="54">
                  <c:v>68.912378945528758</c:v>
                </c:pt>
                <c:pt idx="55">
                  <c:v>69.554499733350383</c:v>
                </c:pt>
                <c:pt idx="56">
                  <c:v>72.964380279309495</c:v>
                </c:pt>
                <c:pt idx="57">
                  <c:v>73.726187558405343</c:v>
                </c:pt>
                <c:pt idx="58">
                  <c:v>74.512996986279902</c:v>
                </c:pt>
                <c:pt idx="59">
                  <c:v>78.068194723575402</c:v>
                </c:pt>
                <c:pt idx="60">
                  <c:v>78.367873789392746</c:v>
                </c:pt>
                <c:pt idx="61">
                  <c:v>80.280822128410179</c:v>
                </c:pt>
                <c:pt idx="62">
                  <c:v>82.595022795672307</c:v>
                </c:pt>
                <c:pt idx="63">
                  <c:v>83.942935152001226</c:v>
                </c:pt>
                <c:pt idx="64">
                  <c:v>86.226146404370695</c:v>
                </c:pt>
                <c:pt idx="65">
                  <c:v>87.323108080462049</c:v>
                </c:pt>
                <c:pt idx="66">
                  <c:v>89.700817648346856</c:v>
                </c:pt>
                <c:pt idx="67">
                  <c:v>92.2711818721599</c:v>
                </c:pt>
                <c:pt idx="68">
                  <c:v>92.360242354932979</c:v>
                </c:pt>
                <c:pt idx="69">
                  <c:v>95.653919378907801</c:v>
                </c:pt>
                <c:pt idx="70">
                  <c:v>97.4607186623915</c:v>
                </c:pt>
                <c:pt idx="71">
                  <c:v>98.695491674612782</c:v>
                </c:pt>
                <c:pt idx="72">
                  <c:v>101.81594401703001</c:v>
                </c:pt>
                <c:pt idx="73">
                  <c:v>102.91649940934651</c:v>
                </c:pt>
                <c:pt idx="74">
                  <c:v>105.24553567298598</c:v>
                </c:pt>
                <c:pt idx="75">
                  <c:v>108.202090808222</c:v>
                </c:pt>
                <c:pt idx="76">
                  <c:v>108.667327239179</c:v>
                </c:pt>
                <c:pt idx="77">
                  <c:v>112.02545214771357</c:v>
                </c:pt>
                <c:pt idx="78">
                  <c:v>114.74694792796302</c:v>
                </c:pt>
                <c:pt idx="79">
                  <c:v>114.82928044178098</c:v>
                </c:pt>
                <c:pt idx="80">
                  <c:v>119.05196443586102</c:v>
                </c:pt>
                <c:pt idx="81">
                  <c:v>121.19524976637729</c:v>
                </c:pt>
                <c:pt idx="82">
                  <c:v>121.71642524212102</c:v>
                </c:pt>
                <c:pt idx="83">
                  <c:v>126.34368993460799</c:v>
                </c:pt>
                <c:pt idx="84">
                  <c:v>128.059851177995</c:v>
                </c:pt>
                <c:pt idx="85">
                  <c:v>128.88475454304148</c:v>
                </c:pt>
                <c:pt idx="86">
                  <c:v>133.92143738579341</c:v>
                </c:pt>
                <c:pt idx="87">
                  <c:v>135.39823691496269</c:v>
                </c:pt>
                <c:pt idx="88">
                  <c:v>136.35820934748247</c:v>
                </c:pt>
                <c:pt idx="89">
                  <c:v>141.80856487679799</c:v>
                </c:pt>
                <c:pt idx="90">
                  <c:v>143.2806872917553</c:v>
                </c:pt>
                <c:pt idx="91">
                  <c:v>144.16392476777995</c:v>
                </c:pt>
                <c:pt idx="92">
                  <c:v>150.03141407449004</c:v>
                </c:pt>
                <c:pt idx="93">
                  <c:v>151.79438228198092</c:v>
                </c:pt>
                <c:pt idx="94">
                  <c:v>152.33282477068101</c:v>
                </c:pt>
                <c:pt idx="95">
                  <c:v>158.61984104177498</c:v>
                </c:pt>
                <c:pt idx="96">
                  <c:v>160.90036213681648</c:v>
                </c:pt>
                <c:pt idx="97">
                  <c:v>161.04929563886597</c:v>
                </c:pt>
                <c:pt idx="98">
                  <c:v>167.60787062014097</c:v>
                </c:pt>
                <c:pt idx="99">
                  <c:v>169.90744837599317</c:v>
                </c:pt>
                <c:pt idx="100">
                  <c:v>171.186906220797</c:v>
                </c:pt>
                <c:pt idx="101">
                  <c:v>177.034510587977</c:v>
                </c:pt>
                <c:pt idx="102">
                  <c:v>179.401635296693</c:v>
                </c:pt>
                <c:pt idx="103">
                  <c:v>182.39351479758398</c:v>
                </c:pt>
                <c:pt idx="104">
                  <c:v>186.94477482231136</c:v>
                </c:pt>
                <c:pt idx="105">
                  <c:v>189.43863465300299</c:v>
                </c:pt>
                <c:pt idx="106">
                  <c:v>194.92143732478402</c:v>
                </c:pt>
                <c:pt idx="107">
                  <c:v>197.39098334922627</c:v>
                </c:pt>
                <c:pt idx="108">
                  <c:v>200.08429903151301</c:v>
                </c:pt>
                <c:pt idx="109">
                  <c:v>208.43443437207227</c:v>
                </c:pt>
                <c:pt idx="110">
                  <c:v>209.12442447336699</c:v>
                </c:pt>
                <c:pt idx="111">
                  <c:v>211.417242890468</c:v>
                </c:pt>
                <c:pt idx="112">
                  <c:v>220.14758379016158</c:v>
                </c:pt>
                <c:pt idx="113">
                  <c:v>223.53236925915198</c:v>
                </c:pt>
                <c:pt idx="114">
                  <c:v>225.520569840386</c:v>
                </c:pt>
                <c:pt idx="115">
                  <c:v>232.616929060405</c:v>
                </c:pt>
                <c:pt idx="116">
                  <c:v>236.54570568390139</c:v>
                </c:pt>
                <c:pt idx="117">
                  <c:v>238.33333333333354</c:v>
                </c:pt>
                <c:pt idx="118">
                  <c:v>244.91309377920115</c:v>
                </c:pt>
                <c:pt idx="119">
                  <c:v>245.94688953350698</c:v>
                </c:pt>
                <c:pt idx="120">
                  <c:v>246.33333333333354</c:v>
                </c:pt>
                <c:pt idx="121">
                  <c:v>250.60117978516399</c:v>
                </c:pt>
                <c:pt idx="122">
                  <c:v>260.26512732040101</c:v>
                </c:pt>
                <c:pt idx="123">
                  <c:v>265.88035000990197</c:v>
                </c:pt>
                <c:pt idx="124">
                  <c:v>268.64762488318945</c:v>
                </c:pt>
                <c:pt idx="125">
                  <c:v>275.73000226258807</c:v>
                </c:pt>
                <c:pt idx="126">
                  <c:v>282.61678737893897</c:v>
                </c:pt>
                <c:pt idx="127">
                  <c:v>292.54127842756697</c:v>
                </c:pt>
                <c:pt idx="128">
                  <c:v>299.24675739879194</c:v>
                </c:pt>
                <c:pt idx="129">
                  <c:v>301.11806053881401</c:v>
                </c:pt>
                <c:pt idx="130">
                  <c:v>310.95594797376998</c:v>
                </c:pt>
                <c:pt idx="131">
                  <c:v>321.80072427363501</c:v>
                </c:pt>
                <c:pt idx="132">
                  <c:v>331.31242073501915</c:v>
                </c:pt>
                <c:pt idx="133">
                  <c:v>342.37381244159258</c:v>
                </c:pt>
                <c:pt idx="134">
                  <c:v>345.24879450127156</c:v>
                </c:pt>
                <c:pt idx="135">
                  <c:v>354.06902117595644</c:v>
                </c:pt>
                <c:pt idx="136">
                  <c:v>372.31760502728503</c:v>
                </c:pt>
                <c:pt idx="137">
                  <c:v>379.86832691929823</c:v>
                </c:pt>
                <c:pt idx="138">
                  <c:v>385.28333333333302</c:v>
                </c:pt>
                <c:pt idx="139">
                  <c:v>404.33321262106</c:v>
                </c:pt>
                <c:pt idx="140">
                  <c:v>409.651439648382</c:v>
                </c:pt>
                <c:pt idx="141">
                  <c:v>443.51714951575701</c:v>
                </c:pt>
                <c:pt idx="142">
                  <c:v>444.87738535956208</c:v>
                </c:pt>
                <c:pt idx="143">
                  <c:v>487.99045856174803</c:v>
                </c:pt>
                <c:pt idx="144">
                  <c:v>494.03403026940703</c:v>
                </c:pt>
                <c:pt idx="145">
                  <c:v>543.57287703417762</c:v>
                </c:pt>
                <c:pt idx="146">
                  <c:v>565.23357475788134</c:v>
                </c:pt>
                <c:pt idx="147">
                  <c:v>621.91189594754053</c:v>
                </c:pt>
              </c:numCache>
            </c:numRef>
          </c:xVal>
          <c:yVal>
            <c:numRef>
              <c:f>CarcPiv!$O$6:$O$153</c:f>
              <c:numCache>
                <c:formatCode>General</c:formatCode>
                <c:ptCount val="148"/>
                <c:pt idx="117">
                  <c:v>0.67114093959731735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380160"/>
        <c:axId val="172691392"/>
      </c:scatterChart>
      <c:valAx>
        <c:axId val="120380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Learning Time in Minutes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2691392"/>
        <c:crosses val="autoZero"/>
        <c:crossBetween val="midCat"/>
      </c:valAx>
      <c:valAx>
        <c:axId val="172691392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Testing Set F</a:t>
                </a:r>
                <a:r>
                  <a:rPr lang="en-US" sz="2400" baseline="-25000"/>
                  <a:t>1</a:t>
                </a:r>
                <a:r>
                  <a:rPr lang="en-US" sz="2400"/>
                  <a:t> Score</a:t>
                </a:r>
              </a:p>
            </c:rich>
          </c:tx>
          <c:layout>
            <c:manualLayout>
              <c:xMode val="edge"/>
              <c:yMode val="edge"/>
              <c:x val="8.6378362860893359E-4"/>
              <c:y val="0.24092957130358644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0380160"/>
        <c:crosses val="autoZero"/>
        <c:crossBetween val="midCat"/>
        <c:majorUnit val="0.25"/>
      </c:valAx>
    </c:plotArea>
    <c:legend>
      <c:legendPos val="r"/>
      <c:layout>
        <c:manualLayout>
          <c:xMode val="edge"/>
          <c:yMode val="edge"/>
          <c:x val="0.80746869531933507"/>
          <c:y val="0.23958916593759141"/>
          <c:w val="0.17690630468066568"/>
          <c:h val="0.41434018664333627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span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20543791249395"/>
          <c:y val="5.1400554097404488E-2"/>
          <c:w val="0.68972937848788318"/>
          <c:h val="0.78896580635754132"/>
        </c:manualLayout>
      </c:layout>
      <c:scatterChart>
        <c:scatterStyle val="lineMarker"/>
        <c:varyColors val="0"/>
        <c:ser>
          <c:idx val="0"/>
          <c:order val="0"/>
          <c:tx>
            <c:strRef>
              <c:f>MutaPiv!$J$5</c:f>
              <c:strCache>
                <c:ptCount val="1"/>
                <c:pt idx="0">
                  <c:v>Grid 1</c:v>
                </c:pt>
              </c:strCache>
            </c:strRef>
          </c:tx>
          <c:spPr>
            <a:ln w="25400">
              <a:prstDash val="sysDot"/>
            </a:ln>
          </c:spPr>
          <c:marker>
            <c:symbol val="none"/>
          </c:marker>
          <c:xVal>
            <c:numRef>
              <c:f>MutaPiv!$I$6:$I$153</c:f>
              <c:numCache>
                <c:formatCode>General</c:formatCode>
                <c:ptCount val="148"/>
                <c:pt idx="0">
                  <c:v>0</c:v>
                </c:pt>
                <c:pt idx="1">
                  <c:v>0.46968952584860202</c:v>
                </c:pt>
                <c:pt idx="2">
                  <c:v>0.61428883012305779</c:v>
                </c:pt>
                <c:pt idx="3">
                  <c:v>0.94906405112280101</c:v>
                </c:pt>
                <c:pt idx="4">
                  <c:v>1.241244297757613</c:v>
                </c:pt>
                <c:pt idx="5">
                  <c:v>1.4385314095421968</c:v>
                </c:pt>
                <c:pt idx="6">
                  <c:v>1.8813997929086661</c:v>
                </c:pt>
                <c:pt idx="7">
                  <c:v>1.9385257506114</c:v>
                </c:pt>
                <c:pt idx="8">
                  <c:v>2.4495098535420099</c:v>
                </c:pt>
                <c:pt idx="9">
                  <c:v>2.9719777012281599</c:v>
                </c:pt>
                <c:pt idx="10">
                  <c:v>3.5064573501553502</c:v>
                </c:pt>
                <c:pt idx="11">
                  <c:v>4.0535141380340463</c:v>
                </c:pt>
                <c:pt idx="12">
                  <c:v>4.6137542780011556</c:v>
                </c:pt>
                <c:pt idx="13">
                  <c:v>5.1878288966774946</c:v>
                </c:pt>
                <c:pt idx="14">
                  <c:v>5.7764385835265424</c:v>
                </c:pt>
                <c:pt idx="15">
                  <c:v>6.3803385312258296</c:v>
                </c:pt>
                <c:pt idx="16">
                  <c:v>6.78496148718847</c:v>
                </c:pt>
                <c:pt idx="17">
                  <c:v>7.0003443616509298</c:v>
                </c:pt>
                <c:pt idx="18">
                  <c:v>7.5547814129794375</c:v>
                </c:pt>
                <c:pt idx="19">
                  <c:v>7.6373387502195298</c:v>
                </c:pt>
                <c:pt idx="20">
                  <c:v>8.2922789835887603</c:v>
                </c:pt>
                <c:pt idx="21">
                  <c:v>8.3445988816856804</c:v>
                </c:pt>
                <c:pt idx="22">
                  <c:v>8.9662056131010068</c:v>
                </c:pt>
                <c:pt idx="23">
                  <c:v>9.1554806137260343</c:v>
                </c:pt>
                <c:pt idx="24">
                  <c:v>9.3666666666666991</c:v>
                </c:pt>
                <c:pt idx="25">
                  <c:v>9.6602524003249002</c:v>
                </c:pt>
                <c:pt idx="26">
                  <c:v>9.9885810262629207</c:v>
                </c:pt>
                <c:pt idx="27">
                  <c:v>10.375657793355026</c:v>
                </c:pt>
                <c:pt idx="28">
                  <c:v>10.845152117623806</c:v>
                </c:pt>
                <c:pt idx="29">
                  <c:v>11.113778225598001</c:v>
                </c:pt>
                <c:pt idx="30">
                  <c:v>11.726554784808799</c:v>
                </c:pt>
                <c:pt idx="31">
                  <c:v>11.876103595774229</c:v>
                </c:pt>
                <c:pt idx="32">
                  <c:v>12.664275373042598</c:v>
                </c:pt>
                <c:pt idx="33">
                  <c:v>13.480107880266306</c:v>
                </c:pt>
                <c:pt idx="34">
                  <c:v>13.569922974376899</c:v>
                </c:pt>
                <c:pt idx="35">
                  <c:v>14.325613449316204</c:v>
                </c:pt>
                <c:pt idx="36">
                  <c:v>14.535282242274604</c:v>
                </c:pt>
                <c:pt idx="37">
                  <c:v>15.2030323257587</c:v>
                </c:pt>
                <c:pt idx="38">
                  <c:v>15.5322982156937</c:v>
                </c:pt>
                <c:pt idx="39">
                  <c:v>16.114868441328973</c:v>
                </c:pt>
                <c:pt idx="40">
                  <c:v>16.233333333333196</c:v>
                </c:pt>
                <c:pt idx="41">
                  <c:v>16.563117708888601</c:v>
                </c:pt>
                <c:pt idx="42">
                  <c:v>17.063932492451688</c:v>
                </c:pt>
                <c:pt idx="43">
                  <c:v>17.630113604812198</c:v>
                </c:pt>
                <c:pt idx="44">
                  <c:v>18.053394191940399</c:v>
                </c:pt>
                <c:pt idx="45">
                  <c:v>18.735917754768199</c:v>
                </c:pt>
                <c:pt idx="46">
                  <c:v>19.086846142557089</c:v>
                </c:pt>
                <c:pt idx="47">
                  <c:v>19.883460089598699</c:v>
                </c:pt>
                <c:pt idx="48">
                  <c:v>20.168382579362884</c:v>
                </c:pt>
                <c:pt idx="49">
                  <c:v>21.0760154051246</c:v>
                </c:pt>
                <c:pt idx="50">
                  <c:v>21.302697338006499</c:v>
                </c:pt>
                <c:pt idx="51">
                  <c:v>22.317259702882257</c:v>
                </c:pt>
                <c:pt idx="52">
                  <c:v>22.495206972554723</c:v>
                </c:pt>
                <c:pt idx="53">
                  <c:v>23.611338528106735</c:v>
                </c:pt>
                <c:pt idx="54">
                  <c:v>23.7522071915485</c:v>
                </c:pt>
                <c:pt idx="55">
                  <c:v>24.962950507500487</c:v>
                </c:pt>
                <c:pt idx="56">
                  <c:v>25.081074054429902</c:v>
                </c:pt>
                <c:pt idx="57">
                  <c:v>26.377450333317601</c:v>
                </c:pt>
                <c:pt idx="58">
                  <c:v>26.490526234683884</c:v>
                </c:pt>
                <c:pt idx="59">
                  <c:v>27.860976892312987</c:v>
                </c:pt>
                <c:pt idx="60">
                  <c:v>27.990972037103134</c:v>
                </c:pt>
                <c:pt idx="61">
                  <c:v>29.420614286810245</c:v>
                </c:pt>
                <c:pt idx="62">
                  <c:v>29.594976321595301</c:v>
                </c:pt>
                <c:pt idx="63">
                  <c:v>31.064596431387489</c:v>
                </c:pt>
                <c:pt idx="64">
                  <c:v>31.317900767087799</c:v>
                </c:pt>
                <c:pt idx="65">
                  <c:v>32.802570189933398</c:v>
                </c:pt>
                <c:pt idx="66">
                  <c:v>33.178800933780799</c:v>
                </c:pt>
                <c:pt idx="67">
                  <c:v>34.645938379501615</c:v>
                </c:pt>
                <c:pt idx="68">
                  <c:v>35.201714583886094</c:v>
                </c:pt>
                <c:pt idx="69">
                  <c:v>36.6083136208184</c:v>
                </c:pt>
                <c:pt idx="70">
                  <c:v>37.417565779335369</c:v>
                </c:pt>
                <c:pt idx="71">
                  <c:v>38.706129009936902</c:v>
                </c:pt>
                <c:pt idx="72">
                  <c:v>39.867075632877501</c:v>
                </c:pt>
                <c:pt idx="73">
                  <c:v>40.9594754947232</c:v>
                </c:pt>
                <c:pt idx="74">
                  <c:v>42.605394676012999</c:v>
                </c:pt>
                <c:pt idx="75">
                  <c:v>43.393275108006812</c:v>
                </c:pt>
                <c:pt idx="76">
                  <c:v>45.709844762924298</c:v>
                </c:pt>
                <c:pt idx="77">
                  <c:v>46.038965912625216</c:v>
                </c:pt>
                <c:pt idx="78">
                  <c:v>48.936992297437598</c:v>
                </c:pt>
                <c:pt idx="79">
                  <c:v>49.293669375109808</c:v>
                </c:pt>
                <c:pt idx="80">
                  <c:v>52.1406118365121</c:v>
                </c:pt>
                <c:pt idx="81">
                  <c:v>53.532434220664499</c:v>
                </c:pt>
                <c:pt idx="82">
                  <c:v>55.721953784626102</c:v>
                </c:pt>
                <c:pt idx="83">
                  <c:v>58.720263117341993</c:v>
                </c:pt>
                <c:pt idx="84">
                  <c:v>59.782144415061495</c:v>
                </c:pt>
                <c:pt idx="85">
                  <c:v>64.469290513131398</c:v>
                </c:pt>
                <c:pt idx="86">
                  <c:v>65.408537816438226</c:v>
                </c:pt>
                <c:pt idx="87">
                  <c:v>70.013007702562248</c:v>
                </c:pt>
                <c:pt idx="88">
                  <c:v>74.835131558670653</c:v>
                </c:pt>
                <c:pt idx="89">
                  <c:v>76.797969189750944</c:v>
                </c:pt>
                <c:pt idx="90">
                  <c:v>85.545305918255949</c:v>
                </c:pt>
                <c:pt idx="91">
                  <c:v>97.873984594875282</c:v>
                </c:pt>
              </c:numCache>
            </c:numRef>
          </c:xVal>
          <c:yVal>
            <c:numRef>
              <c:f>MutaPiv!$J$6:$J$153</c:f>
              <c:numCache>
                <c:formatCode>General</c:formatCode>
                <c:ptCount val="148"/>
                <c:pt idx="0">
                  <c:v>0.56743295019157003</c:v>
                </c:pt>
                <c:pt idx="2">
                  <c:v>0.60000000000000064</c:v>
                </c:pt>
                <c:pt idx="4">
                  <c:v>0.59999999999999898</c:v>
                </c:pt>
                <c:pt idx="6">
                  <c:v>0.60000000000000064</c:v>
                </c:pt>
                <c:pt idx="16">
                  <c:v>0.60000000000000064</c:v>
                </c:pt>
                <c:pt idx="18">
                  <c:v>0.59999999999999898</c:v>
                </c:pt>
                <c:pt idx="21">
                  <c:v>0.56590909090909203</c:v>
                </c:pt>
                <c:pt idx="23">
                  <c:v>0.54545454545454497</c:v>
                </c:pt>
                <c:pt idx="26">
                  <c:v>0.55515151515151495</c:v>
                </c:pt>
                <c:pt idx="28">
                  <c:v>0.59454545454545404</c:v>
                </c:pt>
                <c:pt idx="30">
                  <c:v>0.60000000000000064</c:v>
                </c:pt>
                <c:pt idx="34">
                  <c:v>0.54545454545454497</c:v>
                </c:pt>
                <c:pt idx="36">
                  <c:v>0.54545454545454497</c:v>
                </c:pt>
                <c:pt idx="38">
                  <c:v>0.55187165775401203</c:v>
                </c:pt>
                <c:pt idx="41">
                  <c:v>0.54809384164222896</c:v>
                </c:pt>
                <c:pt idx="43">
                  <c:v>0.55935828877005256</c:v>
                </c:pt>
                <c:pt idx="45">
                  <c:v>0.54650349650349805</c:v>
                </c:pt>
                <c:pt idx="47">
                  <c:v>0.55125725338491305</c:v>
                </c:pt>
                <c:pt idx="49">
                  <c:v>0.54805194805194657</c:v>
                </c:pt>
                <c:pt idx="51">
                  <c:v>0.54545454545454497</c:v>
                </c:pt>
                <c:pt idx="53">
                  <c:v>0.54545454545454597</c:v>
                </c:pt>
                <c:pt idx="55">
                  <c:v>0.54545454545454597</c:v>
                </c:pt>
                <c:pt idx="57">
                  <c:v>0.5498771498771482</c:v>
                </c:pt>
                <c:pt idx="59">
                  <c:v>0.54545454545454497</c:v>
                </c:pt>
                <c:pt idx="61">
                  <c:v>0.54545454545454497</c:v>
                </c:pt>
                <c:pt idx="63">
                  <c:v>0.54545454545454597</c:v>
                </c:pt>
                <c:pt idx="65">
                  <c:v>0.54545454545454597</c:v>
                </c:pt>
                <c:pt idx="67">
                  <c:v>0.54545454545454597</c:v>
                </c:pt>
                <c:pt idx="69">
                  <c:v>0.54545454545454497</c:v>
                </c:pt>
                <c:pt idx="71">
                  <c:v>0.54545454545454597</c:v>
                </c:pt>
                <c:pt idx="73">
                  <c:v>0.54545454545454597</c:v>
                </c:pt>
                <c:pt idx="75">
                  <c:v>0.54545454545454597</c:v>
                </c:pt>
                <c:pt idx="77">
                  <c:v>0.54545454545454597</c:v>
                </c:pt>
                <c:pt idx="78">
                  <c:v>0.54545454545454597</c:v>
                </c:pt>
                <c:pt idx="80">
                  <c:v>0.54545454545454597</c:v>
                </c:pt>
                <c:pt idx="82">
                  <c:v>0.54545454545454597</c:v>
                </c:pt>
                <c:pt idx="84">
                  <c:v>0.54545454545454597</c:v>
                </c:pt>
                <c:pt idx="85">
                  <c:v>0.54545454545454597</c:v>
                </c:pt>
                <c:pt idx="87">
                  <c:v>0.54545454545454497</c:v>
                </c:pt>
                <c:pt idx="89">
                  <c:v>0.54545454545454497</c:v>
                </c:pt>
                <c:pt idx="90">
                  <c:v>0.54545454545454497</c:v>
                </c:pt>
                <c:pt idx="91">
                  <c:v>0.54545454545454497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MutaPiv!$K$5</c:f>
              <c:strCache>
                <c:ptCount val="1"/>
                <c:pt idx="0">
                  <c:v>Grid 2</c:v>
                </c:pt>
              </c:strCache>
            </c:strRef>
          </c:tx>
          <c:spPr>
            <a:ln w="25400">
              <a:prstDash val="sysDash"/>
            </a:ln>
          </c:spPr>
          <c:marker>
            <c:symbol val="none"/>
          </c:marker>
          <c:xVal>
            <c:numRef>
              <c:f>MutaPiv!$I$6:$I$153</c:f>
              <c:numCache>
                <c:formatCode>General</c:formatCode>
                <c:ptCount val="148"/>
                <c:pt idx="0">
                  <c:v>0</c:v>
                </c:pt>
                <c:pt idx="1">
                  <c:v>0.46968952584860202</c:v>
                </c:pt>
                <c:pt idx="2">
                  <c:v>0.61428883012305779</c:v>
                </c:pt>
                <c:pt idx="3">
                  <c:v>0.94906405112280101</c:v>
                </c:pt>
                <c:pt idx="4">
                  <c:v>1.241244297757613</c:v>
                </c:pt>
                <c:pt idx="5">
                  <c:v>1.4385314095421968</c:v>
                </c:pt>
                <c:pt idx="6">
                  <c:v>1.8813997929086661</c:v>
                </c:pt>
                <c:pt idx="7">
                  <c:v>1.9385257506114</c:v>
                </c:pt>
                <c:pt idx="8">
                  <c:v>2.4495098535420099</c:v>
                </c:pt>
                <c:pt idx="9">
                  <c:v>2.9719777012281599</c:v>
                </c:pt>
                <c:pt idx="10">
                  <c:v>3.5064573501553502</c:v>
                </c:pt>
                <c:pt idx="11">
                  <c:v>4.0535141380340463</c:v>
                </c:pt>
                <c:pt idx="12">
                  <c:v>4.6137542780011556</c:v>
                </c:pt>
                <c:pt idx="13">
                  <c:v>5.1878288966774946</c:v>
                </c:pt>
                <c:pt idx="14">
                  <c:v>5.7764385835265424</c:v>
                </c:pt>
                <c:pt idx="15">
                  <c:v>6.3803385312258296</c:v>
                </c:pt>
                <c:pt idx="16">
                  <c:v>6.78496148718847</c:v>
                </c:pt>
                <c:pt idx="17">
                  <c:v>7.0003443616509298</c:v>
                </c:pt>
                <c:pt idx="18">
                  <c:v>7.5547814129794375</c:v>
                </c:pt>
                <c:pt idx="19">
                  <c:v>7.6373387502195298</c:v>
                </c:pt>
                <c:pt idx="20">
                  <c:v>8.2922789835887603</c:v>
                </c:pt>
                <c:pt idx="21">
                  <c:v>8.3445988816856804</c:v>
                </c:pt>
                <c:pt idx="22">
                  <c:v>8.9662056131010068</c:v>
                </c:pt>
                <c:pt idx="23">
                  <c:v>9.1554806137260343</c:v>
                </c:pt>
                <c:pt idx="24">
                  <c:v>9.3666666666666991</c:v>
                </c:pt>
                <c:pt idx="25">
                  <c:v>9.6602524003249002</c:v>
                </c:pt>
                <c:pt idx="26">
                  <c:v>9.9885810262629207</c:v>
                </c:pt>
                <c:pt idx="27">
                  <c:v>10.375657793355026</c:v>
                </c:pt>
                <c:pt idx="28">
                  <c:v>10.845152117623806</c:v>
                </c:pt>
                <c:pt idx="29">
                  <c:v>11.113778225598001</c:v>
                </c:pt>
                <c:pt idx="30">
                  <c:v>11.726554784808799</c:v>
                </c:pt>
                <c:pt idx="31">
                  <c:v>11.876103595774229</c:v>
                </c:pt>
                <c:pt idx="32">
                  <c:v>12.664275373042598</c:v>
                </c:pt>
                <c:pt idx="33">
                  <c:v>13.480107880266306</c:v>
                </c:pt>
                <c:pt idx="34">
                  <c:v>13.569922974376899</c:v>
                </c:pt>
                <c:pt idx="35">
                  <c:v>14.325613449316204</c:v>
                </c:pt>
                <c:pt idx="36">
                  <c:v>14.535282242274604</c:v>
                </c:pt>
                <c:pt idx="37">
                  <c:v>15.2030323257587</c:v>
                </c:pt>
                <c:pt idx="38">
                  <c:v>15.5322982156937</c:v>
                </c:pt>
                <c:pt idx="39">
                  <c:v>16.114868441328973</c:v>
                </c:pt>
                <c:pt idx="40">
                  <c:v>16.233333333333196</c:v>
                </c:pt>
                <c:pt idx="41">
                  <c:v>16.563117708888601</c:v>
                </c:pt>
                <c:pt idx="42">
                  <c:v>17.063932492451688</c:v>
                </c:pt>
                <c:pt idx="43">
                  <c:v>17.630113604812198</c:v>
                </c:pt>
                <c:pt idx="44">
                  <c:v>18.053394191940399</c:v>
                </c:pt>
                <c:pt idx="45">
                  <c:v>18.735917754768199</c:v>
                </c:pt>
                <c:pt idx="46">
                  <c:v>19.086846142557089</c:v>
                </c:pt>
                <c:pt idx="47">
                  <c:v>19.883460089598699</c:v>
                </c:pt>
                <c:pt idx="48">
                  <c:v>20.168382579362884</c:v>
                </c:pt>
                <c:pt idx="49">
                  <c:v>21.0760154051246</c:v>
                </c:pt>
                <c:pt idx="50">
                  <c:v>21.302697338006499</c:v>
                </c:pt>
                <c:pt idx="51">
                  <c:v>22.317259702882257</c:v>
                </c:pt>
                <c:pt idx="52">
                  <c:v>22.495206972554723</c:v>
                </c:pt>
                <c:pt idx="53">
                  <c:v>23.611338528106735</c:v>
                </c:pt>
                <c:pt idx="54">
                  <c:v>23.7522071915485</c:v>
                </c:pt>
                <c:pt idx="55">
                  <c:v>24.962950507500487</c:v>
                </c:pt>
                <c:pt idx="56">
                  <c:v>25.081074054429902</c:v>
                </c:pt>
                <c:pt idx="57">
                  <c:v>26.377450333317601</c:v>
                </c:pt>
                <c:pt idx="58">
                  <c:v>26.490526234683884</c:v>
                </c:pt>
                <c:pt idx="59">
                  <c:v>27.860976892312987</c:v>
                </c:pt>
                <c:pt idx="60">
                  <c:v>27.990972037103134</c:v>
                </c:pt>
                <c:pt idx="61">
                  <c:v>29.420614286810245</c:v>
                </c:pt>
                <c:pt idx="62">
                  <c:v>29.594976321595301</c:v>
                </c:pt>
                <c:pt idx="63">
                  <c:v>31.064596431387489</c:v>
                </c:pt>
                <c:pt idx="64">
                  <c:v>31.317900767087799</c:v>
                </c:pt>
                <c:pt idx="65">
                  <c:v>32.802570189933398</c:v>
                </c:pt>
                <c:pt idx="66">
                  <c:v>33.178800933780799</c:v>
                </c:pt>
                <c:pt idx="67">
                  <c:v>34.645938379501615</c:v>
                </c:pt>
                <c:pt idx="68">
                  <c:v>35.201714583886094</c:v>
                </c:pt>
                <c:pt idx="69">
                  <c:v>36.6083136208184</c:v>
                </c:pt>
                <c:pt idx="70">
                  <c:v>37.417565779335369</c:v>
                </c:pt>
                <c:pt idx="71">
                  <c:v>38.706129009936902</c:v>
                </c:pt>
                <c:pt idx="72">
                  <c:v>39.867075632877501</c:v>
                </c:pt>
                <c:pt idx="73">
                  <c:v>40.9594754947232</c:v>
                </c:pt>
                <c:pt idx="74">
                  <c:v>42.605394676012999</c:v>
                </c:pt>
                <c:pt idx="75">
                  <c:v>43.393275108006812</c:v>
                </c:pt>
                <c:pt idx="76">
                  <c:v>45.709844762924298</c:v>
                </c:pt>
                <c:pt idx="77">
                  <c:v>46.038965912625216</c:v>
                </c:pt>
                <c:pt idx="78">
                  <c:v>48.936992297437598</c:v>
                </c:pt>
                <c:pt idx="79">
                  <c:v>49.293669375109808</c:v>
                </c:pt>
                <c:pt idx="80">
                  <c:v>52.1406118365121</c:v>
                </c:pt>
                <c:pt idx="81">
                  <c:v>53.532434220664499</c:v>
                </c:pt>
                <c:pt idx="82">
                  <c:v>55.721953784626102</c:v>
                </c:pt>
                <c:pt idx="83">
                  <c:v>58.720263117341993</c:v>
                </c:pt>
                <c:pt idx="84">
                  <c:v>59.782144415061495</c:v>
                </c:pt>
                <c:pt idx="85">
                  <c:v>64.469290513131398</c:v>
                </c:pt>
                <c:pt idx="86">
                  <c:v>65.408537816438226</c:v>
                </c:pt>
                <c:pt idx="87">
                  <c:v>70.013007702562248</c:v>
                </c:pt>
                <c:pt idx="88">
                  <c:v>74.835131558670653</c:v>
                </c:pt>
                <c:pt idx="89">
                  <c:v>76.797969189750944</c:v>
                </c:pt>
                <c:pt idx="90">
                  <c:v>85.545305918255949</c:v>
                </c:pt>
                <c:pt idx="91">
                  <c:v>97.873984594875282</c:v>
                </c:pt>
              </c:numCache>
            </c:numRef>
          </c:xVal>
          <c:yVal>
            <c:numRef>
              <c:f>MutaPiv!$K$6:$K$153</c:f>
              <c:numCache>
                <c:formatCode>General</c:formatCode>
                <c:ptCount val="148"/>
                <c:pt idx="0">
                  <c:v>0.58879392212725457</c:v>
                </c:pt>
                <c:pt idx="1">
                  <c:v>0.56033182503770651</c:v>
                </c:pt>
                <c:pt idx="3">
                  <c:v>0.62512820512820655</c:v>
                </c:pt>
                <c:pt idx="5">
                  <c:v>0.59076923076922949</c:v>
                </c:pt>
                <c:pt idx="7">
                  <c:v>0.64713064713064605</c:v>
                </c:pt>
                <c:pt idx="8">
                  <c:v>0.6366047745358121</c:v>
                </c:pt>
                <c:pt idx="9">
                  <c:v>0.66666666666666663</c:v>
                </c:pt>
                <c:pt idx="10">
                  <c:v>0.66666666666666663</c:v>
                </c:pt>
                <c:pt idx="11">
                  <c:v>0.66666666666666663</c:v>
                </c:pt>
                <c:pt idx="12">
                  <c:v>0.6521739130434816</c:v>
                </c:pt>
                <c:pt idx="13">
                  <c:v>0.623188405797101</c:v>
                </c:pt>
                <c:pt idx="14">
                  <c:v>0.64666666666666595</c:v>
                </c:pt>
                <c:pt idx="15">
                  <c:v>0.65384615384615363</c:v>
                </c:pt>
                <c:pt idx="17">
                  <c:v>0.65277777777777879</c:v>
                </c:pt>
                <c:pt idx="19">
                  <c:v>0.65972222222222265</c:v>
                </c:pt>
                <c:pt idx="20">
                  <c:v>0.66666666666666663</c:v>
                </c:pt>
                <c:pt idx="22">
                  <c:v>0.65740740740740855</c:v>
                </c:pt>
                <c:pt idx="25">
                  <c:v>0.66666666666666763</c:v>
                </c:pt>
                <c:pt idx="27">
                  <c:v>0.66666666666666663</c:v>
                </c:pt>
                <c:pt idx="29">
                  <c:v>0.66239316239316404</c:v>
                </c:pt>
                <c:pt idx="31">
                  <c:v>0.66279069767442267</c:v>
                </c:pt>
                <c:pt idx="32">
                  <c:v>0.66260162601626205</c:v>
                </c:pt>
                <c:pt idx="33">
                  <c:v>0.66666666666666763</c:v>
                </c:pt>
                <c:pt idx="35">
                  <c:v>0.66304347826087395</c:v>
                </c:pt>
                <c:pt idx="37">
                  <c:v>0.66666666666666763</c:v>
                </c:pt>
                <c:pt idx="39">
                  <c:v>0.66666666666666763</c:v>
                </c:pt>
                <c:pt idx="42">
                  <c:v>0.66666666666666763</c:v>
                </c:pt>
                <c:pt idx="44">
                  <c:v>0.66666666666666763</c:v>
                </c:pt>
                <c:pt idx="46">
                  <c:v>0.66666666666666663</c:v>
                </c:pt>
                <c:pt idx="48">
                  <c:v>0.66666666666666663</c:v>
                </c:pt>
                <c:pt idx="50">
                  <c:v>0.66666666666666663</c:v>
                </c:pt>
                <c:pt idx="52">
                  <c:v>0.66666666666666663</c:v>
                </c:pt>
                <c:pt idx="54">
                  <c:v>0.66666666666666663</c:v>
                </c:pt>
                <c:pt idx="56">
                  <c:v>0.66666666666666663</c:v>
                </c:pt>
                <c:pt idx="58">
                  <c:v>0.66666666666666663</c:v>
                </c:pt>
                <c:pt idx="60">
                  <c:v>0.66666666666666663</c:v>
                </c:pt>
                <c:pt idx="62">
                  <c:v>0.66666666666666663</c:v>
                </c:pt>
                <c:pt idx="64">
                  <c:v>0.66666666666666563</c:v>
                </c:pt>
                <c:pt idx="66">
                  <c:v>0.66666666666666663</c:v>
                </c:pt>
                <c:pt idx="68">
                  <c:v>0.66666666666666563</c:v>
                </c:pt>
                <c:pt idx="70">
                  <c:v>0.66666666666666663</c:v>
                </c:pt>
                <c:pt idx="72">
                  <c:v>0.66666666666666663</c:v>
                </c:pt>
                <c:pt idx="74">
                  <c:v>0.66666666666666663</c:v>
                </c:pt>
                <c:pt idx="76">
                  <c:v>0.66666666666666663</c:v>
                </c:pt>
                <c:pt idx="79">
                  <c:v>0.66666666666666663</c:v>
                </c:pt>
                <c:pt idx="81">
                  <c:v>0.66666666666666763</c:v>
                </c:pt>
                <c:pt idx="83">
                  <c:v>0.66666666666666663</c:v>
                </c:pt>
                <c:pt idx="86">
                  <c:v>0.66666666666666663</c:v>
                </c:pt>
                <c:pt idx="88">
                  <c:v>0.66666666666666763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MutaPiv!$L$5</c:f>
              <c:strCache>
                <c:ptCount val="1"/>
                <c:pt idx="0">
                  <c:v>Onion 1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</c:spPr>
          </c:marker>
          <c:xVal>
            <c:numRef>
              <c:f>MutaPiv!$I$6:$I$153</c:f>
              <c:numCache>
                <c:formatCode>General</c:formatCode>
                <c:ptCount val="148"/>
                <c:pt idx="0">
                  <c:v>0</c:v>
                </c:pt>
                <c:pt idx="1">
                  <c:v>0.46968952584860202</c:v>
                </c:pt>
                <c:pt idx="2">
                  <c:v>0.61428883012305779</c:v>
                </c:pt>
                <c:pt idx="3">
                  <c:v>0.94906405112280101</c:v>
                </c:pt>
                <c:pt idx="4">
                  <c:v>1.241244297757613</c:v>
                </c:pt>
                <c:pt idx="5">
                  <c:v>1.4385314095421968</c:v>
                </c:pt>
                <c:pt idx="6">
                  <c:v>1.8813997929086661</c:v>
                </c:pt>
                <c:pt idx="7">
                  <c:v>1.9385257506114</c:v>
                </c:pt>
                <c:pt idx="8">
                  <c:v>2.4495098535420099</c:v>
                </c:pt>
                <c:pt idx="9">
                  <c:v>2.9719777012281599</c:v>
                </c:pt>
                <c:pt idx="10">
                  <c:v>3.5064573501553502</c:v>
                </c:pt>
                <c:pt idx="11">
                  <c:v>4.0535141380340463</c:v>
                </c:pt>
                <c:pt idx="12">
                  <c:v>4.6137542780011556</c:v>
                </c:pt>
                <c:pt idx="13">
                  <c:v>5.1878288966774946</c:v>
                </c:pt>
                <c:pt idx="14">
                  <c:v>5.7764385835265424</c:v>
                </c:pt>
                <c:pt idx="15">
                  <c:v>6.3803385312258296</c:v>
                </c:pt>
                <c:pt idx="16">
                  <c:v>6.78496148718847</c:v>
                </c:pt>
                <c:pt idx="17">
                  <c:v>7.0003443616509298</c:v>
                </c:pt>
                <c:pt idx="18">
                  <c:v>7.5547814129794375</c:v>
                </c:pt>
                <c:pt idx="19">
                  <c:v>7.6373387502195298</c:v>
                </c:pt>
                <c:pt idx="20">
                  <c:v>8.2922789835887603</c:v>
                </c:pt>
                <c:pt idx="21">
                  <c:v>8.3445988816856804</c:v>
                </c:pt>
                <c:pt idx="22">
                  <c:v>8.9662056131010068</c:v>
                </c:pt>
                <c:pt idx="23">
                  <c:v>9.1554806137260343</c:v>
                </c:pt>
                <c:pt idx="24">
                  <c:v>9.3666666666666991</c:v>
                </c:pt>
                <c:pt idx="25">
                  <c:v>9.6602524003249002</c:v>
                </c:pt>
                <c:pt idx="26">
                  <c:v>9.9885810262629207</c:v>
                </c:pt>
                <c:pt idx="27">
                  <c:v>10.375657793355026</c:v>
                </c:pt>
                <c:pt idx="28">
                  <c:v>10.845152117623806</c:v>
                </c:pt>
                <c:pt idx="29">
                  <c:v>11.113778225598001</c:v>
                </c:pt>
                <c:pt idx="30">
                  <c:v>11.726554784808799</c:v>
                </c:pt>
                <c:pt idx="31">
                  <c:v>11.876103595774229</c:v>
                </c:pt>
                <c:pt idx="32">
                  <c:v>12.664275373042598</c:v>
                </c:pt>
                <c:pt idx="33">
                  <c:v>13.480107880266306</c:v>
                </c:pt>
                <c:pt idx="34">
                  <c:v>13.569922974376899</c:v>
                </c:pt>
                <c:pt idx="35">
                  <c:v>14.325613449316204</c:v>
                </c:pt>
                <c:pt idx="36">
                  <c:v>14.535282242274604</c:v>
                </c:pt>
                <c:pt idx="37">
                  <c:v>15.2030323257587</c:v>
                </c:pt>
                <c:pt idx="38">
                  <c:v>15.5322982156937</c:v>
                </c:pt>
                <c:pt idx="39">
                  <c:v>16.114868441328973</c:v>
                </c:pt>
                <c:pt idx="40">
                  <c:v>16.233333333333196</c:v>
                </c:pt>
                <c:pt idx="41">
                  <c:v>16.563117708888601</c:v>
                </c:pt>
                <c:pt idx="42">
                  <c:v>17.063932492451688</c:v>
                </c:pt>
                <c:pt idx="43">
                  <c:v>17.630113604812198</c:v>
                </c:pt>
                <c:pt idx="44">
                  <c:v>18.053394191940399</c:v>
                </c:pt>
                <c:pt idx="45">
                  <c:v>18.735917754768199</c:v>
                </c:pt>
                <c:pt idx="46">
                  <c:v>19.086846142557089</c:v>
                </c:pt>
                <c:pt idx="47">
                  <c:v>19.883460089598699</c:v>
                </c:pt>
                <c:pt idx="48">
                  <c:v>20.168382579362884</c:v>
                </c:pt>
                <c:pt idx="49">
                  <c:v>21.0760154051246</c:v>
                </c:pt>
                <c:pt idx="50">
                  <c:v>21.302697338006499</c:v>
                </c:pt>
                <c:pt idx="51">
                  <c:v>22.317259702882257</c:v>
                </c:pt>
                <c:pt idx="52">
                  <c:v>22.495206972554723</c:v>
                </c:pt>
                <c:pt idx="53">
                  <c:v>23.611338528106735</c:v>
                </c:pt>
                <c:pt idx="54">
                  <c:v>23.7522071915485</c:v>
                </c:pt>
                <c:pt idx="55">
                  <c:v>24.962950507500487</c:v>
                </c:pt>
                <c:pt idx="56">
                  <c:v>25.081074054429902</c:v>
                </c:pt>
                <c:pt idx="57">
                  <c:v>26.377450333317601</c:v>
                </c:pt>
                <c:pt idx="58">
                  <c:v>26.490526234683884</c:v>
                </c:pt>
                <c:pt idx="59">
                  <c:v>27.860976892312987</c:v>
                </c:pt>
                <c:pt idx="60">
                  <c:v>27.990972037103134</c:v>
                </c:pt>
                <c:pt idx="61">
                  <c:v>29.420614286810245</c:v>
                </c:pt>
                <c:pt idx="62">
                  <c:v>29.594976321595301</c:v>
                </c:pt>
                <c:pt idx="63">
                  <c:v>31.064596431387489</c:v>
                </c:pt>
                <c:pt idx="64">
                  <c:v>31.317900767087799</c:v>
                </c:pt>
                <c:pt idx="65">
                  <c:v>32.802570189933398</c:v>
                </c:pt>
                <c:pt idx="66">
                  <c:v>33.178800933780799</c:v>
                </c:pt>
                <c:pt idx="67">
                  <c:v>34.645938379501615</c:v>
                </c:pt>
                <c:pt idx="68">
                  <c:v>35.201714583886094</c:v>
                </c:pt>
                <c:pt idx="69">
                  <c:v>36.6083136208184</c:v>
                </c:pt>
                <c:pt idx="70">
                  <c:v>37.417565779335369</c:v>
                </c:pt>
                <c:pt idx="71">
                  <c:v>38.706129009936902</c:v>
                </c:pt>
                <c:pt idx="72">
                  <c:v>39.867075632877501</c:v>
                </c:pt>
                <c:pt idx="73">
                  <c:v>40.9594754947232</c:v>
                </c:pt>
                <c:pt idx="74">
                  <c:v>42.605394676012999</c:v>
                </c:pt>
                <c:pt idx="75">
                  <c:v>43.393275108006812</c:v>
                </c:pt>
                <c:pt idx="76">
                  <c:v>45.709844762924298</c:v>
                </c:pt>
                <c:pt idx="77">
                  <c:v>46.038965912625216</c:v>
                </c:pt>
                <c:pt idx="78">
                  <c:v>48.936992297437598</c:v>
                </c:pt>
                <c:pt idx="79">
                  <c:v>49.293669375109808</c:v>
                </c:pt>
                <c:pt idx="80">
                  <c:v>52.1406118365121</c:v>
                </c:pt>
                <c:pt idx="81">
                  <c:v>53.532434220664499</c:v>
                </c:pt>
                <c:pt idx="82">
                  <c:v>55.721953784626102</c:v>
                </c:pt>
                <c:pt idx="83">
                  <c:v>58.720263117341993</c:v>
                </c:pt>
                <c:pt idx="84">
                  <c:v>59.782144415061495</c:v>
                </c:pt>
                <c:pt idx="85">
                  <c:v>64.469290513131398</c:v>
                </c:pt>
                <c:pt idx="86">
                  <c:v>65.408537816438226</c:v>
                </c:pt>
                <c:pt idx="87">
                  <c:v>70.013007702562248</c:v>
                </c:pt>
                <c:pt idx="88">
                  <c:v>74.835131558670653</c:v>
                </c:pt>
                <c:pt idx="89">
                  <c:v>76.797969189750944</c:v>
                </c:pt>
                <c:pt idx="90">
                  <c:v>85.545305918255949</c:v>
                </c:pt>
                <c:pt idx="91">
                  <c:v>97.873984594875282</c:v>
                </c:pt>
              </c:numCache>
            </c:numRef>
          </c:xVal>
          <c:yVal>
            <c:numRef>
              <c:f>MutaPiv!$L$6:$L$153</c:f>
              <c:numCache>
                <c:formatCode>General</c:formatCode>
                <c:ptCount val="148"/>
                <c:pt idx="40">
                  <c:v>0.54545454545454497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MutaPiv!$M$5</c:f>
              <c:strCache>
                <c:ptCount val="1"/>
                <c:pt idx="0">
                  <c:v>Onion 2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</c:marker>
          <c:xVal>
            <c:numRef>
              <c:f>MutaPiv!$I$6:$I$153</c:f>
              <c:numCache>
                <c:formatCode>General</c:formatCode>
                <c:ptCount val="148"/>
                <c:pt idx="0">
                  <c:v>0</c:v>
                </c:pt>
                <c:pt idx="1">
                  <c:v>0.46968952584860202</c:v>
                </c:pt>
                <c:pt idx="2">
                  <c:v>0.61428883012305779</c:v>
                </c:pt>
                <c:pt idx="3">
                  <c:v>0.94906405112280101</c:v>
                </c:pt>
                <c:pt idx="4">
                  <c:v>1.241244297757613</c:v>
                </c:pt>
                <c:pt idx="5">
                  <c:v>1.4385314095421968</c:v>
                </c:pt>
                <c:pt idx="6">
                  <c:v>1.8813997929086661</c:v>
                </c:pt>
                <c:pt idx="7">
                  <c:v>1.9385257506114</c:v>
                </c:pt>
                <c:pt idx="8">
                  <c:v>2.4495098535420099</c:v>
                </c:pt>
                <c:pt idx="9">
                  <c:v>2.9719777012281599</c:v>
                </c:pt>
                <c:pt idx="10">
                  <c:v>3.5064573501553502</c:v>
                </c:pt>
                <c:pt idx="11">
                  <c:v>4.0535141380340463</c:v>
                </c:pt>
                <c:pt idx="12">
                  <c:v>4.6137542780011556</c:v>
                </c:pt>
                <c:pt idx="13">
                  <c:v>5.1878288966774946</c:v>
                </c:pt>
                <c:pt idx="14">
                  <c:v>5.7764385835265424</c:v>
                </c:pt>
                <c:pt idx="15">
                  <c:v>6.3803385312258296</c:v>
                </c:pt>
                <c:pt idx="16">
                  <c:v>6.78496148718847</c:v>
                </c:pt>
                <c:pt idx="17">
                  <c:v>7.0003443616509298</c:v>
                </c:pt>
                <c:pt idx="18">
                  <c:v>7.5547814129794375</c:v>
                </c:pt>
                <c:pt idx="19">
                  <c:v>7.6373387502195298</c:v>
                </c:pt>
                <c:pt idx="20">
                  <c:v>8.2922789835887603</c:v>
                </c:pt>
                <c:pt idx="21">
                  <c:v>8.3445988816856804</c:v>
                </c:pt>
                <c:pt idx="22">
                  <c:v>8.9662056131010068</c:v>
                </c:pt>
                <c:pt idx="23">
                  <c:v>9.1554806137260343</c:v>
                </c:pt>
                <c:pt idx="24">
                  <c:v>9.3666666666666991</c:v>
                </c:pt>
                <c:pt idx="25">
                  <c:v>9.6602524003249002</c:v>
                </c:pt>
                <c:pt idx="26">
                  <c:v>9.9885810262629207</c:v>
                </c:pt>
                <c:pt idx="27">
                  <c:v>10.375657793355026</c:v>
                </c:pt>
                <c:pt idx="28">
                  <c:v>10.845152117623806</c:v>
                </c:pt>
                <c:pt idx="29">
                  <c:v>11.113778225598001</c:v>
                </c:pt>
                <c:pt idx="30">
                  <c:v>11.726554784808799</c:v>
                </c:pt>
                <c:pt idx="31">
                  <c:v>11.876103595774229</c:v>
                </c:pt>
                <c:pt idx="32">
                  <c:v>12.664275373042598</c:v>
                </c:pt>
                <c:pt idx="33">
                  <c:v>13.480107880266306</c:v>
                </c:pt>
                <c:pt idx="34">
                  <c:v>13.569922974376899</c:v>
                </c:pt>
                <c:pt idx="35">
                  <c:v>14.325613449316204</c:v>
                </c:pt>
                <c:pt idx="36">
                  <c:v>14.535282242274604</c:v>
                </c:pt>
                <c:pt idx="37">
                  <c:v>15.2030323257587</c:v>
                </c:pt>
                <c:pt idx="38">
                  <c:v>15.5322982156937</c:v>
                </c:pt>
                <c:pt idx="39">
                  <c:v>16.114868441328973</c:v>
                </c:pt>
                <c:pt idx="40">
                  <c:v>16.233333333333196</c:v>
                </c:pt>
                <c:pt idx="41">
                  <c:v>16.563117708888601</c:v>
                </c:pt>
                <c:pt idx="42">
                  <c:v>17.063932492451688</c:v>
                </c:pt>
                <c:pt idx="43">
                  <c:v>17.630113604812198</c:v>
                </c:pt>
                <c:pt idx="44">
                  <c:v>18.053394191940399</c:v>
                </c:pt>
                <c:pt idx="45">
                  <c:v>18.735917754768199</c:v>
                </c:pt>
                <c:pt idx="46">
                  <c:v>19.086846142557089</c:v>
                </c:pt>
                <c:pt idx="47">
                  <c:v>19.883460089598699</c:v>
                </c:pt>
                <c:pt idx="48">
                  <c:v>20.168382579362884</c:v>
                </c:pt>
                <c:pt idx="49">
                  <c:v>21.0760154051246</c:v>
                </c:pt>
                <c:pt idx="50">
                  <c:v>21.302697338006499</c:v>
                </c:pt>
                <c:pt idx="51">
                  <c:v>22.317259702882257</c:v>
                </c:pt>
                <c:pt idx="52">
                  <c:v>22.495206972554723</c:v>
                </c:pt>
                <c:pt idx="53">
                  <c:v>23.611338528106735</c:v>
                </c:pt>
                <c:pt idx="54">
                  <c:v>23.7522071915485</c:v>
                </c:pt>
                <c:pt idx="55">
                  <c:v>24.962950507500487</c:v>
                </c:pt>
                <c:pt idx="56">
                  <c:v>25.081074054429902</c:v>
                </c:pt>
                <c:pt idx="57">
                  <c:v>26.377450333317601</c:v>
                </c:pt>
                <c:pt idx="58">
                  <c:v>26.490526234683884</c:v>
                </c:pt>
                <c:pt idx="59">
                  <c:v>27.860976892312987</c:v>
                </c:pt>
                <c:pt idx="60">
                  <c:v>27.990972037103134</c:v>
                </c:pt>
                <c:pt idx="61">
                  <c:v>29.420614286810245</c:v>
                </c:pt>
                <c:pt idx="62">
                  <c:v>29.594976321595301</c:v>
                </c:pt>
                <c:pt idx="63">
                  <c:v>31.064596431387489</c:v>
                </c:pt>
                <c:pt idx="64">
                  <c:v>31.317900767087799</c:v>
                </c:pt>
                <c:pt idx="65">
                  <c:v>32.802570189933398</c:v>
                </c:pt>
                <c:pt idx="66">
                  <c:v>33.178800933780799</c:v>
                </c:pt>
                <c:pt idx="67">
                  <c:v>34.645938379501615</c:v>
                </c:pt>
                <c:pt idx="68">
                  <c:v>35.201714583886094</c:v>
                </c:pt>
                <c:pt idx="69">
                  <c:v>36.6083136208184</c:v>
                </c:pt>
                <c:pt idx="70">
                  <c:v>37.417565779335369</c:v>
                </c:pt>
                <c:pt idx="71">
                  <c:v>38.706129009936902</c:v>
                </c:pt>
                <c:pt idx="72">
                  <c:v>39.867075632877501</c:v>
                </c:pt>
                <c:pt idx="73">
                  <c:v>40.9594754947232</c:v>
                </c:pt>
                <c:pt idx="74">
                  <c:v>42.605394676012999</c:v>
                </c:pt>
                <c:pt idx="75">
                  <c:v>43.393275108006812</c:v>
                </c:pt>
                <c:pt idx="76">
                  <c:v>45.709844762924298</c:v>
                </c:pt>
                <c:pt idx="77">
                  <c:v>46.038965912625216</c:v>
                </c:pt>
                <c:pt idx="78">
                  <c:v>48.936992297437598</c:v>
                </c:pt>
                <c:pt idx="79">
                  <c:v>49.293669375109808</c:v>
                </c:pt>
                <c:pt idx="80">
                  <c:v>52.1406118365121</c:v>
                </c:pt>
                <c:pt idx="81">
                  <c:v>53.532434220664499</c:v>
                </c:pt>
                <c:pt idx="82">
                  <c:v>55.721953784626102</c:v>
                </c:pt>
                <c:pt idx="83">
                  <c:v>58.720263117341993</c:v>
                </c:pt>
                <c:pt idx="84">
                  <c:v>59.782144415061495</c:v>
                </c:pt>
                <c:pt idx="85">
                  <c:v>64.469290513131398</c:v>
                </c:pt>
                <c:pt idx="86">
                  <c:v>65.408537816438226</c:v>
                </c:pt>
                <c:pt idx="87">
                  <c:v>70.013007702562248</c:v>
                </c:pt>
                <c:pt idx="88">
                  <c:v>74.835131558670653</c:v>
                </c:pt>
                <c:pt idx="89">
                  <c:v>76.797969189750944</c:v>
                </c:pt>
                <c:pt idx="90">
                  <c:v>85.545305918255949</c:v>
                </c:pt>
                <c:pt idx="91">
                  <c:v>97.873984594875282</c:v>
                </c:pt>
              </c:numCache>
            </c:numRef>
          </c:xVal>
          <c:yVal>
            <c:numRef>
              <c:f>MutaPiv!$M$6:$M$153</c:f>
              <c:numCache>
                <c:formatCode>General</c:formatCode>
                <c:ptCount val="148"/>
                <c:pt idx="24">
                  <c:v>0.66666666666666663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237376"/>
        <c:axId val="178237952"/>
      </c:scatterChart>
      <c:valAx>
        <c:axId val="178237376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Learning Time in Minutes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8237952"/>
        <c:crosses val="autoZero"/>
        <c:crossBetween val="midCat"/>
      </c:valAx>
      <c:valAx>
        <c:axId val="178237952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Testing Set F</a:t>
                </a:r>
                <a:r>
                  <a:rPr lang="en-US" sz="2400" baseline="-25000"/>
                  <a:t>1</a:t>
                </a:r>
                <a:r>
                  <a:rPr lang="en-US" sz="2400"/>
                  <a:t> Score</a:t>
                </a:r>
              </a:p>
            </c:rich>
          </c:tx>
          <c:layout>
            <c:manualLayout>
              <c:xMode val="edge"/>
              <c:yMode val="edge"/>
              <c:x val="4.0999668730729048E-3"/>
              <c:y val="0.2191042369703787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8237376"/>
        <c:crosses val="autoZero"/>
        <c:crossBetween val="midCat"/>
        <c:majorUnit val="0.25"/>
      </c:valAx>
    </c:plotArea>
    <c:legend>
      <c:legendPos val="r"/>
      <c:layout>
        <c:manualLayout>
          <c:xMode val="edge"/>
          <c:yMode val="edge"/>
          <c:x val="0.82917008420822402"/>
          <c:y val="0.30440398075240804"/>
          <c:w val="0.1573750546806649"/>
          <c:h val="0.27545129775444943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span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0.40987</cdr:x>
      <cdr:y>0.11111</cdr:y>
    </cdr:from>
    <cdr:to>
      <cdr:x>0.6764</cdr:x>
      <cdr:y>0.23608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10602" y="533400"/>
          <a:ext cx="2152816" cy="5999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/>
            <a:t>With Advice</a:t>
          </a:r>
        </a:p>
      </cdr:txBody>
    </cdr:sp>
  </cdr:relSizeAnchor>
  <cdr:relSizeAnchor xmlns:cdr="http://schemas.openxmlformats.org/drawingml/2006/chartDrawing">
    <cdr:from>
      <cdr:x>0.39873</cdr:x>
      <cdr:y>0.36508</cdr:y>
    </cdr:from>
    <cdr:to>
      <cdr:x>0.71569</cdr:x>
      <cdr:y>0.51064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220622" y="1752600"/>
          <a:ext cx="2560149" cy="698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/>
            <a:t>Without Advice</a:t>
          </a:r>
        </a:p>
        <a:p xmlns:a="http://schemas.openxmlformats.org/drawingml/2006/main">
          <a:endParaRPr lang="en-US" sz="2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0.21691</cdr:x>
      <cdr:y>0.2118</cdr:y>
    </cdr:from>
    <cdr:to>
      <cdr:x>0.61765</cdr:x>
      <cdr:y>0.30208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685910" y="1016767"/>
          <a:ext cx="3114689" cy="433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/>
            <a:t>4 Training</a:t>
          </a:r>
          <a:r>
            <a:rPr lang="en-US" sz="2400" b="1" baseline="0" dirty="0"/>
            <a:t> </a:t>
          </a:r>
          <a:r>
            <a:rPr lang="en-US" sz="2400" b="1" dirty="0"/>
            <a:t>Examples</a:t>
          </a:r>
        </a:p>
      </cdr:txBody>
    </cdr:sp>
  </cdr:relSizeAnchor>
  <cdr:relSizeAnchor xmlns:cdr="http://schemas.openxmlformats.org/drawingml/2006/chartDrawing">
    <cdr:from>
      <cdr:x>0.20881</cdr:x>
      <cdr:y>0.00665</cdr:y>
    </cdr:from>
    <cdr:to>
      <cdr:x>0.63725</cdr:x>
      <cdr:y>0.14731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2955" y="31924"/>
          <a:ext cx="3330045" cy="675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/>
            <a:t>100 Training Examples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4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4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6C31F8A-DE3E-4079-911D-9E0C6D435561}" type="datetimeFigureOut">
              <a:rPr lang="en-US" smtClean="0"/>
              <a:pPr/>
              <a:t>8/30/2011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4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4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57F6AA7-D901-4AD1-AFC2-BF59D375F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69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674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7132" y="0"/>
            <a:ext cx="3026674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8F73B-98F9-4498-82E0-AC03CB3B6EA4}" type="datetimeFigureOut">
              <a:rPr lang="en-US" smtClean="0"/>
              <a:pPr/>
              <a:t>8/30/2011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740" y="4409758"/>
            <a:ext cx="5587522" cy="41776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406"/>
            <a:ext cx="3026674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7132" y="8817406"/>
            <a:ext cx="3026674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107A4-3B41-48A9-BF92-24BC19F623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3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07A4-3B41-48A9-BF92-24BC19F6234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06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Articulating expertise requires in-depth understanding of underlying learning mechanism</a:t>
            </a:r>
          </a:p>
          <a:p>
            <a:r>
              <a:rPr lang="en-US" dirty="0" smtClean="0"/>
              <a:t>Grounded descriptions of “why” easy to provide and understandable</a:t>
            </a:r>
          </a:p>
          <a:p>
            <a:pPr lvl="1"/>
            <a:r>
              <a:rPr lang="en-US" dirty="0" smtClean="0"/>
              <a:t>Generalizing advice left to learning algorithms</a:t>
            </a:r>
          </a:p>
          <a:p>
            <a:pPr lvl="1"/>
            <a:r>
              <a:rPr lang="en-US" dirty="0" smtClean="0"/>
              <a:t>Still requires understanding of underlying syntax</a:t>
            </a:r>
          </a:p>
          <a:p>
            <a:r>
              <a:rPr lang="en-US" dirty="0" smtClean="0"/>
              <a:t>HCI provides method to alleviate these problems</a:t>
            </a:r>
          </a:p>
          <a:p>
            <a:r>
              <a:rPr lang="en-US" dirty="0" smtClean="0"/>
              <a:t>Learning is an iterative approach – Obtain knowledge, learn, fix mistakes through more knowledge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07A4-3B41-48A9-BF92-24BC19F6234A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26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07A4-3B41-48A9-BF92-24BC19F6234A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77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07A4-3B41-48A9-BF92-24BC19F6234A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77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SRL Mention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07A4-3B41-48A9-BF92-24BC19F6234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22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Lowercase – Literal</a:t>
            </a:r>
            <a:r>
              <a:rPr lang="en-US" baseline="0" dirty="0" smtClean="0"/>
              <a:t> names and constants</a:t>
            </a:r>
          </a:p>
          <a:p>
            <a:r>
              <a:rPr lang="en-US" baseline="0" dirty="0" smtClean="0"/>
              <a:t>Uppercase – Variables </a:t>
            </a:r>
          </a:p>
          <a:p>
            <a:r>
              <a:rPr lang="en-US" baseline="0" dirty="0" smtClean="0"/>
              <a:t>Target Literal -&gt; Circus</a:t>
            </a:r>
          </a:p>
          <a:p>
            <a:r>
              <a:rPr lang="en-US" baseline="0" dirty="0" smtClean="0"/>
              <a:t>Logical implication -&gt; Rule</a:t>
            </a:r>
          </a:p>
          <a:p>
            <a:r>
              <a:rPr lang="en-US" baseline="0" dirty="0" smtClean="0"/>
              <a:t>Head -&gt; Consequence of a Rule</a:t>
            </a:r>
          </a:p>
          <a:p>
            <a:r>
              <a:rPr lang="en-US" baseline="0" dirty="0" smtClean="0"/>
              <a:t>Body -&gt; Antecedence of a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07A4-3B41-48A9-BF92-24BC19F6234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96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Lowercase – Literal</a:t>
            </a:r>
            <a:r>
              <a:rPr lang="en-US" baseline="0" dirty="0" smtClean="0"/>
              <a:t> names and constants</a:t>
            </a:r>
          </a:p>
          <a:p>
            <a:r>
              <a:rPr lang="en-US" baseline="0" dirty="0" smtClean="0"/>
              <a:t>Uppercase – Variables </a:t>
            </a:r>
          </a:p>
          <a:p>
            <a:r>
              <a:rPr lang="en-US" baseline="0" dirty="0" smtClean="0"/>
              <a:t>Target Literal -&gt; Circus</a:t>
            </a:r>
          </a:p>
          <a:p>
            <a:r>
              <a:rPr lang="en-US" baseline="0" dirty="0" smtClean="0"/>
              <a:t>Logical implication -&gt; Rule</a:t>
            </a:r>
          </a:p>
          <a:p>
            <a:r>
              <a:rPr lang="en-US" baseline="0" dirty="0" smtClean="0"/>
              <a:t>Head -&gt; Consequence of a Rule</a:t>
            </a:r>
          </a:p>
          <a:p>
            <a:r>
              <a:rPr lang="en-US" baseline="0" dirty="0" smtClean="0"/>
              <a:t>Body -&gt; Antecedence of a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07A4-3B41-48A9-BF92-24BC19F6234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9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Looking at acquisition of knowledge for learning purposes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Learning with Domain knowledge is good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07A4-3B41-48A9-BF92-24BC19F6234A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9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Articulating expertise requires in-depth understanding of underlying learning mechanism</a:t>
            </a:r>
          </a:p>
          <a:p>
            <a:r>
              <a:rPr lang="en-US" dirty="0" smtClean="0"/>
              <a:t>Grounded descriptions of “why” easy to provide and understandable</a:t>
            </a:r>
          </a:p>
          <a:p>
            <a:pPr lvl="1"/>
            <a:r>
              <a:rPr lang="en-US" dirty="0" smtClean="0"/>
              <a:t>Generalizing advice left to learning algorithms</a:t>
            </a:r>
          </a:p>
          <a:p>
            <a:pPr lvl="1"/>
            <a:r>
              <a:rPr lang="en-US" dirty="0" smtClean="0"/>
              <a:t>Still requires understanding of underlying syntax</a:t>
            </a:r>
          </a:p>
          <a:p>
            <a:r>
              <a:rPr lang="en-US" dirty="0" smtClean="0"/>
              <a:t>HCI provides method to alleviate these problems</a:t>
            </a:r>
          </a:p>
          <a:p>
            <a:r>
              <a:rPr lang="en-US" dirty="0" smtClean="0"/>
              <a:t>Learning is an iterative approach – Obtain knowledge, learn, fix mistakes through more knowledge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07A4-3B41-48A9-BF92-24BC19F6234A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2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Articulating expertise requires in-depth understanding of underlying learning mechanism</a:t>
            </a:r>
          </a:p>
          <a:p>
            <a:r>
              <a:rPr lang="en-US" dirty="0" smtClean="0"/>
              <a:t>Grounded descriptions of “why” easy to provide and understandable</a:t>
            </a:r>
          </a:p>
          <a:p>
            <a:pPr lvl="1"/>
            <a:r>
              <a:rPr lang="en-US" dirty="0" smtClean="0"/>
              <a:t>Generalizing advice left to learning algorithms</a:t>
            </a:r>
          </a:p>
          <a:p>
            <a:pPr lvl="1"/>
            <a:r>
              <a:rPr lang="en-US" dirty="0" smtClean="0"/>
              <a:t>Still requires understanding of underlying syntax</a:t>
            </a:r>
          </a:p>
          <a:p>
            <a:r>
              <a:rPr lang="en-US" dirty="0" smtClean="0"/>
              <a:t>HCI provides method to alleviate these problems</a:t>
            </a:r>
          </a:p>
          <a:p>
            <a:r>
              <a:rPr lang="en-US" dirty="0" smtClean="0"/>
              <a:t>Learning is an iterative approach – Obtain knowledge, learn, fix mistakes through more knowledge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07A4-3B41-48A9-BF92-24BC19F6234A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26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Articulating expertise requires in-depth understanding of underlying learning mechanism</a:t>
            </a:r>
          </a:p>
          <a:p>
            <a:r>
              <a:rPr lang="en-US" dirty="0" smtClean="0"/>
              <a:t>Grounded descriptions of “why” easy to provide and understandable</a:t>
            </a:r>
          </a:p>
          <a:p>
            <a:pPr lvl="1"/>
            <a:r>
              <a:rPr lang="en-US" dirty="0" smtClean="0"/>
              <a:t>Generalizing advice left to learning algorithms</a:t>
            </a:r>
          </a:p>
          <a:p>
            <a:pPr lvl="1"/>
            <a:r>
              <a:rPr lang="en-US" dirty="0" smtClean="0"/>
              <a:t>Still requires understanding of underlying syntax</a:t>
            </a:r>
          </a:p>
          <a:p>
            <a:r>
              <a:rPr lang="en-US" dirty="0" smtClean="0"/>
              <a:t>HCI provides method to alleviate these problems</a:t>
            </a:r>
          </a:p>
          <a:p>
            <a:r>
              <a:rPr lang="en-US" dirty="0" smtClean="0"/>
              <a:t>Learning is an iterative approach – Obtain knowledge, learn, fix mistakes through more knowledge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07A4-3B41-48A9-BF92-24BC19F6234A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26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07A4-3B41-48A9-BF92-24BC19F6234A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1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13470" y="1007098"/>
            <a:ext cx="9155113" cy="5867399"/>
          </a:xfrm>
          <a:prstGeom prst="rect">
            <a:avLst/>
          </a:prstGeom>
          <a:gradFill flip="none" rotWithShape="1">
            <a:gsLst>
              <a:gs pos="0">
                <a:srgbClr val="BFB198"/>
              </a:gs>
              <a:gs pos="75000">
                <a:srgbClr val="CBBFAA"/>
              </a:gs>
              <a:gs pos="100000">
                <a:srgbClr val="D7CDBC"/>
              </a:gs>
            </a:gsLst>
            <a:lin ang="3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11112" y="1587"/>
            <a:ext cx="9166226" cy="1063626"/>
          </a:xfrm>
          <a:prstGeom prst="rect">
            <a:avLst/>
          </a:prstGeom>
          <a:gradFill>
            <a:gsLst>
              <a:gs pos="0">
                <a:srgbClr val="800000"/>
              </a:gs>
              <a:gs pos="87000">
                <a:srgbClr val="D8002E"/>
              </a:gs>
            </a:gsLst>
            <a:lin ang="3960000" scaled="0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50800" dir="5400000" algn="t" rotWithShape="0">
              <a:prstClr val="black">
                <a:alpha val="7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-11113" y="1065213"/>
            <a:ext cx="9155113" cy="1587"/>
          </a:xfrm>
          <a:prstGeom prst="line">
            <a:avLst/>
          </a:prstGeom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" y="46439"/>
            <a:ext cx="888889" cy="1346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92471"/>
            <a:ext cx="8534400" cy="220797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534400" cy="2133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57ED-AC79-43E7-8BE4-724B77D42CBF}" type="datetime1">
              <a:rPr lang="en-US" smtClean="0"/>
              <a:t>8/30/2011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866108" y="152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WISCONSIN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888889" y="710371"/>
            <a:ext cx="41910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UNIVERSITY</a:t>
            </a:r>
            <a:r>
              <a:rPr lang="en-US" sz="1200" baseline="0" dirty="0" smtClean="0">
                <a:solidFill>
                  <a:schemeClr val="bg1"/>
                </a:solidFill>
                <a:latin typeface="Cambria" pitchFamily="18" charset="0"/>
              </a:rPr>
              <a:t> OF WISCONSIN - MADISON</a:t>
            </a:r>
            <a:endParaRPr lang="en-US" sz="1200" dirty="0" smtClean="0">
              <a:solidFill>
                <a:schemeClr val="bg1"/>
              </a:solidFill>
              <a:latin typeface="Cambria" pitchFamily="18" charset="0"/>
            </a:endParaRP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12601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0A39-DA93-449B-9F12-606C2CB5251F}" type="datetime1">
              <a:rPr lang="en-US" smtClean="0"/>
              <a:t>8/30/2011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8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450A5-847B-4923-87BF-136BA96C923F}" type="datetime1">
              <a:rPr lang="en-US" smtClean="0"/>
              <a:t>8/30/2011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67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924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371600"/>
            <a:ext cx="77724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38FF-1F1C-4B8C-8D21-C520D7B9BCFA}" type="datetime1">
              <a:rPr lang="en-US" smtClean="0"/>
              <a:t>8/30/2011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26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4406900"/>
            <a:ext cx="75803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906713"/>
            <a:ext cx="75803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02EA-36BF-4316-80B9-639FCECEF590}" type="datetime1">
              <a:rPr lang="en-US" smtClean="0"/>
              <a:t>8/30/2011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28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333F-80F4-4805-B83F-21ECE51BB4CF}" type="datetime1">
              <a:rPr lang="en-US" smtClean="0"/>
              <a:t>8/30/2011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0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97B9-0465-48C7-9D4B-A64F84744836}" type="datetime1">
              <a:rPr lang="en-US" smtClean="0"/>
              <a:t>8/30/2011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0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8375-4D9A-4F55-AF45-9CEA677F9B8C}" type="datetime1">
              <a:rPr lang="en-US" smtClean="0"/>
              <a:t>8/30/2011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36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E860-306C-4382-BBB1-5C48EA18B8A3}" type="datetime1">
              <a:rPr lang="en-US" smtClean="0"/>
              <a:t>8/30/2011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8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7642-E87C-47AA-A76B-91B881A0D960}" type="datetime1">
              <a:rPr lang="en-US" smtClean="0"/>
              <a:t>8/30/2011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73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DA7D-C3DD-49C9-843F-439DF02F384B}" type="datetime1">
              <a:rPr lang="en-US" smtClean="0"/>
              <a:t>8/30/2011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08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1112" y="990600"/>
            <a:ext cx="900002" cy="5867399"/>
          </a:xfrm>
          <a:prstGeom prst="rect">
            <a:avLst/>
          </a:prstGeom>
          <a:gradFill flip="none" rotWithShape="1">
            <a:gsLst>
              <a:gs pos="0">
                <a:srgbClr val="BFB198"/>
              </a:gs>
              <a:gs pos="79000">
                <a:srgbClr val="CBBFAA"/>
              </a:gs>
              <a:gs pos="100000">
                <a:srgbClr val="D7CDBC"/>
              </a:gs>
            </a:gsLst>
            <a:lin ang="3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1112" y="1587"/>
            <a:ext cx="9166226" cy="1139826"/>
          </a:xfrm>
          <a:prstGeom prst="rect">
            <a:avLst/>
          </a:prstGeom>
          <a:gradFill>
            <a:gsLst>
              <a:gs pos="0">
                <a:srgbClr val="800000"/>
              </a:gs>
              <a:gs pos="87000">
                <a:srgbClr val="D8002E"/>
              </a:gs>
            </a:gsLst>
            <a:lin ang="3960000" scaled="0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50800" dir="5400000" algn="t" rotWithShape="0">
              <a:prstClr val="black">
                <a:alpha val="7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1113" y="1141413"/>
            <a:ext cx="9155113" cy="1587"/>
          </a:xfrm>
          <a:prstGeom prst="line">
            <a:avLst/>
          </a:prstGeom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" y="46439"/>
            <a:ext cx="888889" cy="13460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8888" y="1587"/>
            <a:ext cx="8255112" cy="1065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219200"/>
            <a:ext cx="8026511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400" y="6466950"/>
            <a:ext cx="888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1003D-F65E-4A1B-BA74-744C5926C666}" type="datetime1">
              <a:rPr lang="en-US" smtClean="0"/>
              <a:t>8/30/2011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4771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1113" y="6492874"/>
            <a:ext cx="9000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93CE399-70B2-42C7-8833-3CBB2681F5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Relationship Id="rId9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610600" cy="2000251"/>
          </a:xfrm>
        </p:spPr>
        <p:txBody>
          <a:bodyPr>
            <a:normAutofit/>
          </a:bodyPr>
          <a:lstStyle/>
          <a:p>
            <a:r>
              <a:rPr lang="en-US" dirty="0"/>
              <a:t>Broadening the Applicability of </a:t>
            </a:r>
            <a:br>
              <a:rPr lang="en-US" dirty="0"/>
            </a:br>
            <a:r>
              <a:rPr lang="en-US" dirty="0"/>
              <a:t>Relational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038600"/>
            <a:ext cx="87630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Trevor Walker</a:t>
            </a:r>
          </a:p>
          <a:p>
            <a:r>
              <a:rPr lang="en-US" dirty="0" smtClean="0"/>
              <a:t>Ph.D. Defense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0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29"/>
    </mc:Choice>
    <mc:Fallback>
      <p:transition spd="slow" advTm="1222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ILP : Defining the Search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Determinations:  What literals are allowed</a:t>
            </a:r>
            <a:endParaRPr lang="en-US" dirty="0"/>
          </a:p>
          <a:p>
            <a:r>
              <a:rPr lang="en-US" dirty="0" smtClean="0"/>
              <a:t>Modes: Constraints on arguments of literals</a:t>
            </a:r>
          </a:p>
          <a:p>
            <a:pPr lvl="1"/>
            <a:r>
              <a:rPr lang="en-US" dirty="0" smtClean="0"/>
              <a:t>circus(</a:t>
            </a:r>
            <a:r>
              <a:rPr lang="en-US" dirty="0" smtClean="0">
                <a:solidFill>
                  <a:srgbClr val="1C7B0F"/>
                </a:solidFill>
              </a:rPr>
              <a:t>-train</a:t>
            </a:r>
            <a:r>
              <a:rPr lang="en-US" dirty="0" smtClean="0"/>
              <a:t>)   </a:t>
            </a:r>
          </a:p>
          <a:p>
            <a:pPr lvl="1"/>
            <a:r>
              <a:rPr lang="en-US" dirty="0" smtClean="0">
                <a:ea typeface="Cambria Math"/>
              </a:rPr>
              <a:t>car(</a:t>
            </a:r>
            <a:r>
              <a:rPr lang="en-US" dirty="0" smtClean="0">
                <a:solidFill>
                  <a:srgbClr val="1C7B0F"/>
                </a:solidFill>
                <a:ea typeface="Cambria Math"/>
              </a:rPr>
              <a:t>+train</a:t>
            </a:r>
            <a:r>
              <a:rPr lang="en-US" dirty="0">
                <a:ea typeface="Cambria Math"/>
              </a:rPr>
              <a:t>, </a:t>
            </a:r>
            <a:r>
              <a:rPr lang="en-US" dirty="0" smtClean="0">
                <a:solidFill>
                  <a:srgbClr val="0070C0"/>
                </a:solidFill>
                <a:ea typeface="Cambria Math"/>
              </a:rPr>
              <a:t>-car</a:t>
            </a:r>
            <a:r>
              <a:rPr lang="en-US" dirty="0" smtClean="0">
                <a:ea typeface="Cambria Math"/>
              </a:rPr>
              <a:t>)    </a:t>
            </a:r>
          </a:p>
          <a:p>
            <a:pPr lvl="1"/>
            <a:r>
              <a:rPr lang="en-US" dirty="0" smtClean="0">
                <a:ea typeface="Cambria Math"/>
              </a:rPr>
              <a:t>cargo(</a:t>
            </a:r>
            <a:r>
              <a:rPr lang="en-US" dirty="0" smtClean="0">
                <a:solidFill>
                  <a:srgbClr val="0070C0"/>
                </a:solidFill>
                <a:ea typeface="Cambria Math"/>
              </a:rPr>
              <a:t>+car</a:t>
            </a:r>
            <a:r>
              <a:rPr lang="en-US" dirty="0" smtClean="0">
                <a:ea typeface="Cambria Math"/>
              </a:rPr>
              <a:t>,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Cambria Math"/>
              </a:rPr>
              <a:t>#animal</a:t>
            </a:r>
            <a:r>
              <a:rPr lang="en-US" dirty="0" smtClean="0">
                <a:ea typeface="Cambria Math"/>
              </a:rPr>
              <a:t>)</a:t>
            </a: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800" dirty="0" smtClean="0"/>
              <a:t>Example Rule: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dirty="0" smtClean="0"/>
              <a:t>circus(</a:t>
            </a:r>
            <a:r>
              <a:rPr lang="en-US" dirty="0" smtClean="0">
                <a:solidFill>
                  <a:srgbClr val="1C7B0F"/>
                </a:solidFill>
              </a:rPr>
              <a:t>Train</a:t>
            </a:r>
            <a:r>
              <a:rPr lang="en-US" sz="3600" dirty="0" smtClean="0"/>
              <a:t>)</a:t>
            </a:r>
            <a:r>
              <a:rPr lang="en-US" sz="3600" dirty="0" smtClean="0">
                <a:latin typeface="Cambria Math"/>
                <a:ea typeface="Cambria Math"/>
              </a:rPr>
              <a:t> </a:t>
            </a:r>
            <a:r>
              <a:rPr lang="en-US" sz="3600" dirty="0">
                <a:latin typeface="Cambria Math"/>
                <a:ea typeface="Cambria Math"/>
              </a:rPr>
              <a:t>← </a:t>
            </a:r>
            <a:endParaRPr lang="en-US" sz="3600" dirty="0" smtClean="0">
              <a:latin typeface="Cambria Math"/>
              <a:ea typeface="Cambria Math"/>
            </a:endParaRPr>
          </a:p>
          <a:p>
            <a:pPr marL="0" indent="0">
              <a:buNone/>
            </a:pPr>
            <a:r>
              <a:rPr lang="en-US" dirty="0">
                <a:latin typeface="Cambria Math"/>
                <a:ea typeface="Cambria Math"/>
              </a:rPr>
              <a:t>	</a:t>
            </a:r>
            <a:r>
              <a:rPr lang="en-US" dirty="0" smtClean="0">
                <a:latin typeface="Cambria Math"/>
                <a:ea typeface="Cambria Math"/>
              </a:rPr>
              <a:t>   </a:t>
            </a:r>
            <a:r>
              <a:rPr lang="en-US" dirty="0" smtClean="0">
                <a:ea typeface="Cambria Math"/>
              </a:rPr>
              <a:t>car(</a:t>
            </a:r>
            <a:r>
              <a:rPr lang="en-US" dirty="0" smtClean="0">
                <a:solidFill>
                  <a:srgbClr val="1C7B0F"/>
                </a:solidFill>
                <a:ea typeface="Cambria Math"/>
              </a:rPr>
              <a:t>Train</a:t>
            </a:r>
            <a:r>
              <a:rPr lang="en-US" dirty="0" smtClean="0">
                <a:ea typeface="Cambria Math"/>
              </a:rPr>
              <a:t>, </a:t>
            </a:r>
            <a:r>
              <a:rPr lang="en-US" dirty="0" smtClean="0">
                <a:solidFill>
                  <a:srgbClr val="0070C0"/>
                </a:solidFill>
                <a:ea typeface="Cambria Math"/>
              </a:rPr>
              <a:t>Car</a:t>
            </a:r>
            <a:r>
              <a:rPr lang="en-US" dirty="0" smtClean="0">
                <a:ea typeface="Cambria Math"/>
              </a:rPr>
              <a:t>), cargo(</a:t>
            </a:r>
            <a:r>
              <a:rPr lang="en-US" dirty="0" smtClean="0">
                <a:solidFill>
                  <a:srgbClr val="0070C0"/>
                </a:solidFill>
                <a:ea typeface="Cambria Math"/>
              </a:rPr>
              <a:t>Car</a:t>
            </a:r>
            <a:r>
              <a:rPr lang="en-US" dirty="0">
                <a:ea typeface="Cambria Math"/>
              </a:rPr>
              <a:t>,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Cambria Math"/>
              </a:rPr>
              <a:t>penguin</a:t>
            </a:r>
            <a:r>
              <a:rPr lang="en-US" dirty="0" smtClean="0">
                <a:ea typeface="Cambria Math"/>
              </a:rPr>
              <a:t>)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Cambria Math"/>
              <a:ea typeface="Cambria Math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Arrow Connector 5"/>
          <p:cNvCxnSpPr>
            <a:stCxn id="9" idx="1"/>
          </p:cNvCxnSpPr>
          <p:nvPr/>
        </p:nvCxnSpPr>
        <p:spPr>
          <a:xfrm flipH="1">
            <a:off x="3492197" y="3569727"/>
            <a:ext cx="2057400" cy="1373683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49597" y="3338894"/>
            <a:ext cx="3301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Introduces </a:t>
            </a:r>
            <a:r>
              <a:rPr lang="en-US" sz="2400" b="1" dirty="0" smtClean="0">
                <a:solidFill>
                  <a:srgbClr val="1C7B0F"/>
                </a:solidFill>
              </a:rPr>
              <a:t>Train</a:t>
            </a:r>
            <a:r>
              <a:rPr lang="en-US" sz="2400" dirty="0" smtClean="0">
                <a:solidFill>
                  <a:srgbClr val="1C7B0F"/>
                </a:solidFill>
              </a:rPr>
              <a:t> </a:t>
            </a:r>
            <a:r>
              <a:rPr lang="en-US" sz="2400" dirty="0" smtClean="0"/>
              <a:t>Variable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15" idx="1"/>
          </p:cNvCxnSpPr>
          <p:nvPr/>
        </p:nvCxnSpPr>
        <p:spPr>
          <a:xfrm flipH="1">
            <a:off x="3657600" y="4943410"/>
            <a:ext cx="1095232" cy="69539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52832" y="4712577"/>
            <a:ext cx="256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Uses </a:t>
            </a:r>
            <a:r>
              <a:rPr lang="en-US" sz="2400" b="1" dirty="0" smtClean="0">
                <a:solidFill>
                  <a:srgbClr val="1C7B0F"/>
                </a:solidFill>
              </a:rPr>
              <a:t>Train</a:t>
            </a:r>
            <a:r>
              <a:rPr lang="en-US" sz="2400" dirty="0" smtClean="0">
                <a:solidFill>
                  <a:srgbClr val="1C7B0F"/>
                </a:solidFill>
              </a:rPr>
              <a:t> </a:t>
            </a:r>
            <a:r>
              <a:rPr lang="en-US" sz="2400" dirty="0" smtClean="0"/>
              <a:t>Variable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505500" y="3886200"/>
            <a:ext cx="234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penguin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constant</a:t>
            </a:r>
            <a:endParaRPr lang="en-US" sz="2400" dirty="0"/>
          </a:p>
        </p:txBody>
      </p:sp>
      <p:cxnSp>
        <p:nvCxnSpPr>
          <p:cNvPr id="23" name="Straight Arrow Connector 22"/>
          <p:cNvCxnSpPr>
            <a:stCxn id="20" idx="2"/>
          </p:cNvCxnSpPr>
          <p:nvPr/>
        </p:nvCxnSpPr>
        <p:spPr>
          <a:xfrm flipH="1">
            <a:off x="7315200" y="4347865"/>
            <a:ext cx="363121" cy="129093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9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ILP : Background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Logical statements expressing </a:t>
            </a:r>
            <a:br>
              <a:rPr lang="en-US" dirty="0" smtClean="0"/>
            </a:br>
            <a:r>
              <a:rPr lang="en-US" dirty="0" smtClean="0"/>
              <a:t>what is known</a:t>
            </a:r>
          </a:p>
          <a:p>
            <a:pPr lvl="1"/>
            <a:r>
              <a:rPr lang="en-US" dirty="0" smtClean="0"/>
              <a:t>Facts – Ground positive literals</a:t>
            </a:r>
          </a:p>
          <a:p>
            <a:pPr lvl="1"/>
            <a:r>
              <a:rPr lang="en-US" dirty="0" smtClean="0"/>
              <a:t>Rules – Universally qualified implications</a:t>
            </a:r>
          </a:p>
          <a:p>
            <a:pPr lvl="1"/>
            <a:endParaRPr lang="en-US" dirty="0"/>
          </a:p>
          <a:p>
            <a:r>
              <a:rPr lang="en-US" dirty="0" smtClean="0"/>
              <a:t>Facts are easy</a:t>
            </a:r>
          </a:p>
          <a:p>
            <a:r>
              <a:rPr lang="en-US" dirty="0" smtClean="0"/>
              <a:t>Rules are hard</a:t>
            </a:r>
            <a:endParaRPr lang="en-US" dirty="0"/>
          </a:p>
        </p:txBody>
      </p:sp>
      <p:pic>
        <p:nvPicPr>
          <p:cNvPr id="4" name="Picture 2" descr="C:\Users\twalker\Dropbox\KCAP2011\graphics\matrix-bra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47800"/>
            <a:ext cx="1691390" cy="1504175"/>
          </a:xfrm>
          <a:prstGeom prst="rect">
            <a:avLst/>
          </a:prstGeom>
          <a:noFill/>
          <a:effectLst>
            <a:outerShdw blurRad="152400" dist="508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ILP : Specifying Parameters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MaximumClausesInTheory</a:t>
            </a:r>
            <a:endParaRPr lang="en-US" dirty="0"/>
          </a:p>
          <a:p>
            <a:r>
              <a:rPr lang="en-US" dirty="0" err="1" smtClean="0"/>
              <a:t>MinimumRecallPerClause</a:t>
            </a:r>
            <a:endParaRPr lang="en-US" dirty="0"/>
          </a:p>
          <a:p>
            <a:r>
              <a:rPr lang="en-US" dirty="0" err="1"/>
              <a:t>MinimumPrecisionPerClause</a:t>
            </a:r>
            <a:endParaRPr lang="en-US" dirty="0"/>
          </a:p>
          <a:p>
            <a:r>
              <a:rPr lang="en-US" dirty="0" err="1"/>
              <a:t>MinimumTheoryPrecision</a:t>
            </a:r>
            <a:endParaRPr lang="en-US" dirty="0"/>
          </a:p>
          <a:p>
            <a:r>
              <a:rPr lang="en-US" dirty="0" err="1" smtClean="0"/>
              <a:t>MaximumClauseLength</a:t>
            </a:r>
            <a:endParaRPr lang="en-US" dirty="0" smtClean="0"/>
          </a:p>
          <a:p>
            <a:r>
              <a:rPr lang="en-US" dirty="0" err="1" smtClean="0"/>
              <a:t>MaximumSearchNodes</a:t>
            </a:r>
            <a:endParaRPr lang="en-US" dirty="0"/>
          </a:p>
          <a:p>
            <a:r>
              <a:rPr lang="en-US" dirty="0" smtClean="0"/>
              <a:t>F1EarlyStoppingScore</a:t>
            </a:r>
          </a:p>
          <a:p>
            <a:r>
              <a:rPr lang="en-US" dirty="0" err="1"/>
              <a:t>LearnNegatedConcept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4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371600"/>
            <a:ext cx="7772400" cy="5257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Background Knowledge Acquisition via Advice-Taking </a:t>
            </a:r>
            <a:r>
              <a:rPr lang="en-US" dirty="0" smtClean="0"/>
              <a:t>  </a:t>
            </a:r>
            <a:r>
              <a:rPr lang="en-US" sz="2600" dirty="0" smtClean="0">
                <a:solidFill>
                  <a:srgbClr val="0070C0"/>
                </a:solidFill>
              </a:rPr>
              <a:t>[ </a:t>
            </a:r>
            <a:r>
              <a:rPr lang="en-US" sz="2600" dirty="0">
                <a:solidFill>
                  <a:srgbClr val="0070C0"/>
                </a:solidFill>
              </a:rPr>
              <a:t>Walker </a:t>
            </a:r>
            <a:r>
              <a:rPr lang="en-US" sz="2600" dirty="0" smtClean="0">
                <a:solidFill>
                  <a:srgbClr val="0070C0"/>
                </a:solidFill>
              </a:rPr>
              <a:t>et al., </a:t>
            </a:r>
            <a:r>
              <a:rPr lang="en-US" sz="2600" dirty="0">
                <a:solidFill>
                  <a:srgbClr val="0070C0"/>
                </a:solidFill>
              </a:rPr>
              <a:t>2010 </a:t>
            </a:r>
            <a:r>
              <a:rPr lang="en-US" sz="2600" dirty="0" smtClean="0">
                <a:solidFill>
                  <a:srgbClr val="0070C0"/>
                </a:solidFill>
              </a:rPr>
              <a:t>]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Advice-Taking via </a:t>
            </a:r>
            <a:r>
              <a:rPr lang="en-US" dirty="0" smtClean="0"/>
              <a:t>Human-Computer </a:t>
            </a:r>
            <a:br>
              <a:rPr lang="en-US" dirty="0" smtClean="0"/>
            </a:br>
            <a:r>
              <a:rPr lang="en-US" dirty="0" smtClean="0"/>
              <a:t>Interface (HCI</a:t>
            </a:r>
            <a:r>
              <a:rPr lang="en-US" dirty="0"/>
              <a:t>) </a:t>
            </a:r>
            <a:r>
              <a:rPr lang="en-US" dirty="0" smtClean="0"/>
              <a:t>  </a:t>
            </a:r>
            <a:r>
              <a:rPr lang="en-US" sz="2600" dirty="0" smtClean="0">
                <a:solidFill>
                  <a:srgbClr val="0070C0"/>
                </a:solidFill>
              </a:rPr>
              <a:t>[ </a:t>
            </a:r>
            <a:r>
              <a:rPr lang="en-US" sz="2600" dirty="0">
                <a:solidFill>
                  <a:srgbClr val="0070C0"/>
                </a:solidFill>
              </a:rPr>
              <a:t>Walker </a:t>
            </a:r>
            <a:r>
              <a:rPr lang="en-US" sz="2600" dirty="0" smtClean="0">
                <a:solidFill>
                  <a:srgbClr val="0070C0"/>
                </a:solidFill>
              </a:rPr>
              <a:t>et al., </a:t>
            </a:r>
            <a:r>
              <a:rPr lang="en-US" sz="2600" dirty="0" smtClean="0">
                <a:solidFill>
                  <a:srgbClr val="0070C0"/>
                </a:solidFill>
              </a:rPr>
              <a:t>2011 ]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Parameter Tuning via the </a:t>
            </a:r>
            <a:r>
              <a:rPr lang="en-US" cap="small" dirty="0" smtClean="0"/>
              <a:t>Onion  </a:t>
            </a:r>
            <a:br>
              <a:rPr lang="en-US" cap="small" dirty="0" smtClean="0"/>
            </a:br>
            <a:r>
              <a:rPr lang="en-US" sz="2600" dirty="0" smtClean="0">
                <a:solidFill>
                  <a:srgbClr val="0070C0"/>
                </a:solidFill>
              </a:rPr>
              <a:t>[ </a:t>
            </a:r>
            <a:r>
              <a:rPr lang="en-US" sz="2600" dirty="0">
                <a:solidFill>
                  <a:srgbClr val="0070C0"/>
                </a:solidFill>
              </a:rPr>
              <a:t>Walker </a:t>
            </a:r>
            <a:r>
              <a:rPr lang="en-US" sz="2600" dirty="0" smtClean="0">
                <a:solidFill>
                  <a:srgbClr val="0070C0"/>
                </a:solidFill>
              </a:rPr>
              <a:t>et al., </a:t>
            </a:r>
            <a:r>
              <a:rPr lang="en-US" sz="2600" dirty="0" smtClean="0">
                <a:solidFill>
                  <a:srgbClr val="0070C0"/>
                </a:solidFill>
              </a:rPr>
              <a:t>2010 ]</a:t>
            </a:r>
          </a:p>
          <a:p>
            <a:pPr marL="514350" lvl="0" indent="-514350">
              <a:buFont typeface="+mj-lt"/>
              <a:buAutoNum type="arabicPeriod"/>
            </a:pPr>
            <a:endParaRPr lang="en-US" sz="2600" dirty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ILP Applied to Reinforcement Learning Tasks</a:t>
            </a:r>
            <a:br>
              <a:rPr lang="en-US" dirty="0" smtClean="0"/>
            </a:br>
            <a:r>
              <a:rPr lang="en-US" sz="2600" dirty="0">
                <a:solidFill>
                  <a:srgbClr val="0070C0"/>
                </a:solidFill>
              </a:rPr>
              <a:t>[ </a:t>
            </a:r>
            <a:r>
              <a:rPr lang="en-US" sz="2600" dirty="0" smtClean="0">
                <a:solidFill>
                  <a:srgbClr val="0070C0"/>
                </a:solidFill>
              </a:rPr>
              <a:t>Torrey </a:t>
            </a:r>
            <a:r>
              <a:rPr lang="en-US" sz="2600" dirty="0" smtClean="0">
                <a:solidFill>
                  <a:srgbClr val="0070C0"/>
                </a:solidFill>
              </a:rPr>
              <a:t>et al., </a:t>
            </a:r>
            <a:r>
              <a:rPr lang="en-US" sz="2600" dirty="0" smtClean="0">
                <a:solidFill>
                  <a:srgbClr val="0070C0"/>
                </a:solidFill>
              </a:rPr>
              <a:t>2007; Walker </a:t>
            </a:r>
            <a:r>
              <a:rPr lang="en-US" sz="2600" dirty="0" smtClean="0">
                <a:solidFill>
                  <a:srgbClr val="0070C0"/>
                </a:solidFill>
              </a:rPr>
              <a:t>et al., </a:t>
            </a:r>
            <a:r>
              <a:rPr lang="en-US" sz="2600" dirty="0" smtClean="0">
                <a:solidFill>
                  <a:srgbClr val="0070C0"/>
                </a:solidFill>
              </a:rPr>
              <a:t>2007 </a:t>
            </a:r>
            <a:r>
              <a:rPr lang="en-US" sz="2600" dirty="0">
                <a:solidFill>
                  <a:srgbClr val="0070C0"/>
                </a:solidFill>
              </a:rPr>
              <a:t>]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9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98"/>
    </mc:Choice>
    <mc:Fallback>
      <p:transition spd="slow" advTm="2639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8077199" cy="4800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Advice-Taking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Human-Computer Interfaces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Parameter Tuning (Time Permitting)</a:t>
            </a:r>
            <a:endParaRPr lang="en-US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498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60"/>
    </mc:Choice>
    <mc:Fallback>
      <p:transition spd="slow" advTm="26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Advice?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Teacher-provided statements</a:t>
            </a:r>
          </a:p>
          <a:p>
            <a:endParaRPr lang="en-US" dirty="0" smtClean="0"/>
          </a:p>
          <a:p>
            <a:r>
              <a:rPr lang="en-US" dirty="0" smtClean="0"/>
              <a:t>Hints </a:t>
            </a:r>
            <a:r>
              <a:rPr lang="en-US" dirty="0"/>
              <a:t>about the concept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being learned</a:t>
            </a:r>
          </a:p>
          <a:p>
            <a:endParaRPr lang="en-US" dirty="0"/>
          </a:p>
          <a:p>
            <a:r>
              <a:rPr lang="en-US" dirty="0" smtClean="0"/>
              <a:t>Advice pertains to </a:t>
            </a:r>
            <a:r>
              <a:rPr lang="en-US" u="sng" dirty="0" smtClean="0"/>
              <a:t>specific</a:t>
            </a:r>
            <a:r>
              <a:rPr lang="en-US" dirty="0" smtClean="0"/>
              <a:t> positive or negative 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71600"/>
            <a:ext cx="3003129" cy="2496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6248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[ Walker </a:t>
            </a:r>
            <a:r>
              <a:rPr lang="en-US" sz="2800" dirty="0" smtClean="0"/>
              <a:t>et al., </a:t>
            </a:r>
            <a:r>
              <a:rPr lang="en-US" sz="2800" dirty="0" smtClean="0"/>
              <a:t>2010 ]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3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72"/>
    </mc:Choice>
    <mc:Fallback>
      <p:transition spd="slow" advTm="457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about Specific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013" y="1371600"/>
            <a:ext cx="7772400" cy="274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 smtClean="0"/>
              <a:t>Specific Advice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train1</a:t>
            </a:r>
            <a:r>
              <a:rPr lang="en-US" dirty="0" smtClean="0"/>
              <a:t> </a:t>
            </a:r>
            <a:r>
              <a:rPr lang="en-US" dirty="0" smtClean="0"/>
              <a:t>is a circus train </a:t>
            </a:r>
            <a:r>
              <a:rPr lang="en-US" dirty="0" smtClean="0"/>
              <a:t>if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</a:t>
            </a:r>
            <a:r>
              <a:rPr lang="en-US" dirty="0" smtClean="0">
                <a:solidFill>
                  <a:srgbClr val="0070C0"/>
                </a:solidFill>
              </a:rPr>
              <a:t>car1</a:t>
            </a:r>
            <a:r>
              <a:rPr lang="en-US" dirty="0" smtClean="0"/>
              <a:t> </a:t>
            </a:r>
            <a:r>
              <a:rPr lang="en-US" dirty="0" smtClean="0"/>
              <a:t>is carrying </a:t>
            </a:r>
            <a:r>
              <a:rPr lang="en-US" dirty="0" smtClean="0">
                <a:solidFill>
                  <a:srgbClr val="1C7B0F"/>
                </a:solidFill>
              </a:rPr>
              <a:t>penguins</a:t>
            </a:r>
          </a:p>
          <a:p>
            <a:pPr marL="0" indent="0">
              <a:buNone/>
            </a:pPr>
            <a:r>
              <a:rPr lang="en-US" dirty="0">
                <a:solidFill>
                  <a:srgbClr val="1C7B0F"/>
                </a:solidFill>
              </a:rPr>
              <a:t> </a:t>
            </a:r>
            <a:r>
              <a:rPr lang="en-US" dirty="0" smtClean="0">
                <a:solidFill>
                  <a:srgbClr val="1C7B0F"/>
                </a:solidFill>
              </a:rPr>
              <a:t>   </a:t>
            </a:r>
            <a:r>
              <a:rPr lang="en-US" dirty="0" smtClean="0">
                <a:solidFill>
                  <a:srgbClr val="0070C0"/>
                </a:solidFill>
              </a:rPr>
              <a:t>car1</a:t>
            </a:r>
            <a:r>
              <a:rPr lang="en-US" dirty="0" smtClean="0"/>
              <a:t> </a:t>
            </a:r>
            <a:r>
              <a:rPr lang="en-US" dirty="0" smtClean="0"/>
              <a:t>is carrying </a:t>
            </a:r>
            <a:r>
              <a:rPr lang="en-US" dirty="0" smtClean="0">
                <a:solidFill>
                  <a:srgbClr val="1C7B0F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 smtClean="0"/>
              <a:t>objects</a:t>
            </a:r>
            <a:endParaRPr lang="en-US" dirty="0" smtClean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5593804" y="1300734"/>
            <a:ext cx="3543146" cy="1447800"/>
            <a:chOff x="3146713" y="1308362"/>
            <a:chExt cx="2579292" cy="1053950"/>
          </a:xfrm>
        </p:grpSpPr>
        <p:pic>
          <p:nvPicPr>
            <p:cNvPr id="5" name="Picture 4" descr="EngineMedium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366424">
              <a:off x="3146713" y="1340883"/>
              <a:ext cx="1428571" cy="1021429"/>
            </a:xfrm>
            <a:prstGeom prst="rect">
              <a:avLst/>
            </a:prstGeom>
          </p:spPr>
        </p:pic>
        <p:pic>
          <p:nvPicPr>
            <p:cNvPr id="6" name="Picture 5" descr="flat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366424">
              <a:off x="4289713" y="1878082"/>
              <a:ext cx="1436292" cy="434316"/>
            </a:xfrm>
            <a:prstGeom prst="rect">
              <a:avLst/>
            </a:prstGeom>
          </p:spPr>
        </p:pic>
        <p:pic>
          <p:nvPicPr>
            <p:cNvPr id="8" name="Picture 7" descr="penguin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366424">
              <a:off x="4518313" y="1344914"/>
              <a:ext cx="380953" cy="685715"/>
            </a:xfrm>
            <a:prstGeom prst="rect">
              <a:avLst/>
            </a:prstGeom>
          </p:spPr>
        </p:pic>
        <p:pic>
          <p:nvPicPr>
            <p:cNvPr id="9" name="Picture 8" descr="penguin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366424">
              <a:off x="4918363" y="1308362"/>
              <a:ext cx="380953" cy="685715"/>
            </a:xfrm>
            <a:prstGeom prst="rect">
              <a:avLst/>
            </a:prstGeom>
          </p:spPr>
        </p:pic>
        <p:pic>
          <p:nvPicPr>
            <p:cNvPr id="10" name="Picture 9" descr="cage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366424">
              <a:off x="4370960" y="1611099"/>
              <a:ext cx="1078171" cy="510512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935495" y="4114800"/>
            <a:ext cx="7772400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u="sng" dirty="0" smtClean="0"/>
              <a:t>General Advice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A</a:t>
            </a:r>
            <a:r>
              <a:rPr lang="en-US" dirty="0" smtClean="0">
                <a:solidFill>
                  <a:srgbClr val="C00000"/>
                </a:solidFill>
              </a:rPr>
              <a:t> Train</a:t>
            </a:r>
            <a:r>
              <a:rPr lang="en-US" dirty="0" smtClean="0"/>
              <a:t> is a circus train if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 </a:t>
            </a:r>
            <a:r>
              <a:rPr lang="en-US" dirty="0" smtClean="0"/>
              <a:t>   the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Train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has a </a:t>
            </a:r>
            <a:r>
              <a:rPr lang="en-US" dirty="0" smtClean="0">
                <a:solidFill>
                  <a:srgbClr val="0070C0"/>
                </a:solidFill>
              </a:rPr>
              <a:t>Car</a:t>
            </a:r>
            <a:r>
              <a:rPr lang="en-US" dirty="0" smtClean="0"/>
              <a:t> carrying </a:t>
            </a:r>
            <a:r>
              <a:rPr lang="en-US" dirty="0" smtClean="0">
                <a:solidFill>
                  <a:srgbClr val="1C7B0F"/>
                </a:solidFill>
              </a:rPr>
              <a:t>penguins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rgbClr val="1C7B0F"/>
                </a:solidFill>
              </a:rPr>
              <a:t> </a:t>
            </a:r>
            <a:r>
              <a:rPr lang="en-US" dirty="0" smtClean="0">
                <a:solidFill>
                  <a:srgbClr val="1C7B0F"/>
                </a:solidFill>
              </a:rPr>
              <a:t>   </a:t>
            </a:r>
            <a:r>
              <a:rPr lang="en-US" dirty="0" smtClean="0"/>
              <a:t>and the same </a:t>
            </a:r>
            <a:r>
              <a:rPr lang="en-US" dirty="0" smtClean="0">
                <a:solidFill>
                  <a:srgbClr val="0070C0"/>
                </a:solidFill>
              </a:rPr>
              <a:t>Car</a:t>
            </a:r>
            <a:r>
              <a:rPr lang="en-US" dirty="0" smtClean="0"/>
              <a:t> is carrying </a:t>
            </a:r>
            <a:r>
              <a:rPr lang="en-US" dirty="0" smtClean="0">
                <a:solidFill>
                  <a:srgbClr val="1C7B0F"/>
                </a:solidFill>
              </a:rPr>
              <a:t>2</a:t>
            </a:r>
            <a:r>
              <a:rPr lang="en-US" dirty="0" smtClean="0"/>
              <a:t> objects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800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Advice-Taking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Inclusion of most teacher-</a:t>
            </a:r>
            <a:br>
              <a:rPr lang="en-US" dirty="0" smtClean="0"/>
            </a:br>
            <a:r>
              <a:rPr lang="en-US" dirty="0" smtClean="0"/>
              <a:t>mentioned advice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Robustness </a:t>
            </a:r>
            <a:r>
              <a:rPr lang="en-US" dirty="0" smtClean="0"/>
              <a:t>to teacher errors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both background knowledge and setup ILP search space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1219200"/>
            <a:ext cx="1985799" cy="18257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46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567"/>
    </mc:Choice>
    <mc:Fallback>
      <p:transition spd="slow" advTm="6256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Algorithm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02402" y="1338590"/>
            <a:ext cx="372249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T</a:t>
            </a:r>
            <a:r>
              <a:rPr lang="en-US" sz="2800" dirty="0" smtClean="0"/>
              <a:t>eacher provides advice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437671" y="2324971"/>
            <a:ext cx="505196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C</a:t>
            </a:r>
            <a:r>
              <a:rPr lang="en-US" sz="2800" dirty="0" smtClean="0"/>
              <a:t>onvert to </a:t>
            </a:r>
            <a:r>
              <a:rPr lang="en-US" sz="2800" dirty="0" smtClean="0"/>
              <a:t>grounded implications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183001" y="3311352"/>
            <a:ext cx="3561296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G</a:t>
            </a:r>
            <a:r>
              <a:rPr lang="en-US" sz="2800" dirty="0" smtClean="0"/>
              <a:t>eneralize implications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618104" y="4297733"/>
            <a:ext cx="4691091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C</a:t>
            </a:r>
            <a:r>
              <a:rPr lang="en-US" sz="2800" dirty="0" smtClean="0"/>
              <a:t>reate background knowledge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by combining </a:t>
            </a:r>
            <a:r>
              <a:rPr lang="en-US" sz="2800" dirty="0" smtClean="0"/>
              <a:t>all advice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914400" y="5715000"/>
            <a:ext cx="8098499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S</a:t>
            </a:r>
            <a:r>
              <a:rPr lang="en-US" sz="2800" dirty="0" smtClean="0"/>
              <a:t>etup ILP search space based on generated knowledge</a:t>
            </a:r>
            <a:endParaRPr lang="en-US" sz="2800" dirty="0"/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>
            <a:off x="4963649" y="1861810"/>
            <a:ext cx="2" cy="4631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6" idx="0"/>
          </p:cNvCxnSpPr>
          <p:nvPr/>
        </p:nvCxnSpPr>
        <p:spPr>
          <a:xfrm flipH="1">
            <a:off x="4963649" y="2848191"/>
            <a:ext cx="2" cy="4631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7" idx="0"/>
          </p:cNvCxnSpPr>
          <p:nvPr/>
        </p:nvCxnSpPr>
        <p:spPr>
          <a:xfrm>
            <a:off x="4963649" y="3834572"/>
            <a:ext cx="1" cy="4631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8" idx="0"/>
          </p:cNvCxnSpPr>
          <p:nvPr/>
        </p:nvCxnSpPr>
        <p:spPr>
          <a:xfrm>
            <a:off x="4963650" y="5251840"/>
            <a:ext cx="0" cy="4631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4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551"/>
    </mc:Choice>
    <mc:Fallback>
      <p:transition spd="slow" advTm="4155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Teacher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8229599" cy="4800600"/>
          </a:xfrm>
        </p:spPr>
        <p:txBody>
          <a:bodyPr/>
          <a:lstStyle/>
          <a:p>
            <a:r>
              <a:rPr lang="en-US" dirty="0" smtClean="0"/>
              <a:t>Teacher says</a:t>
            </a:r>
          </a:p>
          <a:p>
            <a:pPr lvl="1"/>
            <a:r>
              <a:rPr lang="en-US" dirty="0" smtClean="0"/>
              <a:t>Example ex(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dirty="0" smtClean="0"/>
              <a:t>) is </a:t>
            </a:r>
            <a:r>
              <a:rPr lang="en-US" dirty="0">
                <a:solidFill>
                  <a:srgbClr val="92D050"/>
                </a:solidFill>
              </a:rPr>
              <a:t>positive</a:t>
            </a:r>
            <a:r>
              <a:rPr lang="en-US" dirty="0" smtClean="0"/>
              <a:t> instance because p(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Example ex(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dirty="0" smtClean="0"/>
              <a:t>) is </a:t>
            </a:r>
            <a:r>
              <a:rPr lang="en-US" dirty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 instance because q(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Example ex(</a:t>
            </a:r>
            <a:r>
              <a:rPr lang="en-US" dirty="0" smtClean="0">
                <a:solidFill>
                  <a:srgbClr val="1C7B0F"/>
                </a:solidFill>
              </a:rPr>
              <a:t>c</a:t>
            </a:r>
            <a:r>
              <a:rPr lang="en-US" dirty="0" smtClean="0"/>
              <a:t>) is </a:t>
            </a:r>
            <a:r>
              <a:rPr lang="en-US" dirty="0">
                <a:solidFill>
                  <a:srgbClr val="92D050"/>
                </a:solidFill>
              </a:rPr>
              <a:t>positive</a:t>
            </a:r>
            <a:r>
              <a:rPr lang="en-US" dirty="0" smtClean="0"/>
              <a:t> instance because r(</a:t>
            </a:r>
            <a:r>
              <a:rPr lang="en-US" dirty="0" smtClean="0">
                <a:solidFill>
                  <a:srgbClr val="1C7B0F"/>
                </a:solidFill>
              </a:rPr>
              <a:t>c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Possible meanings of advice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/>
              <a:t>( p(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en-US" dirty="0" smtClean="0"/>
              <a:t>) </a:t>
            </a:r>
            <a:r>
              <a:rPr lang="en-US" dirty="0" smtClean="0">
                <a:latin typeface="Cambria Math"/>
                <a:ea typeface="Cambria Math"/>
              </a:rPr>
              <a:t>∧ ¬</a:t>
            </a:r>
            <a:r>
              <a:rPr lang="en-US" dirty="0" smtClean="0"/>
              <a:t>q(</a:t>
            </a:r>
            <a:r>
              <a:rPr lang="en-US" dirty="0" smtClean="0">
                <a:solidFill>
                  <a:srgbClr val="0070C0"/>
                </a:solidFill>
              </a:rPr>
              <a:t>X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Z</a:t>
            </a:r>
            <a:r>
              <a:rPr lang="en-US" dirty="0" smtClean="0"/>
              <a:t>) </a:t>
            </a:r>
            <a:r>
              <a:rPr lang="en-US" dirty="0" smtClean="0"/>
              <a:t>) </a:t>
            </a:r>
            <a:r>
              <a:rPr lang="en-US" dirty="0" smtClean="0">
                <a:latin typeface="Cambria Math"/>
                <a:ea typeface="Cambria Math"/>
              </a:rPr>
              <a:t>∨ </a:t>
            </a:r>
            <a:r>
              <a:rPr lang="en-US" dirty="0" smtClean="0">
                <a:ea typeface="Cambria Math"/>
              </a:rPr>
              <a:t>r(</a:t>
            </a:r>
            <a:r>
              <a:rPr lang="en-US" dirty="0" smtClean="0">
                <a:solidFill>
                  <a:srgbClr val="1C7B0F"/>
                </a:solidFill>
              </a:rPr>
              <a:t>X</a:t>
            </a:r>
            <a:r>
              <a:rPr lang="en-US" dirty="0" smtClean="0">
                <a:ea typeface="Cambria Math"/>
              </a:rPr>
              <a:t>)</a:t>
            </a:r>
            <a:endParaRPr lang="en-US" dirty="0" smtClean="0">
              <a:ea typeface="Cambria Math"/>
            </a:endParaRPr>
          </a:p>
          <a:p>
            <a:pPr marL="457200" lvl="1" indent="0">
              <a:buNone/>
            </a:pPr>
            <a:r>
              <a:rPr lang="en-US" dirty="0" smtClean="0">
                <a:ea typeface="Cambria Math"/>
              </a:rPr>
              <a:t>		  p(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Cambria Math"/>
              </a:rPr>
              <a:t>X</a:t>
            </a:r>
            <a:r>
              <a:rPr lang="en-US" dirty="0" smtClean="0">
                <a:ea typeface="Cambria Math"/>
              </a:rPr>
              <a:t>) </a:t>
            </a:r>
            <a:r>
              <a:rPr lang="en-US" dirty="0" smtClean="0">
                <a:latin typeface="Cambria Math"/>
                <a:ea typeface="Cambria Math"/>
              </a:rPr>
              <a:t>∨ ¬</a:t>
            </a:r>
            <a:r>
              <a:rPr lang="en-US" dirty="0" smtClean="0">
                <a:ea typeface="Cambria Math"/>
              </a:rPr>
              <a:t>q(</a:t>
            </a:r>
            <a:r>
              <a:rPr lang="en-US" dirty="0" smtClean="0">
                <a:solidFill>
                  <a:srgbClr val="0070C0"/>
                </a:solidFill>
                <a:ea typeface="Cambria Math"/>
              </a:rPr>
              <a:t>X</a:t>
            </a:r>
            <a:r>
              <a:rPr lang="en-US" dirty="0" smtClean="0">
                <a:ea typeface="Cambria Math"/>
              </a:rPr>
              <a:t>, </a:t>
            </a:r>
            <a:r>
              <a:rPr lang="en-US" dirty="0" smtClean="0">
                <a:solidFill>
                  <a:srgbClr val="0070C0"/>
                </a:solidFill>
                <a:ea typeface="Cambria Math"/>
              </a:rPr>
              <a:t>Y</a:t>
            </a:r>
            <a:r>
              <a:rPr lang="en-US" dirty="0" smtClean="0">
                <a:ea typeface="Cambria Math"/>
              </a:rPr>
              <a:t>)    </a:t>
            </a:r>
            <a:r>
              <a:rPr lang="en-US" dirty="0" smtClean="0">
                <a:latin typeface="Cambria Math"/>
                <a:ea typeface="Cambria Math"/>
              </a:rPr>
              <a:t>∨ </a:t>
            </a:r>
            <a:r>
              <a:rPr lang="en-US" dirty="0" smtClean="0">
                <a:ea typeface="Cambria Math"/>
              </a:rPr>
              <a:t>r(</a:t>
            </a:r>
            <a:r>
              <a:rPr lang="en-US" dirty="0" smtClean="0">
                <a:solidFill>
                  <a:srgbClr val="1C7B0F"/>
                </a:solidFill>
                <a:ea typeface="Cambria Math"/>
              </a:rPr>
              <a:t>X</a:t>
            </a:r>
            <a:r>
              <a:rPr lang="en-US" dirty="0" smtClean="0">
                <a:ea typeface="Cambria Math"/>
              </a:rPr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0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"/>
    </mc:Choice>
    <mc:Fallback>
      <p:transition spd="slow" advTm="39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Relational Learning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10756" y="1546896"/>
            <a:ext cx="5115455" cy="1405266"/>
            <a:chOff x="2172441" y="1956889"/>
            <a:chExt cx="5115455" cy="1405266"/>
          </a:xfrm>
        </p:grpSpPr>
        <p:pic>
          <p:nvPicPr>
            <p:cNvPr id="5" name="Picture 4" descr="EngineMedium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366424">
              <a:off x="2172441" y="2000250"/>
              <a:ext cx="1904762" cy="1361905"/>
            </a:xfrm>
            <a:prstGeom prst="rect">
              <a:avLst/>
            </a:prstGeom>
          </p:spPr>
        </p:pic>
        <p:pic>
          <p:nvPicPr>
            <p:cNvPr id="6" name="Picture 5" descr="flat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366424">
              <a:off x="3696441" y="2716515"/>
              <a:ext cx="1915056" cy="579088"/>
            </a:xfrm>
            <a:prstGeom prst="rect">
              <a:avLst/>
            </a:prstGeom>
          </p:spPr>
        </p:pic>
        <p:pic>
          <p:nvPicPr>
            <p:cNvPr id="7" name="Picture 6" descr="flat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366424">
              <a:off x="5372840" y="2702061"/>
              <a:ext cx="1915056" cy="579088"/>
            </a:xfrm>
            <a:prstGeom prst="rect">
              <a:avLst/>
            </a:prstGeom>
          </p:spPr>
        </p:pic>
        <p:pic>
          <p:nvPicPr>
            <p:cNvPr id="8" name="Picture 7" descr="penguin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366424">
              <a:off x="4001241" y="2005625"/>
              <a:ext cx="507937" cy="914286"/>
            </a:xfrm>
            <a:prstGeom prst="rect">
              <a:avLst/>
            </a:prstGeom>
          </p:spPr>
        </p:pic>
        <p:pic>
          <p:nvPicPr>
            <p:cNvPr id="9" name="Picture 8" descr="penguin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366424">
              <a:off x="4534641" y="1956889"/>
              <a:ext cx="507937" cy="914286"/>
            </a:xfrm>
            <a:prstGeom prst="rect">
              <a:avLst/>
            </a:prstGeom>
          </p:spPr>
        </p:pic>
        <p:pic>
          <p:nvPicPr>
            <p:cNvPr id="10" name="Picture 9" descr="cage.png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366424">
              <a:off x="3804770" y="2360538"/>
              <a:ext cx="1437562" cy="680683"/>
            </a:xfrm>
            <a:prstGeom prst="rect">
              <a:avLst/>
            </a:prstGeom>
          </p:spPr>
        </p:pic>
        <p:pic>
          <p:nvPicPr>
            <p:cNvPr id="11" name="Picture 10" descr="giraffe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366424">
              <a:off x="5620045" y="2010463"/>
              <a:ext cx="695922" cy="929589"/>
            </a:xfrm>
            <a:prstGeom prst="rect">
              <a:avLst/>
            </a:prstGeom>
          </p:spPr>
        </p:pic>
        <p:pic>
          <p:nvPicPr>
            <p:cNvPr id="12" name="Picture 11" descr="giraffe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366424">
              <a:off x="6106115" y="1992668"/>
              <a:ext cx="695922" cy="929589"/>
            </a:xfrm>
            <a:prstGeom prst="rect">
              <a:avLst/>
            </a:prstGeom>
          </p:spPr>
        </p:pic>
        <p:pic>
          <p:nvPicPr>
            <p:cNvPr id="13" name="Picture 12" descr="giraffe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366424">
              <a:off x="5877515" y="2042090"/>
              <a:ext cx="695922" cy="929589"/>
            </a:xfrm>
            <a:prstGeom prst="rect">
              <a:avLst/>
            </a:prstGeom>
          </p:spPr>
        </p:pic>
        <p:pic>
          <p:nvPicPr>
            <p:cNvPr id="14" name="Picture 13" descr="cage.png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366424">
              <a:off x="5565200" y="2340860"/>
              <a:ext cx="1437562" cy="68068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044245" y="3425355"/>
            <a:ext cx="217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car(</a:t>
            </a:r>
            <a:r>
              <a:rPr lang="en-US" sz="2400" dirty="0" smtClean="0">
                <a:solidFill>
                  <a:srgbClr val="0070C0"/>
                </a:solidFill>
              </a:rPr>
              <a:t>train1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car1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336900" y="3909300"/>
            <a:ext cx="923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train1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4245" y="4370965"/>
            <a:ext cx="217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car(</a:t>
            </a:r>
            <a:r>
              <a:rPr lang="en-US" sz="2400" dirty="0" smtClean="0">
                <a:solidFill>
                  <a:srgbClr val="0070C0"/>
                </a:solidFill>
              </a:rPr>
              <a:t>train1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B050"/>
                </a:solidFill>
              </a:rPr>
              <a:t>car2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066934" y="3116555"/>
            <a:ext cx="2752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cargo(</a:t>
            </a:r>
            <a:r>
              <a:rPr lang="en-US" sz="2400" dirty="0" smtClean="0">
                <a:solidFill>
                  <a:srgbClr val="C00000"/>
                </a:solidFill>
              </a:rPr>
              <a:t>car1</a:t>
            </a:r>
            <a:r>
              <a:rPr lang="en-US" sz="2400" dirty="0" smtClean="0"/>
              <a:t>, penguin)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66934" y="3645490"/>
            <a:ext cx="1922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count(</a:t>
            </a:r>
            <a:r>
              <a:rPr lang="en-US" sz="2400" dirty="0" smtClean="0">
                <a:solidFill>
                  <a:srgbClr val="C00000"/>
                </a:solidFill>
              </a:rPr>
              <a:t>car1</a:t>
            </a:r>
            <a:r>
              <a:rPr lang="en-US" sz="2400" dirty="0" smtClean="0"/>
              <a:t>, 2)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066933" y="4107155"/>
            <a:ext cx="253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cargo(</a:t>
            </a:r>
            <a:r>
              <a:rPr lang="en-US" sz="2400" dirty="0" smtClean="0">
                <a:solidFill>
                  <a:srgbClr val="00B050"/>
                </a:solidFill>
              </a:rPr>
              <a:t>car2</a:t>
            </a:r>
            <a:r>
              <a:rPr lang="en-US" sz="2400" dirty="0" smtClean="0"/>
              <a:t>, giraffe)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066933" y="4559890"/>
            <a:ext cx="1922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count(</a:t>
            </a:r>
            <a:r>
              <a:rPr lang="en-US" sz="2400" dirty="0" smtClean="0">
                <a:solidFill>
                  <a:srgbClr val="00B050"/>
                </a:solidFill>
              </a:rPr>
              <a:t>car2</a:t>
            </a:r>
            <a:r>
              <a:rPr lang="en-US" sz="2400" dirty="0" smtClean="0"/>
              <a:t>, 3)</a:t>
            </a:r>
            <a:endParaRPr lang="en-US" sz="2400" dirty="0"/>
          </a:p>
        </p:txBody>
      </p:sp>
      <p:cxnSp>
        <p:nvCxnSpPr>
          <p:cNvPr id="28" name="Straight Connector 27"/>
          <p:cNvCxnSpPr>
            <a:stCxn id="16" idx="3"/>
            <a:endCxn id="15" idx="1"/>
          </p:cNvCxnSpPr>
          <p:nvPr/>
        </p:nvCxnSpPr>
        <p:spPr>
          <a:xfrm flipV="1">
            <a:off x="2260679" y="3656188"/>
            <a:ext cx="783566" cy="4839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3"/>
            <a:endCxn id="18" idx="1"/>
          </p:cNvCxnSpPr>
          <p:nvPr/>
        </p:nvCxnSpPr>
        <p:spPr>
          <a:xfrm>
            <a:off x="2260679" y="4140133"/>
            <a:ext cx="783566" cy="4616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5" idx="3"/>
            <a:endCxn id="19" idx="1"/>
          </p:cNvCxnSpPr>
          <p:nvPr/>
        </p:nvCxnSpPr>
        <p:spPr>
          <a:xfrm flipV="1">
            <a:off x="5219649" y="3347388"/>
            <a:ext cx="847285" cy="308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3"/>
            <a:endCxn id="20" idx="1"/>
          </p:cNvCxnSpPr>
          <p:nvPr/>
        </p:nvCxnSpPr>
        <p:spPr>
          <a:xfrm>
            <a:off x="5219649" y="3656188"/>
            <a:ext cx="847285" cy="2201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8" idx="3"/>
            <a:endCxn id="21" idx="1"/>
          </p:cNvCxnSpPr>
          <p:nvPr/>
        </p:nvCxnSpPr>
        <p:spPr>
          <a:xfrm flipV="1">
            <a:off x="5219649" y="4337988"/>
            <a:ext cx="847284" cy="2638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8" idx="3"/>
            <a:endCxn id="22" idx="1"/>
          </p:cNvCxnSpPr>
          <p:nvPr/>
        </p:nvCxnSpPr>
        <p:spPr>
          <a:xfrm>
            <a:off x="5219649" y="4601798"/>
            <a:ext cx="847284" cy="188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5" idx="0"/>
          </p:cNvCxnSpPr>
          <p:nvPr/>
        </p:nvCxnSpPr>
        <p:spPr>
          <a:xfrm flipH="1" flipV="1">
            <a:off x="3429001" y="4832630"/>
            <a:ext cx="964522" cy="75359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5" idx="0"/>
          </p:cNvCxnSpPr>
          <p:nvPr/>
        </p:nvCxnSpPr>
        <p:spPr>
          <a:xfrm flipV="1">
            <a:off x="4393523" y="4967400"/>
            <a:ext cx="1803433" cy="61882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185202" y="5586226"/>
            <a:ext cx="2416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Relations between “things”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964885" y="5586226"/>
            <a:ext cx="2854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“things” – constants, values, etc.</a:t>
            </a:r>
            <a:endParaRPr lang="en-US" sz="2400" dirty="0"/>
          </a:p>
        </p:txBody>
      </p:sp>
      <p:cxnSp>
        <p:nvCxnSpPr>
          <p:cNvPr id="40" name="Straight Arrow Connector 39"/>
          <p:cNvCxnSpPr>
            <a:stCxn id="39" idx="0"/>
          </p:cNvCxnSpPr>
          <p:nvPr/>
        </p:nvCxnSpPr>
        <p:spPr>
          <a:xfrm flipV="1">
            <a:off x="7392120" y="4967400"/>
            <a:ext cx="304080" cy="61882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0"/>
          </p:cNvCxnSpPr>
          <p:nvPr/>
        </p:nvCxnSpPr>
        <p:spPr>
          <a:xfrm flipH="1" flipV="1">
            <a:off x="7173206" y="4967400"/>
            <a:ext cx="218914" cy="61882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9" idx="0"/>
            <a:endCxn id="18" idx="2"/>
          </p:cNvCxnSpPr>
          <p:nvPr/>
        </p:nvCxnSpPr>
        <p:spPr>
          <a:xfrm flipH="1" flipV="1">
            <a:off x="4131947" y="4832630"/>
            <a:ext cx="3260173" cy="75359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30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102"/>
    </mc:Choice>
    <mc:Fallback>
      <p:transition spd="slow" advTm="86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Atomic features of domain are known</a:t>
            </a:r>
          </a:p>
          <a:p>
            <a:endParaRPr lang="en-US" dirty="0" smtClean="0"/>
          </a:p>
          <a:p>
            <a:r>
              <a:rPr lang="en-US" dirty="0" smtClean="0"/>
              <a:t>Teacher talks about specific examples</a:t>
            </a:r>
          </a:p>
          <a:p>
            <a:endParaRPr lang="en-US" dirty="0" smtClean="0"/>
          </a:p>
          <a:p>
            <a:r>
              <a:rPr lang="en-US" dirty="0" smtClean="0"/>
              <a:t>Teacher specifies ground advice</a:t>
            </a:r>
          </a:p>
          <a:p>
            <a:endParaRPr lang="en-US" dirty="0" smtClean="0"/>
          </a:p>
          <a:p>
            <a:r>
              <a:rPr lang="en-US" dirty="0" smtClean="0"/>
              <a:t>Teacher understands basic logic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7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Utilizing Teacher-Provided Advice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082" y="1598580"/>
            <a:ext cx="8229600" cy="1676399"/>
          </a:xfrm>
          <a:ln w="28575">
            <a:noFill/>
          </a:ln>
        </p:spPr>
        <p:txBody>
          <a:bodyPr/>
          <a:lstStyle/>
          <a:p>
            <a:pPr lvl="1">
              <a:buNone/>
            </a:pPr>
            <a:r>
              <a:rPr lang="en-US" dirty="0" smtClean="0"/>
              <a:t>Example ex(a) is </a:t>
            </a:r>
            <a:r>
              <a:rPr lang="en-US" dirty="0" smtClean="0">
                <a:solidFill>
                  <a:srgbClr val="92D050"/>
                </a:solidFill>
              </a:rPr>
              <a:t>positive</a:t>
            </a:r>
            <a:r>
              <a:rPr lang="en-US" dirty="0" smtClean="0"/>
              <a:t> instance because p(a)</a:t>
            </a:r>
          </a:p>
          <a:p>
            <a:pPr lvl="1">
              <a:buNone/>
            </a:pPr>
            <a:r>
              <a:rPr lang="en-US" dirty="0" smtClean="0"/>
              <a:t>Example ex(b) is </a:t>
            </a:r>
            <a:r>
              <a:rPr lang="en-US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 instance because q(b, b)</a:t>
            </a:r>
          </a:p>
          <a:p>
            <a:pPr lvl="1">
              <a:buNone/>
            </a:pPr>
            <a:r>
              <a:rPr lang="en-US" dirty="0" smtClean="0"/>
              <a:t>Example ex(c) is </a:t>
            </a:r>
            <a:r>
              <a:rPr lang="en-US" dirty="0" smtClean="0">
                <a:solidFill>
                  <a:srgbClr val="92D050"/>
                </a:solidFill>
              </a:rPr>
              <a:t>positive</a:t>
            </a:r>
            <a:r>
              <a:rPr lang="en-US" dirty="0" smtClean="0"/>
              <a:t> instance because r(c)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3352800" y="3733800"/>
            <a:ext cx="4191000" cy="1068422"/>
          </a:xfrm>
          <a:prstGeom prst="wedgeRectCallout">
            <a:avLst>
              <a:gd name="adj1" fmla="val 68475"/>
              <a:gd name="adj2" fmla="val -160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q(</a:t>
            </a:r>
            <a:r>
              <a:rPr lang="en-US" sz="2800" dirty="0" err="1" smtClean="0"/>
              <a:t>b,b</a:t>
            </a:r>
            <a:r>
              <a:rPr lang="en-US" sz="2800" dirty="0" smtClean="0"/>
              <a:t>) may seem like an odd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1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Utilizing Teacher-Provided Advice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944" y="1598580"/>
            <a:ext cx="8229600" cy="1676399"/>
          </a:xfrm>
          <a:ln w="28575">
            <a:noFill/>
          </a:ln>
        </p:spPr>
        <p:txBody>
          <a:bodyPr/>
          <a:lstStyle/>
          <a:p>
            <a:pPr lvl="1">
              <a:buNone/>
            </a:pPr>
            <a:r>
              <a:rPr lang="en-US" dirty="0" smtClean="0"/>
              <a:t>Example ex(a) is </a:t>
            </a:r>
            <a:r>
              <a:rPr lang="en-US" dirty="0" smtClean="0">
                <a:solidFill>
                  <a:srgbClr val="92D050"/>
                </a:solidFill>
              </a:rPr>
              <a:t>positive</a:t>
            </a:r>
            <a:r>
              <a:rPr lang="en-US" dirty="0" smtClean="0"/>
              <a:t> instance because p(a)</a:t>
            </a:r>
          </a:p>
          <a:p>
            <a:pPr lvl="1">
              <a:buNone/>
            </a:pPr>
            <a:r>
              <a:rPr lang="en-US" dirty="0" smtClean="0"/>
              <a:t>Example ex(b) is </a:t>
            </a:r>
            <a:r>
              <a:rPr lang="en-US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 instance because q(b,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f(x)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dirty="0" smtClean="0"/>
              <a:t>Example ex(c) is </a:t>
            </a:r>
            <a:r>
              <a:rPr lang="en-US" dirty="0" smtClean="0">
                <a:solidFill>
                  <a:srgbClr val="92D050"/>
                </a:solidFill>
              </a:rPr>
              <a:t>positive</a:t>
            </a:r>
            <a:r>
              <a:rPr lang="en-US" dirty="0" smtClean="0"/>
              <a:t> instance because r(c)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3352800" y="3733800"/>
            <a:ext cx="4191000" cy="1068422"/>
          </a:xfrm>
          <a:prstGeom prst="wedgeRectCallout">
            <a:avLst>
              <a:gd name="adj1" fmla="val 68475"/>
              <a:gd name="adj2" fmla="val -160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q(</a:t>
            </a:r>
            <a:r>
              <a:rPr lang="en-US" sz="2800" dirty="0" err="1" smtClean="0"/>
              <a:t>b,b</a:t>
            </a:r>
            <a:r>
              <a:rPr lang="en-US" sz="2800" dirty="0" smtClean="0"/>
              <a:t>) may seem like an odd statement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200" y="5257800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For instance:  length(train, </a:t>
            </a:r>
            <a:r>
              <a:rPr lang="en-US" sz="2800" dirty="0">
                <a:solidFill>
                  <a:srgbClr val="0070C0"/>
                </a:solidFill>
              </a:rPr>
              <a:t>3</a:t>
            </a:r>
            <a:r>
              <a:rPr lang="en-US" sz="2800" dirty="0"/>
              <a:t>), equals(</a:t>
            </a:r>
            <a:r>
              <a:rPr lang="en-US" sz="2800" dirty="0">
                <a:solidFill>
                  <a:srgbClr val="0070C0"/>
                </a:solidFill>
              </a:rPr>
              <a:t>3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800" dirty="0"/>
              <a:t>)</a:t>
            </a:r>
          </a:p>
          <a:p>
            <a:pPr algn="ctr"/>
            <a:r>
              <a:rPr lang="en-US" sz="2800" dirty="0"/>
              <a:t>      becomes:  length(train, </a:t>
            </a:r>
            <a:r>
              <a:rPr lang="en-US" sz="2800" dirty="0">
                <a:solidFill>
                  <a:srgbClr val="0070C0"/>
                </a:solidFill>
              </a:rPr>
              <a:t>X</a:t>
            </a:r>
            <a:r>
              <a:rPr lang="en-US" sz="2800" dirty="0"/>
              <a:t>), </a:t>
            </a:r>
            <a:r>
              <a:rPr lang="en-US" sz="2800" dirty="0" smtClean="0"/>
              <a:t>equals(</a:t>
            </a:r>
            <a:r>
              <a:rPr lang="en-US" sz="2800" dirty="0" smtClean="0">
                <a:solidFill>
                  <a:srgbClr val="0070C0"/>
                </a:solidFill>
              </a:rPr>
              <a:t>X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Utilizing Teacher-Provided Advice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945" y="1598580"/>
            <a:ext cx="8229600" cy="1676399"/>
          </a:xfrm>
          <a:ln w="28575">
            <a:noFill/>
          </a:ln>
        </p:spPr>
        <p:txBody>
          <a:bodyPr/>
          <a:lstStyle/>
          <a:p>
            <a:pPr lvl="1">
              <a:buNone/>
            </a:pPr>
            <a:r>
              <a:rPr lang="en-US" dirty="0" smtClean="0"/>
              <a:t>Example ex(a) is </a:t>
            </a:r>
            <a:r>
              <a:rPr lang="en-US" dirty="0" smtClean="0">
                <a:solidFill>
                  <a:srgbClr val="92D050"/>
                </a:solidFill>
              </a:rPr>
              <a:t>positive</a:t>
            </a:r>
            <a:r>
              <a:rPr lang="en-US" dirty="0" smtClean="0"/>
              <a:t> instance because p(a)</a:t>
            </a:r>
          </a:p>
          <a:p>
            <a:pPr lvl="1">
              <a:buNone/>
            </a:pPr>
            <a:r>
              <a:rPr lang="en-US" dirty="0" smtClean="0"/>
              <a:t>Example ex(b) is </a:t>
            </a:r>
            <a:r>
              <a:rPr lang="en-US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 instance because q(b, b)</a:t>
            </a:r>
          </a:p>
          <a:p>
            <a:pPr lvl="1">
              <a:buNone/>
            </a:pPr>
            <a:r>
              <a:rPr lang="en-US" dirty="0" smtClean="0"/>
              <a:t>Example ex(c) is </a:t>
            </a:r>
            <a:r>
              <a:rPr lang="en-US" dirty="0" smtClean="0">
                <a:solidFill>
                  <a:srgbClr val="92D050"/>
                </a:solidFill>
              </a:rPr>
              <a:t>positive</a:t>
            </a:r>
            <a:r>
              <a:rPr lang="en-US" dirty="0" smtClean="0"/>
              <a:t> instance because r(c)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4552545" y="3884579"/>
            <a:ext cx="3200400" cy="1524000"/>
          </a:xfrm>
          <a:prstGeom prst="wedgeRectCallout">
            <a:avLst>
              <a:gd name="adj1" fmla="val 47962"/>
              <a:gd name="adj2" fmla="val -99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Clauses may contain multiple literals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6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Utilizing Teacher-Provided Advice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944" y="1598580"/>
            <a:ext cx="8229600" cy="1676399"/>
          </a:xfrm>
          <a:ln w="28575">
            <a:noFill/>
          </a:ln>
        </p:spPr>
        <p:txBody>
          <a:bodyPr/>
          <a:lstStyle/>
          <a:p>
            <a:pPr lvl="1">
              <a:buNone/>
            </a:pPr>
            <a:r>
              <a:rPr lang="en-US" dirty="0" smtClean="0"/>
              <a:t>Example ex(a) is </a:t>
            </a:r>
            <a:r>
              <a:rPr lang="en-US" dirty="0" smtClean="0">
                <a:solidFill>
                  <a:srgbClr val="92D050"/>
                </a:solidFill>
              </a:rPr>
              <a:t>positive</a:t>
            </a:r>
            <a:r>
              <a:rPr lang="en-US" dirty="0" smtClean="0"/>
              <a:t> instance because p(a)</a:t>
            </a:r>
          </a:p>
          <a:p>
            <a:pPr lvl="1">
              <a:buNone/>
            </a:pPr>
            <a:r>
              <a:rPr lang="en-US" dirty="0" smtClean="0"/>
              <a:t>Example ex(b) is </a:t>
            </a:r>
            <a:r>
              <a:rPr lang="en-US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 instance because q(b, b)</a:t>
            </a:r>
          </a:p>
          <a:p>
            <a:pPr lvl="1">
              <a:buNone/>
            </a:pPr>
            <a:r>
              <a:rPr lang="en-US" dirty="0" smtClean="0"/>
              <a:t>Example ex(c) is </a:t>
            </a:r>
            <a:r>
              <a:rPr lang="en-US" dirty="0" smtClean="0">
                <a:solidFill>
                  <a:srgbClr val="92D050"/>
                </a:solidFill>
              </a:rPr>
              <a:t>positive</a:t>
            </a:r>
            <a:r>
              <a:rPr lang="en-US" dirty="0" smtClean="0"/>
              <a:t> instance because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r(c), s(d)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4552544" y="3884579"/>
            <a:ext cx="3200400" cy="1524000"/>
          </a:xfrm>
          <a:prstGeom prst="wedgeRectCallout">
            <a:avLst>
              <a:gd name="adj1" fmla="val 47962"/>
              <a:gd name="adj2" fmla="val -99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Clauses may contain multiple literals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6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41"/>
    </mc:Choice>
    <mc:Fallback>
      <p:transition spd="slow" advTm="544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Utilizing Teacher-Provided Advice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944" y="1598579"/>
            <a:ext cx="8229600" cy="1676399"/>
          </a:xfrm>
          <a:ln w="28575">
            <a:noFill/>
          </a:ln>
        </p:spPr>
        <p:txBody>
          <a:bodyPr/>
          <a:lstStyle/>
          <a:p>
            <a:pPr lvl="1">
              <a:buNone/>
            </a:pPr>
            <a:r>
              <a:rPr lang="en-US" dirty="0" smtClean="0"/>
              <a:t>Example ex(a) is </a:t>
            </a:r>
            <a:r>
              <a:rPr lang="en-US" dirty="0" smtClean="0">
                <a:solidFill>
                  <a:srgbClr val="92D050"/>
                </a:solidFill>
              </a:rPr>
              <a:t>positive</a:t>
            </a:r>
            <a:r>
              <a:rPr lang="en-US" dirty="0" smtClean="0"/>
              <a:t> instance because p(a)</a:t>
            </a:r>
          </a:p>
          <a:p>
            <a:pPr lvl="1">
              <a:buNone/>
            </a:pPr>
            <a:r>
              <a:rPr lang="en-US" dirty="0" smtClean="0"/>
              <a:t>Example ex(b) is </a:t>
            </a:r>
            <a:r>
              <a:rPr lang="en-US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 instance because q(b, b)</a:t>
            </a:r>
          </a:p>
          <a:p>
            <a:pPr lvl="1">
              <a:buNone/>
            </a:pPr>
            <a:r>
              <a:rPr lang="en-US" dirty="0" smtClean="0"/>
              <a:t>Example ex(c) is </a:t>
            </a:r>
            <a:r>
              <a:rPr lang="en-US" dirty="0" smtClean="0">
                <a:solidFill>
                  <a:srgbClr val="92D050"/>
                </a:solidFill>
              </a:rPr>
              <a:t>positive</a:t>
            </a:r>
            <a:r>
              <a:rPr lang="en-US" dirty="0" smtClean="0"/>
              <a:t> instance because r(c)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4552544" y="3884578"/>
            <a:ext cx="3200400" cy="1524000"/>
          </a:xfrm>
          <a:prstGeom prst="wedgeRectCallout">
            <a:avLst>
              <a:gd name="adj1" fmla="val -92514"/>
              <a:gd name="adj2" fmla="val -99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Separate pieces of advice for a single example allowed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5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Utilizing Teacher-Provided Advice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944" y="1600201"/>
            <a:ext cx="8229600" cy="1676399"/>
          </a:xfrm>
          <a:ln w="28575">
            <a:noFill/>
          </a:ln>
        </p:spPr>
        <p:txBody>
          <a:bodyPr/>
          <a:lstStyle/>
          <a:p>
            <a:pPr lvl="1">
              <a:buNone/>
            </a:pPr>
            <a:r>
              <a:rPr lang="en-US" dirty="0" smtClean="0"/>
              <a:t>Example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ex(a)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92D050"/>
                </a:solidFill>
              </a:rPr>
              <a:t>positive</a:t>
            </a:r>
            <a:r>
              <a:rPr lang="en-US" dirty="0" smtClean="0"/>
              <a:t> instance because p(a)</a:t>
            </a:r>
          </a:p>
          <a:p>
            <a:pPr lvl="1">
              <a:buNone/>
            </a:pPr>
            <a:r>
              <a:rPr lang="en-US" dirty="0" smtClean="0"/>
              <a:t>Example ex(b) is </a:t>
            </a:r>
            <a:r>
              <a:rPr lang="en-US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 instance because q(b, b)</a:t>
            </a:r>
          </a:p>
          <a:p>
            <a:pPr lvl="1">
              <a:buNone/>
            </a:pPr>
            <a:r>
              <a:rPr lang="en-US" dirty="0" smtClean="0"/>
              <a:t>Example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ex(a)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92D050"/>
                </a:solidFill>
              </a:rPr>
              <a:t>positive</a:t>
            </a:r>
            <a:r>
              <a:rPr lang="en-US" dirty="0" smtClean="0"/>
              <a:t> instance because r(c)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4552544" y="3886200"/>
            <a:ext cx="3200400" cy="1524000"/>
          </a:xfrm>
          <a:prstGeom prst="wedgeRectCallout">
            <a:avLst>
              <a:gd name="adj1" fmla="val -92514"/>
              <a:gd name="adj2" fmla="val -99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Separate pieces of advice for a single example allowed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1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68"/>
    </mc:Choice>
    <mc:Fallback>
      <p:transition spd="slow" advTm="7468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Utilizing Teacher-Provided Advice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322" y="1600200"/>
            <a:ext cx="8229600" cy="1676399"/>
          </a:xfrm>
          <a:ln w="28575">
            <a:noFill/>
          </a:ln>
        </p:spPr>
        <p:txBody>
          <a:bodyPr/>
          <a:lstStyle/>
          <a:p>
            <a:pPr lvl="1">
              <a:buNone/>
            </a:pPr>
            <a:r>
              <a:rPr lang="en-US" dirty="0" smtClean="0"/>
              <a:t>Example ex(a) is </a:t>
            </a:r>
            <a:r>
              <a:rPr lang="en-US" dirty="0" smtClean="0">
                <a:solidFill>
                  <a:srgbClr val="92D050"/>
                </a:solidFill>
              </a:rPr>
              <a:t>positive</a:t>
            </a:r>
            <a:r>
              <a:rPr lang="en-US" dirty="0" smtClean="0"/>
              <a:t> instance because p(a)</a:t>
            </a:r>
          </a:p>
          <a:p>
            <a:pPr lvl="1">
              <a:buNone/>
            </a:pPr>
            <a:r>
              <a:rPr lang="en-US" dirty="0" smtClean="0"/>
              <a:t>Example ex(b) is </a:t>
            </a:r>
            <a:r>
              <a:rPr lang="en-US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 instance because q(b, b)</a:t>
            </a:r>
          </a:p>
          <a:p>
            <a:pPr lvl="1">
              <a:buNone/>
            </a:pPr>
            <a:r>
              <a:rPr lang="en-US" dirty="0" smtClean="0"/>
              <a:t>Example ex(c) is </a:t>
            </a:r>
            <a:r>
              <a:rPr lang="en-US" dirty="0" smtClean="0">
                <a:solidFill>
                  <a:srgbClr val="92D050"/>
                </a:solidFill>
              </a:rPr>
              <a:t>positive</a:t>
            </a:r>
            <a:r>
              <a:rPr lang="en-US" dirty="0" smtClean="0"/>
              <a:t> instance because r(c)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Form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672" y="3505199"/>
            <a:ext cx="8229600" cy="2620963"/>
          </a:xfrm>
        </p:spPr>
        <p:txBody>
          <a:bodyPr>
            <a:normAutofit/>
          </a:bodyPr>
          <a:lstStyle/>
          <a:p>
            <a:r>
              <a:rPr lang="en-US" dirty="0" smtClean="0"/>
              <a:t>Form the implication of the advice ground body to the ground example</a:t>
            </a:r>
          </a:p>
          <a:p>
            <a:endParaRPr lang="en-US" dirty="0"/>
          </a:p>
          <a:p>
            <a:r>
              <a:rPr lang="en-US" dirty="0" smtClean="0"/>
              <a:t>Negate advice attached to </a:t>
            </a:r>
            <a:r>
              <a:rPr lang="en-US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 examples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94944" y="1600200"/>
            <a:ext cx="8229600" cy="167639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/>
              <a:t>ex(a) ⟵ </a:t>
            </a:r>
            <a:r>
              <a:rPr lang="en-US" sz="2800" dirty="0">
                <a:solidFill>
                  <a:srgbClr val="92D050"/>
                </a:solidFill>
              </a:rPr>
              <a:t>p(a)</a:t>
            </a:r>
          </a:p>
          <a:p>
            <a:pPr marL="742950" lvl="1" indent="-285750">
              <a:spcBef>
                <a:spcPct val="20000"/>
              </a:spcBef>
            </a:pPr>
            <a:r>
              <a:rPr lang="pt-BR" sz="2800" dirty="0"/>
              <a:t>ex(b) ⟵ </a:t>
            </a:r>
            <a:r>
              <a:rPr lang="pt-BR" sz="2800" dirty="0">
                <a:solidFill>
                  <a:srgbClr val="FF0000"/>
                </a:solidFill>
              </a:rPr>
              <a:t>¬q(b, </a:t>
            </a:r>
            <a:r>
              <a:rPr lang="pt-BR" sz="2800" dirty="0" smtClean="0">
                <a:solidFill>
                  <a:srgbClr val="FF0000"/>
                </a:solidFill>
              </a:rPr>
              <a:t>b)</a:t>
            </a:r>
            <a:endParaRPr lang="pt-BR" sz="2800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ct val="20000"/>
              </a:spcBef>
            </a:pPr>
            <a:r>
              <a:rPr lang="pt-BR" sz="2800" dirty="0"/>
              <a:t>ex(c) ⟵ </a:t>
            </a:r>
            <a:r>
              <a:rPr lang="pt-BR" sz="2800" dirty="0">
                <a:solidFill>
                  <a:srgbClr val="92D050"/>
                </a:solidFill>
              </a:rPr>
              <a:t>r(c)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619344" y="2057399"/>
            <a:ext cx="3200400" cy="1295400"/>
          </a:xfrm>
          <a:prstGeom prst="wedgeRectCallout">
            <a:avLst>
              <a:gd name="adj1" fmla="val -103059"/>
              <a:gd name="adj2" fmla="val -225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Negative advice </a:t>
            </a:r>
            <a:br>
              <a:rPr lang="en-US" sz="2800" dirty="0" smtClean="0"/>
            </a:br>
            <a:r>
              <a:rPr lang="en-US" sz="2800" dirty="0" smtClean="0"/>
              <a:t>is negated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5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Generalize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537626"/>
            <a:ext cx="8534400" cy="2620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Perform anti-substitution of constants </a:t>
            </a:r>
            <a:br>
              <a:rPr lang="en-US" dirty="0" smtClean="0"/>
            </a:br>
            <a:r>
              <a:rPr lang="en-US" dirty="0" smtClean="0"/>
              <a:t>to variables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Direct</a:t>
            </a:r>
            <a:r>
              <a:rPr lang="en-US" dirty="0" smtClean="0"/>
              <a:t> – Identical constant = same variable</a:t>
            </a:r>
            <a:endParaRPr lang="en-US" dirty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Indirect</a:t>
            </a:r>
            <a:r>
              <a:rPr lang="en-US" dirty="0" smtClean="0"/>
              <a:t> – Identical constants split into </a:t>
            </a:r>
            <a:br>
              <a:rPr lang="en-US" dirty="0" smtClean="0"/>
            </a:br>
            <a:r>
              <a:rPr lang="en-US" dirty="0" smtClean="0"/>
              <a:t>separate variables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94944" y="1632627"/>
            <a:ext cx="8229600" cy="167639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 smtClean="0"/>
              <a:t>ex(X) </a:t>
            </a:r>
            <a:r>
              <a:rPr lang="en-US" sz="2800" dirty="0"/>
              <a:t>⟵ </a:t>
            </a:r>
            <a:r>
              <a:rPr lang="en-US" sz="2800" dirty="0" smtClean="0"/>
              <a:t>p(X)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  <a:tabLst>
                <a:tab pos="3657600" algn="l"/>
              </a:tabLst>
            </a:pPr>
            <a:r>
              <a:rPr lang="pt-BR" sz="2800" dirty="0" smtClean="0"/>
              <a:t>ex(Y) </a:t>
            </a:r>
            <a:r>
              <a:rPr lang="pt-BR" sz="2800" dirty="0" smtClean="0"/>
              <a:t>⟵ </a:t>
            </a:r>
            <a:r>
              <a:rPr lang="pt-B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¬</a:t>
            </a:r>
            <a:r>
              <a:rPr lang="pt-B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q(Y, Y)</a:t>
            </a:r>
            <a:r>
              <a:rPr lang="pt-BR" sz="2800" dirty="0" smtClean="0">
                <a:solidFill>
                  <a:schemeClr val="bg1"/>
                </a:solidFill>
              </a:rPr>
              <a:t>	</a:t>
            </a:r>
            <a:r>
              <a:rPr lang="pt-BR" sz="2800" dirty="0" smtClean="0"/>
              <a:t>ex(Y) </a:t>
            </a:r>
            <a:r>
              <a:rPr lang="pt-BR" sz="2800" dirty="0" smtClean="0"/>
              <a:t>⟵ </a:t>
            </a: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¬</a:t>
            </a: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q(Y, Z)</a:t>
            </a:r>
            <a:r>
              <a:rPr lang="pt-BR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</a:t>
            </a:r>
            <a:endParaRPr lang="pt-BR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</a:pPr>
            <a:r>
              <a:rPr lang="pt-BR" sz="2800" dirty="0" smtClean="0"/>
              <a:t>ex(Z) </a:t>
            </a:r>
            <a:r>
              <a:rPr lang="pt-BR" sz="2800" dirty="0"/>
              <a:t>⟵ </a:t>
            </a:r>
            <a:r>
              <a:rPr lang="pt-BR" sz="2800" dirty="0" smtClean="0"/>
              <a:t>r(Z)</a:t>
            </a:r>
            <a:endParaRPr lang="pt-BR" sz="2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Supervised Learning</a:t>
            </a:r>
            <a:endParaRPr lang="en-US" dirty="0"/>
          </a:p>
        </p:txBody>
      </p:sp>
      <p:sp>
        <p:nvSpPr>
          <p:cNvPr id="55" name="Content Placeholder 54"/>
          <p:cNvSpPr>
            <a:spLocks noGrp="1"/>
          </p:cNvSpPr>
          <p:nvPr>
            <p:ph idx="1"/>
          </p:nvPr>
        </p:nvSpPr>
        <p:spPr>
          <a:xfrm>
            <a:off x="1143000" y="5715000"/>
            <a:ext cx="77724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Specifically Inductive Logic Programming (ILP)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3657600" y="1600200"/>
            <a:ext cx="2659660" cy="2611178"/>
            <a:chOff x="3657600" y="2209800"/>
            <a:chExt cx="2659660" cy="2611178"/>
          </a:xfrm>
        </p:grpSpPr>
        <p:pic>
          <p:nvPicPr>
            <p:cNvPr id="6" name="Engine" descr="Z:\dropbox\KCAP2011\graphics\engine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657600" y="2209800"/>
              <a:ext cx="2659660" cy="2087958"/>
            </a:xfrm>
            <a:prstGeom prst="rect">
              <a:avLst/>
            </a:prstGeom>
            <a:noFill/>
            <a:effectLst>
              <a:outerShdw blurRad="152400" dist="114300" dir="3900000" algn="t" rotWithShape="0">
                <a:prstClr val="black">
                  <a:alpha val="7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_TB"/>
            <p:cNvSpPr txBox="1"/>
            <p:nvPr/>
          </p:nvSpPr>
          <p:spPr>
            <a:xfrm>
              <a:off x="4086022" y="4297758"/>
              <a:ext cx="1894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Learner</a:t>
              </a:r>
              <a:endParaRPr lang="en-US" sz="28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818356" y="1894446"/>
            <a:ext cx="1894134" cy="2316932"/>
            <a:chOff x="6818356" y="2504046"/>
            <a:chExt cx="1894134" cy="2316932"/>
          </a:xfrm>
        </p:grpSpPr>
        <p:pic>
          <p:nvPicPr>
            <p:cNvPr id="7" name="Model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9991" y="2504046"/>
              <a:ext cx="1731754" cy="1375217"/>
            </a:xfrm>
            <a:prstGeom prst="rect">
              <a:avLst/>
            </a:prstGeom>
            <a:effectLst>
              <a:outerShdw blurRad="152400" dist="88900" dir="3900000" algn="ctr" rotWithShape="0">
                <a:srgbClr val="000000">
                  <a:alpha val="53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6818356" y="4297758"/>
              <a:ext cx="1894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Model</a:t>
              </a:r>
              <a:endParaRPr lang="en-US" sz="28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90600" y="1600200"/>
            <a:ext cx="1828800" cy="914400"/>
            <a:chOff x="1447800" y="2514600"/>
            <a:chExt cx="1676400" cy="914400"/>
          </a:xfrm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grpSpPr>
        <p:sp>
          <p:nvSpPr>
            <p:cNvPr id="12" name="Rectangle 11"/>
            <p:cNvSpPr/>
            <p:nvPr/>
          </p:nvSpPr>
          <p:spPr>
            <a:xfrm>
              <a:off x="1600200" y="2667000"/>
              <a:ext cx="1524000" cy="76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24000" y="2590800"/>
              <a:ext cx="1524000" cy="76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47800" y="2514600"/>
              <a:ext cx="1524000" cy="762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Positive Examples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90600" y="2895600"/>
            <a:ext cx="1828800" cy="914400"/>
            <a:chOff x="1524000" y="3733800"/>
            <a:chExt cx="1676400" cy="914400"/>
          </a:xfrm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grpSpPr>
        <p:sp>
          <p:nvSpPr>
            <p:cNvPr id="14" name="Rectangle 13"/>
            <p:cNvSpPr/>
            <p:nvPr/>
          </p:nvSpPr>
          <p:spPr>
            <a:xfrm>
              <a:off x="1676400" y="3886200"/>
              <a:ext cx="1524000" cy="76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00200" y="3810000"/>
              <a:ext cx="1524000" cy="76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24000" y="3733800"/>
              <a:ext cx="1524000" cy="76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Negative Examples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2971800" y="2133600"/>
            <a:ext cx="838200" cy="49249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19800" y="2743200"/>
            <a:ext cx="914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971800" y="2971800"/>
            <a:ext cx="838200" cy="49249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990600" y="4267200"/>
            <a:ext cx="1828800" cy="914400"/>
            <a:chOff x="1524000" y="3733800"/>
            <a:chExt cx="1676400" cy="914400"/>
          </a:xfrm>
          <a:solidFill>
            <a:schemeClr val="accent5">
              <a:lumMod val="40000"/>
              <a:lumOff val="60000"/>
            </a:schemeClr>
          </a:solidFill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grpSpPr>
        <p:sp>
          <p:nvSpPr>
            <p:cNvPr id="47" name="Rectangle 46"/>
            <p:cNvSpPr/>
            <p:nvPr/>
          </p:nvSpPr>
          <p:spPr>
            <a:xfrm>
              <a:off x="1676400" y="3886200"/>
              <a:ext cx="1524000" cy="762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600200" y="3810000"/>
              <a:ext cx="1524000" cy="762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24000" y="3733800"/>
              <a:ext cx="1524000" cy="762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Background Knowledge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>
          <a:xfrm rot="5400000" flipH="1" flipV="1">
            <a:off x="2933700" y="3619500"/>
            <a:ext cx="914400" cy="838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2"/>
            <a:endCxn id="55" idx="0"/>
          </p:cNvCxnSpPr>
          <p:nvPr/>
        </p:nvCxnSpPr>
        <p:spPr>
          <a:xfrm rot="5400000">
            <a:off x="4279334" y="4961245"/>
            <a:ext cx="1503622" cy="388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531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963"/>
    </mc:Choice>
    <mc:Fallback>
      <p:transition spd="slow" advTm="82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Standardize Advice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944" y="3542491"/>
            <a:ext cx="8534400" cy="2620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Unify heads and apply substitution </a:t>
            </a:r>
            <a:br>
              <a:rPr lang="en-US" dirty="0" smtClean="0"/>
            </a:br>
            <a:r>
              <a:rPr lang="en-US" dirty="0" smtClean="0"/>
              <a:t>to antecedents</a:t>
            </a:r>
          </a:p>
          <a:p>
            <a:endParaRPr lang="en-US" dirty="0"/>
          </a:p>
          <a:p>
            <a:r>
              <a:rPr lang="en-US" dirty="0" smtClean="0"/>
              <a:t>After unification, remove head leaving </a:t>
            </a:r>
            <a:br>
              <a:rPr lang="en-US" dirty="0" smtClean="0"/>
            </a:br>
            <a:r>
              <a:rPr lang="en-US" dirty="0" smtClean="0"/>
              <a:t>only body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94944" y="1637492"/>
            <a:ext cx="8229600" cy="167639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 smtClean="0"/>
              <a:t>ex(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800" dirty="0" smtClean="0"/>
              <a:t>) </a:t>
            </a:r>
            <a:r>
              <a:rPr lang="en-US" sz="2800" dirty="0" smtClean="0"/>
              <a:t>⟵ </a:t>
            </a:r>
            <a:r>
              <a:rPr lang="en-US" sz="2800" dirty="0" smtClean="0"/>
              <a:t>p(X)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  <a:tabLst>
                <a:tab pos="3657600" algn="l"/>
              </a:tabLst>
            </a:pPr>
            <a:r>
              <a:rPr lang="pt-BR" sz="2800" dirty="0" smtClean="0"/>
              <a:t>ex(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pt-BR" sz="2800" dirty="0" smtClean="0"/>
              <a:t>) </a:t>
            </a:r>
            <a:r>
              <a:rPr lang="pt-BR" sz="2800" dirty="0" smtClean="0"/>
              <a:t>⟵ ¬</a:t>
            </a:r>
            <a:r>
              <a:rPr lang="pt-BR" sz="2800" dirty="0" smtClean="0"/>
              <a:t>q(</a:t>
            </a:r>
            <a:r>
              <a:rPr lang="en-US" sz="2800" dirty="0" smtClean="0"/>
              <a:t>X</a:t>
            </a:r>
            <a:r>
              <a:rPr lang="pt-BR" sz="2800" dirty="0" smtClean="0"/>
              <a:t>, </a:t>
            </a:r>
            <a:r>
              <a:rPr lang="en-US" sz="2800" dirty="0" smtClean="0"/>
              <a:t>X</a:t>
            </a:r>
            <a:r>
              <a:rPr lang="pt-BR" sz="2800" dirty="0" smtClean="0"/>
              <a:t>)</a:t>
            </a:r>
            <a:r>
              <a:rPr lang="pt-BR" sz="2800" dirty="0" smtClean="0"/>
              <a:t>	</a:t>
            </a:r>
            <a:r>
              <a:rPr lang="pt-BR" sz="2800" dirty="0" smtClean="0"/>
              <a:t>ex(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pt-BR" sz="2800" dirty="0" smtClean="0"/>
              <a:t>) </a:t>
            </a:r>
            <a:r>
              <a:rPr lang="pt-BR" sz="2800" dirty="0" smtClean="0"/>
              <a:t>⟵ ¬</a:t>
            </a:r>
            <a:r>
              <a:rPr lang="pt-BR" sz="2800" dirty="0" smtClean="0"/>
              <a:t>q(</a:t>
            </a:r>
            <a:r>
              <a:rPr lang="en-US" sz="2800" dirty="0" smtClean="0"/>
              <a:t>X</a:t>
            </a:r>
            <a:r>
              <a:rPr lang="pt-BR" sz="2800" dirty="0" smtClean="0"/>
              <a:t>, Z)         </a:t>
            </a:r>
            <a:endParaRPr lang="pt-BR" sz="2800" dirty="0" smtClean="0"/>
          </a:p>
          <a:p>
            <a:pPr marL="742950" lvl="1" indent="-285750">
              <a:spcBef>
                <a:spcPct val="20000"/>
              </a:spcBef>
            </a:pPr>
            <a:r>
              <a:rPr lang="pt-BR" sz="2800" dirty="0" smtClean="0"/>
              <a:t>ex(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pt-BR" sz="2800" dirty="0" smtClean="0"/>
              <a:t>) </a:t>
            </a:r>
            <a:r>
              <a:rPr lang="pt-BR" sz="2800" dirty="0" smtClean="0"/>
              <a:t>⟵ </a:t>
            </a:r>
            <a:r>
              <a:rPr lang="pt-BR" sz="2800" dirty="0" smtClean="0"/>
              <a:t>r(</a:t>
            </a:r>
            <a:r>
              <a:rPr lang="en-US" sz="2800" dirty="0" smtClean="0"/>
              <a:t>X</a:t>
            </a:r>
            <a:r>
              <a:rPr lang="pt-BR" sz="2800" dirty="0" smtClean="0"/>
              <a:t>)</a:t>
            </a:r>
            <a:endParaRPr lang="pt-BR" sz="2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8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Standardize Advice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944" y="3544111"/>
            <a:ext cx="8534400" cy="2620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Unify head and apply substitution </a:t>
            </a:r>
            <a:br>
              <a:rPr lang="en-US" dirty="0" smtClean="0"/>
            </a:br>
            <a:r>
              <a:rPr lang="en-US" dirty="0" smtClean="0"/>
              <a:t>to antecedents</a:t>
            </a:r>
          </a:p>
          <a:p>
            <a:endParaRPr lang="en-US" dirty="0"/>
          </a:p>
          <a:p>
            <a:r>
              <a:rPr lang="en-US" dirty="0" smtClean="0"/>
              <a:t>After unification,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remove head </a:t>
            </a:r>
            <a:r>
              <a:rPr lang="en-US" dirty="0" smtClean="0"/>
              <a:t>leaving </a:t>
            </a:r>
            <a:br>
              <a:rPr lang="en-US" dirty="0" smtClean="0"/>
            </a:br>
            <a:r>
              <a:rPr lang="en-US" dirty="0" smtClean="0"/>
              <a:t>only body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94944" y="1639112"/>
            <a:ext cx="8229600" cy="167639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p(X)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tabLst>
                <a:tab pos="3657600" algn="l"/>
              </a:tabLst>
            </a:pPr>
            <a:r>
              <a:rPr lang="pt-B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¬</a:t>
            </a:r>
            <a:r>
              <a:rPr lang="pt-B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q(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pt-B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pt-B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pt-BR" sz="2800" dirty="0" smtClean="0"/>
              <a:t>	</a:t>
            </a:r>
            <a:r>
              <a:rPr lang="pt-B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¬</a:t>
            </a:r>
            <a:r>
              <a:rPr lang="pt-B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q(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pt-B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Z)         </a:t>
            </a:r>
            <a:endParaRPr lang="pt-B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</a:pPr>
            <a:r>
              <a:rPr lang="pt-B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r(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pt-B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pt-BR" sz="2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4: Create Logical Combinations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944" y="3544112"/>
            <a:ext cx="8534400" cy="2667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Combine body via </a:t>
            </a:r>
            <a:r>
              <a:rPr lang="en-US" dirty="0" smtClean="0">
                <a:latin typeface="Cambria Math"/>
                <a:ea typeface="Cambria Math"/>
              </a:rPr>
              <a:t>∧</a:t>
            </a:r>
            <a:r>
              <a:rPr lang="en-US" dirty="0" smtClean="0">
                <a:ea typeface="Cambria Math"/>
              </a:rPr>
              <a:t> or </a:t>
            </a:r>
            <a:r>
              <a:rPr lang="en-US" dirty="0" smtClean="0">
                <a:latin typeface="Cambria Math"/>
                <a:ea typeface="Cambria Math"/>
              </a:rPr>
              <a:t>∨</a:t>
            </a:r>
            <a:r>
              <a:rPr lang="en-US" dirty="0" smtClean="0">
                <a:ea typeface="Cambria Math"/>
              </a:rPr>
              <a:t> connectives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Combinations may connect only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subset of formula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Combinations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at most one </a:t>
            </a:r>
            <a:r>
              <a:rPr lang="en-US" dirty="0" smtClean="0"/>
              <a:t>formula derived from any single piece of teacher advice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94944" y="1639113"/>
            <a:ext cx="8229600" cy="167639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 smtClean="0"/>
              <a:t>p(X)</a:t>
            </a:r>
            <a:r>
              <a:rPr lang="en-US" sz="2800" dirty="0" smtClean="0"/>
              <a:t>			</a:t>
            </a:r>
            <a:r>
              <a:rPr lang="en-US" sz="2800" dirty="0" smtClean="0"/>
              <a:t>p(X) </a:t>
            </a:r>
            <a:r>
              <a:rPr lang="en-US" sz="2800" dirty="0" smtClean="0"/>
              <a:t>∧ </a:t>
            </a:r>
            <a:r>
              <a:rPr lang="pt-BR" sz="2800" dirty="0" smtClean="0"/>
              <a:t>¬</a:t>
            </a:r>
            <a:r>
              <a:rPr lang="pt-BR" sz="2800" dirty="0" smtClean="0"/>
              <a:t>q(</a:t>
            </a:r>
            <a:r>
              <a:rPr lang="en-US" sz="2800" dirty="0" smtClean="0"/>
              <a:t>X</a:t>
            </a:r>
            <a:r>
              <a:rPr lang="pt-BR" sz="2800" dirty="0" smtClean="0"/>
              <a:t>, </a:t>
            </a:r>
            <a:r>
              <a:rPr lang="en-US" sz="2800" dirty="0" smtClean="0"/>
              <a:t>X</a:t>
            </a:r>
            <a:r>
              <a:rPr lang="pt-BR" sz="2800" dirty="0" smtClean="0"/>
              <a:t>) </a:t>
            </a:r>
            <a:r>
              <a:rPr lang="en-US" sz="2800" dirty="0" smtClean="0"/>
              <a:t>∧ </a:t>
            </a:r>
            <a:r>
              <a:rPr lang="pt-BR" sz="2800" dirty="0" smtClean="0"/>
              <a:t>r(</a:t>
            </a:r>
            <a:r>
              <a:rPr lang="en-US" sz="2800" dirty="0" smtClean="0"/>
              <a:t>X</a:t>
            </a:r>
            <a:r>
              <a:rPr lang="pt-BR" sz="2800" dirty="0" smtClean="0"/>
              <a:t>)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  <a:tabLst>
                <a:tab pos="3657600" algn="l"/>
              </a:tabLst>
            </a:pPr>
            <a:r>
              <a:rPr lang="pt-BR" sz="2800" dirty="0" smtClean="0"/>
              <a:t>¬</a:t>
            </a:r>
            <a:r>
              <a:rPr lang="pt-BR" sz="2800" dirty="0" smtClean="0"/>
              <a:t>q(</a:t>
            </a:r>
            <a:r>
              <a:rPr lang="en-US" sz="2800" dirty="0" smtClean="0"/>
              <a:t>X</a:t>
            </a:r>
            <a:r>
              <a:rPr lang="pt-BR" sz="2800" dirty="0" smtClean="0"/>
              <a:t>, </a:t>
            </a:r>
            <a:r>
              <a:rPr lang="en-US" sz="2800" dirty="0" smtClean="0"/>
              <a:t>X</a:t>
            </a:r>
            <a:r>
              <a:rPr lang="pt-BR" sz="2800" dirty="0" smtClean="0"/>
              <a:t>)</a:t>
            </a:r>
            <a:r>
              <a:rPr lang="en-US" sz="2800" dirty="0" smtClean="0"/>
              <a:t>, </a:t>
            </a:r>
            <a:r>
              <a:rPr lang="pt-BR" sz="2800" dirty="0" smtClean="0"/>
              <a:t>¬</a:t>
            </a:r>
            <a:r>
              <a:rPr lang="pt-BR" sz="2800" dirty="0" smtClean="0"/>
              <a:t>q(</a:t>
            </a:r>
            <a:r>
              <a:rPr lang="en-US" sz="2800" dirty="0" smtClean="0"/>
              <a:t>X</a:t>
            </a:r>
            <a:r>
              <a:rPr lang="pt-BR" sz="2800" dirty="0" smtClean="0"/>
              <a:t>, Z) </a:t>
            </a:r>
            <a:r>
              <a:rPr lang="pt-BR" sz="2800" dirty="0" smtClean="0"/>
              <a:t>	</a:t>
            </a:r>
            <a:r>
              <a:rPr lang="pt-B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¬</a:t>
            </a:r>
            <a:r>
              <a:rPr lang="pt-B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q(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pt-B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Z) </a:t>
            </a:r>
            <a:r>
              <a:rPr lang="pt-B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∨ </a:t>
            </a:r>
            <a:r>
              <a:rPr lang="pt-B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r(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pt-B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pt-B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</a:pPr>
            <a:r>
              <a:rPr lang="pt-BR" sz="2800" dirty="0" smtClean="0"/>
              <a:t>r(</a:t>
            </a:r>
            <a:r>
              <a:rPr lang="en-US" sz="2800" dirty="0" smtClean="0"/>
              <a:t>X</a:t>
            </a:r>
            <a:r>
              <a:rPr lang="pt-BR" sz="2800" dirty="0" smtClean="0"/>
              <a:t>)</a:t>
            </a:r>
            <a:r>
              <a:rPr lang="pt-BR" sz="2800" dirty="0" smtClean="0"/>
              <a:t>			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¬</a:t>
            </a: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q(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∧ </a:t>
            </a: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¬</a:t>
            </a: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q(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, Z) </a:t>
            </a:r>
            <a:endParaRPr lang="pt-BR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486400" y="2667000"/>
            <a:ext cx="12954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86400" y="2667000"/>
            <a:ext cx="12954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6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5: Generate Background Clauses, Determinations, &amp;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944" y="3534384"/>
            <a:ext cx="8534400" cy="30188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Create anonymous background clauses</a:t>
            </a:r>
          </a:p>
          <a:p>
            <a:endParaRPr lang="en-US" dirty="0"/>
          </a:p>
          <a:p>
            <a:r>
              <a:rPr lang="en-US" dirty="0" smtClean="0"/>
              <a:t>Create modes</a:t>
            </a:r>
          </a:p>
          <a:p>
            <a:pPr lvl="1"/>
            <a:r>
              <a:rPr lang="en-US" dirty="0" smtClean="0"/>
              <a:t>Variables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derived from example constants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assigned + or # modes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New variables in head predicate become outputs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with - or # modes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94944" y="1629385"/>
            <a:ext cx="8229600" cy="167639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 smtClean="0"/>
              <a:t>pred1(X) </a:t>
            </a:r>
            <a:r>
              <a:rPr lang="en-US" sz="2800" dirty="0">
                <a:latin typeface="Cambria Math"/>
                <a:ea typeface="Cambria Math"/>
              </a:rPr>
              <a:t>←</a:t>
            </a:r>
            <a:r>
              <a:rPr lang="en-US" sz="2800" dirty="0" smtClean="0"/>
              <a:t> </a:t>
            </a:r>
            <a:r>
              <a:rPr lang="en-US" sz="2800" dirty="0" smtClean="0"/>
              <a:t>p(X) </a:t>
            </a:r>
            <a:r>
              <a:rPr lang="en-US" sz="2800" dirty="0" smtClean="0"/>
              <a:t>∧ </a:t>
            </a:r>
            <a:r>
              <a:rPr lang="pt-BR" sz="2800" dirty="0" smtClean="0"/>
              <a:t>¬</a:t>
            </a:r>
            <a:r>
              <a:rPr lang="pt-BR" sz="2800" dirty="0" smtClean="0"/>
              <a:t>q(</a:t>
            </a:r>
            <a:r>
              <a:rPr lang="en-US" sz="2800" dirty="0" smtClean="0"/>
              <a:t>X</a:t>
            </a:r>
            <a:r>
              <a:rPr lang="pt-BR" sz="2800" dirty="0" smtClean="0"/>
              <a:t>, </a:t>
            </a:r>
            <a:r>
              <a:rPr lang="en-US" sz="2800" dirty="0" smtClean="0"/>
              <a:t>X</a:t>
            </a:r>
            <a:r>
              <a:rPr lang="pt-BR" sz="2800" dirty="0" smtClean="0"/>
              <a:t>) </a:t>
            </a:r>
            <a:r>
              <a:rPr lang="en-US" sz="2800" dirty="0" smtClean="0"/>
              <a:t>∧ </a:t>
            </a:r>
            <a:r>
              <a:rPr lang="pt-BR" sz="2800" dirty="0" smtClean="0"/>
              <a:t>r(</a:t>
            </a:r>
            <a:r>
              <a:rPr lang="en-US" sz="2800" dirty="0" smtClean="0"/>
              <a:t>X</a:t>
            </a:r>
            <a:r>
              <a:rPr lang="pt-BR" sz="2800" dirty="0" smtClean="0"/>
              <a:t>)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  <a:tabLst>
                <a:tab pos="3657600" algn="l"/>
              </a:tabLst>
            </a:pPr>
            <a:r>
              <a:rPr lang="en-US" sz="2800" dirty="0" smtClean="0"/>
              <a:t>pred2(X, Z) </a:t>
            </a:r>
            <a:r>
              <a:rPr lang="en-US" sz="2800" dirty="0">
                <a:latin typeface="Cambria Math"/>
                <a:ea typeface="Cambria Math"/>
              </a:rPr>
              <a:t>←</a:t>
            </a:r>
            <a:r>
              <a:rPr lang="en-US" sz="2800" dirty="0" smtClean="0"/>
              <a:t> </a:t>
            </a:r>
            <a:r>
              <a:rPr lang="pt-BR" sz="2800" dirty="0" smtClean="0"/>
              <a:t>¬</a:t>
            </a:r>
            <a:r>
              <a:rPr lang="pt-BR" sz="2800" dirty="0" smtClean="0"/>
              <a:t>q(</a:t>
            </a:r>
            <a:r>
              <a:rPr lang="en-US" sz="2800" dirty="0" smtClean="0"/>
              <a:t>X</a:t>
            </a:r>
            <a:r>
              <a:rPr lang="pt-BR" sz="2800" dirty="0" smtClean="0"/>
              <a:t>, Z) </a:t>
            </a:r>
            <a:r>
              <a:rPr lang="pt-BR" sz="2800" dirty="0" smtClean="0"/>
              <a:t>∨ </a:t>
            </a:r>
            <a:r>
              <a:rPr lang="pt-BR" sz="2800" dirty="0" smtClean="0"/>
              <a:t>r(</a:t>
            </a:r>
            <a:r>
              <a:rPr lang="en-US" sz="2800" dirty="0" smtClean="0"/>
              <a:t>X</a:t>
            </a:r>
            <a:r>
              <a:rPr lang="pt-BR" sz="2800" dirty="0" smtClean="0"/>
              <a:t>)</a:t>
            </a:r>
            <a:endParaRPr lang="pt-BR" sz="2800" dirty="0" smtClean="0"/>
          </a:p>
          <a:p>
            <a:pPr marL="742950" lvl="1" indent="-285750">
              <a:spcBef>
                <a:spcPct val="20000"/>
              </a:spcBef>
              <a:tabLst>
                <a:tab pos="3657600" algn="l"/>
              </a:tabLst>
            </a:pPr>
            <a:r>
              <a:rPr lang="pt-BR" sz="2800" dirty="0" smtClean="0"/>
              <a:t>Modes:  pred1(+), pred1(#), pred2(+,-), pred2(#,#),...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Final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944" y="1629385"/>
            <a:ext cx="8229600" cy="1676399"/>
          </a:xfrm>
          <a:ln w="28575">
            <a:noFill/>
          </a:ln>
        </p:spPr>
        <p:txBody>
          <a:bodyPr/>
          <a:lstStyle/>
          <a:p>
            <a:pPr lvl="1">
              <a:buNone/>
            </a:pPr>
            <a:r>
              <a:rPr lang="en-US" dirty="0" smtClean="0"/>
              <a:t>Example ex(a) is </a:t>
            </a:r>
            <a:r>
              <a:rPr lang="en-US" dirty="0" smtClean="0">
                <a:solidFill>
                  <a:srgbClr val="92D050"/>
                </a:solidFill>
              </a:rPr>
              <a:t>positive</a:t>
            </a:r>
            <a:r>
              <a:rPr lang="en-US" dirty="0" smtClean="0"/>
              <a:t> instance because p(a)</a:t>
            </a:r>
          </a:p>
          <a:p>
            <a:pPr lvl="1">
              <a:buNone/>
            </a:pPr>
            <a:r>
              <a:rPr lang="en-US" dirty="0" smtClean="0"/>
              <a:t>Example ex(b) is </a:t>
            </a:r>
            <a:r>
              <a:rPr lang="en-US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 instance because q(b, b)</a:t>
            </a:r>
          </a:p>
          <a:p>
            <a:pPr lvl="1">
              <a:buNone/>
            </a:pPr>
            <a:r>
              <a:rPr lang="en-US" dirty="0" smtClean="0"/>
              <a:t>Example ex(c) is </a:t>
            </a:r>
            <a:r>
              <a:rPr lang="en-US" dirty="0" smtClean="0">
                <a:solidFill>
                  <a:srgbClr val="92D050"/>
                </a:solidFill>
              </a:rPr>
              <a:t>positive</a:t>
            </a:r>
            <a:r>
              <a:rPr lang="en-US" dirty="0" smtClean="0"/>
              <a:t> instance because r(c)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94944" y="4448784"/>
            <a:ext cx="8229600" cy="167639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  <a:tabLst>
                <a:tab pos="2178050" algn="l"/>
                <a:tab pos="5835650" algn="l"/>
              </a:tabLst>
            </a:pPr>
            <a:r>
              <a:rPr lang="en-US" sz="2800" dirty="0" smtClean="0"/>
              <a:t>pred1(X) 	</a:t>
            </a:r>
            <a:r>
              <a:rPr lang="en-US" sz="2800" dirty="0" smtClean="0">
                <a:latin typeface="Cambria Math"/>
                <a:ea typeface="Cambria Math"/>
              </a:rPr>
              <a:t>←</a:t>
            </a:r>
            <a:r>
              <a:rPr lang="en-US" sz="2800" dirty="0" smtClean="0"/>
              <a:t> p(X) </a:t>
            </a:r>
            <a:r>
              <a:rPr lang="en-US" sz="2800" dirty="0" smtClean="0"/>
              <a:t>∧ </a:t>
            </a:r>
            <a:r>
              <a:rPr lang="pt-BR" sz="2800" dirty="0" smtClean="0"/>
              <a:t>¬</a:t>
            </a:r>
            <a:r>
              <a:rPr lang="pt-BR" sz="2800" dirty="0" smtClean="0"/>
              <a:t>q(</a:t>
            </a:r>
            <a:r>
              <a:rPr lang="en-US" sz="2800" dirty="0" smtClean="0"/>
              <a:t>X</a:t>
            </a:r>
            <a:r>
              <a:rPr lang="pt-BR" sz="2800" dirty="0" smtClean="0"/>
              <a:t>, </a:t>
            </a:r>
            <a:r>
              <a:rPr lang="en-US" sz="2800" dirty="0" smtClean="0"/>
              <a:t>X</a:t>
            </a:r>
            <a:r>
              <a:rPr lang="pt-BR" sz="2800" dirty="0" smtClean="0"/>
              <a:t>) </a:t>
            </a:r>
            <a:r>
              <a:rPr lang="en-US" sz="2800" dirty="0" smtClean="0"/>
              <a:t>∧ </a:t>
            </a:r>
            <a:r>
              <a:rPr lang="pt-BR" sz="2800" dirty="0" smtClean="0"/>
              <a:t>r(</a:t>
            </a:r>
            <a:r>
              <a:rPr lang="en-US" sz="2800" dirty="0" smtClean="0"/>
              <a:t>X</a:t>
            </a:r>
            <a:r>
              <a:rPr lang="pt-BR" sz="2800" dirty="0" smtClean="0"/>
              <a:t>)</a:t>
            </a:r>
            <a:r>
              <a:rPr lang="pt-BR" sz="2800" dirty="0" smtClean="0"/>
              <a:t>	</a:t>
            </a:r>
            <a:r>
              <a:rPr lang="en-US" sz="2800" dirty="0" smtClean="0">
                <a:solidFill>
                  <a:srgbClr val="1C7B0F"/>
                </a:solidFill>
              </a:rPr>
              <a:t> </a:t>
            </a:r>
          </a:p>
          <a:p>
            <a:pPr marL="742950" lvl="1" indent="-285750">
              <a:spcBef>
                <a:spcPct val="20000"/>
              </a:spcBef>
              <a:tabLst>
                <a:tab pos="2178050" algn="l"/>
                <a:tab pos="5835650" algn="l"/>
              </a:tabLst>
            </a:pPr>
            <a:r>
              <a:rPr lang="en-US" sz="2800" dirty="0" smtClean="0"/>
              <a:t>pred2(X, Z) 	</a:t>
            </a:r>
            <a:r>
              <a:rPr lang="en-US" sz="2800" dirty="0" smtClean="0">
                <a:latin typeface="Cambria Math"/>
                <a:ea typeface="Cambria Math"/>
              </a:rPr>
              <a:t>←</a:t>
            </a:r>
            <a:r>
              <a:rPr lang="en-US" sz="2800" dirty="0" smtClean="0"/>
              <a:t> p(X</a:t>
            </a:r>
            <a:r>
              <a:rPr lang="en-US" sz="2800" dirty="0" smtClean="0"/>
              <a:t>) ∧   </a:t>
            </a:r>
            <a:r>
              <a:rPr lang="pt-BR" sz="2800" dirty="0" smtClean="0"/>
              <a:t>q(</a:t>
            </a:r>
            <a:r>
              <a:rPr lang="en-US" sz="2800" dirty="0" smtClean="0"/>
              <a:t>X</a:t>
            </a:r>
            <a:r>
              <a:rPr lang="pt-BR" sz="2800" dirty="0" smtClean="0"/>
              <a:t>, Z)  ∨ r(</a:t>
            </a:r>
            <a:r>
              <a:rPr lang="en-US" sz="2800" dirty="0" smtClean="0"/>
              <a:t>X</a:t>
            </a:r>
            <a:r>
              <a:rPr lang="pt-BR" sz="2800" dirty="0" smtClean="0"/>
              <a:t>)	</a:t>
            </a: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742950" lvl="1" indent="-285750">
              <a:spcBef>
                <a:spcPct val="20000"/>
              </a:spcBef>
              <a:tabLst>
                <a:tab pos="2178050" algn="l"/>
                <a:tab pos="5835650" algn="l"/>
              </a:tabLst>
            </a:pPr>
            <a:r>
              <a:rPr lang="en-US" sz="2800" dirty="0" smtClean="0"/>
              <a:t>pred3(X, Z) 	</a:t>
            </a:r>
            <a:r>
              <a:rPr lang="en-US" sz="2800" dirty="0" smtClean="0">
                <a:latin typeface="Cambria Math"/>
                <a:ea typeface="Cambria Math"/>
              </a:rPr>
              <a:t>←</a:t>
            </a:r>
            <a:r>
              <a:rPr lang="en-US" sz="2800" dirty="0" smtClean="0"/>
              <a:t>               </a:t>
            </a:r>
            <a:r>
              <a:rPr lang="pt-BR" sz="2800" dirty="0" smtClean="0"/>
              <a:t>q(</a:t>
            </a:r>
            <a:r>
              <a:rPr lang="en-US" sz="2800" dirty="0" smtClean="0"/>
              <a:t>X</a:t>
            </a:r>
            <a:r>
              <a:rPr lang="pt-BR" sz="2800" dirty="0" smtClean="0"/>
              <a:t>, Z) ∨ r(</a:t>
            </a:r>
            <a:r>
              <a:rPr lang="en-US" sz="2800" dirty="0" smtClean="0"/>
              <a:t>X</a:t>
            </a:r>
            <a:r>
              <a:rPr lang="pt-BR" sz="2800" dirty="0" smtClean="0"/>
              <a:t>)</a:t>
            </a:r>
            <a:r>
              <a:rPr lang="pt-BR" sz="2800" dirty="0" smtClean="0"/>
              <a:t>	</a:t>
            </a:r>
            <a:r>
              <a:rPr lang="pt-B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pt-B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019144" y="3458184"/>
            <a:ext cx="1219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73"/>
    </mc:Choice>
    <mc:Fallback>
      <p:transition spd="slow" advTm="15673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Clause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944" y="3527899"/>
            <a:ext cx="8229600" cy="2667000"/>
          </a:xfrm>
        </p:spPr>
        <p:txBody>
          <a:bodyPr>
            <a:normAutofit lnSpcReduction="10000"/>
          </a:bodyPr>
          <a:lstStyle/>
          <a:p>
            <a:pPr>
              <a:tabLst>
                <a:tab pos="2003425" algn="l"/>
              </a:tabLst>
            </a:pPr>
            <a:r>
              <a:rPr lang="en-US" dirty="0" smtClean="0"/>
              <a:t>Clauses </a:t>
            </a:r>
            <a:r>
              <a:rPr lang="en-US" dirty="0" smtClean="0"/>
              <a:t>searched according to priority</a:t>
            </a:r>
          </a:p>
          <a:p>
            <a:pPr>
              <a:tabLst>
                <a:tab pos="2003425" algn="l"/>
              </a:tabLst>
            </a:pPr>
            <a:r>
              <a:rPr lang="en-US" dirty="0" smtClean="0">
                <a:solidFill>
                  <a:srgbClr val="1C7B0F"/>
                </a:solidFill>
              </a:rPr>
              <a:t>High </a:t>
            </a:r>
            <a:r>
              <a:rPr lang="en-US" dirty="0" smtClean="0">
                <a:solidFill>
                  <a:srgbClr val="1C7B0F"/>
                </a:solidFill>
              </a:rPr>
              <a:t>	</a:t>
            </a:r>
            <a:r>
              <a:rPr lang="en-US" dirty="0" smtClean="0"/>
              <a:t>All </a:t>
            </a:r>
            <a:r>
              <a:rPr lang="en-US" dirty="0" smtClean="0"/>
              <a:t>advice</a:t>
            </a:r>
          </a:p>
          <a:p>
            <a:pPr>
              <a:tabLst>
                <a:tab pos="2003425" algn="l"/>
              </a:tabLs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Medium</a:t>
            </a:r>
            <a:r>
              <a:rPr lang="en-US" dirty="0" smtClean="0"/>
              <a:t> </a:t>
            </a:r>
            <a:r>
              <a:rPr lang="en-US" dirty="0" smtClean="0"/>
              <a:t>  Some </a:t>
            </a:r>
            <a:r>
              <a:rPr lang="en-US" dirty="0" smtClean="0"/>
              <a:t>advice or variables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split</a:t>
            </a:r>
            <a:r>
              <a:rPr lang="en-US" dirty="0" smtClean="0"/>
              <a:t>, </a:t>
            </a:r>
            <a:r>
              <a:rPr lang="en-US" dirty="0" smtClean="0"/>
              <a:t>not </a:t>
            </a:r>
            <a:r>
              <a:rPr lang="en-US" dirty="0" smtClean="0"/>
              <a:t>both</a:t>
            </a:r>
          </a:p>
          <a:p>
            <a:pPr>
              <a:tabLst>
                <a:tab pos="2003425" algn="l"/>
              </a:tabLst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</a:t>
            </a:r>
            <a:r>
              <a:rPr lang="en-US" dirty="0" smtClean="0"/>
              <a:t> </a:t>
            </a:r>
            <a:r>
              <a:rPr lang="en-US" dirty="0" smtClean="0"/>
              <a:t>	Some </a:t>
            </a:r>
            <a:r>
              <a:rPr lang="en-US" dirty="0" smtClean="0"/>
              <a:t>advice and variables split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94944" y="1622900"/>
            <a:ext cx="8229600" cy="1676399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>
              <a:spcBef>
                <a:spcPct val="20000"/>
              </a:spcBef>
              <a:tabLst>
                <a:tab pos="2178050" algn="l"/>
                <a:tab pos="5768975" algn="l"/>
              </a:tabLst>
            </a:pPr>
            <a:r>
              <a:rPr lang="en-US" sz="2800" dirty="0" smtClean="0"/>
              <a:t>pred1(X) 	</a:t>
            </a:r>
            <a:r>
              <a:rPr lang="en-US" sz="2800" dirty="0" smtClean="0">
                <a:latin typeface="Cambria Math"/>
                <a:ea typeface="Cambria Math"/>
              </a:rPr>
              <a:t>←</a:t>
            </a:r>
            <a:r>
              <a:rPr lang="en-US" sz="2800" dirty="0" smtClean="0"/>
              <a:t> p(X) </a:t>
            </a:r>
            <a:r>
              <a:rPr lang="en-US" sz="2800" dirty="0" smtClean="0"/>
              <a:t>∧ </a:t>
            </a:r>
            <a:r>
              <a:rPr lang="pt-BR" sz="2800" dirty="0" smtClean="0"/>
              <a:t>¬</a:t>
            </a:r>
            <a:r>
              <a:rPr lang="pt-BR" sz="2800" dirty="0" smtClean="0"/>
              <a:t>q(</a:t>
            </a:r>
            <a:r>
              <a:rPr lang="en-US" sz="2800" dirty="0" smtClean="0"/>
              <a:t>X</a:t>
            </a:r>
            <a:r>
              <a:rPr lang="pt-BR" sz="2800" dirty="0" smtClean="0"/>
              <a:t>, </a:t>
            </a:r>
            <a:r>
              <a:rPr lang="en-US" sz="2800" dirty="0" smtClean="0"/>
              <a:t>X</a:t>
            </a:r>
            <a:r>
              <a:rPr lang="pt-BR" sz="2800" dirty="0" smtClean="0"/>
              <a:t>) </a:t>
            </a:r>
            <a:r>
              <a:rPr lang="en-US" sz="2800" dirty="0" smtClean="0"/>
              <a:t>∧ </a:t>
            </a:r>
            <a:r>
              <a:rPr lang="pt-BR" sz="2800" dirty="0" smtClean="0"/>
              <a:t>r(</a:t>
            </a:r>
            <a:r>
              <a:rPr lang="en-US" sz="2800" dirty="0" smtClean="0"/>
              <a:t>X</a:t>
            </a:r>
            <a:r>
              <a:rPr lang="pt-BR" sz="2800" dirty="0" smtClean="0"/>
              <a:t>)</a:t>
            </a:r>
            <a:r>
              <a:rPr lang="pt-BR" sz="2800" dirty="0" smtClean="0"/>
              <a:t>	</a:t>
            </a:r>
            <a:r>
              <a:rPr lang="pt-BR" sz="2800" dirty="0" smtClean="0">
                <a:solidFill>
                  <a:srgbClr val="1C7B0F"/>
                </a:solidFill>
              </a:rPr>
              <a:t>HIGH</a:t>
            </a:r>
            <a:endParaRPr lang="en-US" sz="2800" dirty="0">
              <a:solidFill>
                <a:srgbClr val="1C7B0F"/>
              </a:solidFill>
            </a:endParaRPr>
          </a:p>
          <a:p>
            <a:pPr marL="742950" lvl="1" indent="-285750">
              <a:spcBef>
                <a:spcPct val="20000"/>
              </a:spcBef>
              <a:tabLst>
                <a:tab pos="2178050" algn="l"/>
                <a:tab pos="5768975" algn="l"/>
              </a:tabLst>
            </a:pPr>
            <a:r>
              <a:rPr lang="en-US" sz="2800" dirty="0" smtClean="0"/>
              <a:t>pred2(X, Z) 	</a:t>
            </a:r>
            <a:r>
              <a:rPr lang="en-US" sz="2800" dirty="0" smtClean="0">
                <a:latin typeface="Cambria Math"/>
                <a:ea typeface="Cambria Math"/>
              </a:rPr>
              <a:t>←</a:t>
            </a:r>
            <a:r>
              <a:rPr lang="en-US" sz="2800" dirty="0" smtClean="0"/>
              <a:t> p(X</a:t>
            </a:r>
            <a:r>
              <a:rPr lang="en-US" sz="2800" dirty="0" smtClean="0"/>
              <a:t>) </a:t>
            </a:r>
            <a:r>
              <a:rPr lang="en-US" sz="2800" dirty="0"/>
              <a:t>∧ </a:t>
            </a:r>
            <a:r>
              <a:rPr lang="en-US" sz="2800" dirty="0" smtClean="0"/>
              <a:t>   </a:t>
            </a:r>
            <a:r>
              <a:rPr lang="pt-BR" sz="2800" dirty="0" smtClean="0"/>
              <a:t>q(</a:t>
            </a:r>
            <a:r>
              <a:rPr lang="en-US" sz="2800" dirty="0" smtClean="0"/>
              <a:t>X</a:t>
            </a:r>
            <a:r>
              <a:rPr lang="pt-BR" sz="2800" dirty="0" smtClean="0"/>
              <a:t>, Z) </a:t>
            </a:r>
            <a:r>
              <a:rPr lang="pt-BR" sz="2800" dirty="0" smtClean="0"/>
              <a:t>∨ </a:t>
            </a:r>
            <a:r>
              <a:rPr lang="pt-BR" sz="2800" dirty="0" smtClean="0"/>
              <a:t>r(</a:t>
            </a:r>
            <a:r>
              <a:rPr lang="en-US" sz="2800" dirty="0" smtClean="0"/>
              <a:t>X</a:t>
            </a:r>
            <a:r>
              <a:rPr lang="pt-BR" sz="2800" dirty="0" smtClean="0"/>
              <a:t>)</a:t>
            </a:r>
            <a:r>
              <a:rPr lang="pt-BR" sz="2800" dirty="0" smtClean="0"/>
              <a:t>	</a:t>
            </a: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MEDIUM</a:t>
            </a:r>
          </a:p>
          <a:p>
            <a:pPr marL="742950" lvl="1" indent="-285750">
              <a:spcBef>
                <a:spcPct val="20000"/>
              </a:spcBef>
              <a:tabLst>
                <a:tab pos="2178050" algn="l"/>
                <a:tab pos="5768975" algn="l"/>
              </a:tabLst>
            </a:pPr>
            <a:r>
              <a:rPr lang="en-US" sz="2800" dirty="0" smtClean="0"/>
              <a:t>pred3(X, Z) 	</a:t>
            </a:r>
            <a:r>
              <a:rPr lang="en-US" sz="2800" dirty="0" smtClean="0">
                <a:latin typeface="Cambria Math"/>
                <a:ea typeface="Cambria Math"/>
              </a:rPr>
              <a:t>←</a:t>
            </a:r>
            <a:r>
              <a:rPr lang="en-US" sz="2800" dirty="0" smtClean="0"/>
              <a:t>                </a:t>
            </a:r>
            <a:r>
              <a:rPr lang="pt-BR" sz="2800" dirty="0" smtClean="0"/>
              <a:t>q(</a:t>
            </a:r>
            <a:r>
              <a:rPr lang="en-US" sz="2800" dirty="0" smtClean="0"/>
              <a:t>X</a:t>
            </a:r>
            <a:r>
              <a:rPr lang="pt-BR" sz="2800" dirty="0" smtClean="0"/>
              <a:t>, Z) ∨ r(</a:t>
            </a:r>
            <a:r>
              <a:rPr lang="en-US" sz="2800" dirty="0" smtClean="0"/>
              <a:t>X</a:t>
            </a:r>
            <a:r>
              <a:rPr lang="pt-BR" sz="2800" dirty="0" smtClean="0"/>
              <a:t>)</a:t>
            </a:r>
            <a:r>
              <a:rPr lang="pt-BR" sz="2800" dirty="0" smtClean="0"/>
              <a:t>	</a:t>
            </a:r>
            <a:r>
              <a:rPr lang="pt-B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</a:t>
            </a:r>
            <a:endParaRPr lang="pt-B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7"/>
    </mc:Choice>
    <mc:Fallback>
      <p:transition spd="slow" advTm="1677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Difficulties - Multiple </a:t>
            </a:r>
            <a:r>
              <a:rPr lang="en-US" dirty="0" smtClean="0"/>
              <a:t>generalizations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21336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2400" dirty="0" smtClean="0"/>
              <a:t>Example ex(</a:t>
            </a:r>
            <a:r>
              <a:rPr lang="en-US" sz="2400" dirty="0" smtClean="0">
                <a:solidFill>
                  <a:srgbClr val="0070C0"/>
                </a:solidFill>
              </a:rPr>
              <a:t>a</a:t>
            </a:r>
            <a:r>
              <a:rPr lang="en-US" sz="2400" dirty="0" smtClean="0"/>
              <a:t>) is </a:t>
            </a:r>
            <a:r>
              <a:rPr lang="en-US" sz="2400" dirty="0" smtClean="0">
                <a:solidFill>
                  <a:srgbClr val="1C7B0F"/>
                </a:solidFill>
              </a:rPr>
              <a:t>positive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instance because “p(</a:t>
            </a:r>
            <a:r>
              <a:rPr lang="en-US" sz="2400" dirty="0" smtClean="0">
                <a:solidFill>
                  <a:srgbClr val="0070C0"/>
                </a:solidFill>
              </a:rPr>
              <a:t>a</a:t>
            </a:r>
            <a:r>
              <a:rPr lang="en-US" sz="2400" dirty="0" smtClean="0"/>
              <a:t>) ∧ q(</a:t>
            </a:r>
            <a:r>
              <a:rPr lang="en-US" sz="2400" dirty="0" smtClean="0">
                <a:solidFill>
                  <a:srgbClr val="0070C0"/>
                </a:solidFill>
              </a:rPr>
              <a:t>a</a:t>
            </a:r>
            <a:r>
              <a:rPr lang="en-US" sz="2400" dirty="0" smtClean="0"/>
              <a:t>)”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90600" y="3115778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pred1(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dirty="0" smtClean="0"/>
              <a:t>) </a:t>
            </a:r>
            <a:r>
              <a:rPr lang="en-US" sz="2400" dirty="0">
                <a:latin typeface="Cambria Math"/>
                <a:ea typeface="Cambria Math"/>
              </a:rPr>
              <a:t>← </a:t>
            </a:r>
            <a:r>
              <a:rPr lang="en-US" sz="2400" dirty="0" smtClean="0"/>
              <a:t>p(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dirty="0" smtClean="0"/>
              <a:t>) </a:t>
            </a:r>
            <a:r>
              <a:rPr lang="en-US" sz="2400" dirty="0"/>
              <a:t>∧ </a:t>
            </a:r>
            <a:r>
              <a:rPr lang="en-US" sz="2400" dirty="0" smtClean="0"/>
              <a:t>q(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791200" y="3115778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pred1(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dirty="0" smtClean="0"/>
              <a:t>) </a:t>
            </a:r>
            <a:r>
              <a:rPr lang="en-US" sz="2400" dirty="0">
                <a:latin typeface="Cambria Math"/>
                <a:ea typeface="Cambria Math"/>
              </a:rPr>
              <a:t>← </a:t>
            </a:r>
            <a:r>
              <a:rPr lang="en-US" sz="2400" dirty="0" smtClean="0"/>
              <a:t>p(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dirty="0" smtClean="0"/>
              <a:t>) </a:t>
            </a:r>
            <a:r>
              <a:rPr lang="en-US" sz="2400" dirty="0"/>
              <a:t>∧ </a:t>
            </a:r>
            <a:r>
              <a:rPr lang="en-US" sz="2400" dirty="0" smtClean="0"/>
              <a:t>q(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524000" y="4343398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pred1(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dirty="0" smtClean="0"/>
              <a:t>) </a:t>
            </a:r>
            <a:r>
              <a:rPr lang="en-US" sz="2400" dirty="0">
                <a:latin typeface="Cambria Math"/>
                <a:ea typeface="Cambria Math"/>
              </a:rPr>
              <a:t>← </a:t>
            </a:r>
            <a:r>
              <a:rPr lang="en-US" sz="2400" dirty="0" smtClean="0"/>
              <a:t>p(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en-US" sz="2400" dirty="0" smtClean="0"/>
              <a:t>) </a:t>
            </a:r>
            <a:r>
              <a:rPr lang="en-US" sz="2400" dirty="0"/>
              <a:t>∧ </a:t>
            </a:r>
            <a:r>
              <a:rPr lang="en-US" sz="2400" dirty="0" smtClean="0"/>
              <a:t>q(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257800" y="4343399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pred1(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dirty="0" smtClean="0"/>
              <a:t>) </a:t>
            </a:r>
            <a:r>
              <a:rPr lang="en-US" sz="2400" dirty="0">
                <a:latin typeface="Cambria Math"/>
                <a:ea typeface="Cambria Math"/>
              </a:rPr>
              <a:t>← </a:t>
            </a:r>
            <a:r>
              <a:rPr lang="en-US" sz="2400" dirty="0" smtClean="0"/>
              <a:t>p(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en-US" sz="2400" dirty="0" smtClean="0"/>
              <a:t>) </a:t>
            </a:r>
            <a:r>
              <a:rPr lang="en-US" sz="2400" dirty="0"/>
              <a:t>∧ </a:t>
            </a:r>
            <a:r>
              <a:rPr lang="en-US" sz="2400" dirty="0" smtClean="0"/>
              <a:t>q(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 flipH="1">
            <a:off x="3886200" y="2595265"/>
            <a:ext cx="914400" cy="55858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</p:cNvCxnSpPr>
          <p:nvPr/>
        </p:nvCxnSpPr>
        <p:spPr>
          <a:xfrm>
            <a:off x="4800600" y="2595265"/>
            <a:ext cx="914400" cy="55858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</p:cNvCxnSpPr>
          <p:nvPr/>
        </p:nvCxnSpPr>
        <p:spPr>
          <a:xfrm flipH="1">
            <a:off x="4038600" y="2595265"/>
            <a:ext cx="762000" cy="1748134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</p:cNvCxnSpPr>
          <p:nvPr/>
        </p:nvCxnSpPr>
        <p:spPr>
          <a:xfrm>
            <a:off x="4800600" y="2595265"/>
            <a:ext cx="990600" cy="1748134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981700" y="4240657"/>
            <a:ext cx="17526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81700" y="4240657"/>
            <a:ext cx="17526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09800" y="5257799"/>
            <a:ext cx="51816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Add multiple background rules </a:t>
            </a:r>
          </a:p>
          <a:p>
            <a:pPr algn="ctr"/>
            <a:r>
              <a:rPr lang="en-US" sz="2800" dirty="0" smtClean="0"/>
              <a:t>with different priorities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36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740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605"/>
    </mc:Choice>
    <mc:Fallback>
      <p:transition spd="slow" advTm="124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Difficulties - </a:t>
            </a:r>
            <a:r>
              <a:rPr lang="en-US" dirty="0" smtClean="0"/>
              <a:t>Constants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21336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2400" dirty="0" smtClean="0"/>
              <a:t>Example ex(</a:t>
            </a:r>
            <a:r>
              <a:rPr lang="en-US" sz="2400" dirty="0" smtClean="0">
                <a:solidFill>
                  <a:srgbClr val="0070C0"/>
                </a:solidFill>
              </a:rPr>
              <a:t>a</a:t>
            </a:r>
            <a:r>
              <a:rPr lang="en-US" sz="2400" dirty="0" smtClean="0"/>
              <a:t>) is </a:t>
            </a:r>
            <a:r>
              <a:rPr lang="en-US" sz="2400" dirty="0" smtClean="0">
                <a:solidFill>
                  <a:srgbClr val="1C7B0F"/>
                </a:solidFill>
              </a:rPr>
              <a:t>positive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instance because “equals(</a:t>
            </a:r>
            <a:r>
              <a:rPr lang="en-US" sz="2400" dirty="0" smtClean="0">
                <a:solidFill>
                  <a:srgbClr val="0070C0"/>
                </a:solidFill>
              </a:rPr>
              <a:t>a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sz="2400" dirty="0" smtClean="0"/>
              <a:t>)”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90600" y="3115778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pred1(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dirty="0" smtClean="0"/>
              <a:t>) </a:t>
            </a:r>
            <a:r>
              <a:rPr lang="en-US" sz="2400" dirty="0">
                <a:latin typeface="Cambria Math"/>
                <a:ea typeface="Cambria Math"/>
              </a:rPr>
              <a:t>← </a:t>
            </a:r>
            <a:r>
              <a:rPr lang="en-US" sz="2400" dirty="0" smtClean="0"/>
              <a:t>equals(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791200" y="3115778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pred1(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dirty="0" smtClean="0"/>
              <a:t>) </a:t>
            </a:r>
            <a:r>
              <a:rPr lang="en-US" sz="2400" dirty="0">
                <a:latin typeface="Cambria Math"/>
                <a:ea typeface="Cambria Math"/>
              </a:rPr>
              <a:t>← </a:t>
            </a:r>
            <a:r>
              <a:rPr lang="en-US" sz="2400" dirty="0" smtClean="0"/>
              <a:t>equals(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524000" y="4343398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pred1(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dirty="0" smtClean="0"/>
              <a:t>) </a:t>
            </a:r>
            <a:r>
              <a:rPr lang="en-US" sz="2400" dirty="0">
                <a:latin typeface="Cambria Math"/>
                <a:ea typeface="Cambria Math"/>
              </a:rPr>
              <a:t>← </a:t>
            </a:r>
            <a:r>
              <a:rPr lang="en-US" sz="2400" dirty="0" smtClean="0"/>
              <a:t>equals(</a:t>
            </a:r>
            <a:r>
              <a:rPr lang="en-US" sz="2400" dirty="0" smtClean="0">
                <a:solidFill>
                  <a:srgbClr val="0070C0"/>
                </a:solidFill>
              </a:rPr>
              <a:t>a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257800" y="4343399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pred1(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dirty="0" smtClean="0"/>
              <a:t>) </a:t>
            </a:r>
            <a:r>
              <a:rPr lang="en-US" sz="2400" dirty="0">
                <a:latin typeface="Cambria Math"/>
                <a:ea typeface="Cambria Math"/>
              </a:rPr>
              <a:t>← </a:t>
            </a:r>
            <a:r>
              <a:rPr lang="en-US" sz="2400" dirty="0"/>
              <a:t>equals(</a:t>
            </a:r>
            <a:r>
              <a:rPr lang="en-US" sz="2400" dirty="0">
                <a:solidFill>
                  <a:srgbClr val="0070C0"/>
                </a:solidFill>
              </a:rPr>
              <a:t>a</a:t>
            </a:r>
            <a:r>
              <a:rPr lang="en-US" sz="2400" dirty="0"/>
              <a:t>,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 flipH="1">
            <a:off x="3886200" y="2595265"/>
            <a:ext cx="914400" cy="55858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</p:cNvCxnSpPr>
          <p:nvPr/>
        </p:nvCxnSpPr>
        <p:spPr>
          <a:xfrm>
            <a:off x="4800600" y="2595265"/>
            <a:ext cx="914400" cy="558586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</p:cNvCxnSpPr>
          <p:nvPr/>
        </p:nvCxnSpPr>
        <p:spPr>
          <a:xfrm flipH="1">
            <a:off x="4038600" y="2595265"/>
            <a:ext cx="762000" cy="1748134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</p:cNvCxnSpPr>
          <p:nvPr/>
        </p:nvCxnSpPr>
        <p:spPr>
          <a:xfrm>
            <a:off x="4800600" y="2595265"/>
            <a:ext cx="990600" cy="1748134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981700" y="4240657"/>
            <a:ext cx="17526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81700" y="4240657"/>
            <a:ext cx="17526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247900" y="4249984"/>
            <a:ext cx="17526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47900" y="4249984"/>
            <a:ext cx="17526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09800" y="5257799"/>
            <a:ext cx="51816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Evaluate on the training examples to determine most likely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37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9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893"/>
    </mc:Choice>
    <mc:Fallback>
      <p:transition spd="slow" advTm="102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Difficulties </a:t>
            </a:r>
            <a:r>
              <a:rPr lang="en-US" dirty="0" smtClean="0"/>
              <a:t>– Exposing Variables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21336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2400" dirty="0" smtClean="0"/>
              <a:t>Example ex(</a:t>
            </a:r>
            <a:r>
              <a:rPr lang="en-US" sz="2400" dirty="0" smtClean="0">
                <a:solidFill>
                  <a:srgbClr val="0070C0"/>
                </a:solidFill>
              </a:rPr>
              <a:t>a</a:t>
            </a:r>
            <a:r>
              <a:rPr lang="en-US" sz="2400" dirty="0" smtClean="0"/>
              <a:t>) is </a:t>
            </a:r>
            <a:r>
              <a:rPr lang="en-US" sz="2400" dirty="0" smtClean="0">
                <a:solidFill>
                  <a:srgbClr val="1C7B0F"/>
                </a:solidFill>
              </a:rPr>
              <a:t>positive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instance because </a:t>
            </a:r>
            <a:endParaRPr lang="en-US" sz="2400" dirty="0" smtClean="0"/>
          </a:p>
          <a:p>
            <a:pPr lvl="1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dirty="0" smtClean="0"/>
              <a:t>“width(a,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en-US" sz="2400" dirty="0" smtClean="0"/>
              <a:t>), height(a, 5), multiply(5, 7, 35)”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080247" y="3346610"/>
            <a:ext cx="7301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pred1(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dirty="0" smtClean="0"/>
              <a:t>)      </a:t>
            </a:r>
            <a:r>
              <a:rPr lang="en-US" sz="2400" dirty="0" smtClean="0">
                <a:latin typeface="Cambria Math"/>
                <a:ea typeface="Cambria Math"/>
              </a:rPr>
              <a:t>← </a:t>
            </a:r>
            <a:r>
              <a:rPr lang="en-US" sz="2400" dirty="0"/>
              <a:t>width(</a:t>
            </a:r>
            <a:r>
              <a:rPr lang="en-US" sz="2400" dirty="0">
                <a:solidFill>
                  <a:srgbClr val="0070C0"/>
                </a:solidFill>
              </a:rPr>
              <a:t>X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W</a:t>
            </a:r>
            <a:r>
              <a:rPr lang="en-US" sz="2400" dirty="0"/>
              <a:t>), height(</a:t>
            </a:r>
            <a:r>
              <a:rPr lang="en-US" sz="2400" dirty="0">
                <a:solidFill>
                  <a:srgbClr val="0070C0"/>
                </a:solidFill>
              </a:rPr>
              <a:t>X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), multiply(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W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, </a:t>
            </a:r>
            <a:r>
              <a:rPr lang="en-US" sz="2400" dirty="0" smtClean="0">
                <a:solidFill>
                  <a:srgbClr val="1C7B0F"/>
                </a:solidFill>
              </a:rPr>
              <a:t>A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080246" y="4114800"/>
            <a:ext cx="7835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pred1(</a:t>
            </a:r>
            <a:r>
              <a:rPr lang="en-US" sz="2400" dirty="0" smtClean="0">
                <a:solidFill>
                  <a:srgbClr val="0070C0"/>
                </a:solidFill>
              </a:rPr>
              <a:t>X, </a:t>
            </a:r>
            <a:r>
              <a:rPr lang="en-US" sz="2400" dirty="0" smtClean="0">
                <a:solidFill>
                  <a:srgbClr val="1C7B0F"/>
                </a:solidFill>
              </a:rPr>
              <a:t>A</a:t>
            </a:r>
            <a:r>
              <a:rPr lang="en-US" sz="2400" dirty="0" smtClean="0"/>
              <a:t>) </a:t>
            </a:r>
            <a:r>
              <a:rPr lang="en-US" sz="2400" dirty="0">
                <a:latin typeface="Cambria Math"/>
                <a:ea typeface="Cambria Math"/>
              </a:rPr>
              <a:t>← </a:t>
            </a:r>
            <a:r>
              <a:rPr lang="en-US" sz="2400" dirty="0" smtClean="0"/>
              <a:t>width(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W</a:t>
            </a:r>
            <a:r>
              <a:rPr lang="en-US" sz="2400" dirty="0" smtClean="0"/>
              <a:t>), height(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H</a:t>
            </a:r>
            <a:r>
              <a:rPr lang="en-US" sz="2400" dirty="0" smtClean="0"/>
              <a:t>), multiply(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W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H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1C7B0F"/>
                </a:solidFill>
              </a:rPr>
              <a:t>A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080246" y="3581924"/>
            <a:ext cx="73017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09800" y="4876800"/>
            <a:ext cx="51816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Expose last variable created during generalization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38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74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755"/>
    </mc:Choice>
    <mc:Fallback>
      <p:transition spd="slow" advTm="152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: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Bootstrap Learning domain</a:t>
            </a:r>
          </a:p>
          <a:p>
            <a:endParaRPr lang="en-US" dirty="0" smtClean="0"/>
          </a:p>
          <a:p>
            <a:r>
              <a:rPr lang="en-US" dirty="0" smtClean="0"/>
              <a:t>14 separate </a:t>
            </a:r>
            <a:r>
              <a:rPr lang="en-US" dirty="0" smtClean="0"/>
              <a:t>tasks designed</a:t>
            </a:r>
            <a:br>
              <a:rPr lang="en-US" dirty="0" smtClean="0"/>
            </a:br>
            <a:r>
              <a:rPr lang="en-US" dirty="0" smtClean="0"/>
              <a:t>by 3</a:t>
            </a:r>
            <a:r>
              <a:rPr lang="en-US" baseline="30000" dirty="0" smtClean="0"/>
              <a:t>rd</a:t>
            </a:r>
            <a:r>
              <a:rPr lang="en-US" dirty="0" smtClean="0"/>
              <a:t> party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examples and advice</a:t>
            </a:r>
          </a:p>
          <a:p>
            <a:endParaRPr lang="en-US" dirty="0"/>
          </a:p>
          <a:p>
            <a:r>
              <a:rPr lang="en-US" dirty="0" smtClean="0"/>
              <a:t>Up to 100 training examples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depending on the experiment)</a:t>
            </a:r>
          </a:p>
          <a:p>
            <a:endParaRPr lang="en-US" dirty="0"/>
          </a:p>
          <a:p>
            <a:r>
              <a:rPr lang="en-US" dirty="0" smtClean="0"/>
              <a:t>100 testing examples</a:t>
            </a:r>
            <a:endParaRPr lang="en-US" dirty="0"/>
          </a:p>
        </p:txBody>
      </p:sp>
      <p:pic>
        <p:nvPicPr>
          <p:cNvPr id="142" name="Picture 1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71600"/>
            <a:ext cx="2359511" cy="2667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3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9"/>
    </mc:Choice>
    <mc:Fallback>
      <p:transition spd="slow" advTm="6000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and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representation of world</a:t>
            </a:r>
          </a:p>
          <a:p>
            <a:endParaRPr lang="en-US" dirty="0"/>
          </a:p>
          <a:p>
            <a:r>
              <a:rPr lang="en-US" dirty="0" smtClean="0"/>
              <a:t>More expressive models using </a:t>
            </a:r>
            <a:br>
              <a:rPr lang="en-US" dirty="0" smtClean="0"/>
            </a:br>
            <a:r>
              <a:rPr lang="en-US" dirty="0" smtClean="0"/>
              <a:t>logical expressions</a:t>
            </a:r>
          </a:p>
          <a:p>
            <a:endParaRPr lang="en-US" dirty="0" smtClean="0"/>
          </a:p>
          <a:p>
            <a:r>
              <a:rPr lang="en-US" u="sng" dirty="0" smtClean="0"/>
              <a:t>Hard for user without ILP expertise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7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8"/>
    </mc:Choice>
    <mc:Fallback>
      <p:transition spd="slow" advTm="1338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– Advice Efficacy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759253"/>
              </p:ext>
            </p:extLst>
          </p:nvPr>
        </p:nvGraphicFramePr>
        <p:xfrm>
          <a:off x="1066800" y="13716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1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806"/>
    </mc:Choice>
    <mc:Fallback>
      <p:transition spd="slow" advTm="99806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– Errors of Omission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90232"/>
              </p:ext>
            </p:extLst>
          </p:nvPr>
        </p:nvGraphicFramePr>
        <p:xfrm>
          <a:off x="1066800" y="13716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1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653"/>
    </mc:Choice>
    <mc:Fallback>
      <p:transition spd="slow" advTm="136653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Jumping into the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688685"/>
              </p:ext>
            </p:extLst>
          </p:nvPr>
        </p:nvGraphicFramePr>
        <p:xfrm>
          <a:off x="990600" y="1524000"/>
          <a:ext cx="8048064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4343400" imgH="2587752" progId="Visio.Drawing.11">
                  <p:embed/>
                </p:oleObj>
              </mc:Choice>
              <mc:Fallback>
                <p:oleObj r:id="rId3" imgW="4343400" imgH="258775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8048064" cy="480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93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– Example Noise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653596"/>
              </p:ext>
            </p:extLst>
          </p:nvPr>
        </p:nvGraphicFramePr>
        <p:xfrm>
          <a:off x="1066800" y="13716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9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101"/>
    </mc:Choice>
    <mc:Fallback>
      <p:transition spd="slow" advTm="47101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</a:t>
            </a:r>
            <a:r>
              <a:rPr lang="en-US" dirty="0" smtClean="0"/>
              <a:t>Taking: </a:t>
            </a: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Automates both background knowledge creation and ILP setup</a:t>
            </a:r>
          </a:p>
          <a:p>
            <a:endParaRPr lang="en-US" dirty="0" smtClean="0"/>
          </a:p>
          <a:p>
            <a:r>
              <a:rPr lang="en-US" dirty="0" smtClean="0"/>
              <a:t>Effective during testing on </a:t>
            </a:r>
            <a:br>
              <a:rPr lang="en-US" dirty="0" smtClean="0"/>
            </a:br>
            <a:r>
              <a:rPr lang="en-US" dirty="0" smtClean="0"/>
              <a:t>independent domains</a:t>
            </a:r>
          </a:p>
          <a:p>
            <a:endParaRPr lang="en-US" dirty="0"/>
          </a:p>
          <a:p>
            <a:r>
              <a:rPr lang="en-US" dirty="0" smtClean="0"/>
              <a:t>Enables </a:t>
            </a:r>
            <a:r>
              <a:rPr lang="en-US" dirty="0"/>
              <a:t>use of ILP by users </a:t>
            </a:r>
            <a:r>
              <a:rPr lang="en-US" dirty="0" smtClean="0"/>
              <a:t>without expertise in ILP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0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602"/>
    </mc:Choice>
    <mc:Fallback>
      <p:transition spd="slow" advTm="44602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8077199" cy="480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Advice Taking 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Human-Computer Interfaces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Parameter Tuning (Time Permitting)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Conclusions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60"/>
    </mc:Choice>
    <mc:Fallback>
      <p:transition spd="slow" advTm="316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with Domain Knowledge</a:t>
            </a:r>
            <a:endParaRPr lang="en-US" dirty="0"/>
          </a:p>
        </p:txBody>
      </p:sp>
      <p:pic>
        <p:nvPicPr>
          <p:cNvPr id="1027" name="Engine" descr="Z:\dropbox\KCAP2011\graphics\engin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21044" y="1229754"/>
            <a:ext cx="2659660" cy="2087958"/>
          </a:xfrm>
          <a:prstGeom prst="rect">
            <a:avLst/>
          </a:prstGeom>
          <a:noFill/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odel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3435" y="1524000"/>
            <a:ext cx="1731754" cy="1375217"/>
          </a:xfrm>
          <a:prstGeom prst="rect">
            <a:avLst/>
          </a:prstGeom>
          <a:effectLst>
            <a:outerShdw blurRad="152400" dist="88900" dir="3900000" algn="ctr" rotWithShape="0">
              <a:srgbClr val="000000">
                <a:alpha val="53000"/>
              </a:srgbClr>
            </a:outerShdw>
          </a:effectLst>
        </p:spPr>
      </p:pic>
      <p:sp>
        <p:nvSpPr>
          <p:cNvPr id="8" name="K_TB"/>
          <p:cNvSpPr txBox="1"/>
          <p:nvPr/>
        </p:nvSpPr>
        <p:spPr>
          <a:xfrm>
            <a:off x="914400" y="31242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Domain-expert knowledge</a:t>
            </a:r>
            <a:endParaRPr lang="en-US" sz="2800" dirty="0"/>
          </a:p>
        </p:txBody>
      </p:sp>
      <p:sp>
        <p:nvSpPr>
          <p:cNvPr id="11" name="L_TB"/>
          <p:cNvSpPr txBox="1"/>
          <p:nvPr/>
        </p:nvSpPr>
        <p:spPr>
          <a:xfrm>
            <a:off x="4049466" y="3317712"/>
            <a:ext cx="18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Learner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3317712"/>
            <a:ext cx="18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Model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41810" y="201212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6755" y="201212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pic>
        <p:nvPicPr>
          <p:cNvPr id="1026" name="Brain Only" descr="Z:\dropbox\KCAP2011\graphics\brain-onl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93" y="1458503"/>
            <a:ext cx="1330794" cy="1183492"/>
          </a:xfrm>
          <a:prstGeom prst="rect">
            <a:avLst/>
          </a:prstGeom>
          <a:noFill/>
          <a:effectLst>
            <a:outerShdw blurRad="152400" dist="635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e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93" y="1395003"/>
            <a:ext cx="1762540" cy="1757460"/>
          </a:xfrm>
          <a:prstGeom prst="rect">
            <a:avLst/>
          </a:prstGeom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</p:spPr>
      </p:pic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143000" y="457200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Approach: Advice-taking </a:t>
            </a:r>
          </a:p>
          <a:p>
            <a:endParaRPr lang="en-US" dirty="0" smtClean="0"/>
          </a:p>
          <a:p>
            <a:r>
              <a:rPr lang="en-US" dirty="0" smtClean="0"/>
              <a:t>Some learning algorithms can take advice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2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0.32309 0.01551 " pathEditMode="fixed" rAng="0" ptsTypes="AA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8 -0.00555 L 0.00017 -0.00023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9" y="25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  <p:bldP spid="14" grpId="0"/>
      <p:bldP spid="1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Domain Knowledge Difficulties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3621044" y="1229754"/>
            <a:ext cx="2659660" cy="2611178"/>
            <a:chOff x="3621044" y="1229754"/>
            <a:chExt cx="2659660" cy="2611178"/>
          </a:xfrm>
        </p:grpSpPr>
        <p:pic>
          <p:nvPicPr>
            <p:cNvPr id="4" name="Engine" descr="Z:\dropbox\KCAP2011\graphics\engine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621044" y="1229754"/>
              <a:ext cx="2659660" cy="2087958"/>
            </a:xfrm>
            <a:prstGeom prst="rect">
              <a:avLst/>
            </a:prstGeom>
            <a:noFill/>
            <a:effectLst>
              <a:outerShdw blurRad="152400" dist="114300" dir="3900000" algn="t" rotWithShape="0">
                <a:prstClr val="black">
                  <a:alpha val="7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L_TB"/>
            <p:cNvSpPr txBox="1"/>
            <p:nvPr/>
          </p:nvSpPr>
          <p:spPr>
            <a:xfrm>
              <a:off x="3919793" y="3317712"/>
              <a:ext cx="1894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Learner</a:t>
              </a:r>
              <a:endParaRPr lang="en-US" sz="28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41810" y="2012121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286755" y="1524000"/>
            <a:ext cx="2389179" cy="2316932"/>
            <a:chOff x="6286755" y="1524000"/>
            <a:chExt cx="2389179" cy="2316932"/>
          </a:xfrm>
        </p:grpSpPr>
        <p:pic>
          <p:nvPicPr>
            <p:cNvPr id="5" name="Model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3435" y="1524000"/>
              <a:ext cx="1731754" cy="1375217"/>
            </a:xfrm>
            <a:prstGeom prst="rect">
              <a:avLst/>
            </a:prstGeom>
            <a:effectLst>
              <a:outerShdw blurRad="152400" dist="88900" dir="3900000" algn="ctr" rotWithShape="0">
                <a:srgbClr val="000000">
                  <a:alpha val="5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6781800" y="3317712"/>
              <a:ext cx="1894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Model</a:t>
              </a:r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86755" y="2012120"/>
              <a:ext cx="46519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=</a:t>
              </a:r>
              <a:endParaRPr lang="en-US" sz="4400" dirty="0"/>
            </a:p>
          </p:txBody>
        </p:sp>
      </p:grpSp>
      <p:pic>
        <p:nvPicPr>
          <p:cNvPr id="11" name="BrickWal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23" y="1285729"/>
            <a:ext cx="1015873" cy="2222222"/>
          </a:xfrm>
          <a:prstGeom prst="rect">
            <a:avLst/>
          </a:prstGeom>
          <a:effectLst>
            <a:outerShdw blurRad="152400" dist="50800" dir="390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2" name="Brain Only" descr="Z:\dropbox\KCAP2011\graphics\brain-onl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93" y="1458503"/>
            <a:ext cx="1330794" cy="1183492"/>
          </a:xfrm>
          <a:prstGeom prst="rect">
            <a:avLst/>
          </a:prstGeom>
          <a:noFill/>
          <a:effectLst>
            <a:outerShdw blurRad="152400" dist="635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He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93" y="1395003"/>
            <a:ext cx="1762540" cy="1757460"/>
          </a:xfrm>
          <a:prstGeom prst="rect">
            <a:avLst/>
          </a:prstGeom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</p:spPr>
      </p:pic>
      <p:sp>
        <p:nvSpPr>
          <p:cNvPr id="17" name="K_TB"/>
          <p:cNvSpPr txBox="1"/>
          <p:nvPr/>
        </p:nvSpPr>
        <p:spPr>
          <a:xfrm>
            <a:off x="914400" y="31242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Domain-expert knowledge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91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24027 -0.0020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30121 0.00023 " pathEditMode="relative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17448 0.00023 " pathEditMode="relative" ptsTypes="AA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</a:t>
            </a:r>
            <a:r>
              <a:rPr lang="en-US" dirty="0" smtClean="0"/>
              <a:t>Taking: </a:t>
            </a:r>
            <a:r>
              <a:rPr lang="en-US" dirty="0" smtClean="0"/>
              <a:t>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393" y="4191000"/>
            <a:ext cx="7772400" cy="2362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Articulating knowledge requires understanding of underlying algorithm – requires AI expert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Identifying important knowledge is difficult</a:t>
            </a:r>
          </a:p>
        </p:txBody>
      </p:sp>
      <p:grpSp>
        <p:nvGrpSpPr>
          <p:cNvPr id="18" name="Group 17" descr="Custom:  Group 14"/>
          <p:cNvGrpSpPr/>
          <p:nvPr/>
        </p:nvGrpSpPr>
        <p:grpSpPr>
          <a:xfrm>
            <a:off x="6375308" y="1231331"/>
            <a:ext cx="2659660" cy="2611178"/>
            <a:chOff x="3621044" y="1229754"/>
            <a:chExt cx="2659660" cy="2611178"/>
          </a:xfrm>
        </p:grpSpPr>
        <p:pic>
          <p:nvPicPr>
            <p:cNvPr id="19" name="Engine" descr="Z:\dropbox\KCAP2011\graphics\engine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621044" y="1229754"/>
              <a:ext cx="2659660" cy="2087958"/>
            </a:xfrm>
            <a:prstGeom prst="rect">
              <a:avLst/>
            </a:prstGeom>
            <a:noFill/>
            <a:effectLst>
              <a:outerShdw blurRad="152400" dist="114300" dir="3900000" algn="t" rotWithShape="0">
                <a:prstClr val="black">
                  <a:alpha val="7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L_TB"/>
            <p:cNvSpPr txBox="1"/>
            <p:nvPr/>
          </p:nvSpPr>
          <p:spPr>
            <a:xfrm>
              <a:off x="3919793" y="3317712"/>
              <a:ext cx="1894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Learner</a:t>
              </a:r>
              <a:endParaRPr lang="en-US" sz="2800" dirty="0"/>
            </a:p>
          </p:txBody>
        </p:sp>
      </p:grpSp>
      <p:pic>
        <p:nvPicPr>
          <p:cNvPr id="26" name="BrickW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23" y="1285729"/>
            <a:ext cx="1015873" cy="2222222"/>
          </a:xfrm>
          <a:prstGeom prst="rect">
            <a:avLst/>
          </a:prstGeom>
          <a:effectLst>
            <a:outerShdw blurRad="152400" dist="50800" dir="390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2" name="Brain Only" descr="Z:\dropbox\KCAP2011\graphics\brain-onl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93" y="1458503"/>
            <a:ext cx="1330794" cy="1183492"/>
          </a:xfrm>
          <a:prstGeom prst="rect">
            <a:avLst/>
          </a:prstGeom>
          <a:noFill/>
          <a:effectLst>
            <a:outerShdw blurRad="152400" dist="635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He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93" y="1395003"/>
            <a:ext cx="1762540" cy="1757460"/>
          </a:xfrm>
          <a:prstGeom prst="rect">
            <a:avLst/>
          </a:prstGeom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</p:spPr>
      </p:pic>
      <p:pic>
        <p:nvPicPr>
          <p:cNvPr id="21" name="Brain Only" descr="Z:\dropbox\KCAP2011\graphics\brain-onl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739" y="2634089"/>
            <a:ext cx="831746" cy="739683"/>
          </a:xfrm>
          <a:prstGeom prst="rect">
            <a:avLst/>
          </a:prstGeom>
          <a:noFill/>
          <a:effectLst>
            <a:outerShdw blurRad="152400" dist="635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rain Only" descr="Z:\dropbox\KCAP2011\graphics\brain-onl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837" y="2490616"/>
            <a:ext cx="831746" cy="739683"/>
          </a:xfrm>
          <a:prstGeom prst="rect">
            <a:avLst/>
          </a:prstGeom>
          <a:noFill/>
          <a:effectLst>
            <a:outerShdw blurRad="152400" dist="635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rain Only" descr="Z:\dropbox\KCAP2011\graphics\brain-onl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37" y="2771925"/>
            <a:ext cx="831746" cy="739683"/>
          </a:xfrm>
          <a:prstGeom prst="rect">
            <a:avLst/>
          </a:prstGeom>
          <a:noFill/>
          <a:effectLst>
            <a:outerShdw blurRad="152400" dist="635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Brain Only" descr="Z:\dropbox\KCAP2011\graphics\brain-onl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991" y="2881932"/>
            <a:ext cx="831746" cy="739683"/>
          </a:xfrm>
          <a:prstGeom prst="rect">
            <a:avLst/>
          </a:prstGeom>
          <a:noFill/>
          <a:effectLst>
            <a:outerShdw blurRad="152400" dist="635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Brain Only" descr="Z:\dropbox\KCAP2011\graphics\brain-onl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14" y="2984259"/>
            <a:ext cx="831746" cy="739683"/>
          </a:xfrm>
          <a:prstGeom prst="rect">
            <a:avLst/>
          </a:prstGeom>
          <a:noFill/>
          <a:effectLst>
            <a:outerShdw blurRad="152400" dist="635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61410" y="2641995"/>
            <a:ext cx="68580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 Black" pitchFamily="34" charset="0"/>
              </a:rPr>
              <a:t>?</a:t>
            </a:r>
            <a:endParaRPr lang="en-US" sz="4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twalker\Dropbox\KCAP2011\graphics\matrix-brai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66" y="1395003"/>
            <a:ext cx="1233487" cy="1096956"/>
          </a:xfrm>
          <a:prstGeom prst="rect">
            <a:avLst/>
          </a:prstGeom>
          <a:noFill/>
          <a:effectLst>
            <a:outerShdw blurRad="152400" dist="508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K_TB"/>
          <p:cNvSpPr txBox="1"/>
          <p:nvPr/>
        </p:nvSpPr>
        <p:spPr>
          <a:xfrm>
            <a:off x="914400" y="31242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Teacher </a:t>
            </a:r>
            <a:br>
              <a:rPr lang="en-US" sz="2800" dirty="0" smtClean="0"/>
            </a:br>
            <a:r>
              <a:rPr lang="en-US" sz="2800" dirty="0" smtClean="0"/>
              <a:t>advice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5014"/>
      </p:ext>
    </p:extLst>
  </p:cSld>
  <p:clrMapOvr>
    <a:masterClrMapping/>
  </p:clrMapOvr>
  <p:transition advTm="61988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rickW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23" y="1285729"/>
            <a:ext cx="1015873" cy="2222222"/>
          </a:xfrm>
          <a:prstGeom prst="rect">
            <a:avLst/>
          </a:prstGeom>
          <a:effectLst>
            <a:outerShdw blurRad="152400" dist="50800" dir="390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Knowledge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393" y="4191000"/>
            <a:ext cx="7772400" cy="2362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advice-taking Human-Computer Interface (HCI)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Iteratively acquire knowledge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grpSp>
        <p:nvGrpSpPr>
          <p:cNvPr id="18" name="Group 17" descr="Custom:  Group 14"/>
          <p:cNvGrpSpPr/>
          <p:nvPr/>
        </p:nvGrpSpPr>
        <p:grpSpPr>
          <a:xfrm>
            <a:off x="6375308" y="1231331"/>
            <a:ext cx="2659660" cy="2611178"/>
            <a:chOff x="3621044" y="1229754"/>
            <a:chExt cx="2659660" cy="2611178"/>
          </a:xfrm>
        </p:grpSpPr>
        <p:pic>
          <p:nvPicPr>
            <p:cNvPr id="19" name="Engine" descr="Z:\dropbox\KCAP2011\graphics\engine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621044" y="1229754"/>
              <a:ext cx="2659660" cy="2087958"/>
            </a:xfrm>
            <a:prstGeom prst="rect">
              <a:avLst/>
            </a:prstGeom>
            <a:noFill/>
            <a:effectLst>
              <a:outerShdw blurRad="152400" dist="114300" dir="3900000" algn="t" rotWithShape="0">
                <a:prstClr val="black">
                  <a:alpha val="7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L_TB"/>
            <p:cNvSpPr txBox="1"/>
            <p:nvPr/>
          </p:nvSpPr>
          <p:spPr>
            <a:xfrm>
              <a:off x="3919793" y="3317712"/>
              <a:ext cx="1894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Learner</a:t>
              </a:r>
              <a:endParaRPr lang="en-US" sz="2800" dirty="0"/>
            </a:p>
          </p:txBody>
        </p:sp>
      </p:grpSp>
      <p:pic>
        <p:nvPicPr>
          <p:cNvPr id="12" name="Brain Only" descr="Z:\dropbox\KCAP2011\graphics\brain-onl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93" y="1458503"/>
            <a:ext cx="1330794" cy="1183492"/>
          </a:xfrm>
          <a:prstGeom prst="rect">
            <a:avLst/>
          </a:prstGeom>
          <a:noFill/>
          <a:effectLst>
            <a:outerShdw blurRad="152400" dist="635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He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93" y="1395003"/>
            <a:ext cx="1762540" cy="1757460"/>
          </a:xfrm>
          <a:prstGeom prst="rect">
            <a:avLst/>
          </a:prstGeom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</p:spPr>
      </p:pic>
      <p:pic>
        <p:nvPicPr>
          <p:cNvPr id="1028" name="Picture 4" descr="Z:\dropbox\KCAP2011\graphics\gui-small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105684" y="1395003"/>
            <a:ext cx="1522349" cy="908334"/>
          </a:xfrm>
          <a:prstGeom prst="rect">
            <a:avLst/>
          </a:prstGeom>
          <a:noFill/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ircular Arrow 31"/>
          <p:cNvSpPr/>
          <p:nvPr/>
        </p:nvSpPr>
        <p:spPr>
          <a:xfrm>
            <a:off x="4343400" y="2441151"/>
            <a:ext cx="1066800" cy="1066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644100"/>
              <a:gd name="adj5" fmla="val 12500"/>
            </a:avLst>
          </a:prstGeom>
          <a:solidFill>
            <a:srgbClr val="D7CDBC"/>
          </a:solidFill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flipH="1" flipV="1">
            <a:off x="4343400" y="2441151"/>
            <a:ext cx="1066800" cy="1066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644100"/>
              <a:gd name="adj5" fmla="val 12500"/>
            </a:avLst>
          </a:prstGeom>
          <a:solidFill>
            <a:srgbClr val="D7CDBC"/>
          </a:solidFill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K_TB"/>
          <p:cNvSpPr txBox="1"/>
          <p:nvPr/>
        </p:nvSpPr>
        <p:spPr>
          <a:xfrm>
            <a:off x="914400" y="31242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Teacher </a:t>
            </a:r>
            <a:br>
              <a:rPr lang="en-US" sz="2800" dirty="0"/>
            </a:br>
            <a:r>
              <a:rPr lang="en-US" sz="2800" dirty="0"/>
              <a:t>advice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8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778"/>
    </mc:Choice>
    <mc:Fallback>
      <p:transition spd="slow" advTm="3677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Providing automatic advice-taking algorithms, human-computer interfaces, and automatic parameter tuning greatly increases the applicability of ILP,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284696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                                 </a:t>
            </a:r>
            <a:r>
              <a:rPr lang="en-US" sz="3200" dirty="0" smtClean="0">
                <a:solidFill>
                  <a:srgbClr val="0070C0"/>
                </a:solidFill>
              </a:rPr>
              <a:t>enabling </a:t>
            </a:r>
            <a:r>
              <a:rPr lang="en-US" sz="3200" dirty="0">
                <a:solidFill>
                  <a:srgbClr val="0070C0"/>
                </a:solidFill>
              </a:rPr>
              <a:t>use of ILP by users whose expertise lies outside of ILP.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139"/>
    </mc:Choice>
    <mc:Fallback>
      <p:transition spd="slow" advTm="23139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08" y="0"/>
            <a:ext cx="7924800" cy="1143000"/>
          </a:xfrm>
        </p:spPr>
        <p:txBody>
          <a:bodyPr/>
          <a:lstStyle/>
          <a:p>
            <a:r>
              <a:rPr lang="en-US" dirty="0" smtClean="0"/>
              <a:t>Learning Scenario Specifics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300" y="1524000"/>
            <a:ext cx="64257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Supervised Learning </a:t>
            </a:r>
          </a:p>
          <a:p>
            <a:pPr lvl="1"/>
            <a:r>
              <a:rPr lang="en-US" dirty="0" smtClean="0"/>
              <a:t>Training examples </a:t>
            </a:r>
            <a:r>
              <a:rPr lang="en-US" dirty="0"/>
              <a:t>&amp; labels are </a:t>
            </a:r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Relational domains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Knowledge in the form of advice</a:t>
            </a:r>
          </a:p>
          <a:p>
            <a:pPr lvl="1"/>
            <a:r>
              <a:rPr lang="en-US" dirty="0" smtClean="0"/>
              <a:t>Hints to learner, possibly incorrect</a:t>
            </a:r>
          </a:p>
          <a:p>
            <a:pPr lvl="1"/>
            <a:r>
              <a:rPr lang="en-US" dirty="0" smtClean="0"/>
              <a:t>Written in first-order logic</a:t>
            </a:r>
          </a:p>
          <a:p>
            <a:pPr lvl="1"/>
            <a:r>
              <a:rPr lang="en-US" u="sng" dirty="0" smtClean="0"/>
              <a:t>Grounded</a:t>
            </a:r>
            <a:r>
              <a:rPr lang="en-US" dirty="0" smtClean="0"/>
              <a:t> in a specific example</a:t>
            </a:r>
            <a:endParaRPr lang="en-US" dirty="0"/>
          </a:p>
        </p:txBody>
      </p:sp>
      <p:pic>
        <p:nvPicPr>
          <p:cNvPr id="4" name="Hea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08" y="4414740"/>
            <a:ext cx="1762540" cy="1757460"/>
          </a:xfrm>
          <a:prstGeom prst="rect">
            <a:avLst/>
          </a:prstGeom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</p:spPr>
      </p:pic>
      <p:pic>
        <p:nvPicPr>
          <p:cNvPr id="5" name="Engine" descr="Z:\dropbox\KCAP2011\graphics\engine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2000" y="1524000"/>
            <a:ext cx="2150061" cy="1687899"/>
          </a:xfrm>
          <a:prstGeom prst="rect">
            <a:avLst/>
          </a:prstGeom>
          <a:noFill/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dropbox\KCAP2011\graphics\universityD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1040684" cy="687239"/>
          </a:xfrm>
          <a:prstGeom prst="rect">
            <a:avLst/>
          </a:prstGeom>
          <a:noFill/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8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Advice Processing </a:t>
            </a:r>
            <a:r>
              <a:rPr lang="en-US" sz="4000" dirty="0" smtClean="0"/>
              <a:t>[Walker </a:t>
            </a:r>
            <a:r>
              <a:rPr lang="en-US" sz="4000" dirty="0" smtClean="0"/>
              <a:t>et al., </a:t>
            </a:r>
            <a:r>
              <a:rPr lang="en-US" sz="4000" dirty="0" smtClean="0"/>
              <a:t>2010]</a:t>
            </a:r>
            <a:endParaRPr lang="en-US" dirty="0"/>
          </a:p>
        </p:txBody>
      </p:sp>
      <p:pic>
        <p:nvPicPr>
          <p:cNvPr id="9" name="Picture 8" descr="fl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6450" y="2309529"/>
            <a:ext cx="1915056" cy="579088"/>
          </a:xfrm>
          <a:prstGeom prst="rect">
            <a:avLst/>
          </a:prstGeom>
        </p:spPr>
      </p:pic>
      <p:pic>
        <p:nvPicPr>
          <p:cNvPr id="10" name="Picture 9" descr="giraf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6881" y="1642353"/>
            <a:ext cx="695922" cy="929589"/>
          </a:xfrm>
          <a:prstGeom prst="rect">
            <a:avLst/>
          </a:prstGeom>
        </p:spPr>
      </p:pic>
      <p:pic>
        <p:nvPicPr>
          <p:cNvPr id="8" name="Picture 7" descr="EngineMedi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371600"/>
            <a:ext cx="2539683" cy="18158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30581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train1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2743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car1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1143000" y="1905000"/>
            <a:ext cx="30920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Positive Example:</a:t>
            </a:r>
          </a:p>
          <a:p>
            <a:r>
              <a:rPr lang="en-US" sz="3200" dirty="0" smtClean="0"/>
              <a:t>circus(train1)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391400" y="1524000"/>
            <a:ext cx="1105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giraffe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3505200"/>
            <a:ext cx="8077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Advice:</a:t>
            </a:r>
          </a:p>
          <a:p>
            <a:r>
              <a:rPr lang="en-US" sz="3200" dirty="0" smtClean="0"/>
              <a:t>     train(train1), has_car(train1, car1), </a:t>
            </a:r>
          </a:p>
          <a:p>
            <a:r>
              <a:rPr lang="en-US" sz="3200" dirty="0" smtClean="0"/>
              <a:t>     cargo(car1, giraffe)</a:t>
            </a:r>
          </a:p>
          <a:p>
            <a:r>
              <a:rPr lang="en-US" sz="1000" dirty="0" smtClean="0"/>
              <a:t> </a:t>
            </a:r>
          </a:p>
          <a:p>
            <a:r>
              <a:rPr lang="en-US" sz="3200" dirty="0" smtClean="0"/>
              <a:t>Generated knowledge:</a:t>
            </a:r>
          </a:p>
          <a:p>
            <a:r>
              <a:rPr lang="en-US" sz="3200" dirty="0" smtClean="0"/>
              <a:t>     bk1(Train) </a:t>
            </a:r>
            <a:r>
              <a:rPr lang="en-US" sz="3200" dirty="0" smtClean="0">
                <a:latin typeface="Cambria Math"/>
                <a:ea typeface="Cambria Math"/>
              </a:rPr>
              <a:t>← </a:t>
            </a:r>
            <a:r>
              <a:rPr lang="en-US" sz="3200" dirty="0" smtClean="0"/>
              <a:t>train(Train), has_car(Train, Car),                                      </a:t>
            </a:r>
          </a:p>
          <a:p>
            <a:r>
              <a:rPr lang="en-US" sz="3200" dirty="0" smtClean="0"/>
              <a:t>                             cargo(Car, giraffe)</a:t>
            </a:r>
          </a:p>
          <a:p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3503741"/>
            <a:ext cx="8077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Advice:</a:t>
            </a:r>
          </a:p>
          <a:p>
            <a:r>
              <a:rPr lang="en-US" sz="3200" dirty="0" smtClean="0"/>
              <a:t>     train(</a:t>
            </a:r>
            <a:r>
              <a:rPr lang="en-US" sz="3200" dirty="0" smtClean="0">
                <a:solidFill>
                  <a:srgbClr val="0070C0"/>
                </a:solidFill>
              </a:rPr>
              <a:t>train1</a:t>
            </a:r>
            <a:r>
              <a:rPr lang="en-US" sz="3200" dirty="0" smtClean="0"/>
              <a:t>), has_car(</a:t>
            </a:r>
            <a:r>
              <a:rPr lang="en-US" sz="3200" dirty="0" smtClean="0">
                <a:solidFill>
                  <a:srgbClr val="0070C0"/>
                </a:solidFill>
              </a:rPr>
              <a:t>train1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CC00"/>
                </a:solidFill>
              </a:rPr>
              <a:t>car1</a:t>
            </a:r>
            <a:r>
              <a:rPr lang="en-US" sz="3200" dirty="0" smtClean="0"/>
              <a:t>), </a:t>
            </a:r>
          </a:p>
          <a:p>
            <a:r>
              <a:rPr lang="en-US" sz="3200" dirty="0" smtClean="0"/>
              <a:t>     cargo(</a:t>
            </a:r>
            <a:r>
              <a:rPr lang="en-US" sz="3200" dirty="0" smtClean="0">
                <a:solidFill>
                  <a:srgbClr val="00CC00"/>
                </a:solidFill>
              </a:rPr>
              <a:t>car1</a:t>
            </a:r>
            <a:r>
              <a:rPr lang="en-US" sz="3200" dirty="0" smtClean="0"/>
              <a:t>, giraffe)</a:t>
            </a:r>
          </a:p>
          <a:p>
            <a:r>
              <a:rPr lang="en-US" sz="1000" dirty="0" smtClean="0"/>
              <a:t> </a:t>
            </a:r>
          </a:p>
          <a:p>
            <a:r>
              <a:rPr lang="en-US" sz="3200" dirty="0" smtClean="0"/>
              <a:t>Generated knowledge:</a:t>
            </a:r>
          </a:p>
          <a:p>
            <a:r>
              <a:rPr lang="en-US" sz="3200" dirty="0" smtClean="0"/>
              <a:t>     bk1(</a:t>
            </a:r>
            <a:r>
              <a:rPr lang="en-US" sz="3200" dirty="0" smtClean="0">
                <a:solidFill>
                  <a:srgbClr val="0070C0"/>
                </a:solidFill>
              </a:rPr>
              <a:t>Train</a:t>
            </a:r>
            <a:r>
              <a:rPr lang="en-US" sz="3200" dirty="0" smtClean="0"/>
              <a:t>) </a:t>
            </a:r>
            <a:r>
              <a:rPr lang="en-US" sz="3200" dirty="0" smtClean="0">
                <a:latin typeface="Cambria Math"/>
                <a:ea typeface="Cambria Math"/>
              </a:rPr>
              <a:t>← </a:t>
            </a:r>
            <a:r>
              <a:rPr lang="en-US" sz="3200" dirty="0" smtClean="0"/>
              <a:t>train(</a:t>
            </a:r>
            <a:r>
              <a:rPr lang="en-US" sz="3200" dirty="0" smtClean="0">
                <a:solidFill>
                  <a:srgbClr val="0070C0"/>
                </a:solidFill>
              </a:rPr>
              <a:t>Train</a:t>
            </a:r>
            <a:r>
              <a:rPr lang="en-US" sz="3200" dirty="0" smtClean="0"/>
              <a:t>), has_car(</a:t>
            </a:r>
            <a:r>
              <a:rPr lang="en-US" sz="3200" dirty="0" smtClean="0">
                <a:solidFill>
                  <a:srgbClr val="0070C0"/>
                </a:solidFill>
              </a:rPr>
              <a:t>Train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00CC00"/>
                </a:solidFill>
              </a:rPr>
              <a:t>Car</a:t>
            </a:r>
            <a:r>
              <a:rPr lang="en-US" sz="3200" dirty="0" smtClean="0"/>
              <a:t>),                                      </a:t>
            </a:r>
          </a:p>
          <a:p>
            <a:r>
              <a:rPr lang="en-US" sz="3200" dirty="0" smtClean="0"/>
              <a:t>                             cargo(</a:t>
            </a:r>
            <a:r>
              <a:rPr lang="en-US" sz="3200" dirty="0" smtClean="0">
                <a:solidFill>
                  <a:srgbClr val="00CC00"/>
                </a:solidFill>
              </a:rPr>
              <a:t>Car</a:t>
            </a:r>
            <a:r>
              <a:rPr lang="en-US" sz="3200" dirty="0" smtClean="0"/>
              <a:t>, giraffe)</a:t>
            </a:r>
          </a:p>
          <a:p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362200" y="5257800"/>
            <a:ext cx="42672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Bad:  First-Order Logic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2362200" y="5943600"/>
            <a:ext cx="42672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Good: Grounded Advice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4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7" grpId="0"/>
      <p:bldP spid="18" grpId="0" animBg="1"/>
      <p:bldP spid="18" grpId="1" animBg="1"/>
      <p:bldP spid="19" grpId="0" animBg="1"/>
      <p:bldP spid="19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Grounded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Easier for teacher to specify</a:t>
            </a:r>
          </a:p>
          <a:p>
            <a:endParaRPr lang="en-US" dirty="0" smtClean="0"/>
          </a:p>
          <a:p>
            <a:r>
              <a:rPr lang="en-US" dirty="0" smtClean="0"/>
              <a:t>Easier to design HCI for grounded advice</a:t>
            </a:r>
          </a:p>
          <a:p>
            <a:endParaRPr lang="en-US" dirty="0"/>
          </a:p>
          <a:p>
            <a:r>
              <a:rPr lang="en-US" dirty="0" smtClean="0"/>
              <a:t>Can use previous techniques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rickW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23" y="1285729"/>
            <a:ext cx="1015873" cy="2222222"/>
          </a:xfrm>
          <a:prstGeom prst="rect">
            <a:avLst/>
          </a:prstGeom>
          <a:effectLst>
            <a:outerShdw blurRad="152400" dist="50800" dir="390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Knowledge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393" y="4191000"/>
            <a:ext cx="7772400" cy="2362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Iteratively acquire knowledge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advice-taking Human-Computer Interface (HCI)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6" name="K_TB"/>
          <p:cNvSpPr txBox="1"/>
          <p:nvPr/>
        </p:nvSpPr>
        <p:spPr>
          <a:xfrm>
            <a:off x="1100393" y="3317712"/>
            <a:ext cx="18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Knowledge</a:t>
            </a:r>
            <a:endParaRPr lang="en-US" sz="2800" dirty="0"/>
          </a:p>
        </p:txBody>
      </p:sp>
      <p:grpSp>
        <p:nvGrpSpPr>
          <p:cNvPr id="4" name="Group 17" descr="Custom:  Group 14"/>
          <p:cNvGrpSpPr/>
          <p:nvPr/>
        </p:nvGrpSpPr>
        <p:grpSpPr>
          <a:xfrm>
            <a:off x="6375308" y="1231331"/>
            <a:ext cx="2659660" cy="2611178"/>
            <a:chOff x="3621044" y="1229754"/>
            <a:chExt cx="2659660" cy="2611178"/>
          </a:xfrm>
        </p:grpSpPr>
        <p:pic>
          <p:nvPicPr>
            <p:cNvPr id="19" name="Engine" descr="Z:\dropbox\KCAP2011\graphics\engine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621044" y="1229754"/>
              <a:ext cx="2659660" cy="2087958"/>
            </a:xfrm>
            <a:prstGeom prst="rect">
              <a:avLst/>
            </a:prstGeom>
            <a:noFill/>
            <a:effectLst>
              <a:outerShdw blurRad="152400" dist="114300" dir="3900000" algn="t" rotWithShape="0">
                <a:prstClr val="black">
                  <a:alpha val="7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L_TB"/>
            <p:cNvSpPr txBox="1"/>
            <p:nvPr/>
          </p:nvSpPr>
          <p:spPr>
            <a:xfrm>
              <a:off x="3919793" y="3317712"/>
              <a:ext cx="1894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Learner</a:t>
              </a:r>
              <a:endParaRPr lang="en-US" sz="2800" dirty="0"/>
            </a:p>
          </p:txBody>
        </p:sp>
      </p:grpSp>
      <p:pic>
        <p:nvPicPr>
          <p:cNvPr id="12" name="Brain Only" descr="Z:\dropbox\KCAP2011\graphics\brain-onl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93" y="1458503"/>
            <a:ext cx="1330794" cy="1183492"/>
          </a:xfrm>
          <a:prstGeom prst="rect">
            <a:avLst/>
          </a:prstGeom>
          <a:noFill/>
          <a:effectLst>
            <a:outerShdw blurRad="152400" dist="635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He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93" y="1395003"/>
            <a:ext cx="1762540" cy="1757460"/>
          </a:xfrm>
          <a:prstGeom prst="rect">
            <a:avLst/>
          </a:prstGeom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</p:spPr>
      </p:pic>
      <p:pic>
        <p:nvPicPr>
          <p:cNvPr id="14" name="Picture 2" descr="C:\Users\twalker\Dropbox\KCAP2011\graphics\matrix-brai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66" y="2640643"/>
            <a:ext cx="1233487" cy="1096956"/>
          </a:xfrm>
          <a:prstGeom prst="rect">
            <a:avLst/>
          </a:prstGeom>
          <a:noFill/>
          <a:effectLst>
            <a:outerShdw blurRad="152400" dist="508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ropbox\KCAP2011\graphics\gui-small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143134" y="2670987"/>
            <a:ext cx="1522349" cy="908334"/>
          </a:xfrm>
          <a:prstGeom prst="rect">
            <a:avLst/>
          </a:prstGeom>
          <a:noFill/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ircular Arrow 31"/>
          <p:cNvSpPr/>
          <p:nvPr/>
        </p:nvSpPr>
        <p:spPr>
          <a:xfrm>
            <a:off x="4343400" y="1371600"/>
            <a:ext cx="1066800" cy="1066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644100"/>
              <a:gd name="adj5" fmla="val 12500"/>
            </a:avLst>
          </a:prstGeom>
          <a:solidFill>
            <a:srgbClr val="D7CDBC"/>
          </a:solidFill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flipH="1" flipV="1">
            <a:off x="4343400" y="1371600"/>
            <a:ext cx="1066800" cy="1066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644100"/>
              <a:gd name="adj5" fmla="val 12500"/>
            </a:avLst>
          </a:prstGeom>
          <a:solidFill>
            <a:srgbClr val="D7CDBC"/>
          </a:solidFill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4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GUI1" descr="Z:\dropbox\KCAP2011\graphics\gui-small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33547" y="2747182"/>
            <a:ext cx="1904762" cy="1136508"/>
          </a:xfrm>
          <a:prstGeom prst="rect">
            <a:avLst/>
          </a:prstGeom>
          <a:noFill/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</a:t>
            </a:r>
            <a:r>
              <a:rPr lang="en-US" dirty="0" smtClean="0"/>
              <a:t>Knowledge-Acquisition </a:t>
            </a:r>
            <a:r>
              <a:rPr lang="en-US" dirty="0" smtClean="0"/>
              <a:t>Loop</a:t>
            </a:r>
            <a:endParaRPr lang="en-US" dirty="0"/>
          </a:p>
        </p:txBody>
      </p:sp>
      <p:pic>
        <p:nvPicPr>
          <p:cNvPr id="4" name="Hea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386" y="1331673"/>
            <a:ext cx="1762540" cy="1757460"/>
          </a:xfrm>
          <a:prstGeom prst="rect">
            <a:avLst/>
          </a:prstGeom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</p:spPr>
      </p:pic>
      <p:pic>
        <p:nvPicPr>
          <p:cNvPr id="10" name="Engine" descr="Z:\dropbox\KCAP2011\graphics\engine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62039" y="4477157"/>
            <a:ext cx="2150061" cy="1687899"/>
          </a:xfrm>
          <a:prstGeom prst="rect">
            <a:avLst/>
          </a:prstGeom>
          <a:noFill/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odel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21758" y="4633497"/>
            <a:ext cx="1731754" cy="1375217"/>
          </a:xfrm>
          <a:prstGeom prst="rect">
            <a:avLst/>
          </a:prstGeom>
          <a:effectLst>
            <a:outerShdw blurRad="152400" dist="88900" dir="3900000" algn="ctr" rotWithShape="0">
              <a:srgbClr val="000000">
                <a:alpha val="53000"/>
              </a:srgbClr>
            </a:outerShdw>
          </a:effectLst>
        </p:spPr>
      </p:pic>
      <p:pic>
        <p:nvPicPr>
          <p:cNvPr id="2052" name="Picture 4" descr="Z:\dropbox\KCAP2011\graphics\gui2-small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066800" y="2765983"/>
            <a:ext cx="1904762" cy="113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K_TB"/>
          <p:cNvSpPr txBox="1"/>
          <p:nvPr/>
        </p:nvSpPr>
        <p:spPr>
          <a:xfrm>
            <a:off x="3886200" y="2985346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Teacher Advice</a:t>
            </a:r>
            <a:endParaRPr lang="en-US" sz="2800" dirty="0"/>
          </a:p>
        </p:txBody>
      </p:sp>
      <p:sp>
        <p:nvSpPr>
          <p:cNvPr id="14" name="K_TB"/>
          <p:cNvSpPr txBox="1"/>
          <p:nvPr/>
        </p:nvSpPr>
        <p:spPr>
          <a:xfrm>
            <a:off x="6944175" y="3902491"/>
            <a:ext cx="18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Advice HCI</a:t>
            </a:r>
            <a:endParaRPr lang="en-US" sz="2800" dirty="0"/>
          </a:p>
        </p:txBody>
      </p:sp>
      <p:sp>
        <p:nvSpPr>
          <p:cNvPr id="15" name="K_TB"/>
          <p:cNvSpPr txBox="1"/>
          <p:nvPr/>
        </p:nvSpPr>
        <p:spPr>
          <a:xfrm>
            <a:off x="1066800" y="3921292"/>
            <a:ext cx="18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Review HCI</a:t>
            </a:r>
            <a:endParaRPr lang="en-US" sz="2800" dirty="0"/>
          </a:p>
        </p:txBody>
      </p:sp>
      <p:sp>
        <p:nvSpPr>
          <p:cNvPr id="16" name="K_TB"/>
          <p:cNvSpPr txBox="1"/>
          <p:nvPr/>
        </p:nvSpPr>
        <p:spPr>
          <a:xfrm>
            <a:off x="2640568" y="6106180"/>
            <a:ext cx="18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Model</a:t>
            </a:r>
            <a:endParaRPr lang="en-US" sz="2800" dirty="0"/>
          </a:p>
        </p:txBody>
      </p:sp>
      <p:sp>
        <p:nvSpPr>
          <p:cNvPr id="17" name="K_TB"/>
          <p:cNvSpPr txBox="1"/>
          <p:nvPr/>
        </p:nvSpPr>
        <p:spPr>
          <a:xfrm>
            <a:off x="5390003" y="6106180"/>
            <a:ext cx="18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Learner</a:t>
            </a:r>
            <a:endParaRPr lang="en-US" sz="2800" dirty="0"/>
          </a:p>
        </p:txBody>
      </p:sp>
      <p:sp>
        <p:nvSpPr>
          <p:cNvPr id="8" name="Circular Arrow 7"/>
          <p:cNvSpPr/>
          <p:nvPr/>
        </p:nvSpPr>
        <p:spPr>
          <a:xfrm rot="5400000">
            <a:off x="6415257" y="3620993"/>
            <a:ext cx="1737759" cy="184065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95121"/>
              <a:gd name="adj5" fmla="val 12500"/>
            </a:avLst>
          </a:prstGeom>
          <a:solidFill>
            <a:srgbClr val="BFB198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Circular Arrow 18"/>
          <p:cNvSpPr/>
          <p:nvPr/>
        </p:nvSpPr>
        <p:spPr>
          <a:xfrm rot="10800000">
            <a:off x="1771687" y="3569545"/>
            <a:ext cx="1737759" cy="184065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95121"/>
              <a:gd name="adj5" fmla="val 12500"/>
            </a:avLst>
          </a:prstGeom>
          <a:solidFill>
            <a:srgbClr val="BFB198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657297" y="4953000"/>
            <a:ext cx="732706" cy="442497"/>
          </a:xfrm>
          <a:prstGeom prst="leftArrow">
            <a:avLst/>
          </a:prstGeom>
          <a:solidFill>
            <a:srgbClr val="BFB198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Bent Arrow 11"/>
          <p:cNvSpPr/>
          <p:nvPr/>
        </p:nvSpPr>
        <p:spPr>
          <a:xfrm>
            <a:off x="1905000" y="1857381"/>
            <a:ext cx="1981200" cy="706044"/>
          </a:xfrm>
          <a:prstGeom prst="bentArrow">
            <a:avLst>
              <a:gd name="adj1" fmla="val 32777"/>
              <a:gd name="adj2" fmla="val 25000"/>
              <a:gd name="adj3" fmla="val 25000"/>
              <a:gd name="adj4" fmla="val 87500"/>
            </a:avLst>
          </a:prstGeom>
          <a:solidFill>
            <a:srgbClr val="B9A98F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5400000">
            <a:off x="6814535" y="1361658"/>
            <a:ext cx="741756" cy="1828440"/>
          </a:xfrm>
          <a:prstGeom prst="bentArrow">
            <a:avLst>
              <a:gd name="adj1" fmla="val 32777"/>
              <a:gd name="adj2" fmla="val 25000"/>
              <a:gd name="adj3" fmla="val 25000"/>
              <a:gd name="adj4" fmla="val 87500"/>
            </a:avLst>
          </a:prstGeom>
          <a:solidFill>
            <a:srgbClr val="B9A98F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0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51"/>
    </mc:Choice>
    <mc:Fallback>
      <p:transition spd="slow" advTm="12351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r>
              <a:rPr lang="en-US" i="1" dirty="0" smtClean="0"/>
              <a:t>WillTowerFall?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371600"/>
            <a:ext cx="4114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Our HCI advice-taking case study</a:t>
            </a:r>
          </a:p>
          <a:p>
            <a:pPr>
              <a:buNone/>
            </a:pPr>
            <a:endParaRPr lang="en-US" dirty="0" smtClean="0"/>
          </a:p>
          <a:p>
            <a:r>
              <a:rPr lang="en-US" i="1" dirty="0" smtClean="0"/>
              <a:t>WillTowerFall?</a:t>
            </a:r>
            <a:endParaRPr lang="en-US" i="1" dirty="0"/>
          </a:p>
          <a:p>
            <a:pPr lvl="1"/>
            <a:r>
              <a:rPr lang="en-US" dirty="0" smtClean="0"/>
              <a:t>Subset of Wargus</a:t>
            </a:r>
          </a:p>
        </p:txBody>
      </p:sp>
      <p:pic>
        <p:nvPicPr>
          <p:cNvPr id="8196" name="Picture 4" descr="Z:\dropbox\KCAP2011\graphics\wargus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34000" y="1371600"/>
            <a:ext cx="3505200" cy="3505200"/>
          </a:xfrm>
          <a:prstGeom prst="rect">
            <a:avLst/>
          </a:prstGeom>
          <a:noFill/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4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03"/>
    </mc:Choice>
    <mc:Fallback>
      <p:transition spd="slow" advTm="28303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WillTowerFall? Sample Scenario</a:t>
            </a:r>
            <a:endParaRPr lang="en-US" dirty="0"/>
          </a:p>
        </p:txBody>
      </p:sp>
      <p:pic>
        <p:nvPicPr>
          <p:cNvPr id="5" name="41_2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057400" y="1295400"/>
            <a:ext cx="5688996" cy="5257800"/>
          </a:xfrm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9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1"/>
    </mc:Choice>
    <mc:Fallback>
      <p:transition spd="slow" advTm="125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Advice via the HCI</a:t>
            </a:r>
            <a:endParaRPr lang="en-US" dirty="0"/>
          </a:p>
        </p:txBody>
      </p:sp>
      <p:pic>
        <p:nvPicPr>
          <p:cNvPr id="6" name="GUI1" descr="Z:\dropbox\KCAP2011\graphics\gui-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607" y="2819400"/>
            <a:ext cx="1904762" cy="1136508"/>
          </a:xfrm>
          <a:prstGeom prst="rect">
            <a:avLst/>
          </a:prstGeom>
          <a:noFill/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ea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14600"/>
            <a:ext cx="1762540" cy="1757460"/>
          </a:xfrm>
          <a:prstGeom prst="rect">
            <a:avLst/>
          </a:prstGeom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</p:spPr>
      </p:pic>
      <p:sp>
        <p:nvSpPr>
          <p:cNvPr id="10" name="Left Arrow 9"/>
          <p:cNvSpPr/>
          <p:nvPr/>
        </p:nvSpPr>
        <p:spPr>
          <a:xfrm>
            <a:off x="2971802" y="3242459"/>
            <a:ext cx="3733800" cy="289588"/>
          </a:xfrm>
          <a:prstGeom prst="leftArrow">
            <a:avLst/>
          </a:prstGeom>
          <a:solidFill>
            <a:srgbClr val="CABDAC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 rot="10800000">
            <a:off x="2971801" y="1994533"/>
            <a:ext cx="3733800" cy="289588"/>
          </a:xfrm>
          <a:prstGeom prst="leftArrow">
            <a:avLst/>
          </a:prstGeom>
          <a:solidFill>
            <a:srgbClr val="CABDAC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71802" y="2273574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User selects example to provide advice for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2" y="3532047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HCI presents example information</a:t>
            </a:r>
            <a:endParaRPr lang="en-US" sz="2400" dirty="0"/>
          </a:p>
        </p:txBody>
      </p:sp>
      <p:sp>
        <p:nvSpPr>
          <p:cNvPr id="14" name="Left Arrow 13"/>
          <p:cNvSpPr/>
          <p:nvPr/>
        </p:nvSpPr>
        <p:spPr>
          <a:xfrm rot="10800000">
            <a:off x="2969443" y="4496575"/>
            <a:ext cx="3733800" cy="289588"/>
          </a:xfrm>
          <a:prstGeom prst="leftArrow">
            <a:avLst/>
          </a:prstGeom>
          <a:solidFill>
            <a:srgbClr val="CABDAC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69442" y="4816573"/>
            <a:ext cx="373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828800" algn="ctr"/>
              </a:tabLst>
            </a:pPr>
            <a:r>
              <a:rPr lang="en-US" sz="2400" dirty="0" smtClean="0"/>
              <a:t>User specifies advice by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314701" y="5278238"/>
            <a:ext cx="3048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28800" algn="ctr"/>
              </a:tabLst>
            </a:pPr>
            <a:r>
              <a:rPr lang="en-US" sz="2400" dirty="0" smtClean="0"/>
              <a:t>1.  </a:t>
            </a:r>
            <a:r>
              <a:rPr lang="en-US" sz="2400" dirty="0" smtClean="0">
                <a:solidFill>
                  <a:srgbClr val="FF0000"/>
                </a:solidFill>
              </a:rPr>
              <a:t>Selecting objects</a:t>
            </a:r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2.  </a:t>
            </a:r>
            <a:r>
              <a:rPr lang="en-US" sz="2400" dirty="0" smtClean="0">
                <a:solidFill>
                  <a:srgbClr val="FF0000"/>
                </a:solidFill>
              </a:rPr>
              <a:t>Specifying </a:t>
            </a:r>
            <a:r>
              <a:rPr lang="en-US" sz="2400" dirty="0">
                <a:solidFill>
                  <a:srgbClr val="FF0000"/>
                </a:solidFill>
              </a:rPr>
              <a:t>relations</a:t>
            </a:r>
            <a:endParaRPr lang="en-US" sz="2400" dirty="0"/>
          </a:p>
          <a:p>
            <a:pPr>
              <a:tabLst>
                <a:tab pos="1828800" algn="ctr"/>
              </a:tabLst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Advice via the HCI</a:t>
            </a:r>
          </a:p>
        </p:txBody>
      </p:sp>
      <p:pic>
        <p:nvPicPr>
          <p:cNvPr id="1026" name="Picture 2" descr="Z:\dropbox\KCAP2011\graphics\adviceGui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28800" y="1295400"/>
            <a:ext cx="5779294" cy="48192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6248400"/>
            <a:ext cx="3860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Wargus GUI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3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41"/>
    </mc:Choice>
    <mc:Fallback>
      <p:transition spd="slow" advTm="5041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dropbox\KCAP2011\graphics\adviceGui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28800" y="1295400"/>
            <a:ext cx="5779294" cy="48192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Advice via the HCI</a:t>
            </a:r>
          </a:p>
        </p:txBody>
      </p:sp>
      <p:pic>
        <p:nvPicPr>
          <p:cNvPr id="7" name="Picture 3" descr="Z:\dropbox\KCAP2011\graphics\adviceGui-map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72237" y="1457781"/>
            <a:ext cx="3304763" cy="364761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19400" y="6248400"/>
            <a:ext cx="3860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Wargus GUI</a:t>
            </a:r>
            <a:endParaRPr lang="en-US" sz="2000" dirty="0"/>
          </a:p>
        </p:txBody>
      </p:sp>
      <p:pic>
        <p:nvPicPr>
          <p:cNvPr id="13" name="Picture 3" descr="Z:\dropbox\KCAP2011\graphics\adviceGui-map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04050" y="838200"/>
            <a:ext cx="4406350" cy="486349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687"/>
    </mc:Choice>
    <mc:Fallback>
      <p:transition spd="slow" advTm="55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ILP Task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Given</a:t>
            </a:r>
          </a:p>
          <a:p>
            <a:pPr marL="457200" lvl="1" indent="0">
              <a:buNone/>
            </a:pPr>
            <a:r>
              <a:rPr lang="en-US" dirty="0" smtClean="0"/>
              <a:t>Positive examples</a:t>
            </a:r>
          </a:p>
          <a:p>
            <a:pPr marL="457200" lvl="1" indent="0">
              <a:buNone/>
            </a:pPr>
            <a:r>
              <a:rPr lang="en-US" dirty="0" smtClean="0"/>
              <a:t>Negative examples</a:t>
            </a:r>
          </a:p>
          <a:p>
            <a:pPr marL="457200" lvl="1" indent="0">
              <a:buNone/>
            </a:pPr>
            <a:r>
              <a:rPr lang="en-US" dirty="0" smtClean="0"/>
              <a:t>Background knowledge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Do</a:t>
            </a:r>
          </a:p>
          <a:p>
            <a:pPr marL="457200" lvl="1" indent="0">
              <a:buNone/>
            </a:pPr>
            <a:r>
              <a:rPr lang="en-US" dirty="0" smtClean="0"/>
              <a:t>Learn a model that covers (i.e., implies)</a:t>
            </a:r>
          </a:p>
          <a:p>
            <a:pPr marL="914400" lvl="2" indent="0">
              <a:buNone/>
            </a:pPr>
            <a:r>
              <a:rPr lang="en-US" sz="2800" dirty="0" smtClean="0"/>
              <a:t>As many positive examples as possible</a:t>
            </a:r>
          </a:p>
          <a:p>
            <a:pPr marL="914400" lvl="2" indent="0">
              <a:buNone/>
            </a:pPr>
            <a:r>
              <a:rPr lang="en-US" sz="2800" dirty="0" smtClean="0"/>
              <a:t>As few negative examples as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dropbox\KCAP2011\graphics\adviceGui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28800" y="1295400"/>
            <a:ext cx="5779294" cy="48192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Advice via the HCI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6248400"/>
            <a:ext cx="3860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Wargus GUI</a:t>
            </a:r>
            <a:endParaRPr lang="en-US" sz="2000" dirty="0"/>
          </a:p>
        </p:txBody>
      </p:sp>
      <p:pic>
        <p:nvPicPr>
          <p:cNvPr id="11" name="Picture 10" descr="adviceGui-sel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752" y="1419628"/>
            <a:ext cx="4419048" cy="32285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3" descr="Z:\dropbox\KCAP2011\graphics\adviceGui-map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04050" y="838200"/>
            <a:ext cx="4406350" cy="486349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dviceGui-sel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295400"/>
            <a:ext cx="5892064" cy="43047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84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865"/>
    </mc:Choice>
    <mc:Fallback>
      <p:transition spd="slow" advTm="56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93889E-18 L 0.05 0.06667 " pathEditMode="relative" ptsTypes="AA">
                                      <p:cBhvr>
                                        <p:cTn id="1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dropbox\KCAP2011\graphics\adviceGui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28800" y="1295400"/>
            <a:ext cx="5779294" cy="48192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Advice via the HCI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6248400"/>
            <a:ext cx="3860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Wargus GUI</a:t>
            </a:r>
            <a:endParaRPr lang="en-US" sz="2000" dirty="0"/>
          </a:p>
        </p:txBody>
      </p:sp>
      <p:pic>
        <p:nvPicPr>
          <p:cNvPr id="11" name="Picture 10" descr="adviceGui-sel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334038"/>
            <a:ext cx="5892064" cy="43047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3" name="RulesSmall" descr="Z:\dropbox\KCAP2011\graphics\adviceGui-rules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6000" y="5029200"/>
            <a:ext cx="4866667" cy="92381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Rules" descr="Z:\dropbox\KCAP2011\graphics\adviceGui-rules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47800" y="3568854"/>
            <a:ext cx="6488889" cy="123174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8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507"/>
    </mc:Choice>
    <mc:Fallback>
      <p:transition spd="slow" advTm="53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6666 L -3.33333E-6 -2.22222E-6 " pathEditMode="relative" rAng="0" ptsTypes="AA">
                                      <p:cBhvr>
                                        <p:cTn id="8" dur="2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64793E-6 L -4.44444E-6 -0.17789 " pathEditMode="relative" rAng="0" ptsTypes="AA">
                                      <p:cBhvr>
                                        <p:cTn id="1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0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" fill="hold"/>
                                        <p:tgtEl>
                                          <p:spTgt spid="13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Would Users Like to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First pass – collect advice in </a:t>
            </a:r>
            <a:br>
              <a:rPr lang="en-US" dirty="0" smtClean="0"/>
            </a:br>
            <a:r>
              <a:rPr lang="en-US" dirty="0" smtClean="0"/>
              <a:t>natural language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Second pass – provide GUI that supports most of natural language sentences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Rules" descr="Z:\dropbox\KCAP2011\graphics\adviceGui-rule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28024" y="5181600"/>
            <a:ext cx="6488889" cy="123174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dropbox\graphics\adviceGui-natural language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828800" y="2505226"/>
            <a:ext cx="6488113" cy="123159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62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3601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041"/>
    </mc:Choice>
    <mc:Fallback>
      <p:transition spd="slow" advTm="83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GUI1" descr="Z:\dropbox\KCAP2011\graphics\gui-small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33547" y="2747182"/>
            <a:ext cx="1904762" cy="1136508"/>
          </a:xfrm>
          <a:prstGeom prst="rect">
            <a:avLst/>
          </a:prstGeom>
          <a:noFill/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Knowledge Acquisition</a:t>
            </a:r>
            <a:endParaRPr lang="en-US" dirty="0"/>
          </a:p>
        </p:txBody>
      </p:sp>
      <p:pic>
        <p:nvPicPr>
          <p:cNvPr id="4" name="He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386" y="1331673"/>
            <a:ext cx="1762540" cy="1757460"/>
          </a:xfrm>
          <a:prstGeom prst="rect">
            <a:avLst/>
          </a:prstGeom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</p:spPr>
      </p:pic>
      <p:pic>
        <p:nvPicPr>
          <p:cNvPr id="10" name="Engine" descr="Z:\dropbox\KCAP2011\graphics\engine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262039" y="4477157"/>
            <a:ext cx="2150061" cy="1687899"/>
          </a:xfrm>
          <a:prstGeom prst="rect">
            <a:avLst/>
          </a:prstGeom>
          <a:noFill/>
          <a:effectLst>
            <a:outerShdw blurRad="152400" dist="114300" dir="3900000" algn="t" rotWithShape="0">
              <a:prstClr val="black">
                <a:alpha val="7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odel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21758" y="4633497"/>
            <a:ext cx="1731754" cy="1375217"/>
          </a:xfrm>
          <a:prstGeom prst="rect">
            <a:avLst/>
          </a:prstGeom>
          <a:effectLst>
            <a:outerShdw blurRad="152400" dist="88900" dir="3900000" algn="ctr" rotWithShape="0">
              <a:srgbClr val="000000">
                <a:alpha val="53000"/>
              </a:srgbClr>
            </a:outerShdw>
          </a:effectLst>
        </p:spPr>
      </p:pic>
      <p:pic>
        <p:nvPicPr>
          <p:cNvPr id="2052" name="Picture 4" descr="Z:\dropbox\KCAP2011\graphics\gui2-small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066800" y="2765983"/>
            <a:ext cx="1904762" cy="113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K_TB"/>
          <p:cNvSpPr txBox="1"/>
          <p:nvPr/>
        </p:nvSpPr>
        <p:spPr>
          <a:xfrm>
            <a:off x="6944175" y="3902491"/>
            <a:ext cx="18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Advice HCI</a:t>
            </a:r>
            <a:endParaRPr lang="en-US" sz="2800" dirty="0"/>
          </a:p>
        </p:txBody>
      </p:sp>
      <p:sp>
        <p:nvSpPr>
          <p:cNvPr id="15" name="K_TB"/>
          <p:cNvSpPr txBox="1"/>
          <p:nvPr/>
        </p:nvSpPr>
        <p:spPr>
          <a:xfrm>
            <a:off x="1066800" y="3921292"/>
            <a:ext cx="18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Review HCI</a:t>
            </a:r>
            <a:endParaRPr lang="en-US" sz="2800" dirty="0"/>
          </a:p>
        </p:txBody>
      </p:sp>
      <p:sp>
        <p:nvSpPr>
          <p:cNvPr id="16" name="K_TB"/>
          <p:cNvSpPr txBox="1"/>
          <p:nvPr/>
        </p:nvSpPr>
        <p:spPr>
          <a:xfrm>
            <a:off x="2640568" y="6106180"/>
            <a:ext cx="18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Model</a:t>
            </a:r>
            <a:endParaRPr lang="en-US" sz="2800" dirty="0"/>
          </a:p>
        </p:txBody>
      </p:sp>
      <p:sp>
        <p:nvSpPr>
          <p:cNvPr id="17" name="K_TB"/>
          <p:cNvSpPr txBox="1"/>
          <p:nvPr/>
        </p:nvSpPr>
        <p:spPr>
          <a:xfrm>
            <a:off x="5390003" y="6106180"/>
            <a:ext cx="18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Learner</a:t>
            </a:r>
            <a:endParaRPr lang="en-US" sz="2800" dirty="0"/>
          </a:p>
        </p:txBody>
      </p:sp>
      <p:sp>
        <p:nvSpPr>
          <p:cNvPr id="8" name="Circular Arrow 7"/>
          <p:cNvSpPr/>
          <p:nvPr/>
        </p:nvSpPr>
        <p:spPr>
          <a:xfrm rot="5400000">
            <a:off x="6415257" y="3620993"/>
            <a:ext cx="1737759" cy="184065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95121"/>
              <a:gd name="adj5" fmla="val 12500"/>
            </a:avLst>
          </a:prstGeom>
          <a:solidFill>
            <a:srgbClr val="BFB198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Circular Arrow 18"/>
          <p:cNvSpPr/>
          <p:nvPr/>
        </p:nvSpPr>
        <p:spPr>
          <a:xfrm rot="10800000">
            <a:off x="1771687" y="3569545"/>
            <a:ext cx="1737759" cy="184065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95121"/>
              <a:gd name="adj5" fmla="val 12500"/>
            </a:avLst>
          </a:prstGeom>
          <a:solidFill>
            <a:srgbClr val="BFB198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657297" y="4953000"/>
            <a:ext cx="732706" cy="442497"/>
          </a:xfrm>
          <a:prstGeom prst="leftArrow">
            <a:avLst/>
          </a:prstGeom>
          <a:solidFill>
            <a:srgbClr val="BFB198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Bent Arrow 11"/>
          <p:cNvSpPr/>
          <p:nvPr/>
        </p:nvSpPr>
        <p:spPr>
          <a:xfrm>
            <a:off x="1905000" y="1857381"/>
            <a:ext cx="1981200" cy="706044"/>
          </a:xfrm>
          <a:prstGeom prst="bentArrow">
            <a:avLst>
              <a:gd name="adj1" fmla="val 32777"/>
              <a:gd name="adj2" fmla="val 25000"/>
              <a:gd name="adj3" fmla="val 25000"/>
              <a:gd name="adj4" fmla="val 87500"/>
            </a:avLst>
          </a:prstGeom>
          <a:solidFill>
            <a:srgbClr val="B9A98F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5400000">
            <a:off x="6814535" y="1361658"/>
            <a:ext cx="741756" cy="1828440"/>
          </a:xfrm>
          <a:prstGeom prst="bentArrow">
            <a:avLst>
              <a:gd name="adj1" fmla="val 32777"/>
              <a:gd name="adj2" fmla="val 25000"/>
              <a:gd name="adj3" fmla="val 25000"/>
              <a:gd name="adj4" fmla="val 87500"/>
            </a:avLst>
          </a:prstGeom>
          <a:solidFill>
            <a:srgbClr val="B9A98F"/>
          </a:solidFill>
          <a:ln w="3175"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4" name="Picture 4" descr="Z:\dropbox\KCAP2011\graphics\checkmar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413" y="2389045"/>
            <a:ext cx="15906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Z:\dropbox\KCAP2011\graphics\checkmar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845" y="1204912"/>
            <a:ext cx="15906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Z:\dropbox\KCAP2011\graphics\checkmar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413" y="4474160"/>
            <a:ext cx="15906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Z:\dropbox\KCAP2011\graphics\checkmar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17" y="4421738"/>
            <a:ext cx="15906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K_TB"/>
          <p:cNvSpPr txBox="1"/>
          <p:nvPr/>
        </p:nvSpPr>
        <p:spPr>
          <a:xfrm>
            <a:off x="3886200" y="2985346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Domain-expert knowledge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63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05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8"/>
    </mc:Choice>
    <mc:Fallback>
      <p:transition spd="slow" advTm="1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Reviewing / Correcting Results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371600"/>
            <a:ext cx="7809524" cy="509206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Wargus Natural Language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Tower will fall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tabLst>
                <a:tab pos="228600" algn="l"/>
              </a:tabLst>
            </a:pPr>
            <a:r>
              <a:rPr lang="en-US" dirty="0" smtClean="0"/>
              <a:t>Three or more footmen can take down a tower if there is no moat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tabLst>
                <a:tab pos="228600" algn="l"/>
              </a:tabLst>
            </a:pPr>
            <a:r>
              <a:rPr lang="en-US" dirty="0" smtClean="0"/>
              <a:t>Five or more archers can take down a tower</a:t>
            </a:r>
          </a:p>
          <a:p>
            <a:pPr>
              <a:spcBef>
                <a:spcPts val="0"/>
              </a:spcBef>
              <a:spcAft>
                <a:spcPts val="200"/>
              </a:spcAft>
              <a:tabLst>
                <a:tab pos="228600" algn="l"/>
              </a:tabLst>
            </a:pPr>
            <a:r>
              <a:rPr lang="en-US" dirty="0" smtClean="0"/>
              <a:t>Tower will not fall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tabLst>
                <a:tab pos="228600" algn="l"/>
              </a:tabLst>
            </a:pPr>
            <a:r>
              <a:rPr lang="en-US" dirty="0" smtClean="0"/>
              <a:t>If there are only peasants, the tower stands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tabLst>
                <a:tab pos="228600" algn="l"/>
              </a:tabLst>
            </a:pPr>
            <a:r>
              <a:rPr lang="en-US" dirty="0" smtClean="0"/>
              <a:t>Four archers or less cannot take down </a:t>
            </a:r>
            <a:br>
              <a:rPr lang="en-US" dirty="0" smtClean="0"/>
            </a:br>
            <a:r>
              <a:rPr lang="en-US" dirty="0" smtClean="0"/>
              <a:t>a tower</a:t>
            </a:r>
          </a:p>
          <a:p>
            <a:pPr>
              <a:spcBef>
                <a:spcPts val="0"/>
              </a:spcBef>
              <a:spcAft>
                <a:spcPts val="200"/>
              </a:spcAft>
              <a:tabLst>
                <a:tab pos="228600" algn="l"/>
              </a:tabLst>
            </a:pPr>
            <a:r>
              <a:rPr lang="en-US" dirty="0" smtClean="0">
                <a:ea typeface="Times New Roman"/>
              </a:rPr>
              <a:t>90% representable by GUI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tabLst>
                <a:tab pos="228600" algn="l"/>
              </a:tabLst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tabLst>
                <a:tab pos="228600" algn="l"/>
              </a:tabLst>
            </a:pPr>
            <a:endParaRPr lang="en-US" dirty="0" smtClean="0">
              <a:latin typeface="Times New Roman"/>
              <a:ea typeface="Times New Roman"/>
            </a:endParaRPr>
          </a:p>
          <a:p>
            <a:endParaRPr lang="en-US" dirty="0" smtClean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Wargus </a:t>
            </a:r>
            <a:r>
              <a:rPr lang="en-US" dirty="0" err="1" smtClean="0"/>
              <a:t>WillTowerFall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Use boosted relational </a:t>
            </a:r>
            <a:br>
              <a:rPr lang="en-US" dirty="0" smtClean="0"/>
            </a:br>
            <a:r>
              <a:rPr lang="en-US" dirty="0" smtClean="0"/>
              <a:t>dependency network (bRDN) </a:t>
            </a:r>
            <a:br>
              <a:rPr lang="en-US" dirty="0" smtClean="0"/>
            </a:br>
            <a:r>
              <a:rPr lang="en-US" sz="2800" dirty="0" smtClean="0"/>
              <a:t>[Natarajan </a:t>
            </a:r>
            <a:r>
              <a:rPr lang="en-US" sz="2800" dirty="0" smtClean="0"/>
              <a:t>et al., </a:t>
            </a:r>
            <a:r>
              <a:rPr lang="en-US" sz="2800" dirty="0" smtClean="0"/>
              <a:t>2010]</a:t>
            </a:r>
          </a:p>
          <a:p>
            <a:endParaRPr lang="en-US" sz="2800" dirty="0" smtClean="0"/>
          </a:p>
          <a:p>
            <a:r>
              <a:rPr lang="en-US" dirty="0" smtClean="0"/>
              <a:t>Advice-generalization </a:t>
            </a:r>
            <a:r>
              <a:rPr lang="en-US" dirty="0" smtClean="0"/>
              <a:t>algorithm </a:t>
            </a:r>
            <a:br>
              <a:rPr lang="en-US" dirty="0" smtClean="0"/>
            </a:br>
            <a:r>
              <a:rPr lang="en-US" sz="2800" dirty="0" smtClean="0"/>
              <a:t>[Walker </a:t>
            </a:r>
            <a:r>
              <a:rPr lang="en-US" sz="2800" dirty="0" smtClean="0"/>
              <a:t>et al., </a:t>
            </a:r>
            <a:r>
              <a:rPr lang="en-US" sz="2800" dirty="0" smtClean="0"/>
              <a:t>2010]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71600"/>
            <a:ext cx="2359511" cy="2667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20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088"/>
    </mc:Choice>
    <mc:Fallback>
      <p:transition spd="slow" advTm="61088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</a:t>
            </a:r>
          </a:p>
          <a:p>
            <a:pPr lvl="1"/>
            <a:r>
              <a:rPr lang="en-US" dirty="0" smtClean="0"/>
              <a:t>No Advice</a:t>
            </a:r>
          </a:p>
          <a:p>
            <a:pPr lvl="1"/>
            <a:r>
              <a:rPr lang="en-US" dirty="0" smtClean="0"/>
              <a:t>User-provide advice via HCI</a:t>
            </a:r>
          </a:p>
          <a:p>
            <a:pPr lvl="1"/>
            <a:r>
              <a:rPr lang="en-US" dirty="0" smtClean="0"/>
              <a:t>Hand-written </a:t>
            </a:r>
            <a:r>
              <a:rPr lang="en-US" dirty="0" smtClean="0"/>
              <a:t>ILP expert </a:t>
            </a:r>
            <a:r>
              <a:rPr lang="en-US" dirty="0" smtClean="0"/>
              <a:t>advice</a:t>
            </a:r>
          </a:p>
          <a:p>
            <a:endParaRPr lang="en-US" dirty="0" smtClean="0"/>
          </a:p>
          <a:p>
            <a:r>
              <a:rPr lang="en-US" dirty="0" smtClean="0"/>
              <a:t>100 training examples</a:t>
            </a:r>
          </a:p>
          <a:p>
            <a:endParaRPr lang="en-US" dirty="0"/>
          </a:p>
          <a:p>
            <a:r>
              <a:rPr lang="en-US" dirty="0" smtClean="0"/>
              <a:t>900 testing examples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71600"/>
            <a:ext cx="2359511" cy="2667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1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912"/>
    </mc:Choice>
    <mc:Fallback>
      <p:transition spd="slow" advTm="39912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Testset 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82172509"/>
              </p:ext>
            </p:extLst>
          </p:nvPr>
        </p:nvGraphicFramePr>
        <p:xfrm>
          <a:off x="9144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7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832"/>
    </mc:Choice>
    <mc:Fallback>
      <p:transition spd="slow" advTm="48832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HCI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Algorithms exist that take </a:t>
            </a:r>
            <a:r>
              <a:rPr lang="en-US" dirty="0" smtClean="0"/>
              <a:t>advice but high </a:t>
            </a:r>
            <a:r>
              <a:rPr lang="en-US" dirty="0"/>
              <a:t>barrier to entry for </a:t>
            </a:r>
            <a:r>
              <a:rPr lang="en-US" dirty="0" smtClean="0"/>
              <a:t>non-expert </a:t>
            </a:r>
            <a:r>
              <a:rPr lang="en-US" dirty="0"/>
              <a:t>users</a:t>
            </a:r>
          </a:p>
          <a:p>
            <a:endParaRPr lang="en-US" dirty="0"/>
          </a:p>
          <a:p>
            <a:r>
              <a:rPr lang="en-US" dirty="0" smtClean="0"/>
              <a:t>HCI - Allow </a:t>
            </a:r>
            <a:r>
              <a:rPr lang="en-US" dirty="0"/>
              <a:t>input of </a:t>
            </a:r>
            <a:r>
              <a:rPr lang="en-US" dirty="0" smtClean="0"/>
              <a:t>advice </a:t>
            </a:r>
            <a:r>
              <a:rPr lang="en-US" dirty="0"/>
              <a:t>about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specific examples</a:t>
            </a:r>
          </a:p>
          <a:p>
            <a:pPr lvl="1"/>
            <a:endParaRPr lang="en-US" dirty="0" smtClean="0"/>
          </a:p>
          <a:p>
            <a:r>
              <a:rPr lang="en-US" dirty="0"/>
              <a:t>Enables use of ILP by users without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expertise </a:t>
            </a:r>
            <a:r>
              <a:rPr lang="en-US" dirty="0"/>
              <a:t>in ILP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2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95"/>
    </mc:Choice>
    <mc:Fallback>
      <p:transition spd="slow" advTm="2109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Comes the Circus</a:t>
            </a:r>
            <a:endParaRPr lang="en-US" dirty="0"/>
          </a:p>
        </p:txBody>
      </p:sp>
      <p:sp>
        <p:nvSpPr>
          <p:cNvPr id="3" name="Rule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Learn rule(s) distinguishing circus trains from </a:t>
            </a:r>
            <a:br>
              <a:rPr lang="en-US" sz="2800" dirty="0" smtClean="0"/>
            </a:br>
            <a:r>
              <a:rPr lang="en-US" sz="2800" dirty="0" smtClean="0"/>
              <a:t>non-circus trains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circus(</a:t>
            </a:r>
            <a:r>
              <a:rPr lang="en-US" sz="2800" dirty="0" smtClean="0">
                <a:solidFill>
                  <a:srgbClr val="1C7B0F"/>
                </a:solidFill>
              </a:rPr>
              <a:t>Train</a:t>
            </a:r>
            <a:r>
              <a:rPr lang="en-US" sz="2800" dirty="0" smtClean="0"/>
              <a:t>) </a:t>
            </a:r>
            <a:r>
              <a:rPr lang="en-US" sz="2800" dirty="0" smtClean="0">
                <a:latin typeface="Cambria Math"/>
                <a:ea typeface="Cambria Math"/>
              </a:rPr>
              <a:t>← </a:t>
            </a:r>
          </a:p>
          <a:p>
            <a:pPr marL="457200" lvl="1" indent="0">
              <a:buNone/>
            </a:pPr>
            <a:r>
              <a:rPr lang="en-US" dirty="0" smtClean="0">
                <a:ea typeface="Cambria Math"/>
              </a:rPr>
              <a:t>car(</a:t>
            </a:r>
            <a:r>
              <a:rPr lang="en-US" dirty="0" smtClean="0">
                <a:solidFill>
                  <a:srgbClr val="1C7B0F"/>
                </a:solidFill>
                <a:ea typeface="Cambria Math"/>
              </a:rPr>
              <a:t>Train</a:t>
            </a:r>
            <a:r>
              <a:rPr lang="en-US" dirty="0" smtClean="0">
                <a:ea typeface="Cambria Math"/>
              </a:rPr>
              <a:t>, </a:t>
            </a:r>
            <a:r>
              <a:rPr lang="en-US" dirty="0" smtClean="0">
                <a:solidFill>
                  <a:srgbClr val="0070C0"/>
                </a:solidFill>
                <a:ea typeface="Cambria Math"/>
              </a:rPr>
              <a:t>C1</a:t>
            </a:r>
            <a:r>
              <a:rPr lang="en-US" dirty="0" smtClean="0">
                <a:ea typeface="Cambria Math"/>
              </a:rPr>
              <a:t>), cargo(</a:t>
            </a:r>
            <a:r>
              <a:rPr lang="en-US" dirty="0" smtClean="0">
                <a:solidFill>
                  <a:srgbClr val="0070C0"/>
                </a:solidFill>
                <a:ea typeface="Cambria Math"/>
              </a:rPr>
              <a:t>C1</a:t>
            </a:r>
            <a:r>
              <a:rPr lang="en-US" dirty="0" smtClean="0">
                <a:ea typeface="Cambria Math"/>
              </a:rPr>
              <a:t>, penguin), 	count(</a:t>
            </a:r>
            <a:r>
              <a:rPr lang="en-US" dirty="0" smtClean="0">
                <a:solidFill>
                  <a:srgbClr val="0070C0"/>
                </a:solidFill>
                <a:ea typeface="Cambria Math"/>
              </a:rPr>
              <a:t>C1</a:t>
            </a:r>
            <a:r>
              <a:rPr lang="en-US" dirty="0" smtClean="0">
                <a:ea typeface="Cambria Math"/>
              </a:rPr>
              <a:t>, 2),</a:t>
            </a:r>
          </a:p>
          <a:p>
            <a:pPr marL="457200" lvl="1" indent="0">
              <a:buNone/>
            </a:pPr>
            <a:r>
              <a:rPr lang="en-US" dirty="0" smtClean="0">
                <a:ea typeface="Cambria Math"/>
              </a:rPr>
              <a:t>car(</a:t>
            </a:r>
            <a:r>
              <a:rPr lang="en-US" dirty="0" smtClean="0">
                <a:solidFill>
                  <a:srgbClr val="1C7B0F"/>
                </a:solidFill>
                <a:ea typeface="Cambria Math"/>
              </a:rPr>
              <a:t>Train</a:t>
            </a:r>
            <a:r>
              <a:rPr lang="en-US" dirty="0">
                <a:ea typeface="Cambria Math"/>
              </a:rPr>
              <a:t>,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Cambria Math"/>
              </a:rPr>
              <a:t>C2</a:t>
            </a:r>
            <a:r>
              <a:rPr lang="en-US" dirty="0" smtClean="0">
                <a:ea typeface="Cambria Math"/>
              </a:rPr>
              <a:t>), cargo(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Cambria Math"/>
              </a:rPr>
              <a:t>C2</a:t>
            </a:r>
            <a:r>
              <a:rPr lang="en-US" dirty="0" smtClean="0">
                <a:ea typeface="Cambria Math"/>
              </a:rPr>
              <a:t>, </a:t>
            </a:r>
            <a:r>
              <a:rPr lang="en-US" dirty="0">
                <a:ea typeface="Cambria Math"/>
              </a:rPr>
              <a:t>giraffe), </a:t>
            </a:r>
            <a:r>
              <a:rPr lang="en-US" dirty="0" smtClean="0">
                <a:ea typeface="Cambria Math"/>
              </a:rPr>
              <a:t>   	count(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Cambria Math"/>
              </a:rPr>
              <a:t>C2</a:t>
            </a:r>
            <a:r>
              <a:rPr lang="en-US" dirty="0" smtClean="0">
                <a:ea typeface="Cambria Math"/>
              </a:rPr>
              <a:t>, </a:t>
            </a:r>
            <a:r>
              <a:rPr lang="en-US" dirty="0">
                <a:ea typeface="Cambria Math"/>
              </a:rPr>
              <a:t>3).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95551" y="4734152"/>
            <a:ext cx="7674850" cy="1072939"/>
            <a:chOff x="2474932" y="5855416"/>
            <a:chExt cx="5482036" cy="766385"/>
          </a:xfrm>
        </p:grpSpPr>
        <p:pic>
          <p:nvPicPr>
            <p:cNvPr id="28" name="Picture 27" descr="EngineMediu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366424">
              <a:off x="2474932" y="5884941"/>
              <a:ext cx="1030573" cy="736860"/>
            </a:xfrm>
            <a:prstGeom prst="rect">
              <a:avLst/>
            </a:prstGeom>
          </p:spPr>
        </p:pic>
        <p:pic>
          <p:nvPicPr>
            <p:cNvPr id="29" name="Picture 28" descr="fla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66424">
              <a:off x="3299493" y="6272477"/>
              <a:ext cx="1036142" cy="313316"/>
            </a:xfrm>
            <a:prstGeom prst="rect">
              <a:avLst/>
            </a:prstGeom>
          </p:spPr>
        </p:pic>
        <p:pic>
          <p:nvPicPr>
            <p:cNvPr id="34" name="Picture 33" descr="fla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66424">
              <a:off x="4206510" y="6264657"/>
              <a:ext cx="1036142" cy="313316"/>
            </a:xfrm>
            <a:prstGeom prst="rect">
              <a:avLst/>
            </a:prstGeom>
          </p:spPr>
        </p:pic>
        <p:pic>
          <p:nvPicPr>
            <p:cNvPr id="35" name="Picture 34" descr="pengu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66424">
              <a:off x="3464405" y="5887850"/>
              <a:ext cx="274820" cy="494675"/>
            </a:xfrm>
            <a:prstGeom prst="rect">
              <a:avLst/>
            </a:prstGeom>
          </p:spPr>
        </p:pic>
        <p:pic>
          <p:nvPicPr>
            <p:cNvPr id="36" name="Picture 35" descr="pengu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66424">
              <a:off x="3753002" y="5861481"/>
              <a:ext cx="274820" cy="494675"/>
            </a:xfrm>
            <a:prstGeom prst="rect">
              <a:avLst/>
            </a:prstGeom>
          </p:spPr>
        </p:pic>
        <p:pic>
          <p:nvPicPr>
            <p:cNvPr id="37" name="Picture 36" descr="cag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366424">
              <a:off x="3358105" y="6079876"/>
              <a:ext cx="777794" cy="368284"/>
            </a:xfrm>
            <a:prstGeom prst="rect">
              <a:avLst/>
            </a:prstGeom>
          </p:spPr>
        </p:pic>
        <p:pic>
          <p:nvPicPr>
            <p:cNvPr id="38" name="Picture 37" descr="giraff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366424">
              <a:off x="4340260" y="5890467"/>
              <a:ext cx="376529" cy="502955"/>
            </a:xfrm>
            <a:prstGeom prst="rect">
              <a:avLst/>
            </a:prstGeom>
          </p:spPr>
        </p:pic>
        <p:pic>
          <p:nvPicPr>
            <p:cNvPr id="39" name="Picture 38" descr="giraff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366424">
              <a:off x="4603249" y="5880839"/>
              <a:ext cx="376529" cy="502955"/>
            </a:xfrm>
            <a:prstGeom prst="rect">
              <a:avLst/>
            </a:prstGeom>
          </p:spPr>
        </p:pic>
        <p:pic>
          <p:nvPicPr>
            <p:cNvPr id="40" name="Picture 39" descr="giraff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366424">
              <a:off x="4479565" y="5907579"/>
              <a:ext cx="376529" cy="502955"/>
            </a:xfrm>
            <a:prstGeom prst="rect">
              <a:avLst/>
            </a:prstGeom>
          </p:spPr>
        </p:pic>
        <p:pic>
          <p:nvPicPr>
            <p:cNvPr id="41" name="Picture 40" descr="cag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366424">
              <a:off x="4310586" y="6069229"/>
              <a:ext cx="777794" cy="368284"/>
            </a:xfrm>
            <a:prstGeom prst="rect">
              <a:avLst/>
            </a:prstGeom>
          </p:spPr>
        </p:pic>
        <p:pic>
          <p:nvPicPr>
            <p:cNvPr id="15" name="Picture 14" descr="fla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66424">
              <a:off x="5097050" y="6249638"/>
              <a:ext cx="1036142" cy="313316"/>
            </a:xfrm>
            <a:prstGeom prst="rect">
              <a:avLst/>
            </a:prstGeom>
          </p:spPr>
        </p:pic>
        <p:pic>
          <p:nvPicPr>
            <p:cNvPr id="17" name="Picture 16" descr="fla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66424">
              <a:off x="6014654" y="6249638"/>
              <a:ext cx="1036142" cy="313316"/>
            </a:xfrm>
            <a:prstGeom prst="rect">
              <a:avLst/>
            </a:prstGeom>
          </p:spPr>
        </p:pic>
        <p:pic>
          <p:nvPicPr>
            <p:cNvPr id="19" name="Picture 18" descr="fla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66424">
              <a:off x="6920826" y="6245890"/>
              <a:ext cx="1036142" cy="31331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055" y="5990931"/>
              <a:ext cx="441936" cy="378440"/>
            </a:xfrm>
            <a:prstGeom prst="rect">
              <a:avLst/>
            </a:prstGeom>
          </p:spPr>
        </p:pic>
        <p:pic>
          <p:nvPicPr>
            <p:cNvPr id="16" name="Picture 15" descr="cag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366424">
              <a:off x="5201126" y="6054210"/>
              <a:ext cx="777794" cy="368284"/>
            </a:xfrm>
            <a:prstGeom prst="rect">
              <a:avLst/>
            </a:prstGeom>
          </p:spPr>
        </p:pic>
        <p:pic>
          <p:nvPicPr>
            <p:cNvPr id="26" name="Picture 25" descr="giraff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366424">
              <a:off x="7122020" y="5855416"/>
              <a:ext cx="376529" cy="502955"/>
            </a:xfrm>
            <a:prstGeom prst="rect">
              <a:avLst/>
            </a:prstGeom>
          </p:spPr>
        </p:pic>
        <p:pic>
          <p:nvPicPr>
            <p:cNvPr id="22" name="Picture 21" descr="pengu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66424">
              <a:off x="6370217" y="5870876"/>
              <a:ext cx="274820" cy="494675"/>
            </a:xfrm>
            <a:prstGeom prst="rect">
              <a:avLst/>
            </a:prstGeom>
          </p:spPr>
        </p:pic>
        <p:pic>
          <p:nvPicPr>
            <p:cNvPr id="25" name="Picture 24" descr="giraff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366424">
              <a:off x="7335971" y="5880991"/>
              <a:ext cx="376529" cy="502955"/>
            </a:xfrm>
            <a:prstGeom prst="rect">
              <a:avLst/>
            </a:prstGeom>
          </p:spPr>
        </p:pic>
        <p:pic>
          <p:nvPicPr>
            <p:cNvPr id="18" name="Picture 17" descr="cag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366424">
              <a:off x="6118730" y="6054210"/>
              <a:ext cx="777794" cy="368284"/>
            </a:xfrm>
            <a:prstGeom prst="rect">
              <a:avLst/>
            </a:prstGeom>
          </p:spPr>
        </p:pic>
        <p:pic>
          <p:nvPicPr>
            <p:cNvPr id="20" name="Picture 19" descr="cag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366424">
              <a:off x="7024902" y="6050462"/>
              <a:ext cx="777794" cy="368284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5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7398"/>
    </mc:Choice>
    <mc:Fallback>
      <p:transition advTm="7398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 smtClean="0"/>
              <a:t>Work on Advice HCI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399" y="1371600"/>
            <a:ext cx="4876801" cy="4800600"/>
          </a:xfrm>
        </p:spPr>
        <p:txBody>
          <a:bodyPr/>
          <a:lstStyle/>
          <a:p>
            <a:pPr marL="3175" indent="-3175">
              <a:buNone/>
            </a:pPr>
            <a:r>
              <a:rPr lang="en-US" dirty="0" smtClean="0"/>
              <a:t>Evaluate iterative learning approach in more complex domains</a:t>
            </a:r>
          </a:p>
          <a:p>
            <a:pPr marL="3175" indent="-3175">
              <a:buNone/>
            </a:pPr>
            <a:endParaRPr lang="en-US" dirty="0"/>
          </a:p>
          <a:p>
            <a:pPr marL="3175" indent="-3175">
              <a:buNone/>
            </a:pPr>
            <a:endParaRPr lang="en-US" sz="2400" dirty="0" smtClean="0"/>
          </a:p>
          <a:p>
            <a:pPr marL="3175" indent="-3175">
              <a:buNone/>
            </a:pPr>
            <a:r>
              <a:rPr lang="en-US" dirty="0" smtClean="0"/>
              <a:t>Develop domain-independent GUI for relational advice taking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066800" y="1295400"/>
            <a:ext cx="2650763" cy="1624761"/>
            <a:chOff x="1066800" y="1331673"/>
            <a:chExt cx="7771509" cy="4583639"/>
          </a:xfrm>
        </p:grpSpPr>
        <p:pic>
          <p:nvPicPr>
            <p:cNvPr id="34" name="GUI1" descr="Z:\dropbox\KCAP2011\graphics\gui-small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933547" y="2768637"/>
              <a:ext cx="1904762" cy="1093600"/>
            </a:xfrm>
            <a:prstGeom prst="rect">
              <a:avLst/>
            </a:prstGeom>
            <a:noFill/>
            <a:effectLst>
              <a:outerShdw blurRad="152400" dist="114300" dir="3900000" algn="ctr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Hea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386" y="1331673"/>
              <a:ext cx="1762540" cy="1757460"/>
            </a:xfrm>
            <a:prstGeom prst="rect">
              <a:avLst/>
            </a:prstGeom>
            <a:effectLst>
              <a:outerShdw blurRad="152400" dist="114300" dir="3900000" algn="t" rotWithShape="0">
                <a:prstClr val="black">
                  <a:alpha val="70000"/>
                </a:prstClr>
              </a:outerShdw>
            </a:effectLst>
          </p:spPr>
        </p:pic>
        <p:pic>
          <p:nvPicPr>
            <p:cNvPr id="36" name="Engine" descr="Z:\dropbox\KCAP2011\graphics\engine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178958" y="4283748"/>
              <a:ext cx="2159846" cy="1631564"/>
            </a:xfrm>
            <a:prstGeom prst="rect">
              <a:avLst/>
            </a:prstGeom>
            <a:noFill/>
            <a:effectLst>
              <a:outerShdw blurRad="152400" dist="114300" dir="3900000" algn="t" rotWithShape="0">
                <a:prstClr val="black">
                  <a:alpha val="7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Model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09596" y="4411922"/>
              <a:ext cx="1799698" cy="1375218"/>
            </a:xfrm>
            <a:prstGeom prst="rect">
              <a:avLst/>
            </a:prstGeom>
            <a:effectLst>
              <a:outerShdw blurRad="152400" dist="88900" dir="3900000" algn="ctr" rotWithShape="0">
                <a:srgbClr val="000000">
                  <a:alpha val="53000"/>
                </a:srgbClr>
              </a:outerShdw>
            </a:effectLst>
          </p:spPr>
        </p:pic>
        <p:pic>
          <p:nvPicPr>
            <p:cNvPr id="38" name="Picture 4" descr="Z:\dropbox\KCAP2011\graphics\gui2-small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1066800" y="2787436"/>
              <a:ext cx="1904762" cy="1093600"/>
            </a:xfrm>
            <a:prstGeom prst="rect">
              <a:avLst/>
            </a:prstGeom>
            <a:noFill/>
            <a:effectLst>
              <a:outerShdw blurRad="152400" dist="114300" dir="3900000" algn="ctr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Circular Arrow 43"/>
            <p:cNvSpPr/>
            <p:nvPr/>
          </p:nvSpPr>
          <p:spPr>
            <a:xfrm rot="5400000">
              <a:off x="6337067" y="3399418"/>
              <a:ext cx="1737757" cy="1840653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195121"/>
                <a:gd name="adj5" fmla="val 12500"/>
              </a:avLst>
            </a:prstGeom>
            <a:solidFill>
              <a:srgbClr val="BFB198"/>
            </a:solidFill>
            <a:ln w="3175">
              <a:solidFill>
                <a:schemeClr val="tx1"/>
              </a:solidFill>
            </a:ln>
            <a:effectLst>
              <a:outerShdw blurRad="152400" dist="114300" dir="3900000" algn="ctr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 rot="10800000">
              <a:off x="1771687" y="3347971"/>
              <a:ext cx="1737758" cy="184065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195121"/>
                <a:gd name="adj5" fmla="val 12500"/>
              </a:avLst>
            </a:prstGeom>
            <a:solidFill>
              <a:srgbClr val="BFB198"/>
            </a:solidFill>
            <a:ln w="3175">
              <a:solidFill>
                <a:schemeClr val="tx1"/>
              </a:solidFill>
            </a:ln>
            <a:effectLst>
              <a:outerShdw blurRad="152400" dist="114300" dir="3900000" algn="ctr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Left Arrow 45"/>
            <p:cNvSpPr/>
            <p:nvPr/>
          </p:nvSpPr>
          <p:spPr>
            <a:xfrm>
              <a:off x="4579108" y="4731424"/>
              <a:ext cx="732705" cy="442496"/>
            </a:xfrm>
            <a:prstGeom prst="leftArrow">
              <a:avLst/>
            </a:prstGeom>
            <a:solidFill>
              <a:srgbClr val="BFB198"/>
            </a:solidFill>
            <a:ln w="3175">
              <a:solidFill>
                <a:schemeClr val="tx1"/>
              </a:solidFill>
            </a:ln>
            <a:effectLst>
              <a:outerShdw blurRad="152400" dist="114300" dir="3900000" algn="ctr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Bent Arrow 46"/>
            <p:cNvSpPr/>
            <p:nvPr/>
          </p:nvSpPr>
          <p:spPr>
            <a:xfrm>
              <a:off x="1905000" y="1857381"/>
              <a:ext cx="1981200" cy="706044"/>
            </a:xfrm>
            <a:prstGeom prst="bentArrow">
              <a:avLst>
                <a:gd name="adj1" fmla="val 32777"/>
                <a:gd name="adj2" fmla="val 25000"/>
                <a:gd name="adj3" fmla="val 25000"/>
                <a:gd name="adj4" fmla="val 87500"/>
              </a:avLst>
            </a:prstGeom>
            <a:solidFill>
              <a:srgbClr val="B9A98F"/>
            </a:solidFill>
            <a:ln w="3175">
              <a:solidFill>
                <a:schemeClr val="tx1"/>
              </a:solidFill>
            </a:ln>
            <a:effectLst>
              <a:outerShdw blurRad="152400" dist="114300" dir="3900000" algn="ctr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Bent Arrow 47"/>
            <p:cNvSpPr/>
            <p:nvPr/>
          </p:nvSpPr>
          <p:spPr>
            <a:xfrm rot="5400000">
              <a:off x="6814535" y="1361658"/>
              <a:ext cx="741756" cy="1828440"/>
            </a:xfrm>
            <a:prstGeom prst="bentArrow">
              <a:avLst>
                <a:gd name="adj1" fmla="val 32777"/>
                <a:gd name="adj2" fmla="val 25000"/>
                <a:gd name="adj3" fmla="val 25000"/>
                <a:gd name="adj4" fmla="val 87500"/>
              </a:avLst>
            </a:prstGeom>
            <a:solidFill>
              <a:srgbClr val="B9A98F"/>
            </a:solidFill>
            <a:ln w="3175">
              <a:solidFill>
                <a:schemeClr val="tx1"/>
              </a:solidFill>
            </a:ln>
            <a:effectLst>
              <a:outerShdw blurRad="152400" dist="114300" dir="3900000" algn="ctr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9218" name="Picture 2" descr="Z:\dropbox\KCAP2011\graphics\universityD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89" y="3886200"/>
            <a:ext cx="2884737" cy="1905000"/>
          </a:xfrm>
          <a:prstGeom prst="rect">
            <a:avLst/>
          </a:prstGeom>
          <a:noFill/>
          <a:effectLst>
            <a:outerShdw blurRad="152400" dist="114300" dir="39000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70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055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592"/>
    </mc:Choice>
    <mc:Fallback>
      <p:transition spd="slow" advTm="57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8077199" cy="4800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Advice-Taking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Human-Computer Interfaces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Parameter Tuning (Time Permitting)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Conclusions</a:t>
            </a:r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0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27"/>
    </mc:Choice>
    <mc:Fallback>
      <p:transition spd="slow" advTm="4927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 [Walker </a:t>
            </a:r>
            <a:r>
              <a:rPr lang="en-US" dirty="0" smtClean="0"/>
              <a:t>et al., </a:t>
            </a:r>
            <a:r>
              <a:rPr lang="en-US" dirty="0" smtClean="0"/>
              <a:t>2010]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 parameter turning framework</a:t>
            </a:r>
          </a:p>
          <a:p>
            <a:endParaRPr lang="en-US" dirty="0"/>
          </a:p>
          <a:p>
            <a:r>
              <a:rPr lang="en-US" dirty="0" smtClean="0"/>
              <a:t>Iterative-deepening style search of parameter space</a:t>
            </a:r>
          </a:p>
          <a:p>
            <a:endParaRPr lang="en-US" dirty="0"/>
          </a:p>
          <a:p>
            <a:r>
              <a:rPr lang="en-US" dirty="0" smtClean="0"/>
              <a:t>No input from user necessary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1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6"/>
    </mc:Choice>
    <mc:Fallback>
      <p:transition spd="slow" advTm="656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– Why is it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848601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Used 14 Bootstrap learning tasks</a:t>
            </a:r>
          </a:p>
          <a:p>
            <a:endParaRPr lang="en-US" dirty="0"/>
          </a:p>
          <a:p>
            <a:r>
              <a:rPr lang="en-US" dirty="0" smtClean="0"/>
              <a:t>Used 24 training examples with </a:t>
            </a:r>
            <a:br>
              <a:rPr lang="en-US" dirty="0" smtClean="0"/>
            </a:br>
            <a:r>
              <a:rPr lang="en-US" dirty="0" smtClean="0"/>
              <a:t>no noise along with advice</a:t>
            </a:r>
          </a:p>
          <a:p>
            <a:endParaRPr lang="en-US" dirty="0"/>
          </a:p>
          <a:p>
            <a:r>
              <a:rPr lang="en-US" dirty="0" smtClean="0"/>
              <a:t>Evaluated cross-product of parameters </a:t>
            </a:r>
            <a:r>
              <a:rPr lang="en-US" i="1" dirty="0" err="1" smtClean="0"/>
              <a:t>MaximumLiteralsInClause</a:t>
            </a:r>
            <a:r>
              <a:rPr lang="en-US" dirty="0" smtClean="0"/>
              <a:t> and </a:t>
            </a:r>
            <a:r>
              <a:rPr lang="en-US" i="1" dirty="0" err="1" smtClean="0"/>
              <a:t>MaximumClausesInTheory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747" y="1371600"/>
            <a:ext cx="208985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7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"/>
    </mc:Choice>
    <mc:Fallback>
      <p:transition spd="slow" advTm="298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– Why </a:t>
            </a:r>
            <a:r>
              <a:rPr lang="en-US" dirty="0" smtClean="0"/>
              <a:t>is it Needed?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92316135"/>
              </p:ext>
            </p:extLst>
          </p:nvPr>
        </p:nvGraphicFramePr>
        <p:xfrm>
          <a:off x="990600" y="1524000"/>
          <a:ext cx="7924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7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585"/>
    </mc:Choice>
    <mc:Fallback>
      <p:transition spd="slow" advTm="110585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 </a:t>
            </a:r>
            <a:r>
              <a:rPr lang="en-US" dirty="0" smtClean="0"/>
              <a:t>– Comparison to </a:t>
            </a:r>
            <a:br>
              <a:rPr lang="en-US" dirty="0" smtClean="0"/>
            </a:br>
            <a:r>
              <a:rPr lang="en-US" dirty="0" smtClean="0"/>
              <a:t>Grid-Search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Used 3 standard ILP domains</a:t>
            </a:r>
          </a:p>
          <a:p>
            <a:pPr lvl="1"/>
            <a:r>
              <a:rPr lang="en-US" i="1" dirty="0" smtClean="0"/>
              <a:t>Advised-By</a:t>
            </a:r>
            <a:endParaRPr lang="en-US" dirty="0" smtClean="0"/>
          </a:p>
          <a:p>
            <a:pPr lvl="1"/>
            <a:r>
              <a:rPr lang="en-US" i="1" dirty="0" smtClean="0"/>
              <a:t>Carcinogenesis</a:t>
            </a:r>
          </a:p>
          <a:p>
            <a:pPr lvl="1"/>
            <a:r>
              <a:rPr lang="en-US" i="1" dirty="0" smtClean="0"/>
              <a:t>Mutagenesis</a:t>
            </a:r>
          </a:p>
          <a:p>
            <a:pPr lvl="1"/>
            <a:endParaRPr lang="en-US" sz="3600" i="1" dirty="0"/>
          </a:p>
          <a:p>
            <a:r>
              <a:rPr lang="en-US" dirty="0" smtClean="0"/>
              <a:t>Compared Onion with grid-search over all possible parameter combinations</a:t>
            </a:r>
          </a:p>
          <a:p>
            <a:endParaRPr lang="en-US" dirty="0"/>
          </a:p>
          <a:p>
            <a:r>
              <a:rPr lang="en-US" dirty="0" smtClean="0"/>
              <a:t>Evaluated on multiple folds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747" y="1371600"/>
            <a:ext cx="2089853" cy="2362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9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925"/>
    </mc:Choice>
    <mc:Fallback>
      <p:transition spd="slow" advTm="56925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– Advised By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02635498"/>
              </p:ext>
            </p:extLst>
          </p:nvPr>
        </p:nvGraphicFramePr>
        <p:xfrm>
          <a:off x="914400" y="1295400"/>
          <a:ext cx="8077200" cy="5410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16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805"/>
    </mc:Choice>
    <mc:Fallback>
      <p:transition spd="slow" advTm="124805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– </a:t>
            </a:r>
            <a:r>
              <a:rPr lang="en-US" dirty="0"/>
              <a:t>Carcinogenesis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77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8125629"/>
              </p:ext>
            </p:extLst>
          </p:nvPr>
        </p:nvGraphicFramePr>
        <p:xfrm>
          <a:off x="990600" y="1219200"/>
          <a:ext cx="8153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488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– </a:t>
            </a:r>
            <a:r>
              <a:rPr lang="en-US" dirty="0" smtClean="0"/>
              <a:t>Mutagenesis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95435141"/>
              </p:ext>
            </p:extLst>
          </p:nvPr>
        </p:nvGraphicFramePr>
        <p:xfrm>
          <a:off x="914400" y="1295400"/>
          <a:ext cx="8001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6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85"/>
    </mc:Choice>
    <mc:Fallback>
      <p:transition spd="slow" advTm="22385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 parameter tuning via the Onion is effective</a:t>
            </a:r>
          </a:p>
          <a:p>
            <a:endParaRPr lang="en-US" dirty="0"/>
          </a:p>
          <a:p>
            <a:r>
              <a:rPr lang="en-US" dirty="0" smtClean="0"/>
              <a:t>Grid-search can be equally effective but may result in </a:t>
            </a:r>
            <a:r>
              <a:rPr lang="en-US" dirty="0" err="1" smtClean="0"/>
              <a:t>overfitting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Enables use of ILP by users without expertise in ILP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1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439"/>
    </mc:Choice>
    <mc:Fallback>
      <p:transition spd="slow" advTm="4343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ILP Task Definition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Positives </a:t>
            </a:r>
            <a:r>
              <a:rPr lang="en-US" dirty="0" smtClean="0"/>
              <a:t>and negatives</a:t>
            </a:r>
            <a:endParaRPr lang="en-US" dirty="0" smtClean="0"/>
          </a:p>
          <a:p>
            <a:r>
              <a:rPr lang="en-US" dirty="0" smtClean="0"/>
              <a:t>Background </a:t>
            </a:r>
            <a:r>
              <a:rPr lang="en-US" dirty="0" smtClean="0"/>
              <a:t>knowledge</a:t>
            </a:r>
            <a:endParaRPr lang="en-US" dirty="0" smtClean="0"/>
          </a:p>
          <a:p>
            <a:pPr lvl="1"/>
            <a:r>
              <a:rPr lang="en-US" dirty="0" smtClean="0"/>
              <a:t>Facts</a:t>
            </a:r>
          </a:p>
          <a:p>
            <a:pPr lvl="1"/>
            <a:r>
              <a:rPr lang="en-US" dirty="0" smtClean="0"/>
              <a:t>Rules</a:t>
            </a:r>
          </a:p>
          <a:p>
            <a:r>
              <a:rPr lang="en-US" dirty="0" smtClean="0"/>
              <a:t>Search space specification</a:t>
            </a:r>
            <a:endParaRPr lang="en-US" dirty="0" smtClean="0"/>
          </a:p>
          <a:p>
            <a:r>
              <a:rPr lang="en-US" dirty="0" smtClean="0"/>
              <a:t>Parameters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0200" y="1623702"/>
            <a:ext cx="3524766" cy="20865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431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030"/>
    </mc:Choice>
    <mc:Fallback>
      <p:transition spd="slow" advTm="144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9" dur="1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1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Advice-Taking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Human-Computer Interfaces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Parameter Tuning (Time Permitting)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6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8"/>
    </mc:Choice>
    <mc:Fallback>
      <p:transition spd="slow" advTm="1028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Created </a:t>
            </a:r>
            <a:r>
              <a:rPr lang="en-US" dirty="0" smtClean="0"/>
              <a:t>background </a:t>
            </a:r>
            <a:r>
              <a:rPr lang="en-US" dirty="0"/>
              <a:t>knowledge and </a:t>
            </a:r>
            <a:r>
              <a:rPr lang="en-US" dirty="0" smtClean="0"/>
              <a:t>search-space specification from advice</a:t>
            </a:r>
          </a:p>
          <a:p>
            <a:endParaRPr lang="en-US" sz="1400" dirty="0"/>
          </a:p>
          <a:p>
            <a:r>
              <a:rPr lang="en-US" dirty="0" smtClean="0"/>
              <a:t>Extended advice-taking </a:t>
            </a:r>
            <a:r>
              <a:rPr lang="en-US" dirty="0"/>
              <a:t>approach by examining </a:t>
            </a:r>
            <a:r>
              <a:rPr lang="en-US" dirty="0" smtClean="0"/>
              <a:t>use of HCI</a:t>
            </a:r>
          </a:p>
          <a:p>
            <a:endParaRPr lang="en-US" sz="1600" dirty="0"/>
          </a:p>
          <a:p>
            <a:r>
              <a:rPr lang="en-US" dirty="0" smtClean="0"/>
              <a:t>Designed an automated method for </a:t>
            </a:r>
            <a:r>
              <a:rPr lang="en-US" dirty="0"/>
              <a:t>tuning the ILP </a:t>
            </a:r>
            <a:r>
              <a:rPr lang="en-US" dirty="0" smtClean="0"/>
              <a:t>parameters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u="sng" dirty="0" smtClean="0"/>
              <a:t>Enables </a:t>
            </a:r>
            <a:r>
              <a:rPr lang="en-US" u="sng" dirty="0"/>
              <a:t>use of ILP by users without 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expertise </a:t>
            </a:r>
            <a:r>
              <a:rPr lang="en-US" u="sng" dirty="0"/>
              <a:t>in ILP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0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85"/>
    </mc:Choice>
    <mc:Fallback>
      <p:transition spd="slow" advTm="32385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371600"/>
            <a:ext cx="7772400" cy="5257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Background Knowledge Acquisition via Advice-Taking </a:t>
            </a:r>
            <a:r>
              <a:rPr lang="en-US" dirty="0" smtClean="0"/>
              <a:t>  </a:t>
            </a:r>
            <a:r>
              <a:rPr lang="en-US" sz="2600" dirty="0" smtClean="0">
                <a:solidFill>
                  <a:srgbClr val="0070C0"/>
                </a:solidFill>
              </a:rPr>
              <a:t>[ </a:t>
            </a:r>
            <a:r>
              <a:rPr lang="en-US" sz="2600" dirty="0">
                <a:solidFill>
                  <a:srgbClr val="0070C0"/>
                </a:solidFill>
              </a:rPr>
              <a:t>Walker </a:t>
            </a:r>
            <a:r>
              <a:rPr lang="en-US" sz="2600" dirty="0" smtClean="0">
                <a:solidFill>
                  <a:srgbClr val="0070C0"/>
                </a:solidFill>
              </a:rPr>
              <a:t>et al., </a:t>
            </a:r>
            <a:r>
              <a:rPr lang="en-US" sz="2600" dirty="0">
                <a:solidFill>
                  <a:srgbClr val="0070C0"/>
                </a:solidFill>
              </a:rPr>
              <a:t>2010 </a:t>
            </a:r>
            <a:r>
              <a:rPr lang="en-US" sz="2600" dirty="0" smtClean="0">
                <a:solidFill>
                  <a:srgbClr val="0070C0"/>
                </a:solidFill>
              </a:rPr>
              <a:t>]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Advice-Taking via </a:t>
            </a:r>
            <a:r>
              <a:rPr lang="en-US" dirty="0" smtClean="0"/>
              <a:t>Human-Computer </a:t>
            </a:r>
            <a:br>
              <a:rPr lang="en-US" dirty="0" smtClean="0"/>
            </a:br>
            <a:r>
              <a:rPr lang="en-US" dirty="0" smtClean="0"/>
              <a:t>Interface (HCI</a:t>
            </a:r>
            <a:r>
              <a:rPr lang="en-US" dirty="0"/>
              <a:t>) </a:t>
            </a:r>
            <a:r>
              <a:rPr lang="en-US" dirty="0" smtClean="0"/>
              <a:t>  </a:t>
            </a:r>
            <a:r>
              <a:rPr lang="en-US" sz="2600" dirty="0" smtClean="0">
                <a:solidFill>
                  <a:srgbClr val="0070C0"/>
                </a:solidFill>
              </a:rPr>
              <a:t>[ </a:t>
            </a:r>
            <a:r>
              <a:rPr lang="en-US" sz="2600" dirty="0">
                <a:solidFill>
                  <a:srgbClr val="0070C0"/>
                </a:solidFill>
              </a:rPr>
              <a:t>Walker </a:t>
            </a:r>
            <a:r>
              <a:rPr lang="en-US" sz="2600" dirty="0" smtClean="0">
                <a:solidFill>
                  <a:srgbClr val="0070C0"/>
                </a:solidFill>
              </a:rPr>
              <a:t>et al., </a:t>
            </a:r>
            <a:r>
              <a:rPr lang="en-US" sz="2600" dirty="0" smtClean="0">
                <a:solidFill>
                  <a:srgbClr val="0070C0"/>
                </a:solidFill>
              </a:rPr>
              <a:t>2011 ]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Parameter Tuning via the </a:t>
            </a:r>
            <a:r>
              <a:rPr lang="en-US" cap="small" dirty="0" smtClean="0"/>
              <a:t>Onion  </a:t>
            </a:r>
            <a:br>
              <a:rPr lang="en-US" cap="small" dirty="0" smtClean="0"/>
            </a:br>
            <a:r>
              <a:rPr lang="en-US" sz="2600" dirty="0" smtClean="0">
                <a:solidFill>
                  <a:srgbClr val="0070C0"/>
                </a:solidFill>
              </a:rPr>
              <a:t>[ </a:t>
            </a:r>
            <a:r>
              <a:rPr lang="en-US" sz="2600" dirty="0">
                <a:solidFill>
                  <a:srgbClr val="0070C0"/>
                </a:solidFill>
              </a:rPr>
              <a:t>Walker </a:t>
            </a:r>
            <a:r>
              <a:rPr lang="en-US" sz="2600" dirty="0" smtClean="0">
                <a:solidFill>
                  <a:srgbClr val="0070C0"/>
                </a:solidFill>
              </a:rPr>
              <a:t>et al., </a:t>
            </a:r>
            <a:r>
              <a:rPr lang="en-US" sz="2600" dirty="0" smtClean="0">
                <a:solidFill>
                  <a:srgbClr val="0070C0"/>
                </a:solidFill>
              </a:rPr>
              <a:t>2010 ]</a:t>
            </a:r>
          </a:p>
          <a:p>
            <a:pPr marL="514350" lvl="0" indent="-514350">
              <a:buFont typeface="+mj-lt"/>
              <a:buAutoNum type="arabicPeriod"/>
            </a:pPr>
            <a:endParaRPr lang="en-US" sz="2600" dirty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ILP Applied to Reinforcement Learning Tasks</a:t>
            </a:r>
            <a:br>
              <a:rPr lang="en-US" dirty="0" smtClean="0"/>
            </a:br>
            <a:r>
              <a:rPr lang="en-US" sz="2600" dirty="0">
                <a:solidFill>
                  <a:srgbClr val="0070C0"/>
                </a:solidFill>
              </a:rPr>
              <a:t>[ </a:t>
            </a:r>
            <a:r>
              <a:rPr lang="en-US" sz="2600" dirty="0" smtClean="0">
                <a:solidFill>
                  <a:srgbClr val="0070C0"/>
                </a:solidFill>
              </a:rPr>
              <a:t>Torrey </a:t>
            </a:r>
            <a:r>
              <a:rPr lang="en-US" sz="2600" dirty="0" smtClean="0">
                <a:solidFill>
                  <a:srgbClr val="0070C0"/>
                </a:solidFill>
              </a:rPr>
              <a:t>et al., </a:t>
            </a:r>
            <a:r>
              <a:rPr lang="en-US" sz="2600" dirty="0" smtClean="0">
                <a:solidFill>
                  <a:srgbClr val="0070C0"/>
                </a:solidFill>
              </a:rPr>
              <a:t>2007; Walker </a:t>
            </a:r>
            <a:r>
              <a:rPr lang="en-US" sz="2600" dirty="0" smtClean="0">
                <a:solidFill>
                  <a:srgbClr val="0070C0"/>
                </a:solidFill>
              </a:rPr>
              <a:t>et al., </a:t>
            </a:r>
            <a:r>
              <a:rPr lang="en-US" sz="2600" dirty="0" smtClean="0">
                <a:solidFill>
                  <a:srgbClr val="0070C0"/>
                </a:solidFill>
              </a:rPr>
              <a:t>2007 </a:t>
            </a:r>
            <a:r>
              <a:rPr lang="en-US" sz="2600" dirty="0">
                <a:solidFill>
                  <a:srgbClr val="0070C0"/>
                </a:solidFill>
              </a:rPr>
              <a:t>]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98"/>
    </mc:Choice>
    <mc:Fallback>
      <p:transition spd="slow" advTm="26398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Advisor:  </a:t>
            </a:r>
            <a:r>
              <a:rPr lang="en-US" dirty="0"/>
              <a:t>Jude </a:t>
            </a:r>
            <a:r>
              <a:rPr lang="en-US" dirty="0" err="1" smtClean="0"/>
              <a:t>Shavlik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Committee:  Mike </a:t>
            </a:r>
            <a:r>
              <a:rPr lang="en-US" dirty="0" err="1" smtClean="0"/>
              <a:t>Coen</a:t>
            </a:r>
            <a:r>
              <a:rPr lang="en-US" dirty="0" smtClean="0"/>
              <a:t>, Mark Craven, Rich </a:t>
            </a:r>
            <a:r>
              <a:rPr lang="en-US" dirty="0" err="1" smtClean="0"/>
              <a:t>Maclin</a:t>
            </a:r>
            <a:r>
              <a:rPr lang="en-US" dirty="0" smtClean="0"/>
              <a:t>, David Page</a:t>
            </a:r>
          </a:p>
          <a:p>
            <a:endParaRPr lang="en-US" dirty="0"/>
          </a:p>
          <a:p>
            <a:r>
              <a:rPr lang="en-US" dirty="0" smtClean="0"/>
              <a:t>Collaborators:  Lisa Torrey, </a:t>
            </a:r>
            <a:r>
              <a:rPr lang="en-US" dirty="0" err="1" smtClean="0"/>
              <a:t>Sriraam</a:t>
            </a:r>
            <a:r>
              <a:rPr lang="en-US" dirty="0" smtClean="0"/>
              <a:t> </a:t>
            </a:r>
            <a:r>
              <a:rPr lang="en-US" dirty="0" err="1" smtClean="0"/>
              <a:t>Natarajan</a:t>
            </a:r>
            <a:r>
              <a:rPr lang="en-US" dirty="0" smtClean="0"/>
              <a:t>, </a:t>
            </a:r>
            <a:r>
              <a:rPr lang="en-US" dirty="0" err="1" smtClean="0"/>
              <a:t>Gautam</a:t>
            </a:r>
            <a:r>
              <a:rPr lang="en-US" dirty="0" smtClean="0"/>
              <a:t> </a:t>
            </a:r>
            <a:r>
              <a:rPr lang="en-US" dirty="0" err="1" smtClean="0"/>
              <a:t>Kunapuli</a:t>
            </a:r>
            <a:r>
              <a:rPr lang="en-US" dirty="0" smtClean="0"/>
              <a:t>, Noah Larsen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Supported </a:t>
            </a:r>
            <a:r>
              <a:rPr lang="en-US" dirty="0"/>
              <a:t>by DARPA grants HR0011-04-1-0007, HR0011-07-C-0060, and FA8650-06-C-7606.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3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84"/>
    </mc:Choice>
    <mc:Fallback>
      <p:transition spd="slow" advTm="15384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772401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 smtClean="0"/>
          </a:p>
          <a:p>
            <a:pPr marL="0" indent="0" algn="ctr">
              <a:buNone/>
            </a:pPr>
            <a:r>
              <a:rPr lang="en-US" sz="6600" dirty="0" smtClean="0"/>
              <a:t>Thank You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82"/>
    </mc:Choice>
    <mc:Fallback>
      <p:transition spd="slow" advTm="708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ILP : Positive and Negatives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184432" y="1480155"/>
            <a:ext cx="5115455" cy="1405266"/>
            <a:chOff x="2172441" y="1956889"/>
            <a:chExt cx="5115455" cy="1405266"/>
          </a:xfrm>
        </p:grpSpPr>
        <p:pic>
          <p:nvPicPr>
            <p:cNvPr id="4" name="Picture 3" descr="EngineMediu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366424">
              <a:off x="2172441" y="2000250"/>
              <a:ext cx="1904762" cy="1361905"/>
            </a:xfrm>
            <a:prstGeom prst="rect">
              <a:avLst/>
            </a:prstGeom>
          </p:spPr>
        </p:pic>
        <p:pic>
          <p:nvPicPr>
            <p:cNvPr id="5" name="Picture 4" descr="fla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66424">
              <a:off x="3696441" y="2716515"/>
              <a:ext cx="1915056" cy="579088"/>
            </a:xfrm>
            <a:prstGeom prst="rect">
              <a:avLst/>
            </a:prstGeom>
          </p:spPr>
        </p:pic>
        <p:pic>
          <p:nvPicPr>
            <p:cNvPr id="6" name="Picture 5" descr="fla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66424">
              <a:off x="5372840" y="2702061"/>
              <a:ext cx="1915056" cy="579088"/>
            </a:xfrm>
            <a:prstGeom prst="rect">
              <a:avLst/>
            </a:prstGeom>
          </p:spPr>
        </p:pic>
        <p:pic>
          <p:nvPicPr>
            <p:cNvPr id="7" name="Picture 6" descr="pengu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66424">
              <a:off x="4001241" y="2005625"/>
              <a:ext cx="507937" cy="914286"/>
            </a:xfrm>
            <a:prstGeom prst="rect">
              <a:avLst/>
            </a:prstGeom>
          </p:spPr>
        </p:pic>
        <p:pic>
          <p:nvPicPr>
            <p:cNvPr id="8" name="Picture 7" descr="pengu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66424">
              <a:off x="4534641" y="1956889"/>
              <a:ext cx="507937" cy="914286"/>
            </a:xfrm>
            <a:prstGeom prst="rect">
              <a:avLst/>
            </a:prstGeom>
          </p:spPr>
        </p:pic>
        <p:pic>
          <p:nvPicPr>
            <p:cNvPr id="9" name="Picture 8" descr="cag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366424">
              <a:off x="3804770" y="2360538"/>
              <a:ext cx="1437562" cy="680683"/>
            </a:xfrm>
            <a:prstGeom prst="rect">
              <a:avLst/>
            </a:prstGeom>
          </p:spPr>
        </p:pic>
        <p:pic>
          <p:nvPicPr>
            <p:cNvPr id="10" name="Picture 9" descr="giraff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366424">
              <a:off x="5620045" y="2010463"/>
              <a:ext cx="695922" cy="929589"/>
            </a:xfrm>
            <a:prstGeom prst="rect">
              <a:avLst/>
            </a:prstGeom>
          </p:spPr>
        </p:pic>
        <p:pic>
          <p:nvPicPr>
            <p:cNvPr id="11" name="Picture 10" descr="giraff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366424">
              <a:off x="6106115" y="1992668"/>
              <a:ext cx="695922" cy="929589"/>
            </a:xfrm>
            <a:prstGeom prst="rect">
              <a:avLst/>
            </a:prstGeom>
          </p:spPr>
        </p:pic>
        <p:pic>
          <p:nvPicPr>
            <p:cNvPr id="12" name="Picture 11" descr="giraff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366424">
              <a:off x="5877515" y="2042090"/>
              <a:ext cx="695922" cy="929589"/>
            </a:xfrm>
            <a:prstGeom prst="rect">
              <a:avLst/>
            </a:prstGeom>
          </p:spPr>
        </p:pic>
        <p:pic>
          <p:nvPicPr>
            <p:cNvPr id="13" name="Picture 12" descr="cag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366424">
              <a:off x="5565200" y="2340860"/>
              <a:ext cx="1437562" cy="680683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2245595" y="3932388"/>
            <a:ext cx="5112379" cy="1361905"/>
            <a:chOff x="2183817" y="3295649"/>
            <a:chExt cx="5112379" cy="1361905"/>
          </a:xfrm>
        </p:grpSpPr>
        <p:pic>
          <p:nvPicPr>
            <p:cNvPr id="14" name="Picture 13" descr="EngineMediu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366424">
              <a:off x="2183817" y="3295649"/>
              <a:ext cx="1904762" cy="1361905"/>
            </a:xfrm>
            <a:prstGeom prst="rect">
              <a:avLst/>
            </a:prstGeom>
          </p:spPr>
        </p:pic>
        <p:pic>
          <p:nvPicPr>
            <p:cNvPr id="15" name="Picture 14" descr="fla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66424">
              <a:off x="3707817" y="4011914"/>
              <a:ext cx="1915056" cy="579088"/>
            </a:xfrm>
            <a:prstGeom prst="rect">
              <a:avLst/>
            </a:prstGeom>
          </p:spPr>
        </p:pic>
        <p:pic>
          <p:nvPicPr>
            <p:cNvPr id="18" name="Picture 17" descr="fla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66424">
              <a:off x="5381140" y="4017926"/>
              <a:ext cx="1915056" cy="579088"/>
            </a:xfrm>
            <a:prstGeom prst="rect">
              <a:avLst/>
            </a:prstGeom>
          </p:spPr>
        </p:pic>
        <p:pic>
          <p:nvPicPr>
            <p:cNvPr id="22" name="Picture 21" descr="giraff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366424">
              <a:off x="4092148" y="3319349"/>
              <a:ext cx="695922" cy="929589"/>
            </a:xfrm>
            <a:prstGeom prst="rect">
              <a:avLst/>
            </a:prstGeom>
          </p:spPr>
        </p:pic>
        <p:pic>
          <p:nvPicPr>
            <p:cNvPr id="21" name="Picture 20" descr="cag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366424">
              <a:off x="3816146" y="3655937"/>
              <a:ext cx="1437562" cy="680683"/>
            </a:xfrm>
            <a:prstGeom prst="rect">
              <a:avLst/>
            </a:prstGeom>
          </p:spPr>
        </p:pic>
        <p:pic>
          <p:nvPicPr>
            <p:cNvPr id="24" name="Picture 23" descr="barrel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366424">
              <a:off x="6496497" y="3725810"/>
              <a:ext cx="336508" cy="507937"/>
            </a:xfrm>
            <a:prstGeom prst="rect">
              <a:avLst/>
            </a:prstGeom>
          </p:spPr>
        </p:pic>
        <p:pic>
          <p:nvPicPr>
            <p:cNvPr id="25" name="Picture 24" descr="barrel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366424">
              <a:off x="5838340" y="3728302"/>
              <a:ext cx="336508" cy="507937"/>
            </a:xfrm>
            <a:prstGeom prst="rect">
              <a:avLst/>
            </a:prstGeom>
          </p:spPr>
        </p:pic>
        <p:pic>
          <p:nvPicPr>
            <p:cNvPr id="26" name="Picture 25" descr="barrel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366424">
              <a:off x="6172714" y="3755461"/>
              <a:ext cx="336508" cy="507937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2190953" y="2888163"/>
            <a:ext cx="5221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Positive example: circus(train1)</a:t>
            </a:r>
          </a:p>
          <a:p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1905000" y="5294293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Negative example:  circus(train2)</a:t>
            </a: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E399-70B2-42C7-8833-3CBB2681F5B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3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|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7.8|1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1|1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3|2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6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6545</TotalTime>
  <Words>2366</Words>
  <Application>Microsoft Office PowerPoint</Application>
  <PresentationFormat>On-screen Show (4:3)</PresentationFormat>
  <Paragraphs>660</Paragraphs>
  <Slides>84</Slides>
  <Notes>12</Notes>
  <HiddenSlides>27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6" baseType="lpstr">
      <vt:lpstr>Office Theme</vt:lpstr>
      <vt:lpstr>Visio.Drawing.11</vt:lpstr>
      <vt:lpstr>Broadening the Applicability of  Relational Learning</vt:lpstr>
      <vt:lpstr>Introduction – Relational Learning</vt:lpstr>
      <vt:lpstr>Relational Supervised Learning</vt:lpstr>
      <vt:lpstr>Advantages and Disadvantages</vt:lpstr>
      <vt:lpstr>Thesis Statement</vt:lpstr>
      <vt:lpstr>ILP Task Definition</vt:lpstr>
      <vt:lpstr>Here Comes the Circus</vt:lpstr>
      <vt:lpstr>ILP Task Definition</vt:lpstr>
      <vt:lpstr>ILP : Positive and Negatives</vt:lpstr>
      <vt:lpstr>ILP : Defining the Search Space</vt:lpstr>
      <vt:lpstr>ILP : Background Knowledge</vt:lpstr>
      <vt:lpstr>ILP : Specifying Parameters</vt:lpstr>
      <vt:lpstr>Contributions</vt:lpstr>
      <vt:lpstr>Outline</vt:lpstr>
      <vt:lpstr>What is Advice?</vt:lpstr>
      <vt:lpstr>Advice about Specific Examples</vt:lpstr>
      <vt:lpstr>Automated Advice-Taking Goals</vt:lpstr>
      <vt:lpstr>Overview of Algorithm</vt:lpstr>
      <vt:lpstr>Sample Teacher Advice</vt:lpstr>
      <vt:lpstr>Assumptions</vt:lpstr>
      <vt:lpstr>Utilizing Teacher-Provided Advice</vt:lpstr>
      <vt:lpstr>Utilizing Teacher-Provided Advice</vt:lpstr>
      <vt:lpstr>Utilizing Teacher-Provided Advice</vt:lpstr>
      <vt:lpstr>Utilizing Teacher-Provided Advice</vt:lpstr>
      <vt:lpstr>Utilizing Teacher-Provided Advice</vt:lpstr>
      <vt:lpstr>Utilizing Teacher-Provided Advice</vt:lpstr>
      <vt:lpstr>Utilizing Teacher-Provided Advice</vt:lpstr>
      <vt:lpstr>Step 1: Form Implications</vt:lpstr>
      <vt:lpstr>Step 2: Generalize Advice</vt:lpstr>
      <vt:lpstr>Step 3: Standardize Advice Formula</vt:lpstr>
      <vt:lpstr>Step 3: Standardize Advice Formula</vt:lpstr>
      <vt:lpstr>Step 4: Create Logical Combinations</vt:lpstr>
      <vt:lpstr>Step 5: Generate Background Clauses, Determinations, &amp; Modes</vt:lpstr>
      <vt:lpstr>Final Results</vt:lpstr>
      <vt:lpstr>Clause Priorities</vt:lpstr>
      <vt:lpstr>Difficulties - Multiple generalizations</vt:lpstr>
      <vt:lpstr>Difficulties - Constants</vt:lpstr>
      <vt:lpstr>Difficulties – Exposing Variables</vt:lpstr>
      <vt:lpstr>Experiments : Methodology</vt:lpstr>
      <vt:lpstr>Experiment – Advice Efficacy</vt:lpstr>
      <vt:lpstr>Experiment – Errors of Omission</vt:lpstr>
      <vt:lpstr>Jumping into the Search Space</vt:lpstr>
      <vt:lpstr>Experiment – Example Noise</vt:lpstr>
      <vt:lpstr>Advice Taking: Conclusions</vt:lpstr>
      <vt:lpstr>Outline</vt:lpstr>
      <vt:lpstr>Learning with Domain Knowledge</vt:lpstr>
      <vt:lpstr>Domain Knowledge Difficulties</vt:lpstr>
      <vt:lpstr>Advice Taking: Difficulties</vt:lpstr>
      <vt:lpstr>Domain Knowledge Solutions</vt:lpstr>
      <vt:lpstr>Learning Scenario Specifics</vt:lpstr>
      <vt:lpstr>Advice Processing [Walker et al., 2010]</vt:lpstr>
      <vt:lpstr>Grounded Advice</vt:lpstr>
      <vt:lpstr>Domain Knowledge Solutions</vt:lpstr>
      <vt:lpstr>Our Knowledge-Acquisition Loop</vt:lpstr>
      <vt:lpstr>Case Study: WillTowerFall? </vt:lpstr>
      <vt:lpstr>WillTowerFall? Sample Scenario</vt:lpstr>
      <vt:lpstr>Giving Advice via the HCI</vt:lpstr>
      <vt:lpstr>Giving Advice via the HCI</vt:lpstr>
      <vt:lpstr>Giving Advice via the HCI</vt:lpstr>
      <vt:lpstr>Giving Advice via the HCI</vt:lpstr>
      <vt:lpstr>Giving Advice via the HCI</vt:lpstr>
      <vt:lpstr>What Would Users Like to Say?</vt:lpstr>
      <vt:lpstr>Iterative Knowledge Acquisition</vt:lpstr>
      <vt:lpstr>Reviewing / Correcting Results</vt:lpstr>
      <vt:lpstr>Wargus Natural Language Advice</vt:lpstr>
      <vt:lpstr>Experiments</vt:lpstr>
      <vt:lpstr>Experiments</vt:lpstr>
      <vt:lpstr>Testset Results</vt:lpstr>
      <vt:lpstr>HCI Conclusions</vt:lpstr>
      <vt:lpstr>Future Work on Advice HCI</vt:lpstr>
      <vt:lpstr>Outline</vt:lpstr>
      <vt:lpstr>Onion [Walker et al., 2010]</vt:lpstr>
      <vt:lpstr>Experiment – Why is it Needed</vt:lpstr>
      <vt:lpstr>Experiment – Why is it Needed?</vt:lpstr>
      <vt:lpstr>Experiment – Comparison to  Grid-Search</vt:lpstr>
      <vt:lpstr>Experiments – Advised By</vt:lpstr>
      <vt:lpstr>Experiments – Carcinogenesis </vt:lpstr>
      <vt:lpstr>Experiments – Mutagenesis</vt:lpstr>
      <vt:lpstr>Onion Conclusions</vt:lpstr>
      <vt:lpstr>Outline</vt:lpstr>
      <vt:lpstr>Overall Conclusions</vt:lpstr>
      <vt:lpstr>Contributions</vt:lpstr>
      <vt:lpstr>Acknowledgements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Walker</dc:creator>
  <cp:lastModifiedBy>Trevor Walker</cp:lastModifiedBy>
  <cp:revision>180</cp:revision>
  <cp:lastPrinted>2011-08-31T01:29:38Z</cp:lastPrinted>
  <dcterms:created xsi:type="dcterms:W3CDTF">2011-06-17T17:14:05Z</dcterms:created>
  <dcterms:modified xsi:type="dcterms:W3CDTF">2011-08-31T01:31:37Z</dcterms:modified>
</cp:coreProperties>
</file>