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97" r:id="rId3"/>
    <p:sldId id="258" r:id="rId4"/>
    <p:sldId id="257" r:id="rId5"/>
    <p:sldId id="290" r:id="rId6"/>
    <p:sldId id="277" r:id="rId7"/>
    <p:sldId id="276" r:id="rId8"/>
    <p:sldId id="293" r:id="rId9"/>
    <p:sldId id="260" r:id="rId10"/>
    <p:sldId id="261" r:id="rId11"/>
    <p:sldId id="264" r:id="rId12"/>
    <p:sldId id="259" r:id="rId13"/>
    <p:sldId id="265" r:id="rId14"/>
    <p:sldId id="270" r:id="rId15"/>
    <p:sldId id="278" r:id="rId16"/>
    <p:sldId id="291" r:id="rId17"/>
    <p:sldId id="292" r:id="rId18"/>
    <p:sldId id="294" r:id="rId19"/>
    <p:sldId id="272" r:id="rId20"/>
    <p:sldId id="298" r:id="rId21"/>
    <p:sldId id="269" r:id="rId22"/>
    <p:sldId id="275" r:id="rId23"/>
    <p:sldId id="274" r:id="rId24"/>
    <p:sldId id="295" r:id="rId25"/>
    <p:sldId id="296" r:id="rId26"/>
    <p:sldId id="299" r:id="rId27"/>
    <p:sldId id="300" r:id="rId28"/>
  </p:sldIdLst>
  <p:sldSz cx="9144000" cy="6858000" type="screen4x3"/>
  <p:notesSz cx="6858000" cy="9144000"/>
  <p:defaultTextStyle>
    <a:defPPr>
      <a:defRPr lang="zh-CN"/>
    </a:defPPr>
    <a:lvl1pPr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Objects="1">
      <p:cViewPr varScale="1">
        <p:scale>
          <a:sx n="111" d="100"/>
          <a:sy n="111" d="100"/>
        </p:scale>
        <p:origin x="108" y="258"/>
      </p:cViewPr>
      <p:guideLst>
        <p:guide orient="horz" pos="2122"/>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CC3B1B-8AD3-4DE4-B918-37D022731EF6}" type="datetimeFigureOut">
              <a:rPr lang="en-US" smtClean="0"/>
              <a:t>8/20/2013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792FC9-65A7-4FAA-9056-627AF906D900}" type="slidenum">
              <a:rPr lang="en-US" smtClean="0"/>
              <a:t>‹#›</a:t>
            </a:fld>
            <a:endParaRPr lang="en-US"/>
          </a:p>
        </p:txBody>
      </p:sp>
    </p:spTree>
    <p:extLst>
      <p:ext uri="{BB962C8B-B14F-4D97-AF65-F5344CB8AC3E}">
        <p14:creationId xmlns:p14="http://schemas.microsoft.com/office/powerpoint/2010/main" val="1919151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E0DA87-728D-42AC-A544-A4503D56C2A3}" type="slidenum">
              <a:rPr lang="en-US"/>
              <a:pPr>
                <a:defRPr/>
              </a:pPr>
              <a:t>‹#›</a:t>
            </a:fld>
            <a:endParaRPr lang="en-US"/>
          </a:p>
        </p:txBody>
      </p:sp>
    </p:spTree>
    <p:extLst>
      <p:ext uri="{BB962C8B-B14F-4D97-AF65-F5344CB8AC3E}">
        <p14:creationId xmlns:p14="http://schemas.microsoft.com/office/powerpoint/2010/main" val="26210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AD2DBD-A143-4985-AF51-A29C26DD7C22}" type="slidenum">
              <a:rPr lang="en-US"/>
              <a:pPr>
                <a:defRPr/>
              </a:pPr>
              <a:t>‹#›</a:t>
            </a:fld>
            <a:endParaRPr lang="en-US"/>
          </a:p>
        </p:txBody>
      </p:sp>
    </p:spTree>
    <p:extLst>
      <p:ext uri="{BB962C8B-B14F-4D97-AF65-F5344CB8AC3E}">
        <p14:creationId xmlns:p14="http://schemas.microsoft.com/office/powerpoint/2010/main" val="328588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570E7-FFB5-4DC2-AE8F-0B5BEEDD3844}" type="slidenum">
              <a:rPr lang="en-US"/>
              <a:pPr>
                <a:defRPr/>
              </a:pPr>
              <a:t>‹#›</a:t>
            </a:fld>
            <a:endParaRPr lang="en-US"/>
          </a:p>
        </p:txBody>
      </p:sp>
    </p:spTree>
    <p:extLst>
      <p:ext uri="{BB962C8B-B14F-4D97-AF65-F5344CB8AC3E}">
        <p14:creationId xmlns:p14="http://schemas.microsoft.com/office/powerpoint/2010/main" val="156439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216940-D59B-4282-8BCA-347864C03F1D}" type="slidenum">
              <a:rPr lang="en-US"/>
              <a:pPr>
                <a:defRPr/>
              </a:pPr>
              <a:t>‹#›</a:t>
            </a:fld>
            <a:endParaRPr lang="en-US"/>
          </a:p>
        </p:txBody>
      </p:sp>
    </p:spTree>
    <p:extLst>
      <p:ext uri="{BB962C8B-B14F-4D97-AF65-F5344CB8AC3E}">
        <p14:creationId xmlns:p14="http://schemas.microsoft.com/office/powerpoint/2010/main" val="26291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B17A9-40B9-4E50-A409-5218A226FA98}" type="slidenum">
              <a:rPr lang="en-US"/>
              <a:pPr>
                <a:defRPr/>
              </a:pPr>
              <a:t>‹#›</a:t>
            </a:fld>
            <a:endParaRPr lang="en-US"/>
          </a:p>
        </p:txBody>
      </p:sp>
    </p:spTree>
    <p:extLst>
      <p:ext uri="{BB962C8B-B14F-4D97-AF65-F5344CB8AC3E}">
        <p14:creationId xmlns:p14="http://schemas.microsoft.com/office/powerpoint/2010/main" val="88217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5B32EB-DB03-4171-BCC8-B745823ED7BD}" type="slidenum">
              <a:rPr lang="en-US"/>
              <a:pPr>
                <a:defRPr/>
              </a:pPr>
              <a:t>‹#›</a:t>
            </a:fld>
            <a:endParaRPr lang="en-US"/>
          </a:p>
        </p:txBody>
      </p:sp>
    </p:spTree>
    <p:extLst>
      <p:ext uri="{BB962C8B-B14F-4D97-AF65-F5344CB8AC3E}">
        <p14:creationId xmlns:p14="http://schemas.microsoft.com/office/powerpoint/2010/main" val="14141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8F9676-DA04-42C0-8DE0-9FBEFB491079}" type="slidenum">
              <a:rPr lang="en-US"/>
              <a:pPr>
                <a:defRPr/>
              </a:pPr>
              <a:t>‹#›</a:t>
            </a:fld>
            <a:endParaRPr lang="en-US"/>
          </a:p>
        </p:txBody>
      </p:sp>
    </p:spTree>
    <p:extLst>
      <p:ext uri="{BB962C8B-B14F-4D97-AF65-F5344CB8AC3E}">
        <p14:creationId xmlns:p14="http://schemas.microsoft.com/office/powerpoint/2010/main" val="418124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F3842A-67AD-4E4A-8D04-E54825791FDF}" type="slidenum">
              <a:rPr lang="en-US"/>
              <a:pPr>
                <a:defRPr/>
              </a:pPr>
              <a:t>‹#›</a:t>
            </a:fld>
            <a:endParaRPr lang="en-US"/>
          </a:p>
        </p:txBody>
      </p:sp>
    </p:spTree>
    <p:extLst>
      <p:ext uri="{BB962C8B-B14F-4D97-AF65-F5344CB8AC3E}">
        <p14:creationId xmlns:p14="http://schemas.microsoft.com/office/powerpoint/2010/main" val="314316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0D1291-5CEC-45BD-93D7-14D0207F2D30}" type="slidenum">
              <a:rPr lang="en-US"/>
              <a:pPr>
                <a:defRPr/>
              </a:pPr>
              <a:t>‹#›</a:t>
            </a:fld>
            <a:endParaRPr lang="en-US"/>
          </a:p>
        </p:txBody>
      </p:sp>
    </p:spTree>
    <p:extLst>
      <p:ext uri="{BB962C8B-B14F-4D97-AF65-F5344CB8AC3E}">
        <p14:creationId xmlns:p14="http://schemas.microsoft.com/office/powerpoint/2010/main" val="419664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7905BD-60B6-448D-B859-37C05BE8D2CA}" type="slidenum">
              <a:rPr lang="en-US"/>
              <a:pPr>
                <a:defRPr/>
              </a:pPr>
              <a:t>‹#›</a:t>
            </a:fld>
            <a:endParaRPr lang="en-US"/>
          </a:p>
        </p:txBody>
      </p:sp>
    </p:spTree>
    <p:extLst>
      <p:ext uri="{BB962C8B-B14F-4D97-AF65-F5344CB8AC3E}">
        <p14:creationId xmlns:p14="http://schemas.microsoft.com/office/powerpoint/2010/main" val="260113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653E3-61CC-4408-ACBD-14B3B7052D63}" type="slidenum">
              <a:rPr lang="en-US"/>
              <a:pPr>
                <a:defRPr/>
              </a:pPr>
              <a:t>‹#›</a:t>
            </a:fld>
            <a:endParaRPr lang="en-US"/>
          </a:p>
        </p:txBody>
      </p:sp>
    </p:spTree>
    <p:extLst>
      <p:ext uri="{BB962C8B-B14F-4D97-AF65-F5344CB8AC3E}">
        <p14:creationId xmlns:p14="http://schemas.microsoft.com/office/powerpoint/2010/main" val="29617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FE9FA19B-CCFD-44D6-BC3C-F1C86B4250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977900"/>
            <a:ext cx="7772400" cy="2908300"/>
          </a:xfrm>
        </p:spPr>
        <p:txBody>
          <a:bodyPr/>
          <a:lstStyle/>
          <a:p>
            <a:pPr eaLnBrk="1" hangingPunct="1"/>
            <a:r>
              <a:rPr lang="en-US" sz="4000" smtClean="0">
                <a:solidFill>
                  <a:schemeClr val="accent2"/>
                </a:solidFill>
              </a:rPr>
              <a:t>An Empirical Evaluation of Machine Learning Approaches for Angry Birds</a:t>
            </a:r>
            <a:r>
              <a:rPr lang="en-US" smtClean="0"/>
              <a:t/>
            </a:r>
            <a:br>
              <a:rPr lang="en-US" smtClean="0"/>
            </a:br>
            <a:endParaRPr lang="en-US" smtClean="0"/>
          </a:p>
        </p:txBody>
      </p:sp>
      <p:sp>
        <p:nvSpPr>
          <p:cNvPr id="2051" name="Rectangle 3"/>
          <p:cNvSpPr>
            <a:spLocks noGrp="1" noChangeArrowheads="1"/>
          </p:cNvSpPr>
          <p:nvPr>
            <p:ph type="subTitle" idx="4294967295"/>
          </p:nvPr>
        </p:nvSpPr>
        <p:spPr>
          <a:xfrm>
            <a:off x="1258888" y="3357563"/>
            <a:ext cx="6400800" cy="1222375"/>
          </a:xfrm>
        </p:spPr>
        <p:txBody>
          <a:bodyPr/>
          <a:lstStyle/>
          <a:p>
            <a:pPr marL="0" indent="0" algn="ctr" eaLnBrk="1" hangingPunct="1">
              <a:lnSpc>
                <a:spcPct val="80000"/>
              </a:lnSpc>
              <a:buFontTx/>
              <a:buNone/>
            </a:pPr>
            <a:r>
              <a:rPr lang="en-US" sz="2400" smtClean="0"/>
              <a:t>Anjali Narayan-Chen, Liqi Xu, &amp; Jude Shavlik</a:t>
            </a:r>
          </a:p>
          <a:p>
            <a:pPr marL="0" indent="0" algn="ctr" eaLnBrk="1" hangingPunct="1">
              <a:lnSpc>
                <a:spcPct val="80000"/>
              </a:lnSpc>
              <a:spcBef>
                <a:spcPct val="0"/>
              </a:spcBef>
              <a:buFontTx/>
              <a:buNone/>
            </a:pPr>
            <a:r>
              <a:rPr lang="en-US" sz="2400" smtClean="0"/>
              <a:t/>
            </a:r>
            <a:br>
              <a:rPr lang="en-US" sz="2400" smtClean="0"/>
            </a:br>
            <a:r>
              <a:rPr lang="en-US" sz="2000" smtClean="0"/>
              <a:t>University of Wisconsin-Madison</a:t>
            </a:r>
          </a:p>
        </p:txBody>
      </p:sp>
      <p:sp>
        <p:nvSpPr>
          <p:cNvPr id="2052" name="Text Box 4"/>
          <p:cNvSpPr txBox="1">
            <a:spLocks noChangeArrowheads="1"/>
          </p:cNvSpPr>
          <p:nvPr/>
        </p:nvSpPr>
        <p:spPr bwMode="auto">
          <a:xfrm>
            <a:off x="254000" y="6550025"/>
            <a:ext cx="87836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ts val="700"/>
              </a:spcBef>
              <a:buFontTx/>
              <a:buNone/>
            </a:pPr>
            <a:r>
              <a:rPr lang="en-US" sz="1400" b="0">
                <a:sym typeface="Tw Cen MT" panose="020B0602020104020603" pitchFamily="34" charset="0"/>
              </a:rPr>
              <a:t>Presented in Beijing at the </a:t>
            </a:r>
            <a:r>
              <a:rPr lang="en-US" sz="1400" b="0" i="1">
                <a:sym typeface="Tw Cen MT" panose="020B0602020104020603" pitchFamily="34" charset="0"/>
              </a:rPr>
              <a:t>23rd International Joint Conference on Artificial Intelligence</a:t>
            </a:r>
            <a:r>
              <a:rPr lang="en-US" sz="1400" b="0">
                <a:sym typeface="Tw Cen MT" panose="020B0602020104020603" pitchFamily="34" charset="0"/>
              </a:rPr>
              <a:t>, 2013.</a:t>
            </a:r>
          </a:p>
        </p:txBody>
      </p:sp>
      <p:pic>
        <p:nvPicPr>
          <p:cNvPr id="2053" name="Picture 6" descr="http://www.ipl.org/div/images/stateknow/usmap-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4508500"/>
            <a:ext cx="27670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http://techzinemagazine.com/wp-content/uploads/2013/04/Angry-Bird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115888"/>
            <a:ext cx="15636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118" y="25510"/>
            <a:ext cx="342702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idx="4294967295"/>
          </p:nvPr>
        </p:nvSpPr>
        <p:spPr>
          <a:xfrm>
            <a:off x="457200" y="274638"/>
            <a:ext cx="6202363" cy="1143000"/>
          </a:xfrm>
        </p:spPr>
        <p:txBody>
          <a:bodyPr/>
          <a:lstStyle/>
          <a:p>
            <a:pPr algn="l" eaLnBrk="1" hangingPunct="1"/>
            <a:r>
              <a:rPr lang="en-US" sz="4000" dirty="0" smtClean="0">
                <a:solidFill>
                  <a:schemeClr val="accent2"/>
                </a:solidFill>
              </a:rPr>
              <a:t>Naïve Bayesian Networks</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type="body" idx="4294967295"/>
              </p:nvPr>
            </p:nvSpPr>
            <p:spPr>
              <a:xfrm>
                <a:off x="474663" y="1124744"/>
                <a:ext cx="8229600" cy="5256584"/>
              </a:xfrm>
            </p:spPr>
            <p:txBody>
              <a:bodyPr/>
              <a:lstStyle/>
              <a:p>
                <a:pPr eaLnBrk="1" hangingPunct="1"/>
                <a:endParaRPr lang="en-US" dirty="0" smtClean="0"/>
              </a:p>
              <a:p>
                <a:pPr eaLnBrk="1" hangingPunct="1"/>
                <a:r>
                  <a:rPr lang="en-US" dirty="0" smtClean="0"/>
                  <a:t>Dependent class variable is the root and feature variables are conditioned by </a:t>
                </a:r>
                <a:br>
                  <a:rPr lang="en-US" dirty="0" smtClean="0"/>
                </a:br>
                <a:r>
                  <a:rPr lang="en-US" dirty="0" smtClean="0"/>
                  <a:t>this variable</a:t>
                </a:r>
              </a:p>
              <a:p>
                <a:pPr eaLnBrk="1" hangingPunct="1"/>
                <a:r>
                  <a:rPr lang="en-US" dirty="0" smtClean="0"/>
                  <a:t>Assumes conditional independence among features given the output category</a:t>
                </a:r>
              </a:p>
              <a:p>
                <a:pPr eaLnBrk="1" hangingPunct="1"/>
                <a:r>
                  <a:rPr lang="en-US" dirty="0" smtClean="0"/>
                  <a:t>Estimate the </a:t>
                </a:r>
                <a:r>
                  <a:rPr lang="en-US" dirty="0"/>
                  <a:t>probability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endParaRPr lang="en-US" dirty="0" smtClean="0"/>
              </a:p>
              <a:p>
                <a:pPr eaLnBrk="1" hangingPunct="1">
                  <a:spcBef>
                    <a:spcPts val="2400"/>
                  </a:spcBef>
                </a:pPr>
                <a:r>
                  <a:rPr lang="en-US" dirty="0" smtClean="0"/>
                  <a:t>Highly successful yet very simple ML </a:t>
                </a:r>
                <a:r>
                  <a:rPr lang="en-US" dirty="0" err="1" smtClean="0"/>
                  <a:t>algo</a:t>
                </a:r>
                <a:endParaRPr lang="en-US" dirty="0" smtClean="0"/>
              </a:p>
            </p:txBody>
          </p:sp>
        </mc:Choice>
        <mc:Fallback xmlns="">
          <p:sp>
            <p:nvSpPr>
              <p:cNvPr id="10243" name="Rectangle 3"/>
              <p:cNvSpPr>
                <a:spLocks noGrp="1" noRot="1" noChangeAspect="1" noMove="1" noResize="1" noEditPoints="1" noAdjustHandles="1" noChangeArrowheads="1" noChangeShapeType="1" noTextEdit="1"/>
              </p:cNvSpPr>
              <p:nvPr>
                <p:ph type="body" idx="4294967295"/>
              </p:nvPr>
            </p:nvSpPr>
            <p:spPr>
              <a:xfrm>
                <a:off x="474663" y="1124744"/>
                <a:ext cx="8229600" cy="5256584"/>
              </a:xfrm>
              <a:blipFill rotWithShape="0">
                <a:blip r:embed="rId3"/>
                <a:stretch>
                  <a:fillRect l="-1704"/>
                </a:stretch>
              </a:blipFill>
            </p:spPr>
            <p:txBody>
              <a:bodyPr/>
              <a:lstStyle/>
              <a:p>
                <a:r>
                  <a:rPr lang="en-US">
                    <a:noFill/>
                  </a:rPr>
                  <a:t> </a:t>
                </a:r>
              </a:p>
            </p:txBody>
          </p:sp>
        </mc:Fallback>
      </mc:AlternateContent>
      <p:sp>
        <p:nvSpPr>
          <p:cNvPr id="10244" name="AutoShape 5" descr="data:image/jpeg;base64,/9j/4AAQSkZJRgABAQAAAQABAAD/2wCEAAkGBhASEBUQEBQVFRQSExYVEhYWExUYGBUUFxUWFhgYExkYHCYgFx4jGRsUHzsiLycrLC8uFyAxNjAtNSYtLCkBCQoKDgwOGg8PGiokHiQ2LC0sMiksLC0sKSwsLCosKSksLCwpKSwsLCksLCw0LCwsLCksLCwvLCwpLCwsKSw1LP/AABEIANsA5gMBIgACEQEDEQH/xAAcAAEAAgMBAQEAAAAAAAAAAAAABQYDBAcBAgj/xABCEAACAQMCBAQEAwUFBQkAAAABAgMABBESIQUGEzEiQVFhBxQycSNSgTNCYnKhFVNjgpEWJENz0Rc0RJKTscHh8f/EABoBAQEAAwEBAAAAAAAAAAAAAAACAQMEBQb/xAAwEQACAQIEAwUIAwEAAAAAAAAAAQIDEQQSITEFQVETIjJhcRRCgZGhsdHwweHxBv/aAAwDAQACEQMRAD8A7jSlKAUrzNe0ApSlAKUpQClKUApSlAKUpQELzNzItoi4XqSSErEmQM43ZmPkoGMnHmB51X14vxaRVkTSuNRIWIFHycjZzqOBtkEZr3miDPEozLp6ZjRV3GcdQ9TUO4G6b/f0q1gV6UVClTi8qbfU461WSllRDcuc2tLJ8vcqEmOdBXIWTSMsADujAAnTk7bgnBxZ6oXMvhvYGjCmQyQ4DZxqMmkE4I30kn9BV9rRiqcY5ZR0TV7dDdRm5xuxSlK5DcKUpQClKUApSlAKUpQClKUAqn86cxSrItnbNpkZdUrgAsiE4VU9GY538gPcVcK57x49Hi/UkHhkSJ1PqIyVcD3GQce49a7MFCMqmqvZX9TVWk4wbRjT4cKy6pCpc99QZ2J/icnOazcB4tPZ3K2lwzPDIwRS7ajFIfow53ZG7b9jj3q4RyBgGUgg7gjsapPMs4mvYI4vE3WhG3+HJ1XP2Cg712wqSr5oVFpb5HFTnJTVnudGpSleMekKUpQClKUApSlAKUpQEFzTy38ygeMhZos9Mn6WBxlH9jgb9wQD6g1224jxJHFqYm6hUkZCONK5GdYbAGdhqwdxVy4zxaO2geeTJVANlALMzMFREBIBZmKqNxuw3qq8N5stJL8XBk0rPY2giDA5DSXFwul9OVQ69Kbnvtk110sS4xytJrlc1yowm7s2eDcpSO7T325ZWCxhjldQKszOuPFpJA09snc+W+eC3cP/AHS41KBtDdZkXz2WYfir5fUX7Vv8K4/bXOr5eVZNGnVpPYNnS2/dWw2G7HBwdqkK1VK0qkry/ouCUFZbED/tQYtr2B7ff9oPxYO4GTKg8A3G7qnn6VM2t3HIgkidXRhlWVgykexGxrLUNc8qW5cyxa7eVvqkt26ZY77yLgpJ3P1Kf6Vr7r8i9GTNKgepxGD6lS7QeaYhnxn8rHpyHGf3o+3as9hzVbSOIiximOPwZlMUm+fpVv2g2O6lhsd6ZXyGV8iXpWnccWhSaO3dwJZw5iQ93EYUvj7Bgf8A8NOJ8Xgt06k8ioucDJ3J9FHdj7CsKLbsiTcpVci+IPD2IBlZc9jJDKi/qzqAP9asSOCAQcgjII7Ee1VOnOHiTXqYTT2PaUpUGRSlKAVF8f5ehu4wkmQynVG6nDo3qp9xsQdjUbzvzRJYJHOFRoj1VkUghtYgkki0tnA1OnTwQSTIgG/eIufiU1vlbiMM0cojlZMoq6YLaRyAS7Aapju2lRgBmBI1VGTi7rcHweSOILlUngZfIkSoT/Mq5H9a3eTuCrb3c8c513KKjRyYwpt5B/w1ydOJFdT3+lTnfFRb/E6cLdHpR/haUt/rLPNJe3FouqNd2AMROA2Tp23cBY6++JAzZXbxlJIg63jYcKIzKbeaPRgup6iJIA+ndVUFmJWuqWLq1FlkyIUoReiOsUqk8sfEmO6mgtih1z2/VLDAAcRxylSuTjwSKfqJ9QAQTdq4yxSlKAUpSgFKUoBSlKAjePcAhvI1inBKLLHKVBwGMbagr/mXOMiqJwj4bx/OXJt5jHDHdwBotIbPR6N4I1ORoUO+AANgK6bUFyoqn5qRc/iXs5P3jKwbf+nVLZlLZmXlzlaCyUpBq0kKoB0+FUBCqNKjOMnxHLHzJqYpSpJFKUoBWtf8OhnTpzxpIh/ddQwz64Pn71s0oDjPH/hNxOfiPzVtNHbxW7L8nrmmlZQp1ZGoNpy+ptOcDVipbgVvJxGc3NyRnTsFzpRB4QsQbddRBbPervf81QRyGCPVPOMZhgGt1/5hyFiHbdmWqTy1eNYzG3uEKHH05DHpklkZSAA+MlTjzBr08Je02vFbT+TRi82TyLPd8qW7IVUFTjvkkH+YHYio3kG7eKeSxbOgIZYh36eHCSIPbUVIHu1S9zzNbqhZW1HGygH+ue1Q/IVu8tzLen6NDRIfJ2Zw8jL6gFVGfXPpVvO6E+1+F+py4e+fT4l7pSleSeiKUpQGOe3RxpdVYZBwwBGR2ODXxJYRMQWjQkPrBKKSHAADDb6sADPfYVnpQGv/AGfFkHppkbg6FyCW17bbeLxffevH4dCSCY0JUsVJRdi/1EbbE+Z862aUBW+VbNIWktGRddphYH0jUbR9RhAbGfDiSPHrHnzzVkqvc0fgNFxAA/gEpcY87WQqJCcD/hsEl+yP61YAaqXUp9T2lKVJIpSlAKUpQClKUB4ageR5Q9ksqjAmknmx/wAy4lff/Woj4svfxWJu+HyvHJanqSKoVg8W2rUpBzp2b7Bqx/CFOI/2ej3zIFZVFtGIgjpEBgGQjGSwwcYz5k74F+6X7peqUr5klVQWYgADJJOAB6kntUEH1SoB+aGl24fEbjOR1ienbjG2eqQTLv8AkVux3FP9mXm34hKZgf8AgoDFbjtsUBLS/wCdiP4RVZbblZep9Sc2Ruxjs1a6kU4bpEdJD/iTHwLj8oLN/DXx/Yd1cZ+dn0oc/wC72xZFx6STbSSbemgd9jU5BAiKERQqqAFVQAFA7AAbAVkpmtsL22Nex4dDAnTgjSNBvpRQoz64Hn71r8Y4Db3SBJ0DY3U7hlPqjDdarvNtldm9glgE8iAIpjV2SIHrqWcvHKrK4XfDIyMqMuxatDhU3HAkTS62Yi1aRWjtwNUlxJHcIdCggJCI3GDnJ7sPDRSad09STJxPky1gmtdZkeKWfpSLLM5XLRSGPYYzmRVXHbxVeoYVVQqAKqjCgAAADsAB2rkXMkfHZbdHYSD5dorhyemmJY7eWSZQEGJI1lWHRqByTuxG4lbziHHSZ2ttbJoza/gW51oUtzHIXJGJCTLldLDvsvhNbKlWVRLM2wkktEdLpWOCMqoUsWIABZtOWx5nSAMn2AHtWStIFKUoBSlKAUpSgI3mO6kjtZWjt2uW0EdFWVS4IORlvLHlufQE7VzL4O823k09xFfuY47SGKKOOTCdPxEAPqwWbSAMnc/rXU+L8SS3gknf6Y0LYHdj5KPcnA+5qp2fLyyt81eqstxIBnUoKRLuVjjU7YXJ3OSTn1pUrUcPRdavLLBfV+RSu9Ei5W17HJnpur476WDY++DtWaqddctQnxwAW8q/RLEAhU/xBdnX1BG9TfLPF2uIMyACWJ2inA7CRO5X2IKsPZhWvD4ihi6XbYeWaOz5NMw04uzJalKVsMClKUAqG5l4y8KpHAAZ520RBs6VwMvI+PJV3x5nAqZqr8wkLxC1duzQ3ESn/EJicD7lVet1GKlPXz+xhmm3K8cmTcvLO7AhmeV1XfOQqIwVV3O1eCaXh+JBI72gIEySEu0KnC9SJt2KrtlN9skb1N1F80TKtnPq84nUD1ZwVUD31EV8jwj/AKDG4ziHs1aKyO6tbw2/bHRUpRjDMv8ATnS/E2+PG+poaG1nAtbf5iOVY1BYFZWGFLEtk4yMBwM7V1aPlRHZZLx2unXBAkAEKkeccC+Ab+bam2Hi2qU4dEVhjVu6xoD9woB/rWzX1jlbRGvN0PAK9pStZApSlAKUpQHzJGGBVgCCMEEZBB7gj7VC8lkiyjiY5NvrtycYz0HaEHHlkID+tTlQHBF6d7eQbYdorpME5xKnSfOf44WOB+aqWzRS2ZP0pSpJFKUoBSlKAUpSgIXnGzeWxmSMam0hgvm2hlfSPc6cfc1gsrxJY1lQ5VwGU+x/6dqsNVu55RZXMllN0NZLPGyCSJmPdgmQUJ9iB7VzY7BUuIYZ4apLLrdPezKjJxd0bLNgZNa/JJLRzz48FxcvJF7xhI4g366CfsRWjxTlS8kifqXCS4GVgSIwpKQQSkra2bDAFdiAM5IOMGycGvopoI5IdkKjSuMaMeEoR+6VIKkeRGKjhvDafDcO6UJZnJ3btb4W/fxmcnPvM3aUpXYQKUpQCo7j/D4Zrd1nOlFGvWG0mMp4hIrfulcZz/8AFSNc64zzUbh5Y5RGtnbySm6BJ6jJbyFFQliE/FlRzp/u4ySfGFqoNp3RlK5IcKTijRI+iGRXXUhkkeGTSSdPVVY2AYrpJAxgnHlUhw/luZ5UnvXUmJtUUMWemj+TuzbyMN8bADvj00Yfilatp/CnVS0auzIg6bySTxKrrq1Z6kEoOAcbGvsfEuHRC/y90evH1lVY0dlgxCeowjdsDE0Zx37+2b7TVyjFJvdpamC4UqM5f44t3EZkR0QSSRrr0ZYxyNGxAVjgalYb4O1SdagKUpQClKUApSlAK57zP8ROHWfEI5HuFbEM8Fwkba2RlMckepVB8WpZE3xjWckb10KuP/EbhPDLu6SWGIyTwzIbh0ISKVEYa4pW82wCNQBI8z5Vuo05Tdoq5nNGOsjrNhdiWJJQGUSIrhWGGAYA4YeR3rPVOsPiNHqC3MLQKdhIHWSMfzkAFPvjHuKuCsCMjse1Yq0Z0naasSpKWqPaUpWoyKUpQHjjY4ONu/pXORz7PaxPJcHrD5q/gVnKRKnyiztECUTBaUxhd/M7Dyro9KA5VZfFu4UTmSFZtJmdFR8NEiC10ibw7J+M34hx+zbbbaUX4mzFJnFsjC3tHuW0XAfXpmnhURmNWUjMYJOTjJ7436DilAULiHxKMeE0Ql5DbrGyTlkk6808LvDqQGQR9NW2GPH3xgmucH+JD2+ZnRCLiCOSRDKI8XRs4ZjOcjEUMrSJHnsHTPdiK7BitbiNgk0TwyZKyKVOCQRnzU+RB3B8iAaymZRzn/tYlP4ghBHRZivVCrqF1HBnLxjUcMRs5UsNIJ+oX3lzi/zVrFc6dPVQNga8f5daKxB7glRkEGsPLt9IVe2nOZ7YhXP94hz0ph7OoOfRlceVTFGrMNWFKUrBg1OLcTS3heeT6UGcDuxJAVV9SzEKB6kVE8F5WiCNNdxQyXVwGNy5jVtpAAYQWGTGqBY8eYTfcmvZh83ehO8Niwd/R7sqGRffpoQ5/idPNTVgqnorFPRWI6HluzQBUtoFAKsAIYwAyMzoRhdirO7A+Rdj5mvkcr2IVVFrb6Y21IOhHhWJBJUadjlV3/hHpUnSpJMVtaRxrojRUXLHSqhRlmLMcDbJYkn1JJrLSlAKUpQClKUApSlAQnOt88NjM8Zw+FRW81MjrHqHuNWf0qA5W4REsIbSD3C53wAcf6k53q18d4UtzbSW7HHUXAP5WBBVv0YA/pVA4XzA9qxtrpdEi7lSQM+WuInZ1bBrn4nh8TiuHTo4N9+6bSdnKPNJ+v45kXjGopT2+z6k9x/hkbws2kZVSe3ceYPrtWx8O7lmtDGxyIJniQ+egBWUH7BtP2UVXuL81CUdCBSzv2RcM7+2B9IzjJNXDlPghtbYRvgyOxkmI7dR+4HsBhf8ta+DYXF4Ph3ZYzxOV4pu7irfTW+hlyjOq5Q2t82TNKUrsKFKUoBSlKAUpSgFKUoCD5htHRkvoF1SW4YOg7zW7YLp7sMB1/iXG2o1L2l0ksayxsGSRQ6MOzKwBBH3BFe3EhVGZVLkKSFBALEDIUFiACe25ArifLfMPEl49DbXUclna9S6eO3Y4jBaKVv2naQaskblQT4QBir3RW6O4VG8wcUaCEmMK00jCO3RuzzPsoON8Ddj6KrHyrVu+Z7KRHijuoDIyMqhZ01FipAA8XfNcn+E3GeNXM8Lzwtc28GpEnmbR0g+AzIxH4zADHYnDEZANUoNeJCK5nZuC8MFvAkWSxGS7nvJIxLSO3uzlm/Wt6lK1t3JbuKUpWAKUpQClKUApSlAK1r/AInDAoeeSOJSdIaR1QFsE4BYgZwCcexrZqvc48Blult+iQDBciYgzSwllEM0eFkiBZTmQH7A0BKcT4tHDA1wfEoUFQu5dmICKmO5Ziqj3YVH8K5cQxM15HHLNO/Vn1KHUPjComofSi4QfYnuxqgWHIVzMxCzRvFZz2gUeJI7hreCGOaMlQekisj40qRqdgd12krT4ccRVd70iXTEgmDzFlUWMsD4BO/4zRuNxnpgkg1d3HYrZWL3ZWlpC5ihSGNyodkRY1YpnAYquDjORntWWPikDadMsZ140YkU6tQYrpwd8hXP+U+hqhR/Dm66qTdSNHjiiRNMtwxUpfCd8O+5DRa1xsMuQFArFwj4Y3kK7XKh5DE00ivMHJS0uLdt+7eN4pAcjse2kEy23qyTplKr3JPAp7S3aK4kDsX1LhmbC6VGCSqjuCdkXvvlssysAsNKUoBSlKAUpSgFKUoBVNmtf7QunEvit7aUxxxn6XmT9pJIP3tJ8AHbYnzq5VVOAT9G6uLaTZuvJMv8UM7lwy+uGLKftXRQ0UmtzDJebl2Bo+mUQrjGkoun/TG1Q/Ac2d0LLJMEqs1uCSek6bvED+UqdQ9MEelWgzrjORj71VvmBPxWNEI/3ZJZZdxkGRRGi475wS3oNs9xVU5SlGSltb68h6FtpSlcpkUpSgFKUoBSlKAUpSgFQvM3EpEVLe3OLi5YpEcZEagZkmYeYRd/dig86lp51RWd2CqoLMzEAKoGSST2AFQvLlu0rPfygh5wBCrDBitQSY1I8mfJkbzBYL+4KqPVlLqSnDOHRwQpDEMJGuB6n1LHzYnJJ8ySfOtqlKkkUpSgFKUoBSlKAUpSgFKUoBSleO4AJJwAMknyHvQGO7u0ijaWRgqIpZ2JwAoGST+lViPgRvyLy56sJ04tEU6JIUJB1yHf8R8DwnIUYXBOomP5mM95azXcLOkNtDJNZKqqTc3Ealo5mVlbVGGA0qR4j4/yGtKbmXikN7JbxBrgFYFhSWLB1NazSNJ1UCLpEqxKwO3jG6+exScNtynpoWL/AGTuSNLX0unz0xQq5Hs+Mg++K2pOTbYRKkIMTxsXimU5lSRvqYs2S+rYEHIYbEdsVvgfMPEmkij8UiSyQq8s1uymKQ200txGFXp+FXSJQTnBlYZYrgfdpzJdpA80rSm6GoS2xgzDBm4WNWDIgJVUIbPUOpdTZIGRmVact2StNixcN41Ikgtb0BZTtFKoxFc4GfB+STAJMZ9CVLAEicqF4eFv7CI3cIHzEKPJE2rwMQGwM4ZSrbg7EEDzrTHEZrDC3bGS1zhLk5Lxei3eBuPLrfbXg+IzbNsVa+xZqV4rAjIOQdwR5ivagkUpSgFKUoBSlR/HOK/Lwlwut2ISGPODJK5wiA+WT3PkASdhWUrhK5HcWJurgWQz0o9Mt2fJt8xwZ/iI1MPygD9+rDUdwHhPy8OljrkdjJPJjHUmfd2x5DOwHkoUeVSNZk+SKfRClKVJIpSlAKUpQClKUApSlAKUpQCq3dMb+V7dciziOm4cf+IkBIaBT/dr2cjufB5PX3xe7kuZWsbZmTSF+bnXYxIwBEUR/vXXz/cU6u5UGbtLRIo1ijUKiKFRQMBVAwAKvw+pWxkRAAAAAAMADYADyFfVKVBIpSlAK8Izsa9pQFc+QlsSWtVaW2O7WwILQ+9pnuvf8LP8mMaTN2HEIp41lhYOjDII/wDY+YI7EHcHY1sVB3/BHSQ3NjoSVt5o22iuP58bpJ5CQAnyYMAMXdPcrfcnKVHcG45HcBgA0ckZAmikGJI2PbUOxB3wwJU42JqRqWrEtWFKUrAFV3hZ+buTeHeGDVHab5Dtuss/pg7xqfyhz2esvMly8hSxhbTJcAmRwd4bZcCRx6MciNfPU+f3DUxbWyRoscahURQqqowFUDAAA7ACr2RWyMtKUqCRSlKAUpSgFKUoBSlKAVgvb6KFDJM6og7szAD23NZ64hzxzdkteSDWBI0VpGSdKhSQXI9Tgknv2HvXXhMK8RPLyNdSeRXOo2/PXDnYKLhAW7agyj/zMAP61zbmT4tXdrxe6sRgxMYkicIXa3JjjLyKg3lGCzaPUDyyDz+2+Itxr/HWN4z9Shcbfwn/AK5rr/wykhSeSJEXE8YuI5NI14AVCpbuQAyEb7ZNd+K4d2Ec8dfUxTrd60kXrgvD4oYVWHOk+Ms2dbs/iZ5CdyzHck//AFW9SleMzaKUpWAKUpQClKUApSlARXGOALMVlRjFcRgiKZO4HfS47SRk90O3pg4IqfHfistjJDa3kQW5kljWTS+YhAzaTcI2M42PgIDAg+WCeg1z3nb4acJZbjiFxFI0mkyMRPKNTAYA7nTvgegHltWyHedvkUn1LnxXj1tbAG4lRNX0gnxN5HSo3P6Cqdz9zZaz8Lu0tpwZRECijUrkh1IKAgEke3auZ8y8zPaaV/a3Lopkkk30gDSoH+nbtt71ocC50a4lWC7VSJGAR1Glkf8Ad7e+NxuK9uPCLwu3qcnbvdLQ6j8IrDjKCSXiaDEqph5Wb5khAQisu4CjLHBwwLHvnbpVVzkbjEk9uVlOqSBzE7fnwAysfcqVz75qx14tWLjNxlujpzZtRSlK1AUpSgFKUoBSlKAUpSgFcD515WkZXtB+2t5WeMHA6kTkkEfcH9CpFd8qM41y7b3agTL4l+h1Ol0/lYbj7dq7sFivZ53ezNdSGdeZ+WbPk68kkCdJ033Z1IUD1ye/6Zrufw14aeuZE/ZW0Hyyt+ZyYy2D/CEX9WqYT4bW+RrmuXXzUyIA3sxRFb+tWizs44kWOJQiKMKqjAAruxvEo1oZIczXClLNmkZqUpXhnQKUpQClKUApSlAKUpQCozmbhrXFpNAmzSRkL/N3AP3IA/WpOlVGTi00D80858vy3JW5hUsyr05o/wB9WUny898jHtUZyvynP11mnRoo4mDsXGkkqcgAHfvjev0Xxrku2uX6p1xSn6pImCs3b6wQVbYYyQTWrZ/Du1Vw8jSz4IKrKylAR5lUVQ365r6KPF4ZLNanJ2Ml3U9D4+Hdk627zOCPmZeogI36ehUQn7hc/rVrpSvn6tR1Jub5nUkkrIUpStZkUpSgFKUoBSlKAUpSgBqicnXN6J5eql86ZC23X0qvy5lkJeTJ3lDahjY9MRbd6vdKA5Pw3ivGra01GKeSZoIHCyLPPlxHM0jMdOqJ2k6MZixgbMCAWdbTyhzDeXNxNHKI+lbZQyIpxJK0jMgVtRHhg6WoDszkHtVuxXiIAMAAD0AxQH1SlKAUpSgFKUoBSlKAUpSgFcsm47f2kr3DGbpJNc9dZllKuhv1WBbYSEAt8sZWUR5zpAbuK6nXy0YPcA4ORkdj6igObXvNvGoEkeaFAEs3mLCCTQkgtzLpdmIHhk8GzMTjBUZLjPc8ycZAkaOEukYmeIm0lVrhUktVRWQkNGWElxtgEiLUBjv0MqD3pigOcycz8bC3DfL7o+mNRbzZQdeRFbOnEymMIx0dQ7521eC9cFupZLaGWZOnLJDG8qYI0OyAsuDuMMSP0rcxXtAKUpQClKUApSlAKUpQH//Z"/>
          <p:cNvSpPr>
            <a:spLocks noChangeAspect="1" noChangeArrowheads="1"/>
          </p:cNvSpPr>
          <p:nvPr/>
        </p:nvSpPr>
        <p:spPr bwMode="auto">
          <a:xfrm>
            <a:off x="155575" y="-142875"/>
            <a:ext cx="3048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sz="1800"/>
          </a:p>
        </p:txBody>
      </p:sp>
      <p:sp>
        <p:nvSpPr>
          <p:cNvPr id="10245" name="AutoShape 7" descr="data:image/jpeg;base64,/9j/4AAQSkZJRgABAQAAAQABAAD/2wCEAAkGBhASEBUQEBQVFRQSExYVEhYWExUYGBUUFxUWFhgYExkYHCYgFx4jGRsUHzsiLycrLC8uFyAxNjAtNSYtLCkBCQoKDgwOGg8PGiokHiQ2LC0sMiksLC0sKSwsLCosKSksLCwpKSwsLCksLCw0LCwsLCksLCwvLCwpLCwsKSw1LP/AABEIANsA5gMBIgACEQEDEQH/xAAcAAEAAgMBAQEAAAAAAAAAAAAABQYDBAcBAgj/xABCEAACAQMCBAQEAwUFBQkAAAABAgMABBESIQUGEzEiQVFhBxQycSNSgTNCYnKhFVNjgpEWJENz0Rc0RJKTscHh8f/EABoBAQEAAwEBAAAAAAAAAAAAAAACAQMEBQb/xAAwEQACAQIEAwUIAwEAAAAAAAAAAQIDEQQSITEFQVETIjJhcRRCgZGhsdHwweHxBv/aAAwDAQACEQMRAD8A7jSlKAUrzNe0ApSlAKUpQClKUApSlAKUpQELzNzItoi4XqSSErEmQM43ZmPkoGMnHmB51X14vxaRVkTSuNRIWIFHycjZzqOBtkEZr3miDPEozLp6ZjRV3GcdQ9TUO4G6b/f0q1gV6UVClTi8qbfU461WSllRDcuc2tLJ8vcqEmOdBXIWTSMsADujAAnTk7bgnBxZ6oXMvhvYGjCmQyQ4DZxqMmkE4I30kn9BV9rRiqcY5ZR0TV7dDdRm5xuxSlK5DcKUpQClKUApSlAKUpQClKUAqn86cxSrItnbNpkZdUrgAsiE4VU9GY538gPcVcK57x49Hi/UkHhkSJ1PqIyVcD3GQce49a7MFCMqmqvZX9TVWk4wbRjT4cKy6pCpc99QZ2J/icnOazcB4tPZ3K2lwzPDIwRS7ajFIfow53ZG7b9jj3q4RyBgGUgg7gjsapPMs4mvYI4vE3WhG3+HJ1XP2Cg712wqSr5oVFpb5HFTnJTVnudGpSleMekKUpQClKUApSlAKUpQEFzTy38ygeMhZos9Mn6WBxlH9jgb9wQD6g1224jxJHFqYm6hUkZCONK5GdYbAGdhqwdxVy4zxaO2geeTJVANlALMzMFREBIBZmKqNxuw3qq8N5stJL8XBk0rPY2giDA5DSXFwul9OVQ69Kbnvtk110sS4xytJrlc1yowm7s2eDcpSO7T325ZWCxhjldQKszOuPFpJA09snc+W+eC3cP/AHS41KBtDdZkXz2WYfir5fUX7Vv8K4/bXOr5eVZNGnVpPYNnS2/dWw2G7HBwdqkK1VK0qkry/ouCUFZbED/tQYtr2B7ff9oPxYO4GTKg8A3G7qnn6VM2t3HIgkidXRhlWVgykexGxrLUNc8qW5cyxa7eVvqkt26ZY77yLgpJ3P1Kf6Vr7r8i9GTNKgepxGD6lS7QeaYhnxn8rHpyHGf3o+3as9hzVbSOIiximOPwZlMUm+fpVv2g2O6lhsd6ZXyGV8iXpWnccWhSaO3dwJZw5iQ93EYUvj7Bgf8A8NOJ8Xgt06k8ioucDJ3J9FHdj7CsKLbsiTcpVci+IPD2IBlZc9jJDKi/qzqAP9asSOCAQcgjII7Ee1VOnOHiTXqYTT2PaUpUGRSlKAVF8f5ehu4wkmQynVG6nDo3qp9xsQdjUbzvzRJYJHOFRoj1VkUghtYgkki0tnA1OnTwQSTIgG/eIufiU1vlbiMM0cojlZMoq6YLaRyAS7Aapju2lRgBmBI1VGTi7rcHweSOILlUngZfIkSoT/Mq5H9a3eTuCrb3c8c513KKjRyYwpt5B/w1ydOJFdT3+lTnfFRb/E6cLdHpR/haUt/rLPNJe3FouqNd2AMROA2Tp23cBY6++JAzZXbxlJIg63jYcKIzKbeaPRgup6iJIA+ndVUFmJWuqWLq1FlkyIUoReiOsUqk8sfEmO6mgtih1z2/VLDAAcRxylSuTjwSKfqJ9QAQTdq4yxSlKAUpSgFKUoBSlKAjePcAhvI1inBKLLHKVBwGMbagr/mXOMiqJwj4bx/OXJt5jHDHdwBotIbPR6N4I1ORoUO+AANgK6bUFyoqn5qRc/iXs5P3jKwbf+nVLZlLZmXlzlaCyUpBq0kKoB0+FUBCqNKjOMnxHLHzJqYpSpJFKUoBWtf8OhnTpzxpIh/ddQwz64Pn71s0oDjPH/hNxOfiPzVtNHbxW7L8nrmmlZQp1ZGoNpy+ptOcDVipbgVvJxGc3NyRnTsFzpRB4QsQbddRBbPervf81QRyGCPVPOMZhgGt1/5hyFiHbdmWqTy1eNYzG3uEKHH05DHpklkZSAA+MlTjzBr08Je02vFbT+TRi82TyLPd8qW7IVUFTjvkkH+YHYio3kG7eKeSxbOgIZYh36eHCSIPbUVIHu1S9zzNbqhZW1HGygH+ue1Q/IVu8tzLen6NDRIfJ2Zw8jL6gFVGfXPpVvO6E+1+F+py4e+fT4l7pSleSeiKUpQGOe3RxpdVYZBwwBGR2ODXxJYRMQWjQkPrBKKSHAADDb6sADPfYVnpQGv/AGfFkHppkbg6FyCW17bbeLxffevH4dCSCY0JUsVJRdi/1EbbE+Z862aUBW+VbNIWktGRddphYH0jUbR9RhAbGfDiSPHrHnzzVkqvc0fgNFxAA/gEpcY87WQqJCcD/hsEl+yP61YAaqXUp9T2lKVJIpSlAKUpQClKUB4ageR5Q9ksqjAmknmx/wAy4lff/Woj4svfxWJu+HyvHJanqSKoVg8W2rUpBzp2b7Bqx/CFOI/2ej3zIFZVFtGIgjpEBgGQjGSwwcYz5k74F+6X7peqUr5klVQWYgADJJOAB6kntUEH1SoB+aGl24fEbjOR1ienbjG2eqQTLv8AkVux3FP9mXm34hKZgf8AgoDFbjtsUBLS/wCdiP4RVZbblZep9Sc2Ruxjs1a6kU4bpEdJD/iTHwLj8oLN/DXx/Yd1cZ+dn0oc/wC72xZFx6STbSSbemgd9jU5BAiKERQqqAFVQAFA7AAbAVkpmtsL22Nex4dDAnTgjSNBvpRQoz64Hn71r8Y4Db3SBJ0DY3U7hlPqjDdarvNtldm9glgE8iAIpjV2SIHrqWcvHKrK4XfDIyMqMuxatDhU3HAkTS62Yi1aRWjtwNUlxJHcIdCggJCI3GDnJ7sPDRSad09STJxPky1gmtdZkeKWfpSLLM5XLRSGPYYzmRVXHbxVeoYVVQqAKqjCgAAADsAB2rkXMkfHZbdHYSD5dorhyemmJY7eWSZQEGJI1lWHRqByTuxG4lbziHHSZ2ttbJoza/gW51oUtzHIXJGJCTLldLDvsvhNbKlWVRLM2wkktEdLpWOCMqoUsWIABZtOWx5nSAMn2AHtWStIFKUoBSlKAUpSgI3mO6kjtZWjt2uW0EdFWVS4IORlvLHlufQE7VzL4O823k09xFfuY47SGKKOOTCdPxEAPqwWbSAMnc/rXU+L8SS3gknf6Y0LYHdj5KPcnA+5qp2fLyyt81eqstxIBnUoKRLuVjjU7YXJ3OSTn1pUrUcPRdavLLBfV+RSu9Ei5W17HJnpur476WDY++DtWaqddctQnxwAW8q/RLEAhU/xBdnX1BG9TfLPF2uIMyACWJ2inA7CRO5X2IKsPZhWvD4ihi6XbYeWaOz5NMw04uzJalKVsMClKUAqG5l4y8KpHAAZ520RBs6VwMvI+PJV3x5nAqZqr8wkLxC1duzQ3ESn/EJicD7lVet1GKlPXz+xhmm3K8cmTcvLO7AhmeV1XfOQqIwVV3O1eCaXh+JBI72gIEySEu0KnC9SJt2KrtlN9skb1N1F80TKtnPq84nUD1ZwVUD31EV8jwj/AKDG4ziHs1aKyO6tbw2/bHRUpRjDMv8ATnS/E2+PG+poaG1nAtbf5iOVY1BYFZWGFLEtk4yMBwM7V1aPlRHZZLx2unXBAkAEKkeccC+Ab+bam2Hi2qU4dEVhjVu6xoD9woB/rWzX1jlbRGvN0PAK9pStZApSlAKUpQHzJGGBVgCCMEEZBB7gj7VC8lkiyjiY5NvrtycYz0HaEHHlkID+tTlQHBF6d7eQbYdorpME5xKnSfOf44WOB+aqWzRS2ZP0pSpJFKUoBSlKAUpSgIXnGzeWxmSMam0hgvm2hlfSPc6cfc1gsrxJY1lQ5VwGU+x/6dqsNVu55RZXMllN0NZLPGyCSJmPdgmQUJ9iB7VzY7BUuIYZ4apLLrdPezKjJxd0bLNgZNa/JJLRzz48FxcvJF7xhI4g366CfsRWjxTlS8kifqXCS4GVgSIwpKQQSkra2bDAFdiAM5IOMGycGvopoI5IdkKjSuMaMeEoR+6VIKkeRGKjhvDafDcO6UJZnJ3btb4W/fxmcnPvM3aUpXYQKUpQCo7j/D4Zrd1nOlFGvWG0mMp4hIrfulcZz/8AFSNc64zzUbh5Y5RGtnbySm6BJ6jJbyFFQliE/FlRzp/u4ySfGFqoNp3RlK5IcKTijRI+iGRXXUhkkeGTSSdPVVY2AYrpJAxgnHlUhw/luZ5UnvXUmJtUUMWemj+TuzbyMN8bADvj00Yfilatp/CnVS0auzIg6bySTxKrrq1Z6kEoOAcbGvsfEuHRC/y90evH1lVY0dlgxCeowjdsDE0Zx37+2b7TVyjFJvdpamC4UqM5f44t3EZkR0QSSRrr0ZYxyNGxAVjgalYb4O1SdagKUpQClKUApSlAK57zP8ROHWfEI5HuFbEM8Fwkba2RlMckepVB8WpZE3xjWckb10KuP/EbhPDLu6SWGIyTwzIbh0ISKVEYa4pW82wCNQBI8z5Vuo05Tdoq5nNGOsjrNhdiWJJQGUSIrhWGGAYA4YeR3rPVOsPiNHqC3MLQKdhIHWSMfzkAFPvjHuKuCsCMjse1Yq0Z0naasSpKWqPaUpWoyKUpQHjjY4ONu/pXORz7PaxPJcHrD5q/gVnKRKnyiztECUTBaUxhd/M7Dyro9KA5VZfFu4UTmSFZtJmdFR8NEiC10ibw7J+M34hx+zbbbaUX4mzFJnFsjC3tHuW0XAfXpmnhURmNWUjMYJOTjJ7436DilAULiHxKMeE0Ql5DbrGyTlkk6808LvDqQGQR9NW2GPH3xgmucH+JD2+ZnRCLiCOSRDKI8XRs4ZjOcjEUMrSJHnsHTPdiK7BitbiNgk0TwyZKyKVOCQRnzU+RB3B8iAaymZRzn/tYlP4ghBHRZivVCrqF1HBnLxjUcMRs5UsNIJ+oX3lzi/zVrFc6dPVQNga8f5daKxB7glRkEGsPLt9IVe2nOZ7YhXP94hz0ph7OoOfRlceVTFGrMNWFKUrBg1OLcTS3heeT6UGcDuxJAVV9SzEKB6kVE8F5WiCNNdxQyXVwGNy5jVtpAAYQWGTGqBY8eYTfcmvZh83ehO8Niwd/R7sqGRffpoQ5/idPNTVgqnorFPRWI6HluzQBUtoFAKsAIYwAyMzoRhdirO7A+Rdj5mvkcr2IVVFrb6Y21IOhHhWJBJUadjlV3/hHpUnSpJMVtaRxrojRUXLHSqhRlmLMcDbJYkn1JJrLSlAKUpQClKUApSlAQnOt88NjM8Zw+FRW81MjrHqHuNWf0qA5W4REsIbSD3C53wAcf6k53q18d4UtzbSW7HHUXAP5WBBVv0YA/pVA4XzA9qxtrpdEi7lSQM+WuInZ1bBrn4nh8TiuHTo4N9+6bSdnKPNJ+v45kXjGopT2+z6k9x/hkbws2kZVSe3ceYPrtWx8O7lmtDGxyIJniQ+egBWUH7BtP2UVXuL81CUdCBSzv2RcM7+2B9IzjJNXDlPghtbYRvgyOxkmI7dR+4HsBhf8ta+DYXF4Ph3ZYzxOV4pu7irfTW+hlyjOq5Q2t82TNKUrsKFKUoBSlKAUpSgFKUoCD5htHRkvoF1SW4YOg7zW7YLp7sMB1/iXG2o1L2l0ksayxsGSRQ6MOzKwBBH3BFe3EhVGZVLkKSFBALEDIUFiACe25ArifLfMPEl49DbXUclna9S6eO3Y4jBaKVv2naQaskblQT4QBir3RW6O4VG8wcUaCEmMK00jCO3RuzzPsoON8Ddj6KrHyrVu+Z7KRHijuoDIyMqhZ01FipAA8XfNcn+E3GeNXM8Lzwtc28GpEnmbR0g+AzIxH4zADHYnDEZANUoNeJCK5nZuC8MFvAkWSxGS7nvJIxLSO3uzlm/Wt6lK1t3JbuKUpWAKUpQClKUApSlAK1r/AInDAoeeSOJSdIaR1QFsE4BYgZwCcexrZqvc48Blult+iQDBciYgzSwllEM0eFkiBZTmQH7A0BKcT4tHDA1wfEoUFQu5dmICKmO5Ziqj3YVH8K5cQxM15HHLNO/Vn1KHUPjComofSi4QfYnuxqgWHIVzMxCzRvFZz2gUeJI7hreCGOaMlQekisj40qRqdgd12krT4ccRVd70iXTEgmDzFlUWMsD4BO/4zRuNxnpgkg1d3HYrZWL3ZWlpC5ihSGNyodkRY1YpnAYquDjORntWWPikDadMsZ140YkU6tQYrpwd8hXP+U+hqhR/Dm66qTdSNHjiiRNMtwxUpfCd8O+5DRa1xsMuQFArFwj4Y3kK7XKh5DE00ivMHJS0uLdt+7eN4pAcjse2kEy23qyTplKr3JPAp7S3aK4kDsX1LhmbC6VGCSqjuCdkXvvlssysAsNKUoBSlKAUpSgFKUoBVNmtf7QunEvit7aUxxxn6XmT9pJIP3tJ8AHbYnzq5VVOAT9G6uLaTZuvJMv8UM7lwy+uGLKftXRQ0UmtzDJebl2Bo+mUQrjGkoun/TG1Q/Ac2d0LLJMEqs1uCSek6bvED+UqdQ9MEelWgzrjORj71VvmBPxWNEI/3ZJZZdxkGRRGi475wS3oNs9xVU5SlGSltb68h6FtpSlcpkUpSgFKUoBSlKAUpSgFQvM3EpEVLe3OLi5YpEcZEagZkmYeYRd/dig86lp51RWd2CqoLMzEAKoGSST2AFQvLlu0rPfygh5wBCrDBitQSY1I8mfJkbzBYL+4KqPVlLqSnDOHRwQpDEMJGuB6n1LHzYnJJ8ySfOtqlKkkUpSgFKUoBSlKAUpSgFKUoBSleO4AJJwAMknyHvQGO7u0ijaWRgqIpZ2JwAoGST+lViPgRvyLy56sJ04tEU6JIUJB1yHf8R8DwnIUYXBOomP5mM95azXcLOkNtDJNZKqqTc3Ealo5mVlbVGGA0qR4j4/yGtKbmXikN7JbxBrgFYFhSWLB1NazSNJ1UCLpEqxKwO3jG6+exScNtynpoWL/AGTuSNLX0unz0xQq5Hs+Mg++K2pOTbYRKkIMTxsXimU5lSRvqYs2S+rYEHIYbEdsVvgfMPEmkij8UiSyQq8s1uymKQ200txGFXp+FXSJQTnBlYZYrgfdpzJdpA80rSm6GoS2xgzDBm4WNWDIgJVUIbPUOpdTZIGRmVact2StNixcN41Ikgtb0BZTtFKoxFc4GfB+STAJMZ9CVLAEicqF4eFv7CI3cIHzEKPJE2rwMQGwM4ZSrbg7EEDzrTHEZrDC3bGS1zhLk5Lxei3eBuPLrfbXg+IzbNsVa+xZqV4rAjIOQdwR5ivagkUpSgFKUoBSlR/HOK/Lwlwut2ISGPODJK5wiA+WT3PkASdhWUrhK5HcWJurgWQz0o9Mt2fJt8xwZ/iI1MPygD9+rDUdwHhPy8OljrkdjJPJjHUmfd2x5DOwHkoUeVSNZk+SKfRClKVJIpSlAKUpQClKUApSlAKUpQCq3dMb+V7dciziOm4cf+IkBIaBT/dr2cjufB5PX3xe7kuZWsbZmTSF+bnXYxIwBEUR/vXXz/cU6u5UGbtLRIo1ijUKiKFRQMBVAwAKvw+pWxkRAAAAAAMADYADyFfVKVBIpSlAK8Izsa9pQFc+QlsSWtVaW2O7WwILQ+9pnuvf8LP8mMaTN2HEIp41lhYOjDII/wDY+YI7EHcHY1sVB3/BHSQ3NjoSVt5o22iuP58bpJ5CQAnyYMAMXdPcrfcnKVHcG45HcBgA0ckZAmikGJI2PbUOxB3wwJU42JqRqWrEtWFKUrAFV3hZ+buTeHeGDVHab5Dtuss/pg7xqfyhz2esvMly8hSxhbTJcAmRwd4bZcCRx6MciNfPU+f3DUxbWyRoscahURQqqowFUDAAA7ACr2RWyMtKUqCRSlKAUpSgFKUoBSlKAVgvb6KFDJM6og7szAD23NZ64hzxzdkteSDWBI0VpGSdKhSQXI9Tgknv2HvXXhMK8RPLyNdSeRXOo2/PXDnYKLhAW7agyj/zMAP61zbmT4tXdrxe6sRgxMYkicIXa3JjjLyKg3lGCzaPUDyyDz+2+Itxr/HWN4z9Shcbfwn/AK5rr/wykhSeSJEXE8YuI5NI14AVCpbuQAyEb7ZNd+K4d2Ec8dfUxTrd60kXrgvD4oYVWHOk+Ms2dbs/iZ5CdyzHck//AFW9SleMzaKUpWAKUpQClKUApSlARXGOALMVlRjFcRgiKZO4HfS47SRk90O3pg4IqfHfistjJDa3kQW5kljWTS+YhAzaTcI2M42PgIDAg+WCeg1z3nb4acJZbjiFxFI0mkyMRPKNTAYA7nTvgegHltWyHedvkUn1LnxXj1tbAG4lRNX0gnxN5HSo3P6Cqdz9zZaz8Lu0tpwZRECijUrkh1IKAgEke3auZ8y8zPaaV/a3Lopkkk30gDSoH+nbtt71ocC50a4lWC7VSJGAR1Glkf8Ad7e+NxuK9uPCLwu3qcnbvdLQ6j8IrDjKCSXiaDEqph5Wb5khAQisu4CjLHBwwLHvnbpVVzkbjEk9uVlOqSBzE7fnwAysfcqVz75qx14tWLjNxlujpzZtRSlK1AUpSgFKUoBSlKAUpSgFcD515WkZXtB+2t5WeMHA6kTkkEfcH9CpFd8qM41y7b3agTL4l+h1Ol0/lYbj7dq7sFivZ53ezNdSGdeZ+WbPk68kkCdJ033Z1IUD1ye/6Zrufw14aeuZE/ZW0Hyyt+ZyYy2D/CEX9WqYT4bW+RrmuXXzUyIA3sxRFb+tWizs44kWOJQiKMKqjAAruxvEo1oZIczXClLNmkZqUpXhnQKUpQClKUApSlAKUpQCozmbhrXFpNAmzSRkL/N3AP3IA/WpOlVGTi00D80858vy3JW5hUsyr05o/wB9WUny898jHtUZyvynP11mnRoo4mDsXGkkqcgAHfvjev0Xxrku2uX6p1xSn6pImCs3b6wQVbYYyQTWrZ/Du1Vw8jSz4IKrKylAR5lUVQ365r6KPF4ZLNanJ2Ml3U9D4+Hdk627zOCPmZeogI36ehUQn7hc/rVrpSvn6tR1Jub5nUkkrIUpStZkUpSgFKUoBSlKAUpSgBqicnXN6J5eql86ZC23X0qvy5lkJeTJ3lDahjY9MRbd6vdKA5Pw3ivGra01GKeSZoIHCyLPPlxHM0jMdOqJ2k6MZixgbMCAWdbTyhzDeXNxNHKI+lbZQyIpxJK0jMgVtRHhg6WoDszkHtVuxXiIAMAAD0AxQH1SlKAUpSgFKUoBSlKAUpSgFcsm47f2kr3DGbpJNc9dZllKuhv1WBbYSEAt8sZWUR5zpAbuK6nXy0YPcA4ORkdj6igObXvNvGoEkeaFAEs3mLCCTQkgtzLpdmIHhk8GzMTjBUZLjPc8ycZAkaOEukYmeIm0lVrhUktVRWQkNGWElxtgEiLUBjv0MqD3pigOcycz8bC3DfL7o+mNRbzZQdeRFbOnEymMIx0dQ7521eC9cFupZLaGWZOnLJDG8qYI0OyAsuDuMMSP0rcxXtAKUpQClKUApSlAKUpQH//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lgn="l" eaLnBrk="1" hangingPunct="1"/>
            <a:r>
              <a:rPr lang="en-US" sz="4000" smtClean="0">
                <a:solidFill>
                  <a:schemeClr val="accent2"/>
                </a:solidFill>
              </a:rPr>
              <a:t>The Angry Birds Task</a:t>
            </a:r>
          </a:p>
        </p:txBody>
      </p:sp>
      <p:sp>
        <p:nvSpPr>
          <p:cNvPr id="11267" name="Rectangle 3"/>
          <p:cNvSpPr>
            <a:spLocks noGrp="1" noChangeArrowheads="1"/>
          </p:cNvSpPr>
          <p:nvPr>
            <p:ph type="body" idx="4294967295"/>
          </p:nvPr>
        </p:nvSpPr>
        <p:spPr/>
        <p:txBody>
          <a:bodyPr/>
          <a:lstStyle/>
          <a:p>
            <a:pPr eaLnBrk="1" hangingPunct="1"/>
            <a:r>
              <a:rPr lang="en-US" sz="2400" dirty="0" smtClean="0"/>
              <a:t>Need to make </a:t>
            </a:r>
            <a:r>
              <a:rPr lang="en-US" sz="2400" u="sng" dirty="0" smtClean="0"/>
              <a:t>four</a:t>
            </a:r>
            <a:r>
              <a:rPr lang="en-US" sz="2400" dirty="0" smtClean="0"/>
              <a:t> decisions</a:t>
            </a:r>
          </a:p>
          <a:p>
            <a:pPr lvl="1" eaLnBrk="1" hangingPunct="1"/>
            <a:r>
              <a:rPr lang="en-US" sz="2000" dirty="0" smtClean="0">
                <a:solidFill>
                  <a:srgbClr val="C00000"/>
                </a:solidFill>
              </a:rPr>
              <a:t>Shot angle</a:t>
            </a:r>
          </a:p>
          <a:p>
            <a:pPr lvl="1" eaLnBrk="1" hangingPunct="1"/>
            <a:r>
              <a:rPr lang="en-US" sz="2000" dirty="0" smtClean="0">
                <a:solidFill>
                  <a:srgbClr val="C00000"/>
                </a:solidFill>
              </a:rPr>
              <a:t>Distance to pull back slingshot</a:t>
            </a:r>
          </a:p>
          <a:p>
            <a:pPr lvl="1" eaLnBrk="1" hangingPunct="1"/>
            <a:r>
              <a:rPr lang="en-US" sz="2000" dirty="0" smtClean="0">
                <a:solidFill>
                  <a:srgbClr val="C00000"/>
                </a:solidFill>
              </a:rPr>
              <a:t>Tap time</a:t>
            </a:r>
          </a:p>
          <a:p>
            <a:pPr lvl="1" eaLnBrk="1" hangingPunct="1"/>
            <a:r>
              <a:rPr lang="en-US" sz="2000" dirty="0" smtClean="0">
                <a:solidFill>
                  <a:srgbClr val="C00000"/>
                </a:solidFill>
              </a:rPr>
              <a:t>Delay before next shot</a:t>
            </a:r>
          </a:p>
          <a:p>
            <a:pPr eaLnBrk="1" hangingPunct="1">
              <a:spcBef>
                <a:spcPts val="1800"/>
              </a:spcBef>
            </a:pPr>
            <a:r>
              <a:rPr lang="en-US" sz="2400" dirty="0" smtClean="0"/>
              <a:t>We </a:t>
            </a:r>
            <a:r>
              <a:rPr lang="en-US" sz="2400" u="sng" dirty="0" smtClean="0"/>
              <a:t>focus</a:t>
            </a:r>
            <a:r>
              <a:rPr lang="en-US" sz="2400" dirty="0" smtClean="0"/>
              <a:t> on </a:t>
            </a:r>
            <a:r>
              <a:rPr lang="en-US" sz="2400" u="sng" dirty="0" smtClean="0">
                <a:solidFill>
                  <a:srgbClr val="C00000"/>
                </a:solidFill>
              </a:rPr>
              <a:t>choosing </a:t>
            </a:r>
            <a:r>
              <a:rPr lang="en-US" sz="2400" b="1" u="sng" dirty="0" smtClean="0">
                <a:solidFill>
                  <a:srgbClr val="C00000"/>
                </a:solidFill>
              </a:rPr>
              <a:t>shot angle</a:t>
            </a:r>
          </a:p>
          <a:p>
            <a:pPr eaLnBrk="1" hangingPunct="1">
              <a:spcBef>
                <a:spcPts val="1800"/>
              </a:spcBef>
            </a:pPr>
            <a:r>
              <a:rPr lang="en-US" sz="2400" dirty="0" smtClean="0"/>
              <a:t>Always pull sling back as far as possible</a:t>
            </a:r>
          </a:p>
          <a:p>
            <a:pPr eaLnBrk="1" hangingPunct="1">
              <a:spcBef>
                <a:spcPts val="1800"/>
              </a:spcBef>
            </a:pPr>
            <a:r>
              <a:rPr lang="en-US" sz="2400" dirty="0" smtClean="0"/>
              <a:t>Always wait 10 seconds after shot</a:t>
            </a:r>
          </a:p>
          <a:p>
            <a:pPr eaLnBrk="1" hangingPunct="1">
              <a:spcBef>
                <a:spcPts val="1800"/>
              </a:spcBef>
            </a:pPr>
            <a:r>
              <a:rPr lang="en-US" sz="2400" i="1" u="sng" dirty="0" smtClean="0"/>
              <a:t>Tap time</a:t>
            </a:r>
            <a:r>
              <a:rPr lang="en-US" sz="2400" dirty="0" smtClean="0"/>
              <a:t> handled by finding ranges in training</a:t>
            </a:r>
            <a:br>
              <a:rPr lang="en-US" sz="2400" dirty="0" smtClean="0"/>
            </a:br>
            <a:r>
              <a:rPr lang="en-US" sz="2400" dirty="0" smtClean="0"/>
              <a:t>data (per bird type) that performed well</a:t>
            </a:r>
          </a:p>
          <a:p>
            <a:pPr eaLnBrk="1" hangingPunct="1"/>
            <a:endParaRPr lang="en-US" dirty="0" smtClean="0"/>
          </a:p>
        </p:txBody>
      </p:sp>
      <p:pic>
        <p:nvPicPr>
          <p:cNvPr id="11268" name="Picture 4" descr="C:\Users\shavlik\AppData\Local\Microsoft\Windows\Temporary Internet Files\Content.IE5\00ASPI5Q\MC9000979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825" y="5815013"/>
            <a:ext cx="19081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shavlik\AppData\Local\Microsoft\Windows\Temporary Internet Files\Content.IE5\RUX48086\MC9002339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88913"/>
            <a:ext cx="24828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52413" y="274638"/>
            <a:ext cx="8793162" cy="1143000"/>
          </a:xfrm>
        </p:spPr>
        <p:txBody>
          <a:bodyPr/>
          <a:lstStyle/>
          <a:p>
            <a:pPr algn="l" eaLnBrk="1" hangingPunct="1"/>
            <a:r>
              <a:rPr lang="en-US" sz="4000" smtClean="0">
                <a:solidFill>
                  <a:schemeClr val="accent2"/>
                </a:solidFill>
              </a:rPr>
              <a:t>Experimental Control:  </a:t>
            </a:r>
            <a:br>
              <a:rPr lang="en-US" sz="4000" smtClean="0">
                <a:solidFill>
                  <a:schemeClr val="accent2"/>
                </a:solidFill>
              </a:rPr>
            </a:br>
            <a:r>
              <a:rPr lang="en-US" sz="3600" b="1" smtClean="0">
                <a:solidFill>
                  <a:schemeClr val="accent2"/>
                </a:solidFill>
              </a:rPr>
              <a:t>NaiveAgent</a:t>
            </a:r>
          </a:p>
        </p:txBody>
      </p:sp>
      <p:sp>
        <p:nvSpPr>
          <p:cNvPr id="15363" name="Rectangle 3"/>
          <p:cNvSpPr>
            <a:spLocks noGrp="1" noChangeArrowheads="1"/>
          </p:cNvSpPr>
          <p:nvPr>
            <p:ph type="body" idx="4294967295"/>
          </p:nvPr>
        </p:nvSpPr>
        <p:spPr>
          <a:xfrm>
            <a:off x="457200" y="1600200"/>
            <a:ext cx="8588375" cy="4525963"/>
          </a:xfrm>
        </p:spPr>
        <p:txBody>
          <a:bodyPr/>
          <a:lstStyle/>
          <a:p>
            <a:pPr eaLnBrk="1" hangingPunct="1">
              <a:spcBef>
                <a:spcPts val="1800"/>
              </a:spcBef>
            </a:pPr>
            <a:r>
              <a:rPr lang="en-US" sz="2800" dirty="0" smtClean="0"/>
              <a:t>Provided by conference organizers</a:t>
            </a:r>
          </a:p>
          <a:p>
            <a:pPr eaLnBrk="1" hangingPunct="1">
              <a:spcBef>
                <a:spcPts val="1800"/>
              </a:spcBef>
            </a:pPr>
            <a:r>
              <a:rPr lang="en-US" sz="2800" dirty="0" smtClean="0"/>
              <a:t>Detects birds, pigs, ice, slingshot, </a:t>
            </a:r>
            <a:r>
              <a:rPr lang="en-US" sz="2800" dirty="0" err="1" smtClean="0"/>
              <a:t>etc</a:t>
            </a:r>
            <a:r>
              <a:rPr lang="en-US" sz="2800" dirty="0" smtClean="0"/>
              <a:t>, then shoots </a:t>
            </a:r>
          </a:p>
          <a:p>
            <a:pPr eaLnBrk="1" hangingPunct="1">
              <a:spcBef>
                <a:spcPts val="1800"/>
              </a:spcBef>
            </a:pPr>
            <a:r>
              <a:rPr lang="en-US" sz="2800" dirty="0" smtClean="0"/>
              <a:t>Randomly choose pig to target</a:t>
            </a:r>
          </a:p>
          <a:p>
            <a:pPr eaLnBrk="1" hangingPunct="1">
              <a:spcBef>
                <a:spcPts val="1800"/>
              </a:spcBef>
            </a:pPr>
            <a:r>
              <a:rPr lang="en-US" sz="2800" dirty="0" smtClean="0"/>
              <a:t>Randomly choose one of two trajectories:</a:t>
            </a:r>
          </a:p>
          <a:p>
            <a:pPr eaLnBrk="1" hangingPunct="1">
              <a:spcBef>
                <a:spcPts val="1800"/>
              </a:spcBef>
              <a:buFontTx/>
              <a:buNone/>
            </a:pPr>
            <a:r>
              <a:rPr lang="en-US" sz="2800" dirty="0" smtClean="0"/>
              <a:t>      	</a:t>
            </a:r>
            <a:r>
              <a:rPr lang="en-US" sz="2400" dirty="0" smtClean="0">
                <a:solidFill>
                  <a:srgbClr val="C00000"/>
                </a:solidFill>
              </a:rPr>
              <a:t>- high-arching shot </a:t>
            </a:r>
          </a:p>
          <a:p>
            <a:pPr eaLnBrk="1" hangingPunct="1">
              <a:spcBef>
                <a:spcPts val="1800"/>
              </a:spcBef>
              <a:buFontTx/>
              <a:buNone/>
            </a:pPr>
            <a:r>
              <a:rPr lang="en-US" sz="2400" dirty="0" smtClean="0">
                <a:solidFill>
                  <a:srgbClr val="C00000"/>
                </a:solidFill>
              </a:rPr>
              <a:t> 		- direct shot</a:t>
            </a:r>
          </a:p>
          <a:p>
            <a:pPr eaLnBrk="1" hangingPunct="1">
              <a:spcBef>
                <a:spcPts val="1800"/>
              </a:spcBef>
            </a:pPr>
            <a:r>
              <a:rPr lang="en-US" sz="2800" dirty="0" smtClean="0"/>
              <a:t>Simple algorithm for choosing ‘tap time’</a:t>
            </a:r>
          </a:p>
        </p:txBody>
      </p:sp>
      <p:pic>
        <p:nvPicPr>
          <p:cNvPr id="15364" name="Picture 4" descr="C:\Users\shavlik\AppData\Local\Microsoft\Windows\Temporary Internet Files\Content.IE5\TOKL3G6V\MC9000487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188913"/>
            <a:ext cx="12287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algn="l" eaLnBrk="1" hangingPunct="1"/>
            <a:r>
              <a:rPr lang="en-US" sz="4000" smtClean="0">
                <a:solidFill>
                  <a:schemeClr val="accent2"/>
                </a:solidFill>
              </a:rPr>
              <a:t>Data-Collection Phase</a:t>
            </a:r>
          </a:p>
        </p:txBody>
      </p:sp>
      <p:sp>
        <p:nvSpPr>
          <p:cNvPr id="12291" name="Rectangle 3"/>
          <p:cNvSpPr>
            <a:spLocks noGrp="1" noChangeArrowheads="1"/>
          </p:cNvSpPr>
          <p:nvPr>
            <p:ph type="body" idx="4294967295"/>
          </p:nvPr>
        </p:nvSpPr>
        <p:spPr>
          <a:xfrm>
            <a:off x="457200" y="1600200"/>
            <a:ext cx="8435975" cy="4525963"/>
          </a:xfrm>
        </p:spPr>
        <p:txBody>
          <a:bodyPr/>
          <a:lstStyle/>
          <a:p>
            <a:pPr eaLnBrk="1" hangingPunct="1">
              <a:lnSpc>
                <a:spcPct val="90000"/>
              </a:lnSpc>
            </a:pPr>
            <a:r>
              <a:rPr lang="en-US" sz="2800" dirty="0" smtClean="0"/>
              <a:t>Challenge: getting enough GOOD shots</a:t>
            </a:r>
          </a:p>
          <a:p>
            <a:pPr eaLnBrk="1" hangingPunct="1">
              <a:lnSpc>
                <a:spcPct val="90000"/>
              </a:lnSpc>
              <a:spcBef>
                <a:spcPts val="2400"/>
              </a:spcBef>
            </a:pPr>
            <a:r>
              <a:rPr lang="en-US" sz="2800" dirty="0" smtClean="0"/>
              <a:t>Use </a:t>
            </a:r>
            <a:r>
              <a:rPr lang="en-US" sz="2800" b="1" dirty="0" err="1" smtClean="0">
                <a:solidFill>
                  <a:srgbClr val="00B050"/>
                </a:solidFill>
              </a:rPr>
              <a:t>NaiveAgent</a:t>
            </a:r>
            <a:r>
              <a:rPr lang="en-US" sz="2800" dirty="0" smtClean="0"/>
              <a:t> &amp; Our </a:t>
            </a:r>
            <a:r>
              <a:rPr lang="en-US" sz="2800" b="1" smtClean="0">
                <a:solidFill>
                  <a:srgbClr val="00B050"/>
                </a:solidFill>
              </a:rPr>
              <a:t>RandomAngleAgent</a:t>
            </a:r>
            <a:endParaRPr lang="en-US" sz="2800" b="1" dirty="0" smtClean="0">
              <a:solidFill>
                <a:srgbClr val="00B050"/>
              </a:solidFill>
            </a:endParaRPr>
          </a:p>
          <a:p>
            <a:pPr eaLnBrk="1" hangingPunct="1">
              <a:lnSpc>
                <a:spcPct val="90000"/>
              </a:lnSpc>
              <a:spcBef>
                <a:spcPts val="1200"/>
              </a:spcBef>
              <a:buFontTx/>
              <a:buNone/>
            </a:pPr>
            <a:r>
              <a:rPr lang="en-US" sz="2800" dirty="0" smtClean="0"/>
              <a:t>	</a:t>
            </a:r>
            <a:r>
              <a:rPr lang="en-US" sz="2400" dirty="0" smtClean="0"/>
              <a:t> - Run on a number of machines</a:t>
            </a:r>
          </a:p>
          <a:p>
            <a:pPr eaLnBrk="1" hangingPunct="1">
              <a:lnSpc>
                <a:spcPct val="90000"/>
              </a:lnSpc>
              <a:spcBef>
                <a:spcPts val="1200"/>
              </a:spcBef>
              <a:buFontTx/>
              <a:buNone/>
            </a:pPr>
            <a:r>
              <a:rPr lang="en-US" sz="2400" dirty="0" smtClean="0"/>
              <a:t>	 - Collected several million shots</a:t>
            </a:r>
          </a:p>
          <a:p>
            <a:pPr eaLnBrk="1" hangingPunct="1">
              <a:lnSpc>
                <a:spcPct val="90000"/>
              </a:lnSpc>
              <a:spcBef>
                <a:spcPts val="2400"/>
              </a:spcBef>
            </a:pPr>
            <a:r>
              <a:rPr lang="en-US" sz="2800" b="1" dirty="0" err="1" smtClean="0">
                <a:solidFill>
                  <a:srgbClr val="00B050"/>
                </a:solidFill>
              </a:rPr>
              <a:t>TweakMacrosAgent</a:t>
            </a:r>
            <a:endParaRPr lang="en-US" sz="2800" dirty="0" smtClean="0"/>
          </a:p>
          <a:p>
            <a:pPr eaLnBrk="1" hangingPunct="1">
              <a:lnSpc>
                <a:spcPct val="90000"/>
              </a:lnSpc>
              <a:spcBef>
                <a:spcPts val="1200"/>
              </a:spcBef>
              <a:buFontTx/>
              <a:buNone/>
            </a:pPr>
            <a:r>
              <a:rPr lang="en-US" sz="2800" dirty="0" smtClean="0"/>
              <a:t>	 - </a:t>
            </a:r>
            <a:r>
              <a:rPr lang="en-US" sz="2400" dirty="0" smtClean="0"/>
              <a:t>Use </a:t>
            </a:r>
            <a:r>
              <a:rPr lang="en-US" sz="2400" i="1" dirty="0" smtClean="0"/>
              <a:t>shot sequences </a:t>
            </a:r>
            <a:r>
              <a:rPr lang="en-US" sz="2400" dirty="0" smtClean="0"/>
              <a:t>that resulted in the </a:t>
            </a:r>
            <a:r>
              <a:rPr lang="en-US" sz="2400" u="sng" dirty="0" smtClean="0"/>
              <a:t>highest scores</a:t>
            </a:r>
          </a:p>
          <a:p>
            <a:pPr eaLnBrk="1" hangingPunct="1">
              <a:lnSpc>
                <a:spcPct val="90000"/>
              </a:lnSpc>
              <a:spcBef>
                <a:spcPts val="1200"/>
              </a:spcBef>
              <a:buFontTx/>
              <a:buNone/>
            </a:pPr>
            <a:r>
              <a:rPr lang="en-US" sz="2400" dirty="0" smtClean="0"/>
              <a:t>	 - Replay these shots with some random variation</a:t>
            </a:r>
          </a:p>
          <a:p>
            <a:pPr eaLnBrk="1" hangingPunct="1">
              <a:lnSpc>
                <a:spcPct val="90000"/>
              </a:lnSpc>
              <a:spcBef>
                <a:spcPts val="1200"/>
              </a:spcBef>
              <a:buFontTx/>
              <a:buNone/>
            </a:pPr>
            <a:r>
              <a:rPr lang="en-US" sz="2400" dirty="0" smtClean="0"/>
              <a:t>	 - Helps find more </a:t>
            </a:r>
            <a:r>
              <a:rPr lang="en-US" sz="2400" i="1" dirty="0" smtClean="0"/>
              <a:t>positive</a:t>
            </a:r>
            <a:r>
              <a:rPr lang="en-US" sz="2400" dirty="0" smtClean="0"/>
              <a:t> training examples</a:t>
            </a:r>
          </a:p>
          <a:p>
            <a:pPr eaLnBrk="1" hangingPunct="1">
              <a:lnSpc>
                <a:spcPct val="90000"/>
              </a:lnSpc>
              <a:spcBef>
                <a:spcPts val="1200"/>
              </a:spcBef>
              <a:buFontTx/>
              <a:buNone/>
            </a:pPr>
            <a:r>
              <a:rPr lang="en-US" sz="2400" dirty="0" smtClean="0"/>
              <a:t> </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pic>
        <p:nvPicPr>
          <p:cNvPr id="12292" name="Picture 4" descr="C:\Users\shavlik\AppData\Local\Microsoft\Windows\Temporary Internet Files\Content.IE5\RUX48086\MC900370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33338"/>
            <a:ext cx="155892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42913" y="188913"/>
            <a:ext cx="8229600" cy="1143000"/>
          </a:xfrm>
        </p:spPr>
        <p:txBody>
          <a:bodyPr/>
          <a:lstStyle/>
          <a:p>
            <a:pPr algn="l" eaLnBrk="1" hangingPunct="1"/>
            <a:r>
              <a:rPr lang="en-US" sz="4000" dirty="0" smtClean="0">
                <a:solidFill>
                  <a:schemeClr val="accent2"/>
                </a:solidFill>
              </a:rPr>
              <a:t>Data-Filtering </a:t>
            </a:r>
            <a:br>
              <a:rPr lang="en-US" sz="4000" dirty="0" smtClean="0">
                <a:solidFill>
                  <a:schemeClr val="accent2"/>
                </a:solidFill>
              </a:rPr>
            </a:br>
            <a:r>
              <a:rPr lang="en-US" sz="4000" dirty="0" smtClean="0">
                <a:solidFill>
                  <a:schemeClr val="accent2"/>
                </a:solidFill>
              </a:rPr>
              <a:t>Summary</a:t>
            </a:r>
          </a:p>
        </p:txBody>
      </p:sp>
      <p:sp>
        <p:nvSpPr>
          <p:cNvPr id="2" name="TextBox 1"/>
          <p:cNvSpPr txBox="1">
            <a:spLocks noChangeArrowheads="1"/>
          </p:cNvSpPr>
          <p:nvPr/>
        </p:nvSpPr>
        <p:spPr bwMode="auto">
          <a:xfrm>
            <a:off x="539750" y="2276475"/>
            <a:ext cx="36718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sz="2400" b="0" dirty="0"/>
              <a:t>From 724,993 games </a:t>
            </a:r>
            <a:br>
              <a:rPr lang="en-US" sz="2400" b="0" dirty="0"/>
            </a:br>
            <a:r>
              <a:rPr lang="en-US" sz="2400" b="0" dirty="0"/>
              <a:t>involving 3,986,260 shots</a:t>
            </a:r>
          </a:p>
          <a:p>
            <a:pPr eaLnBrk="1" hangingPunct="1">
              <a:spcBef>
                <a:spcPct val="0"/>
              </a:spcBef>
              <a:buFontTx/>
              <a:buNone/>
            </a:pPr>
            <a:endParaRPr lang="en-US" sz="2400" b="0" dirty="0"/>
          </a:p>
          <a:p>
            <a:pPr eaLnBrk="1" hangingPunct="1">
              <a:spcBef>
                <a:spcPct val="0"/>
              </a:spcBef>
              <a:buFontTx/>
              <a:buNone/>
            </a:pPr>
            <a:r>
              <a:rPr lang="en-US" sz="2400" b="0" dirty="0"/>
              <a:t>Ended up with </a:t>
            </a:r>
            <a:br>
              <a:rPr lang="en-US" sz="2400" b="0" dirty="0"/>
            </a:br>
            <a:r>
              <a:rPr lang="en-US" sz="2400" b="0" dirty="0"/>
              <a:t>224,916 positive &amp;</a:t>
            </a:r>
            <a:br>
              <a:rPr lang="en-US" sz="2400" b="0" dirty="0"/>
            </a:br>
            <a:r>
              <a:rPr lang="en-US" sz="2400" b="0" dirty="0"/>
              <a:t>168,549 negative </a:t>
            </a:r>
            <a:br>
              <a:rPr lang="en-US" sz="2400" b="0" dirty="0"/>
            </a:br>
            <a:r>
              <a:rPr lang="en-US" sz="2400" b="0" dirty="0"/>
              <a:t>examples</a:t>
            </a:r>
          </a:p>
        </p:txBody>
      </p:sp>
      <p:grpSp>
        <p:nvGrpSpPr>
          <p:cNvPr id="95" name="Group 94"/>
          <p:cNvGrpSpPr/>
          <p:nvPr/>
        </p:nvGrpSpPr>
        <p:grpSpPr>
          <a:xfrm>
            <a:off x="4575248" y="506154"/>
            <a:ext cx="3597963" cy="5543490"/>
            <a:chOff x="3657603" y="542768"/>
            <a:chExt cx="3597963" cy="5543490"/>
          </a:xfrm>
        </p:grpSpPr>
        <p:sp>
          <p:nvSpPr>
            <p:cNvPr id="96" name="Down Arrow 95"/>
            <p:cNvSpPr/>
            <p:nvPr/>
          </p:nvSpPr>
          <p:spPr>
            <a:xfrm>
              <a:off x="4492485" y="1559459"/>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Rounded Rectangle 96"/>
            <p:cNvSpPr/>
            <p:nvPr/>
          </p:nvSpPr>
          <p:spPr>
            <a:xfrm>
              <a:off x="4226118" y="542768"/>
              <a:ext cx="2202512" cy="9848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98" name="TextBox 97"/>
            <p:cNvSpPr txBox="1"/>
            <p:nvPr/>
          </p:nvSpPr>
          <p:spPr>
            <a:xfrm>
              <a:off x="4255489" y="544136"/>
              <a:ext cx="2226365" cy="984885"/>
            </a:xfrm>
            <a:prstGeom prst="rect">
              <a:avLst/>
            </a:prstGeom>
            <a:noFill/>
          </p:spPr>
          <p:txBody>
            <a:bodyPr wrap="square" rtlCol="0">
              <a:spAutoFit/>
            </a:bodyPr>
            <a:lstStyle/>
            <a:p>
              <a:pPr algn="ctr"/>
              <a:r>
                <a:rPr lang="en-US" sz="1600" b="0" dirty="0" smtClean="0">
                  <a:latin typeface="Calibri" panose="020F0502020204030204" pitchFamily="34" charset="0"/>
                </a:rPr>
                <a:t>Training data of shots</a:t>
              </a:r>
            </a:p>
            <a:p>
              <a:pPr algn="ctr"/>
              <a:r>
                <a:rPr lang="en-US" sz="1400" b="0" dirty="0" smtClean="0">
                  <a:latin typeface="Calibri" panose="020F0502020204030204" pitchFamily="34" charset="0"/>
                </a:rPr>
                <a:t>(collected via </a:t>
              </a:r>
              <a:r>
                <a:rPr lang="en-US" sz="1400" b="0" dirty="0" err="1" smtClean="0">
                  <a:latin typeface="Calibri" panose="020F0502020204030204" pitchFamily="34" charset="0"/>
                </a:rPr>
                <a:t>NaiveAgent</a:t>
              </a:r>
              <a:r>
                <a:rPr lang="en-US" sz="1400" b="0" dirty="0" smtClean="0">
                  <a:latin typeface="Calibri" panose="020F0502020204030204" pitchFamily="34" charset="0"/>
                </a:rPr>
                <a:t>, </a:t>
              </a:r>
              <a:r>
                <a:rPr lang="en-US" sz="1400" b="0" dirty="0" err="1" smtClean="0">
                  <a:latin typeface="Calibri" panose="020F0502020204030204" pitchFamily="34" charset="0"/>
                </a:rPr>
                <a:t>RandomAngleAgent</a:t>
              </a:r>
              <a:r>
                <a:rPr lang="en-US" sz="1400" b="0" dirty="0" smtClean="0">
                  <a:latin typeface="Calibri" panose="020F0502020204030204" pitchFamily="34" charset="0"/>
                </a:rPr>
                <a:t>, and </a:t>
              </a:r>
              <a:r>
                <a:rPr lang="en-US" sz="1400" b="0" dirty="0" err="1" smtClean="0">
                  <a:latin typeface="Calibri" panose="020F0502020204030204" pitchFamily="34" charset="0"/>
                </a:rPr>
                <a:t>TweakMacrosAgent</a:t>
              </a:r>
              <a:r>
                <a:rPr lang="en-US" sz="1400" b="0" dirty="0" smtClean="0">
                  <a:latin typeface="Calibri" panose="020F0502020204030204" pitchFamily="34" charset="0"/>
                </a:rPr>
                <a:t>)</a:t>
              </a:r>
              <a:endParaRPr lang="en-US" sz="1400" b="0" dirty="0">
                <a:latin typeface="Calibri" panose="020F0502020204030204" pitchFamily="34" charset="0"/>
              </a:endParaRPr>
            </a:p>
          </p:txBody>
        </p:sp>
        <p:sp>
          <p:nvSpPr>
            <p:cNvPr id="99" name="Rounded Rectangle 98"/>
            <p:cNvSpPr/>
            <p:nvPr/>
          </p:nvSpPr>
          <p:spPr>
            <a:xfrm>
              <a:off x="3657603" y="1900362"/>
              <a:ext cx="1718251" cy="5609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TextBox 99"/>
            <p:cNvSpPr txBox="1"/>
            <p:nvPr/>
          </p:nvSpPr>
          <p:spPr>
            <a:xfrm>
              <a:off x="3657603" y="1932986"/>
              <a:ext cx="1722231" cy="492443"/>
            </a:xfrm>
            <a:prstGeom prst="rect">
              <a:avLst/>
            </a:prstGeom>
            <a:noFill/>
          </p:spPr>
          <p:txBody>
            <a:bodyPr wrap="square" rtlCol="0">
              <a:spAutoFit/>
            </a:bodyPr>
            <a:lstStyle/>
            <a:p>
              <a:pPr algn="ctr"/>
              <a:r>
                <a:rPr lang="en-US" sz="1400" b="0" dirty="0" smtClean="0">
                  <a:latin typeface="Calibri" panose="020F0502020204030204" pitchFamily="34" charset="0"/>
                </a:rPr>
                <a:t>Positive examples </a:t>
              </a:r>
              <a:r>
                <a:rPr lang="en-US" sz="1200" b="0" dirty="0" smtClean="0">
                  <a:latin typeface="Calibri" panose="020F0502020204030204" pitchFamily="34" charset="0"/>
                </a:rPr>
                <a:t>(shots in </a:t>
              </a:r>
              <a:r>
                <a:rPr lang="en-US" sz="1200" b="0" i="1" dirty="0" smtClean="0">
                  <a:latin typeface="Calibri" panose="020F0502020204030204" pitchFamily="34" charset="0"/>
                </a:rPr>
                <a:t>winning</a:t>
              </a:r>
              <a:r>
                <a:rPr lang="en-US" sz="1200" b="0" dirty="0" smtClean="0">
                  <a:latin typeface="Calibri" panose="020F0502020204030204" pitchFamily="34" charset="0"/>
                </a:rPr>
                <a:t> games)</a:t>
              </a:r>
              <a:endParaRPr lang="en-US" sz="1200" b="0" dirty="0">
                <a:latin typeface="Calibri" panose="020F0502020204030204" pitchFamily="34" charset="0"/>
              </a:endParaRPr>
            </a:p>
          </p:txBody>
        </p:sp>
        <p:sp>
          <p:nvSpPr>
            <p:cNvPr id="101" name="Down Arrow 100"/>
            <p:cNvSpPr/>
            <p:nvPr/>
          </p:nvSpPr>
          <p:spPr>
            <a:xfrm>
              <a:off x="5938298" y="1559458"/>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Rounded Rectangle 101"/>
            <p:cNvSpPr/>
            <p:nvPr/>
          </p:nvSpPr>
          <p:spPr>
            <a:xfrm>
              <a:off x="5495675" y="1900362"/>
              <a:ext cx="1751939" cy="5609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TextBox 102"/>
            <p:cNvSpPr txBox="1"/>
            <p:nvPr/>
          </p:nvSpPr>
          <p:spPr>
            <a:xfrm>
              <a:off x="5501534" y="1925481"/>
              <a:ext cx="1746080" cy="492443"/>
            </a:xfrm>
            <a:prstGeom prst="rect">
              <a:avLst/>
            </a:prstGeom>
            <a:noFill/>
          </p:spPr>
          <p:txBody>
            <a:bodyPr wrap="square" rtlCol="0">
              <a:spAutoFit/>
            </a:bodyPr>
            <a:lstStyle/>
            <a:p>
              <a:pPr algn="ctr"/>
              <a:r>
                <a:rPr lang="en-US" sz="1400" b="0" dirty="0" smtClean="0">
                  <a:latin typeface="Calibri" panose="020F0502020204030204" pitchFamily="34" charset="0"/>
                </a:rPr>
                <a:t>Negative examples </a:t>
              </a:r>
              <a:r>
                <a:rPr lang="en-US" sz="1200" b="0" dirty="0" smtClean="0">
                  <a:latin typeface="Calibri" panose="020F0502020204030204" pitchFamily="34" charset="0"/>
                </a:rPr>
                <a:t>(shots in </a:t>
              </a:r>
              <a:r>
                <a:rPr lang="en-US" sz="1200" b="0" i="1" dirty="0" smtClean="0">
                  <a:latin typeface="Calibri" panose="020F0502020204030204" pitchFamily="34" charset="0"/>
                </a:rPr>
                <a:t>losing</a:t>
              </a:r>
              <a:r>
                <a:rPr lang="en-US" sz="1200" b="0" dirty="0" smtClean="0">
                  <a:latin typeface="Calibri" panose="020F0502020204030204" pitchFamily="34" charset="0"/>
                </a:rPr>
                <a:t> games)</a:t>
              </a:r>
              <a:endParaRPr lang="en-US" sz="1200" b="0" dirty="0">
                <a:latin typeface="Calibri" panose="020F0502020204030204" pitchFamily="34" charset="0"/>
              </a:endParaRPr>
            </a:p>
          </p:txBody>
        </p:sp>
        <p:sp>
          <p:nvSpPr>
            <p:cNvPr id="104" name="Down Arrow 103"/>
            <p:cNvSpPr/>
            <p:nvPr/>
          </p:nvSpPr>
          <p:spPr>
            <a:xfrm>
              <a:off x="5938299" y="2501040"/>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Rounded Rectangle 104"/>
            <p:cNvSpPr/>
            <p:nvPr/>
          </p:nvSpPr>
          <p:spPr>
            <a:xfrm>
              <a:off x="4917882" y="2811900"/>
              <a:ext cx="2337684" cy="5532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TextBox 105"/>
            <p:cNvSpPr txBox="1"/>
            <p:nvPr/>
          </p:nvSpPr>
          <p:spPr>
            <a:xfrm>
              <a:off x="4917882" y="2826921"/>
              <a:ext cx="2329732" cy="492443"/>
            </a:xfrm>
            <a:prstGeom prst="rect">
              <a:avLst/>
            </a:prstGeom>
            <a:noFill/>
          </p:spPr>
          <p:txBody>
            <a:bodyPr wrap="square" rtlCol="0">
              <a:spAutoFit/>
            </a:bodyPr>
            <a:lstStyle/>
            <a:p>
              <a:pPr algn="ctr"/>
              <a:r>
                <a:rPr lang="en-US" sz="1400" b="0" dirty="0" smtClean="0">
                  <a:latin typeface="Calibri" panose="020F0502020204030204" pitchFamily="34" charset="0"/>
                </a:rPr>
                <a:t>Discard ambiguous examples </a:t>
              </a:r>
              <a:r>
                <a:rPr lang="en-US" sz="1200" b="0" dirty="0" smtClean="0">
                  <a:latin typeface="Calibri" panose="020F0502020204030204" pitchFamily="34" charset="0"/>
                </a:rPr>
                <a:t>(in losing game, </a:t>
              </a:r>
              <a:r>
                <a:rPr lang="en-US" sz="1200" b="0" i="1" dirty="0" smtClean="0">
                  <a:latin typeface="Calibri" panose="020F0502020204030204" pitchFamily="34" charset="0"/>
                </a:rPr>
                <a:t>but</a:t>
              </a:r>
              <a:r>
                <a:rPr lang="en-US" sz="1200" b="0" dirty="0" smtClean="0">
                  <a:latin typeface="Calibri" panose="020F0502020204030204" pitchFamily="34" charset="0"/>
                </a:rPr>
                <a:t> killed pig)</a:t>
              </a:r>
              <a:endParaRPr lang="en-US" sz="1200" b="0" dirty="0">
                <a:latin typeface="Calibri" panose="020F0502020204030204" pitchFamily="34" charset="0"/>
              </a:endParaRPr>
            </a:p>
          </p:txBody>
        </p:sp>
        <p:sp>
          <p:nvSpPr>
            <p:cNvPr id="107" name="Down Arrow 106"/>
            <p:cNvSpPr/>
            <p:nvPr/>
          </p:nvSpPr>
          <p:spPr>
            <a:xfrm>
              <a:off x="4492484" y="2501038"/>
              <a:ext cx="270347" cy="12081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Down Arrow 107"/>
            <p:cNvSpPr/>
            <p:nvPr/>
          </p:nvSpPr>
          <p:spPr>
            <a:xfrm>
              <a:off x="5947575" y="3416003"/>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Rounded Rectangle 108"/>
            <p:cNvSpPr/>
            <p:nvPr/>
          </p:nvSpPr>
          <p:spPr>
            <a:xfrm>
              <a:off x="3772565" y="3725101"/>
              <a:ext cx="3289188" cy="5532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TextBox 109"/>
            <p:cNvSpPr txBox="1"/>
            <p:nvPr/>
          </p:nvSpPr>
          <p:spPr>
            <a:xfrm>
              <a:off x="3702601" y="3762172"/>
              <a:ext cx="3432430" cy="492443"/>
            </a:xfrm>
            <a:prstGeom prst="rect">
              <a:avLst/>
            </a:prstGeom>
            <a:noFill/>
          </p:spPr>
          <p:txBody>
            <a:bodyPr wrap="square" rtlCol="0">
              <a:spAutoFit/>
            </a:bodyPr>
            <a:lstStyle/>
            <a:p>
              <a:pPr algn="ctr"/>
              <a:r>
                <a:rPr lang="en-US" sz="1400" b="0" dirty="0" smtClean="0">
                  <a:latin typeface="Calibri" panose="020F0502020204030204" pitchFamily="34" charset="0"/>
                </a:rPr>
                <a:t>Discard examples with bad tap times</a:t>
              </a:r>
            </a:p>
            <a:p>
              <a:pPr algn="ctr"/>
              <a:r>
                <a:rPr lang="en-US" sz="1200" b="0" dirty="0" smtClean="0">
                  <a:latin typeface="Calibri" panose="020F0502020204030204" pitchFamily="34" charset="0"/>
                </a:rPr>
                <a:t>(thresholds provided by </a:t>
              </a:r>
              <a:r>
                <a:rPr lang="en-US" sz="1200" b="0" dirty="0" err="1" smtClean="0">
                  <a:latin typeface="Calibri" panose="020F0502020204030204" pitchFamily="34" charset="0"/>
                </a:rPr>
                <a:t>TapTimeIntervalEstimator</a:t>
              </a:r>
              <a:r>
                <a:rPr lang="en-US" sz="1200" b="0" dirty="0" smtClean="0">
                  <a:latin typeface="Calibri" panose="020F0502020204030204" pitchFamily="34" charset="0"/>
                </a:rPr>
                <a:t>)</a:t>
              </a:r>
              <a:endParaRPr lang="en-US" sz="1200" b="0" dirty="0">
                <a:latin typeface="Calibri" panose="020F0502020204030204" pitchFamily="34" charset="0"/>
              </a:endParaRPr>
            </a:p>
          </p:txBody>
        </p:sp>
        <p:sp>
          <p:nvSpPr>
            <p:cNvPr id="111" name="Down Arrow 110"/>
            <p:cNvSpPr/>
            <p:nvPr/>
          </p:nvSpPr>
          <p:spPr>
            <a:xfrm>
              <a:off x="4492484" y="4311050"/>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Down Arrow 111"/>
            <p:cNvSpPr/>
            <p:nvPr/>
          </p:nvSpPr>
          <p:spPr>
            <a:xfrm>
              <a:off x="5938297" y="4311049"/>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Rounded Rectangle 112"/>
            <p:cNvSpPr/>
            <p:nvPr/>
          </p:nvSpPr>
          <p:spPr>
            <a:xfrm>
              <a:off x="3831870" y="4630546"/>
              <a:ext cx="3173892" cy="5532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TextBox 113"/>
            <p:cNvSpPr txBox="1"/>
            <p:nvPr/>
          </p:nvSpPr>
          <p:spPr>
            <a:xfrm>
              <a:off x="3831869" y="4644687"/>
              <a:ext cx="3173892" cy="492443"/>
            </a:xfrm>
            <a:prstGeom prst="rect">
              <a:avLst/>
            </a:prstGeom>
            <a:noFill/>
          </p:spPr>
          <p:txBody>
            <a:bodyPr wrap="square" rtlCol="0">
              <a:spAutoFit/>
            </a:bodyPr>
            <a:lstStyle/>
            <a:p>
              <a:pPr algn="ctr"/>
              <a:r>
                <a:rPr lang="en-US" sz="1400" b="0" dirty="0" smtClean="0">
                  <a:latin typeface="Calibri" panose="020F0502020204030204" pitchFamily="34" charset="0"/>
                </a:rPr>
                <a:t>Discard duplicate examples</a:t>
              </a:r>
            </a:p>
            <a:p>
              <a:pPr algn="ctr"/>
              <a:r>
                <a:rPr lang="en-US" sz="1200" b="0" dirty="0" smtClean="0">
                  <a:latin typeface="Calibri" panose="020F0502020204030204" pitchFamily="34" charset="0"/>
                </a:rPr>
                <a:t>(first shots whose angles differ by &lt; 10</a:t>
              </a:r>
              <a:r>
                <a:rPr lang="en-US" sz="1200" b="0" baseline="30000" dirty="0" smtClean="0">
                  <a:latin typeface="Calibri" panose="020F0502020204030204" pitchFamily="34" charset="0"/>
                </a:rPr>
                <a:t>-5</a:t>
              </a:r>
              <a:r>
                <a:rPr lang="en-US" sz="1200" b="0" dirty="0" smtClean="0">
                  <a:latin typeface="Calibri" panose="020F0502020204030204" pitchFamily="34" charset="0"/>
                </a:rPr>
                <a:t> radians)</a:t>
              </a:r>
              <a:endParaRPr lang="en-US" sz="1200" b="0" dirty="0">
                <a:latin typeface="Calibri" panose="020F0502020204030204" pitchFamily="34" charset="0"/>
              </a:endParaRPr>
            </a:p>
          </p:txBody>
        </p:sp>
        <p:sp>
          <p:nvSpPr>
            <p:cNvPr id="115" name="Rounded Rectangle 114"/>
            <p:cNvSpPr/>
            <p:nvPr/>
          </p:nvSpPr>
          <p:spPr>
            <a:xfrm>
              <a:off x="3831869" y="5532995"/>
              <a:ext cx="3170578" cy="5532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TextBox 115"/>
            <p:cNvSpPr txBox="1"/>
            <p:nvPr/>
          </p:nvSpPr>
          <p:spPr>
            <a:xfrm>
              <a:off x="3772564" y="5550132"/>
              <a:ext cx="3289188" cy="523220"/>
            </a:xfrm>
            <a:prstGeom prst="rect">
              <a:avLst/>
            </a:prstGeom>
            <a:noFill/>
          </p:spPr>
          <p:txBody>
            <a:bodyPr wrap="square" rtlCol="0">
              <a:spAutoFit/>
            </a:bodyPr>
            <a:lstStyle/>
            <a:p>
              <a:pPr algn="ctr"/>
              <a:r>
                <a:rPr lang="en-US" sz="1400" b="0" dirty="0" smtClean="0">
                  <a:latin typeface="Calibri" panose="020F0502020204030204" pitchFamily="34" charset="0"/>
                </a:rPr>
                <a:t>Keep approximately 50-50 mixture of positive and negative examples per level</a:t>
              </a:r>
              <a:endParaRPr lang="en-US" sz="1400" b="0" dirty="0">
                <a:latin typeface="Calibri" panose="020F0502020204030204" pitchFamily="34" charset="0"/>
              </a:endParaRPr>
            </a:p>
          </p:txBody>
        </p:sp>
        <p:sp>
          <p:nvSpPr>
            <p:cNvPr id="117" name="Down Arrow 116"/>
            <p:cNvSpPr/>
            <p:nvPr/>
          </p:nvSpPr>
          <p:spPr>
            <a:xfrm>
              <a:off x="4493810" y="5219381"/>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Down Arrow 117"/>
            <p:cNvSpPr/>
            <p:nvPr/>
          </p:nvSpPr>
          <p:spPr>
            <a:xfrm>
              <a:off x="5939623" y="5219380"/>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274638"/>
            <a:ext cx="6130925" cy="1143000"/>
          </a:xfrm>
        </p:spPr>
        <p:txBody>
          <a:bodyPr/>
          <a:lstStyle/>
          <a:p>
            <a:pPr algn="l" eaLnBrk="1" hangingPunct="1"/>
            <a:r>
              <a:rPr lang="en-US" sz="4000" smtClean="0">
                <a:solidFill>
                  <a:schemeClr val="accent2"/>
                </a:solidFill>
              </a:rPr>
              <a:t>Using the Learned Models</a:t>
            </a:r>
          </a:p>
        </p:txBody>
      </p:sp>
      <p:sp>
        <p:nvSpPr>
          <p:cNvPr id="14339" name="Content Placeholder 2"/>
          <p:cNvSpPr>
            <a:spLocks noGrp="1"/>
          </p:cNvSpPr>
          <p:nvPr>
            <p:ph idx="4294967295"/>
          </p:nvPr>
        </p:nvSpPr>
        <p:spPr>
          <a:xfrm>
            <a:off x="457200" y="1417638"/>
            <a:ext cx="8229600" cy="4525962"/>
          </a:xfrm>
        </p:spPr>
        <p:txBody>
          <a:bodyPr/>
          <a:lstStyle/>
          <a:p>
            <a:pPr eaLnBrk="1" hangingPunct="1"/>
            <a:r>
              <a:rPr lang="en-US" sz="2800" smtClean="0"/>
              <a:t>Consider several dozen candidate shots</a:t>
            </a:r>
          </a:p>
          <a:p>
            <a:pPr eaLnBrk="1" hangingPunct="1"/>
            <a:r>
              <a:rPr lang="en-US" sz="2800" smtClean="0"/>
              <a:t>Choose highest scoring one, occasionally choose one of the other top-scoring shots</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15616" y="2906713"/>
            <a:ext cx="6737597" cy="3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2413" y="274638"/>
            <a:ext cx="8793162" cy="1143000"/>
          </a:xfrm>
        </p:spPr>
        <p:txBody>
          <a:bodyPr/>
          <a:lstStyle/>
          <a:p>
            <a:pPr algn="l" eaLnBrk="1" hangingPunct="1"/>
            <a:r>
              <a:rPr lang="en-US" sz="4000" smtClean="0">
                <a:solidFill>
                  <a:schemeClr val="accent2"/>
                </a:solidFill>
              </a:rPr>
              <a:t>Experimental </a:t>
            </a:r>
            <a:br>
              <a:rPr lang="en-US" sz="4000" smtClean="0">
                <a:solidFill>
                  <a:schemeClr val="accent2"/>
                </a:solidFill>
              </a:rPr>
            </a:br>
            <a:r>
              <a:rPr lang="en-US" sz="4000" smtClean="0">
                <a:solidFill>
                  <a:schemeClr val="accent2"/>
                </a:solidFill>
              </a:rPr>
              <a:t>Methodology</a:t>
            </a:r>
            <a:endParaRPr lang="en-US" sz="3600" b="1" smtClean="0">
              <a:solidFill>
                <a:schemeClr val="accent2"/>
              </a:solidFill>
            </a:endParaRPr>
          </a:p>
        </p:txBody>
      </p:sp>
      <p:sp>
        <p:nvSpPr>
          <p:cNvPr id="16387" name="Rectangle 3"/>
          <p:cNvSpPr>
            <a:spLocks noGrp="1" noChangeArrowheads="1"/>
          </p:cNvSpPr>
          <p:nvPr>
            <p:ph type="body" idx="4294967295"/>
          </p:nvPr>
        </p:nvSpPr>
        <p:spPr>
          <a:xfrm>
            <a:off x="457200" y="1600200"/>
            <a:ext cx="8588375" cy="4525963"/>
          </a:xfrm>
        </p:spPr>
        <p:txBody>
          <a:bodyPr/>
          <a:lstStyle/>
          <a:p>
            <a:pPr eaLnBrk="1" hangingPunct="1">
              <a:spcBef>
                <a:spcPts val="1800"/>
              </a:spcBef>
            </a:pPr>
            <a:r>
              <a:rPr lang="en-US" sz="2800" dirty="0" smtClean="0"/>
              <a:t>Play Levels 1-21 and make 300 shots</a:t>
            </a:r>
          </a:p>
          <a:p>
            <a:pPr eaLnBrk="1" hangingPunct="1">
              <a:spcBef>
                <a:spcPts val="1800"/>
              </a:spcBef>
            </a:pPr>
            <a:r>
              <a:rPr lang="en-US" sz="2800" dirty="0" smtClean="0"/>
              <a:t>All levels </a:t>
            </a:r>
            <a:r>
              <a:rPr lang="en-US" sz="2800" u="sng" dirty="0" smtClean="0"/>
              <a:t>unlocked</a:t>
            </a:r>
            <a:r>
              <a:rPr lang="en-US" sz="2800" dirty="0" smtClean="0"/>
              <a:t> at start of each run</a:t>
            </a:r>
          </a:p>
          <a:p>
            <a:pPr eaLnBrk="1" hangingPunct="1">
              <a:spcBef>
                <a:spcPts val="1800"/>
              </a:spcBef>
            </a:pPr>
            <a:r>
              <a:rPr lang="en-US" sz="2800" dirty="0" smtClean="0"/>
              <a:t>First visit each level once (in order)</a:t>
            </a:r>
          </a:p>
          <a:p>
            <a:pPr eaLnBrk="1" hangingPunct="1">
              <a:spcBef>
                <a:spcPts val="1800"/>
              </a:spcBef>
            </a:pPr>
            <a:r>
              <a:rPr lang="en-US" sz="2800" dirty="0" smtClean="0"/>
              <a:t>Next visit each unsolved level once in order,</a:t>
            </a:r>
            <a:br>
              <a:rPr lang="en-US" sz="2800" dirty="0" smtClean="0"/>
            </a:br>
            <a:r>
              <a:rPr lang="en-US" sz="2800" dirty="0" smtClean="0"/>
              <a:t>repeating until all levels solved</a:t>
            </a:r>
          </a:p>
          <a:p>
            <a:pPr eaLnBrk="1" hangingPunct="1">
              <a:spcBef>
                <a:spcPts val="1800"/>
              </a:spcBef>
            </a:pPr>
            <a:r>
              <a:rPr lang="en-US" sz="2800" dirty="0" smtClean="0"/>
              <a:t>While time remaining, visit level with best ratio</a:t>
            </a:r>
          </a:p>
          <a:p>
            <a:pPr marL="457200" lvl="1" indent="0" eaLnBrk="1" hangingPunct="1">
              <a:spcBef>
                <a:spcPts val="1800"/>
              </a:spcBef>
              <a:buFontTx/>
              <a:buNone/>
            </a:pPr>
            <a:r>
              <a:rPr lang="en-US" sz="2400" dirty="0" err="1" smtClean="0">
                <a:solidFill>
                  <a:srgbClr val="C00000"/>
                </a:solidFill>
              </a:rPr>
              <a:t>NumberTimesNewHighScoreSet</a:t>
            </a:r>
            <a:r>
              <a:rPr lang="en-US" sz="2400" dirty="0" smtClean="0">
                <a:solidFill>
                  <a:srgbClr val="C00000"/>
                </a:solidFill>
              </a:rPr>
              <a:t>  /  </a:t>
            </a:r>
            <a:r>
              <a:rPr lang="en-US" sz="2400" dirty="0" err="1" smtClean="0">
                <a:solidFill>
                  <a:srgbClr val="C00000"/>
                </a:solidFill>
              </a:rPr>
              <a:t>NumberTimesVisited</a:t>
            </a:r>
            <a:endParaRPr lang="en-US" sz="2400" dirty="0" smtClean="0">
              <a:solidFill>
                <a:srgbClr val="C00000"/>
              </a:solidFill>
            </a:endParaRPr>
          </a:p>
          <a:p>
            <a:pPr eaLnBrk="1" hangingPunct="1">
              <a:spcBef>
                <a:spcPts val="1800"/>
              </a:spcBef>
            </a:pPr>
            <a:r>
              <a:rPr lang="en-US" sz="2800" dirty="0" smtClean="0"/>
              <a:t>Repeat </a:t>
            </a:r>
            <a:r>
              <a:rPr lang="en-US" sz="2800" b="1" u="sng" dirty="0" smtClean="0"/>
              <a:t>10 times</a:t>
            </a:r>
            <a:r>
              <a:rPr lang="en-US" sz="2800" dirty="0" smtClean="0"/>
              <a:t> per approach evaluated</a:t>
            </a:r>
          </a:p>
        </p:txBody>
      </p:sp>
      <p:pic>
        <p:nvPicPr>
          <p:cNvPr id="16388" name="Picture 2" descr="C:\Users\shavlik\AppData\Local\Microsoft\Windows\Temporary Internet Files\Content.IE5\00ASPI5Q\MC9002119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115888"/>
            <a:ext cx="1819275"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52413" y="274638"/>
            <a:ext cx="8793162" cy="1143000"/>
          </a:xfrm>
        </p:spPr>
        <p:txBody>
          <a:bodyPr/>
          <a:lstStyle/>
          <a:p>
            <a:pPr algn="l" eaLnBrk="1" hangingPunct="1"/>
            <a:r>
              <a:rPr lang="en-US" sz="4000" smtClean="0">
                <a:solidFill>
                  <a:schemeClr val="accent2"/>
                </a:solidFill>
              </a:rPr>
              <a:t>Measuring Performance on </a:t>
            </a:r>
            <a:br>
              <a:rPr lang="en-US" sz="4000" smtClean="0">
                <a:solidFill>
                  <a:schemeClr val="accent2"/>
                </a:solidFill>
              </a:rPr>
            </a:br>
            <a:r>
              <a:rPr lang="en-US" sz="4000" smtClean="0">
                <a:solidFill>
                  <a:schemeClr val="accent2"/>
                </a:solidFill>
              </a:rPr>
              <a:t>Levels </a:t>
            </a:r>
            <a:r>
              <a:rPr lang="en-US" sz="4000" i="1" u="sng" smtClean="0">
                <a:solidFill>
                  <a:schemeClr val="accent2"/>
                </a:solidFill>
              </a:rPr>
              <a:t>Not Seen </a:t>
            </a:r>
            <a:r>
              <a:rPr lang="en-US" sz="4000" u="sng" smtClean="0">
                <a:solidFill>
                  <a:schemeClr val="accent2"/>
                </a:solidFill>
              </a:rPr>
              <a:t>During Training</a:t>
            </a:r>
            <a:endParaRPr lang="en-US" sz="3600" b="1" u="sng" smtClean="0">
              <a:solidFill>
                <a:schemeClr val="accent2"/>
              </a:solidFill>
            </a:endParaRPr>
          </a:p>
        </p:txBody>
      </p:sp>
      <p:sp>
        <p:nvSpPr>
          <p:cNvPr id="17411" name="Rectangle 3"/>
          <p:cNvSpPr>
            <a:spLocks noGrp="1" noChangeArrowheads="1"/>
          </p:cNvSpPr>
          <p:nvPr>
            <p:ph type="body" idx="4294967295"/>
          </p:nvPr>
        </p:nvSpPr>
        <p:spPr>
          <a:xfrm>
            <a:off x="457200" y="1700213"/>
            <a:ext cx="7931150" cy="4425950"/>
          </a:xfrm>
        </p:spPr>
        <p:txBody>
          <a:bodyPr/>
          <a:lstStyle/>
          <a:p>
            <a:pPr eaLnBrk="1" hangingPunct="1">
              <a:spcBef>
                <a:spcPts val="1800"/>
              </a:spcBef>
            </a:pPr>
            <a:r>
              <a:rPr lang="en-US" sz="2800" smtClean="0"/>
              <a:t>When playing Level X, we use models trained </a:t>
            </a:r>
            <a:br>
              <a:rPr lang="en-US" sz="2800" smtClean="0"/>
            </a:br>
            <a:r>
              <a:rPr lang="en-US" sz="2800" smtClean="0"/>
              <a:t>on all levels in 1-21 </a:t>
            </a:r>
            <a:r>
              <a:rPr lang="en-US" sz="2800" b="1" u="sng" smtClean="0">
                <a:solidFill>
                  <a:srgbClr val="FF0000"/>
                </a:solidFill>
              </a:rPr>
              <a:t>except X</a:t>
            </a:r>
          </a:p>
          <a:p>
            <a:pPr eaLnBrk="1" hangingPunct="1">
              <a:spcBef>
                <a:spcPts val="1800"/>
              </a:spcBef>
            </a:pPr>
            <a:r>
              <a:rPr lang="en-US" sz="2800" smtClean="0"/>
              <a:t>Hence 21 models learned per ML algorithm</a:t>
            </a:r>
          </a:p>
          <a:p>
            <a:pPr eaLnBrk="1" hangingPunct="1">
              <a:spcBef>
                <a:spcPts val="1800"/>
              </a:spcBef>
            </a:pPr>
            <a:r>
              <a:rPr lang="en-US" sz="2800" smtClean="0"/>
              <a:t>We are measuring how well our algorithms learn to play AngryBirds, rather than how well they ‘memorize’ specific levels</a:t>
            </a:r>
          </a:p>
        </p:txBody>
      </p:sp>
      <p:pic>
        <p:nvPicPr>
          <p:cNvPr id="17412" name="Picture 3" descr="C:\Users\shavlik\AppData\Local\Microsoft\Windows\Temporary Internet Files\Content.IE5\RUX48086\MC9000594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4846638"/>
            <a:ext cx="30083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l" eaLnBrk="1" hangingPunct="1"/>
            <a:r>
              <a:rPr lang="en-US" sz="4000" dirty="0" smtClean="0">
                <a:solidFill>
                  <a:schemeClr val="accent2"/>
                </a:solidFill>
              </a:rPr>
              <a:t>Results &amp; Discussion:</a:t>
            </a:r>
            <a:br>
              <a:rPr lang="en-US" sz="4000" dirty="0" smtClean="0">
                <a:solidFill>
                  <a:schemeClr val="accent2"/>
                </a:solidFill>
              </a:rPr>
            </a:br>
            <a:r>
              <a:rPr lang="en-US" sz="3200" dirty="0" smtClean="0">
                <a:solidFill>
                  <a:schemeClr val="accent2"/>
                </a:solidFill>
              </a:rPr>
              <a:t>Level 1 – 21, No Training on Level Tested</a:t>
            </a: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3608" y="1595097"/>
            <a:ext cx="7383462" cy="483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508104" y="1412776"/>
            <a:ext cx="3322712" cy="616930"/>
            <a:chOff x="6732240" y="1412776"/>
            <a:chExt cx="2098576" cy="616930"/>
          </a:xfrm>
        </p:grpSpPr>
        <p:sp>
          <p:nvSpPr>
            <p:cNvPr id="2" name="Rounded Rectangular Callout 1"/>
            <p:cNvSpPr/>
            <p:nvPr/>
          </p:nvSpPr>
          <p:spPr bwMode="auto">
            <a:xfrm>
              <a:off x="6732240" y="1417638"/>
              <a:ext cx="2098576" cy="612068"/>
            </a:xfrm>
            <a:prstGeom prst="wedgeRoundRectCallout">
              <a:avLst>
                <a:gd name="adj1" fmla="val -31681"/>
                <a:gd name="adj2" fmla="val 123243"/>
                <a:gd name="adj3" fmla="val 16667"/>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3" name="TextBox 2"/>
            <p:cNvSpPr txBox="1"/>
            <p:nvPr/>
          </p:nvSpPr>
          <p:spPr>
            <a:xfrm>
              <a:off x="6732240" y="1412776"/>
              <a:ext cx="2098576" cy="584775"/>
            </a:xfrm>
            <a:prstGeom prst="rect">
              <a:avLst/>
            </a:prstGeom>
            <a:noFill/>
          </p:spPr>
          <p:txBody>
            <a:bodyPr wrap="square" rtlCol="0">
              <a:spAutoFit/>
            </a:bodyPr>
            <a:lstStyle/>
            <a:p>
              <a:pPr algn="ctr"/>
              <a:r>
                <a:rPr lang="en-US" sz="1600" b="0" dirty="0" smtClean="0">
                  <a:latin typeface="Calibri" panose="020F0502020204030204" pitchFamily="34" charset="0"/>
                </a:rPr>
                <a:t>Naïve Bayes </a:t>
              </a:r>
              <a:r>
                <a:rPr lang="en-US" sz="1600" b="0" dirty="0" err="1" smtClean="0">
                  <a:latin typeface="Calibri" panose="020F0502020204030204" pitchFamily="34" charset="0"/>
                </a:rPr>
                <a:t>vs</a:t>
              </a:r>
              <a:r>
                <a:rPr lang="en-US" sz="1600" b="0" dirty="0" smtClean="0">
                  <a:latin typeface="Calibri" panose="020F0502020204030204" pitchFamily="34" charset="0"/>
                </a:rPr>
                <a:t> Provided Agent results are  </a:t>
              </a:r>
              <a:r>
                <a:rPr lang="en-US" sz="1600" b="0" i="1" dirty="0" smtClean="0">
                  <a:latin typeface="Calibri" panose="020F0502020204030204" pitchFamily="34" charset="0"/>
                </a:rPr>
                <a:t>statistically significant</a:t>
              </a:r>
              <a:endParaRPr lang="en-US" sz="1600" b="0" i="1"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algn="l" eaLnBrk="1" hangingPunct="1"/>
            <a:r>
              <a:rPr lang="en-US" sz="4000" smtClean="0">
                <a:solidFill>
                  <a:schemeClr val="accent2"/>
                </a:solidFill>
              </a:rPr>
              <a:t>Results &amp; Discussion:</a:t>
            </a:r>
            <a:br>
              <a:rPr lang="en-US" sz="4000" smtClean="0">
                <a:solidFill>
                  <a:schemeClr val="accent2"/>
                </a:solidFill>
              </a:rPr>
            </a:br>
            <a:r>
              <a:rPr lang="en-US" sz="3200" smtClean="0">
                <a:solidFill>
                  <a:schemeClr val="accent2"/>
                </a:solidFill>
              </a:rPr>
              <a:t>Training on Levels Tested</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81856" y="1643035"/>
            <a:ext cx="7380287" cy="475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20072" y="1337001"/>
            <a:ext cx="3751064" cy="830997"/>
            <a:chOff x="5956534" y="1337001"/>
            <a:chExt cx="2995531" cy="830997"/>
          </a:xfrm>
        </p:grpSpPr>
        <p:sp>
          <p:nvSpPr>
            <p:cNvPr id="4" name="Rounded Rectangular Callout 3"/>
            <p:cNvSpPr/>
            <p:nvPr/>
          </p:nvSpPr>
          <p:spPr bwMode="auto">
            <a:xfrm>
              <a:off x="6084168" y="1337001"/>
              <a:ext cx="2746648" cy="810172"/>
            </a:xfrm>
            <a:prstGeom prst="wedgeRoundRectCallout">
              <a:avLst>
                <a:gd name="adj1" fmla="val -29902"/>
                <a:gd name="adj2" fmla="val 76018"/>
                <a:gd name="adj3" fmla="val 16667"/>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2" name="TextBox 1"/>
            <p:cNvSpPr txBox="1"/>
            <p:nvPr/>
          </p:nvSpPr>
          <p:spPr>
            <a:xfrm>
              <a:off x="5956534" y="1337001"/>
              <a:ext cx="2995531" cy="830997"/>
            </a:xfrm>
            <a:prstGeom prst="rect">
              <a:avLst/>
            </a:prstGeom>
            <a:noFill/>
          </p:spPr>
          <p:txBody>
            <a:bodyPr wrap="square" rtlCol="0">
              <a:spAutoFit/>
            </a:bodyPr>
            <a:lstStyle/>
            <a:p>
              <a:pPr algn="ctr"/>
              <a:r>
                <a:rPr lang="en-US" sz="1600" b="0" dirty="0" smtClean="0">
                  <a:latin typeface="Calibri" panose="020F0502020204030204" pitchFamily="34" charset="0"/>
                </a:rPr>
                <a:t>All results </a:t>
              </a:r>
              <a:r>
                <a:rPr lang="en-US" sz="1600" b="0" dirty="0" err="1" smtClean="0">
                  <a:latin typeface="Calibri" panose="020F0502020204030204" pitchFamily="34" charset="0"/>
                </a:rPr>
                <a:t>vs</a:t>
              </a:r>
              <a:r>
                <a:rPr lang="en-US" sz="1600" b="0" dirty="0" smtClean="0">
                  <a:latin typeface="Calibri" panose="020F0502020204030204" pitchFamily="34" charset="0"/>
                </a:rPr>
                <a:t> Provided Agent</a:t>
              </a:r>
            </a:p>
            <a:p>
              <a:pPr algn="ctr"/>
              <a:r>
                <a:rPr lang="en-US" sz="1400" b="0" dirty="0" smtClean="0">
                  <a:latin typeface="Calibri" panose="020F0502020204030204" pitchFamily="34" charset="0"/>
                </a:rPr>
                <a:t>(except WMA trained on all but current level) </a:t>
              </a:r>
              <a:r>
                <a:rPr lang="en-US" sz="1600" b="0" dirty="0" smtClean="0">
                  <a:latin typeface="Calibri" panose="020F0502020204030204" pitchFamily="34" charset="0"/>
                </a:rPr>
                <a:t>are </a:t>
              </a:r>
              <a:r>
                <a:rPr lang="en-US" sz="1600" b="0" i="1" dirty="0" smtClean="0">
                  <a:latin typeface="Calibri" panose="020F0502020204030204" pitchFamily="34" charset="0"/>
                </a:rPr>
                <a:t>statistically significant</a:t>
              </a:r>
              <a:endParaRPr lang="en-US" sz="1600" b="0" i="1"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74638"/>
            <a:ext cx="5122863" cy="1143000"/>
          </a:xfrm>
        </p:spPr>
        <p:txBody>
          <a:bodyPr/>
          <a:lstStyle/>
          <a:p>
            <a:pPr algn="l" eaLnBrk="1" hangingPunct="1"/>
            <a:r>
              <a:rPr lang="en-US" sz="4000" smtClean="0">
                <a:solidFill>
                  <a:schemeClr val="accent2"/>
                </a:solidFill>
              </a:rPr>
              <a:t>Angry Birds Testbed</a:t>
            </a:r>
          </a:p>
        </p:txBody>
      </p:sp>
      <p:sp>
        <p:nvSpPr>
          <p:cNvPr id="3075" name="Rectangle 3"/>
          <p:cNvSpPr>
            <a:spLocks noGrp="1" noChangeArrowheads="1"/>
          </p:cNvSpPr>
          <p:nvPr>
            <p:ph type="body" idx="4294967295"/>
          </p:nvPr>
        </p:nvSpPr>
        <p:spPr>
          <a:xfrm>
            <a:off x="457200" y="1590675"/>
            <a:ext cx="8229600" cy="4525963"/>
          </a:xfrm>
        </p:spPr>
        <p:txBody>
          <a:bodyPr/>
          <a:lstStyle/>
          <a:p>
            <a:pPr marL="346075" indent="-346075" eaLnBrk="1" hangingPunct="1">
              <a:lnSpc>
                <a:spcPct val="90000"/>
              </a:lnSpc>
              <a:spcBef>
                <a:spcPts val="1200"/>
              </a:spcBef>
            </a:pPr>
            <a:r>
              <a:rPr lang="en-US" sz="2800" smtClean="0"/>
              <a:t>Goal of each level</a:t>
            </a:r>
            <a:br>
              <a:rPr lang="en-US" sz="2800" smtClean="0"/>
            </a:br>
            <a:r>
              <a:rPr lang="en-US" sz="2800" smtClean="0"/>
              <a:t>	</a:t>
            </a:r>
            <a:r>
              <a:rPr lang="en-US" sz="2200" smtClean="0"/>
              <a:t>Destroy all pigs by shooting one or more birds</a:t>
            </a:r>
          </a:p>
          <a:p>
            <a:pPr marL="346075" indent="-346075" eaLnBrk="1" hangingPunct="1">
              <a:lnSpc>
                <a:spcPct val="90000"/>
              </a:lnSpc>
              <a:spcBef>
                <a:spcPts val="1200"/>
              </a:spcBef>
              <a:buFontTx/>
              <a:buNone/>
            </a:pPr>
            <a:r>
              <a:rPr lang="en-US" sz="2200" smtClean="0"/>
              <a:t>		‘Tapping’ the screen changes behavior of most birds</a:t>
            </a:r>
          </a:p>
          <a:p>
            <a:pPr marL="346075" indent="-346075" eaLnBrk="1" hangingPunct="1">
              <a:lnSpc>
                <a:spcPct val="90000"/>
              </a:lnSpc>
              <a:spcBef>
                <a:spcPts val="2400"/>
              </a:spcBef>
            </a:pPr>
            <a:r>
              <a:rPr lang="en-US" sz="2800" smtClean="0"/>
              <a:t>Bird features</a:t>
            </a:r>
          </a:p>
          <a:p>
            <a:pPr marL="346075" indent="-346075" eaLnBrk="1" hangingPunct="1">
              <a:lnSpc>
                <a:spcPct val="90000"/>
              </a:lnSpc>
              <a:spcBef>
                <a:spcPts val="1200"/>
              </a:spcBef>
              <a:buFontTx/>
              <a:buNone/>
            </a:pPr>
            <a:r>
              <a:rPr lang="en-US" sz="2800" smtClean="0"/>
              <a:t>	   	</a:t>
            </a:r>
            <a:r>
              <a:rPr lang="en-US" sz="2200" smtClean="0"/>
              <a:t>Red birds: 	 nothing special</a:t>
            </a:r>
          </a:p>
          <a:p>
            <a:pPr marL="346075" indent="-346075" eaLnBrk="1" hangingPunct="1">
              <a:lnSpc>
                <a:spcPct val="90000"/>
              </a:lnSpc>
              <a:spcBef>
                <a:spcPts val="1200"/>
              </a:spcBef>
              <a:buFontTx/>
              <a:buNone/>
            </a:pPr>
            <a:r>
              <a:rPr lang="en-US" sz="2200" smtClean="0"/>
              <a:t>      	Blue birds: 	 divide into a set of three birds </a:t>
            </a:r>
          </a:p>
          <a:p>
            <a:pPr marL="346075" indent="-346075" eaLnBrk="1" hangingPunct="1">
              <a:lnSpc>
                <a:spcPct val="90000"/>
              </a:lnSpc>
              <a:spcBef>
                <a:spcPts val="1200"/>
              </a:spcBef>
              <a:buFontTx/>
              <a:buNone/>
            </a:pPr>
            <a:r>
              <a:rPr lang="en-US" sz="2200" smtClean="0"/>
              <a:t>		Yellow birds:	 accelerate </a:t>
            </a:r>
          </a:p>
          <a:p>
            <a:pPr marL="346075" indent="-346075" eaLnBrk="1" hangingPunct="1">
              <a:lnSpc>
                <a:spcPct val="90000"/>
              </a:lnSpc>
              <a:spcBef>
                <a:spcPts val="1200"/>
              </a:spcBef>
              <a:buFontTx/>
              <a:buNone/>
            </a:pPr>
            <a:r>
              <a:rPr lang="en-US" sz="2200" smtClean="0"/>
              <a:t>		White birds:	 drop bombs </a:t>
            </a:r>
          </a:p>
          <a:p>
            <a:pPr marL="346075" indent="-346075" eaLnBrk="1" hangingPunct="1">
              <a:lnSpc>
                <a:spcPct val="90000"/>
              </a:lnSpc>
              <a:spcBef>
                <a:spcPts val="1200"/>
              </a:spcBef>
              <a:buFontTx/>
              <a:buNone/>
            </a:pPr>
            <a:r>
              <a:rPr lang="en-US" sz="2200" smtClean="0"/>
              <a:t>		Black birds:      explode</a:t>
            </a:r>
          </a:p>
          <a:p>
            <a:pPr marL="346075" indent="-346075" eaLnBrk="1" hangingPunct="1">
              <a:lnSpc>
                <a:spcPct val="90000"/>
              </a:lnSpc>
            </a:pPr>
            <a:endParaRPr lang="en-US" sz="2800" smtClean="0"/>
          </a:p>
        </p:txBody>
      </p:sp>
      <p:pic>
        <p:nvPicPr>
          <p:cNvPr id="307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0"/>
            <a:ext cx="2843212"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616450"/>
            <a:ext cx="39243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679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51520" y="274638"/>
            <a:ext cx="8435280" cy="1143000"/>
          </a:xfrm>
        </p:spPr>
        <p:txBody>
          <a:bodyPr/>
          <a:lstStyle/>
          <a:p>
            <a:pPr algn="l" eaLnBrk="1" hangingPunct="1"/>
            <a:r>
              <a:rPr lang="en-US" sz="4000" dirty="0" smtClean="0">
                <a:solidFill>
                  <a:schemeClr val="accent2"/>
                </a:solidFill>
              </a:rPr>
              <a:t>Results of Angry Birds AI Competition</a:t>
            </a:r>
            <a:endParaRPr lang="en-US" sz="3200" dirty="0" smtClean="0">
              <a:solidFill>
                <a:schemeClr val="accent2"/>
              </a:solidFill>
            </a:endParaRPr>
          </a:p>
        </p:txBody>
      </p:sp>
      <p:pic>
        <p:nvPicPr>
          <p:cNvPr id="7" name="Picture 6"/>
          <p:cNvPicPr>
            <a:picLocks noChangeAspect="1"/>
          </p:cNvPicPr>
          <p:nvPr/>
        </p:nvPicPr>
        <p:blipFill>
          <a:blip r:embed="rId2"/>
          <a:stretch>
            <a:fillRect/>
          </a:stretch>
        </p:blipFill>
        <p:spPr>
          <a:xfrm>
            <a:off x="539552" y="1408578"/>
            <a:ext cx="4810125" cy="5314950"/>
          </a:xfrm>
          <a:prstGeom prst="rect">
            <a:avLst/>
          </a:prstGeom>
        </p:spPr>
      </p:pic>
      <p:pic>
        <p:nvPicPr>
          <p:cNvPr id="1027" name="Picture 3" descr="http://morristown-nj.org/pictures/RIBBON_THIRD_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700808"/>
            <a:ext cx="1544095" cy="3862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539552" y="2852936"/>
            <a:ext cx="2232248" cy="216024"/>
          </a:xfrm>
          <a:prstGeom prst="rect">
            <a:avLst/>
          </a:prstGeom>
          <a:solidFill>
            <a:srgbClr val="FFFF00">
              <a:alpha val="25000"/>
            </a:srgbClr>
          </a:solid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6" name="Rectangle 5"/>
          <p:cNvSpPr/>
          <p:nvPr/>
        </p:nvSpPr>
        <p:spPr bwMode="auto">
          <a:xfrm>
            <a:off x="3203849" y="5846538"/>
            <a:ext cx="2145828" cy="216024"/>
          </a:xfrm>
          <a:prstGeom prst="rect">
            <a:avLst/>
          </a:prstGeom>
          <a:solidFill>
            <a:srgbClr val="FFFF00">
              <a:alpha val="25000"/>
            </a:srgbClr>
          </a:solid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8" name="Rectangle 7"/>
          <p:cNvSpPr/>
          <p:nvPr/>
        </p:nvSpPr>
        <p:spPr bwMode="auto">
          <a:xfrm>
            <a:off x="3203849" y="3632281"/>
            <a:ext cx="2145828" cy="216024"/>
          </a:xfrm>
          <a:prstGeom prst="rect">
            <a:avLst/>
          </a:prstGeom>
          <a:solidFill>
            <a:srgbClr val="FFFF00">
              <a:alpha val="25000"/>
            </a:srgbClr>
          </a:solid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9" name="Rectangle 8"/>
          <p:cNvSpPr/>
          <p:nvPr/>
        </p:nvSpPr>
        <p:spPr bwMode="auto">
          <a:xfrm>
            <a:off x="3202320" y="2443566"/>
            <a:ext cx="2145828" cy="216024"/>
          </a:xfrm>
          <a:prstGeom prst="rect">
            <a:avLst/>
          </a:prstGeom>
          <a:solidFill>
            <a:srgbClr val="FFFF00">
              <a:alpha val="25000"/>
            </a:srgbClr>
          </a:solid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12" name="Rectangle 11"/>
          <p:cNvSpPr/>
          <p:nvPr/>
        </p:nvSpPr>
        <p:spPr bwMode="auto">
          <a:xfrm>
            <a:off x="3202320" y="1408578"/>
            <a:ext cx="2144299" cy="144435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13" name="Rectangle 12"/>
          <p:cNvSpPr/>
          <p:nvPr/>
        </p:nvSpPr>
        <p:spPr bwMode="auto">
          <a:xfrm>
            <a:off x="3205378" y="2708920"/>
            <a:ext cx="2144299" cy="151216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14" name="Rectangle 13"/>
          <p:cNvSpPr/>
          <p:nvPr/>
        </p:nvSpPr>
        <p:spPr bwMode="auto">
          <a:xfrm>
            <a:off x="3203849" y="4077072"/>
            <a:ext cx="2144299" cy="2646456"/>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271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anim calcmode="lin" valueType="num">
                                      <p:cBhvr>
                                        <p:cTn id="21" dur="500" fill="hold"/>
                                        <p:tgtEl>
                                          <p:spTgt spid="1027"/>
                                        </p:tgtEl>
                                        <p:attrNameLst>
                                          <p:attrName>style.rotation</p:attrName>
                                        </p:attrNameLst>
                                      </p:cBhvr>
                                      <p:tavLst>
                                        <p:tav tm="0">
                                          <p:val>
                                            <p:fltVal val="90"/>
                                          </p:val>
                                        </p:tav>
                                        <p:tav tm="100000">
                                          <p:val>
                                            <p:fltVal val="0"/>
                                          </p:val>
                                        </p:tav>
                                      </p:tavLst>
                                    </p:anim>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11188" y="274638"/>
            <a:ext cx="7437437" cy="1143000"/>
          </a:xfrm>
        </p:spPr>
        <p:txBody>
          <a:bodyPr/>
          <a:lstStyle/>
          <a:p>
            <a:pPr algn="l" eaLnBrk="1" hangingPunct="1"/>
            <a:r>
              <a:rPr lang="en-US" sz="4000" smtClean="0">
                <a:solidFill>
                  <a:schemeClr val="accent2"/>
                </a:solidFill>
              </a:rPr>
              <a:t>Future Work</a:t>
            </a:r>
          </a:p>
        </p:txBody>
      </p:sp>
      <p:sp>
        <p:nvSpPr>
          <p:cNvPr id="20483" name="Rectangle 3"/>
          <p:cNvSpPr>
            <a:spLocks noGrp="1" noChangeArrowheads="1"/>
          </p:cNvSpPr>
          <p:nvPr>
            <p:ph type="body" idx="4294967295"/>
          </p:nvPr>
        </p:nvSpPr>
        <p:spPr>
          <a:xfrm>
            <a:off x="457200" y="1700213"/>
            <a:ext cx="8578850" cy="4525962"/>
          </a:xfrm>
        </p:spPr>
        <p:txBody>
          <a:bodyPr/>
          <a:lstStyle/>
          <a:p>
            <a:pPr eaLnBrk="1" hangingPunct="1">
              <a:spcBef>
                <a:spcPts val="2400"/>
              </a:spcBef>
            </a:pPr>
            <a:r>
              <a:rPr lang="en-US" sz="2400" smtClean="0"/>
              <a:t>Consider more machine learning approaches, </a:t>
            </a:r>
            <a:br>
              <a:rPr lang="en-US" sz="2400" smtClean="0"/>
            </a:br>
            <a:r>
              <a:rPr lang="en-US" sz="2400" smtClean="0"/>
              <a:t>including </a:t>
            </a:r>
            <a:r>
              <a:rPr lang="en-US" sz="2400" i="1" smtClean="0"/>
              <a:t>reinforcement learning</a:t>
            </a:r>
          </a:p>
          <a:p>
            <a:pPr eaLnBrk="1" hangingPunct="1">
              <a:spcBef>
                <a:spcPts val="2400"/>
              </a:spcBef>
            </a:pPr>
            <a:r>
              <a:rPr lang="en-US" sz="2400" smtClean="0"/>
              <a:t>Improve definition of </a:t>
            </a:r>
            <a:r>
              <a:rPr lang="en-US" sz="2400" smtClean="0">
                <a:solidFill>
                  <a:srgbClr val="00B050"/>
                </a:solidFill>
              </a:rPr>
              <a:t>good</a:t>
            </a:r>
            <a:r>
              <a:rPr lang="en-US" sz="2400" smtClean="0"/>
              <a:t> and </a:t>
            </a:r>
            <a:r>
              <a:rPr lang="en-US" sz="2400" smtClean="0">
                <a:solidFill>
                  <a:srgbClr val="C00000"/>
                </a:solidFill>
              </a:rPr>
              <a:t>bad</a:t>
            </a:r>
            <a:r>
              <a:rPr lang="en-US" sz="2400" smtClean="0"/>
              <a:t> shots</a:t>
            </a:r>
          </a:p>
          <a:p>
            <a:pPr eaLnBrk="1" hangingPunct="1">
              <a:spcBef>
                <a:spcPts val="2400"/>
              </a:spcBef>
            </a:pPr>
            <a:r>
              <a:rPr lang="en-US" sz="2400" smtClean="0"/>
              <a:t>Exploit human-provided demonstrations of good solutions</a:t>
            </a:r>
          </a:p>
        </p:txBody>
      </p:sp>
      <p:pic>
        <p:nvPicPr>
          <p:cNvPr id="20484" name="Picture 4" descr="C:\Users\shavlik\AppData\Local\Microsoft\Windows\Temporary Internet Files\Content.IE5\FQDXR13V\MC9003111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925" y="115888"/>
            <a:ext cx="1549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algn="l" eaLnBrk="1" hangingPunct="1"/>
            <a:r>
              <a:rPr lang="en-US" sz="4000" smtClean="0">
                <a:solidFill>
                  <a:schemeClr val="accent2"/>
                </a:solidFill>
              </a:rPr>
              <a:t>Conclusion</a:t>
            </a:r>
          </a:p>
        </p:txBody>
      </p:sp>
      <p:sp>
        <p:nvSpPr>
          <p:cNvPr id="21507" name="Rectangle 3"/>
          <p:cNvSpPr>
            <a:spLocks noGrp="1" noChangeArrowheads="1"/>
          </p:cNvSpPr>
          <p:nvPr>
            <p:ph type="body" idx="4294967295"/>
          </p:nvPr>
        </p:nvSpPr>
        <p:spPr>
          <a:xfrm>
            <a:off x="457200" y="1989138"/>
            <a:ext cx="8229600" cy="4525962"/>
          </a:xfrm>
        </p:spPr>
        <p:txBody>
          <a:bodyPr/>
          <a:lstStyle/>
          <a:p>
            <a:pPr eaLnBrk="1" hangingPunct="1"/>
            <a:r>
              <a:rPr lang="en-US" sz="2800" smtClean="0"/>
              <a:t>Standard </a:t>
            </a:r>
            <a:r>
              <a:rPr lang="en-US" sz="2800" i="1" smtClean="0"/>
              <a:t>supervised</a:t>
            </a:r>
            <a:r>
              <a:rPr lang="en-US" sz="2800" smtClean="0"/>
              <a:t> machine learning algorithms can </a:t>
            </a:r>
            <a:r>
              <a:rPr lang="en-US" sz="2800" i="1" smtClean="0"/>
              <a:t>learn to play </a:t>
            </a:r>
            <a:r>
              <a:rPr lang="en-US" sz="2800" smtClean="0"/>
              <a:t>Angry Birds</a:t>
            </a:r>
          </a:p>
          <a:p>
            <a:pPr eaLnBrk="1" hangingPunct="1">
              <a:spcBef>
                <a:spcPts val="2400"/>
              </a:spcBef>
            </a:pPr>
            <a:r>
              <a:rPr lang="en-US" sz="2800" smtClean="0"/>
              <a:t>Good </a:t>
            </a:r>
            <a:r>
              <a:rPr lang="en-US" sz="2800" i="1" smtClean="0">
                <a:solidFill>
                  <a:srgbClr val="C00000"/>
                </a:solidFill>
              </a:rPr>
              <a:t>feature design</a:t>
            </a:r>
            <a:r>
              <a:rPr lang="en-US" sz="2800" smtClean="0"/>
              <a:t> important in order to </a:t>
            </a:r>
            <a:br>
              <a:rPr lang="en-US" sz="2800" smtClean="0"/>
            </a:br>
            <a:r>
              <a:rPr lang="en-US" sz="2800" smtClean="0"/>
              <a:t>learn </a:t>
            </a:r>
            <a:r>
              <a:rPr lang="en-US" sz="2800" i="1" smtClean="0"/>
              <a:t>general</a:t>
            </a:r>
            <a:r>
              <a:rPr lang="en-US" sz="2800" smtClean="0"/>
              <a:t> shot-chooser </a:t>
            </a:r>
          </a:p>
          <a:p>
            <a:pPr eaLnBrk="1" hangingPunct="1">
              <a:spcBef>
                <a:spcPts val="2400"/>
              </a:spcBef>
            </a:pPr>
            <a:r>
              <a:rPr lang="en-US" sz="2800" smtClean="0"/>
              <a:t>Need to decide how to </a:t>
            </a:r>
            <a:r>
              <a:rPr lang="en-US" sz="2800" smtClean="0">
                <a:solidFill>
                  <a:srgbClr val="C00000"/>
                </a:solidFill>
              </a:rPr>
              <a:t>label examples </a:t>
            </a:r>
          </a:p>
          <a:p>
            <a:pPr eaLnBrk="1" hangingPunct="1">
              <a:spcBef>
                <a:spcPts val="2400"/>
              </a:spcBef>
            </a:pPr>
            <a:r>
              <a:rPr lang="en-US" sz="2800" smtClean="0"/>
              <a:t>Need to get enough </a:t>
            </a:r>
            <a:r>
              <a:rPr lang="en-US" sz="2800" smtClean="0">
                <a:solidFill>
                  <a:srgbClr val="C00000"/>
                </a:solidFill>
              </a:rPr>
              <a:t>positive examples</a:t>
            </a:r>
          </a:p>
        </p:txBody>
      </p:sp>
      <p:pic>
        <p:nvPicPr>
          <p:cNvPr id="21508" name="Picture 4" descr="C:\Users\shavlik\AppData\Local\Microsoft\Windows\Temporary Internet Files\Content.IE5\FQDXR13V\MC9000787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5888" y="115888"/>
            <a:ext cx="24939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95288" y="2420938"/>
            <a:ext cx="8229600" cy="1143000"/>
          </a:xfrm>
        </p:spPr>
        <p:txBody>
          <a:bodyPr/>
          <a:lstStyle/>
          <a:p>
            <a:pPr eaLnBrk="1" hangingPunct="1"/>
            <a:r>
              <a:rPr lang="en-US" sz="4000" b="1" smtClean="0">
                <a:solidFill>
                  <a:schemeClr val="accent2"/>
                </a:solidFill>
              </a:rPr>
              <a:t>Thanks for Listening</a:t>
            </a:r>
            <a:r>
              <a:rPr lang="en-US" b="1" smtClean="0">
                <a:solidFill>
                  <a:schemeClr val="accent2"/>
                </a:solidFill>
              </a:rPr>
              <a:t>!</a:t>
            </a:r>
          </a:p>
        </p:txBody>
      </p:sp>
      <p:sp>
        <p:nvSpPr>
          <p:cNvPr id="22531" name="Rectangle 3"/>
          <p:cNvSpPr>
            <a:spLocks noGrp="1" noChangeArrowheads="1"/>
          </p:cNvSpPr>
          <p:nvPr>
            <p:ph type="body" idx="4294967295"/>
          </p:nvPr>
        </p:nvSpPr>
        <p:spPr>
          <a:xfrm>
            <a:off x="323850" y="4365625"/>
            <a:ext cx="8496300" cy="1760538"/>
          </a:xfrm>
        </p:spPr>
        <p:txBody>
          <a:bodyPr/>
          <a:lstStyle/>
          <a:p>
            <a:pPr marL="0" indent="0" algn="ctr" eaLnBrk="1" hangingPunct="1">
              <a:buFontTx/>
              <a:buNone/>
            </a:pPr>
            <a:r>
              <a:rPr lang="en-US" sz="2400" smtClean="0"/>
              <a:t>Support for this work was provided by the Univ. of Wisconsin</a:t>
            </a:r>
          </a:p>
        </p:txBody>
      </p:sp>
      <p:pic>
        <p:nvPicPr>
          <p:cNvPr id="22532" name="Picture 9" descr="C:\Users\shavlik\AppData\Local\Microsoft\Windows\Temporary Internet Files\Content.IE5\FQDXR13V\MC9000566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25" y="404813"/>
            <a:ext cx="20161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8963523"/>
              </p:ext>
            </p:extLst>
          </p:nvPr>
        </p:nvGraphicFramePr>
        <p:xfrm>
          <a:off x="467544" y="908720"/>
          <a:ext cx="8280919" cy="4251144"/>
        </p:xfrm>
        <a:graphic>
          <a:graphicData uri="http://schemas.openxmlformats.org/drawingml/2006/table">
            <a:tbl>
              <a:tblPr bandRow="1">
                <a:tableStyleId>{5C22544A-7EE6-4342-B048-85BDC9FD1C3A}</a:tableStyleId>
              </a:tblPr>
              <a:tblGrid>
                <a:gridCol w="572508"/>
                <a:gridCol w="775116"/>
                <a:gridCol w="1334613"/>
                <a:gridCol w="741658"/>
                <a:gridCol w="775116"/>
                <a:gridCol w="1334613"/>
                <a:gridCol w="741658"/>
                <a:gridCol w="775116"/>
                <a:gridCol w="1230521"/>
              </a:tblGrid>
              <a:tr h="606924">
                <a:tc>
                  <a:txBody>
                    <a:bodyPr/>
                    <a:lstStyle/>
                    <a:p>
                      <a:pPr marL="0" marR="0" algn="ctr">
                        <a:spcBef>
                          <a:spcPts val="0"/>
                        </a:spcBef>
                        <a:spcAft>
                          <a:spcPts val="0"/>
                        </a:spcAft>
                      </a:pPr>
                      <a:r>
                        <a:rPr lang="en-US" sz="2000" dirty="0">
                          <a:effectLst/>
                          <a:latin typeface="Calibri" panose="020F0502020204030204" pitchFamily="34" charset="0"/>
                        </a:rPr>
                        <a:t/>
                      </a:r>
                      <a:br>
                        <a:rPr lang="en-US" sz="2000" dirty="0">
                          <a:effectLst/>
                          <a:latin typeface="Calibri" panose="020F0502020204030204" pitchFamily="34" charset="0"/>
                        </a:rPr>
                      </a:br>
                      <a:r>
                        <a:rPr lang="en-US" sz="2000" dirty="0">
                          <a:effectLst/>
                          <a:latin typeface="Calibri" panose="020F0502020204030204" pitchFamily="34" charset="0"/>
                        </a:rPr>
                        <a:t>1</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(1)</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35,900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8</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59,830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15</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57,310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4">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(1)</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62,890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9</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(1)</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52,600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16</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71,850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4">
                <a:tc>
                  <a:txBody>
                    <a:bodyPr/>
                    <a:lstStyle/>
                    <a:p>
                      <a:pPr marL="0" marR="0" algn="ctr">
                        <a:spcBef>
                          <a:spcPts val="0"/>
                        </a:spcBef>
                        <a:spcAft>
                          <a:spcPts val="0"/>
                        </a:spcAft>
                      </a:pPr>
                      <a:r>
                        <a:rPr lang="en-US" sz="2000">
                          <a:effectLst/>
                          <a:latin typeface="Calibri" panose="020F0502020204030204" pitchFamily="34" charset="0"/>
                        </a:rPr>
                        <a:t>3</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43,990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(1)</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76,280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17</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57,630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4">
                <a:tc>
                  <a:txBody>
                    <a:bodyPr/>
                    <a:lstStyle/>
                    <a:p>
                      <a:pPr marL="0" marR="0" algn="ctr">
                        <a:spcBef>
                          <a:spcPts val="0"/>
                        </a:spcBef>
                        <a:spcAft>
                          <a:spcPts val="0"/>
                        </a:spcAft>
                      </a:pPr>
                      <a:r>
                        <a:rPr lang="en-US" sz="2000">
                          <a:effectLst/>
                          <a:latin typeface="Calibri" panose="020F0502020204030204" pitchFamily="34" charset="0"/>
                        </a:rPr>
                        <a:t>4</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38,970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63,330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18</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66,260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4">
                <a:tc>
                  <a:txBody>
                    <a:bodyPr/>
                    <a:lstStyle/>
                    <a:p>
                      <a:pPr marL="0" marR="0" algn="ctr">
                        <a:spcBef>
                          <a:spcPts val="0"/>
                        </a:spcBef>
                        <a:spcAft>
                          <a:spcPts val="0"/>
                        </a:spcAft>
                      </a:pPr>
                      <a:r>
                        <a:rPr lang="en-US" sz="2000">
                          <a:effectLst/>
                          <a:latin typeface="Calibri" panose="020F0502020204030204" pitchFamily="34" charset="0"/>
                        </a:rPr>
                        <a:t>5</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71,680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63,310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19</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(2)</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42,870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4">
                <a:tc>
                  <a:txBody>
                    <a:bodyPr/>
                    <a:lstStyle/>
                    <a:p>
                      <a:pPr marL="0" marR="0" algn="ctr">
                        <a:spcBef>
                          <a:spcPts val="0"/>
                        </a:spcBef>
                        <a:spcAft>
                          <a:spcPts val="0"/>
                        </a:spcAft>
                      </a:pPr>
                      <a:r>
                        <a:rPr lang="en-US" sz="2000">
                          <a:effectLst/>
                          <a:latin typeface="Calibri" panose="020F0502020204030204" pitchFamily="34" charset="0"/>
                        </a:rPr>
                        <a:t>6</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rPr>
                        <a:t>   (</a:t>
                      </a:r>
                      <a:r>
                        <a:rPr lang="en-US" sz="2000" dirty="0">
                          <a:effectLst/>
                          <a:latin typeface="Calibri" panose="020F0502020204030204" pitchFamily="34" charset="0"/>
                        </a:rPr>
                        <a:t>1)</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44,730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13</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56,290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(2)</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65,760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4">
                <a:tc>
                  <a:txBody>
                    <a:bodyPr/>
                    <a:lstStyle/>
                    <a:p>
                      <a:pPr marL="0" marR="0" algn="ctr">
                        <a:spcBef>
                          <a:spcPts val="0"/>
                        </a:spcBef>
                        <a:spcAft>
                          <a:spcPts val="0"/>
                        </a:spcAft>
                      </a:pPr>
                      <a:r>
                        <a:rPr lang="en-US" sz="2000">
                          <a:effectLst/>
                          <a:latin typeface="Calibri" panose="020F0502020204030204" pitchFamily="34" charset="0"/>
                        </a:rPr>
                        <a:t>7</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50,760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14</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85,500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99,790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3" name="Rectangle 2"/>
          <p:cNvSpPr/>
          <p:nvPr/>
        </p:nvSpPr>
        <p:spPr>
          <a:xfrm>
            <a:off x="2483768" y="5229200"/>
            <a:ext cx="4572000" cy="677108"/>
          </a:xfrm>
          <a:prstGeom prst="rect">
            <a:avLst/>
          </a:prstGeom>
        </p:spPr>
        <p:txBody>
          <a:bodyPr>
            <a:spAutoFit/>
          </a:bodyPr>
          <a:lstStyle/>
          <a:p>
            <a:pPr marL="0" marR="0" algn="ctr">
              <a:spcBef>
                <a:spcPts val="1200"/>
              </a:spcBef>
              <a:spcAft>
                <a:spcPts val="600"/>
              </a:spcAft>
            </a:pPr>
            <a:r>
              <a:rPr lang="en-US" i="1" dirty="0">
                <a:solidFill>
                  <a:srgbClr val="000000"/>
                </a:solidFill>
                <a:latin typeface="Times New Roman" panose="02020603050405020304" pitchFamily="18" charset="0"/>
                <a:ea typeface="Times New Roman" panose="02020603050405020304" pitchFamily="18" charset="0"/>
              </a:rPr>
              <a:t>Table 1: Highest scores found for Levels 1-21,</a:t>
            </a:r>
            <a:br>
              <a:rPr lang="en-US" i="1" dirty="0">
                <a:solidFill>
                  <a:srgbClr val="000000"/>
                </a:solidFill>
                <a:latin typeface="Times New Roman" panose="02020603050405020304" pitchFamily="18" charset="0"/>
                <a:ea typeface="Times New Roman" panose="02020603050405020304" pitchFamily="18" charset="0"/>
              </a:rPr>
            </a:br>
            <a:r>
              <a:rPr lang="en-US" i="1" dirty="0">
                <a:solidFill>
                  <a:srgbClr val="000000"/>
                </a:solidFill>
                <a:latin typeface="Times New Roman" panose="02020603050405020304" pitchFamily="18" charset="0"/>
                <a:ea typeface="Times New Roman" panose="02020603050405020304" pitchFamily="18" charset="0"/>
              </a:rPr>
              <a:t>formatted as: </a:t>
            </a:r>
            <a:r>
              <a:rPr lang="en-US" dirty="0">
                <a:solidFill>
                  <a:srgbClr val="000000"/>
                </a:solidFill>
                <a:latin typeface="Times New Roman" panose="02020603050405020304" pitchFamily="18" charset="0"/>
                <a:ea typeface="Times New Roman" panose="02020603050405020304" pitchFamily="18" charset="0"/>
              </a:rPr>
              <a:t>level (shots taken) score</a:t>
            </a:r>
            <a:r>
              <a:rPr lang="en-US" i="1" dirty="0">
                <a:solidFill>
                  <a:srgbClr val="000000"/>
                </a:solidFill>
                <a:latin typeface="Times New Roman" panose="02020603050405020304" pitchFamily="18" charset="0"/>
                <a:ea typeface="Times New Roman" panose="02020603050405020304" pitchFamily="18" charset="0"/>
              </a:rPr>
              <a:t>.</a:t>
            </a:r>
            <a:endParaRPr lang="en-US"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83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9752" y="5229200"/>
            <a:ext cx="4686220" cy="677108"/>
          </a:xfrm>
          <a:prstGeom prst="rect">
            <a:avLst/>
          </a:prstGeom>
        </p:spPr>
        <p:txBody>
          <a:bodyPr wrap="square">
            <a:spAutoFit/>
          </a:bodyPr>
          <a:lstStyle/>
          <a:p>
            <a:pPr marL="0" marR="0" algn="ctr">
              <a:spcBef>
                <a:spcPts val="1200"/>
              </a:spcBef>
              <a:spcAft>
                <a:spcPts val="600"/>
              </a:spcAft>
            </a:pPr>
            <a:r>
              <a:rPr lang="en-US" i="1" dirty="0">
                <a:solidFill>
                  <a:srgbClr val="000000"/>
                </a:solidFill>
                <a:latin typeface="Times New Roman" panose="02020603050405020304" pitchFamily="18" charset="0"/>
                <a:ea typeface="Times New Roman" panose="02020603050405020304" pitchFamily="18" charset="0"/>
              </a:rPr>
              <a:t>Table </a:t>
            </a:r>
            <a:r>
              <a:rPr lang="en-US" i="1" dirty="0" smtClean="0">
                <a:solidFill>
                  <a:srgbClr val="000000"/>
                </a:solidFill>
                <a:latin typeface="Times New Roman" panose="02020603050405020304" pitchFamily="18" charset="0"/>
                <a:ea typeface="Times New Roman" panose="02020603050405020304" pitchFamily="18" charset="0"/>
              </a:rPr>
              <a:t>2: </a:t>
            </a:r>
            <a:r>
              <a:rPr lang="en-US" i="1" dirty="0">
                <a:solidFill>
                  <a:srgbClr val="000000"/>
                </a:solidFill>
                <a:latin typeface="Times New Roman" panose="02020603050405020304" pitchFamily="18" charset="0"/>
                <a:ea typeface="Times New Roman" panose="02020603050405020304" pitchFamily="18" charset="0"/>
              </a:rPr>
              <a:t>Highest scores found for Levels </a:t>
            </a:r>
            <a:r>
              <a:rPr lang="en-US" i="1" dirty="0" smtClean="0">
                <a:solidFill>
                  <a:srgbClr val="000000"/>
                </a:solidFill>
                <a:latin typeface="Times New Roman" panose="02020603050405020304" pitchFamily="18" charset="0"/>
                <a:ea typeface="Times New Roman" panose="02020603050405020304" pitchFamily="18" charset="0"/>
              </a:rPr>
              <a:t>22-42,</a:t>
            </a:r>
            <a:r>
              <a:rPr lang="en-US" i="1" dirty="0">
                <a:solidFill>
                  <a:srgbClr val="000000"/>
                </a:solidFill>
                <a:latin typeface="Times New Roman" panose="02020603050405020304" pitchFamily="18" charset="0"/>
                <a:ea typeface="Times New Roman" panose="02020603050405020304" pitchFamily="18" charset="0"/>
              </a:rPr>
              <a:t/>
            </a:r>
            <a:br>
              <a:rPr lang="en-US" i="1" dirty="0">
                <a:solidFill>
                  <a:srgbClr val="000000"/>
                </a:solidFill>
                <a:latin typeface="Times New Roman" panose="02020603050405020304" pitchFamily="18" charset="0"/>
                <a:ea typeface="Times New Roman" panose="02020603050405020304" pitchFamily="18" charset="0"/>
              </a:rPr>
            </a:br>
            <a:r>
              <a:rPr lang="en-US" i="1" dirty="0">
                <a:solidFill>
                  <a:srgbClr val="000000"/>
                </a:solidFill>
                <a:latin typeface="Times New Roman" panose="02020603050405020304" pitchFamily="18" charset="0"/>
                <a:ea typeface="Times New Roman" panose="02020603050405020304" pitchFamily="18" charset="0"/>
              </a:rPr>
              <a:t>formatted as: </a:t>
            </a:r>
            <a:r>
              <a:rPr lang="en-US" dirty="0">
                <a:solidFill>
                  <a:srgbClr val="000000"/>
                </a:solidFill>
                <a:latin typeface="Times New Roman" panose="02020603050405020304" pitchFamily="18" charset="0"/>
                <a:ea typeface="Times New Roman" panose="02020603050405020304" pitchFamily="18" charset="0"/>
              </a:rPr>
              <a:t>level (shots taken) score</a:t>
            </a:r>
            <a:r>
              <a:rPr lang="en-US" i="1" dirty="0">
                <a:solidFill>
                  <a:srgbClr val="000000"/>
                </a:solidFill>
                <a:latin typeface="Times New Roman" panose="02020603050405020304" pitchFamily="18" charset="0"/>
                <a:ea typeface="Times New Roman" panose="02020603050405020304" pitchFamily="18" charset="0"/>
              </a:rPr>
              <a:t>.</a:t>
            </a:r>
            <a:endParaRPr lang="en-US" sz="2000" dirty="0">
              <a:solidFill>
                <a:srgbClr val="000000"/>
              </a:solidFill>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7235896"/>
              </p:ext>
            </p:extLst>
          </p:nvPr>
        </p:nvGraphicFramePr>
        <p:xfrm>
          <a:off x="611560" y="764705"/>
          <a:ext cx="8136906" cy="4248475"/>
        </p:xfrm>
        <a:graphic>
          <a:graphicData uri="http://schemas.openxmlformats.org/drawingml/2006/table">
            <a:tbl>
              <a:tblPr bandRow="1">
                <a:tableStyleId>{5C22544A-7EE6-4342-B048-85BDC9FD1C3A}</a:tableStyleId>
              </a:tblPr>
              <a:tblGrid>
                <a:gridCol w="689908"/>
                <a:gridCol w="719033"/>
                <a:gridCol w="1352510"/>
                <a:gridCol w="689908"/>
                <a:gridCol w="719033"/>
                <a:gridCol w="1352510"/>
                <a:gridCol w="689908"/>
                <a:gridCol w="719033"/>
                <a:gridCol w="1205063"/>
              </a:tblGrid>
              <a:tr h="606925">
                <a:tc>
                  <a:txBody>
                    <a:bodyPr/>
                    <a:lstStyle/>
                    <a:p>
                      <a:pPr marL="0" marR="0" algn="ctr">
                        <a:spcBef>
                          <a:spcPts val="0"/>
                        </a:spcBef>
                        <a:spcAft>
                          <a:spcPts val="0"/>
                        </a:spcAft>
                      </a:pPr>
                      <a:r>
                        <a:rPr lang="en-US" sz="2000" dirty="0">
                          <a:effectLst/>
                          <a:latin typeface="Calibri" panose="020F0502020204030204" pitchFamily="34" charset="0"/>
                        </a:rPr>
                        <a:t>22</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69,340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29</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60,750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36</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84,480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5">
                <a:tc>
                  <a:txBody>
                    <a:bodyPr/>
                    <a:lstStyle/>
                    <a:p>
                      <a:pPr marL="0" marR="0" algn="ctr">
                        <a:spcBef>
                          <a:spcPts val="0"/>
                        </a:spcBef>
                        <a:spcAft>
                          <a:spcPts val="0"/>
                        </a:spcAft>
                      </a:pPr>
                      <a:r>
                        <a:rPr lang="en-US" sz="2000">
                          <a:effectLst/>
                          <a:latin typeface="Calibri" panose="020F0502020204030204" pitchFamily="34" charset="0"/>
                        </a:rPr>
                        <a:t>23</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67,070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51,130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37</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76,350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5">
                <a:tc>
                  <a:txBody>
                    <a:bodyPr/>
                    <a:lstStyle/>
                    <a:p>
                      <a:pPr marL="0" marR="0" algn="ctr">
                        <a:spcBef>
                          <a:spcPts val="0"/>
                        </a:spcBef>
                        <a:spcAft>
                          <a:spcPts val="0"/>
                        </a:spcAft>
                      </a:pPr>
                      <a:r>
                        <a:rPr lang="en-US" sz="2000">
                          <a:effectLst/>
                          <a:latin typeface="Calibri" panose="020F0502020204030204" pitchFamily="34" charset="0"/>
                        </a:rPr>
                        <a:t>24</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(2)</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116,630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54,070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38</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39,860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5">
                <a:tc>
                  <a:txBody>
                    <a:bodyPr/>
                    <a:lstStyle/>
                    <a:p>
                      <a:pPr marL="0" marR="0" algn="ctr">
                        <a:spcBef>
                          <a:spcPts val="0"/>
                        </a:spcBef>
                        <a:spcAft>
                          <a:spcPts val="0"/>
                        </a:spcAft>
                      </a:pPr>
                      <a:r>
                        <a:rPr lang="en-US" sz="2000">
                          <a:effectLst/>
                          <a:latin typeface="Calibri" panose="020F0502020204030204" pitchFamily="34" charset="0"/>
                        </a:rPr>
                        <a:t>25</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60,360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108,860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39</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76,490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5">
                <a:tc>
                  <a:txBody>
                    <a:bodyPr/>
                    <a:lstStyle/>
                    <a:p>
                      <a:pPr marL="0" marR="0" algn="ctr">
                        <a:spcBef>
                          <a:spcPts val="0"/>
                        </a:spcBef>
                        <a:spcAft>
                          <a:spcPts val="0"/>
                        </a:spcAft>
                      </a:pPr>
                      <a:r>
                        <a:rPr lang="en-US" sz="2000">
                          <a:effectLst/>
                          <a:latin typeface="Calibri" panose="020F0502020204030204" pitchFamily="34" charset="0"/>
                        </a:rPr>
                        <a:t>26</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102,880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33</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(4)</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64,340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40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63,030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5">
                <a:tc>
                  <a:txBody>
                    <a:bodyPr/>
                    <a:lstStyle/>
                    <a:p>
                      <a:pPr marL="0" marR="0" algn="ctr">
                        <a:spcBef>
                          <a:spcPts val="0"/>
                        </a:spcBef>
                        <a:spcAft>
                          <a:spcPts val="0"/>
                        </a:spcAft>
                      </a:pPr>
                      <a:r>
                        <a:rPr lang="en-US" sz="2000">
                          <a:effectLst/>
                          <a:latin typeface="Calibri" panose="020F0502020204030204" pitchFamily="34" charset="0"/>
                        </a:rPr>
                        <a:t>27</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72,220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34</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91,630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41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64,370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r h="606925">
                <a:tc>
                  <a:txBody>
                    <a:bodyPr/>
                    <a:lstStyle/>
                    <a:p>
                      <a:pPr marL="0" marR="0" algn="ctr">
                        <a:spcBef>
                          <a:spcPts val="0"/>
                        </a:spcBef>
                        <a:spcAft>
                          <a:spcPts val="0"/>
                        </a:spcAft>
                      </a:pPr>
                      <a:r>
                        <a:rPr lang="en-US" sz="2000">
                          <a:effectLst/>
                          <a:latin typeface="Calibri" panose="020F0502020204030204" pitchFamily="34" charset="0"/>
                        </a:rPr>
                        <a:t>28</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(1)</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64,750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rPr>
                        <a:t>35</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a:effectLst/>
                          <a:latin typeface="Calibri" panose="020F0502020204030204" pitchFamily="34" charset="0"/>
                        </a:rPr>
                        <a:t>56,110</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42</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latin typeface="Calibri" panose="020F0502020204030204" pitchFamily="34" charset="0"/>
                        </a:rPr>
                        <a:t>(5)</a:t>
                      </a:r>
                      <a:endParaRPr lang="en-US" sz="200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Calibri" panose="020F0502020204030204" pitchFamily="34" charset="0"/>
                        </a:rPr>
                        <a:t>87,990</a:t>
                      </a:r>
                      <a:endParaRPr lang="en-US" sz="2000" dirty="0">
                        <a:solidFill>
                          <a:srgbClr val="000000"/>
                        </a:solidFill>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8992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4450153"/>
              </p:ext>
            </p:extLst>
          </p:nvPr>
        </p:nvGraphicFramePr>
        <p:xfrm>
          <a:off x="539552" y="1628800"/>
          <a:ext cx="8352928" cy="4404360"/>
        </p:xfrm>
        <a:graphic>
          <a:graphicData uri="http://schemas.openxmlformats.org/drawingml/2006/table">
            <a:tbl>
              <a:tblPr firstRow="1" firstCol="1" bandRow="1">
                <a:tableStyleId>{2D5ABB26-0587-4C30-8999-92F81FD0307C}</a:tableStyleId>
              </a:tblPr>
              <a:tblGrid>
                <a:gridCol w="8352928"/>
              </a:tblGrid>
              <a:tr h="3888432">
                <a:tc>
                  <a:txBody>
                    <a:bodyPr/>
                    <a:lstStyle/>
                    <a:p>
                      <a:pPr marL="0" marR="0" algn="just">
                        <a:spcBef>
                          <a:spcPts val="0"/>
                        </a:spcBef>
                        <a:spcAft>
                          <a:spcPts val="600"/>
                        </a:spcAft>
                      </a:pPr>
                      <a:r>
                        <a:rPr lang="en-US" sz="1800" dirty="0">
                          <a:effectLst/>
                        </a:rPr>
                        <a:t>Given a pool A of algorithms, where </a:t>
                      </a:r>
                      <a:r>
                        <a:rPr lang="en-US" sz="1800" dirty="0" err="1">
                          <a:effectLst/>
                        </a:rPr>
                        <a:t>a</a:t>
                      </a:r>
                      <a:r>
                        <a:rPr lang="en-US" sz="1800" baseline="-25000" dirty="0" err="1">
                          <a:effectLst/>
                        </a:rPr>
                        <a:t>i</a:t>
                      </a:r>
                      <a:r>
                        <a:rPr lang="en-US" sz="1800" dirty="0">
                          <a:effectLst/>
                        </a:rPr>
                        <a:t> is the </a:t>
                      </a:r>
                      <a:r>
                        <a:rPr lang="en-US" sz="1800" dirty="0" err="1">
                          <a:effectLst/>
                        </a:rPr>
                        <a:t>i</a:t>
                      </a:r>
                      <a:r>
                        <a:rPr lang="en-US" sz="1800" baseline="30000" dirty="0" err="1">
                          <a:effectLst/>
                        </a:rPr>
                        <a:t>th</a:t>
                      </a:r>
                      <a:r>
                        <a:rPr lang="en-US" sz="1800" dirty="0">
                          <a:effectLst/>
                        </a:rPr>
                        <a:t> prediction algorithm; </a:t>
                      </a:r>
                      <a:r>
                        <a:rPr lang="en-US" sz="1800" dirty="0" err="1">
                          <a:effectLst/>
                        </a:rPr>
                        <a:t>w</a:t>
                      </a:r>
                      <a:r>
                        <a:rPr lang="en-US" sz="1800" baseline="-25000" dirty="0" err="1">
                          <a:effectLst/>
                        </a:rPr>
                        <a:t>i</a:t>
                      </a:r>
                      <a:r>
                        <a:rPr lang="en-US" sz="1800" dirty="0">
                          <a:effectLst/>
                        </a:rPr>
                        <a:t>, where </a:t>
                      </a:r>
                      <a:r>
                        <a:rPr lang="en-US" sz="1800" dirty="0" smtClean="0">
                          <a:effectLst/>
                        </a:rPr>
                        <a:t/>
                      </a:r>
                      <a:br>
                        <a:rPr lang="en-US" sz="1800" dirty="0" smtClean="0">
                          <a:effectLst/>
                        </a:rPr>
                      </a:br>
                      <a:r>
                        <a:rPr lang="en-US" sz="1800" dirty="0" err="1" smtClean="0">
                          <a:effectLst/>
                        </a:rPr>
                        <a:t>w</a:t>
                      </a:r>
                      <a:r>
                        <a:rPr lang="en-US" sz="1800" baseline="-25000" dirty="0" err="1" smtClean="0">
                          <a:effectLst/>
                        </a:rPr>
                        <a:t>i</a:t>
                      </a:r>
                      <a:r>
                        <a:rPr lang="en-US" sz="1800" dirty="0" smtClean="0">
                          <a:effectLst/>
                        </a:rPr>
                        <a:t> </a:t>
                      </a:r>
                      <a:r>
                        <a:rPr lang="en-US" sz="1800" dirty="0">
                          <a:effectLst/>
                        </a:rPr>
                        <a:t>≥ 0, is the associated weight for </a:t>
                      </a:r>
                      <a:r>
                        <a:rPr lang="en-US" sz="1800" dirty="0" err="1">
                          <a:effectLst/>
                        </a:rPr>
                        <a:t>a</a:t>
                      </a:r>
                      <a:r>
                        <a:rPr lang="en-US" sz="1800" baseline="-25000" dirty="0" err="1">
                          <a:effectLst/>
                        </a:rPr>
                        <a:t>i</a:t>
                      </a:r>
                      <a:r>
                        <a:rPr lang="en-US" sz="1800" dirty="0">
                          <a:effectLst/>
                        </a:rPr>
                        <a:t>; and β is a scalar &lt; 1:</a:t>
                      </a:r>
                      <a:endParaRPr lang="en-US" sz="2800" dirty="0">
                        <a:effectLst/>
                      </a:endParaRPr>
                    </a:p>
                    <a:p>
                      <a:pPr marL="228600" marR="0" algn="just">
                        <a:spcBef>
                          <a:spcPts val="0"/>
                        </a:spcBef>
                        <a:spcAft>
                          <a:spcPts val="600"/>
                        </a:spcAft>
                      </a:pPr>
                      <a:r>
                        <a:rPr lang="en-US" sz="1800" dirty="0">
                          <a:effectLst/>
                        </a:rPr>
                        <a:t>Initialize all weights to 1</a:t>
                      </a:r>
                      <a:endParaRPr lang="en-US" sz="2800" dirty="0">
                        <a:effectLst/>
                      </a:endParaRPr>
                    </a:p>
                    <a:p>
                      <a:pPr marL="228600" marR="0" algn="just">
                        <a:spcBef>
                          <a:spcPts val="0"/>
                        </a:spcBef>
                        <a:spcAft>
                          <a:spcPts val="600"/>
                        </a:spcAft>
                      </a:pPr>
                      <a:r>
                        <a:rPr lang="en-US" sz="1800" dirty="0">
                          <a:effectLst/>
                        </a:rPr>
                        <a:t>For each example in the training set {x, f(x)}</a:t>
                      </a:r>
                      <a:endParaRPr lang="en-US" sz="2800" dirty="0">
                        <a:effectLst/>
                      </a:endParaRPr>
                    </a:p>
                    <a:p>
                      <a:pPr marL="400050" marR="0" algn="just">
                        <a:spcBef>
                          <a:spcPts val="0"/>
                        </a:spcBef>
                        <a:spcAft>
                          <a:spcPts val="600"/>
                        </a:spcAft>
                      </a:pPr>
                      <a:r>
                        <a:rPr lang="en-US" sz="1800" dirty="0">
                          <a:effectLst/>
                        </a:rPr>
                        <a:t>Initialize y</a:t>
                      </a:r>
                      <a:r>
                        <a:rPr lang="en-US" sz="1800" baseline="-25000" dirty="0">
                          <a:effectLst/>
                        </a:rPr>
                        <a:t>1</a:t>
                      </a:r>
                      <a:r>
                        <a:rPr lang="en-US" sz="1800" dirty="0">
                          <a:effectLst/>
                        </a:rPr>
                        <a:t> and y</a:t>
                      </a:r>
                      <a:r>
                        <a:rPr lang="en-US" sz="1800" baseline="-25000" dirty="0">
                          <a:effectLst/>
                        </a:rPr>
                        <a:t>2</a:t>
                      </a:r>
                      <a:r>
                        <a:rPr lang="en-US" sz="1800" dirty="0">
                          <a:effectLst/>
                        </a:rPr>
                        <a:t> to 0</a:t>
                      </a:r>
                      <a:endParaRPr lang="en-US" sz="2800" dirty="0">
                        <a:effectLst/>
                      </a:endParaRPr>
                    </a:p>
                    <a:p>
                      <a:pPr marL="400050" marR="0" algn="just">
                        <a:spcBef>
                          <a:spcPts val="0"/>
                        </a:spcBef>
                        <a:spcAft>
                          <a:spcPts val="600"/>
                        </a:spcAft>
                      </a:pPr>
                      <a:r>
                        <a:rPr lang="en-US" sz="1800" dirty="0">
                          <a:effectLst/>
                        </a:rPr>
                        <a:t>For each prediction algorithm </a:t>
                      </a:r>
                      <a:r>
                        <a:rPr lang="en-US" sz="1800" dirty="0" err="1">
                          <a:effectLst/>
                        </a:rPr>
                        <a:t>a</a:t>
                      </a:r>
                      <a:r>
                        <a:rPr lang="en-US" sz="1800" baseline="-25000" dirty="0" err="1">
                          <a:effectLst/>
                        </a:rPr>
                        <a:t>i</a:t>
                      </a:r>
                      <a:r>
                        <a:rPr lang="en-US" sz="1800" dirty="0">
                          <a:effectLst/>
                        </a:rPr>
                        <a:t>, </a:t>
                      </a:r>
                      <a:endParaRPr lang="en-US" sz="2800" dirty="0">
                        <a:effectLst/>
                      </a:endParaRPr>
                    </a:p>
                    <a:p>
                      <a:pPr marL="514350" marR="0" algn="just">
                        <a:spcBef>
                          <a:spcPts val="0"/>
                        </a:spcBef>
                        <a:spcAft>
                          <a:spcPts val="600"/>
                        </a:spcAft>
                      </a:pPr>
                      <a:r>
                        <a:rPr lang="en-US" sz="1800" dirty="0">
                          <a:effectLst/>
                        </a:rPr>
                        <a:t>  If </a:t>
                      </a:r>
                      <a:r>
                        <a:rPr lang="en-US" sz="1800" dirty="0" err="1">
                          <a:effectLst/>
                        </a:rPr>
                        <a:t>a</a:t>
                      </a:r>
                      <a:r>
                        <a:rPr lang="en-US" sz="1800" baseline="-25000" dirty="0" err="1">
                          <a:effectLst/>
                        </a:rPr>
                        <a:t>i</a:t>
                      </a:r>
                      <a:r>
                        <a:rPr lang="en-US" sz="1800" dirty="0">
                          <a:effectLst/>
                        </a:rPr>
                        <a:t>(x) = 0 then y</a:t>
                      </a:r>
                      <a:r>
                        <a:rPr lang="en-US" sz="1800" baseline="-25000" dirty="0">
                          <a:effectLst/>
                        </a:rPr>
                        <a:t>1</a:t>
                      </a:r>
                      <a:r>
                        <a:rPr lang="en-US" sz="1800" dirty="0">
                          <a:effectLst/>
                        </a:rPr>
                        <a:t> = y</a:t>
                      </a:r>
                      <a:r>
                        <a:rPr lang="en-US" sz="1800" baseline="-25000" dirty="0">
                          <a:effectLst/>
                        </a:rPr>
                        <a:t>1</a:t>
                      </a:r>
                      <a:r>
                        <a:rPr lang="en-US" sz="1800" dirty="0">
                          <a:effectLst/>
                        </a:rPr>
                        <a:t> + </a:t>
                      </a:r>
                      <a:r>
                        <a:rPr lang="en-US" sz="1800" dirty="0" err="1">
                          <a:effectLst/>
                        </a:rPr>
                        <a:t>w</a:t>
                      </a:r>
                      <a:r>
                        <a:rPr lang="en-US" sz="1800" baseline="-25000" dirty="0" err="1">
                          <a:effectLst/>
                        </a:rPr>
                        <a:t>i</a:t>
                      </a:r>
                      <a:endParaRPr lang="en-US" sz="2800" dirty="0">
                        <a:effectLst/>
                      </a:endParaRPr>
                    </a:p>
                    <a:p>
                      <a:pPr marL="514350" marR="0" algn="just">
                        <a:spcBef>
                          <a:spcPts val="0"/>
                        </a:spcBef>
                        <a:spcAft>
                          <a:spcPts val="600"/>
                        </a:spcAft>
                      </a:pPr>
                      <a:r>
                        <a:rPr lang="en-US" sz="1800" dirty="0">
                          <a:effectLst/>
                        </a:rPr>
                        <a:t>  Else if </a:t>
                      </a:r>
                      <a:r>
                        <a:rPr lang="en-US" sz="1800" dirty="0" err="1">
                          <a:effectLst/>
                        </a:rPr>
                        <a:t>a</a:t>
                      </a:r>
                      <a:r>
                        <a:rPr lang="en-US" sz="1800" baseline="-25000" dirty="0" err="1">
                          <a:effectLst/>
                        </a:rPr>
                        <a:t>i</a:t>
                      </a:r>
                      <a:r>
                        <a:rPr lang="en-US" sz="1800" dirty="0">
                          <a:effectLst/>
                        </a:rPr>
                        <a:t>(x) = 1 then y</a:t>
                      </a:r>
                      <a:r>
                        <a:rPr lang="en-US" sz="1800" baseline="-25000" dirty="0">
                          <a:effectLst/>
                        </a:rPr>
                        <a:t>2</a:t>
                      </a:r>
                      <a:r>
                        <a:rPr lang="en-US" sz="1800" dirty="0">
                          <a:effectLst/>
                        </a:rPr>
                        <a:t> = y</a:t>
                      </a:r>
                      <a:r>
                        <a:rPr lang="en-US" sz="1800" baseline="-25000" dirty="0">
                          <a:effectLst/>
                        </a:rPr>
                        <a:t>2</a:t>
                      </a:r>
                      <a:r>
                        <a:rPr lang="en-US" sz="1800" dirty="0">
                          <a:effectLst/>
                        </a:rPr>
                        <a:t> + </a:t>
                      </a:r>
                      <a:r>
                        <a:rPr lang="en-US" sz="1800" dirty="0" err="1">
                          <a:effectLst/>
                        </a:rPr>
                        <a:t>w</a:t>
                      </a:r>
                      <a:r>
                        <a:rPr lang="en-US" sz="1800" baseline="-25000" dirty="0" err="1">
                          <a:effectLst/>
                        </a:rPr>
                        <a:t>i</a:t>
                      </a:r>
                      <a:endParaRPr lang="en-US" sz="2800" dirty="0">
                        <a:effectLst/>
                      </a:endParaRPr>
                    </a:p>
                    <a:p>
                      <a:pPr marL="400050" marR="0" algn="just">
                        <a:spcBef>
                          <a:spcPts val="0"/>
                        </a:spcBef>
                        <a:spcAft>
                          <a:spcPts val="600"/>
                        </a:spcAft>
                      </a:pPr>
                      <a:r>
                        <a:rPr lang="en-US" sz="1800" dirty="0">
                          <a:effectLst/>
                        </a:rPr>
                        <a:t>If  y1 &gt; y2  then g(x) = 1</a:t>
                      </a:r>
                      <a:endParaRPr lang="en-US" sz="2800" dirty="0">
                        <a:effectLst/>
                      </a:endParaRPr>
                    </a:p>
                    <a:p>
                      <a:pPr marL="400050" marR="0" algn="just">
                        <a:spcBef>
                          <a:spcPts val="0"/>
                        </a:spcBef>
                        <a:spcAft>
                          <a:spcPts val="600"/>
                        </a:spcAft>
                      </a:pPr>
                      <a:r>
                        <a:rPr lang="en-US" sz="1800" dirty="0">
                          <a:effectLst/>
                        </a:rPr>
                        <a:t>Else if y1 &lt; y then g(x) = 0</a:t>
                      </a:r>
                      <a:endParaRPr lang="en-US" sz="2800" dirty="0">
                        <a:effectLst/>
                      </a:endParaRPr>
                    </a:p>
                    <a:p>
                      <a:pPr marL="400050" marR="0" algn="just">
                        <a:spcBef>
                          <a:spcPts val="0"/>
                        </a:spcBef>
                        <a:spcAft>
                          <a:spcPts val="600"/>
                        </a:spcAft>
                      </a:pPr>
                      <a:r>
                        <a:rPr lang="en-US" sz="1800" dirty="0">
                          <a:effectLst/>
                        </a:rPr>
                        <a:t>Else g(x) is assigned to 0 or 1 randomly.</a:t>
                      </a:r>
                      <a:endParaRPr lang="en-US" sz="2800" dirty="0">
                        <a:effectLst/>
                      </a:endParaRPr>
                    </a:p>
                    <a:p>
                      <a:pPr marL="228600" marR="0" algn="just">
                        <a:spcBef>
                          <a:spcPts val="0"/>
                        </a:spcBef>
                        <a:spcAft>
                          <a:spcPts val="600"/>
                        </a:spcAft>
                      </a:pPr>
                      <a:r>
                        <a:rPr lang="en-US" sz="1800" dirty="0">
                          <a:effectLst/>
                        </a:rPr>
                        <a:t>     If g(x) ≠ f(x) then for each prediction algorithm </a:t>
                      </a:r>
                      <a:r>
                        <a:rPr lang="en-US" sz="1800" dirty="0" err="1">
                          <a:effectLst/>
                        </a:rPr>
                        <a:t>a</a:t>
                      </a:r>
                      <a:r>
                        <a:rPr lang="en-US" sz="1800" baseline="-25000" dirty="0" err="1">
                          <a:effectLst/>
                        </a:rPr>
                        <a:t>i</a:t>
                      </a:r>
                      <a:endParaRPr lang="en-US" sz="2800" dirty="0">
                        <a:effectLst/>
                      </a:endParaRPr>
                    </a:p>
                    <a:p>
                      <a:pPr marL="514350" marR="0" algn="just">
                        <a:spcBef>
                          <a:spcPts val="0"/>
                        </a:spcBef>
                        <a:spcAft>
                          <a:spcPts val="600"/>
                        </a:spcAft>
                      </a:pPr>
                      <a:r>
                        <a:rPr lang="en-US" sz="1800" dirty="0">
                          <a:effectLst/>
                        </a:rPr>
                        <a:t>  If </a:t>
                      </a:r>
                      <a:r>
                        <a:rPr lang="en-US" sz="1800" dirty="0" err="1">
                          <a:effectLst/>
                        </a:rPr>
                        <a:t>a</a:t>
                      </a:r>
                      <a:r>
                        <a:rPr lang="en-US" sz="1800" baseline="-25000" dirty="0" err="1">
                          <a:effectLst/>
                        </a:rPr>
                        <a:t>i</a:t>
                      </a:r>
                      <a:r>
                        <a:rPr lang="en-US" sz="1800" dirty="0">
                          <a:effectLst/>
                        </a:rPr>
                        <a:t>(x) ≠ f(x) then update </a:t>
                      </a:r>
                      <a:r>
                        <a:rPr lang="en-US" sz="1800" dirty="0" err="1">
                          <a:effectLst/>
                        </a:rPr>
                        <a:t>w</a:t>
                      </a:r>
                      <a:r>
                        <a:rPr lang="en-US" sz="1800" baseline="-25000" dirty="0" err="1">
                          <a:effectLst/>
                        </a:rPr>
                        <a:t>i</a:t>
                      </a:r>
                      <a:r>
                        <a:rPr lang="en-US" sz="1800" dirty="0">
                          <a:effectLst/>
                        </a:rPr>
                        <a:t> with β</a:t>
                      </a:r>
                      <a:r>
                        <a:rPr lang="en-US" sz="1800" dirty="0" err="1">
                          <a:effectLst/>
                        </a:rPr>
                        <a:t>w</a:t>
                      </a:r>
                      <a:r>
                        <a:rPr lang="en-US" sz="1800" baseline="-25000" dirty="0" err="1">
                          <a:effectLst/>
                        </a:rPr>
                        <a:t>i</a:t>
                      </a:r>
                      <a:r>
                        <a:rPr lang="en-US" sz="1800" dirty="0">
                          <a:effectLst/>
                        </a:rPr>
                        <a:t>.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Rectangle 2"/>
          <p:cNvSpPr txBox="1">
            <a:spLocks noChangeArrowheads="1"/>
          </p:cNvSpPr>
          <p:nvPr/>
        </p:nvSpPr>
        <p:spPr bwMode="auto">
          <a:xfrm>
            <a:off x="457200" y="2746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algn="l" eaLnBrk="1" hangingPunct="1"/>
            <a:r>
              <a:rPr lang="en-US" sz="4000" b="0" kern="0" smtClean="0">
                <a:solidFill>
                  <a:schemeClr val="accent2"/>
                </a:solidFill>
              </a:rPr>
              <a:t>Weighted Majority Algorithm</a:t>
            </a:r>
            <a:r>
              <a:rPr lang="en-US" b="0" kern="0" smtClean="0"/>
              <a:t/>
            </a:r>
            <a:br>
              <a:rPr lang="en-US" b="0" kern="0" smtClean="0"/>
            </a:br>
            <a:r>
              <a:rPr lang="en-US" sz="2400" b="0" kern="0" smtClean="0">
                <a:solidFill>
                  <a:schemeClr val="accent2"/>
                </a:solidFill>
              </a:rPr>
              <a:t>(Littlestone, MLj, 1988)</a:t>
            </a:r>
            <a:endParaRPr lang="en-US" sz="2400" b="0" kern="0" dirty="0" smtClean="0">
              <a:solidFill>
                <a:schemeClr val="accent2"/>
              </a:solidFill>
            </a:endParaRPr>
          </a:p>
        </p:txBody>
      </p:sp>
    </p:spTree>
    <p:extLst>
      <p:ext uri="{BB962C8B-B14F-4D97-AF65-F5344CB8AC3E}">
        <p14:creationId xmlns:p14="http://schemas.microsoft.com/office/powerpoint/2010/main" val="2033492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6202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algn="l" eaLnBrk="1" hangingPunct="1"/>
            <a:r>
              <a:rPr lang="en-US" sz="4000" b="0" kern="0" smtClean="0">
                <a:solidFill>
                  <a:schemeClr val="accent2"/>
                </a:solidFill>
              </a:rPr>
              <a:t>Naïve Bayesian Networks</a:t>
            </a:r>
            <a:endParaRPr lang="en-US" sz="4000" b="0" kern="0" dirty="0" smtClean="0">
              <a:solidFill>
                <a:schemeClr val="accent2"/>
              </a:solidFill>
            </a:endParaRPr>
          </a:p>
        </p:txBody>
      </p:sp>
      <mc:AlternateContent xmlns:mc="http://schemas.openxmlformats.org/markup-compatibility/2006" xmlns:a14="http://schemas.microsoft.com/office/drawing/2010/main">
        <mc:Choice Requires="a14">
          <p:sp>
            <p:nvSpPr>
              <p:cNvPr id="5" name="Rectangle 4"/>
              <p:cNvSpPr/>
              <p:nvPr/>
            </p:nvSpPr>
            <p:spPr>
              <a:xfrm>
                <a:off x="457200" y="1340768"/>
                <a:ext cx="8280920" cy="5088894"/>
              </a:xfrm>
              <a:prstGeom prst="rect">
                <a:avLst/>
              </a:prstGeom>
            </p:spPr>
            <p:txBody>
              <a:bodyPr wrap="square">
                <a:spAutoFit/>
              </a:bodyPr>
              <a:lstStyle/>
              <a:p>
                <a:pPr marL="0" marR="0" algn="just">
                  <a:spcBef>
                    <a:spcPts val="0"/>
                  </a:spcBef>
                  <a:spcAft>
                    <a:spcPts val="0"/>
                  </a:spcAft>
                </a:pPr>
                <a:r>
                  <a:rPr lang="en-US" sz="1600" b="0" dirty="0">
                    <a:solidFill>
                      <a:srgbClr val="000000"/>
                    </a:solidFill>
                    <a:latin typeface="Times New Roman" panose="02020603050405020304" pitchFamily="18" charset="0"/>
                    <a:ea typeface="Times New Roman" panose="02020603050405020304" pitchFamily="18" charset="0"/>
                  </a:rPr>
                  <a:t>We wish to estimate the probability </a:t>
                </a:r>
                <a14:m>
                  <m:oMath xmlns:m="http://schemas.openxmlformats.org/officeDocument/2006/math">
                    <m:r>
                      <a:rPr lang="en-US" sz="1600" b="0" i="1">
                        <a:solidFill>
                          <a:srgbClr val="000000"/>
                        </a:solidFill>
                        <a:latin typeface="Cambria Math" panose="02040503050406030204" pitchFamily="18" charset="0"/>
                        <a:ea typeface="Times New Roman" panose="02020603050405020304" pitchFamily="18" charset="0"/>
                      </a:rPr>
                      <m:t>𝑝</m:t>
                    </m:r>
                    <m:r>
                      <a:rPr lang="en-US" sz="1600" b="0" i="1">
                        <a:solidFill>
                          <a:srgbClr val="000000"/>
                        </a:solidFill>
                        <a:latin typeface="Cambria Math" panose="02040503050406030204" pitchFamily="18" charset="0"/>
                        <a:ea typeface="Times New Roman" panose="02020603050405020304" pitchFamily="18" charset="0"/>
                      </a:rPr>
                      <m:t>(</m:t>
                    </m:r>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r>
                      <a:rPr lang="en-US" sz="1600" b="0" i="1">
                        <a:solidFill>
                          <a:srgbClr val="000000"/>
                        </a:solidFill>
                        <a:latin typeface="Cambria Math" panose="02040503050406030204" pitchFamily="18" charset="0"/>
                        <a:ea typeface="Times New Roman" panose="02020603050405020304" pitchFamily="18" charset="0"/>
                      </a:rPr>
                      <m:t>)</m:t>
                    </m:r>
                  </m:oMath>
                </a14:m>
                <a:r>
                  <a:rPr lang="en-US" sz="1600" b="0" dirty="0">
                    <a:solidFill>
                      <a:srgbClr val="000000"/>
                    </a:solidFill>
                    <a:latin typeface="Times New Roman" panose="02020603050405020304" pitchFamily="18" charset="0"/>
                    <a:ea typeface="Times New Roman" panose="02020603050405020304" pitchFamily="18" charset="0"/>
                  </a:rPr>
                  <a:t>. For Angry Birds, the Y is </a:t>
                </a:r>
                <a:r>
                  <a:rPr lang="en-US" sz="1600" b="0" i="1" dirty="0" err="1">
                    <a:solidFill>
                      <a:srgbClr val="000000"/>
                    </a:solidFill>
                    <a:latin typeface="Times New Roman" panose="02020603050405020304" pitchFamily="18" charset="0"/>
                    <a:ea typeface="Times New Roman" panose="02020603050405020304" pitchFamily="18" charset="0"/>
                  </a:rPr>
                  <a:t>goodShot</a:t>
                </a:r>
                <a:r>
                  <a:rPr lang="en-US" sz="1600" b="0" dirty="0">
                    <a:solidFill>
                      <a:srgbClr val="000000"/>
                    </a:solidFill>
                    <a:latin typeface="Times New Roman" panose="02020603050405020304" pitchFamily="18" charset="0"/>
                    <a:ea typeface="Times New Roman" panose="02020603050405020304" pitchFamily="18" charset="0"/>
                  </a:rPr>
                  <a:t> and the </a:t>
                </a:r>
                <a:r>
                  <a:rPr lang="en-US" sz="1600" b="0" i="1" dirty="0">
                    <a:solidFill>
                      <a:srgbClr val="000000"/>
                    </a:solidFill>
                    <a:latin typeface="Times New Roman" panose="02020603050405020304" pitchFamily="18" charset="0"/>
                    <a:ea typeface="Times New Roman" panose="02020603050405020304" pitchFamily="18" charset="0"/>
                  </a:rPr>
                  <a:t>X</a:t>
                </a:r>
                <a:r>
                  <a:rPr lang="en-US" sz="1600" b="0" dirty="0">
                    <a:solidFill>
                      <a:srgbClr val="000000"/>
                    </a:solidFill>
                    <a:latin typeface="Times New Roman" panose="02020603050405020304" pitchFamily="18" charset="0"/>
                    <a:ea typeface="Times New Roman" panose="02020603050405020304" pitchFamily="18" charset="0"/>
                  </a:rPr>
                  <a:t>’s are the features used to describe the game’s state and the shot angle.   We use the same features for NB as we used for WMA.  Using Bayes’ Theorem, we can rewrite this probability </a:t>
                </a:r>
                <a:r>
                  <a:rPr lang="en-US" sz="1600" b="0" dirty="0" smtClean="0">
                    <a:solidFill>
                      <a:srgbClr val="000000"/>
                    </a:solidFill>
                    <a:latin typeface="Times New Roman" panose="02020603050405020304" pitchFamily="18" charset="0"/>
                    <a:ea typeface="Times New Roman" panose="02020603050405020304" pitchFamily="18" charset="0"/>
                  </a:rPr>
                  <a:t>as</a:t>
                </a:r>
                <a:endParaRPr lang="en-US" sz="2400" b="0" dirty="0">
                  <a:solidFill>
                    <a:srgbClr val="000000"/>
                  </a:solidFill>
                  <a:latin typeface="Times New Roman" panose="02020603050405020304" pitchFamily="18" charset="0"/>
                  <a:ea typeface="Times New Roman" panose="02020603050405020304" pitchFamily="18" charset="0"/>
                </a:endParaRPr>
              </a:p>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 </m:t>
                          </m:r>
                        </m:e>
                        <m:e>
                          <m:r>
                            <a:rPr lang="en-US" sz="1600" b="0" i="1">
                              <a:solidFill>
                                <a:srgbClr val="000000"/>
                              </a:solidFill>
                              <a:latin typeface="Cambria Math" panose="02040503050406030204" pitchFamily="18" charset="0"/>
                              <a:ea typeface="Times New Roman" panose="02020603050405020304" pitchFamily="18" charset="0"/>
                            </a:rPr>
                            <m:t>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e>
                      </m:d>
                      <m:r>
                        <a:rPr lang="en-US" sz="1600" b="0" i="1">
                          <a:solidFill>
                            <a:srgbClr val="000000"/>
                          </a:solidFill>
                          <a:latin typeface="Cambria Math" panose="02040503050406030204" pitchFamily="18" charset="0"/>
                          <a:ea typeface="Times New Roman" panose="02020603050405020304" pitchFamily="18" charset="0"/>
                        </a:rPr>
                        <m:t> = </m:t>
                      </m:r>
                      <m:f>
                        <m:fPr>
                          <m:ctrlPr>
                            <a:rPr lang="en-US" sz="1600" b="0" i="1">
                              <a:solidFill>
                                <a:srgbClr val="000000"/>
                              </a:solidFill>
                              <a:latin typeface="Cambria Math" panose="02040503050406030204" pitchFamily="18" charset="0"/>
                              <a:ea typeface="Times New Roman" panose="02020603050405020304" pitchFamily="18" charset="0"/>
                            </a:rPr>
                          </m:ctrlPr>
                        </m:fPr>
                        <m:num>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r>
                                <a:rPr lang="en-US" sz="1600" b="0" i="1">
                                  <a:solidFill>
                                    <a:srgbClr val="000000"/>
                                  </a:solidFill>
                                  <a:latin typeface="Cambria Math" panose="02040503050406030204" pitchFamily="18" charset="0"/>
                                  <a:ea typeface="Times New Roman" panose="02020603050405020304" pitchFamily="18" charset="0"/>
                                </a:rPr>
                                <m:t>𝑌</m:t>
                              </m:r>
                            </m:e>
                          </m:d>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r>
                                <a:rPr lang="en-US" sz="1600" b="0" i="1">
                                  <a:solidFill>
                                    <a:srgbClr val="000000"/>
                                  </a:solidFill>
                                  <a:latin typeface="Cambria Math" panose="02040503050406030204" pitchFamily="18" charset="0"/>
                                  <a:ea typeface="Times New Roman" panose="02020603050405020304" pitchFamily="18" charset="0"/>
                                </a:rPr>
                                <m:t> </m:t>
                              </m:r>
                            </m:e>
                            <m:e>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𝑌</m:t>
                              </m:r>
                            </m:e>
                          </m:d>
                        </m:num>
                        <m:den>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e>
                          </m:d>
                        </m:den>
                      </m:f>
                    </m:oMath>
                  </m:oMathPara>
                </a14:m>
                <a:endParaRPr lang="en-US" sz="2400" b="0" dirty="0">
                  <a:solidFill>
                    <a:srgbClr val="000000"/>
                  </a:solidFill>
                  <a:latin typeface="Times New Roman" panose="02020603050405020304" pitchFamily="18" charset="0"/>
                  <a:ea typeface="Times New Roman" panose="02020603050405020304" pitchFamily="18" charset="0"/>
                </a:endParaRPr>
              </a:p>
              <a:p>
                <a:pPr marL="0" marR="0" indent="128270" algn="just">
                  <a:spcBef>
                    <a:spcPts val="0"/>
                  </a:spcBef>
                  <a:spcAft>
                    <a:spcPts val="0"/>
                  </a:spcAft>
                </a:pPr>
                <a:r>
                  <a:rPr lang="en-US" sz="1600" b="0" dirty="0">
                    <a:solidFill>
                      <a:srgbClr val="000000"/>
                    </a:solidFill>
                    <a:latin typeface="Times New Roman" panose="02020603050405020304" pitchFamily="18" charset="0"/>
                    <a:ea typeface="Times New Roman" panose="02020603050405020304" pitchFamily="18" charset="0"/>
                  </a:rPr>
                  <a:t>Because the denominator of the above equation does not depend on the class variable </a:t>
                </a:r>
                <a14:m>
                  <m:oMath xmlns:m="http://schemas.openxmlformats.org/officeDocument/2006/math">
                    <m:r>
                      <a:rPr lang="en-US" sz="1600" b="0" i="1">
                        <a:solidFill>
                          <a:srgbClr val="000000"/>
                        </a:solidFill>
                        <a:latin typeface="Cambria Math" panose="02040503050406030204" pitchFamily="18" charset="0"/>
                        <a:ea typeface="Times New Roman" panose="02020603050405020304" pitchFamily="18" charset="0"/>
                      </a:rPr>
                      <m:t>𝑌</m:t>
                    </m:r>
                  </m:oMath>
                </a14:m>
                <a:r>
                  <a:rPr lang="en-US" sz="1600" b="0" dirty="0">
                    <a:solidFill>
                      <a:srgbClr val="000000"/>
                    </a:solidFill>
                    <a:latin typeface="Times New Roman" panose="02020603050405020304" pitchFamily="18" charset="0"/>
                    <a:ea typeface="Times New Roman" panose="02020603050405020304" pitchFamily="18" charset="0"/>
                  </a:rPr>
                  <a:t> and the values of features </a:t>
                </a:r>
                <a14:m>
                  <m:oMath xmlns:m="http://schemas.openxmlformats.org/officeDocument/2006/math">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oMath>
                </a14:m>
                <a:r>
                  <a:rPr lang="en-US" sz="1600" b="0" dirty="0">
                    <a:solidFill>
                      <a:srgbClr val="000000"/>
                    </a:solidFill>
                    <a:latin typeface="Times New Roman" panose="02020603050405020304" pitchFamily="18" charset="0"/>
                    <a:ea typeface="Times New Roman" panose="02020603050405020304" pitchFamily="18" charset="0"/>
                  </a:rPr>
                  <a:t> through </a:t>
                </a:r>
                <a14:m>
                  <m:oMath xmlns:m="http://schemas.openxmlformats.org/officeDocument/2006/math">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oMath>
                </a14:m>
                <a:r>
                  <a:rPr lang="en-US" sz="1600" b="0" dirty="0">
                    <a:solidFill>
                      <a:srgbClr val="000000"/>
                    </a:solidFill>
                    <a:latin typeface="Times New Roman" panose="02020603050405020304" pitchFamily="18" charset="0"/>
                    <a:ea typeface="Times New Roman" panose="02020603050405020304" pitchFamily="18" charset="0"/>
                  </a:rPr>
                  <a:t> are given, we can treat it as a constant and only need estimate the numerator.  </a:t>
                </a:r>
                <a:endParaRPr lang="en-US" sz="2400" b="0" dirty="0">
                  <a:solidFill>
                    <a:srgbClr val="000000"/>
                  </a:solidFill>
                  <a:latin typeface="Times New Roman" panose="02020603050405020304" pitchFamily="18" charset="0"/>
                  <a:ea typeface="Times New Roman" panose="02020603050405020304" pitchFamily="18" charset="0"/>
                </a:endParaRPr>
              </a:p>
              <a:p>
                <a:pPr marL="0" marR="0" indent="128270" algn="just">
                  <a:spcBef>
                    <a:spcPts val="0"/>
                  </a:spcBef>
                  <a:spcAft>
                    <a:spcPts val="0"/>
                  </a:spcAft>
                </a:pPr>
                <a:r>
                  <a:rPr lang="en-US" sz="1600" b="0" dirty="0">
                    <a:solidFill>
                      <a:srgbClr val="000000"/>
                    </a:solidFill>
                    <a:latin typeface="Times New Roman" panose="02020603050405020304" pitchFamily="18" charset="0"/>
                    <a:ea typeface="Times New Roman" panose="02020603050405020304" pitchFamily="18" charset="0"/>
                  </a:rPr>
                  <a:t>Using the conditional independence assumptions utilized by NB, we can simplify the above expression:</a:t>
                </a:r>
                <a:endParaRPr lang="en-US" sz="2400" b="0" dirty="0">
                  <a:solidFill>
                    <a:srgbClr val="000000"/>
                  </a:solidFill>
                  <a:latin typeface="Times New Roman" panose="02020603050405020304" pitchFamily="18" charset="0"/>
                  <a:ea typeface="Times New Roman" panose="02020603050405020304" pitchFamily="18" charset="0"/>
                </a:endParaRPr>
              </a:p>
              <a:p>
                <a:pPr marL="0" marR="0" indent="12827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 </m:t>
                          </m:r>
                        </m:e>
                        <m:e>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e>
                      </m:d>
                      <m:r>
                        <a:rPr lang="en-US" sz="1600" b="0" i="1">
                          <a:solidFill>
                            <a:srgbClr val="000000"/>
                          </a:solidFill>
                          <a:latin typeface="Cambria Math" panose="02040503050406030204" pitchFamily="18" charset="0"/>
                          <a:ea typeface="Times New Roman" panose="02020603050405020304" pitchFamily="18" charset="0"/>
                        </a:rPr>
                        <m:t> = </m:t>
                      </m:r>
                      <m:f>
                        <m:fPr>
                          <m:ctrlPr>
                            <a:rPr lang="en-US" sz="1600" b="0" i="1">
                              <a:solidFill>
                                <a:srgbClr val="000000"/>
                              </a:solidFill>
                              <a:latin typeface="Cambria Math" panose="02040503050406030204" pitchFamily="18" charset="0"/>
                              <a:ea typeface="Times New Roman" panose="02020603050405020304" pitchFamily="18" charset="0"/>
                            </a:rPr>
                          </m:ctrlPr>
                        </m:fPr>
                        <m:num>
                          <m:r>
                            <a:rPr lang="en-US" sz="1600" b="0" i="1">
                              <a:solidFill>
                                <a:srgbClr val="000000"/>
                              </a:solidFill>
                              <a:latin typeface="Cambria Math" panose="02040503050406030204" pitchFamily="18" charset="0"/>
                              <a:ea typeface="Times New Roman" panose="02020603050405020304" pitchFamily="18" charset="0"/>
                            </a:rPr>
                            <m:t>1</m:t>
                          </m:r>
                        </m:num>
                        <m:den>
                          <m:r>
                            <a:rPr lang="en-US" sz="1600" b="0" i="1">
                              <a:solidFill>
                                <a:srgbClr val="000000"/>
                              </a:solidFill>
                              <a:latin typeface="Cambria Math" panose="02040503050406030204" pitchFamily="18" charset="0"/>
                              <a:ea typeface="Times New Roman" panose="02020603050405020304" pitchFamily="18" charset="0"/>
                            </a:rPr>
                            <m:t>𝑍</m:t>
                          </m:r>
                        </m:den>
                      </m:f>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𝑝</m:t>
                      </m:r>
                      <m:r>
                        <a:rPr lang="en-US" sz="1600" b="0" i="1">
                          <a:solidFill>
                            <a:srgbClr val="000000"/>
                          </a:solidFill>
                          <a:latin typeface="Cambria Math" panose="02040503050406030204" pitchFamily="18" charset="0"/>
                          <a:ea typeface="Times New Roman" panose="02020603050405020304" pitchFamily="18" charset="0"/>
                        </a:rPr>
                        <m:t>(</m:t>
                      </m:r>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 </m:t>
                      </m:r>
                      <m:nary>
                        <m:naryPr>
                          <m:chr m:val="∏"/>
                          <m:limLoc m:val="undOvr"/>
                          <m:ctrlPr>
                            <a:rPr lang="en-US" sz="1600" b="0" i="1">
                              <a:solidFill>
                                <a:srgbClr val="000000"/>
                              </a:solidFill>
                              <a:latin typeface="Cambria Math" panose="02040503050406030204" pitchFamily="18" charset="0"/>
                              <a:ea typeface="Times New Roman" panose="02020603050405020304" pitchFamily="18" charset="0"/>
                            </a:rPr>
                          </m:ctrlPr>
                        </m:naryPr>
                        <m:sub>
                          <m:r>
                            <a:rPr lang="en-US" sz="1600" b="0" i="1">
                              <a:solidFill>
                                <a:srgbClr val="000000"/>
                              </a:solidFill>
                              <a:latin typeface="Cambria Math" panose="02040503050406030204" pitchFamily="18" charset="0"/>
                              <a:ea typeface="Times New Roman" panose="02020603050405020304" pitchFamily="18" charset="0"/>
                            </a:rPr>
                            <m:t>𝑖</m:t>
                          </m:r>
                          <m:r>
                            <a:rPr lang="en-US" sz="1600" b="0" i="1">
                              <a:solidFill>
                                <a:srgbClr val="000000"/>
                              </a:solidFill>
                              <a:latin typeface="Cambria Math" panose="02040503050406030204" pitchFamily="18" charset="0"/>
                              <a:ea typeface="Times New Roman" panose="02020603050405020304" pitchFamily="18" charset="0"/>
                            </a:rPr>
                            <m:t>=1</m:t>
                          </m:r>
                        </m:sub>
                        <m:sup>
                          <m:r>
                            <a:rPr lang="en-US" sz="1600" b="0" i="1">
                              <a:solidFill>
                                <a:srgbClr val="000000"/>
                              </a:solidFill>
                              <a:latin typeface="Cambria Math" panose="02040503050406030204" pitchFamily="18" charset="0"/>
                              <a:ea typeface="Times New Roman" panose="02020603050405020304" pitchFamily="18" charset="0"/>
                            </a:rPr>
                            <m:t>𝑛</m:t>
                          </m:r>
                        </m:sup>
                        <m:e>
                          <m:r>
                            <a:rPr lang="en-US" sz="1600" b="0" i="1">
                              <a:solidFill>
                                <a:srgbClr val="000000"/>
                              </a:solidFill>
                              <a:latin typeface="Cambria Math" panose="02040503050406030204" pitchFamily="18" charset="0"/>
                              <a:ea typeface="Times New Roman" panose="02020603050405020304" pitchFamily="18" charset="0"/>
                            </a:rPr>
                            <m:t>𝑝</m:t>
                          </m:r>
                          <m:d>
                            <m:dPr>
                              <m:endChr m:val="|"/>
                              <m:ctrlPr>
                                <a:rPr lang="en-US" sz="1600" b="0" i="1">
                                  <a:solidFill>
                                    <a:srgbClr val="000000"/>
                                  </a:solidFill>
                                  <a:latin typeface="Cambria Math" panose="02040503050406030204" pitchFamily="18" charset="0"/>
                                  <a:ea typeface="Times New Roman" panose="02020603050405020304" pitchFamily="18" charset="0"/>
                                </a:rPr>
                              </m:ctrlPr>
                            </m:dPr>
                            <m:e>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𝑖</m:t>
                                  </m:r>
                                </m:sub>
                              </m:sSub>
                              <m:r>
                                <a:rPr lang="en-US" sz="1600" b="0" i="1">
                                  <a:solidFill>
                                    <a:srgbClr val="000000"/>
                                  </a:solidFill>
                                  <a:latin typeface="Cambria Math" panose="02040503050406030204" pitchFamily="18" charset="0"/>
                                  <a:ea typeface="Times New Roman" panose="02020603050405020304" pitchFamily="18" charset="0"/>
                                </a:rPr>
                                <m:t> </m:t>
                              </m:r>
                            </m:e>
                          </m:d>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m:t>
                          </m:r>
                        </m:e>
                      </m:nary>
                    </m:oMath>
                  </m:oMathPara>
                </a14:m>
                <a:endParaRPr lang="en-US" sz="2400" b="0" dirty="0">
                  <a:solidFill>
                    <a:srgbClr val="0000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b="0" dirty="0">
                    <a:solidFill>
                      <a:srgbClr val="000000"/>
                    </a:solidFill>
                    <a:latin typeface="Times New Roman" panose="02020603050405020304" pitchFamily="18" charset="0"/>
                    <a:ea typeface="Times New Roman" panose="02020603050405020304" pitchFamily="18" charset="0"/>
                  </a:rPr>
                  <a:t>where </a:t>
                </a:r>
                <a14:m>
                  <m:oMath xmlns:m="http://schemas.openxmlformats.org/officeDocument/2006/math">
                    <m:r>
                      <a:rPr lang="en-US" sz="1600" b="0" i="1">
                        <a:solidFill>
                          <a:srgbClr val="000000"/>
                        </a:solidFill>
                        <a:latin typeface="Cambria Math" panose="02040503050406030204" pitchFamily="18" charset="0"/>
                        <a:ea typeface="Times New Roman" panose="02020603050405020304" pitchFamily="18" charset="0"/>
                      </a:rPr>
                      <m:t>𝑍</m:t>
                    </m:r>
                  </m:oMath>
                </a14:m>
                <a:r>
                  <a:rPr lang="en-US" sz="1600" b="0" dirty="0">
                    <a:solidFill>
                      <a:srgbClr val="000000"/>
                    </a:solidFill>
                    <a:latin typeface="Times New Roman" panose="02020603050405020304" pitchFamily="18" charset="0"/>
                    <a:ea typeface="Times New Roman" panose="02020603050405020304" pitchFamily="18" charset="0"/>
                  </a:rPr>
                  <a:t> represents the constant term of the denominator.  Learning in NB simply involves counting the examples’ features to estimate the simple probabilities in the above expression’s right-hand side.</a:t>
                </a:r>
                <a:endParaRPr lang="en-US" sz="2400" b="0" dirty="0">
                  <a:solidFill>
                    <a:srgbClr val="0000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b="0" dirty="0">
                    <a:solidFill>
                      <a:srgbClr val="000000"/>
                    </a:solidFill>
                    <a:latin typeface="Times New Roman" panose="02020603050405020304" pitchFamily="18" charset="0"/>
                    <a:ea typeface="Times New Roman" panose="02020603050405020304" pitchFamily="18" charset="0"/>
                  </a:rPr>
                  <a:t> </a:t>
                </a:r>
                <a:r>
                  <a:rPr lang="en-US" sz="1600" b="0" dirty="0" smtClean="0">
                    <a:solidFill>
                      <a:srgbClr val="000000"/>
                    </a:solidFill>
                    <a:latin typeface="Times New Roman" panose="02020603050405020304" pitchFamily="18" charset="0"/>
                    <a:ea typeface="Times New Roman" panose="02020603050405020304" pitchFamily="18" charset="0"/>
                  </a:rPr>
                  <a:t> Finally</a:t>
                </a:r>
                <a:r>
                  <a:rPr lang="en-US" sz="1600" b="0" dirty="0">
                    <a:solidFill>
                      <a:srgbClr val="000000"/>
                    </a:solidFill>
                    <a:latin typeface="Times New Roman" panose="02020603050405020304" pitchFamily="18" charset="0"/>
                    <a:ea typeface="Times New Roman" panose="02020603050405020304" pitchFamily="18" charset="0"/>
                  </a:rPr>
                  <a:t>, to eliminate the term </a:t>
                </a:r>
                <a:r>
                  <a:rPr lang="en-US" sz="1600" b="0" i="1" dirty="0">
                    <a:solidFill>
                      <a:srgbClr val="000000"/>
                    </a:solidFill>
                    <a:latin typeface="Times New Roman" panose="02020603050405020304" pitchFamily="18" charset="0"/>
                    <a:ea typeface="Times New Roman" panose="02020603050405020304" pitchFamily="18" charset="0"/>
                  </a:rPr>
                  <a:t>Z</a:t>
                </a:r>
                <a:r>
                  <a:rPr lang="en-US" sz="1600" b="0" dirty="0">
                    <a:solidFill>
                      <a:srgbClr val="000000"/>
                    </a:solidFill>
                    <a:latin typeface="Times New Roman" panose="02020603050405020304" pitchFamily="18" charset="0"/>
                    <a:ea typeface="Times New Roman" panose="02020603050405020304" pitchFamily="18" charset="0"/>
                  </a:rPr>
                  <a:t>, we take the ratio</a:t>
                </a:r>
                <a:endParaRPr lang="en-US" sz="2400" b="0" dirty="0">
                  <a:solidFill>
                    <a:srgbClr val="000000"/>
                  </a:solidFill>
                  <a:latin typeface="Times New Roman" panose="02020603050405020304" pitchFamily="18" charset="0"/>
                  <a:ea typeface="Times New Roman" panose="02020603050405020304" pitchFamily="18" charset="0"/>
                </a:endParaRPr>
              </a:p>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1600" b="0" i="1">
                              <a:solidFill>
                                <a:srgbClr val="000000"/>
                              </a:solidFill>
                              <a:latin typeface="Cambria Math" panose="02040503050406030204" pitchFamily="18" charset="0"/>
                              <a:ea typeface="Times New Roman" panose="02020603050405020304" pitchFamily="18" charset="0"/>
                            </a:rPr>
                          </m:ctrlPr>
                        </m:fPr>
                        <m:num>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 </m:t>
                              </m:r>
                            </m:e>
                            <m:e>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 </m:t>
                                  </m:r>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e>
                          </m:d>
                        </m:num>
                        <m:den>
                          <m:r>
                            <a:rPr lang="en-US" sz="1600" b="0" i="1">
                              <a:solidFill>
                                <a:srgbClr val="000000"/>
                              </a:solidFill>
                              <a:latin typeface="Cambria Math" panose="02040503050406030204" pitchFamily="18" charset="0"/>
                              <a:ea typeface="Times New Roman" panose="02020603050405020304" pitchFamily="18" charset="0"/>
                            </a:rPr>
                            <m:t>𝑝</m:t>
                          </m:r>
                          <m:d>
                            <m:dPr>
                              <m:ctrlPr>
                                <a:rPr lang="en-US" sz="1600" b="0" i="1">
                                  <a:solidFill>
                                    <a:srgbClr val="000000"/>
                                  </a:solidFill>
                                  <a:latin typeface="Cambria Math" panose="02040503050406030204" pitchFamily="18" charset="0"/>
                                  <a:ea typeface="Times New Roman" panose="02020603050405020304" pitchFamily="18" charset="0"/>
                                </a:rPr>
                              </m:ctrlPr>
                            </m:dPr>
                            <m:e>
                              <m:r>
                                <a:rPr lang="en-US" sz="1600" b="0" i="1">
                                  <a:solidFill>
                                    <a:srgbClr val="000000"/>
                                  </a:solidFill>
                                  <a:latin typeface="Cambria Math" panose="02040503050406030204" pitchFamily="18" charset="0"/>
                                  <a:ea typeface="Times New Roman" panose="02020603050405020304" pitchFamily="18" charset="0"/>
                                </a:rPr>
                                <m:t>¬</m:t>
                              </m:r>
                              <m:r>
                                <a:rPr lang="en-US" sz="1600" b="0" i="1">
                                  <a:solidFill>
                                    <a:srgbClr val="000000"/>
                                  </a:solidFill>
                                  <a:latin typeface="Cambria Math" panose="02040503050406030204" pitchFamily="18" charset="0"/>
                                  <a:ea typeface="Times New Roman" panose="02020603050405020304" pitchFamily="18" charset="0"/>
                                </a:rPr>
                                <m:t>𝑌</m:t>
                              </m:r>
                              <m:r>
                                <a:rPr lang="en-US" sz="1600" b="0" i="1">
                                  <a:solidFill>
                                    <a:srgbClr val="000000"/>
                                  </a:solidFill>
                                  <a:latin typeface="Cambria Math" panose="02040503050406030204" pitchFamily="18" charset="0"/>
                                  <a:ea typeface="Times New Roman" panose="02020603050405020304" pitchFamily="18" charset="0"/>
                                </a:rPr>
                                <m:t> </m:t>
                              </m:r>
                            </m:e>
                            <m:e>
                              <m:r>
                                <a:rPr lang="en-US" sz="1600" b="0" i="1">
                                  <a:solidFill>
                                    <a:srgbClr val="000000"/>
                                  </a:solidFill>
                                  <a:latin typeface="Cambria Math" panose="02040503050406030204" pitchFamily="18" charset="0"/>
                                  <a:ea typeface="Times New Roman" panose="02020603050405020304" pitchFamily="18" charset="0"/>
                                </a:rPr>
                                <m:t>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1</m:t>
                                  </m:r>
                                </m:sub>
                              </m:sSub>
                              <m:r>
                                <a:rPr lang="en-US" sz="1600" b="0" i="1">
                                  <a:solidFill>
                                    <a:srgbClr val="000000"/>
                                  </a:solidFill>
                                  <a:latin typeface="Cambria Math" panose="02040503050406030204" pitchFamily="18" charset="0"/>
                                  <a:ea typeface="Times New Roman" panose="02020603050405020304" pitchFamily="18" charset="0"/>
                                </a:rPr>
                                <m:t>, …, </m:t>
                              </m:r>
                              <m:sSub>
                                <m:sSubPr>
                                  <m:ctrlPr>
                                    <a:rPr lang="en-US" sz="1600" b="0" i="1">
                                      <a:solidFill>
                                        <a:srgbClr val="000000"/>
                                      </a:solidFill>
                                      <a:latin typeface="Cambria Math" panose="02040503050406030204" pitchFamily="18" charset="0"/>
                                      <a:ea typeface="Times New Roman" panose="02020603050405020304" pitchFamily="18" charset="0"/>
                                    </a:rPr>
                                  </m:ctrlPr>
                                </m:sSubPr>
                                <m:e>
                                  <m:r>
                                    <a:rPr lang="en-US" sz="1600" b="0" i="1">
                                      <a:solidFill>
                                        <a:srgbClr val="000000"/>
                                      </a:solidFill>
                                      <a:latin typeface="Cambria Math" panose="02040503050406030204" pitchFamily="18" charset="0"/>
                                      <a:ea typeface="Times New Roman" panose="02020603050405020304" pitchFamily="18" charset="0"/>
                                    </a:rPr>
                                    <m:t>𝑋</m:t>
                                  </m:r>
                                </m:e>
                                <m:sub>
                                  <m:r>
                                    <a:rPr lang="en-US" sz="1600" b="0" i="1">
                                      <a:solidFill>
                                        <a:srgbClr val="000000"/>
                                      </a:solidFill>
                                      <a:latin typeface="Cambria Math" panose="02040503050406030204" pitchFamily="18" charset="0"/>
                                      <a:ea typeface="Times New Roman" panose="02020603050405020304" pitchFamily="18" charset="0"/>
                                    </a:rPr>
                                    <m:t>𝑛</m:t>
                                  </m:r>
                                </m:sub>
                              </m:sSub>
                            </m:e>
                          </m:d>
                        </m:den>
                      </m:f>
                    </m:oMath>
                  </m:oMathPara>
                </a14:m>
                <a:endParaRPr lang="en-US" sz="2400" b="0" dirty="0">
                  <a:solidFill>
                    <a:srgbClr val="0000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b="0" dirty="0">
                    <a:solidFill>
                      <a:srgbClr val="000000"/>
                    </a:solidFill>
                    <a:latin typeface="Times New Roman" panose="02020603050405020304" pitchFamily="18" charset="0"/>
                    <a:ea typeface="Times New Roman" panose="02020603050405020304" pitchFamily="18" charset="0"/>
                  </a:rPr>
                  <a:t>which represents the odds of a favorable outcome given the features of the current state.</a:t>
                </a:r>
                <a:endParaRPr lang="en-US" sz="2400" b="0" dirty="0">
                  <a:solidFill>
                    <a:srgbClr val="000000"/>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340768"/>
                <a:ext cx="8280920" cy="5088894"/>
              </a:xfrm>
              <a:prstGeom prst="rect">
                <a:avLst/>
              </a:prstGeom>
              <a:blipFill rotWithShape="0">
                <a:blip r:embed="rId2"/>
                <a:stretch>
                  <a:fillRect l="-368" t="-359" r="-368" b="-1198"/>
                </a:stretch>
              </a:blipFill>
            </p:spPr>
            <p:txBody>
              <a:bodyPr/>
              <a:lstStyle/>
              <a:p>
                <a:r>
                  <a:rPr lang="en-US">
                    <a:noFill/>
                  </a:rPr>
                  <a:t> </a:t>
                </a:r>
              </a:p>
            </p:txBody>
          </p:sp>
        </mc:Fallback>
      </mc:AlternateContent>
    </p:spTree>
    <p:extLst>
      <p:ext uri="{BB962C8B-B14F-4D97-AF65-F5344CB8AC3E}">
        <p14:creationId xmlns:p14="http://schemas.microsoft.com/office/powerpoint/2010/main" val="1576348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74638"/>
            <a:ext cx="8229600" cy="1143000"/>
          </a:xfrm>
        </p:spPr>
        <p:txBody>
          <a:bodyPr/>
          <a:lstStyle/>
          <a:p>
            <a:pPr algn="l" eaLnBrk="1" hangingPunct="1"/>
            <a:r>
              <a:rPr lang="en-US" sz="4000" dirty="0" smtClean="0">
                <a:solidFill>
                  <a:schemeClr val="accent2"/>
                </a:solidFill>
              </a:rPr>
              <a:t>Angry Birds AI Competition</a:t>
            </a:r>
          </a:p>
        </p:txBody>
      </p:sp>
      <p:sp>
        <p:nvSpPr>
          <p:cNvPr id="3075" name="Rectangle 3"/>
          <p:cNvSpPr>
            <a:spLocks noGrp="1" noChangeArrowheads="1"/>
          </p:cNvSpPr>
          <p:nvPr>
            <p:ph type="body" idx="4294967295"/>
          </p:nvPr>
        </p:nvSpPr>
        <p:spPr>
          <a:xfrm>
            <a:off x="457200" y="1590675"/>
            <a:ext cx="8229600" cy="4525963"/>
          </a:xfrm>
        </p:spPr>
        <p:txBody>
          <a:bodyPr/>
          <a:lstStyle/>
          <a:p>
            <a:pPr marL="346075" indent="-346075" eaLnBrk="1" hangingPunct="1">
              <a:lnSpc>
                <a:spcPct val="90000"/>
              </a:lnSpc>
              <a:spcBef>
                <a:spcPts val="1200"/>
              </a:spcBef>
            </a:pPr>
            <a:r>
              <a:rPr lang="en-US" sz="2800" dirty="0" smtClean="0"/>
              <a:t>Task:</a:t>
            </a:r>
          </a:p>
          <a:p>
            <a:pPr marL="400050" lvl="1" indent="0" eaLnBrk="1" hangingPunct="1">
              <a:lnSpc>
                <a:spcPct val="90000"/>
              </a:lnSpc>
              <a:spcBef>
                <a:spcPts val="1200"/>
              </a:spcBef>
              <a:buNone/>
            </a:pPr>
            <a:r>
              <a:rPr lang="en-US" sz="2400" dirty="0"/>
              <a:t>	</a:t>
            </a:r>
            <a:r>
              <a:rPr lang="en-US" sz="2000" dirty="0" smtClean="0"/>
              <a:t>Play game autonomously without human intervention</a:t>
            </a:r>
          </a:p>
          <a:p>
            <a:pPr marL="400050" lvl="1" indent="0" eaLnBrk="1" hangingPunct="1">
              <a:lnSpc>
                <a:spcPct val="90000"/>
              </a:lnSpc>
              <a:spcBef>
                <a:spcPts val="1200"/>
              </a:spcBef>
              <a:buNone/>
            </a:pPr>
            <a:r>
              <a:rPr lang="en-US" sz="2000" dirty="0"/>
              <a:t>	</a:t>
            </a:r>
            <a:r>
              <a:rPr lang="en-US" sz="2000" dirty="0" smtClean="0"/>
              <a:t>Build AI agents that can play new levels better than humans</a:t>
            </a:r>
          </a:p>
          <a:p>
            <a:pPr marL="346075" indent="-346075" eaLnBrk="1" hangingPunct="1">
              <a:lnSpc>
                <a:spcPct val="90000"/>
              </a:lnSpc>
              <a:spcBef>
                <a:spcPts val="2400"/>
              </a:spcBef>
            </a:pPr>
            <a:r>
              <a:rPr lang="en-US" sz="2800" dirty="0" smtClean="0"/>
              <a:t>Given basic game playing software, with three components:</a:t>
            </a:r>
          </a:p>
          <a:p>
            <a:pPr marL="346075" indent="-346075" eaLnBrk="1" hangingPunct="1">
              <a:lnSpc>
                <a:spcPct val="90000"/>
              </a:lnSpc>
              <a:spcBef>
                <a:spcPts val="1200"/>
              </a:spcBef>
              <a:buFontTx/>
              <a:buNone/>
            </a:pPr>
            <a:r>
              <a:rPr lang="en-US" sz="2800" dirty="0" smtClean="0"/>
              <a:t>	   	</a:t>
            </a:r>
            <a:r>
              <a:rPr lang="en-US" sz="2200" dirty="0" smtClean="0"/>
              <a:t>Computer vision</a:t>
            </a:r>
          </a:p>
          <a:p>
            <a:pPr marL="346075" indent="-346075" eaLnBrk="1" hangingPunct="1">
              <a:lnSpc>
                <a:spcPct val="90000"/>
              </a:lnSpc>
              <a:spcBef>
                <a:spcPts val="1200"/>
              </a:spcBef>
              <a:buFontTx/>
              <a:buNone/>
            </a:pPr>
            <a:r>
              <a:rPr lang="en-US" sz="2200" dirty="0" smtClean="0"/>
              <a:t>		Trajectory</a:t>
            </a:r>
          </a:p>
          <a:p>
            <a:pPr marL="346075" indent="-346075" eaLnBrk="1" hangingPunct="1">
              <a:lnSpc>
                <a:spcPct val="90000"/>
              </a:lnSpc>
              <a:spcBef>
                <a:spcPts val="1200"/>
              </a:spcBef>
              <a:buFontTx/>
              <a:buNone/>
            </a:pPr>
            <a:r>
              <a:rPr lang="en-US" sz="2200" dirty="0"/>
              <a:t>	</a:t>
            </a:r>
            <a:r>
              <a:rPr lang="en-US" sz="2200" dirty="0" smtClean="0"/>
              <a:t>	Game playing</a:t>
            </a:r>
            <a:endParaRPr lang="en-US" sz="2800" dirty="0" smtClean="0"/>
          </a:p>
        </p:txBody>
      </p:sp>
      <p:pic>
        <p:nvPicPr>
          <p:cNvPr id="3077"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183560" y="4026981"/>
            <a:ext cx="3960440" cy="28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74638"/>
            <a:ext cx="4835525" cy="1143000"/>
          </a:xfrm>
        </p:spPr>
        <p:txBody>
          <a:bodyPr/>
          <a:lstStyle/>
          <a:p>
            <a:pPr algn="l" eaLnBrk="1" hangingPunct="1"/>
            <a:r>
              <a:rPr lang="en-US" sz="4000" smtClean="0">
                <a:solidFill>
                  <a:schemeClr val="accent2"/>
                </a:solidFill>
              </a:rPr>
              <a:t>Machine Learning Challenges </a:t>
            </a:r>
          </a:p>
        </p:txBody>
      </p:sp>
      <p:sp>
        <p:nvSpPr>
          <p:cNvPr id="4099" name="Rectangle 3"/>
          <p:cNvSpPr>
            <a:spLocks noGrp="1" noChangeArrowheads="1"/>
          </p:cNvSpPr>
          <p:nvPr>
            <p:ph type="body" idx="4294967295"/>
          </p:nvPr>
        </p:nvSpPr>
        <p:spPr>
          <a:xfrm>
            <a:off x="457200" y="1773238"/>
            <a:ext cx="8362950" cy="4525962"/>
          </a:xfrm>
        </p:spPr>
        <p:txBody>
          <a:bodyPr/>
          <a:lstStyle/>
          <a:p>
            <a:pPr eaLnBrk="1" hangingPunct="1">
              <a:lnSpc>
                <a:spcPct val="80000"/>
              </a:lnSpc>
            </a:pPr>
            <a:endParaRPr lang="en-US" smtClean="0"/>
          </a:p>
          <a:p>
            <a:pPr eaLnBrk="1" hangingPunct="1">
              <a:lnSpc>
                <a:spcPct val="80000"/>
              </a:lnSpc>
            </a:pPr>
            <a:r>
              <a:rPr lang="en-US" sz="2800" smtClean="0"/>
              <a:t>Data consists of images, shot angles, &amp; tap times</a:t>
            </a:r>
          </a:p>
          <a:p>
            <a:pPr eaLnBrk="1" hangingPunct="1">
              <a:lnSpc>
                <a:spcPct val="80000"/>
              </a:lnSpc>
              <a:spcBef>
                <a:spcPts val="3000"/>
              </a:spcBef>
            </a:pPr>
            <a:r>
              <a:rPr lang="en-US" sz="2800" smtClean="0"/>
              <a:t>Physics of gravity and collisions simulated</a:t>
            </a:r>
          </a:p>
          <a:p>
            <a:pPr eaLnBrk="1" hangingPunct="1">
              <a:spcBef>
                <a:spcPts val="3000"/>
              </a:spcBef>
            </a:pPr>
            <a:r>
              <a:rPr lang="en-US" sz="2800" smtClean="0"/>
              <a:t>Task requires ‘sequential decision making’</a:t>
            </a:r>
            <a:br>
              <a:rPr lang="en-US" sz="2800" smtClean="0"/>
            </a:br>
            <a:r>
              <a:rPr lang="en-US" sz="2800" smtClean="0"/>
              <a:t>(ie, multiple shots per level)</a:t>
            </a:r>
          </a:p>
          <a:p>
            <a:pPr eaLnBrk="1" hangingPunct="1">
              <a:lnSpc>
                <a:spcPct val="80000"/>
              </a:lnSpc>
              <a:spcBef>
                <a:spcPts val="3000"/>
              </a:spcBef>
            </a:pPr>
            <a:r>
              <a:rPr lang="en-US" sz="2800" smtClean="0"/>
              <a:t>Not obvious how to judge ‘good’ vs. ‘bad’ shot</a:t>
            </a:r>
          </a:p>
          <a:p>
            <a:pPr eaLnBrk="1" hangingPunct="1">
              <a:lnSpc>
                <a:spcPct val="80000"/>
              </a:lnSpc>
              <a:spcBef>
                <a:spcPts val="3000"/>
              </a:spcBef>
            </a:pPr>
            <a:endParaRPr lang="en-US" sz="3600" smtClean="0"/>
          </a:p>
        </p:txBody>
      </p:sp>
      <p:pic>
        <p:nvPicPr>
          <p:cNvPr id="4100" name="Picture 5" descr="http://techzinemagazine.com/wp-content/uploads/2013/04/Angry-Bird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488" y="14288"/>
            <a:ext cx="2830512"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4546600" cy="1143000"/>
          </a:xfrm>
        </p:spPr>
        <p:txBody>
          <a:bodyPr/>
          <a:lstStyle/>
          <a:p>
            <a:pPr algn="l"/>
            <a:r>
              <a:rPr lang="en-US" sz="4000" smtClean="0">
                <a:solidFill>
                  <a:schemeClr val="accent2"/>
                </a:solidFill>
              </a:rPr>
              <a:t>Supervised </a:t>
            </a:r>
            <a:br>
              <a:rPr lang="en-US" sz="4000" smtClean="0">
                <a:solidFill>
                  <a:schemeClr val="accent2"/>
                </a:solidFill>
              </a:rPr>
            </a:br>
            <a:r>
              <a:rPr lang="en-US" sz="4000" smtClean="0">
                <a:solidFill>
                  <a:schemeClr val="accent2"/>
                </a:solidFill>
              </a:rPr>
              <a:t>Machine Learning</a:t>
            </a:r>
            <a:endParaRPr lang="en-US" altLang="en-US" sz="4000" smtClean="0">
              <a:solidFill>
                <a:schemeClr val="accent2"/>
              </a:solidFill>
            </a:endParaRPr>
          </a:p>
        </p:txBody>
      </p:sp>
      <p:sp>
        <p:nvSpPr>
          <p:cNvPr id="5123" name="Rectangle 3"/>
          <p:cNvSpPr>
            <a:spLocks noGrp="1" noChangeArrowheads="1"/>
          </p:cNvSpPr>
          <p:nvPr>
            <p:ph type="body" idx="1"/>
          </p:nvPr>
        </p:nvSpPr>
        <p:spPr>
          <a:xfrm>
            <a:off x="457200" y="1844675"/>
            <a:ext cx="8229600" cy="4525963"/>
          </a:xfrm>
        </p:spPr>
        <p:txBody>
          <a:bodyPr/>
          <a:lstStyle/>
          <a:p>
            <a:pPr>
              <a:spcBef>
                <a:spcPts val="2400"/>
              </a:spcBef>
            </a:pPr>
            <a:r>
              <a:rPr lang="en-US" sz="2800" i="1" smtClean="0"/>
              <a:t>Reinforcement learning</a:t>
            </a:r>
            <a:r>
              <a:rPr lang="en-US" sz="2800" smtClean="0"/>
              <a:t> natural approach for Angry Birds (eg, as done for RoboCup)</a:t>
            </a:r>
          </a:p>
          <a:p>
            <a:pPr>
              <a:spcBef>
                <a:spcPts val="2400"/>
              </a:spcBef>
            </a:pPr>
            <a:r>
              <a:rPr lang="en-US" sz="2800" smtClean="0"/>
              <a:t>However, we chose to use </a:t>
            </a:r>
            <a:r>
              <a:rPr lang="en-US" sz="2800" u="sng" smtClean="0"/>
              <a:t>supervised learning </a:t>
            </a:r>
            <a:r>
              <a:rPr lang="en-US" sz="2800" smtClean="0"/>
              <a:t>(because we are undergrads)</a:t>
            </a:r>
          </a:p>
          <a:p>
            <a:pPr>
              <a:spcBef>
                <a:spcPts val="2400"/>
              </a:spcBef>
            </a:pPr>
            <a:r>
              <a:rPr lang="en-US" sz="2800" smtClean="0"/>
              <a:t>Our work provides a baseline of achievable performance via machine learning</a:t>
            </a:r>
          </a:p>
          <a:p>
            <a:endParaRPr lang="en-US" altLang="en-US" smtClean="0"/>
          </a:p>
        </p:txBody>
      </p:sp>
      <p:pic>
        <p:nvPicPr>
          <p:cNvPr id="5124" name="Picture 5" descr="http://www.referenceforbusiness.com/photos/supervision-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2700"/>
            <a:ext cx="233997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algn="l" eaLnBrk="1" hangingPunct="1"/>
            <a:r>
              <a:rPr lang="en-US" sz="4000" smtClean="0">
                <a:solidFill>
                  <a:schemeClr val="accent2"/>
                </a:solidFill>
              </a:rPr>
              <a:t>How We Create </a:t>
            </a:r>
            <a:br>
              <a:rPr lang="en-US" sz="4000" smtClean="0">
                <a:solidFill>
                  <a:schemeClr val="accent2"/>
                </a:solidFill>
              </a:rPr>
            </a:br>
            <a:r>
              <a:rPr lang="en-US" sz="4000" smtClean="0">
                <a:solidFill>
                  <a:schemeClr val="accent2"/>
                </a:solidFill>
              </a:rPr>
              <a:t>LABELED Examples</a:t>
            </a:r>
          </a:p>
        </p:txBody>
      </p:sp>
      <p:sp>
        <p:nvSpPr>
          <p:cNvPr id="6147" name="Content Placeholder 2"/>
          <p:cNvSpPr>
            <a:spLocks noGrp="1"/>
          </p:cNvSpPr>
          <p:nvPr>
            <p:ph idx="4294967295"/>
          </p:nvPr>
        </p:nvSpPr>
        <p:spPr/>
        <p:txBody>
          <a:bodyPr/>
          <a:lstStyle/>
          <a:p>
            <a:pPr eaLnBrk="1" hangingPunct="1"/>
            <a:endParaRPr lang="en-US" smtClean="0">
              <a:solidFill>
                <a:srgbClr val="00B050"/>
              </a:solidFill>
            </a:endParaRPr>
          </a:p>
          <a:p>
            <a:pPr eaLnBrk="1" hangingPunct="1"/>
            <a:r>
              <a:rPr lang="en-US" smtClean="0">
                <a:solidFill>
                  <a:srgbClr val="00B050"/>
                </a:solidFill>
              </a:rPr>
              <a:t>GOOD</a:t>
            </a:r>
            <a:r>
              <a:rPr lang="en-US" smtClean="0"/>
              <a:t> SHOTS</a:t>
            </a:r>
          </a:p>
          <a:p>
            <a:pPr lvl="1" eaLnBrk="1" hangingPunct="1"/>
            <a:r>
              <a:rPr lang="en-US" smtClean="0"/>
              <a:t>Those from </a:t>
            </a:r>
            <a:r>
              <a:rPr lang="en-US" u="sng" smtClean="0"/>
              <a:t>games</a:t>
            </a:r>
            <a:r>
              <a:rPr lang="en-US" smtClean="0"/>
              <a:t> where all the pigs killed </a:t>
            </a:r>
          </a:p>
          <a:p>
            <a:pPr lvl="1" eaLnBrk="1" hangingPunct="1">
              <a:buFontTx/>
              <a:buNone/>
            </a:pPr>
            <a:endParaRPr lang="en-US" smtClean="0"/>
          </a:p>
          <a:p>
            <a:pPr eaLnBrk="1" hangingPunct="1"/>
            <a:r>
              <a:rPr lang="en-US" smtClean="0">
                <a:solidFill>
                  <a:srgbClr val="C00000"/>
                </a:solidFill>
              </a:rPr>
              <a:t>BAD</a:t>
            </a:r>
            <a:r>
              <a:rPr lang="en-US" smtClean="0"/>
              <a:t> SHOTS</a:t>
            </a:r>
          </a:p>
          <a:p>
            <a:pPr lvl="1" eaLnBrk="1" hangingPunct="1"/>
            <a:r>
              <a:rPr lang="en-US" smtClean="0"/>
              <a:t>Shots in ‘failed’ games, </a:t>
            </a:r>
            <a:r>
              <a:rPr lang="en-US" u="sng" smtClean="0"/>
              <a:t>except</a:t>
            </a:r>
            <a:r>
              <a:rPr lang="en-US" smtClean="0"/>
              <a:t> shots that killed a pig are discarded as </a:t>
            </a:r>
            <a:r>
              <a:rPr lang="en-US" i="1" smtClean="0"/>
              <a:t>ambiguous</a:t>
            </a:r>
          </a:p>
        </p:txBody>
      </p:sp>
      <p:pic>
        <p:nvPicPr>
          <p:cNvPr id="6148" name="Picture 2" descr="C:\Users\shavlik\AppData\Local\Microsoft\Windows\Temporary Internet Files\Content.IE5\TOKL3G6V\MC9002805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107950"/>
            <a:ext cx="180816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algn="l" eaLnBrk="1" hangingPunct="1"/>
            <a:r>
              <a:rPr lang="en-US" sz="4000" smtClean="0">
                <a:solidFill>
                  <a:schemeClr val="accent2"/>
                </a:solidFill>
              </a:rPr>
              <a:t>The Features We Use</a:t>
            </a:r>
          </a:p>
        </p:txBody>
      </p:sp>
      <p:sp>
        <p:nvSpPr>
          <p:cNvPr id="7171" name="Content Placeholder 2"/>
          <p:cNvSpPr>
            <a:spLocks noGrp="1"/>
          </p:cNvSpPr>
          <p:nvPr>
            <p:ph idx="4294967295"/>
          </p:nvPr>
        </p:nvSpPr>
        <p:spPr>
          <a:xfrm>
            <a:off x="457200" y="1436688"/>
            <a:ext cx="8229600" cy="4525962"/>
          </a:xfrm>
        </p:spPr>
        <p:txBody>
          <a:bodyPr/>
          <a:lstStyle/>
          <a:p>
            <a:pPr eaLnBrk="1" hangingPunct="1"/>
            <a:r>
              <a:rPr lang="en-US" u="sng" dirty="0" smtClean="0"/>
              <a:t>Goal</a:t>
            </a:r>
            <a:r>
              <a:rPr lang="en-US" dirty="0" smtClean="0"/>
              <a:t>: have a representation that is </a:t>
            </a:r>
            <a:r>
              <a:rPr lang="en-US" i="1" dirty="0" smtClean="0">
                <a:solidFill>
                  <a:srgbClr val="C00000"/>
                </a:solidFill>
              </a:rPr>
              <a:t>independent of level</a:t>
            </a:r>
          </a:p>
          <a:p>
            <a:pPr eaLnBrk="1" hangingPunct="1"/>
            <a:endParaRPr lang="en-US" dirty="0" smtClean="0"/>
          </a:p>
          <a:p>
            <a:pPr eaLnBrk="1" hangingPunct="1">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sz="2400" i="1" dirty="0" smtClean="0"/>
          </a:p>
          <a:p>
            <a:pPr eaLnBrk="1" hangingPunct="1">
              <a:buFontTx/>
              <a:buNone/>
            </a:pPr>
            <a:r>
              <a:rPr lang="en-US" sz="2400" i="1" dirty="0" err="1" smtClean="0"/>
              <a:t>CellContainsPig</a:t>
            </a:r>
            <a:r>
              <a:rPr lang="en-US" sz="2400" i="1" dirty="0" smtClean="0"/>
              <a:t>(?x, ?y), </a:t>
            </a:r>
            <a:r>
              <a:rPr lang="en-US" sz="2400" i="1" dirty="0" err="1" smtClean="0"/>
              <a:t>CellContainsIce</a:t>
            </a:r>
            <a:r>
              <a:rPr lang="en-US" sz="2400" i="1" dirty="0" smtClean="0"/>
              <a:t>(?x, ?y), …,</a:t>
            </a:r>
            <a:br>
              <a:rPr lang="en-US" sz="2400" i="1" dirty="0" smtClean="0"/>
            </a:br>
            <a:r>
              <a:rPr lang="en-US" sz="2400" i="1" dirty="0" err="1" smtClean="0"/>
              <a:t>CountOfCellsWithIceToRightofImpactPoint</a:t>
            </a:r>
            <a:r>
              <a:rPr lang="en-US" sz="2400" dirty="0" smtClean="0"/>
              <a:t>, </a:t>
            </a:r>
            <a:r>
              <a:rPr lang="en-US" sz="2400" dirty="0" err="1" smtClean="0"/>
              <a:t>etc</a:t>
            </a:r>
            <a:endParaRPr lang="en-US" sz="2400" dirty="0" smtClean="0"/>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75669" y="2565400"/>
            <a:ext cx="5367337"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8"/>
          <p:cNvGrpSpPr>
            <a:grpSpLocks/>
          </p:cNvGrpSpPr>
          <p:nvPr/>
        </p:nvGrpSpPr>
        <p:grpSpPr bwMode="auto">
          <a:xfrm>
            <a:off x="323850" y="1417638"/>
            <a:ext cx="8453438" cy="4686300"/>
            <a:chOff x="523731" y="1235090"/>
            <a:chExt cx="8123945" cy="4387819"/>
          </a:xfrm>
        </p:grpSpPr>
        <p:grpSp>
          <p:nvGrpSpPr>
            <p:cNvPr id="9220" name="Group 1"/>
            <p:cNvGrpSpPr>
              <a:grpSpLocks/>
            </p:cNvGrpSpPr>
            <p:nvPr/>
          </p:nvGrpSpPr>
          <p:grpSpPr bwMode="auto">
            <a:xfrm>
              <a:off x="523731" y="1235090"/>
              <a:ext cx="1924347" cy="962173"/>
              <a:chOff x="381001" y="1051992"/>
              <a:chExt cx="1924347" cy="962173"/>
            </a:xfrm>
          </p:grpSpPr>
          <p:sp>
            <p:nvSpPr>
              <p:cNvPr id="9274" name="Rounded Rectangle 55"/>
              <p:cNvSpPr>
                <a:spLocks noChangeArrowheads="1"/>
              </p:cNvSpPr>
              <p:nvPr/>
            </p:nvSpPr>
            <p:spPr bwMode="auto">
              <a:xfrm>
                <a:off x="381001" y="1051992"/>
                <a:ext cx="1924347" cy="962173"/>
              </a:xfrm>
              <a:prstGeom prst="roundRect">
                <a:avLst>
                  <a:gd name="adj" fmla="val 10000"/>
                </a:avLst>
              </a:prstGeom>
              <a:solidFill>
                <a:srgbClr val="FFFFFF"/>
              </a:solidFill>
              <a:ln w="25400" algn="ctr">
                <a:solidFill>
                  <a:srgbClr val="9BBB59"/>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57" name="Rounded Rectangle 4"/>
              <p:cNvSpPr/>
              <p:nvPr/>
            </p:nvSpPr>
            <p:spPr>
              <a:xfrm>
                <a:off x="408462" y="1080233"/>
                <a:ext cx="1868889" cy="905211"/>
              </a:xfrm>
              <a:prstGeom prst="rect">
                <a:avLst/>
              </a:prstGeom>
              <a:noFill/>
              <a:ln>
                <a:noFill/>
              </a:ln>
              <a:effectLst/>
            </p:spPr>
            <p:txBody>
              <a:bodyPr lIns="38100" tIns="25400" rIns="38100" bIns="25400" spcCol="1270" anchor="ctr"/>
              <a:lstStyle/>
              <a:p>
                <a:pPr algn="ctr" defTabSz="889000" eaLnBrk="1" fontAlgn="auto" hangingPunct="1">
                  <a:lnSpc>
                    <a:spcPct val="90000"/>
                  </a:lnSpc>
                  <a:spcAft>
                    <a:spcPct val="35000"/>
                  </a:spcAft>
                  <a:defRPr/>
                </a:pPr>
                <a:r>
                  <a:rPr lang="en-US" sz="2400" dirty="0">
                    <a:solidFill>
                      <a:sysClr val="windowText" lastClr="000000"/>
                    </a:solidFill>
                    <a:latin typeface="Calibri"/>
                    <a:ea typeface="+mn-ea"/>
                  </a:rPr>
                  <a:t>Shot Features</a:t>
                </a:r>
              </a:p>
            </p:txBody>
          </p:sp>
        </p:grpSp>
        <p:sp>
          <p:nvSpPr>
            <p:cNvPr id="3" name="Straight Connector 5"/>
            <p:cNvSpPr/>
            <p:nvPr/>
          </p:nvSpPr>
          <p:spPr>
            <a:xfrm>
              <a:off x="715960" y="2196783"/>
              <a:ext cx="189177" cy="524696"/>
            </a:xfrm>
            <a:custGeom>
              <a:avLst/>
              <a:gdLst/>
              <a:ahLst/>
              <a:cxnLst/>
              <a:rect l="0" t="0" r="0" b="0"/>
              <a:pathLst>
                <a:path>
                  <a:moveTo>
                    <a:pt x="0" y="0"/>
                  </a:moveTo>
                  <a:lnTo>
                    <a:pt x="0" y="524317"/>
                  </a:lnTo>
                  <a:lnTo>
                    <a:pt x="188539" y="524317"/>
                  </a:lnTo>
                </a:path>
              </a:pathLst>
            </a:custGeom>
            <a:noFill/>
            <a:ln w="25400" cap="flat" cmpd="sng" algn="ctr">
              <a:solidFill>
                <a:srgbClr val="9BBB59"/>
              </a:solidFill>
              <a:prstDash val="solid"/>
            </a:ln>
            <a:effectLst>
              <a:outerShdw blurRad="40000" dist="20000" dir="5400000" rotWithShape="0">
                <a:srgbClr val="000000">
                  <a:alpha val="38000"/>
                </a:srgbClr>
              </a:outerShdw>
            </a:effectLst>
          </p:spPr>
        </p:sp>
        <p:grpSp>
          <p:nvGrpSpPr>
            <p:cNvPr id="9222" name="Group 3"/>
            <p:cNvGrpSpPr>
              <a:grpSpLocks/>
            </p:cNvGrpSpPr>
            <p:nvPr/>
          </p:nvGrpSpPr>
          <p:grpSpPr bwMode="auto">
            <a:xfrm>
              <a:off x="904706" y="2240494"/>
              <a:ext cx="1539478" cy="962173"/>
              <a:chOff x="761976" y="2057396"/>
              <a:chExt cx="1539478" cy="962173"/>
            </a:xfrm>
          </p:grpSpPr>
          <p:sp>
            <p:nvSpPr>
              <p:cNvPr id="9272" name="Rounded Rectangle 53"/>
              <p:cNvSpPr>
                <a:spLocks noChangeArrowheads="1"/>
              </p:cNvSpPr>
              <p:nvPr/>
            </p:nvSpPr>
            <p:spPr bwMode="auto">
              <a:xfrm>
                <a:off x="761976" y="2057396"/>
                <a:ext cx="1539478" cy="962173"/>
              </a:xfrm>
              <a:prstGeom prst="roundRect">
                <a:avLst>
                  <a:gd name="adj" fmla="val 10000"/>
                </a:avLst>
              </a:prstGeom>
              <a:solidFill>
                <a:srgbClr val="FFFFFF"/>
              </a:solidFill>
              <a:ln w="25400" algn="ctr">
                <a:solidFill>
                  <a:srgbClr val="9BBB59"/>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55" name="Rounded Rectangle 7"/>
              <p:cNvSpPr/>
              <p:nvPr/>
            </p:nvSpPr>
            <p:spPr>
              <a:xfrm>
                <a:off x="789868" y="2085031"/>
                <a:ext cx="1484432" cy="906697"/>
              </a:xfrm>
              <a:prstGeom prst="rect">
                <a:avLst/>
              </a:prstGeom>
              <a:noFill/>
              <a:ln>
                <a:noFill/>
              </a:ln>
              <a:effectLst/>
            </p:spPr>
            <p:txBody>
              <a:bodyPr lIns="34290" tIns="22860" rIns="34290" bIns="22860" spcCol="1270" anchor="ctr"/>
              <a:lstStyle/>
              <a:p>
                <a:pPr algn="ctr" defTabSz="800100" eaLnBrk="1" fontAlgn="auto" hangingPunct="1">
                  <a:lnSpc>
                    <a:spcPct val="90000"/>
                  </a:lnSpc>
                  <a:spcAft>
                    <a:spcPct val="35000"/>
                  </a:spcAft>
                  <a:defRPr/>
                </a:pPr>
                <a:r>
                  <a:rPr lang="en-US" dirty="0">
                    <a:solidFill>
                      <a:sysClr val="windowText" lastClr="000000">
                        <a:hueOff val="0"/>
                        <a:satOff val="0"/>
                        <a:lumOff val="0"/>
                        <a:alphaOff val="0"/>
                      </a:sysClr>
                    </a:solidFill>
                    <a:latin typeface="Calibri"/>
                    <a:ea typeface="+mn-ea"/>
                  </a:rPr>
                  <a:t>release angle</a:t>
                </a:r>
              </a:p>
            </p:txBody>
          </p:sp>
        </p:grpSp>
        <p:sp>
          <p:nvSpPr>
            <p:cNvPr id="5" name="Straight Connector 8"/>
            <p:cNvSpPr/>
            <p:nvPr/>
          </p:nvSpPr>
          <p:spPr>
            <a:xfrm>
              <a:off x="715960" y="2196783"/>
              <a:ext cx="189177" cy="1727183"/>
            </a:xfrm>
            <a:custGeom>
              <a:avLst/>
              <a:gdLst/>
              <a:ahLst/>
              <a:cxnLst/>
              <a:rect l="0" t="0" r="0" b="0"/>
              <a:pathLst>
                <a:path>
                  <a:moveTo>
                    <a:pt x="0" y="0"/>
                  </a:moveTo>
                  <a:lnTo>
                    <a:pt x="0" y="1727034"/>
                  </a:lnTo>
                  <a:lnTo>
                    <a:pt x="188539" y="1727034"/>
                  </a:lnTo>
                </a:path>
              </a:pathLst>
            </a:custGeom>
            <a:noFill/>
            <a:ln w="25400" cap="flat" cmpd="sng" algn="ctr">
              <a:solidFill>
                <a:srgbClr val="9BBB59"/>
              </a:solidFill>
              <a:prstDash val="solid"/>
            </a:ln>
            <a:effectLst>
              <a:outerShdw blurRad="40000" dist="20000" dir="5400000" rotWithShape="0">
                <a:srgbClr val="000000">
                  <a:alpha val="38000"/>
                </a:srgbClr>
              </a:outerShdw>
            </a:effectLst>
          </p:spPr>
        </p:sp>
        <p:grpSp>
          <p:nvGrpSpPr>
            <p:cNvPr id="9224" name="Group 5"/>
            <p:cNvGrpSpPr>
              <a:grpSpLocks/>
            </p:cNvGrpSpPr>
            <p:nvPr/>
          </p:nvGrpSpPr>
          <p:grpSpPr bwMode="auto">
            <a:xfrm>
              <a:off x="904706" y="3443211"/>
              <a:ext cx="1539478" cy="962173"/>
              <a:chOff x="761976" y="3260113"/>
              <a:chExt cx="1539478" cy="962173"/>
            </a:xfrm>
          </p:grpSpPr>
          <p:sp>
            <p:nvSpPr>
              <p:cNvPr id="9270" name="Rounded Rectangle 51"/>
              <p:cNvSpPr>
                <a:spLocks noChangeArrowheads="1"/>
              </p:cNvSpPr>
              <p:nvPr/>
            </p:nvSpPr>
            <p:spPr bwMode="auto">
              <a:xfrm>
                <a:off x="761976" y="3260113"/>
                <a:ext cx="1539478" cy="962173"/>
              </a:xfrm>
              <a:prstGeom prst="roundRect">
                <a:avLst>
                  <a:gd name="adj" fmla="val 10000"/>
                </a:avLst>
              </a:prstGeom>
              <a:solidFill>
                <a:srgbClr val="FFFFFF"/>
              </a:solidFill>
              <a:ln w="25400" algn="ctr">
                <a:solidFill>
                  <a:srgbClr val="9BBB59"/>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53" name="Rounded Rectangle 10"/>
              <p:cNvSpPr/>
              <p:nvPr/>
            </p:nvSpPr>
            <p:spPr>
              <a:xfrm>
                <a:off x="789868" y="3289007"/>
                <a:ext cx="1484432" cy="905211"/>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dirty="0">
                    <a:solidFill>
                      <a:sysClr val="windowText" lastClr="000000">
                        <a:hueOff val="0"/>
                        <a:satOff val="0"/>
                        <a:lumOff val="0"/>
                        <a:alphaOff val="0"/>
                      </a:sysClr>
                    </a:solidFill>
                    <a:latin typeface="Calibri"/>
                    <a:ea typeface="+mn-ea"/>
                  </a:rPr>
                  <a:t>object targeted</a:t>
                </a:r>
              </a:p>
            </p:txBody>
          </p:sp>
        </p:grpSp>
        <p:grpSp>
          <p:nvGrpSpPr>
            <p:cNvPr id="9225" name="Group 6"/>
            <p:cNvGrpSpPr>
              <a:grpSpLocks/>
            </p:cNvGrpSpPr>
            <p:nvPr/>
          </p:nvGrpSpPr>
          <p:grpSpPr bwMode="auto">
            <a:xfrm>
              <a:off x="2581128" y="1235090"/>
              <a:ext cx="1924347" cy="962173"/>
              <a:chOff x="2438398" y="1051992"/>
              <a:chExt cx="1924347" cy="962173"/>
            </a:xfrm>
          </p:grpSpPr>
          <p:sp>
            <p:nvSpPr>
              <p:cNvPr id="9268" name="Rounded Rectangle 49"/>
              <p:cNvSpPr>
                <a:spLocks noChangeArrowheads="1"/>
              </p:cNvSpPr>
              <p:nvPr/>
            </p:nvSpPr>
            <p:spPr bwMode="auto">
              <a:xfrm>
                <a:off x="2438398" y="1051992"/>
                <a:ext cx="1924347" cy="962173"/>
              </a:xfrm>
              <a:prstGeom prst="roundRect">
                <a:avLst>
                  <a:gd name="adj" fmla="val 10000"/>
                </a:avLst>
              </a:prstGeom>
              <a:solidFill>
                <a:srgbClr val="FFFFFF"/>
              </a:solidFill>
              <a:ln w="25400" algn="ctr">
                <a:solidFill>
                  <a:srgbClr val="4BACC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51" name="Rounded Rectangle 12"/>
              <p:cNvSpPr/>
              <p:nvPr/>
            </p:nvSpPr>
            <p:spPr>
              <a:xfrm>
                <a:off x="2466529" y="1080233"/>
                <a:ext cx="1868888" cy="905211"/>
              </a:xfrm>
              <a:prstGeom prst="rect">
                <a:avLst/>
              </a:prstGeom>
              <a:noFill/>
              <a:ln>
                <a:noFill/>
              </a:ln>
              <a:effectLst/>
            </p:spPr>
            <p:txBody>
              <a:bodyPr lIns="38100" tIns="25400" rIns="38100" bIns="25400" spcCol="1270" anchor="ctr"/>
              <a:lstStyle/>
              <a:p>
                <a:pPr algn="ctr" defTabSz="889000" eaLnBrk="1" fontAlgn="auto" hangingPunct="1">
                  <a:lnSpc>
                    <a:spcPct val="90000"/>
                  </a:lnSpc>
                  <a:spcAft>
                    <a:spcPct val="35000"/>
                  </a:spcAft>
                  <a:defRPr/>
                </a:pPr>
                <a:r>
                  <a:rPr lang="en-US" sz="2400" dirty="0">
                    <a:solidFill>
                      <a:sysClr val="windowText" lastClr="000000"/>
                    </a:solidFill>
                    <a:latin typeface="Calibri"/>
                    <a:ea typeface="+mn-ea"/>
                  </a:rPr>
                  <a:t>Objects </a:t>
                </a:r>
                <a:br>
                  <a:rPr lang="en-US" sz="2400" dirty="0">
                    <a:solidFill>
                      <a:sysClr val="windowText" lastClr="000000"/>
                    </a:solidFill>
                    <a:latin typeface="Calibri"/>
                    <a:ea typeface="+mn-ea"/>
                  </a:rPr>
                </a:br>
                <a:r>
                  <a:rPr lang="en-US" sz="2400" dirty="0">
                    <a:solidFill>
                      <a:sysClr val="windowText" lastClr="000000"/>
                    </a:solidFill>
                    <a:latin typeface="Calibri"/>
                    <a:ea typeface="+mn-ea"/>
                  </a:rPr>
                  <a:t>in </a:t>
                </a:r>
                <a:r>
                  <a:rPr lang="en-US" sz="2400" dirty="0" err="1">
                    <a:solidFill>
                      <a:sysClr val="windowText" lastClr="000000"/>
                    </a:solidFill>
                    <a:latin typeface="Calibri"/>
                    <a:ea typeface="+mn-ea"/>
                  </a:rPr>
                  <a:t>NxN</a:t>
                </a:r>
                <a:r>
                  <a:rPr lang="en-US" sz="2400" dirty="0">
                    <a:solidFill>
                      <a:sysClr val="windowText" lastClr="000000"/>
                    </a:solidFill>
                    <a:latin typeface="Calibri"/>
                    <a:ea typeface="+mn-ea"/>
                  </a:rPr>
                  <a:t> Grid</a:t>
                </a:r>
              </a:p>
            </p:txBody>
          </p:sp>
        </p:grpSp>
        <p:sp>
          <p:nvSpPr>
            <p:cNvPr id="8" name="Straight Connector 13"/>
            <p:cNvSpPr/>
            <p:nvPr/>
          </p:nvSpPr>
          <p:spPr>
            <a:xfrm>
              <a:off x="2774026" y="2196783"/>
              <a:ext cx="160190" cy="524696"/>
            </a:xfrm>
            <a:custGeom>
              <a:avLst/>
              <a:gdLst/>
              <a:ahLst/>
              <a:cxnLst/>
              <a:rect l="0" t="0" r="0" b="0"/>
              <a:pathLst>
                <a:path>
                  <a:moveTo>
                    <a:pt x="0" y="0"/>
                  </a:moveTo>
                  <a:lnTo>
                    <a:pt x="0" y="524317"/>
                  </a:lnTo>
                  <a:lnTo>
                    <a:pt x="161114" y="524317"/>
                  </a:lnTo>
                </a:path>
              </a:pathLst>
            </a:custGeom>
            <a:noFill/>
            <a:ln w="25400" cap="flat" cmpd="sng" algn="ctr">
              <a:solidFill>
                <a:srgbClr val="4BACC6"/>
              </a:solidFill>
              <a:prstDash val="solid"/>
            </a:ln>
            <a:effectLst>
              <a:outerShdw blurRad="40000" dist="20000" dir="5400000" rotWithShape="0">
                <a:srgbClr val="000000">
                  <a:alpha val="38000"/>
                </a:srgbClr>
              </a:outerShdw>
            </a:effectLst>
          </p:spPr>
        </p:sp>
        <p:grpSp>
          <p:nvGrpSpPr>
            <p:cNvPr id="9227" name="Group 8"/>
            <p:cNvGrpSpPr>
              <a:grpSpLocks/>
            </p:cNvGrpSpPr>
            <p:nvPr/>
          </p:nvGrpSpPr>
          <p:grpSpPr bwMode="auto">
            <a:xfrm>
              <a:off x="2934677" y="2240494"/>
              <a:ext cx="1539478" cy="962173"/>
              <a:chOff x="2791947" y="2057396"/>
              <a:chExt cx="1539478" cy="962173"/>
            </a:xfrm>
          </p:grpSpPr>
          <p:sp>
            <p:nvSpPr>
              <p:cNvPr id="9266" name="Rounded Rectangle 47"/>
              <p:cNvSpPr>
                <a:spLocks noChangeArrowheads="1"/>
              </p:cNvSpPr>
              <p:nvPr/>
            </p:nvSpPr>
            <p:spPr bwMode="auto">
              <a:xfrm>
                <a:off x="2791947" y="2057396"/>
                <a:ext cx="1539478" cy="962173"/>
              </a:xfrm>
              <a:prstGeom prst="roundRect">
                <a:avLst>
                  <a:gd name="adj" fmla="val 10000"/>
                </a:avLst>
              </a:prstGeom>
              <a:solidFill>
                <a:srgbClr val="FFFFFF"/>
              </a:solidFill>
              <a:ln w="25400" algn="ctr">
                <a:solidFill>
                  <a:srgbClr val="4BACC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49" name="Rounded Rectangle 15"/>
              <p:cNvSpPr/>
              <p:nvPr/>
            </p:nvSpPr>
            <p:spPr>
              <a:xfrm>
                <a:off x="2818947" y="2085031"/>
                <a:ext cx="1484432" cy="906697"/>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dirty="0" err="1">
                    <a:solidFill>
                      <a:sysClr val="windowText" lastClr="000000">
                        <a:hueOff val="0"/>
                        <a:satOff val="0"/>
                        <a:lumOff val="0"/>
                        <a:alphaOff val="0"/>
                      </a:sysClr>
                    </a:solidFill>
                    <a:latin typeface="Calibri"/>
                    <a:ea typeface="+mn-ea"/>
                  </a:rPr>
                  <a:t>pigInGrid</a:t>
                </a:r>
                <a:r>
                  <a:rPr lang="en-US" dirty="0">
                    <a:solidFill>
                      <a:sysClr val="windowText" lastClr="000000">
                        <a:hueOff val="0"/>
                        <a:satOff val="0"/>
                        <a:lumOff val="0"/>
                        <a:alphaOff val="0"/>
                      </a:sysClr>
                    </a:solidFill>
                    <a:latin typeface="Calibri"/>
                    <a:ea typeface="+mn-ea"/>
                  </a:rPr>
                  <a:t>(x, y)</a:t>
                </a:r>
              </a:p>
            </p:txBody>
          </p:sp>
        </p:grpSp>
        <p:sp>
          <p:nvSpPr>
            <p:cNvPr id="10" name="Straight Connector 16"/>
            <p:cNvSpPr/>
            <p:nvPr/>
          </p:nvSpPr>
          <p:spPr>
            <a:xfrm>
              <a:off x="2774026" y="2196783"/>
              <a:ext cx="160190" cy="1727183"/>
            </a:xfrm>
            <a:custGeom>
              <a:avLst/>
              <a:gdLst/>
              <a:ahLst/>
              <a:cxnLst/>
              <a:rect l="0" t="0" r="0" b="0"/>
              <a:pathLst>
                <a:path>
                  <a:moveTo>
                    <a:pt x="0" y="0"/>
                  </a:moveTo>
                  <a:lnTo>
                    <a:pt x="0" y="1727034"/>
                  </a:lnTo>
                  <a:lnTo>
                    <a:pt x="161114" y="1727034"/>
                  </a:lnTo>
                </a:path>
              </a:pathLst>
            </a:custGeom>
            <a:noFill/>
            <a:ln w="25400" cap="flat" cmpd="sng" algn="ctr">
              <a:solidFill>
                <a:srgbClr val="4BACC6"/>
              </a:solidFill>
              <a:prstDash val="solid"/>
            </a:ln>
            <a:effectLst>
              <a:outerShdw blurRad="40000" dist="20000" dir="5400000" rotWithShape="0">
                <a:srgbClr val="000000">
                  <a:alpha val="38000"/>
                </a:srgbClr>
              </a:outerShdw>
            </a:effectLst>
          </p:spPr>
        </p:sp>
        <p:grpSp>
          <p:nvGrpSpPr>
            <p:cNvPr id="9229" name="Group 10"/>
            <p:cNvGrpSpPr>
              <a:grpSpLocks/>
            </p:cNvGrpSpPr>
            <p:nvPr/>
          </p:nvGrpSpPr>
          <p:grpSpPr bwMode="auto">
            <a:xfrm>
              <a:off x="2934677" y="3443211"/>
              <a:ext cx="1539479" cy="962173"/>
              <a:chOff x="2791947" y="3260113"/>
              <a:chExt cx="1539479" cy="962173"/>
            </a:xfrm>
          </p:grpSpPr>
          <p:sp>
            <p:nvSpPr>
              <p:cNvPr id="9264" name="Rounded Rectangle 45"/>
              <p:cNvSpPr>
                <a:spLocks noChangeArrowheads="1"/>
              </p:cNvSpPr>
              <p:nvPr/>
            </p:nvSpPr>
            <p:spPr bwMode="auto">
              <a:xfrm>
                <a:off x="2791947" y="3260113"/>
                <a:ext cx="1539479" cy="962173"/>
              </a:xfrm>
              <a:prstGeom prst="roundRect">
                <a:avLst>
                  <a:gd name="adj" fmla="val 10000"/>
                </a:avLst>
              </a:prstGeom>
              <a:solidFill>
                <a:srgbClr val="FFFFFF"/>
              </a:solidFill>
              <a:ln w="25400" algn="ctr">
                <a:solidFill>
                  <a:srgbClr val="4BACC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47" name="Rounded Rectangle 18"/>
              <p:cNvSpPr/>
              <p:nvPr/>
            </p:nvSpPr>
            <p:spPr>
              <a:xfrm>
                <a:off x="2818947" y="3289007"/>
                <a:ext cx="1484432" cy="905211"/>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dirty="0" err="1">
                    <a:solidFill>
                      <a:sysClr val="windowText" lastClr="000000">
                        <a:hueOff val="0"/>
                        <a:satOff val="0"/>
                        <a:lumOff val="0"/>
                        <a:alphaOff val="0"/>
                      </a:sysClr>
                    </a:solidFill>
                    <a:latin typeface="Calibri"/>
                    <a:ea typeface="+mn-ea"/>
                  </a:rPr>
                  <a:t>iceInGrid</a:t>
                </a:r>
                <a:r>
                  <a:rPr lang="en-US" dirty="0">
                    <a:solidFill>
                      <a:sysClr val="windowText" lastClr="000000">
                        <a:hueOff val="0"/>
                        <a:satOff val="0"/>
                        <a:lumOff val="0"/>
                        <a:alphaOff val="0"/>
                      </a:sysClr>
                    </a:solidFill>
                    <a:latin typeface="Calibri"/>
                    <a:ea typeface="+mn-ea"/>
                  </a:rPr>
                  <a:t>(x, y)</a:t>
                </a:r>
              </a:p>
            </p:txBody>
          </p:sp>
        </p:grpSp>
        <p:sp>
          <p:nvSpPr>
            <p:cNvPr id="12" name="Straight Connector 19"/>
            <p:cNvSpPr/>
            <p:nvPr/>
          </p:nvSpPr>
          <p:spPr>
            <a:xfrm>
              <a:off x="2774026" y="2196783"/>
              <a:ext cx="160190" cy="2929672"/>
            </a:xfrm>
            <a:custGeom>
              <a:avLst/>
              <a:gdLst/>
              <a:ahLst/>
              <a:cxnLst/>
              <a:rect l="0" t="0" r="0" b="0"/>
              <a:pathLst>
                <a:path>
                  <a:moveTo>
                    <a:pt x="0" y="0"/>
                  </a:moveTo>
                  <a:lnTo>
                    <a:pt x="0" y="2929751"/>
                  </a:lnTo>
                  <a:lnTo>
                    <a:pt x="161114" y="2929751"/>
                  </a:lnTo>
                </a:path>
              </a:pathLst>
            </a:custGeom>
            <a:noFill/>
            <a:ln w="25400" cap="flat" cmpd="sng" algn="ctr">
              <a:solidFill>
                <a:srgbClr val="4BACC6"/>
              </a:solidFill>
              <a:prstDash val="solid"/>
            </a:ln>
            <a:effectLst>
              <a:outerShdw blurRad="40000" dist="20000" dir="5400000" rotWithShape="0">
                <a:srgbClr val="000000">
                  <a:alpha val="38000"/>
                </a:srgbClr>
              </a:outerShdw>
            </a:effectLst>
          </p:spPr>
        </p:sp>
        <p:grpSp>
          <p:nvGrpSpPr>
            <p:cNvPr id="9231" name="Group 12"/>
            <p:cNvGrpSpPr>
              <a:grpSpLocks/>
            </p:cNvGrpSpPr>
            <p:nvPr/>
          </p:nvGrpSpPr>
          <p:grpSpPr bwMode="auto">
            <a:xfrm>
              <a:off x="2934677" y="4645929"/>
              <a:ext cx="1539478" cy="962173"/>
              <a:chOff x="2791947" y="4462831"/>
              <a:chExt cx="1539478" cy="962173"/>
            </a:xfrm>
          </p:grpSpPr>
          <p:sp>
            <p:nvSpPr>
              <p:cNvPr id="9262" name="Rounded Rectangle 43"/>
              <p:cNvSpPr>
                <a:spLocks noChangeArrowheads="1"/>
              </p:cNvSpPr>
              <p:nvPr/>
            </p:nvSpPr>
            <p:spPr bwMode="auto">
              <a:xfrm>
                <a:off x="2791947" y="4462831"/>
                <a:ext cx="1539478" cy="962173"/>
              </a:xfrm>
              <a:prstGeom prst="roundRect">
                <a:avLst>
                  <a:gd name="adj" fmla="val 10000"/>
                </a:avLst>
              </a:prstGeom>
              <a:solidFill>
                <a:srgbClr val="FFFFFF"/>
              </a:solidFill>
              <a:ln w="25400" algn="ctr">
                <a:solidFill>
                  <a:srgbClr val="4BACC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9263" name="Rounded Rectangle 21"/>
              <p:cNvSpPr>
                <a:spLocks noChangeArrowheads="1"/>
              </p:cNvSpPr>
              <p:nvPr/>
            </p:nvSpPr>
            <p:spPr bwMode="auto">
              <a:xfrm>
                <a:off x="2818948" y="4491495"/>
                <a:ext cx="1484433" cy="90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20320" rIns="30480" bIns="20320" anchor="ctr"/>
              <a:lstStyle>
                <a:lvl1pPr defTabSz="711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711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711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711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711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711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711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711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711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spcAft>
                    <a:spcPct val="35000"/>
                  </a:spcAft>
                  <a:buFontTx/>
                  <a:buNone/>
                </a:pPr>
                <a:r>
                  <a:rPr lang="en-US" sz="1600">
                    <a:solidFill>
                      <a:srgbClr val="000000"/>
                    </a:solidFill>
                    <a:latin typeface="Calibri" panose="020F0502020204030204" pitchFamily="34" charset="0"/>
                  </a:rPr>
                  <a:t> </a:t>
                </a:r>
                <a:r>
                  <a:rPr lang="en-US">
                    <a:solidFill>
                      <a:srgbClr val="000000"/>
                    </a:solidFill>
                    <a:latin typeface="Calibri" panose="020F0502020204030204" pitchFamily="34" charset="0"/>
                  </a:rPr>
                  <a:t>…</a:t>
                </a:r>
              </a:p>
            </p:txBody>
          </p:sp>
        </p:grpSp>
        <p:grpSp>
          <p:nvGrpSpPr>
            <p:cNvPr id="9232" name="Group 13"/>
            <p:cNvGrpSpPr>
              <a:grpSpLocks/>
            </p:cNvGrpSpPr>
            <p:nvPr/>
          </p:nvGrpSpPr>
          <p:grpSpPr bwMode="auto">
            <a:xfrm>
              <a:off x="4638525" y="1249898"/>
              <a:ext cx="1924347" cy="962173"/>
              <a:chOff x="4495795" y="1066800"/>
              <a:chExt cx="1924347" cy="962173"/>
            </a:xfrm>
          </p:grpSpPr>
          <p:sp>
            <p:nvSpPr>
              <p:cNvPr id="9260" name="Rounded Rectangle 41"/>
              <p:cNvSpPr>
                <a:spLocks noChangeArrowheads="1"/>
              </p:cNvSpPr>
              <p:nvPr/>
            </p:nvSpPr>
            <p:spPr bwMode="auto">
              <a:xfrm>
                <a:off x="4495795" y="1066800"/>
                <a:ext cx="1924347" cy="962173"/>
              </a:xfrm>
              <a:prstGeom prst="roundRect">
                <a:avLst>
                  <a:gd name="adj" fmla="val 10000"/>
                </a:avLst>
              </a:prstGeom>
              <a:solidFill>
                <a:srgbClr val="FFFFFF"/>
              </a:solidFill>
              <a:ln w="25400" algn="ctr">
                <a:solidFill>
                  <a:srgbClr val="8064A2"/>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43" name="Rounded Rectangle 23"/>
              <p:cNvSpPr/>
              <p:nvPr/>
            </p:nvSpPr>
            <p:spPr>
              <a:xfrm>
                <a:off x="4523069" y="1095097"/>
                <a:ext cx="1868888" cy="905211"/>
              </a:xfrm>
              <a:prstGeom prst="rect">
                <a:avLst/>
              </a:prstGeom>
              <a:noFill/>
              <a:ln>
                <a:noFill/>
              </a:ln>
              <a:effectLst/>
            </p:spPr>
            <p:txBody>
              <a:bodyPr lIns="38100" tIns="25400" rIns="38100" bIns="25400" spcCol="1270" anchor="ctr"/>
              <a:lstStyle/>
              <a:p>
                <a:pPr algn="ctr" defTabSz="889000" eaLnBrk="1" fontAlgn="auto" hangingPunct="1">
                  <a:lnSpc>
                    <a:spcPct val="90000"/>
                  </a:lnSpc>
                  <a:spcAft>
                    <a:spcPct val="35000"/>
                  </a:spcAft>
                  <a:defRPr/>
                </a:pPr>
                <a:r>
                  <a:rPr lang="en-US" sz="2400" dirty="0">
                    <a:solidFill>
                      <a:sysClr val="windowText" lastClr="000000"/>
                    </a:solidFill>
                    <a:latin typeface="Calibri"/>
                    <a:ea typeface="+mn-ea"/>
                  </a:rPr>
                  <a:t>Aggregation </a:t>
                </a:r>
                <a:br>
                  <a:rPr lang="en-US" sz="2400" dirty="0">
                    <a:solidFill>
                      <a:sysClr val="windowText" lastClr="000000"/>
                    </a:solidFill>
                    <a:latin typeface="Calibri"/>
                    <a:ea typeface="+mn-ea"/>
                  </a:rPr>
                </a:br>
                <a:r>
                  <a:rPr lang="en-US" sz="2400" dirty="0">
                    <a:solidFill>
                      <a:sysClr val="windowText" lastClr="000000"/>
                    </a:solidFill>
                    <a:latin typeface="Calibri"/>
                    <a:ea typeface="+mn-ea"/>
                  </a:rPr>
                  <a:t>over Grid</a:t>
                </a:r>
              </a:p>
            </p:txBody>
          </p:sp>
        </p:grpSp>
        <p:sp>
          <p:nvSpPr>
            <p:cNvPr id="15" name="Straight Connector 24"/>
            <p:cNvSpPr/>
            <p:nvPr/>
          </p:nvSpPr>
          <p:spPr>
            <a:xfrm>
              <a:off x="4830566" y="2211647"/>
              <a:ext cx="189177" cy="524696"/>
            </a:xfrm>
            <a:custGeom>
              <a:avLst/>
              <a:gdLst/>
              <a:ahLst/>
              <a:cxnLst/>
              <a:rect l="0" t="0" r="0" b="0"/>
              <a:pathLst>
                <a:path>
                  <a:moveTo>
                    <a:pt x="0" y="0"/>
                  </a:moveTo>
                  <a:lnTo>
                    <a:pt x="0" y="524317"/>
                  </a:lnTo>
                  <a:lnTo>
                    <a:pt x="188539" y="524317"/>
                  </a:lnTo>
                </a:path>
              </a:pathLst>
            </a:custGeom>
            <a:noFill/>
            <a:ln w="25400" cap="flat" cmpd="sng" algn="ctr">
              <a:solidFill>
                <a:srgbClr val="8064A2"/>
              </a:solidFill>
              <a:prstDash val="solid"/>
            </a:ln>
            <a:effectLst>
              <a:outerShdw blurRad="40000" dist="20000" dir="5400000" rotWithShape="0">
                <a:srgbClr val="000000">
                  <a:alpha val="38000"/>
                </a:srgbClr>
              </a:outerShdw>
            </a:effectLst>
          </p:spPr>
        </p:sp>
        <p:grpSp>
          <p:nvGrpSpPr>
            <p:cNvPr id="9234" name="Group 15"/>
            <p:cNvGrpSpPr>
              <a:grpSpLocks/>
            </p:cNvGrpSpPr>
            <p:nvPr/>
          </p:nvGrpSpPr>
          <p:grpSpPr bwMode="auto">
            <a:xfrm>
              <a:off x="5019500" y="2255302"/>
              <a:ext cx="1539478" cy="962173"/>
              <a:chOff x="4876770" y="2072204"/>
              <a:chExt cx="1539478" cy="962173"/>
            </a:xfrm>
          </p:grpSpPr>
          <p:sp>
            <p:nvSpPr>
              <p:cNvPr id="9258" name="Rounded Rectangle 39"/>
              <p:cNvSpPr>
                <a:spLocks noChangeArrowheads="1"/>
              </p:cNvSpPr>
              <p:nvPr/>
            </p:nvSpPr>
            <p:spPr bwMode="auto">
              <a:xfrm>
                <a:off x="4876770" y="2072204"/>
                <a:ext cx="1539478" cy="962173"/>
              </a:xfrm>
              <a:prstGeom prst="roundRect">
                <a:avLst>
                  <a:gd name="adj" fmla="val 10000"/>
                </a:avLst>
              </a:prstGeom>
              <a:solidFill>
                <a:srgbClr val="FFFFFF"/>
              </a:solidFill>
              <a:ln w="25400" algn="ctr">
                <a:solidFill>
                  <a:srgbClr val="8064A2"/>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41" name="Rounded Rectangle 26"/>
              <p:cNvSpPr/>
              <p:nvPr/>
            </p:nvSpPr>
            <p:spPr>
              <a:xfrm>
                <a:off x="4904474" y="2099895"/>
                <a:ext cx="1484431" cy="906697"/>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sz="1700" dirty="0">
                    <a:solidFill>
                      <a:sysClr val="windowText" lastClr="000000">
                        <a:hueOff val="0"/>
                        <a:satOff val="0"/>
                        <a:lumOff val="0"/>
                        <a:alphaOff val="0"/>
                      </a:sysClr>
                    </a:solidFill>
                    <a:latin typeface="Calibri"/>
                    <a:ea typeface="+mn-ea"/>
                  </a:rPr>
                  <a:t>count(objects</a:t>
                </a:r>
                <a:br>
                  <a:rPr lang="en-US" sz="1700" dirty="0">
                    <a:solidFill>
                      <a:sysClr val="windowText" lastClr="000000">
                        <a:hueOff val="0"/>
                        <a:satOff val="0"/>
                        <a:lumOff val="0"/>
                        <a:alphaOff val="0"/>
                      </a:sysClr>
                    </a:solidFill>
                    <a:latin typeface="Calibri"/>
                    <a:ea typeface="+mn-ea"/>
                  </a:rPr>
                </a:br>
                <a:r>
                  <a:rPr lang="en-US" sz="1700" dirty="0">
                    <a:solidFill>
                      <a:sysClr val="windowText" lastClr="000000">
                        <a:hueOff val="0"/>
                        <a:satOff val="0"/>
                        <a:lumOff val="0"/>
                        <a:alphaOff val="0"/>
                      </a:sysClr>
                    </a:solidFill>
                    <a:latin typeface="Calibri"/>
                    <a:ea typeface="+mn-ea"/>
                  </a:rPr>
                  <a:t> </a:t>
                </a:r>
                <a:r>
                  <a:rPr lang="en-US" sz="1700" dirty="0" err="1">
                    <a:solidFill>
                      <a:sysClr val="windowText" lastClr="000000">
                        <a:hueOff val="0"/>
                        <a:satOff val="0"/>
                        <a:lumOff val="0"/>
                        <a:alphaOff val="0"/>
                      </a:sysClr>
                    </a:solidFill>
                    <a:latin typeface="Calibri"/>
                    <a:ea typeface="+mn-ea"/>
                  </a:rPr>
                  <a:t>RightOfImpact</a:t>
                </a:r>
                <a:r>
                  <a:rPr lang="en-US" sz="1700" dirty="0">
                    <a:solidFill>
                      <a:sysClr val="windowText" lastClr="000000">
                        <a:hueOff val="0"/>
                        <a:satOff val="0"/>
                        <a:lumOff val="0"/>
                        <a:alphaOff val="0"/>
                      </a:sysClr>
                    </a:solidFill>
                    <a:latin typeface="Calibri"/>
                    <a:ea typeface="+mn-ea"/>
                  </a:rPr>
                  <a:t>)</a:t>
                </a:r>
              </a:p>
            </p:txBody>
          </p:sp>
        </p:grpSp>
        <p:sp>
          <p:nvSpPr>
            <p:cNvPr id="17" name="Straight Connector 27"/>
            <p:cNvSpPr/>
            <p:nvPr/>
          </p:nvSpPr>
          <p:spPr>
            <a:xfrm>
              <a:off x="4830566" y="2211647"/>
              <a:ext cx="189177" cy="1727183"/>
            </a:xfrm>
            <a:custGeom>
              <a:avLst/>
              <a:gdLst/>
              <a:ahLst/>
              <a:cxnLst/>
              <a:rect l="0" t="0" r="0" b="0"/>
              <a:pathLst>
                <a:path>
                  <a:moveTo>
                    <a:pt x="0" y="0"/>
                  </a:moveTo>
                  <a:lnTo>
                    <a:pt x="0" y="1727034"/>
                  </a:lnTo>
                  <a:lnTo>
                    <a:pt x="188539" y="1727034"/>
                  </a:lnTo>
                </a:path>
              </a:pathLst>
            </a:custGeom>
            <a:noFill/>
            <a:ln w="25400" cap="flat" cmpd="sng" algn="ctr">
              <a:solidFill>
                <a:srgbClr val="8064A2"/>
              </a:solidFill>
              <a:prstDash val="solid"/>
            </a:ln>
            <a:effectLst>
              <a:outerShdw blurRad="40000" dist="20000" dir="5400000" rotWithShape="0">
                <a:srgbClr val="000000">
                  <a:alpha val="38000"/>
                </a:srgbClr>
              </a:outerShdw>
            </a:effectLst>
          </p:spPr>
        </p:sp>
        <p:grpSp>
          <p:nvGrpSpPr>
            <p:cNvPr id="9236" name="Group 17"/>
            <p:cNvGrpSpPr>
              <a:grpSpLocks/>
            </p:cNvGrpSpPr>
            <p:nvPr/>
          </p:nvGrpSpPr>
          <p:grpSpPr bwMode="auto">
            <a:xfrm>
              <a:off x="5019500" y="3458019"/>
              <a:ext cx="1539478" cy="962173"/>
              <a:chOff x="4876770" y="3274921"/>
              <a:chExt cx="1539478" cy="962173"/>
            </a:xfrm>
          </p:grpSpPr>
          <p:sp>
            <p:nvSpPr>
              <p:cNvPr id="9256" name="Rounded Rectangle 37"/>
              <p:cNvSpPr>
                <a:spLocks noChangeArrowheads="1"/>
              </p:cNvSpPr>
              <p:nvPr/>
            </p:nvSpPr>
            <p:spPr bwMode="auto">
              <a:xfrm>
                <a:off x="4876770" y="3274921"/>
                <a:ext cx="1539478" cy="962173"/>
              </a:xfrm>
              <a:prstGeom prst="roundRect">
                <a:avLst>
                  <a:gd name="adj" fmla="val 10000"/>
                </a:avLst>
              </a:prstGeom>
              <a:solidFill>
                <a:srgbClr val="FFFFFF"/>
              </a:solidFill>
              <a:ln w="25400" algn="ctr">
                <a:solidFill>
                  <a:srgbClr val="8064A2"/>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39" name="Rounded Rectangle 29"/>
              <p:cNvSpPr/>
              <p:nvPr/>
            </p:nvSpPr>
            <p:spPr>
              <a:xfrm>
                <a:off x="4904474" y="3303870"/>
                <a:ext cx="1484431" cy="905211"/>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sz="1700" dirty="0">
                    <a:solidFill>
                      <a:sysClr val="windowText" lastClr="000000">
                        <a:hueOff val="0"/>
                        <a:satOff val="0"/>
                        <a:lumOff val="0"/>
                        <a:alphaOff val="0"/>
                      </a:sysClr>
                    </a:solidFill>
                    <a:latin typeface="Calibri"/>
                    <a:ea typeface="+mn-ea"/>
                  </a:rPr>
                  <a:t>count(objects</a:t>
                </a:r>
                <a:br>
                  <a:rPr lang="en-US" sz="1700" dirty="0">
                    <a:solidFill>
                      <a:sysClr val="windowText" lastClr="000000">
                        <a:hueOff val="0"/>
                        <a:satOff val="0"/>
                        <a:lumOff val="0"/>
                        <a:alphaOff val="0"/>
                      </a:sysClr>
                    </a:solidFill>
                    <a:latin typeface="Calibri"/>
                    <a:ea typeface="+mn-ea"/>
                  </a:rPr>
                </a:br>
                <a:r>
                  <a:rPr lang="en-US" sz="1700" dirty="0" err="1">
                    <a:solidFill>
                      <a:sysClr val="windowText" lastClr="000000">
                        <a:hueOff val="0"/>
                        <a:satOff val="0"/>
                        <a:lumOff val="0"/>
                        <a:alphaOff val="0"/>
                      </a:sysClr>
                    </a:solidFill>
                    <a:latin typeface="Calibri"/>
                    <a:ea typeface="+mn-ea"/>
                  </a:rPr>
                  <a:t>BelowImpact</a:t>
                </a:r>
                <a:r>
                  <a:rPr lang="en-US" sz="1700" dirty="0">
                    <a:solidFill>
                      <a:sysClr val="windowText" lastClr="000000">
                        <a:hueOff val="0"/>
                        <a:satOff val="0"/>
                        <a:lumOff val="0"/>
                        <a:alphaOff val="0"/>
                      </a:sysClr>
                    </a:solidFill>
                    <a:latin typeface="Calibri"/>
                    <a:ea typeface="+mn-ea"/>
                  </a:rPr>
                  <a:t>)</a:t>
                </a:r>
              </a:p>
            </p:txBody>
          </p:sp>
        </p:grpSp>
        <p:sp>
          <p:nvSpPr>
            <p:cNvPr id="19" name="Straight Connector 30"/>
            <p:cNvSpPr/>
            <p:nvPr/>
          </p:nvSpPr>
          <p:spPr>
            <a:xfrm>
              <a:off x="4830566" y="2211647"/>
              <a:ext cx="189177" cy="2929672"/>
            </a:xfrm>
            <a:custGeom>
              <a:avLst/>
              <a:gdLst/>
              <a:ahLst/>
              <a:cxnLst/>
              <a:rect l="0" t="0" r="0" b="0"/>
              <a:pathLst>
                <a:path>
                  <a:moveTo>
                    <a:pt x="0" y="0"/>
                  </a:moveTo>
                  <a:lnTo>
                    <a:pt x="0" y="2929751"/>
                  </a:lnTo>
                  <a:lnTo>
                    <a:pt x="188539" y="2929751"/>
                  </a:lnTo>
                </a:path>
              </a:pathLst>
            </a:custGeom>
            <a:noFill/>
            <a:ln w="25400" cap="flat" cmpd="sng" algn="ctr">
              <a:solidFill>
                <a:srgbClr val="8064A2"/>
              </a:solidFill>
              <a:prstDash val="solid"/>
            </a:ln>
            <a:effectLst>
              <a:outerShdw blurRad="40000" dist="20000" dir="5400000" rotWithShape="0">
                <a:srgbClr val="000000">
                  <a:alpha val="38000"/>
                </a:srgbClr>
              </a:outerShdw>
            </a:effectLst>
          </p:spPr>
        </p:sp>
        <p:grpSp>
          <p:nvGrpSpPr>
            <p:cNvPr id="9238" name="Group 19"/>
            <p:cNvGrpSpPr>
              <a:grpSpLocks/>
            </p:cNvGrpSpPr>
            <p:nvPr/>
          </p:nvGrpSpPr>
          <p:grpSpPr bwMode="auto">
            <a:xfrm>
              <a:off x="5019500" y="4660736"/>
              <a:ext cx="1539478" cy="962173"/>
              <a:chOff x="4876770" y="4477638"/>
              <a:chExt cx="1539478" cy="962173"/>
            </a:xfrm>
          </p:grpSpPr>
          <p:sp>
            <p:nvSpPr>
              <p:cNvPr id="9254" name="Rounded Rectangle 35"/>
              <p:cNvSpPr>
                <a:spLocks noChangeArrowheads="1"/>
              </p:cNvSpPr>
              <p:nvPr/>
            </p:nvSpPr>
            <p:spPr bwMode="auto">
              <a:xfrm>
                <a:off x="4876770" y="4477638"/>
                <a:ext cx="1539478" cy="962173"/>
              </a:xfrm>
              <a:prstGeom prst="roundRect">
                <a:avLst>
                  <a:gd name="adj" fmla="val 10000"/>
                </a:avLst>
              </a:prstGeom>
              <a:solidFill>
                <a:srgbClr val="FFFFFF"/>
              </a:solidFill>
              <a:ln w="25400" algn="ctr">
                <a:solidFill>
                  <a:srgbClr val="8064A2"/>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37" name="Rounded Rectangle 32"/>
              <p:cNvSpPr/>
              <p:nvPr/>
            </p:nvSpPr>
            <p:spPr>
              <a:xfrm>
                <a:off x="4904474" y="4506359"/>
                <a:ext cx="1484431" cy="905210"/>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sz="1700" dirty="0">
                    <a:solidFill>
                      <a:sysClr val="windowText" lastClr="000000">
                        <a:hueOff val="0"/>
                        <a:satOff val="0"/>
                        <a:lumOff val="0"/>
                        <a:alphaOff val="0"/>
                      </a:sysClr>
                    </a:solidFill>
                    <a:latin typeface="Calibri"/>
                    <a:ea typeface="+mn-ea"/>
                  </a:rPr>
                  <a:t>count(objects</a:t>
                </a:r>
                <a:br>
                  <a:rPr lang="en-US" sz="1700" dirty="0">
                    <a:solidFill>
                      <a:sysClr val="windowText" lastClr="000000">
                        <a:hueOff val="0"/>
                        <a:satOff val="0"/>
                        <a:lumOff val="0"/>
                        <a:alphaOff val="0"/>
                      </a:sysClr>
                    </a:solidFill>
                    <a:latin typeface="Calibri"/>
                    <a:ea typeface="+mn-ea"/>
                  </a:rPr>
                </a:br>
                <a:r>
                  <a:rPr lang="en-US" sz="1700" dirty="0" err="1">
                    <a:solidFill>
                      <a:sysClr val="windowText" lastClr="000000">
                        <a:hueOff val="0"/>
                        <a:satOff val="0"/>
                        <a:lumOff val="0"/>
                        <a:alphaOff val="0"/>
                      </a:sysClr>
                    </a:solidFill>
                    <a:latin typeface="Calibri"/>
                    <a:ea typeface="+mn-ea"/>
                  </a:rPr>
                  <a:t>AboveImpact</a:t>
                </a:r>
                <a:r>
                  <a:rPr lang="en-US" sz="1700" dirty="0">
                    <a:solidFill>
                      <a:sysClr val="windowText" lastClr="000000">
                        <a:hueOff val="0"/>
                        <a:satOff val="0"/>
                        <a:lumOff val="0"/>
                        <a:alphaOff val="0"/>
                      </a:sysClr>
                    </a:solidFill>
                    <a:latin typeface="Calibri"/>
                    <a:ea typeface="+mn-ea"/>
                  </a:rPr>
                  <a:t>)</a:t>
                </a:r>
              </a:p>
            </p:txBody>
          </p:sp>
        </p:grpSp>
        <p:grpSp>
          <p:nvGrpSpPr>
            <p:cNvPr id="9239" name="Group 20"/>
            <p:cNvGrpSpPr>
              <a:grpSpLocks/>
            </p:cNvGrpSpPr>
            <p:nvPr/>
          </p:nvGrpSpPr>
          <p:grpSpPr bwMode="auto">
            <a:xfrm>
              <a:off x="6695922" y="1235090"/>
              <a:ext cx="1924347" cy="962173"/>
              <a:chOff x="6553192" y="1051992"/>
              <a:chExt cx="1924347" cy="962173"/>
            </a:xfrm>
          </p:grpSpPr>
          <p:sp>
            <p:nvSpPr>
              <p:cNvPr id="9252" name="Rounded Rectangle 33"/>
              <p:cNvSpPr>
                <a:spLocks noChangeArrowheads="1"/>
              </p:cNvSpPr>
              <p:nvPr/>
            </p:nvSpPr>
            <p:spPr bwMode="auto">
              <a:xfrm>
                <a:off x="6553192" y="1051992"/>
                <a:ext cx="1924347" cy="962173"/>
              </a:xfrm>
              <a:prstGeom prst="roundRect">
                <a:avLst>
                  <a:gd name="adj" fmla="val 10000"/>
                </a:avLst>
              </a:prstGeom>
              <a:solidFill>
                <a:srgbClr val="FFFFFF"/>
              </a:solidFill>
              <a:ln w="25400" algn="ctr">
                <a:solidFill>
                  <a:srgbClr val="F7964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35" name="Rounded Rectangle 34"/>
              <p:cNvSpPr/>
              <p:nvPr/>
            </p:nvSpPr>
            <p:spPr>
              <a:xfrm>
                <a:off x="6581135" y="1080233"/>
                <a:ext cx="1868889" cy="905211"/>
              </a:xfrm>
              <a:prstGeom prst="rect">
                <a:avLst/>
              </a:prstGeom>
              <a:noFill/>
              <a:ln>
                <a:noFill/>
              </a:ln>
              <a:effectLst/>
            </p:spPr>
            <p:txBody>
              <a:bodyPr lIns="38100" tIns="25400" rIns="38100" bIns="25400" spcCol="1270" anchor="ctr"/>
              <a:lstStyle/>
              <a:p>
                <a:pPr algn="ctr" defTabSz="889000" eaLnBrk="1" fontAlgn="auto" hangingPunct="1">
                  <a:lnSpc>
                    <a:spcPct val="90000"/>
                  </a:lnSpc>
                  <a:spcAft>
                    <a:spcPct val="35000"/>
                  </a:spcAft>
                  <a:defRPr/>
                </a:pPr>
                <a:r>
                  <a:rPr lang="en-US" sz="2400" dirty="0">
                    <a:solidFill>
                      <a:sysClr val="windowText" lastClr="000000"/>
                    </a:solidFill>
                    <a:latin typeface="Calibri"/>
                    <a:ea typeface="+mn-ea"/>
                  </a:rPr>
                  <a:t>Relations </a:t>
                </a:r>
                <a:br>
                  <a:rPr lang="en-US" sz="2400" dirty="0">
                    <a:solidFill>
                      <a:sysClr val="windowText" lastClr="000000"/>
                    </a:solidFill>
                    <a:latin typeface="Calibri"/>
                    <a:ea typeface="+mn-ea"/>
                  </a:rPr>
                </a:br>
                <a:r>
                  <a:rPr lang="en-US" sz="2400" dirty="0">
                    <a:solidFill>
                      <a:sysClr val="windowText" lastClr="000000"/>
                    </a:solidFill>
                    <a:latin typeface="Calibri"/>
                    <a:ea typeface="+mn-ea"/>
                  </a:rPr>
                  <a:t>within Grid</a:t>
                </a:r>
              </a:p>
            </p:txBody>
          </p:sp>
        </p:grpSp>
        <p:sp>
          <p:nvSpPr>
            <p:cNvPr id="22" name="Straight Connector 35"/>
            <p:cNvSpPr/>
            <p:nvPr/>
          </p:nvSpPr>
          <p:spPr>
            <a:xfrm>
              <a:off x="6888632" y="2196783"/>
              <a:ext cx="187652" cy="524696"/>
            </a:xfrm>
            <a:custGeom>
              <a:avLst/>
              <a:gdLst/>
              <a:ahLst/>
              <a:cxnLst/>
              <a:rect l="0" t="0" r="0" b="0"/>
              <a:pathLst>
                <a:path>
                  <a:moveTo>
                    <a:pt x="0" y="0"/>
                  </a:moveTo>
                  <a:lnTo>
                    <a:pt x="0" y="524317"/>
                  </a:lnTo>
                  <a:lnTo>
                    <a:pt x="188532" y="524317"/>
                  </a:lnTo>
                </a:path>
              </a:pathLst>
            </a:custGeom>
            <a:noFill/>
            <a:ln w="25400" cap="flat" cmpd="sng" algn="ctr">
              <a:solidFill>
                <a:srgbClr val="F79646"/>
              </a:solidFill>
              <a:prstDash val="solid"/>
            </a:ln>
            <a:effectLst>
              <a:outerShdw blurRad="40000" dist="20000" dir="5400000" rotWithShape="0">
                <a:srgbClr val="000000">
                  <a:alpha val="38000"/>
                </a:srgbClr>
              </a:outerShdw>
            </a:effectLst>
          </p:spPr>
        </p:sp>
        <p:grpSp>
          <p:nvGrpSpPr>
            <p:cNvPr id="9241" name="Group 22"/>
            <p:cNvGrpSpPr>
              <a:grpSpLocks/>
            </p:cNvGrpSpPr>
            <p:nvPr/>
          </p:nvGrpSpPr>
          <p:grpSpPr bwMode="auto">
            <a:xfrm>
              <a:off x="7076889" y="2240494"/>
              <a:ext cx="1539478" cy="962173"/>
              <a:chOff x="6934159" y="2057396"/>
              <a:chExt cx="1539478" cy="962173"/>
            </a:xfrm>
          </p:grpSpPr>
          <p:sp>
            <p:nvSpPr>
              <p:cNvPr id="9250" name="Rounded Rectangle 31"/>
              <p:cNvSpPr>
                <a:spLocks noChangeArrowheads="1"/>
              </p:cNvSpPr>
              <p:nvPr/>
            </p:nvSpPr>
            <p:spPr bwMode="auto">
              <a:xfrm>
                <a:off x="6934159" y="2057396"/>
                <a:ext cx="1539478" cy="962173"/>
              </a:xfrm>
              <a:prstGeom prst="roundRect">
                <a:avLst>
                  <a:gd name="adj" fmla="val 10000"/>
                </a:avLst>
              </a:prstGeom>
              <a:solidFill>
                <a:srgbClr val="FFFFFF"/>
              </a:solidFill>
              <a:ln w="25400" algn="ctr">
                <a:solidFill>
                  <a:srgbClr val="F7964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33" name="Rounded Rectangle 37"/>
              <p:cNvSpPr/>
              <p:nvPr/>
            </p:nvSpPr>
            <p:spPr>
              <a:xfrm>
                <a:off x="6961015" y="2085031"/>
                <a:ext cx="1484431" cy="906697"/>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dirty="0" err="1">
                    <a:solidFill>
                      <a:sysClr val="windowText" lastClr="000000">
                        <a:hueOff val="0"/>
                        <a:satOff val="0"/>
                        <a:lumOff val="0"/>
                        <a:alphaOff val="0"/>
                      </a:sysClr>
                    </a:solidFill>
                    <a:latin typeface="Calibri"/>
                    <a:ea typeface="+mn-ea"/>
                  </a:rPr>
                  <a:t>stoneAboveIce</a:t>
                </a:r>
                <a:r>
                  <a:rPr lang="en-US" dirty="0">
                    <a:solidFill>
                      <a:sysClr val="windowText" lastClr="000000">
                        <a:hueOff val="0"/>
                        <a:satOff val="0"/>
                        <a:lumOff val="0"/>
                        <a:alphaOff val="0"/>
                      </a:sysClr>
                    </a:solidFill>
                    <a:latin typeface="Calibri"/>
                    <a:ea typeface="+mn-ea"/>
                  </a:rPr>
                  <a:t/>
                </a:r>
                <a:br>
                  <a:rPr lang="en-US" dirty="0">
                    <a:solidFill>
                      <a:sysClr val="windowText" lastClr="000000">
                        <a:hueOff val="0"/>
                        <a:satOff val="0"/>
                        <a:lumOff val="0"/>
                        <a:alphaOff val="0"/>
                      </a:sysClr>
                    </a:solidFill>
                    <a:latin typeface="Calibri"/>
                    <a:ea typeface="+mn-ea"/>
                  </a:rPr>
                </a:br>
                <a:r>
                  <a:rPr lang="en-US" dirty="0">
                    <a:solidFill>
                      <a:sysClr val="windowText" lastClr="000000">
                        <a:hueOff val="0"/>
                        <a:satOff val="0"/>
                        <a:lumOff val="0"/>
                        <a:alphaOff val="0"/>
                      </a:sysClr>
                    </a:solidFill>
                    <a:latin typeface="Calibri"/>
                    <a:ea typeface="+mn-ea"/>
                  </a:rPr>
                  <a:t>(x, y)</a:t>
                </a:r>
              </a:p>
            </p:txBody>
          </p:sp>
        </p:grpSp>
        <p:sp>
          <p:nvSpPr>
            <p:cNvPr id="24" name="Straight Connector 38"/>
            <p:cNvSpPr/>
            <p:nvPr/>
          </p:nvSpPr>
          <p:spPr>
            <a:xfrm>
              <a:off x="6888632" y="2196783"/>
              <a:ext cx="187652" cy="1727183"/>
            </a:xfrm>
            <a:custGeom>
              <a:avLst/>
              <a:gdLst/>
              <a:ahLst/>
              <a:cxnLst/>
              <a:rect l="0" t="0" r="0" b="0"/>
              <a:pathLst>
                <a:path>
                  <a:moveTo>
                    <a:pt x="0" y="0"/>
                  </a:moveTo>
                  <a:lnTo>
                    <a:pt x="0" y="1727034"/>
                  </a:lnTo>
                  <a:lnTo>
                    <a:pt x="188532" y="1727034"/>
                  </a:lnTo>
                </a:path>
              </a:pathLst>
            </a:custGeom>
            <a:noFill/>
            <a:ln w="25400" cap="flat" cmpd="sng" algn="ctr">
              <a:solidFill>
                <a:srgbClr val="F79646"/>
              </a:solidFill>
              <a:prstDash val="solid"/>
            </a:ln>
            <a:effectLst>
              <a:outerShdw blurRad="40000" dist="20000" dir="5400000" rotWithShape="0">
                <a:srgbClr val="000000">
                  <a:alpha val="38000"/>
                </a:srgbClr>
              </a:outerShdw>
            </a:effectLst>
          </p:spPr>
        </p:sp>
        <p:grpSp>
          <p:nvGrpSpPr>
            <p:cNvPr id="9243" name="Group 24"/>
            <p:cNvGrpSpPr>
              <a:grpSpLocks/>
            </p:cNvGrpSpPr>
            <p:nvPr/>
          </p:nvGrpSpPr>
          <p:grpSpPr bwMode="auto">
            <a:xfrm>
              <a:off x="7044245" y="3443211"/>
              <a:ext cx="1603431" cy="981669"/>
              <a:chOff x="6901515" y="3260113"/>
              <a:chExt cx="1603431" cy="981669"/>
            </a:xfrm>
          </p:grpSpPr>
          <p:sp>
            <p:nvSpPr>
              <p:cNvPr id="9248" name="Rounded Rectangle 29"/>
              <p:cNvSpPr>
                <a:spLocks noChangeArrowheads="1"/>
              </p:cNvSpPr>
              <p:nvPr/>
            </p:nvSpPr>
            <p:spPr bwMode="auto">
              <a:xfrm>
                <a:off x="6934159" y="3260113"/>
                <a:ext cx="1539478" cy="962172"/>
              </a:xfrm>
              <a:prstGeom prst="roundRect">
                <a:avLst>
                  <a:gd name="adj" fmla="val 10000"/>
                </a:avLst>
              </a:prstGeom>
              <a:solidFill>
                <a:srgbClr val="FFFFFF"/>
              </a:solidFill>
              <a:ln w="25400" algn="ctr">
                <a:solidFill>
                  <a:srgbClr val="F7964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31" name="Rounded Rectangle 40"/>
              <p:cNvSpPr/>
              <p:nvPr/>
            </p:nvSpPr>
            <p:spPr>
              <a:xfrm>
                <a:off x="6901515" y="3336571"/>
                <a:ext cx="1603431" cy="905211"/>
              </a:xfrm>
              <a:prstGeom prst="rect">
                <a:avLst/>
              </a:prstGeom>
              <a:noFill/>
              <a:ln>
                <a:noFill/>
              </a:ln>
              <a:effectLst/>
            </p:spPr>
            <p:txBody>
              <a:bodyPr lIns="30480" tIns="20320" rIns="30480" bIns="20320" spcCol="1270" anchor="ctr"/>
              <a:lstStyle/>
              <a:p>
                <a:pPr algn="ctr" defTabSz="711200" eaLnBrk="1" fontAlgn="auto" hangingPunct="1">
                  <a:lnSpc>
                    <a:spcPct val="90000"/>
                  </a:lnSpc>
                  <a:spcAft>
                    <a:spcPct val="35000"/>
                  </a:spcAft>
                  <a:defRPr/>
                </a:pPr>
                <a:r>
                  <a:rPr lang="en-US" dirty="0" err="1">
                    <a:solidFill>
                      <a:sysClr val="windowText" lastClr="000000">
                        <a:hueOff val="0"/>
                        <a:satOff val="0"/>
                        <a:lumOff val="0"/>
                        <a:alphaOff val="0"/>
                      </a:sysClr>
                    </a:solidFill>
                    <a:latin typeface="Calibri"/>
                    <a:ea typeface="+mn-ea"/>
                  </a:rPr>
                  <a:t>pigRightOfWood</a:t>
                </a:r>
                <a:r>
                  <a:rPr lang="en-US" dirty="0">
                    <a:solidFill>
                      <a:sysClr val="windowText" lastClr="000000">
                        <a:hueOff val="0"/>
                        <a:satOff val="0"/>
                        <a:lumOff val="0"/>
                        <a:alphaOff val="0"/>
                      </a:sysClr>
                    </a:solidFill>
                    <a:latin typeface="Calibri"/>
                    <a:ea typeface="+mn-ea"/>
                  </a:rPr>
                  <a:t>(x, y)</a:t>
                </a:r>
              </a:p>
            </p:txBody>
          </p:sp>
        </p:grpSp>
        <p:sp>
          <p:nvSpPr>
            <p:cNvPr id="26" name="Straight Connector 41"/>
            <p:cNvSpPr/>
            <p:nvPr/>
          </p:nvSpPr>
          <p:spPr>
            <a:xfrm>
              <a:off x="6888632" y="2196783"/>
              <a:ext cx="187652" cy="2929672"/>
            </a:xfrm>
            <a:custGeom>
              <a:avLst/>
              <a:gdLst/>
              <a:ahLst/>
              <a:cxnLst/>
              <a:rect l="0" t="0" r="0" b="0"/>
              <a:pathLst>
                <a:path>
                  <a:moveTo>
                    <a:pt x="0" y="0"/>
                  </a:moveTo>
                  <a:lnTo>
                    <a:pt x="0" y="2929751"/>
                  </a:lnTo>
                  <a:lnTo>
                    <a:pt x="188532" y="2929751"/>
                  </a:lnTo>
                </a:path>
              </a:pathLst>
            </a:custGeom>
            <a:noFill/>
            <a:ln w="25400" cap="flat" cmpd="sng" algn="ctr">
              <a:solidFill>
                <a:srgbClr val="F79646"/>
              </a:solidFill>
              <a:prstDash val="solid"/>
            </a:ln>
            <a:effectLst>
              <a:outerShdw blurRad="40000" dist="20000" dir="5400000" rotWithShape="0">
                <a:srgbClr val="000000">
                  <a:alpha val="38000"/>
                </a:srgbClr>
              </a:outerShdw>
            </a:effectLst>
          </p:spPr>
        </p:sp>
        <p:grpSp>
          <p:nvGrpSpPr>
            <p:cNvPr id="9245" name="Group 26"/>
            <p:cNvGrpSpPr>
              <a:grpSpLocks/>
            </p:cNvGrpSpPr>
            <p:nvPr/>
          </p:nvGrpSpPr>
          <p:grpSpPr bwMode="auto">
            <a:xfrm>
              <a:off x="7076889" y="4645929"/>
              <a:ext cx="1539478" cy="962173"/>
              <a:chOff x="6934159" y="4462831"/>
              <a:chExt cx="1539478" cy="962173"/>
            </a:xfrm>
          </p:grpSpPr>
          <p:sp>
            <p:nvSpPr>
              <p:cNvPr id="9246" name="Rounded Rectangle 27"/>
              <p:cNvSpPr>
                <a:spLocks noChangeArrowheads="1"/>
              </p:cNvSpPr>
              <p:nvPr/>
            </p:nvSpPr>
            <p:spPr bwMode="auto">
              <a:xfrm>
                <a:off x="6934159" y="4462831"/>
                <a:ext cx="1539478" cy="962173"/>
              </a:xfrm>
              <a:prstGeom prst="roundRect">
                <a:avLst>
                  <a:gd name="adj" fmla="val 10000"/>
                </a:avLst>
              </a:prstGeom>
              <a:solidFill>
                <a:srgbClr val="FFFFFF"/>
              </a:solidFill>
              <a:ln w="25400" algn="ctr">
                <a:solidFill>
                  <a:srgbClr val="F79646"/>
                </a:solidFill>
                <a:round/>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9247" name="Rounded Rectangle 43"/>
              <p:cNvSpPr>
                <a:spLocks noChangeArrowheads="1"/>
              </p:cNvSpPr>
              <p:nvPr/>
            </p:nvSpPr>
            <p:spPr bwMode="auto">
              <a:xfrm>
                <a:off x="6961016" y="4491495"/>
                <a:ext cx="1484432" cy="90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30480" rIns="45720" bIns="30480" anchor="ctr"/>
              <a:lstStyle>
                <a:lvl1pPr defTabSz="10668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10668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10668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10668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10668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spcAft>
                    <a:spcPct val="35000"/>
                  </a:spcAft>
                  <a:buFontTx/>
                  <a:buNone/>
                </a:pPr>
                <a:r>
                  <a:rPr lang="en-US">
                    <a:solidFill>
                      <a:srgbClr val="000000"/>
                    </a:solidFill>
                    <a:latin typeface="Calibri" panose="020F0502020204030204" pitchFamily="34" charset="0"/>
                  </a:rPr>
                  <a:t>…</a:t>
                </a:r>
              </a:p>
            </p:txBody>
          </p:sp>
        </p:grpSp>
      </p:grpSp>
      <p:sp>
        <p:nvSpPr>
          <p:cNvPr id="9219" name="Rectangle 2"/>
          <p:cNvSpPr txBox="1">
            <a:spLocks noChangeArrowheads="1"/>
          </p:cNvSpPr>
          <p:nvPr/>
        </p:nvSpPr>
        <p:spPr bwMode="auto">
          <a:xfrm>
            <a:off x="457200" y="2746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sz="4000" b="0">
                <a:solidFill>
                  <a:schemeClr val="accent2"/>
                </a:solidFill>
              </a:rPr>
              <a:t>More about Our Features</a:t>
            </a:r>
            <a:endParaRPr lang="en-US" sz="2400" b="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4638"/>
            <a:ext cx="6635750" cy="1143000"/>
          </a:xfrm>
        </p:spPr>
        <p:txBody>
          <a:bodyPr/>
          <a:lstStyle/>
          <a:p>
            <a:pPr algn="l" eaLnBrk="1" hangingPunct="1"/>
            <a:r>
              <a:rPr lang="en-US" sz="4000" dirty="0" smtClean="0">
                <a:solidFill>
                  <a:schemeClr val="accent2"/>
                </a:solidFill>
              </a:rPr>
              <a:t>Weighted Majority Algorithm</a:t>
            </a:r>
            <a:r>
              <a:rPr lang="en-US" dirty="0" smtClean="0"/>
              <a:t/>
            </a:r>
            <a:br>
              <a:rPr lang="en-US" dirty="0" smtClean="0"/>
            </a:br>
            <a:r>
              <a:rPr lang="en-US" sz="2400" dirty="0" smtClean="0">
                <a:solidFill>
                  <a:schemeClr val="accent2"/>
                </a:solidFill>
              </a:rPr>
              <a:t>(</a:t>
            </a:r>
            <a:r>
              <a:rPr lang="en-US" sz="2400" dirty="0" err="1" smtClean="0">
                <a:solidFill>
                  <a:schemeClr val="accent2"/>
                </a:solidFill>
              </a:rPr>
              <a:t>Littlestone</a:t>
            </a:r>
            <a:r>
              <a:rPr lang="en-US" sz="2400" dirty="0" smtClean="0">
                <a:solidFill>
                  <a:schemeClr val="accent2"/>
                </a:solidFill>
              </a:rPr>
              <a:t>, </a:t>
            </a:r>
            <a:r>
              <a:rPr lang="en-US" sz="2400" dirty="0" err="1" smtClean="0">
                <a:solidFill>
                  <a:schemeClr val="accent2"/>
                </a:solidFill>
              </a:rPr>
              <a:t>MLj</a:t>
            </a:r>
            <a:r>
              <a:rPr lang="en-US" sz="2400" dirty="0" smtClean="0">
                <a:solidFill>
                  <a:schemeClr val="accent2"/>
                </a:solidFill>
              </a:rPr>
              <a:t>, 1988)</a:t>
            </a:r>
          </a:p>
        </p:txBody>
      </p:sp>
      <p:sp>
        <p:nvSpPr>
          <p:cNvPr id="8195" name="Rectangle 3"/>
          <p:cNvSpPr>
            <a:spLocks noGrp="1" noChangeArrowheads="1"/>
          </p:cNvSpPr>
          <p:nvPr>
            <p:ph type="body" idx="4294967295"/>
          </p:nvPr>
        </p:nvSpPr>
        <p:spPr/>
        <p:txBody>
          <a:bodyPr/>
          <a:lstStyle/>
          <a:p>
            <a:pPr eaLnBrk="1" hangingPunct="1"/>
            <a:r>
              <a:rPr lang="en-US" sz="2800" dirty="0" smtClean="0"/>
              <a:t>Learns weights for a set of </a:t>
            </a:r>
            <a:r>
              <a:rPr lang="en-US" sz="2800" u="sng" dirty="0" smtClean="0"/>
              <a:t>Boolean </a:t>
            </a:r>
            <a:r>
              <a:rPr lang="en-US" sz="2800" i="1" u="sng" dirty="0" smtClean="0"/>
              <a:t>features</a:t>
            </a:r>
            <a:r>
              <a:rPr lang="en-US" sz="2800" dirty="0" smtClean="0"/>
              <a:t> </a:t>
            </a:r>
          </a:p>
          <a:p>
            <a:pPr eaLnBrk="1" hangingPunct="1"/>
            <a:r>
              <a:rPr lang="en-US" sz="2800" dirty="0" smtClean="0"/>
              <a:t>Method</a:t>
            </a:r>
          </a:p>
          <a:p>
            <a:pPr lvl="1" eaLnBrk="1" hangingPunct="1">
              <a:spcBef>
                <a:spcPts val="1000"/>
              </a:spcBef>
            </a:pPr>
            <a:r>
              <a:rPr lang="en-US" sz="2000" dirty="0" smtClean="0">
                <a:solidFill>
                  <a:srgbClr val="C00000"/>
                </a:solidFill>
              </a:rPr>
              <a:t>Count </a:t>
            </a:r>
            <a:r>
              <a:rPr lang="en-US" sz="2000" dirty="0" err="1" smtClean="0">
                <a:solidFill>
                  <a:srgbClr val="C00000"/>
                </a:solidFill>
              </a:rPr>
              <a:t>wgt’ed</a:t>
            </a:r>
            <a:r>
              <a:rPr lang="en-US" sz="2000" dirty="0" smtClean="0">
                <a:solidFill>
                  <a:srgbClr val="C00000"/>
                </a:solidFill>
              </a:rPr>
              <a:t> votes FOR candidate shot</a:t>
            </a:r>
          </a:p>
          <a:p>
            <a:pPr lvl="1" eaLnBrk="1" hangingPunct="1">
              <a:spcBef>
                <a:spcPts val="1000"/>
              </a:spcBef>
            </a:pPr>
            <a:r>
              <a:rPr lang="en-US" sz="2000" dirty="0" smtClean="0">
                <a:solidFill>
                  <a:srgbClr val="C00000"/>
                </a:solidFill>
              </a:rPr>
              <a:t>Count </a:t>
            </a:r>
            <a:r>
              <a:rPr lang="en-US" sz="2000" dirty="0" err="1" smtClean="0">
                <a:solidFill>
                  <a:srgbClr val="C00000"/>
                </a:solidFill>
              </a:rPr>
              <a:t>wgt’ed</a:t>
            </a:r>
            <a:r>
              <a:rPr lang="en-US" sz="2000" dirty="0" smtClean="0">
                <a:solidFill>
                  <a:srgbClr val="C00000"/>
                </a:solidFill>
              </a:rPr>
              <a:t> votes AGAINST candidate</a:t>
            </a:r>
          </a:p>
          <a:p>
            <a:pPr lvl="1" eaLnBrk="1" hangingPunct="1">
              <a:spcBef>
                <a:spcPts val="1000"/>
              </a:spcBef>
            </a:pPr>
            <a:r>
              <a:rPr lang="en-US" sz="2000" dirty="0" smtClean="0">
                <a:solidFill>
                  <a:srgbClr val="C00000"/>
                </a:solidFill>
              </a:rPr>
              <a:t>Choose shot with largest “FOR minus AGAINST”</a:t>
            </a:r>
          </a:p>
          <a:p>
            <a:pPr lvl="1" eaLnBrk="1" hangingPunct="1">
              <a:spcBef>
                <a:spcPts val="1000"/>
              </a:spcBef>
            </a:pPr>
            <a:r>
              <a:rPr lang="en-US" sz="2000" dirty="0" smtClean="0">
                <a:solidFill>
                  <a:srgbClr val="C00000"/>
                </a:solidFill>
              </a:rPr>
              <a:t>If answer wrong, </a:t>
            </a:r>
            <a:r>
              <a:rPr lang="en-US" sz="2000" u="sng" dirty="0" smtClean="0">
                <a:solidFill>
                  <a:srgbClr val="C00000"/>
                </a:solidFill>
              </a:rPr>
              <a:t>reduce weight</a:t>
            </a:r>
            <a:r>
              <a:rPr lang="en-US" sz="2000" dirty="0" smtClean="0">
                <a:solidFill>
                  <a:srgbClr val="C00000"/>
                </a:solidFill>
              </a:rPr>
              <a:t> on features that voted incorrectly</a:t>
            </a:r>
          </a:p>
          <a:p>
            <a:pPr eaLnBrk="1" hangingPunct="1"/>
            <a:r>
              <a:rPr lang="en-US" sz="2800" dirty="0" smtClean="0"/>
              <a:t>Advantages</a:t>
            </a:r>
          </a:p>
          <a:p>
            <a:pPr lvl="1" eaLnBrk="1" hangingPunct="1">
              <a:spcBef>
                <a:spcPts val="1000"/>
              </a:spcBef>
              <a:buFont typeface="Wingdings" panose="05000000000000000000" pitchFamily="2" charset="2"/>
              <a:buChar char="ü"/>
            </a:pPr>
            <a:r>
              <a:rPr lang="en-US" sz="2000" dirty="0" smtClean="0"/>
              <a:t>Provides a rank-ordering of examples</a:t>
            </a:r>
            <a:br>
              <a:rPr lang="en-US" sz="2000" dirty="0" smtClean="0"/>
            </a:br>
            <a:r>
              <a:rPr lang="en-US" sz="2000" dirty="0" smtClean="0"/>
              <a:t>(the difference between the two weighted votes)</a:t>
            </a:r>
          </a:p>
          <a:p>
            <a:pPr lvl="1" eaLnBrk="1" hangingPunct="1">
              <a:spcBef>
                <a:spcPts val="1000"/>
              </a:spcBef>
              <a:buFont typeface="Wingdings" panose="05000000000000000000" pitchFamily="2" charset="2"/>
              <a:buChar char="ü"/>
            </a:pPr>
            <a:r>
              <a:rPr lang="en-US" sz="2000" dirty="0" smtClean="0"/>
              <a:t>Handles inconsistent/noisy training data </a:t>
            </a:r>
          </a:p>
          <a:p>
            <a:pPr lvl="1" eaLnBrk="1" hangingPunct="1">
              <a:spcBef>
                <a:spcPts val="1000"/>
              </a:spcBef>
              <a:buFont typeface="Wingdings" panose="05000000000000000000" pitchFamily="2" charset="2"/>
              <a:buChar char="ü"/>
            </a:pPr>
            <a:r>
              <a:rPr lang="en-US" sz="2000" dirty="0" smtClean="0"/>
              <a:t>Learning is fast and can do online/incremental learning</a:t>
            </a:r>
          </a:p>
          <a:p>
            <a:pPr eaLnBrk="1" hangingPunct="1">
              <a:spcBef>
                <a:spcPts val="1000"/>
              </a:spcBef>
            </a:pPr>
            <a:endParaRPr lang="en-US" dirty="0" smtClean="0"/>
          </a:p>
        </p:txBody>
      </p:sp>
      <p:pic>
        <p:nvPicPr>
          <p:cNvPr id="8196" name="Picture 5" descr="Machine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800" y="0"/>
            <a:ext cx="11112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7685</TotalTime>
  <Pages>0</Pages>
  <Words>870</Words>
  <Characters>0</Characters>
  <Application>Microsoft Office PowerPoint</Application>
  <DocSecurity>0</DocSecurity>
  <PresentationFormat>On-screen Show (4:3)</PresentationFormat>
  <Lines>0</Lines>
  <Paragraphs>307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宋体</vt:lpstr>
      <vt:lpstr>Arial</vt:lpstr>
      <vt:lpstr>Calibri</vt:lpstr>
      <vt:lpstr>Cambria Math</vt:lpstr>
      <vt:lpstr>Times New Roman</vt:lpstr>
      <vt:lpstr>Tw Cen MT</vt:lpstr>
      <vt:lpstr>Wingdings</vt:lpstr>
      <vt:lpstr>默认设计模板</vt:lpstr>
      <vt:lpstr>An Empirical Evaluation of Machine Learning Approaches for Angry Birds </vt:lpstr>
      <vt:lpstr>Angry Birds Testbed</vt:lpstr>
      <vt:lpstr>Angry Birds AI Competition</vt:lpstr>
      <vt:lpstr>Machine Learning Challenges </vt:lpstr>
      <vt:lpstr>Supervised  Machine Learning</vt:lpstr>
      <vt:lpstr>How We Create  LABELED Examples</vt:lpstr>
      <vt:lpstr>The Features We Use</vt:lpstr>
      <vt:lpstr>PowerPoint Presentation</vt:lpstr>
      <vt:lpstr>Weighted Majority Algorithm (Littlestone, MLj, 1988)</vt:lpstr>
      <vt:lpstr>Naïve Bayesian Networks</vt:lpstr>
      <vt:lpstr>The Angry Birds Task</vt:lpstr>
      <vt:lpstr>Experimental Control:   NaiveAgent</vt:lpstr>
      <vt:lpstr>Data-Collection Phase</vt:lpstr>
      <vt:lpstr>Data-Filtering  Summary</vt:lpstr>
      <vt:lpstr>Using the Learned Models</vt:lpstr>
      <vt:lpstr>Experimental  Methodology</vt:lpstr>
      <vt:lpstr>Measuring Performance on  Levels Not Seen During Training</vt:lpstr>
      <vt:lpstr>Results &amp; Discussion: Level 1 – 21, No Training on Level Tested</vt:lpstr>
      <vt:lpstr>Results &amp; Discussion: Training on Levels Tested</vt:lpstr>
      <vt:lpstr>Results of Angry Birds AI Competition</vt:lpstr>
      <vt:lpstr>Future Work</vt:lpstr>
      <vt:lpstr>Conclusion</vt:lpstr>
      <vt:lpstr>Thanks for Listening!</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Evaluation of Machine Learning Approaches for Angry Birds</dc:title>
  <dc:creator>Liqi</dc:creator>
  <cp:lastModifiedBy>Anjali</cp:lastModifiedBy>
  <cp:revision>48</cp:revision>
  <dcterms:created xsi:type="dcterms:W3CDTF">2013-07-25T03:28:43Z</dcterms:created>
  <dcterms:modified xsi:type="dcterms:W3CDTF">2013-08-20T12:43:41Z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