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6"/>
  </p:notesMasterIdLst>
  <p:sldIdLst>
    <p:sldId id="264" r:id="rId2"/>
    <p:sldId id="298" r:id="rId3"/>
    <p:sldId id="299" r:id="rId4"/>
    <p:sldId id="300" r:id="rId5"/>
    <p:sldId id="289" r:id="rId6"/>
    <p:sldId id="301" r:id="rId7"/>
    <p:sldId id="286" r:id="rId8"/>
    <p:sldId id="287" r:id="rId9"/>
    <p:sldId id="291" r:id="rId10"/>
    <p:sldId id="281" r:id="rId11"/>
    <p:sldId id="297" r:id="rId12"/>
    <p:sldId id="292" r:id="rId13"/>
    <p:sldId id="267" r:id="rId14"/>
    <p:sldId id="296" r:id="rId15"/>
    <p:sldId id="290" r:id="rId16"/>
    <p:sldId id="258" r:id="rId17"/>
    <p:sldId id="269" r:id="rId18"/>
    <p:sldId id="295" r:id="rId19"/>
    <p:sldId id="268" r:id="rId20"/>
    <p:sldId id="280" r:id="rId21"/>
    <p:sldId id="270" r:id="rId22"/>
    <p:sldId id="284" r:id="rId23"/>
    <p:sldId id="293" r:id="rId24"/>
    <p:sldId id="303" r:id="rId25"/>
    <p:sldId id="304" r:id="rId26"/>
    <p:sldId id="305" r:id="rId27"/>
    <p:sldId id="302" r:id="rId28"/>
    <p:sldId id="294" r:id="rId29"/>
    <p:sldId id="275" r:id="rId30"/>
    <p:sldId id="271" r:id="rId31"/>
    <p:sldId id="272" r:id="rId32"/>
    <p:sldId id="273" r:id="rId33"/>
    <p:sldId id="282" r:id="rId34"/>
    <p:sldId id="278" r:id="rId3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nes\Os%20meus%20documentos\wisc2010\NLM\pr-woru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title>
      <c:tx>
        <c:rich>
          <a:bodyPr/>
          <a:lstStyle/>
          <a:p>
            <a:pPr algn="ctr">
              <a:defRPr/>
            </a:pPr>
            <a:r>
              <a:rPr lang="pt-PT" sz="1000">
                <a:latin typeface="Times New Roman" pitchFamily="18" charset="0"/>
                <a:cs typeface="Times New Roman" pitchFamily="18" charset="0"/>
              </a:rPr>
              <a:t>Precision-Recall</a:t>
            </a:r>
            <a:r>
              <a:rPr lang="pt-PT" sz="1000" baseline="0">
                <a:latin typeface="Times New Roman" pitchFamily="18" charset="0"/>
                <a:cs typeface="Times New Roman" pitchFamily="18" charset="0"/>
              </a:rPr>
              <a:t> Curve</a:t>
            </a:r>
            <a:endParaRPr lang="pt-PT" sz="100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1652892107030672"/>
          <c:y val="3.3447999659483599E-2"/>
        </c:manualLayout>
      </c:layout>
    </c:title>
    <c:plotArea>
      <c:layout>
        <c:manualLayout>
          <c:layoutTarget val="inner"/>
          <c:xMode val="edge"/>
          <c:yMode val="edge"/>
          <c:x val="0.15032195975503071"/>
          <c:y val="0.30107165482309167"/>
          <c:w val="0.72333960467331171"/>
          <c:h val="0.52630824372759855"/>
        </c:manualLayout>
      </c:layout>
      <c:scatterChart>
        <c:scatterStyle val="smoothMarker"/>
        <c:ser>
          <c:idx val="7"/>
          <c:order val="7"/>
          <c:tx>
            <c:v>ILP rules alone</c:v>
          </c:tx>
          <c:spPr>
            <a:ln>
              <a:noFill/>
            </a:ln>
          </c:spPr>
          <c:xVal>
            <c:numRef>
              <c:f>Folha1!$M$12</c:f>
              <c:numCache>
                <c:formatCode>General</c:formatCode>
                <c:ptCount val="1"/>
                <c:pt idx="0">
                  <c:v>0.33000000000000013</c:v>
                </c:pt>
              </c:numCache>
            </c:numRef>
          </c:xVal>
          <c:yVal>
            <c:numRef>
              <c:f>Folha1!$N$12</c:f>
              <c:numCache>
                <c:formatCode>General</c:formatCode>
                <c:ptCount val="1"/>
                <c:pt idx="0">
                  <c:v>0.31000000000000011</c:v>
                </c:pt>
              </c:numCache>
            </c:numRef>
          </c:yVal>
          <c:smooth val="1"/>
        </c:ser>
        <c:ser>
          <c:idx val="8"/>
          <c:order val="8"/>
          <c:tx>
            <c:v>Human Rules + ILP</c:v>
          </c:tx>
          <c:spPr>
            <a:ln>
              <a:noFill/>
            </a:ln>
          </c:spPr>
          <c:xVal>
            <c:numRef>
              <c:f>Folha1!$M$13</c:f>
              <c:numCache>
                <c:formatCode>General</c:formatCode>
                <c:ptCount val="1"/>
                <c:pt idx="0">
                  <c:v>0.53</c:v>
                </c:pt>
              </c:numCache>
            </c:numRef>
          </c:xVal>
          <c:yVal>
            <c:numRef>
              <c:f>Folha1!$N$13</c:f>
              <c:numCache>
                <c:formatCode>General</c:formatCode>
                <c:ptCount val="1"/>
                <c:pt idx="0">
                  <c:v>0.38000000000000012</c:v>
                </c:pt>
              </c:numCache>
            </c:numRef>
          </c:yVal>
          <c:smooth val="1"/>
        </c:ser>
        <c:ser>
          <c:idx val="9"/>
          <c:order val="9"/>
          <c:tx>
            <c:v>WEKA-TAN</c:v>
          </c:tx>
          <c:spPr>
            <a:ln w="28575">
              <a:noFill/>
            </a:ln>
          </c:spPr>
          <c:xVal>
            <c:numRef>
              <c:f>Folha1!$H$19:$H$112</c:f>
              <c:numCache>
                <c:formatCode>General</c:formatCode>
                <c:ptCount val="9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0.93333299999999975</c:v>
                </c:pt>
                <c:pt idx="21">
                  <c:v>0.93333299999999975</c:v>
                </c:pt>
                <c:pt idx="22">
                  <c:v>0.93333299999999975</c:v>
                </c:pt>
                <c:pt idx="23">
                  <c:v>0.93333299999999975</c:v>
                </c:pt>
                <c:pt idx="24">
                  <c:v>0.93333299999999975</c:v>
                </c:pt>
                <c:pt idx="25">
                  <c:v>0.93333299999999975</c:v>
                </c:pt>
                <c:pt idx="26">
                  <c:v>0.93333299999999975</c:v>
                </c:pt>
                <c:pt idx="27">
                  <c:v>0.93333299999999975</c:v>
                </c:pt>
                <c:pt idx="28">
                  <c:v>0.93333299999999975</c:v>
                </c:pt>
                <c:pt idx="29">
                  <c:v>0.93333299999999975</c:v>
                </c:pt>
                <c:pt idx="30">
                  <c:v>0.93333299999999975</c:v>
                </c:pt>
                <c:pt idx="31">
                  <c:v>0.93333299999999975</c:v>
                </c:pt>
                <c:pt idx="32">
                  <c:v>0.93333299999999975</c:v>
                </c:pt>
                <c:pt idx="33">
                  <c:v>0.86666699999999997</c:v>
                </c:pt>
                <c:pt idx="34">
                  <c:v>0.86666699999999997</c:v>
                </c:pt>
                <c:pt idx="35">
                  <c:v>0.86666699999999997</c:v>
                </c:pt>
                <c:pt idx="36">
                  <c:v>0.86666699999999997</c:v>
                </c:pt>
                <c:pt idx="37">
                  <c:v>0.86666699999999997</c:v>
                </c:pt>
                <c:pt idx="38">
                  <c:v>0.86666699999999997</c:v>
                </c:pt>
                <c:pt idx="39">
                  <c:v>0.8</c:v>
                </c:pt>
                <c:pt idx="40">
                  <c:v>0.8</c:v>
                </c:pt>
                <c:pt idx="41">
                  <c:v>0.8</c:v>
                </c:pt>
                <c:pt idx="42">
                  <c:v>0.8</c:v>
                </c:pt>
                <c:pt idx="43">
                  <c:v>0.8</c:v>
                </c:pt>
                <c:pt idx="44">
                  <c:v>0.73333300000000001</c:v>
                </c:pt>
                <c:pt idx="45">
                  <c:v>0.73333300000000001</c:v>
                </c:pt>
                <c:pt idx="46">
                  <c:v>0.73333300000000001</c:v>
                </c:pt>
                <c:pt idx="47">
                  <c:v>0.73333300000000001</c:v>
                </c:pt>
                <c:pt idx="48">
                  <c:v>0.66666700000000023</c:v>
                </c:pt>
                <c:pt idx="49">
                  <c:v>0.6000000000000002</c:v>
                </c:pt>
                <c:pt idx="50">
                  <c:v>0.5333329999999995</c:v>
                </c:pt>
                <c:pt idx="51">
                  <c:v>0.5333329999999995</c:v>
                </c:pt>
                <c:pt idx="52">
                  <c:v>0.5333329999999995</c:v>
                </c:pt>
                <c:pt idx="53">
                  <c:v>0.5333329999999995</c:v>
                </c:pt>
                <c:pt idx="54">
                  <c:v>0.466667</c:v>
                </c:pt>
                <c:pt idx="55">
                  <c:v>0.466667</c:v>
                </c:pt>
                <c:pt idx="56">
                  <c:v>0.4</c:v>
                </c:pt>
                <c:pt idx="57">
                  <c:v>0.4</c:v>
                </c:pt>
                <c:pt idx="58">
                  <c:v>0.4</c:v>
                </c:pt>
                <c:pt idx="59">
                  <c:v>0.4</c:v>
                </c:pt>
                <c:pt idx="60">
                  <c:v>0.4</c:v>
                </c:pt>
                <c:pt idx="61">
                  <c:v>0.4</c:v>
                </c:pt>
                <c:pt idx="62">
                  <c:v>0.4</c:v>
                </c:pt>
                <c:pt idx="63">
                  <c:v>0.4</c:v>
                </c:pt>
                <c:pt idx="64">
                  <c:v>0.4</c:v>
                </c:pt>
                <c:pt idx="65">
                  <c:v>0.4</c:v>
                </c:pt>
                <c:pt idx="66">
                  <c:v>0.4</c:v>
                </c:pt>
                <c:pt idx="67">
                  <c:v>0.4</c:v>
                </c:pt>
                <c:pt idx="68">
                  <c:v>0.4</c:v>
                </c:pt>
                <c:pt idx="69">
                  <c:v>0.4</c:v>
                </c:pt>
                <c:pt idx="70">
                  <c:v>0.33333300000000021</c:v>
                </c:pt>
                <c:pt idx="71">
                  <c:v>0.33333300000000021</c:v>
                </c:pt>
                <c:pt idx="72">
                  <c:v>0.33333300000000021</c:v>
                </c:pt>
                <c:pt idx="73">
                  <c:v>0.33333300000000021</c:v>
                </c:pt>
                <c:pt idx="74">
                  <c:v>0.33333300000000021</c:v>
                </c:pt>
                <c:pt idx="75">
                  <c:v>0.2666670000000001</c:v>
                </c:pt>
                <c:pt idx="76">
                  <c:v>0.2666670000000001</c:v>
                </c:pt>
                <c:pt idx="77">
                  <c:v>0.2666670000000001</c:v>
                </c:pt>
                <c:pt idx="78">
                  <c:v>0.2666670000000001</c:v>
                </c:pt>
                <c:pt idx="79">
                  <c:v>0.2666670000000001</c:v>
                </c:pt>
                <c:pt idx="80">
                  <c:v>0.2666670000000001</c:v>
                </c:pt>
                <c:pt idx="81">
                  <c:v>0.2666670000000001</c:v>
                </c:pt>
                <c:pt idx="82">
                  <c:v>0.2</c:v>
                </c:pt>
                <c:pt idx="83">
                  <c:v>0.2</c:v>
                </c:pt>
                <c:pt idx="84">
                  <c:v>0.2</c:v>
                </c:pt>
                <c:pt idx="85">
                  <c:v>0.2</c:v>
                </c:pt>
                <c:pt idx="86">
                  <c:v>0.13333300000000001</c:v>
                </c:pt>
                <c:pt idx="87">
                  <c:v>0.13333300000000001</c:v>
                </c:pt>
                <c:pt idx="88">
                  <c:v>0.13333300000000001</c:v>
                </c:pt>
                <c:pt idx="89">
                  <c:v>0.13333300000000001</c:v>
                </c:pt>
                <c:pt idx="90">
                  <c:v>0.13333300000000001</c:v>
                </c:pt>
                <c:pt idx="91">
                  <c:v>0.13333300000000001</c:v>
                </c:pt>
                <c:pt idx="92">
                  <c:v>0.13333300000000001</c:v>
                </c:pt>
                <c:pt idx="93">
                  <c:v>6.6667000000000004E-2</c:v>
                </c:pt>
              </c:numCache>
            </c:numRef>
          </c:xVal>
          <c:yVal>
            <c:numRef>
              <c:f>Folha1!$I$19:$I$112</c:f>
              <c:numCache>
                <c:formatCode>General</c:formatCode>
                <c:ptCount val="94"/>
                <c:pt idx="0">
                  <c:v>0.15957399999999999</c:v>
                </c:pt>
                <c:pt idx="1">
                  <c:v>0.16129000000000002</c:v>
                </c:pt>
                <c:pt idx="2">
                  <c:v>0.16304300000000002</c:v>
                </c:pt>
                <c:pt idx="3">
                  <c:v>0.16483500000000004</c:v>
                </c:pt>
                <c:pt idx="4">
                  <c:v>0.16666700000000004</c:v>
                </c:pt>
                <c:pt idx="5">
                  <c:v>0.16853900000000002</c:v>
                </c:pt>
                <c:pt idx="6">
                  <c:v>0.17045500000000005</c:v>
                </c:pt>
                <c:pt idx="7">
                  <c:v>0.17241400000000007</c:v>
                </c:pt>
                <c:pt idx="8">
                  <c:v>0.17441900000000007</c:v>
                </c:pt>
                <c:pt idx="9">
                  <c:v>0.17647099999999999</c:v>
                </c:pt>
                <c:pt idx="10">
                  <c:v>0.17857100000000001</c:v>
                </c:pt>
                <c:pt idx="11">
                  <c:v>0.18072299999999999</c:v>
                </c:pt>
                <c:pt idx="12">
                  <c:v>0.18292700000000006</c:v>
                </c:pt>
                <c:pt idx="13">
                  <c:v>0.18518499999999999</c:v>
                </c:pt>
                <c:pt idx="14">
                  <c:v>0.18750000000000006</c:v>
                </c:pt>
                <c:pt idx="15">
                  <c:v>0.18987299999999999</c:v>
                </c:pt>
                <c:pt idx="16">
                  <c:v>0.19230800000000003</c:v>
                </c:pt>
                <c:pt idx="17">
                  <c:v>0.19480500000000003</c:v>
                </c:pt>
                <c:pt idx="18">
                  <c:v>0.19736800000000002</c:v>
                </c:pt>
                <c:pt idx="19">
                  <c:v>0.2</c:v>
                </c:pt>
                <c:pt idx="20">
                  <c:v>0.18918900000000005</c:v>
                </c:pt>
                <c:pt idx="21">
                  <c:v>0.19178100000000003</c:v>
                </c:pt>
                <c:pt idx="22">
                  <c:v>0.19444400000000009</c:v>
                </c:pt>
                <c:pt idx="23">
                  <c:v>0.19718300000000002</c:v>
                </c:pt>
                <c:pt idx="24">
                  <c:v>0.2</c:v>
                </c:pt>
                <c:pt idx="25">
                  <c:v>0.20289900000000005</c:v>
                </c:pt>
                <c:pt idx="26">
                  <c:v>0.20588200000000001</c:v>
                </c:pt>
                <c:pt idx="27">
                  <c:v>0.20895500000000006</c:v>
                </c:pt>
                <c:pt idx="28">
                  <c:v>0.212121</c:v>
                </c:pt>
                <c:pt idx="29">
                  <c:v>0.21538499999999999</c:v>
                </c:pt>
                <c:pt idx="30">
                  <c:v>0.21875000000000006</c:v>
                </c:pt>
                <c:pt idx="31">
                  <c:v>0.22222200000000003</c:v>
                </c:pt>
                <c:pt idx="32">
                  <c:v>0.22580600000000003</c:v>
                </c:pt>
                <c:pt idx="33">
                  <c:v>0.21311500000000005</c:v>
                </c:pt>
                <c:pt idx="34">
                  <c:v>0.21666700000000005</c:v>
                </c:pt>
                <c:pt idx="35">
                  <c:v>0.22033900000000003</c:v>
                </c:pt>
                <c:pt idx="36">
                  <c:v>0.22413800000000003</c:v>
                </c:pt>
                <c:pt idx="37">
                  <c:v>0.22807000000000002</c:v>
                </c:pt>
                <c:pt idx="38">
                  <c:v>0.23214299999999999</c:v>
                </c:pt>
                <c:pt idx="39">
                  <c:v>0.21818199999999999</c:v>
                </c:pt>
                <c:pt idx="40">
                  <c:v>0.22222200000000003</c:v>
                </c:pt>
                <c:pt idx="41">
                  <c:v>0.22641500000000009</c:v>
                </c:pt>
                <c:pt idx="42">
                  <c:v>0.23076900000000006</c:v>
                </c:pt>
                <c:pt idx="43">
                  <c:v>0.23529400000000006</c:v>
                </c:pt>
                <c:pt idx="44">
                  <c:v>0.22000000000000003</c:v>
                </c:pt>
                <c:pt idx="45">
                  <c:v>0.22449000000000008</c:v>
                </c:pt>
                <c:pt idx="46">
                  <c:v>0.22916700000000004</c:v>
                </c:pt>
                <c:pt idx="47">
                  <c:v>0.23404300000000006</c:v>
                </c:pt>
                <c:pt idx="48">
                  <c:v>0.21739100000000006</c:v>
                </c:pt>
                <c:pt idx="49">
                  <c:v>0.2</c:v>
                </c:pt>
                <c:pt idx="50">
                  <c:v>0.18181800000000006</c:v>
                </c:pt>
                <c:pt idx="51">
                  <c:v>0.18604700000000007</c:v>
                </c:pt>
                <c:pt idx="52">
                  <c:v>0.19047600000000003</c:v>
                </c:pt>
                <c:pt idx="53">
                  <c:v>0.19512199999999996</c:v>
                </c:pt>
                <c:pt idx="54">
                  <c:v>0.17500000000000004</c:v>
                </c:pt>
                <c:pt idx="55">
                  <c:v>0.17948700000000006</c:v>
                </c:pt>
                <c:pt idx="56">
                  <c:v>0.15789500000000006</c:v>
                </c:pt>
                <c:pt idx="57">
                  <c:v>0.16216200000000003</c:v>
                </c:pt>
                <c:pt idx="58">
                  <c:v>0.16666700000000004</c:v>
                </c:pt>
                <c:pt idx="59">
                  <c:v>0.17142900000000005</c:v>
                </c:pt>
                <c:pt idx="60">
                  <c:v>0.17647099999999999</c:v>
                </c:pt>
                <c:pt idx="61">
                  <c:v>0.18181800000000006</c:v>
                </c:pt>
                <c:pt idx="62">
                  <c:v>0.18750000000000006</c:v>
                </c:pt>
                <c:pt idx="63">
                  <c:v>0.19354800000000008</c:v>
                </c:pt>
                <c:pt idx="64">
                  <c:v>0.2</c:v>
                </c:pt>
                <c:pt idx="65">
                  <c:v>0.20689700000000005</c:v>
                </c:pt>
                <c:pt idx="66">
                  <c:v>0.21428600000000006</c:v>
                </c:pt>
                <c:pt idx="67">
                  <c:v>0.22222200000000003</c:v>
                </c:pt>
                <c:pt idx="68">
                  <c:v>0.23076900000000006</c:v>
                </c:pt>
                <c:pt idx="69">
                  <c:v>0.24000000000000005</c:v>
                </c:pt>
                <c:pt idx="70">
                  <c:v>0.20833299999999999</c:v>
                </c:pt>
                <c:pt idx="71">
                  <c:v>0.21739100000000006</c:v>
                </c:pt>
                <c:pt idx="72">
                  <c:v>0.22727300000000003</c:v>
                </c:pt>
                <c:pt idx="73">
                  <c:v>0.23809500000000006</c:v>
                </c:pt>
                <c:pt idx="74">
                  <c:v>0.25</c:v>
                </c:pt>
                <c:pt idx="75">
                  <c:v>0.21052599999999999</c:v>
                </c:pt>
                <c:pt idx="76">
                  <c:v>0.22222200000000003</c:v>
                </c:pt>
                <c:pt idx="77">
                  <c:v>0.23529400000000006</c:v>
                </c:pt>
                <c:pt idx="78">
                  <c:v>0.25</c:v>
                </c:pt>
                <c:pt idx="79">
                  <c:v>0.2666670000000001</c:v>
                </c:pt>
                <c:pt idx="80">
                  <c:v>0.28571400000000002</c:v>
                </c:pt>
                <c:pt idx="81">
                  <c:v>0.30769200000000002</c:v>
                </c:pt>
                <c:pt idx="82">
                  <c:v>0.25</c:v>
                </c:pt>
                <c:pt idx="83">
                  <c:v>0.272727</c:v>
                </c:pt>
                <c:pt idx="84">
                  <c:v>0.3000000000000001</c:v>
                </c:pt>
                <c:pt idx="85">
                  <c:v>0.33333300000000021</c:v>
                </c:pt>
                <c:pt idx="86">
                  <c:v>0.25</c:v>
                </c:pt>
                <c:pt idx="87">
                  <c:v>0.28571400000000002</c:v>
                </c:pt>
                <c:pt idx="88">
                  <c:v>0.33333300000000021</c:v>
                </c:pt>
                <c:pt idx="89">
                  <c:v>0.4</c:v>
                </c:pt>
                <c:pt idx="90">
                  <c:v>0.5</c:v>
                </c:pt>
                <c:pt idx="91">
                  <c:v>0.66666700000000023</c:v>
                </c:pt>
                <c:pt idx="92">
                  <c:v>1</c:v>
                </c:pt>
                <c:pt idx="93">
                  <c:v>1</c:v>
                </c:pt>
              </c:numCache>
            </c:numRef>
          </c:yVal>
          <c:smooth val="1"/>
        </c:ser>
        <c:ser>
          <c:idx val="10"/>
          <c:order val="10"/>
          <c:tx>
            <c:v>WEKA-TAN + Human Rules</c:v>
          </c:tx>
          <c:xVal>
            <c:numRef>
              <c:f>Folha1!$H$117:$H$210</c:f>
              <c:numCache>
                <c:formatCode>General</c:formatCode>
                <c:ptCount val="9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0.93333299999999975</c:v>
                </c:pt>
                <c:pt idx="6">
                  <c:v>0.93333299999999975</c:v>
                </c:pt>
                <c:pt idx="7">
                  <c:v>0.93333299999999975</c:v>
                </c:pt>
                <c:pt idx="8">
                  <c:v>0.93333299999999975</c:v>
                </c:pt>
                <c:pt idx="9">
                  <c:v>0.93333299999999975</c:v>
                </c:pt>
                <c:pt idx="10">
                  <c:v>0.93333299999999975</c:v>
                </c:pt>
                <c:pt idx="11">
                  <c:v>0.93333299999999975</c:v>
                </c:pt>
                <c:pt idx="12">
                  <c:v>0.93333299999999975</c:v>
                </c:pt>
                <c:pt idx="13">
                  <c:v>0.93333299999999975</c:v>
                </c:pt>
                <c:pt idx="14">
                  <c:v>0.93333299999999975</c:v>
                </c:pt>
                <c:pt idx="15">
                  <c:v>0.93333299999999975</c:v>
                </c:pt>
                <c:pt idx="16">
                  <c:v>0.93333299999999975</c:v>
                </c:pt>
                <c:pt idx="17">
                  <c:v>0.93333299999999975</c:v>
                </c:pt>
                <c:pt idx="18">
                  <c:v>0.93333299999999975</c:v>
                </c:pt>
                <c:pt idx="19">
                  <c:v>0.86666699999999997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0.8</c:v>
                </c:pt>
                <c:pt idx="25">
                  <c:v>0.8</c:v>
                </c:pt>
                <c:pt idx="26">
                  <c:v>0.8</c:v>
                </c:pt>
                <c:pt idx="27">
                  <c:v>0.8</c:v>
                </c:pt>
                <c:pt idx="28">
                  <c:v>0.8</c:v>
                </c:pt>
                <c:pt idx="29">
                  <c:v>0.8</c:v>
                </c:pt>
                <c:pt idx="30">
                  <c:v>0.8</c:v>
                </c:pt>
                <c:pt idx="31">
                  <c:v>0.8</c:v>
                </c:pt>
                <c:pt idx="32">
                  <c:v>0.8</c:v>
                </c:pt>
                <c:pt idx="33">
                  <c:v>0.8</c:v>
                </c:pt>
                <c:pt idx="34">
                  <c:v>0.8</c:v>
                </c:pt>
                <c:pt idx="35">
                  <c:v>0.8</c:v>
                </c:pt>
                <c:pt idx="36">
                  <c:v>0.8</c:v>
                </c:pt>
                <c:pt idx="37">
                  <c:v>0.73333300000000001</c:v>
                </c:pt>
                <c:pt idx="38">
                  <c:v>0.73333300000000001</c:v>
                </c:pt>
                <c:pt idx="39">
                  <c:v>0.66666700000000023</c:v>
                </c:pt>
                <c:pt idx="40">
                  <c:v>0.6000000000000002</c:v>
                </c:pt>
                <c:pt idx="41">
                  <c:v>0.6000000000000002</c:v>
                </c:pt>
                <c:pt idx="42">
                  <c:v>0.6000000000000002</c:v>
                </c:pt>
                <c:pt idx="43">
                  <c:v>0.6000000000000002</c:v>
                </c:pt>
                <c:pt idx="44">
                  <c:v>0.6000000000000002</c:v>
                </c:pt>
                <c:pt idx="45">
                  <c:v>0.6000000000000002</c:v>
                </c:pt>
                <c:pt idx="46">
                  <c:v>0.6000000000000002</c:v>
                </c:pt>
                <c:pt idx="47">
                  <c:v>0.6000000000000002</c:v>
                </c:pt>
                <c:pt idx="48">
                  <c:v>0.6000000000000002</c:v>
                </c:pt>
                <c:pt idx="49">
                  <c:v>0.6000000000000002</c:v>
                </c:pt>
                <c:pt idx="50">
                  <c:v>0.6000000000000002</c:v>
                </c:pt>
                <c:pt idx="51">
                  <c:v>0.6000000000000002</c:v>
                </c:pt>
                <c:pt idx="52">
                  <c:v>0.6000000000000002</c:v>
                </c:pt>
                <c:pt idx="53">
                  <c:v>0.6000000000000002</c:v>
                </c:pt>
                <c:pt idx="54">
                  <c:v>0.5333329999999995</c:v>
                </c:pt>
                <c:pt idx="55">
                  <c:v>0.5333329999999995</c:v>
                </c:pt>
                <c:pt idx="56">
                  <c:v>0.5333329999999995</c:v>
                </c:pt>
                <c:pt idx="57">
                  <c:v>0.5333329999999995</c:v>
                </c:pt>
                <c:pt idx="58">
                  <c:v>0.5333329999999995</c:v>
                </c:pt>
                <c:pt idx="59">
                  <c:v>0.5333329999999995</c:v>
                </c:pt>
                <c:pt idx="60">
                  <c:v>0.5333329999999995</c:v>
                </c:pt>
                <c:pt idx="61">
                  <c:v>0.5333329999999995</c:v>
                </c:pt>
                <c:pt idx="62">
                  <c:v>0.5333329999999995</c:v>
                </c:pt>
                <c:pt idx="63">
                  <c:v>0.5333329999999995</c:v>
                </c:pt>
                <c:pt idx="64">
                  <c:v>0.466667</c:v>
                </c:pt>
                <c:pt idx="65">
                  <c:v>0.466667</c:v>
                </c:pt>
                <c:pt idx="66">
                  <c:v>0.4</c:v>
                </c:pt>
                <c:pt idx="67">
                  <c:v>0.4</c:v>
                </c:pt>
                <c:pt idx="68">
                  <c:v>0.4</c:v>
                </c:pt>
                <c:pt idx="69">
                  <c:v>0.4</c:v>
                </c:pt>
                <c:pt idx="70">
                  <c:v>0.4</c:v>
                </c:pt>
                <c:pt idx="71">
                  <c:v>0.4</c:v>
                </c:pt>
                <c:pt idx="72">
                  <c:v>0.4</c:v>
                </c:pt>
                <c:pt idx="73">
                  <c:v>0.4</c:v>
                </c:pt>
                <c:pt idx="74">
                  <c:v>0.4</c:v>
                </c:pt>
                <c:pt idx="75">
                  <c:v>0.4</c:v>
                </c:pt>
                <c:pt idx="76">
                  <c:v>0.4</c:v>
                </c:pt>
                <c:pt idx="77">
                  <c:v>0.4</c:v>
                </c:pt>
                <c:pt idx="78">
                  <c:v>0.4</c:v>
                </c:pt>
                <c:pt idx="79">
                  <c:v>0.4</c:v>
                </c:pt>
                <c:pt idx="80">
                  <c:v>0.33333300000000021</c:v>
                </c:pt>
                <c:pt idx="81">
                  <c:v>0.33333300000000021</c:v>
                </c:pt>
                <c:pt idx="82">
                  <c:v>0.2666670000000001</c:v>
                </c:pt>
                <c:pt idx="83">
                  <c:v>0.2666670000000001</c:v>
                </c:pt>
                <c:pt idx="84">
                  <c:v>0.2</c:v>
                </c:pt>
                <c:pt idx="85">
                  <c:v>0.2</c:v>
                </c:pt>
                <c:pt idx="86">
                  <c:v>0.2</c:v>
                </c:pt>
                <c:pt idx="87">
                  <c:v>0.13333300000000001</c:v>
                </c:pt>
                <c:pt idx="88">
                  <c:v>0.13333300000000001</c:v>
                </c:pt>
                <c:pt idx="89">
                  <c:v>0.13333300000000001</c:v>
                </c:pt>
                <c:pt idx="90">
                  <c:v>0.13333300000000001</c:v>
                </c:pt>
                <c:pt idx="91">
                  <c:v>6.6667000000000004E-2</c:v>
                </c:pt>
                <c:pt idx="92">
                  <c:v>0</c:v>
                </c:pt>
                <c:pt idx="93">
                  <c:v>0</c:v>
                </c:pt>
              </c:numCache>
            </c:numRef>
          </c:xVal>
          <c:yVal>
            <c:numRef>
              <c:f>Folha1!$I$117:$I$210</c:f>
              <c:numCache>
                <c:formatCode>General</c:formatCode>
                <c:ptCount val="94"/>
                <c:pt idx="0">
                  <c:v>0.15957399999999999</c:v>
                </c:pt>
                <c:pt idx="1">
                  <c:v>0.16129000000000002</c:v>
                </c:pt>
                <c:pt idx="2">
                  <c:v>0.16304300000000002</c:v>
                </c:pt>
                <c:pt idx="3">
                  <c:v>0.16483500000000004</c:v>
                </c:pt>
                <c:pt idx="4">
                  <c:v>0.16666700000000004</c:v>
                </c:pt>
                <c:pt idx="5">
                  <c:v>0.15730300000000005</c:v>
                </c:pt>
                <c:pt idx="6">
                  <c:v>0.15909100000000007</c:v>
                </c:pt>
                <c:pt idx="7">
                  <c:v>0.16092000000000004</c:v>
                </c:pt>
                <c:pt idx="8">
                  <c:v>0.16279100000000002</c:v>
                </c:pt>
                <c:pt idx="9">
                  <c:v>0.16470600000000002</c:v>
                </c:pt>
                <c:pt idx="10">
                  <c:v>0.16666700000000004</c:v>
                </c:pt>
                <c:pt idx="11">
                  <c:v>0.16867499999999996</c:v>
                </c:pt>
                <c:pt idx="12">
                  <c:v>0.17073199999999999</c:v>
                </c:pt>
                <c:pt idx="13">
                  <c:v>0.17283999999999999</c:v>
                </c:pt>
                <c:pt idx="14">
                  <c:v>0.17500000000000004</c:v>
                </c:pt>
                <c:pt idx="15">
                  <c:v>0.17721500000000007</c:v>
                </c:pt>
                <c:pt idx="16">
                  <c:v>0.17948700000000006</c:v>
                </c:pt>
                <c:pt idx="17">
                  <c:v>0.18181800000000006</c:v>
                </c:pt>
                <c:pt idx="18">
                  <c:v>0.18421100000000007</c:v>
                </c:pt>
                <c:pt idx="19">
                  <c:v>0.17333299999999999</c:v>
                </c:pt>
                <c:pt idx="20">
                  <c:v>0.16216200000000003</c:v>
                </c:pt>
                <c:pt idx="21">
                  <c:v>0.16438400000000003</c:v>
                </c:pt>
                <c:pt idx="22">
                  <c:v>0.16666700000000004</c:v>
                </c:pt>
                <c:pt idx="23">
                  <c:v>0.16901400000000008</c:v>
                </c:pt>
                <c:pt idx="24">
                  <c:v>0.17142900000000005</c:v>
                </c:pt>
                <c:pt idx="25">
                  <c:v>0.17391300000000007</c:v>
                </c:pt>
                <c:pt idx="26">
                  <c:v>0.17647099999999999</c:v>
                </c:pt>
                <c:pt idx="27">
                  <c:v>0.17910400000000001</c:v>
                </c:pt>
                <c:pt idx="28">
                  <c:v>0.18181800000000006</c:v>
                </c:pt>
                <c:pt idx="29">
                  <c:v>0.18461500000000006</c:v>
                </c:pt>
                <c:pt idx="30">
                  <c:v>0.18750000000000006</c:v>
                </c:pt>
                <c:pt idx="31">
                  <c:v>0.19047600000000003</c:v>
                </c:pt>
                <c:pt idx="32">
                  <c:v>0.19354800000000008</c:v>
                </c:pt>
                <c:pt idx="33">
                  <c:v>0.19672100000000003</c:v>
                </c:pt>
                <c:pt idx="34">
                  <c:v>0.2</c:v>
                </c:pt>
                <c:pt idx="35">
                  <c:v>0.20338999999999999</c:v>
                </c:pt>
                <c:pt idx="36">
                  <c:v>0.20689700000000005</c:v>
                </c:pt>
                <c:pt idx="37">
                  <c:v>0.19298200000000001</c:v>
                </c:pt>
                <c:pt idx="38">
                  <c:v>0.19642900000000002</c:v>
                </c:pt>
                <c:pt idx="39">
                  <c:v>0.18181800000000006</c:v>
                </c:pt>
                <c:pt idx="40">
                  <c:v>0.16666700000000004</c:v>
                </c:pt>
                <c:pt idx="41">
                  <c:v>0.16981100000000002</c:v>
                </c:pt>
                <c:pt idx="42">
                  <c:v>0.17307700000000001</c:v>
                </c:pt>
                <c:pt idx="43">
                  <c:v>0.17647099999999999</c:v>
                </c:pt>
                <c:pt idx="44">
                  <c:v>0.18000000000000005</c:v>
                </c:pt>
                <c:pt idx="45">
                  <c:v>0.183673</c:v>
                </c:pt>
                <c:pt idx="46">
                  <c:v>0.18750000000000006</c:v>
                </c:pt>
                <c:pt idx="47">
                  <c:v>0.19148900000000002</c:v>
                </c:pt>
                <c:pt idx="48">
                  <c:v>0.19565199999999996</c:v>
                </c:pt>
                <c:pt idx="49">
                  <c:v>0.2</c:v>
                </c:pt>
                <c:pt idx="50">
                  <c:v>0.20454500000000006</c:v>
                </c:pt>
                <c:pt idx="51">
                  <c:v>0.20930199999999999</c:v>
                </c:pt>
                <c:pt idx="52">
                  <c:v>0.21428600000000006</c:v>
                </c:pt>
                <c:pt idx="53">
                  <c:v>0.21951200000000007</c:v>
                </c:pt>
                <c:pt idx="54">
                  <c:v>0.2</c:v>
                </c:pt>
                <c:pt idx="55">
                  <c:v>0.205128</c:v>
                </c:pt>
                <c:pt idx="56">
                  <c:v>0.21052599999999999</c:v>
                </c:pt>
                <c:pt idx="57">
                  <c:v>0.21621600000000007</c:v>
                </c:pt>
                <c:pt idx="58">
                  <c:v>0.22222200000000003</c:v>
                </c:pt>
                <c:pt idx="59">
                  <c:v>0.22857100000000002</c:v>
                </c:pt>
                <c:pt idx="60">
                  <c:v>0.23529400000000006</c:v>
                </c:pt>
                <c:pt idx="61">
                  <c:v>0.24242400000000006</c:v>
                </c:pt>
                <c:pt idx="62">
                  <c:v>0.25</c:v>
                </c:pt>
                <c:pt idx="63">
                  <c:v>0.2580650000000001</c:v>
                </c:pt>
                <c:pt idx="64">
                  <c:v>0.23333300000000001</c:v>
                </c:pt>
                <c:pt idx="65">
                  <c:v>0.24137900000000001</c:v>
                </c:pt>
                <c:pt idx="66">
                  <c:v>0.21428600000000006</c:v>
                </c:pt>
                <c:pt idx="67">
                  <c:v>0.22222200000000003</c:v>
                </c:pt>
                <c:pt idx="68">
                  <c:v>0.23076900000000006</c:v>
                </c:pt>
                <c:pt idx="69">
                  <c:v>0.24000000000000005</c:v>
                </c:pt>
                <c:pt idx="70">
                  <c:v>0.25</c:v>
                </c:pt>
                <c:pt idx="71">
                  <c:v>0.26087000000000016</c:v>
                </c:pt>
                <c:pt idx="72">
                  <c:v>0.272727</c:v>
                </c:pt>
                <c:pt idx="73">
                  <c:v>0.28571400000000002</c:v>
                </c:pt>
                <c:pt idx="74">
                  <c:v>0.3000000000000001</c:v>
                </c:pt>
                <c:pt idx="75">
                  <c:v>0.31578900000000021</c:v>
                </c:pt>
                <c:pt idx="76">
                  <c:v>0.33333300000000021</c:v>
                </c:pt>
                <c:pt idx="77">
                  <c:v>0.352941</c:v>
                </c:pt>
                <c:pt idx="78">
                  <c:v>0.37500000000000011</c:v>
                </c:pt>
                <c:pt idx="79">
                  <c:v>0.4</c:v>
                </c:pt>
                <c:pt idx="80">
                  <c:v>0.3571430000000001</c:v>
                </c:pt>
                <c:pt idx="81">
                  <c:v>0.38461500000000015</c:v>
                </c:pt>
                <c:pt idx="82">
                  <c:v>0.33333300000000021</c:v>
                </c:pt>
                <c:pt idx="83">
                  <c:v>0.36363600000000001</c:v>
                </c:pt>
                <c:pt idx="84">
                  <c:v>0.3000000000000001</c:v>
                </c:pt>
                <c:pt idx="85">
                  <c:v>0.33333300000000021</c:v>
                </c:pt>
                <c:pt idx="86">
                  <c:v>0.37500000000000011</c:v>
                </c:pt>
                <c:pt idx="87">
                  <c:v>0.28571400000000002</c:v>
                </c:pt>
                <c:pt idx="88">
                  <c:v>0.33333300000000021</c:v>
                </c:pt>
                <c:pt idx="89">
                  <c:v>0.4</c:v>
                </c:pt>
                <c:pt idx="90">
                  <c:v>0.5</c:v>
                </c:pt>
                <c:pt idx="91">
                  <c:v>0.33333300000000021</c:v>
                </c:pt>
                <c:pt idx="92">
                  <c:v>0</c:v>
                </c:pt>
                <c:pt idx="93">
                  <c:v>0</c:v>
                </c:pt>
              </c:numCache>
            </c:numRef>
          </c:yVal>
          <c:smooth val="1"/>
        </c:ser>
        <c:ser>
          <c:idx val="11"/>
          <c:order val="11"/>
          <c:tx>
            <c:v>ILP Rules alone tuning</c:v>
          </c:tx>
          <c:spPr>
            <a:ln w="28575">
              <a:noFill/>
            </a:ln>
          </c:spPr>
          <c:xVal>
            <c:numRef>
              <c:f>Folha1!$M$16</c:f>
              <c:numCache>
                <c:formatCode>General</c:formatCode>
                <c:ptCount val="1"/>
                <c:pt idx="0">
                  <c:v>0.26</c:v>
                </c:pt>
              </c:numCache>
            </c:numRef>
          </c:xVal>
          <c:yVal>
            <c:numRef>
              <c:f>Folha1!$N$16</c:f>
              <c:numCache>
                <c:formatCode>General</c:formatCode>
                <c:ptCount val="1"/>
                <c:pt idx="0">
                  <c:v>0.16000000000000003</c:v>
                </c:pt>
              </c:numCache>
            </c:numRef>
          </c:yVal>
          <c:smooth val="1"/>
        </c:ser>
        <c:ser>
          <c:idx val="12"/>
          <c:order val="12"/>
          <c:tx>
            <c:v>ILP+Rules tuning</c:v>
          </c:tx>
          <c:spPr>
            <a:ln>
              <a:noFill/>
            </a:ln>
          </c:spPr>
          <c:xVal>
            <c:numRef>
              <c:f>Folha1!$M$17</c:f>
              <c:numCache>
                <c:formatCode>General</c:formatCode>
                <c:ptCount val="1"/>
                <c:pt idx="0">
                  <c:v>0.46</c:v>
                </c:pt>
              </c:numCache>
            </c:numRef>
          </c:xVal>
          <c:yVal>
            <c:numRef>
              <c:f>Folha1!$N$17</c:f>
              <c:numCache>
                <c:formatCode>General</c:formatCode>
                <c:ptCount val="1"/>
                <c:pt idx="0">
                  <c:v>0.38000000000000012</c:v>
                </c:pt>
              </c:numCache>
            </c:numRef>
          </c:yVal>
          <c:smooth val="1"/>
        </c:ser>
        <c:ser>
          <c:idx val="1"/>
          <c:order val="0"/>
          <c:tx>
            <c:v>ILP rules alone</c:v>
          </c:tx>
          <c:spPr>
            <a:ln>
              <a:noFill/>
            </a:ln>
          </c:spPr>
          <c:marker>
            <c:symbol val="square"/>
            <c:size val="10"/>
          </c:marker>
          <c:xVal>
            <c:numRef>
              <c:f>Folha1!$M$12</c:f>
              <c:numCache>
                <c:formatCode>General</c:formatCode>
                <c:ptCount val="1"/>
                <c:pt idx="0">
                  <c:v>0.33000000000000013</c:v>
                </c:pt>
              </c:numCache>
            </c:numRef>
          </c:xVal>
          <c:yVal>
            <c:numRef>
              <c:f>Folha1!$N$12</c:f>
              <c:numCache>
                <c:formatCode>General</c:formatCode>
                <c:ptCount val="1"/>
                <c:pt idx="0">
                  <c:v>0.31000000000000011</c:v>
                </c:pt>
              </c:numCache>
            </c:numRef>
          </c:yVal>
          <c:smooth val="1"/>
        </c:ser>
        <c:ser>
          <c:idx val="2"/>
          <c:order val="1"/>
          <c:tx>
            <c:v>Human Rules + ILP</c:v>
          </c:tx>
          <c:spPr>
            <a:ln>
              <a:noFill/>
            </a:ln>
          </c:spPr>
          <c:marker>
            <c:symbol val="triangle"/>
            <c:size val="14"/>
          </c:marker>
          <c:xVal>
            <c:numRef>
              <c:f>Folha1!$M$13</c:f>
              <c:numCache>
                <c:formatCode>General</c:formatCode>
                <c:ptCount val="1"/>
                <c:pt idx="0">
                  <c:v>0.53</c:v>
                </c:pt>
              </c:numCache>
            </c:numRef>
          </c:xVal>
          <c:yVal>
            <c:numRef>
              <c:f>Folha1!$N$13</c:f>
              <c:numCache>
                <c:formatCode>General</c:formatCode>
                <c:ptCount val="1"/>
                <c:pt idx="0">
                  <c:v>0.38000000000000012</c:v>
                </c:pt>
              </c:numCache>
            </c:numRef>
          </c:yVal>
          <c:smooth val="1"/>
        </c:ser>
        <c:ser>
          <c:idx val="0"/>
          <c:order val="2"/>
          <c:tx>
            <c:v>WEKA-TAN</c:v>
          </c:tx>
          <c:xVal>
            <c:numRef>
              <c:f>Folha1!$H$19:$H$112</c:f>
              <c:numCache>
                <c:formatCode>General</c:formatCode>
                <c:ptCount val="9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0.93333299999999975</c:v>
                </c:pt>
                <c:pt idx="21">
                  <c:v>0.93333299999999975</c:v>
                </c:pt>
                <c:pt idx="22">
                  <c:v>0.93333299999999975</c:v>
                </c:pt>
                <c:pt idx="23">
                  <c:v>0.93333299999999975</c:v>
                </c:pt>
                <c:pt idx="24">
                  <c:v>0.93333299999999975</c:v>
                </c:pt>
                <c:pt idx="25">
                  <c:v>0.93333299999999975</c:v>
                </c:pt>
                <c:pt idx="26">
                  <c:v>0.93333299999999975</c:v>
                </c:pt>
                <c:pt idx="27">
                  <c:v>0.93333299999999975</c:v>
                </c:pt>
                <c:pt idx="28">
                  <c:v>0.93333299999999975</c:v>
                </c:pt>
                <c:pt idx="29">
                  <c:v>0.93333299999999975</c:v>
                </c:pt>
                <c:pt idx="30">
                  <c:v>0.93333299999999975</c:v>
                </c:pt>
                <c:pt idx="31">
                  <c:v>0.93333299999999975</c:v>
                </c:pt>
                <c:pt idx="32">
                  <c:v>0.93333299999999975</c:v>
                </c:pt>
                <c:pt idx="33">
                  <c:v>0.86666699999999997</c:v>
                </c:pt>
                <c:pt idx="34">
                  <c:v>0.86666699999999997</c:v>
                </c:pt>
                <c:pt idx="35">
                  <c:v>0.86666699999999997</c:v>
                </c:pt>
                <c:pt idx="36">
                  <c:v>0.86666699999999997</c:v>
                </c:pt>
                <c:pt idx="37">
                  <c:v>0.86666699999999997</c:v>
                </c:pt>
                <c:pt idx="38">
                  <c:v>0.86666699999999997</c:v>
                </c:pt>
                <c:pt idx="39">
                  <c:v>0.8</c:v>
                </c:pt>
                <c:pt idx="40">
                  <c:v>0.8</c:v>
                </c:pt>
                <c:pt idx="41">
                  <c:v>0.8</c:v>
                </c:pt>
                <c:pt idx="42">
                  <c:v>0.8</c:v>
                </c:pt>
                <c:pt idx="43">
                  <c:v>0.8</c:v>
                </c:pt>
                <c:pt idx="44">
                  <c:v>0.73333300000000001</c:v>
                </c:pt>
                <c:pt idx="45">
                  <c:v>0.73333300000000001</c:v>
                </c:pt>
                <c:pt idx="46">
                  <c:v>0.73333300000000001</c:v>
                </c:pt>
                <c:pt idx="47">
                  <c:v>0.73333300000000001</c:v>
                </c:pt>
                <c:pt idx="48">
                  <c:v>0.66666700000000023</c:v>
                </c:pt>
                <c:pt idx="49">
                  <c:v>0.6000000000000002</c:v>
                </c:pt>
                <c:pt idx="50">
                  <c:v>0.5333329999999995</c:v>
                </c:pt>
                <c:pt idx="51">
                  <c:v>0.5333329999999995</c:v>
                </c:pt>
                <c:pt idx="52">
                  <c:v>0.5333329999999995</c:v>
                </c:pt>
                <c:pt idx="53">
                  <c:v>0.5333329999999995</c:v>
                </c:pt>
                <c:pt idx="54">
                  <c:v>0.466667</c:v>
                </c:pt>
                <c:pt idx="55">
                  <c:v>0.466667</c:v>
                </c:pt>
                <c:pt idx="56">
                  <c:v>0.4</c:v>
                </c:pt>
                <c:pt idx="57">
                  <c:v>0.4</c:v>
                </c:pt>
                <c:pt idx="58">
                  <c:v>0.4</c:v>
                </c:pt>
                <c:pt idx="59">
                  <c:v>0.4</c:v>
                </c:pt>
                <c:pt idx="60">
                  <c:v>0.4</c:v>
                </c:pt>
                <c:pt idx="61">
                  <c:v>0.4</c:v>
                </c:pt>
                <c:pt idx="62">
                  <c:v>0.4</c:v>
                </c:pt>
                <c:pt idx="63">
                  <c:v>0.4</c:v>
                </c:pt>
                <c:pt idx="64">
                  <c:v>0.4</c:v>
                </c:pt>
                <c:pt idx="65">
                  <c:v>0.4</c:v>
                </c:pt>
                <c:pt idx="66">
                  <c:v>0.4</c:v>
                </c:pt>
                <c:pt idx="67">
                  <c:v>0.4</c:v>
                </c:pt>
                <c:pt idx="68">
                  <c:v>0.4</c:v>
                </c:pt>
                <c:pt idx="69">
                  <c:v>0.4</c:v>
                </c:pt>
                <c:pt idx="70">
                  <c:v>0.33333300000000021</c:v>
                </c:pt>
                <c:pt idx="71">
                  <c:v>0.33333300000000021</c:v>
                </c:pt>
                <c:pt idx="72">
                  <c:v>0.33333300000000021</c:v>
                </c:pt>
                <c:pt idx="73">
                  <c:v>0.33333300000000021</c:v>
                </c:pt>
                <c:pt idx="74">
                  <c:v>0.33333300000000021</c:v>
                </c:pt>
                <c:pt idx="75">
                  <c:v>0.2666670000000001</c:v>
                </c:pt>
                <c:pt idx="76">
                  <c:v>0.2666670000000001</c:v>
                </c:pt>
                <c:pt idx="77">
                  <c:v>0.2666670000000001</c:v>
                </c:pt>
                <c:pt idx="78">
                  <c:v>0.2666670000000001</c:v>
                </c:pt>
                <c:pt idx="79">
                  <c:v>0.2666670000000001</c:v>
                </c:pt>
                <c:pt idx="80">
                  <c:v>0.2666670000000001</c:v>
                </c:pt>
                <c:pt idx="81">
                  <c:v>0.2666670000000001</c:v>
                </c:pt>
                <c:pt idx="82">
                  <c:v>0.2</c:v>
                </c:pt>
                <c:pt idx="83">
                  <c:v>0.2</c:v>
                </c:pt>
                <c:pt idx="84">
                  <c:v>0.2</c:v>
                </c:pt>
                <c:pt idx="85">
                  <c:v>0.2</c:v>
                </c:pt>
                <c:pt idx="86">
                  <c:v>0.13333300000000001</c:v>
                </c:pt>
                <c:pt idx="87">
                  <c:v>0.13333300000000001</c:v>
                </c:pt>
                <c:pt idx="88">
                  <c:v>0.13333300000000001</c:v>
                </c:pt>
                <c:pt idx="89">
                  <c:v>0.13333300000000001</c:v>
                </c:pt>
                <c:pt idx="90">
                  <c:v>0.13333300000000001</c:v>
                </c:pt>
                <c:pt idx="91">
                  <c:v>0.13333300000000001</c:v>
                </c:pt>
                <c:pt idx="92">
                  <c:v>0.13333300000000001</c:v>
                </c:pt>
                <c:pt idx="93">
                  <c:v>6.6667000000000004E-2</c:v>
                </c:pt>
              </c:numCache>
            </c:numRef>
          </c:xVal>
          <c:yVal>
            <c:numRef>
              <c:f>Folha1!$I$19:$I$112</c:f>
              <c:numCache>
                <c:formatCode>General</c:formatCode>
                <c:ptCount val="94"/>
                <c:pt idx="0">
                  <c:v>0.15957399999999999</c:v>
                </c:pt>
                <c:pt idx="1">
                  <c:v>0.16129000000000002</c:v>
                </c:pt>
                <c:pt idx="2">
                  <c:v>0.16304300000000002</c:v>
                </c:pt>
                <c:pt idx="3">
                  <c:v>0.16483500000000004</c:v>
                </c:pt>
                <c:pt idx="4">
                  <c:v>0.16666700000000004</c:v>
                </c:pt>
                <c:pt idx="5">
                  <c:v>0.16853900000000002</c:v>
                </c:pt>
                <c:pt idx="6">
                  <c:v>0.17045500000000005</c:v>
                </c:pt>
                <c:pt idx="7">
                  <c:v>0.17241400000000007</c:v>
                </c:pt>
                <c:pt idx="8">
                  <c:v>0.17441900000000007</c:v>
                </c:pt>
                <c:pt idx="9">
                  <c:v>0.17647099999999999</c:v>
                </c:pt>
                <c:pt idx="10">
                  <c:v>0.17857100000000001</c:v>
                </c:pt>
                <c:pt idx="11">
                  <c:v>0.18072299999999999</c:v>
                </c:pt>
                <c:pt idx="12">
                  <c:v>0.18292700000000006</c:v>
                </c:pt>
                <c:pt idx="13">
                  <c:v>0.18518499999999999</c:v>
                </c:pt>
                <c:pt idx="14">
                  <c:v>0.18750000000000006</c:v>
                </c:pt>
                <c:pt idx="15">
                  <c:v>0.18987299999999999</c:v>
                </c:pt>
                <c:pt idx="16">
                  <c:v>0.19230800000000003</c:v>
                </c:pt>
                <c:pt idx="17">
                  <c:v>0.19480500000000003</c:v>
                </c:pt>
                <c:pt idx="18">
                  <c:v>0.19736800000000002</c:v>
                </c:pt>
                <c:pt idx="19">
                  <c:v>0.2</c:v>
                </c:pt>
                <c:pt idx="20">
                  <c:v>0.18918900000000005</c:v>
                </c:pt>
                <c:pt idx="21">
                  <c:v>0.19178100000000003</c:v>
                </c:pt>
                <c:pt idx="22">
                  <c:v>0.19444400000000009</c:v>
                </c:pt>
                <c:pt idx="23">
                  <c:v>0.19718300000000002</c:v>
                </c:pt>
                <c:pt idx="24">
                  <c:v>0.2</c:v>
                </c:pt>
                <c:pt idx="25">
                  <c:v>0.20289900000000005</c:v>
                </c:pt>
                <c:pt idx="26">
                  <c:v>0.20588200000000001</c:v>
                </c:pt>
                <c:pt idx="27">
                  <c:v>0.20895500000000006</c:v>
                </c:pt>
                <c:pt idx="28">
                  <c:v>0.212121</c:v>
                </c:pt>
                <c:pt idx="29">
                  <c:v>0.21538499999999999</c:v>
                </c:pt>
                <c:pt idx="30">
                  <c:v>0.21875000000000006</c:v>
                </c:pt>
                <c:pt idx="31">
                  <c:v>0.22222200000000003</c:v>
                </c:pt>
                <c:pt idx="32">
                  <c:v>0.22580600000000003</c:v>
                </c:pt>
                <c:pt idx="33">
                  <c:v>0.21311500000000005</c:v>
                </c:pt>
                <c:pt idx="34">
                  <c:v>0.21666700000000005</c:v>
                </c:pt>
                <c:pt idx="35">
                  <c:v>0.22033900000000003</c:v>
                </c:pt>
                <c:pt idx="36">
                  <c:v>0.22413800000000003</c:v>
                </c:pt>
                <c:pt idx="37">
                  <c:v>0.22807000000000002</c:v>
                </c:pt>
                <c:pt idx="38">
                  <c:v>0.23214299999999999</c:v>
                </c:pt>
                <c:pt idx="39">
                  <c:v>0.21818199999999999</c:v>
                </c:pt>
                <c:pt idx="40">
                  <c:v>0.22222200000000003</c:v>
                </c:pt>
                <c:pt idx="41">
                  <c:v>0.22641500000000009</c:v>
                </c:pt>
                <c:pt idx="42">
                  <c:v>0.23076900000000006</c:v>
                </c:pt>
                <c:pt idx="43">
                  <c:v>0.23529400000000006</c:v>
                </c:pt>
                <c:pt idx="44">
                  <c:v>0.22000000000000003</c:v>
                </c:pt>
                <c:pt idx="45">
                  <c:v>0.22449000000000008</c:v>
                </c:pt>
                <c:pt idx="46">
                  <c:v>0.22916700000000004</c:v>
                </c:pt>
                <c:pt idx="47">
                  <c:v>0.23404300000000006</c:v>
                </c:pt>
                <c:pt idx="48">
                  <c:v>0.21739100000000006</c:v>
                </c:pt>
                <c:pt idx="49">
                  <c:v>0.2</c:v>
                </c:pt>
                <c:pt idx="50">
                  <c:v>0.18181800000000006</c:v>
                </c:pt>
                <c:pt idx="51">
                  <c:v>0.18604700000000007</c:v>
                </c:pt>
                <c:pt idx="52">
                  <c:v>0.19047600000000003</c:v>
                </c:pt>
                <c:pt idx="53">
                  <c:v>0.19512199999999996</c:v>
                </c:pt>
                <c:pt idx="54">
                  <c:v>0.17500000000000004</c:v>
                </c:pt>
                <c:pt idx="55">
                  <c:v>0.17948700000000006</c:v>
                </c:pt>
                <c:pt idx="56">
                  <c:v>0.15789500000000006</c:v>
                </c:pt>
                <c:pt idx="57">
                  <c:v>0.16216200000000003</c:v>
                </c:pt>
                <c:pt idx="58">
                  <c:v>0.16666700000000004</c:v>
                </c:pt>
                <c:pt idx="59">
                  <c:v>0.17142900000000005</c:v>
                </c:pt>
                <c:pt idx="60">
                  <c:v>0.17647099999999999</c:v>
                </c:pt>
                <c:pt idx="61">
                  <c:v>0.18181800000000006</c:v>
                </c:pt>
                <c:pt idx="62">
                  <c:v>0.18750000000000006</c:v>
                </c:pt>
                <c:pt idx="63">
                  <c:v>0.19354800000000008</c:v>
                </c:pt>
                <c:pt idx="64">
                  <c:v>0.2</c:v>
                </c:pt>
                <c:pt idx="65">
                  <c:v>0.20689700000000005</c:v>
                </c:pt>
                <c:pt idx="66">
                  <c:v>0.21428600000000006</c:v>
                </c:pt>
                <c:pt idx="67">
                  <c:v>0.22222200000000003</c:v>
                </c:pt>
                <c:pt idx="68">
                  <c:v>0.23076900000000006</c:v>
                </c:pt>
                <c:pt idx="69">
                  <c:v>0.24000000000000005</c:v>
                </c:pt>
                <c:pt idx="70">
                  <c:v>0.20833299999999999</c:v>
                </c:pt>
                <c:pt idx="71">
                  <c:v>0.21739100000000006</c:v>
                </c:pt>
                <c:pt idx="72">
                  <c:v>0.22727300000000003</c:v>
                </c:pt>
                <c:pt idx="73">
                  <c:v>0.23809500000000006</c:v>
                </c:pt>
                <c:pt idx="74">
                  <c:v>0.25</c:v>
                </c:pt>
                <c:pt idx="75">
                  <c:v>0.21052599999999999</c:v>
                </c:pt>
                <c:pt idx="76">
                  <c:v>0.22222200000000003</c:v>
                </c:pt>
                <c:pt idx="77">
                  <c:v>0.23529400000000006</c:v>
                </c:pt>
                <c:pt idx="78">
                  <c:v>0.25</c:v>
                </c:pt>
                <c:pt idx="79">
                  <c:v>0.2666670000000001</c:v>
                </c:pt>
                <c:pt idx="80">
                  <c:v>0.28571400000000002</c:v>
                </c:pt>
                <c:pt idx="81">
                  <c:v>0.30769200000000002</c:v>
                </c:pt>
                <c:pt idx="82">
                  <c:v>0.25</c:v>
                </c:pt>
                <c:pt idx="83">
                  <c:v>0.272727</c:v>
                </c:pt>
                <c:pt idx="84">
                  <c:v>0.3000000000000001</c:v>
                </c:pt>
                <c:pt idx="85">
                  <c:v>0.33333300000000021</c:v>
                </c:pt>
                <c:pt idx="86">
                  <c:v>0.25</c:v>
                </c:pt>
                <c:pt idx="87">
                  <c:v>0.28571400000000002</c:v>
                </c:pt>
                <c:pt idx="88">
                  <c:v>0.33333300000000021</c:v>
                </c:pt>
                <c:pt idx="89">
                  <c:v>0.4</c:v>
                </c:pt>
                <c:pt idx="90">
                  <c:v>0.5</c:v>
                </c:pt>
                <c:pt idx="91">
                  <c:v>0.66666700000000023</c:v>
                </c:pt>
                <c:pt idx="92">
                  <c:v>1</c:v>
                </c:pt>
                <c:pt idx="93">
                  <c:v>1</c:v>
                </c:pt>
              </c:numCache>
            </c:numRef>
          </c:yVal>
          <c:smooth val="1"/>
        </c:ser>
        <c:ser>
          <c:idx val="3"/>
          <c:order val="3"/>
          <c:tx>
            <c:v>WEKA-TAN + Human Rules</c:v>
          </c:tx>
          <c:marker>
            <c:symbol val="circle"/>
            <c:size val="7"/>
          </c:marker>
          <c:xVal>
            <c:numRef>
              <c:f>Folha1!$H$117:$H$210</c:f>
              <c:numCache>
                <c:formatCode>General</c:formatCode>
                <c:ptCount val="9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0.93333299999999975</c:v>
                </c:pt>
                <c:pt idx="6">
                  <c:v>0.93333299999999975</c:v>
                </c:pt>
                <c:pt idx="7">
                  <c:v>0.93333299999999975</c:v>
                </c:pt>
                <c:pt idx="8">
                  <c:v>0.93333299999999975</c:v>
                </c:pt>
                <c:pt idx="9">
                  <c:v>0.93333299999999975</c:v>
                </c:pt>
                <c:pt idx="10">
                  <c:v>0.93333299999999975</c:v>
                </c:pt>
                <c:pt idx="11">
                  <c:v>0.93333299999999975</c:v>
                </c:pt>
                <c:pt idx="12">
                  <c:v>0.93333299999999975</c:v>
                </c:pt>
                <c:pt idx="13">
                  <c:v>0.93333299999999975</c:v>
                </c:pt>
                <c:pt idx="14">
                  <c:v>0.93333299999999975</c:v>
                </c:pt>
                <c:pt idx="15">
                  <c:v>0.93333299999999975</c:v>
                </c:pt>
                <c:pt idx="16">
                  <c:v>0.93333299999999975</c:v>
                </c:pt>
                <c:pt idx="17">
                  <c:v>0.93333299999999975</c:v>
                </c:pt>
                <c:pt idx="18">
                  <c:v>0.93333299999999975</c:v>
                </c:pt>
                <c:pt idx="19">
                  <c:v>0.86666699999999997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0.8</c:v>
                </c:pt>
                <c:pt idx="25">
                  <c:v>0.8</c:v>
                </c:pt>
                <c:pt idx="26">
                  <c:v>0.8</c:v>
                </c:pt>
                <c:pt idx="27">
                  <c:v>0.8</c:v>
                </c:pt>
                <c:pt idx="28">
                  <c:v>0.8</c:v>
                </c:pt>
                <c:pt idx="29">
                  <c:v>0.8</c:v>
                </c:pt>
                <c:pt idx="30">
                  <c:v>0.8</c:v>
                </c:pt>
                <c:pt idx="31">
                  <c:v>0.8</c:v>
                </c:pt>
                <c:pt idx="32">
                  <c:v>0.8</c:v>
                </c:pt>
                <c:pt idx="33">
                  <c:v>0.8</c:v>
                </c:pt>
                <c:pt idx="34">
                  <c:v>0.8</c:v>
                </c:pt>
                <c:pt idx="35">
                  <c:v>0.8</c:v>
                </c:pt>
                <c:pt idx="36">
                  <c:v>0.8</c:v>
                </c:pt>
                <c:pt idx="37">
                  <c:v>0.73333300000000001</c:v>
                </c:pt>
                <c:pt idx="38">
                  <c:v>0.73333300000000001</c:v>
                </c:pt>
                <c:pt idx="39">
                  <c:v>0.66666700000000023</c:v>
                </c:pt>
                <c:pt idx="40">
                  <c:v>0.6000000000000002</c:v>
                </c:pt>
                <c:pt idx="41">
                  <c:v>0.6000000000000002</c:v>
                </c:pt>
                <c:pt idx="42">
                  <c:v>0.6000000000000002</c:v>
                </c:pt>
                <c:pt idx="43">
                  <c:v>0.6000000000000002</c:v>
                </c:pt>
                <c:pt idx="44">
                  <c:v>0.6000000000000002</c:v>
                </c:pt>
                <c:pt idx="45">
                  <c:v>0.6000000000000002</c:v>
                </c:pt>
                <c:pt idx="46">
                  <c:v>0.6000000000000002</c:v>
                </c:pt>
                <c:pt idx="47">
                  <c:v>0.6000000000000002</c:v>
                </c:pt>
                <c:pt idx="48">
                  <c:v>0.6000000000000002</c:v>
                </c:pt>
                <c:pt idx="49">
                  <c:v>0.6000000000000002</c:v>
                </c:pt>
                <c:pt idx="50">
                  <c:v>0.6000000000000002</c:v>
                </c:pt>
                <c:pt idx="51">
                  <c:v>0.6000000000000002</c:v>
                </c:pt>
                <c:pt idx="52">
                  <c:v>0.6000000000000002</c:v>
                </c:pt>
                <c:pt idx="53">
                  <c:v>0.6000000000000002</c:v>
                </c:pt>
                <c:pt idx="54">
                  <c:v>0.5333329999999995</c:v>
                </c:pt>
                <c:pt idx="55">
                  <c:v>0.5333329999999995</c:v>
                </c:pt>
                <c:pt idx="56">
                  <c:v>0.5333329999999995</c:v>
                </c:pt>
                <c:pt idx="57">
                  <c:v>0.5333329999999995</c:v>
                </c:pt>
                <c:pt idx="58">
                  <c:v>0.5333329999999995</c:v>
                </c:pt>
                <c:pt idx="59">
                  <c:v>0.5333329999999995</c:v>
                </c:pt>
                <c:pt idx="60">
                  <c:v>0.5333329999999995</c:v>
                </c:pt>
                <c:pt idx="61">
                  <c:v>0.5333329999999995</c:v>
                </c:pt>
                <c:pt idx="62">
                  <c:v>0.5333329999999995</c:v>
                </c:pt>
                <c:pt idx="63">
                  <c:v>0.5333329999999995</c:v>
                </c:pt>
                <c:pt idx="64">
                  <c:v>0.466667</c:v>
                </c:pt>
                <c:pt idx="65">
                  <c:v>0.466667</c:v>
                </c:pt>
                <c:pt idx="66">
                  <c:v>0.4</c:v>
                </c:pt>
                <c:pt idx="67">
                  <c:v>0.4</c:v>
                </c:pt>
                <c:pt idx="68">
                  <c:v>0.4</c:v>
                </c:pt>
                <c:pt idx="69">
                  <c:v>0.4</c:v>
                </c:pt>
                <c:pt idx="70">
                  <c:v>0.4</c:v>
                </c:pt>
                <c:pt idx="71">
                  <c:v>0.4</c:v>
                </c:pt>
                <c:pt idx="72">
                  <c:v>0.4</c:v>
                </c:pt>
                <c:pt idx="73">
                  <c:v>0.4</c:v>
                </c:pt>
                <c:pt idx="74">
                  <c:v>0.4</c:v>
                </c:pt>
                <c:pt idx="75">
                  <c:v>0.4</c:v>
                </c:pt>
                <c:pt idx="76">
                  <c:v>0.4</c:v>
                </c:pt>
                <c:pt idx="77">
                  <c:v>0.4</c:v>
                </c:pt>
                <c:pt idx="78">
                  <c:v>0.4</c:v>
                </c:pt>
                <c:pt idx="79">
                  <c:v>0.4</c:v>
                </c:pt>
                <c:pt idx="80">
                  <c:v>0.33333300000000021</c:v>
                </c:pt>
                <c:pt idx="81">
                  <c:v>0.33333300000000021</c:v>
                </c:pt>
                <c:pt idx="82">
                  <c:v>0.2666670000000001</c:v>
                </c:pt>
                <c:pt idx="83">
                  <c:v>0.2666670000000001</c:v>
                </c:pt>
                <c:pt idx="84">
                  <c:v>0.2</c:v>
                </c:pt>
                <c:pt idx="85">
                  <c:v>0.2</c:v>
                </c:pt>
                <c:pt idx="86">
                  <c:v>0.2</c:v>
                </c:pt>
                <c:pt idx="87">
                  <c:v>0.13333300000000001</c:v>
                </c:pt>
                <c:pt idx="88">
                  <c:v>0.13333300000000001</c:v>
                </c:pt>
                <c:pt idx="89">
                  <c:v>0.13333300000000001</c:v>
                </c:pt>
                <c:pt idx="90">
                  <c:v>0.13333300000000001</c:v>
                </c:pt>
                <c:pt idx="91">
                  <c:v>6.6667000000000004E-2</c:v>
                </c:pt>
                <c:pt idx="92">
                  <c:v>0</c:v>
                </c:pt>
                <c:pt idx="93">
                  <c:v>0</c:v>
                </c:pt>
              </c:numCache>
            </c:numRef>
          </c:xVal>
          <c:yVal>
            <c:numRef>
              <c:f>Folha1!$I$117:$I$210</c:f>
              <c:numCache>
                <c:formatCode>General</c:formatCode>
                <c:ptCount val="94"/>
                <c:pt idx="0">
                  <c:v>0.15957399999999999</c:v>
                </c:pt>
                <c:pt idx="1">
                  <c:v>0.16129000000000002</c:v>
                </c:pt>
                <c:pt idx="2">
                  <c:v>0.16304300000000002</c:v>
                </c:pt>
                <c:pt idx="3">
                  <c:v>0.16483500000000004</c:v>
                </c:pt>
                <c:pt idx="4">
                  <c:v>0.16666700000000004</c:v>
                </c:pt>
                <c:pt idx="5">
                  <c:v>0.15730300000000005</c:v>
                </c:pt>
                <c:pt idx="6">
                  <c:v>0.15909100000000007</c:v>
                </c:pt>
                <c:pt idx="7">
                  <c:v>0.16092000000000004</c:v>
                </c:pt>
                <c:pt idx="8">
                  <c:v>0.16279100000000002</c:v>
                </c:pt>
                <c:pt idx="9">
                  <c:v>0.16470600000000002</c:v>
                </c:pt>
                <c:pt idx="10">
                  <c:v>0.16666700000000004</c:v>
                </c:pt>
                <c:pt idx="11">
                  <c:v>0.16867499999999996</c:v>
                </c:pt>
                <c:pt idx="12">
                  <c:v>0.17073199999999999</c:v>
                </c:pt>
                <c:pt idx="13">
                  <c:v>0.17283999999999999</c:v>
                </c:pt>
                <c:pt idx="14">
                  <c:v>0.17500000000000004</c:v>
                </c:pt>
                <c:pt idx="15">
                  <c:v>0.17721500000000007</c:v>
                </c:pt>
                <c:pt idx="16">
                  <c:v>0.17948700000000006</c:v>
                </c:pt>
                <c:pt idx="17">
                  <c:v>0.18181800000000006</c:v>
                </c:pt>
                <c:pt idx="18">
                  <c:v>0.18421100000000007</c:v>
                </c:pt>
                <c:pt idx="19">
                  <c:v>0.17333299999999999</c:v>
                </c:pt>
                <c:pt idx="20">
                  <c:v>0.16216200000000003</c:v>
                </c:pt>
                <c:pt idx="21">
                  <c:v>0.16438400000000003</c:v>
                </c:pt>
                <c:pt idx="22">
                  <c:v>0.16666700000000004</c:v>
                </c:pt>
                <c:pt idx="23">
                  <c:v>0.16901400000000008</c:v>
                </c:pt>
                <c:pt idx="24">
                  <c:v>0.17142900000000005</c:v>
                </c:pt>
                <c:pt idx="25">
                  <c:v>0.17391300000000007</c:v>
                </c:pt>
                <c:pt idx="26">
                  <c:v>0.17647099999999999</c:v>
                </c:pt>
                <c:pt idx="27">
                  <c:v>0.17910400000000001</c:v>
                </c:pt>
                <c:pt idx="28">
                  <c:v>0.18181800000000006</c:v>
                </c:pt>
                <c:pt idx="29">
                  <c:v>0.18461500000000006</c:v>
                </c:pt>
                <c:pt idx="30">
                  <c:v>0.18750000000000006</c:v>
                </c:pt>
                <c:pt idx="31">
                  <c:v>0.19047600000000003</c:v>
                </c:pt>
                <c:pt idx="32">
                  <c:v>0.19354800000000008</c:v>
                </c:pt>
                <c:pt idx="33">
                  <c:v>0.19672100000000003</c:v>
                </c:pt>
                <c:pt idx="34">
                  <c:v>0.2</c:v>
                </c:pt>
                <c:pt idx="35">
                  <c:v>0.20338999999999999</c:v>
                </c:pt>
                <c:pt idx="36">
                  <c:v>0.20689700000000005</c:v>
                </c:pt>
                <c:pt idx="37">
                  <c:v>0.19298200000000001</c:v>
                </c:pt>
                <c:pt idx="38">
                  <c:v>0.19642900000000002</c:v>
                </c:pt>
                <c:pt idx="39">
                  <c:v>0.18181800000000006</c:v>
                </c:pt>
                <c:pt idx="40">
                  <c:v>0.16666700000000004</c:v>
                </c:pt>
                <c:pt idx="41">
                  <c:v>0.16981100000000002</c:v>
                </c:pt>
                <c:pt idx="42">
                  <c:v>0.17307700000000001</c:v>
                </c:pt>
                <c:pt idx="43">
                  <c:v>0.17647099999999999</c:v>
                </c:pt>
                <c:pt idx="44">
                  <c:v>0.18000000000000005</c:v>
                </c:pt>
                <c:pt idx="45">
                  <c:v>0.183673</c:v>
                </c:pt>
                <c:pt idx="46">
                  <c:v>0.18750000000000006</c:v>
                </c:pt>
                <c:pt idx="47">
                  <c:v>0.19148900000000002</c:v>
                </c:pt>
                <c:pt idx="48">
                  <c:v>0.19565199999999996</c:v>
                </c:pt>
                <c:pt idx="49">
                  <c:v>0.2</c:v>
                </c:pt>
                <c:pt idx="50">
                  <c:v>0.20454500000000006</c:v>
                </c:pt>
                <c:pt idx="51">
                  <c:v>0.20930199999999999</c:v>
                </c:pt>
                <c:pt idx="52">
                  <c:v>0.21428600000000006</c:v>
                </c:pt>
                <c:pt idx="53">
                  <c:v>0.21951200000000007</c:v>
                </c:pt>
                <c:pt idx="54">
                  <c:v>0.2</c:v>
                </c:pt>
                <c:pt idx="55">
                  <c:v>0.205128</c:v>
                </c:pt>
                <c:pt idx="56">
                  <c:v>0.21052599999999999</c:v>
                </c:pt>
                <c:pt idx="57">
                  <c:v>0.21621600000000007</c:v>
                </c:pt>
                <c:pt idx="58">
                  <c:v>0.22222200000000003</c:v>
                </c:pt>
                <c:pt idx="59">
                  <c:v>0.22857100000000002</c:v>
                </c:pt>
                <c:pt idx="60">
                  <c:v>0.23529400000000006</c:v>
                </c:pt>
                <c:pt idx="61">
                  <c:v>0.24242400000000006</c:v>
                </c:pt>
                <c:pt idx="62">
                  <c:v>0.25</c:v>
                </c:pt>
                <c:pt idx="63">
                  <c:v>0.2580650000000001</c:v>
                </c:pt>
                <c:pt idx="64">
                  <c:v>0.23333300000000001</c:v>
                </c:pt>
                <c:pt idx="65">
                  <c:v>0.24137900000000001</c:v>
                </c:pt>
                <c:pt idx="66">
                  <c:v>0.21428600000000006</c:v>
                </c:pt>
                <c:pt idx="67">
                  <c:v>0.22222200000000003</c:v>
                </c:pt>
                <c:pt idx="68">
                  <c:v>0.23076900000000006</c:v>
                </c:pt>
                <c:pt idx="69">
                  <c:v>0.24000000000000005</c:v>
                </c:pt>
                <c:pt idx="70">
                  <c:v>0.25</c:v>
                </c:pt>
                <c:pt idx="71">
                  <c:v>0.26087000000000016</c:v>
                </c:pt>
                <c:pt idx="72">
                  <c:v>0.272727</c:v>
                </c:pt>
                <c:pt idx="73">
                  <c:v>0.28571400000000002</c:v>
                </c:pt>
                <c:pt idx="74">
                  <c:v>0.3000000000000001</c:v>
                </c:pt>
                <c:pt idx="75">
                  <c:v>0.31578900000000021</c:v>
                </c:pt>
                <c:pt idx="76">
                  <c:v>0.33333300000000021</c:v>
                </c:pt>
                <c:pt idx="77">
                  <c:v>0.352941</c:v>
                </c:pt>
                <c:pt idx="78">
                  <c:v>0.37500000000000011</c:v>
                </c:pt>
                <c:pt idx="79">
                  <c:v>0.4</c:v>
                </c:pt>
                <c:pt idx="80">
                  <c:v>0.3571430000000001</c:v>
                </c:pt>
                <c:pt idx="81">
                  <c:v>0.38461500000000015</c:v>
                </c:pt>
                <c:pt idx="82">
                  <c:v>0.33333300000000021</c:v>
                </c:pt>
                <c:pt idx="83">
                  <c:v>0.36363600000000001</c:v>
                </c:pt>
                <c:pt idx="84">
                  <c:v>0.3000000000000001</c:v>
                </c:pt>
                <c:pt idx="85">
                  <c:v>0.33333300000000021</c:v>
                </c:pt>
                <c:pt idx="86">
                  <c:v>0.37500000000000011</c:v>
                </c:pt>
                <c:pt idx="87">
                  <c:v>0.28571400000000002</c:v>
                </c:pt>
                <c:pt idx="88">
                  <c:v>0.33333300000000021</c:v>
                </c:pt>
                <c:pt idx="89">
                  <c:v>0.4</c:v>
                </c:pt>
                <c:pt idx="90">
                  <c:v>0.5</c:v>
                </c:pt>
                <c:pt idx="91">
                  <c:v>0.33333300000000021</c:v>
                </c:pt>
                <c:pt idx="92">
                  <c:v>0</c:v>
                </c:pt>
                <c:pt idx="93">
                  <c:v>0</c:v>
                </c:pt>
              </c:numCache>
            </c:numRef>
          </c:yVal>
          <c:smooth val="1"/>
        </c:ser>
        <c:ser>
          <c:idx val="6"/>
          <c:order val="4"/>
          <c:tx>
            <c:v>Human Rules alone</c:v>
          </c:tx>
          <c:spPr>
            <a:ln w="28575">
              <a:noFill/>
            </a:ln>
          </c:spPr>
          <c:marker>
            <c:symbol val="diamond"/>
            <c:size val="13"/>
            <c:spPr>
              <a:solidFill>
                <a:srgbClr val="FF0000"/>
              </a:solidFill>
            </c:spPr>
          </c:marker>
          <c:xVal>
            <c:numRef>
              <c:f>Folha1!$Q$12</c:f>
              <c:numCache>
                <c:formatCode>General</c:formatCode>
                <c:ptCount val="1"/>
                <c:pt idx="0">
                  <c:v>0.6000000000000002</c:v>
                </c:pt>
              </c:numCache>
            </c:numRef>
          </c:xVal>
          <c:yVal>
            <c:numRef>
              <c:f>Folha1!$R$12</c:f>
              <c:numCache>
                <c:formatCode>General</c:formatCode>
                <c:ptCount val="1"/>
                <c:pt idx="0">
                  <c:v>0.16000000000000003</c:v>
                </c:pt>
              </c:numCache>
            </c:numRef>
          </c:yVal>
          <c:smooth val="1"/>
        </c:ser>
        <c:ser>
          <c:idx val="4"/>
          <c:order val="5"/>
          <c:tx>
            <c:v>ILP+tuning</c:v>
          </c:tx>
          <c:spPr>
            <a:ln w="28575">
              <a:noFill/>
            </a:ln>
          </c:spPr>
          <c:xVal>
            <c:numRef>
              <c:f>Folha1!$M$16</c:f>
              <c:numCache>
                <c:formatCode>General</c:formatCode>
                <c:ptCount val="1"/>
                <c:pt idx="0">
                  <c:v>0.26</c:v>
                </c:pt>
              </c:numCache>
            </c:numRef>
          </c:xVal>
          <c:yVal>
            <c:numRef>
              <c:f>Folha1!$N$16</c:f>
              <c:numCache>
                <c:formatCode>General</c:formatCode>
                <c:ptCount val="1"/>
                <c:pt idx="0">
                  <c:v>0.16000000000000003</c:v>
                </c:pt>
              </c:numCache>
            </c:numRef>
          </c:yVal>
          <c:smooth val="1"/>
        </c:ser>
        <c:ser>
          <c:idx val="5"/>
          <c:order val="6"/>
          <c:tx>
            <c:v>ILP+tuning+Human rules</c:v>
          </c:tx>
          <c:spPr>
            <a:ln w="28575">
              <a:noFill/>
            </a:ln>
          </c:spPr>
          <c:xVal>
            <c:numRef>
              <c:f>Folha1!$M$17</c:f>
              <c:numCache>
                <c:formatCode>General</c:formatCode>
                <c:ptCount val="1"/>
                <c:pt idx="0">
                  <c:v>0.46</c:v>
                </c:pt>
              </c:numCache>
            </c:numRef>
          </c:xVal>
          <c:yVal>
            <c:numRef>
              <c:f>Folha1!$N$17</c:f>
              <c:numCache>
                <c:formatCode>General</c:formatCode>
                <c:ptCount val="1"/>
                <c:pt idx="0">
                  <c:v>0.38000000000000012</c:v>
                </c:pt>
              </c:numCache>
            </c:numRef>
          </c:yVal>
          <c:smooth val="1"/>
        </c:ser>
        <c:axId val="51494912"/>
        <c:axId val="51496832"/>
      </c:scatterChart>
      <c:valAx>
        <c:axId val="51494912"/>
        <c:scaling>
          <c:orientation val="minMax"/>
          <c:max val="1"/>
          <c:min val="0.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Recall</a:t>
                </a:r>
              </a:p>
            </c:rich>
          </c:tx>
          <c:layout/>
        </c:title>
        <c:numFmt formatCode="General" sourceLinked="1"/>
        <c:tickLblPos val="nextTo"/>
        <c:crossAx val="51496832"/>
        <c:crosses val="autoZero"/>
        <c:crossBetween val="midCat"/>
      </c:valAx>
      <c:valAx>
        <c:axId val="51496832"/>
        <c:scaling>
          <c:orientation val="minMax"/>
          <c:max val="1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PT"/>
                  <a:t>Precision (PPV)</a:t>
                </a:r>
              </a:p>
            </c:rich>
          </c:tx>
          <c:layout/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crossAx val="51494912"/>
        <c:crosses val="autoZero"/>
        <c:crossBetween val="midCat"/>
      </c:valAx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/>
      <c:spPr>
        <a:ln w="12700"/>
      </c:sp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481C1-B79E-47C4-8BCE-0711F8F51683}" type="datetimeFigureOut">
              <a:rPr lang="pt-PT" smtClean="0"/>
              <a:pPr/>
              <a:t>17-10-2011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068C2-66B0-4014-B3F9-F693918CE97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Amazing</a:t>
            </a:r>
            <a:r>
              <a:rPr lang="pt-PT" dirty="0" smtClean="0"/>
              <a:t> </a:t>
            </a:r>
            <a:r>
              <a:rPr lang="pt-PT" dirty="0" err="1" smtClean="0"/>
              <a:t>interdisciplinary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team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history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collaboration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with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publications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068C2-66B0-4014-B3F9-F693918CE972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Less</a:t>
            </a:r>
            <a:r>
              <a:rPr lang="pt-PT" dirty="0" smtClean="0"/>
              <a:t> </a:t>
            </a:r>
            <a:r>
              <a:rPr lang="pt-PT" dirty="0" err="1" smtClean="0"/>
              <a:t>gauge</a:t>
            </a:r>
            <a:r>
              <a:rPr lang="pt-PT" dirty="0" smtClean="0"/>
              <a:t>: </a:t>
            </a:r>
            <a:r>
              <a:rPr lang="pt-PT" dirty="0" err="1" smtClean="0"/>
              <a:t>thicker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larger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outer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diameter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068C2-66B0-4014-B3F9-F693918CE972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pt-PT" dirty="0" err="1" smtClean="0"/>
              <a:t>Boldface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numbers</a:t>
            </a:r>
            <a:endParaRPr lang="pt-PT" baseline="0" dirty="0" smtClean="0"/>
          </a:p>
          <a:p>
            <a:pPr marL="228600" indent="-228600">
              <a:buAutoNum type="arabicParenR"/>
            </a:pPr>
            <a:r>
              <a:rPr lang="pt-PT" baseline="0" dirty="0" smtClean="0"/>
              <a:t>Compare “</a:t>
            </a:r>
            <a:r>
              <a:rPr lang="pt-PT" baseline="0" dirty="0" err="1" smtClean="0"/>
              <a:t>with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rules</a:t>
            </a:r>
            <a:r>
              <a:rPr lang="pt-PT" baseline="0" dirty="0" smtClean="0"/>
              <a:t>” </a:t>
            </a:r>
            <a:r>
              <a:rPr lang="pt-PT" baseline="0" dirty="0" err="1" smtClean="0"/>
              <a:t>with</a:t>
            </a:r>
            <a:r>
              <a:rPr lang="pt-PT" baseline="0" dirty="0" smtClean="0"/>
              <a:t> “</a:t>
            </a:r>
            <a:r>
              <a:rPr lang="pt-PT" baseline="0" dirty="0" err="1" smtClean="0"/>
              <a:t>without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rules</a:t>
            </a:r>
            <a:r>
              <a:rPr lang="pt-PT" baseline="0" dirty="0" smtClean="0"/>
              <a:t>” </a:t>
            </a:r>
            <a:r>
              <a:rPr lang="pt-PT" baseline="0" dirty="0" err="1" smtClean="0"/>
              <a:t>Aleph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Weka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068C2-66B0-4014-B3F9-F693918CE972}" type="slidenum">
              <a:rPr lang="pt-PT" smtClean="0"/>
              <a:pPr/>
              <a:t>19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pt-PT" dirty="0" err="1" smtClean="0"/>
              <a:t>Boldface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numbers</a:t>
            </a:r>
            <a:endParaRPr lang="pt-PT" baseline="0" dirty="0" smtClean="0"/>
          </a:p>
          <a:p>
            <a:pPr marL="228600" indent="-228600">
              <a:buAutoNum type="arabicParenR"/>
            </a:pPr>
            <a:r>
              <a:rPr lang="pt-PT" baseline="0" dirty="0" smtClean="0"/>
              <a:t>Compare “</a:t>
            </a:r>
            <a:r>
              <a:rPr lang="pt-PT" baseline="0" dirty="0" err="1" smtClean="0"/>
              <a:t>with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rules</a:t>
            </a:r>
            <a:r>
              <a:rPr lang="pt-PT" baseline="0" dirty="0" smtClean="0"/>
              <a:t>” </a:t>
            </a:r>
            <a:r>
              <a:rPr lang="pt-PT" baseline="0" dirty="0" err="1" smtClean="0"/>
              <a:t>with</a:t>
            </a:r>
            <a:r>
              <a:rPr lang="pt-PT" baseline="0" dirty="0" smtClean="0"/>
              <a:t> “</a:t>
            </a:r>
            <a:r>
              <a:rPr lang="pt-PT" baseline="0" dirty="0" err="1" smtClean="0"/>
              <a:t>without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rules</a:t>
            </a:r>
            <a:r>
              <a:rPr lang="pt-PT" baseline="0" dirty="0" smtClean="0"/>
              <a:t>” </a:t>
            </a:r>
            <a:r>
              <a:rPr lang="pt-PT" baseline="0" dirty="0" err="1" smtClean="0"/>
              <a:t>Aleph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Weka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068C2-66B0-4014-B3F9-F693918CE972}" type="slidenum">
              <a:rPr lang="pt-PT" smtClean="0"/>
              <a:pPr/>
              <a:t>20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EBC0-2FD0-4878-87C9-D6976D550BE9}" type="datetime1">
              <a:rPr lang="pt-PT" smtClean="0"/>
              <a:t>18-10-2011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AB9A-9C7F-4A68-A2AF-B346D0369865}" type="datetime1">
              <a:rPr lang="pt-PT" smtClean="0"/>
              <a:t>18-10-2011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AA1D-59EE-485C-A739-DBE9DE7EBE91}" type="datetime1">
              <a:rPr lang="pt-PT" smtClean="0"/>
              <a:t>18-10-2011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C122-8633-41B1-A27C-8C3E1329154E}" type="datetime1">
              <a:rPr lang="pt-PT" smtClean="0"/>
              <a:t>18-10-2011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516-B9EC-4ED9-8FDF-A40CABF9C7A4}" type="datetime1">
              <a:rPr lang="pt-PT" smtClean="0"/>
              <a:t>18-10-2011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D023-FED2-4B64-BE3B-888C700CB139}" type="datetime1">
              <a:rPr lang="pt-PT" smtClean="0"/>
              <a:t>18-10-2011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08F6-DD28-44FC-B77D-069B2BB80B4F}" type="datetime1">
              <a:rPr lang="pt-PT" smtClean="0"/>
              <a:t>18-10-2011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15A1-B15D-49D7-988E-62413AA2597D}" type="datetime1">
              <a:rPr lang="pt-PT" smtClean="0"/>
              <a:t>18-10-2011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CAE0-5F82-4FF8-A988-074468AE42C2}" type="datetime1">
              <a:rPr lang="pt-PT" smtClean="0"/>
              <a:t>18-10-2011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EEAA-14AF-4419-9157-D5B81EEA38A7}" type="datetime1">
              <a:rPr lang="pt-PT" smtClean="0"/>
              <a:t>18-10-2011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A5F3-441A-46BA-B66B-813642790182}" type="datetime1">
              <a:rPr lang="pt-PT" smtClean="0"/>
              <a:t>18-10-2011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A68CF-62D0-43D6-819B-187849949162}" type="datetime1">
              <a:rPr lang="pt-PT" smtClean="0"/>
              <a:t>18-10-2011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smtClean="0"/>
              <a:t>AMIA 2011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0C4FD-6202-4082-8676-46BE2B011B0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o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o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67094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Integrating Machine Learning and Physician Knowledge to Improve the Accuracy of Breast Biopsy</a:t>
            </a:r>
            <a:r>
              <a:rPr lang="pt-PT" b="1" dirty="0" smtClean="0"/>
              <a:t/>
            </a:r>
            <a:br>
              <a:rPr lang="pt-PT" b="1" dirty="0" smtClean="0"/>
            </a:br>
            <a:endParaRPr lang="pt-PT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827584" y="3140968"/>
            <a:ext cx="7488832" cy="2567136"/>
          </a:xfrm>
        </p:spPr>
        <p:txBody>
          <a:bodyPr>
            <a:normAutofit fontScale="77500" lnSpcReduction="20000"/>
          </a:bodyPr>
          <a:lstStyle/>
          <a:p>
            <a:r>
              <a:rPr lang="pt-PT" dirty="0" smtClean="0"/>
              <a:t>Inês Dutra</a:t>
            </a:r>
          </a:p>
          <a:p>
            <a:r>
              <a:rPr lang="pt-PT" dirty="0" err="1" smtClean="0"/>
              <a:t>University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Porto, CRACS &amp; </a:t>
            </a:r>
            <a:r>
              <a:rPr lang="pt-PT" dirty="0" err="1" smtClean="0"/>
              <a:t>INESC-Porto</a:t>
            </a:r>
            <a:r>
              <a:rPr lang="pt-PT" dirty="0" smtClean="0"/>
              <a:t> LA</a:t>
            </a:r>
          </a:p>
          <a:p>
            <a:endParaRPr lang="pt-PT" dirty="0" smtClean="0"/>
          </a:p>
          <a:p>
            <a:r>
              <a:rPr lang="pt-PT" dirty="0" smtClean="0"/>
              <a:t>  </a:t>
            </a:r>
            <a:r>
              <a:rPr lang="pt-PT" dirty="0" err="1" smtClean="0"/>
              <a:t>Houssam</a:t>
            </a:r>
            <a:r>
              <a:rPr lang="pt-PT" dirty="0" smtClean="0"/>
              <a:t> </a:t>
            </a:r>
            <a:r>
              <a:rPr lang="pt-PT" dirty="0" err="1" smtClean="0"/>
              <a:t>Nassif</a:t>
            </a:r>
            <a:r>
              <a:rPr lang="pt-PT" dirty="0" smtClean="0"/>
              <a:t>, </a:t>
            </a:r>
            <a:r>
              <a:rPr lang="pt-PT" dirty="0" smtClean="0"/>
              <a:t>David </a:t>
            </a:r>
            <a:r>
              <a:rPr lang="pt-PT" dirty="0" err="1" smtClean="0"/>
              <a:t>Page</a:t>
            </a:r>
            <a:r>
              <a:rPr lang="pt-PT" dirty="0" smtClean="0"/>
              <a:t>, </a:t>
            </a:r>
            <a:r>
              <a:rPr lang="pt-PT" dirty="0" err="1" smtClean="0"/>
              <a:t>Jude</a:t>
            </a:r>
            <a:r>
              <a:rPr lang="pt-PT" dirty="0" smtClean="0"/>
              <a:t> </a:t>
            </a:r>
            <a:r>
              <a:rPr lang="pt-PT" dirty="0" err="1" smtClean="0"/>
              <a:t>Shavlik</a:t>
            </a:r>
            <a:r>
              <a:rPr lang="pt-PT" dirty="0" smtClean="0"/>
              <a:t>, </a:t>
            </a:r>
            <a:r>
              <a:rPr lang="pt-PT" dirty="0" smtClean="0"/>
              <a:t>Roberta </a:t>
            </a:r>
            <a:r>
              <a:rPr lang="pt-PT" dirty="0" err="1" smtClean="0"/>
              <a:t>Strigel</a:t>
            </a:r>
            <a:r>
              <a:rPr lang="pt-PT" dirty="0" smtClean="0"/>
              <a:t>, </a:t>
            </a:r>
            <a:r>
              <a:rPr lang="pt-PT" dirty="0" err="1" smtClean="0"/>
              <a:t>Yirong</a:t>
            </a:r>
            <a:r>
              <a:rPr lang="pt-PT" dirty="0" smtClean="0"/>
              <a:t> </a:t>
            </a:r>
            <a:r>
              <a:rPr lang="pt-PT" dirty="0" err="1" smtClean="0"/>
              <a:t>Wu</a:t>
            </a:r>
            <a:r>
              <a:rPr lang="pt-PT" dirty="0" smtClean="0"/>
              <a:t>, </a:t>
            </a:r>
            <a:r>
              <a:rPr lang="pt-PT" dirty="0" err="1" smtClean="0"/>
              <a:t>Mai</a:t>
            </a:r>
            <a:r>
              <a:rPr lang="pt-PT" dirty="0" smtClean="0"/>
              <a:t> </a:t>
            </a:r>
            <a:r>
              <a:rPr lang="pt-PT" dirty="0" err="1" smtClean="0"/>
              <a:t>Elezabi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Elizabeth</a:t>
            </a:r>
            <a:r>
              <a:rPr lang="pt-PT" dirty="0" smtClean="0"/>
              <a:t> </a:t>
            </a:r>
            <a:r>
              <a:rPr lang="pt-PT" dirty="0" err="1" smtClean="0"/>
              <a:t>Burnside</a:t>
            </a:r>
            <a:endParaRPr lang="pt-PT" dirty="0" smtClean="0"/>
          </a:p>
          <a:p>
            <a:r>
              <a:rPr lang="pt-PT" dirty="0" err="1" smtClean="0"/>
              <a:t>UW-Madison</a:t>
            </a:r>
            <a:endParaRPr lang="pt-PT" dirty="0" smtClean="0"/>
          </a:p>
          <a:p>
            <a:endParaRPr lang="pt-PT" dirty="0"/>
          </a:p>
        </p:txBody>
      </p:sp>
      <p:pic>
        <p:nvPicPr>
          <p:cNvPr id="5" name="Imagem 4" descr="cracs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115122"/>
          </a:xfrm>
          <a:prstGeom prst="rect">
            <a:avLst/>
          </a:prstGeom>
        </p:spPr>
      </p:pic>
      <p:pic>
        <p:nvPicPr>
          <p:cNvPr id="6" name="Imagem 5" descr="fc.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5424" y="5798293"/>
            <a:ext cx="2058576" cy="1059707"/>
          </a:xfrm>
          <a:prstGeom prst="rect">
            <a:avLst/>
          </a:prstGeom>
        </p:spPr>
      </p:pic>
      <p:pic>
        <p:nvPicPr>
          <p:cNvPr id="8" name="Imagem 7" descr="UWlogo_ctr_4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05264"/>
            <a:ext cx="2014724" cy="1052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pt-PT" dirty="0" smtClean="0"/>
              <a:t>Data </a:t>
            </a:r>
            <a:r>
              <a:rPr lang="pt-PT" dirty="0" err="1" smtClean="0"/>
              <a:t>source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-10344" y="980728"/>
            <a:ext cx="8686800" cy="573325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t-PT" b="1" dirty="0" smtClean="0"/>
          </a:p>
          <a:p>
            <a:pPr algn="ctr">
              <a:buNone/>
            </a:pPr>
            <a:r>
              <a:rPr lang="pt-PT" b="1" dirty="0" smtClean="0"/>
              <a:t>1384 </a:t>
            </a:r>
            <a:r>
              <a:rPr lang="pt-PT" dirty="0" err="1" smtClean="0"/>
              <a:t>image</a:t>
            </a:r>
            <a:r>
              <a:rPr lang="pt-PT" dirty="0" smtClean="0"/>
              <a:t> </a:t>
            </a:r>
            <a:r>
              <a:rPr lang="pt-PT" dirty="0" err="1" smtClean="0"/>
              <a:t>guided</a:t>
            </a:r>
            <a:r>
              <a:rPr lang="pt-PT" dirty="0" smtClean="0"/>
              <a:t> core </a:t>
            </a:r>
            <a:r>
              <a:rPr lang="pt-PT" dirty="0" err="1" smtClean="0"/>
              <a:t>biopsies</a:t>
            </a:r>
            <a:endParaRPr lang="pt-PT" dirty="0" smtClean="0"/>
          </a:p>
          <a:p>
            <a:pPr algn="ctr">
              <a:buNone/>
            </a:pPr>
            <a:endParaRPr lang="pt-PT" dirty="0" smtClean="0"/>
          </a:p>
          <a:p>
            <a:pPr lvl="1" algn="ctr">
              <a:buNone/>
            </a:pPr>
            <a:r>
              <a:rPr lang="pt-PT" dirty="0" smtClean="0"/>
              <a:t>349 M                 </a:t>
            </a:r>
            <a:r>
              <a:rPr lang="pt-PT" b="1" dirty="0" smtClean="0"/>
              <a:t>1035 B</a:t>
            </a:r>
            <a:endParaRPr lang="pt-PT" b="1" dirty="0" smtClean="0"/>
          </a:p>
          <a:p>
            <a:pPr lvl="1" algn="ctr">
              <a:buNone/>
            </a:pPr>
            <a:endParaRPr lang="pt-PT" b="1" dirty="0" smtClean="0"/>
          </a:p>
          <a:p>
            <a:pPr lvl="1" algn="ctr">
              <a:buNone/>
            </a:pPr>
            <a:r>
              <a:rPr lang="pt-PT" dirty="0" smtClean="0"/>
              <a:t>                         925 (C)             </a:t>
            </a:r>
            <a:r>
              <a:rPr lang="pt-PT" b="1" dirty="0" smtClean="0"/>
              <a:t>110 (NC)</a:t>
            </a:r>
          </a:p>
          <a:p>
            <a:pPr lvl="1" algn="ctr">
              <a:buNone/>
            </a:pPr>
            <a:endParaRPr lang="pt-PT" b="1" dirty="0" smtClean="0"/>
          </a:p>
          <a:p>
            <a:pPr lvl="1" algn="ctr">
              <a:buNone/>
            </a:pPr>
            <a:r>
              <a:rPr lang="pt-PT" dirty="0" smtClean="0"/>
              <a:t>                                                        43 (D)   51 (ARS)  16 (I)</a:t>
            </a:r>
          </a:p>
        </p:txBody>
      </p:sp>
      <p:cxnSp>
        <p:nvCxnSpPr>
          <p:cNvPr id="5" name="Conexão recta unidireccional 4"/>
          <p:cNvCxnSpPr/>
          <p:nvPr/>
        </p:nvCxnSpPr>
        <p:spPr>
          <a:xfrm rot="10800000" flipV="1">
            <a:off x="3491880" y="2204864"/>
            <a:ext cx="504056" cy="432048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xão recta unidireccional 6"/>
          <p:cNvCxnSpPr/>
          <p:nvPr/>
        </p:nvCxnSpPr>
        <p:spPr>
          <a:xfrm>
            <a:off x="4932040" y="2204864"/>
            <a:ext cx="576064" cy="432048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cta unidireccional 10"/>
          <p:cNvCxnSpPr/>
          <p:nvPr/>
        </p:nvCxnSpPr>
        <p:spPr>
          <a:xfrm>
            <a:off x="5868144" y="3212976"/>
            <a:ext cx="576064" cy="432048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unidireccional 12"/>
          <p:cNvCxnSpPr/>
          <p:nvPr/>
        </p:nvCxnSpPr>
        <p:spPr>
          <a:xfrm rot="10800000" flipV="1">
            <a:off x="4499992" y="3284984"/>
            <a:ext cx="504056" cy="36004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unidireccional 14"/>
          <p:cNvCxnSpPr/>
          <p:nvPr/>
        </p:nvCxnSpPr>
        <p:spPr>
          <a:xfrm flipH="1">
            <a:off x="5652120" y="4293096"/>
            <a:ext cx="360040" cy="432048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unidireccional 16"/>
          <p:cNvCxnSpPr/>
          <p:nvPr/>
        </p:nvCxnSpPr>
        <p:spPr>
          <a:xfrm flipH="1">
            <a:off x="6660232" y="4293096"/>
            <a:ext cx="73596" cy="576064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cta unidireccional 18"/>
          <p:cNvCxnSpPr/>
          <p:nvPr/>
        </p:nvCxnSpPr>
        <p:spPr>
          <a:xfrm>
            <a:off x="7452320" y="4293096"/>
            <a:ext cx="504056" cy="432048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eta para baixo 21"/>
          <p:cNvSpPr/>
          <p:nvPr/>
        </p:nvSpPr>
        <p:spPr>
          <a:xfrm>
            <a:off x="6660232" y="5445224"/>
            <a:ext cx="216024" cy="360040"/>
          </a:xfrm>
          <a:prstGeom prst="downArrow">
            <a:avLst/>
          </a:prstGeom>
          <a:solidFill>
            <a:srgbClr val="FFC000"/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CaixaDeTexto 22"/>
          <p:cNvSpPr txBox="1"/>
          <p:nvPr/>
        </p:nvSpPr>
        <p:spPr>
          <a:xfrm>
            <a:off x="6470121" y="59492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dirty="0" smtClean="0"/>
              <a:t>94</a:t>
            </a:r>
            <a:endParaRPr lang="pt-PT" sz="2800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1475656" y="5930116"/>
            <a:ext cx="4680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 err="1" smtClean="0"/>
              <a:t>After</a:t>
            </a:r>
            <a:r>
              <a:rPr lang="pt-PT" sz="2800" dirty="0" smtClean="0"/>
              <a:t> </a:t>
            </a:r>
            <a:r>
              <a:rPr lang="pt-PT" sz="2800" dirty="0" err="1" smtClean="0"/>
              <a:t>eliminating</a:t>
            </a:r>
            <a:r>
              <a:rPr lang="pt-PT" sz="2800" dirty="0" smtClean="0"/>
              <a:t> </a:t>
            </a:r>
            <a:r>
              <a:rPr lang="pt-PT" sz="2800" dirty="0" err="1" smtClean="0"/>
              <a:t>redundancies</a:t>
            </a:r>
            <a:endParaRPr lang="pt-PT" sz="2800" dirty="0"/>
          </a:p>
        </p:txBody>
      </p:sp>
      <p:sp>
        <p:nvSpPr>
          <p:cNvPr id="21" name="Marcador de Posição do Número do Diapositivo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10</a:t>
            </a:fld>
            <a:endParaRPr lang="pt-PT"/>
          </a:p>
        </p:txBody>
      </p:sp>
      <p:sp>
        <p:nvSpPr>
          <p:cNvPr id="25" name="Marcador de Posição do Rodapé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  <p:cxnSp>
        <p:nvCxnSpPr>
          <p:cNvPr id="26" name="Conexão recta 25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Data </a:t>
            </a:r>
            <a:r>
              <a:rPr lang="pt-PT" dirty="0" err="1" smtClean="0"/>
              <a:t>distribution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94 </a:t>
            </a:r>
            <a:r>
              <a:rPr lang="pt-PT" dirty="0" err="1" smtClean="0"/>
              <a:t>non-concordant</a:t>
            </a:r>
            <a:r>
              <a:rPr lang="pt-PT" dirty="0" smtClean="0"/>
              <a:t> cases </a:t>
            </a:r>
            <a:r>
              <a:rPr lang="pt-PT" dirty="0" err="1" smtClean="0"/>
              <a:t>went</a:t>
            </a:r>
            <a:r>
              <a:rPr lang="pt-PT" dirty="0" smtClean="0"/>
              <a:t> </a:t>
            </a:r>
            <a:r>
              <a:rPr lang="pt-PT" dirty="0" err="1" smtClean="0"/>
              <a:t>through</a:t>
            </a:r>
            <a:r>
              <a:rPr lang="pt-PT" dirty="0" smtClean="0"/>
              <a:t> </a:t>
            </a:r>
            <a:r>
              <a:rPr lang="pt-PT" dirty="0" err="1" smtClean="0"/>
              <a:t>additional</a:t>
            </a:r>
            <a:r>
              <a:rPr lang="pt-PT" dirty="0" smtClean="0"/>
              <a:t> </a:t>
            </a:r>
            <a:r>
              <a:rPr lang="pt-PT" dirty="0" err="1" smtClean="0"/>
              <a:t>procedures</a:t>
            </a:r>
            <a:r>
              <a:rPr lang="pt-PT" dirty="0" smtClean="0"/>
              <a:t> (e.g., </a:t>
            </a:r>
            <a:r>
              <a:rPr lang="pt-PT" dirty="0" err="1" smtClean="0"/>
              <a:t>excision</a:t>
            </a:r>
            <a:r>
              <a:rPr lang="pt-PT" dirty="0" smtClean="0"/>
              <a:t>)</a:t>
            </a:r>
          </a:p>
          <a:p>
            <a:r>
              <a:rPr lang="pt-PT" dirty="0" smtClean="0"/>
              <a:t>15 </a:t>
            </a:r>
            <a:r>
              <a:rPr lang="pt-PT" dirty="0" err="1" smtClean="0"/>
              <a:t>were</a:t>
            </a:r>
            <a:r>
              <a:rPr lang="pt-PT" dirty="0" smtClean="0"/>
              <a:t> “</a:t>
            </a:r>
            <a:r>
              <a:rPr lang="pt-PT" dirty="0" err="1" smtClean="0"/>
              <a:t>upgraded</a:t>
            </a:r>
            <a:r>
              <a:rPr lang="pt-PT" dirty="0" smtClean="0"/>
              <a:t>” </a:t>
            </a: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benign</a:t>
            </a:r>
            <a:r>
              <a:rPr lang="pt-PT" dirty="0" smtClean="0"/>
              <a:t> to </a:t>
            </a:r>
            <a:r>
              <a:rPr lang="pt-PT" dirty="0" err="1" smtClean="0"/>
              <a:t>malignant</a:t>
            </a:r>
            <a:r>
              <a:rPr lang="pt-PT" dirty="0" smtClean="0"/>
              <a:t> </a:t>
            </a:r>
          </a:p>
          <a:p>
            <a:r>
              <a:rPr lang="pt-PT" dirty="0" err="1" smtClean="0"/>
              <a:t>Our</a:t>
            </a:r>
            <a:r>
              <a:rPr lang="pt-PT" dirty="0" smtClean="0"/>
              <a:t> </a:t>
            </a:r>
            <a:r>
              <a:rPr lang="pt-PT" dirty="0" err="1" smtClean="0"/>
              <a:t>population</a:t>
            </a:r>
            <a:r>
              <a:rPr lang="pt-PT" dirty="0" smtClean="0"/>
              <a:t>: </a:t>
            </a:r>
            <a:r>
              <a:rPr lang="pt-PT" b="1" dirty="0" smtClean="0">
                <a:solidFill>
                  <a:srgbClr val="FFC000"/>
                </a:solidFill>
              </a:rPr>
              <a:t>15+/79-</a:t>
            </a:r>
          </a:p>
          <a:p>
            <a:r>
              <a:rPr lang="pt-PT" dirty="0" err="1" smtClean="0"/>
              <a:t>Task</a:t>
            </a:r>
            <a:r>
              <a:rPr lang="pt-PT" dirty="0" smtClean="0"/>
              <a:t>: </a:t>
            </a:r>
            <a:r>
              <a:rPr lang="pt-PT" dirty="0" err="1" smtClean="0"/>
              <a:t>find</a:t>
            </a:r>
            <a:r>
              <a:rPr lang="pt-PT" dirty="0" smtClean="0"/>
              <a:t> a </a:t>
            </a:r>
            <a:r>
              <a:rPr lang="pt-PT" dirty="0" err="1" smtClean="0"/>
              <a:t>distinction</a:t>
            </a:r>
            <a:r>
              <a:rPr lang="pt-PT" dirty="0" smtClean="0"/>
              <a:t> </a:t>
            </a:r>
            <a:r>
              <a:rPr lang="pt-PT" dirty="0" err="1" smtClean="0"/>
              <a:t>between</a:t>
            </a:r>
            <a:r>
              <a:rPr lang="pt-PT" dirty="0" smtClean="0"/>
              <a:t> upgrades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non-upgrades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Data </a:t>
            </a:r>
            <a:r>
              <a:rPr lang="pt-PT" dirty="0" err="1" smtClean="0"/>
              <a:t>Features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043608" y="1268761"/>
          <a:ext cx="7200800" cy="50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3600400"/>
              </a:tblGrid>
              <a:tr h="401119">
                <a:tc>
                  <a:txBody>
                    <a:bodyPr/>
                    <a:lstStyle/>
                    <a:p>
                      <a:r>
                        <a:rPr lang="pt-PT" sz="2400" b="0" dirty="0" err="1" smtClean="0">
                          <a:solidFill>
                            <a:schemeClr val="bg1"/>
                          </a:solidFill>
                        </a:rPr>
                        <a:t>biopsy</a:t>
                      </a:r>
                      <a:r>
                        <a:rPr lang="pt-PT" sz="24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PT" sz="2400" b="0" dirty="0" err="1" smtClean="0">
                          <a:solidFill>
                            <a:schemeClr val="bg1"/>
                          </a:solidFill>
                        </a:rPr>
                        <a:t>procedure</a:t>
                      </a:r>
                      <a:endParaRPr lang="pt-PT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400" b="1" dirty="0" err="1" smtClean="0">
                          <a:solidFill>
                            <a:schemeClr val="bg1"/>
                          </a:solidFill>
                        </a:rPr>
                        <a:t>abn</a:t>
                      </a:r>
                      <a:r>
                        <a:rPr lang="pt-PT" sz="2400" b="1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r>
                        <a:rPr lang="pt-PT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PT" sz="2400" b="1" baseline="0" dirty="0" err="1" smtClean="0">
                          <a:solidFill>
                            <a:schemeClr val="bg1"/>
                          </a:solidFill>
                        </a:rPr>
                        <a:t>disappeared</a:t>
                      </a:r>
                      <a:endParaRPr lang="pt-PT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3944"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pathology</a:t>
                      </a:r>
                      <a:r>
                        <a:rPr lang="pt-PT" sz="2400" dirty="0" smtClean="0"/>
                        <a:t> </a:t>
                      </a:r>
                      <a:r>
                        <a:rPr lang="pt-PT" sz="2400" dirty="0" err="1" smtClean="0"/>
                        <a:t>priority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b="1" dirty="0" err="1" smtClean="0"/>
                        <a:t>mass</a:t>
                      </a:r>
                      <a:r>
                        <a:rPr lang="pt-PT" sz="2400" b="1" baseline="0" dirty="0" smtClean="0"/>
                        <a:t> </a:t>
                      </a:r>
                      <a:r>
                        <a:rPr lang="pt-PT" sz="2400" b="1" baseline="0" dirty="0" err="1" smtClean="0"/>
                        <a:t>present</a:t>
                      </a:r>
                      <a:endParaRPr lang="pt-PT" sz="2400" b="1" dirty="0"/>
                    </a:p>
                  </a:txBody>
                  <a:tcPr/>
                </a:tc>
              </a:tr>
              <a:tr h="463944"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pathology</a:t>
                      </a:r>
                      <a:r>
                        <a:rPr lang="pt-PT" sz="2400" baseline="0" dirty="0" smtClean="0"/>
                        <a:t> </a:t>
                      </a:r>
                      <a:r>
                        <a:rPr lang="pt-PT" sz="2400" baseline="0" dirty="0" err="1" smtClean="0"/>
                        <a:t>description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asymmettry</a:t>
                      </a:r>
                      <a:endParaRPr lang="pt-PT" sz="2400" dirty="0"/>
                    </a:p>
                  </a:txBody>
                  <a:tcPr/>
                </a:tc>
              </a:tr>
              <a:tr h="463944"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concordance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architectural</a:t>
                      </a:r>
                      <a:r>
                        <a:rPr lang="pt-PT" sz="2400" dirty="0" smtClean="0"/>
                        <a:t> </a:t>
                      </a:r>
                      <a:r>
                        <a:rPr lang="pt-PT" sz="2400" dirty="0" err="1" smtClean="0"/>
                        <a:t>distortion</a:t>
                      </a:r>
                      <a:endParaRPr lang="pt-PT" sz="2400" dirty="0"/>
                    </a:p>
                  </a:txBody>
                  <a:tcPr/>
                </a:tc>
              </a:tr>
              <a:tr h="463944"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mammography</a:t>
                      </a:r>
                      <a:r>
                        <a:rPr lang="pt-PT" sz="2400" dirty="0" smtClean="0"/>
                        <a:t> </a:t>
                      </a:r>
                      <a:r>
                        <a:rPr lang="pt-PT" sz="2400" dirty="0" err="1" smtClean="0"/>
                        <a:t>birads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b="1" dirty="0" err="1" smtClean="0"/>
                        <a:t>calcs</a:t>
                      </a:r>
                      <a:endParaRPr lang="pt-PT" sz="2400" b="1" dirty="0"/>
                    </a:p>
                  </a:txBody>
                  <a:tcPr/>
                </a:tc>
              </a:tr>
              <a:tr h="463944"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ultrasound</a:t>
                      </a:r>
                      <a:r>
                        <a:rPr lang="pt-PT" sz="2400" dirty="0" smtClean="0"/>
                        <a:t> </a:t>
                      </a:r>
                      <a:r>
                        <a:rPr lang="pt-PT" sz="2400" dirty="0" err="1" smtClean="0"/>
                        <a:t>birads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mass</a:t>
                      </a:r>
                      <a:r>
                        <a:rPr lang="pt-PT" sz="2400" dirty="0" smtClean="0"/>
                        <a:t> </a:t>
                      </a:r>
                      <a:r>
                        <a:rPr lang="pt-PT" sz="2400" dirty="0" err="1" smtClean="0"/>
                        <a:t>shape</a:t>
                      </a:r>
                      <a:endParaRPr lang="pt-PT" sz="2400" dirty="0"/>
                    </a:p>
                  </a:txBody>
                  <a:tcPr/>
                </a:tc>
              </a:tr>
              <a:tr h="463944"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MRI </a:t>
                      </a:r>
                      <a:r>
                        <a:rPr lang="pt-PT" sz="2400" dirty="0" err="1" smtClean="0"/>
                        <a:t>birads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mass</a:t>
                      </a:r>
                      <a:r>
                        <a:rPr lang="pt-PT" sz="2400" dirty="0" smtClean="0"/>
                        <a:t> </a:t>
                      </a:r>
                      <a:r>
                        <a:rPr lang="pt-PT" sz="2400" dirty="0" err="1" smtClean="0"/>
                        <a:t>margins</a:t>
                      </a:r>
                      <a:endParaRPr lang="pt-PT" sz="2400" dirty="0"/>
                    </a:p>
                  </a:txBody>
                  <a:tcPr/>
                </a:tc>
              </a:tr>
              <a:tr h="463944"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combined</a:t>
                      </a:r>
                      <a:r>
                        <a:rPr lang="pt-PT" sz="2400" dirty="0" smtClean="0"/>
                        <a:t> </a:t>
                      </a:r>
                      <a:r>
                        <a:rPr lang="pt-PT" sz="2400" dirty="0" err="1" smtClean="0"/>
                        <a:t>birads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mass</a:t>
                      </a:r>
                      <a:r>
                        <a:rPr lang="pt-PT" sz="2400" dirty="0" smtClean="0"/>
                        <a:t> </a:t>
                      </a:r>
                      <a:r>
                        <a:rPr lang="pt-PT" sz="2400" dirty="0" err="1" smtClean="0"/>
                        <a:t>density</a:t>
                      </a:r>
                      <a:endParaRPr lang="pt-PT" sz="2400" dirty="0"/>
                    </a:p>
                  </a:txBody>
                  <a:tcPr/>
                </a:tc>
              </a:tr>
              <a:tr h="463944"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biopsy</a:t>
                      </a:r>
                      <a:r>
                        <a:rPr lang="pt-PT" sz="2400" dirty="0" smtClean="0"/>
                        <a:t> </a:t>
                      </a:r>
                      <a:r>
                        <a:rPr lang="pt-PT" sz="2400" dirty="0" err="1" smtClean="0"/>
                        <a:t>needle</a:t>
                      </a:r>
                      <a:r>
                        <a:rPr lang="pt-PT" sz="2400" dirty="0" smtClean="0"/>
                        <a:t> </a:t>
                      </a:r>
                      <a:r>
                        <a:rPr lang="pt-PT" sz="2400" dirty="0" err="1" smtClean="0"/>
                        <a:t>type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calcifications</a:t>
                      </a:r>
                      <a:endParaRPr lang="pt-PT" sz="2400" dirty="0"/>
                    </a:p>
                  </a:txBody>
                  <a:tcPr/>
                </a:tc>
              </a:tr>
              <a:tr h="463944"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biopsy</a:t>
                      </a:r>
                      <a:r>
                        <a:rPr lang="pt-PT" sz="2400" dirty="0" smtClean="0"/>
                        <a:t> </a:t>
                      </a:r>
                      <a:r>
                        <a:rPr lang="pt-PT" sz="2400" dirty="0" err="1" smtClean="0"/>
                        <a:t>needle</a:t>
                      </a:r>
                      <a:r>
                        <a:rPr lang="pt-PT" sz="2400" baseline="0" dirty="0" smtClean="0"/>
                        <a:t> </a:t>
                      </a:r>
                      <a:r>
                        <a:rPr lang="pt-PT" sz="2400" baseline="0" dirty="0" err="1" smtClean="0"/>
                        <a:t>gauge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calcification</a:t>
                      </a:r>
                      <a:r>
                        <a:rPr lang="pt-PT" sz="2400" baseline="0" dirty="0" smtClean="0"/>
                        <a:t> </a:t>
                      </a:r>
                      <a:r>
                        <a:rPr lang="pt-PT" sz="2400" baseline="0" dirty="0" err="1" smtClean="0"/>
                        <a:t>distribution</a:t>
                      </a:r>
                      <a:endParaRPr lang="pt-PT" sz="2400" dirty="0"/>
                    </a:p>
                  </a:txBody>
                  <a:tcPr/>
                </a:tc>
              </a:tr>
              <a:tr h="463944">
                <a:tc>
                  <a:txBody>
                    <a:bodyPr/>
                    <a:lstStyle/>
                    <a:p>
                      <a:r>
                        <a:rPr lang="pt-PT" sz="2400" b="1" dirty="0" err="1" smtClean="0"/>
                        <a:t>clip</a:t>
                      </a:r>
                      <a:r>
                        <a:rPr lang="pt-PT" sz="2400" b="1" dirty="0" smtClean="0"/>
                        <a:t> </a:t>
                      </a:r>
                      <a:r>
                        <a:rPr lang="pt-PT" sz="2400" b="1" dirty="0" err="1" smtClean="0"/>
                        <a:t>in</a:t>
                      </a:r>
                      <a:r>
                        <a:rPr lang="pt-PT" sz="2400" b="1" dirty="0" smtClean="0"/>
                        <a:t> site </a:t>
                      </a:r>
                      <a:r>
                        <a:rPr lang="pt-PT" sz="2400" b="1" dirty="0" err="1" smtClean="0"/>
                        <a:t>of</a:t>
                      </a:r>
                      <a:r>
                        <a:rPr lang="pt-PT" sz="2400" b="1" dirty="0" smtClean="0"/>
                        <a:t> </a:t>
                      </a:r>
                      <a:r>
                        <a:rPr lang="pt-PT" sz="2400" b="1" dirty="0" err="1" smtClean="0"/>
                        <a:t>biopsy</a:t>
                      </a:r>
                      <a:endParaRPr lang="pt-P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mass</a:t>
                      </a:r>
                      <a:r>
                        <a:rPr lang="pt-PT" sz="2400" dirty="0" smtClean="0"/>
                        <a:t> </a:t>
                      </a:r>
                      <a:r>
                        <a:rPr lang="pt-PT" sz="2400" dirty="0" err="1" smtClean="0"/>
                        <a:t>size</a:t>
                      </a:r>
                      <a:endParaRPr lang="pt-PT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WEKA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Aleph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7800"/>
          </a:xfrm>
        </p:spPr>
        <p:txBody>
          <a:bodyPr>
            <a:normAutofit/>
          </a:bodyPr>
          <a:lstStyle/>
          <a:p>
            <a:r>
              <a:rPr lang="pt-PT" sz="4000" dirty="0" smtClean="0"/>
              <a:t>Data </a:t>
            </a:r>
            <a:r>
              <a:rPr lang="pt-PT" sz="4000" dirty="0" err="1" smtClean="0"/>
              <a:t>cleaning</a:t>
            </a:r>
            <a:r>
              <a:rPr lang="pt-PT" sz="4000" dirty="0" smtClean="0"/>
              <a:t>, </a:t>
            </a:r>
            <a:r>
              <a:rPr lang="pt-PT" sz="4000" dirty="0" err="1" smtClean="0"/>
              <a:t>single</a:t>
            </a:r>
            <a:r>
              <a:rPr lang="pt-PT" sz="4000" dirty="0" smtClean="0"/>
              <a:t> </a:t>
            </a:r>
            <a:r>
              <a:rPr lang="pt-PT" sz="4000" dirty="0" err="1" smtClean="0"/>
              <a:t>table</a:t>
            </a:r>
            <a:endParaRPr lang="pt-PT" sz="4000" dirty="0" smtClean="0"/>
          </a:p>
          <a:p>
            <a:r>
              <a:rPr lang="pt-PT" sz="4000" dirty="0" smtClean="0"/>
              <a:t>15-fold </a:t>
            </a:r>
            <a:r>
              <a:rPr lang="pt-PT" sz="4000" dirty="0" err="1" smtClean="0"/>
              <a:t>stratified</a:t>
            </a:r>
            <a:r>
              <a:rPr lang="pt-PT" sz="4000" dirty="0" smtClean="0"/>
              <a:t> </a:t>
            </a:r>
            <a:r>
              <a:rPr lang="pt-PT" sz="4000" dirty="0" err="1" smtClean="0"/>
              <a:t>cross-validation</a:t>
            </a:r>
            <a:r>
              <a:rPr lang="pt-PT" sz="4000" dirty="0" smtClean="0"/>
              <a:t> (</a:t>
            </a:r>
            <a:r>
              <a:rPr lang="pt-PT" sz="4000" dirty="0" err="1" smtClean="0"/>
              <a:t>leave-one-out</a:t>
            </a:r>
            <a:r>
              <a:rPr lang="pt-PT" sz="4000" dirty="0" smtClean="0"/>
              <a:t>)</a:t>
            </a:r>
          </a:p>
          <a:p>
            <a:r>
              <a:rPr lang="pt-PT" sz="4000" dirty="0" smtClean="0"/>
              <a:t>WEKA (</a:t>
            </a:r>
            <a:r>
              <a:rPr lang="pt-PT" sz="4000" dirty="0" err="1" smtClean="0"/>
              <a:t>Bayes</a:t>
            </a:r>
            <a:r>
              <a:rPr lang="pt-PT" sz="4000" dirty="0" smtClean="0"/>
              <a:t> </a:t>
            </a:r>
            <a:r>
              <a:rPr lang="pt-PT" sz="4000" dirty="0" smtClean="0"/>
              <a:t>TAN) </a:t>
            </a:r>
            <a:r>
              <a:rPr lang="pt-PT" sz="4000" dirty="0" err="1" smtClean="0"/>
              <a:t>and</a:t>
            </a:r>
            <a:r>
              <a:rPr lang="pt-PT" sz="4000" dirty="0" smtClean="0"/>
              <a:t> </a:t>
            </a:r>
            <a:r>
              <a:rPr lang="pt-PT" sz="4000" dirty="0" err="1" smtClean="0"/>
              <a:t>Aleph</a:t>
            </a:r>
            <a:endParaRPr lang="pt-PT" sz="4000" dirty="0" smtClean="0"/>
          </a:p>
          <a:p>
            <a:pPr lvl="2"/>
            <a:r>
              <a:rPr lang="pt-PT" sz="3600" b="1" dirty="0" err="1" smtClean="0">
                <a:solidFill>
                  <a:srgbClr val="FFC000"/>
                </a:solidFill>
              </a:rPr>
              <a:t>Without</a:t>
            </a:r>
            <a:r>
              <a:rPr lang="pt-PT" sz="3600" dirty="0" smtClean="0"/>
              <a:t> </a:t>
            </a:r>
            <a:r>
              <a:rPr lang="pt-PT" sz="3600" dirty="0" err="1" smtClean="0"/>
              <a:t>expert</a:t>
            </a:r>
            <a:r>
              <a:rPr lang="pt-PT" sz="3600" dirty="0" smtClean="0"/>
              <a:t> </a:t>
            </a:r>
            <a:r>
              <a:rPr lang="pt-PT" sz="3600" dirty="0" err="1" smtClean="0"/>
              <a:t>knowledge</a:t>
            </a:r>
            <a:endParaRPr lang="pt-PT" sz="3600" dirty="0" smtClean="0"/>
          </a:p>
          <a:p>
            <a:pPr lvl="2"/>
            <a:r>
              <a:rPr lang="pt-PT" sz="3600" b="1" dirty="0" err="1" smtClean="0">
                <a:solidFill>
                  <a:srgbClr val="FFC000"/>
                </a:solidFill>
              </a:rPr>
              <a:t>With</a:t>
            </a:r>
            <a:r>
              <a:rPr lang="pt-PT" sz="3600" dirty="0" smtClean="0"/>
              <a:t> </a:t>
            </a:r>
            <a:r>
              <a:rPr lang="pt-PT" sz="3600" dirty="0" err="1" smtClean="0"/>
              <a:t>expert</a:t>
            </a:r>
            <a:r>
              <a:rPr lang="pt-PT" sz="3600" dirty="0" smtClean="0"/>
              <a:t> </a:t>
            </a:r>
            <a:r>
              <a:rPr lang="pt-PT" sz="3600" dirty="0" err="1" smtClean="0"/>
              <a:t>knowledge</a:t>
            </a:r>
            <a:endParaRPr lang="pt-PT" sz="3600" dirty="0" smtClean="0"/>
          </a:p>
          <a:p>
            <a:pPr>
              <a:buNone/>
            </a:pPr>
            <a:endParaRPr lang="pt-PT" dirty="0" smtClean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  <p:cxnSp>
        <p:nvCxnSpPr>
          <p:cNvPr id="7" name="Conexão recta 6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WEKA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Aleph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FFC000"/>
                </a:solidFill>
              </a:rPr>
              <a:t>W</a:t>
            </a:r>
            <a:r>
              <a:rPr lang="pt-PT" dirty="0" smtClean="0"/>
              <a:t>aikato </a:t>
            </a:r>
            <a:r>
              <a:rPr lang="pt-PT" b="1" dirty="0" err="1" smtClean="0">
                <a:solidFill>
                  <a:srgbClr val="FFC000"/>
                </a:solidFill>
              </a:rPr>
              <a:t>E</a:t>
            </a:r>
            <a:r>
              <a:rPr lang="pt-PT" dirty="0" err="1" smtClean="0"/>
              <a:t>nvironment</a:t>
            </a:r>
            <a:r>
              <a:rPr lang="pt-PT" dirty="0" smtClean="0"/>
              <a:t> for </a:t>
            </a:r>
            <a:r>
              <a:rPr lang="pt-PT" b="1" dirty="0" err="1" smtClean="0">
                <a:solidFill>
                  <a:srgbClr val="FFC000"/>
                </a:solidFill>
              </a:rPr>
              <a:t>K</a:t>
            </a:r>
            <a:r>
              <a:rPr lang="pt-PT" dirty="0" err="1" smtClean="0"/>
              <a:t>nowledge</a:t>
            </a:r>
            <a:r>
              <a:rPr lang="pt-PT" dirty="0" smtClean="0"/>
              <a:t> </a:t>
            </a:r>
            <a:r>
              <a:rPr lang="pt-PT" b="1" dirty="0" err="1" smtClean="0">
                <a:solidFill>
                  <a:srgbClr val="FFC000"/>
                </a:solidFill>
              </a:rPr>
              <a:t>A</a:t>
            </a:r>
            <a:r>
              <a:rPr lang="pt-PT" dirty="0" err="1" smtClean="0"/>
              <a:t>nalysis</a:t>
            </a:r>
            <a:endParaRPr lang="pt-PT" dirty="0" smtClean="0"/>
          </a:p>
          <a:p>
            <a:pPr lvl="1"/>
            <a:r>
              <a:rPr lang="pt-PT" dirty="0" err="1" smtClean="0"/>
              <a:t>Collection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machine</a:t>
            </a:r>
            <a:r>
              <a:rPr lang="pt-PT" dirty="0" smtClean="0"/>
              <a:t> </a:t>
            </a:r>
            <a:r>
              <a:rPr lang="pt-PT" dirty="0" err="1" smtClean="0"/>
              <a:t>learning</a:t>
            </a:r>
            <a:r>
              <a:rPr lang="pt-PT" dirty="0" smtClean="0"/>
              <a:t> </a:t>
            </a:r>
            <a:r>
              <a:rPr lang="pt-PT" dirty="0" err="1" smtClean="0"/>
              <a:t>algorithms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data </a:t>
            </a:r>
            <a:r>
              <a:rPr lang="pt-PT" dirty="0" err="1" smtClean="0"/>
              <a:t>mining</a:t>
            </a:r>
            <a:r>
              <a:rPr lang="pt-PT" dirty="0" smtClean="0"/>
              <a:t> </a:t>
            </a:r>
            <a:r>
              <a:rPr lang="pt-PT" dirty="0" err="1" smtClean="0"/>
              <a:t>tasks</a:t>
            </a:r>
            <a:endParaRPr lang="pt-PT" dirty="0" smtClean="0"/>
          </a:p>
          <a:p>
            <a:pPr lvl="2"/>
            <a:r>
              <a:rPr lang="pt-PT" dirty="0" smtClean="0"/>
              <a:t>use “</a:t>
            </a:r>
            <a:r>
              <a:rPr lang="pt-PT" dirty="0" err="1" smtClean="0"/>
              <a:t>propositionalized</a:t>
            </a:r>
            <a:r>
              <a:rPr lang="pt-PT" dirty="0" smtClean="0"/>
              <a:t>” data (</a:t>
            </a:r>
            <a:r>
              <a:rPr lang="pt-PT" dirty="0" err="1" smtClean="0"/>
              <a:t>flat</a:t>
            </a:r>
            <a:r>
              <a:rPr lang="pt-PT" dirty="0" smtClean="0"/>
              <a:t> </a:t>
            </a:r>
            <a:r>
              <a:rPr lang="pt-PT" dirty="0" err="1" smtClean="0"/>
              <a:t>table</a:t>
            </a:r>
            <a:r>
              <a:rPr lang="pt-PT" dirty="0" smtClean="0"/>
              <a:t>)</a:t>
            </a:r>
          </a:p>
          <a:p>
            <a:r>
              <a:rPr lang="pt-PT" dirty="0" smtClean="0">
                <a:solidFill>
                  <a:srgbClr val="FFC000"/>
                </a:solidFill>
              </a:rPr>
              <a:t>A</a:t>
            </a:r>
            <a:r>
              <a:rPr lang="pt-PT" dirty="0" smtClean="0"/>
              <a:t> </a:t>
            </a:r>
            <a:r>
              <a:rPr lang="pt-PT" b="1" dirty="0" err="1" smtClean="0">
                <a:solidFill>
                  <a:srgbClr val="FFC000"/>
                </a:solidFill>
              </a:rPr>
              <a:t>L</a:t>
            </a:r>
            <a:r>
              <a:rPr lang="pt-PT" dirty="0" err="1" smtClean="0"/>
              <a:t>earning</a:t>
            </a:r>
            <a:r>
              <a:rPr lang="pt-PT" dirty="0" smtClean="0"/>
              <a:t> </a:t>
            </a:r>
            <a:r>
              <a:rPr lang="pt-PT" b="1" dirty="0" err="1" smtClean="0">
                <a:solidFill>
                  <a:srgbClr val="FFC000"/>
                </a:solidFill>
              </a:rPr>
              <a:t>E</a:t>
            </a:r>
            <a:r>
              <a:rPr lang="pt-PT" dirty="0" err="1" smtClean="0"/>
              <a:t>ngine</a:t>
            </a:r>
            <a:r>
              <a:rPr lang="pt-PT" dirty="0" smtClean="0"/>
              <a:t> for </a:t>
            </a:r>
            <a:r>
              <a:rPr lang="pt-PT" b="1" dirty="0" err="1" smtClean="0">
                <a:solidFill>
                  <a:srgbClr val="FFC000"/>
                </a:solidFill>
              </a:rPr>
              <a:t>P</a:t>
            </a:r>
            <a:r>
              <a:rPr lang="pt-PT" dirty="0" err="1" smtClean="0"/>
              <a:t>roposing</a:t>
            </a:r>
            <a:r>
              <a:rPr lang="pt-PT" dirty="0" smtClean="0"/>
              <a:t> </a:t>
            </a:r>
            <a:r>
              <a:rPr lang="pt-PT" b="1" dirty="0" err="1" smtClean="0">
                <a:solidFill>
                  <a:srgbClr val="FFC000"/>
                </a:solidFill>
              </a:rPr>
              <a:t>H</a:t>
            </a:r>
            <a:r>
              <a:rPr lang="pt-PT" dirty="0" err="1" smtClean="0"/>
              <a:t>ypotheses</a:t>
            </a:r>
            <a:endParaRPr lang="pt-PT" dirty="0" smtClean="0"/>
          </a:p>
          <a:p>
            <a:pPr lvl="1"/>
            <a:r>
              <a:rPr lang="pt-PT" dirty="0" err="1" smtClean="0"/>
              <a:t>Inductive</a:t>
            </a:r>
            <a:r>
              <a:rPr lang="pt-PT" dirty="0" smtClean="0"/>
              <a:t> </a:t>
            </a:r>
            <a:r>
              <a:rPr lang="pt-PT" dirty="0" err="1" smtClean="0"/>
              <a:t>Logic</a:t>
            </a:r>
            <a:r>
              <a:rPr lang="pt-PT" dirty="0" smtClean="0"/>
              <a:t> </a:t>
            </a:r>
            <a:r>
              <a:rPr lang="pt-PT" dirty="0" err="1" smtClean="0"/>
              <a:t>Programming</a:t>
            </a:r>
            <a:r>
              <a:rPr lang="pt-PT" dirty="0" smtClean="0"/>
              <a:t>  (ILP) </a:t>
            </a:r>
            <a:r>
              <a:rPr lang="pt-PT" dirty="0" err="1" smtClean="0"/>
              <a:t>system</a:t>
            </a:r>
            <a:endParaRPr lang="pt-PT" dirty="0" smtClean="0"/>
          </a:p>
          <a:p>
            <a:pPr lvl="1"/>
            <a:r>
              <a:rPr lang="pt-PT" dirty="0" err="1" smtClean="0"/>
              <a:t>Knowledge</a:t>
            </a:r>
            <a:r>
              <a:rPr lang="pt-PT" dirty="0" smtClean="0"/>
              <a:t> </a:t>
            </a:r>
            <a:r>
              <a:rPr lang="pt-PT" dirty="0" err="1" smtClean="0"/>
              <a:t>representation</a:t>
            </a:r>
            <a:r>
              <a:rPr lang="pt-PT" dirty="0" smtClean="0"/>
              <a:t>: </a:t>
            </a:r>
            <a:r>
              <a:rPr lang="pt-PT" b="1" dirty="0" err="1" smtClean="0">
                <a:solidFill>
                  <a:srgbClr val="FFC000"/>
                </a:solidFill>
              </a:rPr>
              <a:t>first</a:t>
            </a:r>
            <a:r>
              <a:rPr lang="pt-PT" b="1" dirty="0" smtClean="0">
                <a:solidFill>
                  <a:srgbClr val="FFC000"/>
                </a:solidFill>
              </a:rPr>
              <a:t> </a:t>
            </a:r>
            <a:r>
              <a:rPr lang="pt-PT" b="1" dirty="0" err="1" smtClean="0">
                <a:solidFill>
                  <a:srgbClr val="FFC000"/>
                </a:solidFill>
              </a:rPr>
              <a:t>order</a:t>
            </a:r>
            <a:r>
              <a:rPr lang="pt-PT" b="1" dirty="0" smtClean="0">
                <a:solidFill>
                  <a:srgbClr val="FFC000"/>
                </a:solidFill>
              </a:rPr>
              <a:t> </a:t>
            </a:r>
            <a:r>
              <a:rPr lang="pt-PT" b="1" dirty="0" err="1" smtClean="0">
                <a:solidFill>
                  <a:srgbClr val="FFC000"/>
                </a:solidFill>
              </a:rPr>
              <a:t>rules</a:t>
            </a:r>
            <a:endParaRPr lang="pt-PT" b="1" dirty="0">
              <a:solidFill>
                <a:srgbClr val="FFC0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  <p:cxnSp>
        <p:nvCxnSpPr>
          <p:cNvPr id="6" name="Conexão recta 5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Method</a:t>
            </a:r>
            <a:endParaRPr lang="pt-PT" dirty="0"/>
          </a:p>
        </p:txBody>
      </p:sp>
      <p:sp>
        <p:nvSpPr>
          <p:cNvPr id="4" name="Oval 3"/>
          <p:cNvSpPr/>
          <p:nvPr/>
        </p:nvSpPr>
        <p:spPr>
          <a:xfrm>
            <a:off x="40325" y="1261776"/>
            <a:ext cx="5107739" cy="195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solidFill>
                  <a:srgbClr val="FFC000"/>
                </a:solidFill>
              </a:rPr>
              <a:t>Learn</a:t>
            </a:r>
            <a:r>
              <a:rPr lang="pt-PT" sz="2400" dirty="0" smtClean="0"/>
              <a:t> </a:t>
            </a:r>
            <a:r>
              <a:rPr lang="pt-PT" sz="2400" dirty="0" err="1" smtClean="0"/>
              <a:t>rules</a:t>
            </a:r>
            <a:r>
              <a:rPr lang="pt-PT" sz="2400" dirty="0" smtClean="0"/>
              <a:t> </a:t>
            </a:r>
            <a:r>
              <a:rPr lang="pt-PT" sz="2400" dirty="0" err="1" smtClean="0"/>
              <a:t>about</a:t>
            </a:r>
            <a:r>
              <a:rPr lang="pt-PT" sz="2400" dirty="0" smtClean="0"/>
              <a:t> </a:t>
            </a:r>
            <a:r>
              <a:rPr lang="pt-PT" sz="2400" dirty="0" smtClean="0"/>
              <a:t> </a:t>
            </a:r>
            <a:r>
              <a:rPr lang="pt-PT" sz="2400" dirty="0" err="1" smtClean="0"/>
              <a:t>how</a:t>
            </a:r>
            <a:r>
              <a:rPr lang="pt-PT" sz="2400" dirty="0" smtClean="0"/>
              <a:t> </a:t>
            </a:r>
            <a:r>
              <a:rPr lang="pt-PT" sz="2400" dirty="0" err="1" smtClean="0"/>
              <a:t>and</a:t>
            </a:r>
            <a:r>
              <a:rPr lang="pt-PT" sz="2400" dirty="0" smtClean="0"/>
              <a:t> </a:t>
            </a:r>
            <a:r>
              <a:rPr lang="pt-PT" sz="2400" dirty="0" err="1" smtClean="0"/>
              <a:t>why</a:t>
            </a:r>
            <a:r>
              <a:rPr lang="pt-PT" sz="2400" dirty="0" smtClean="0"/>
              <a:t> </a:t>
            </a:r>
            <a:r>
              <a:rPr lang="pt-PT" sz="2400" dirty="0" err="1" smtClean="0"/>
              <a:t>non-definitive</a:t>
            </a:r>
            <a:r>
              <a:rPr lang="pt-PT" sz="2400" dirty="0" smtClean="0"/>
              <a:t> cases are “</a:t>
            </a:r>
            <a:r>
              <a:rPr lang="pt-PT" sz="2400" dirty="0" err="1" smtClean="0"/>
              <a:t>upgraded</a:t>
            </a:r>
            <a:r>
              <a:rPr lang="pt-PT" sz="2400" dirty="0" smtClean="0"/>
              <a:t>”</a:t>
            </a:r>
          </a:p>
        </p:txBody>
      </p:sp>
      <p:sp>
        <p:nvSpPr>
          <p:cNvPr id="5" name="Rectângulo arredondado 4"/>
          <p:cNvSpPr/>
          <p:nvPr/>
        </p:nvSpPr>
        <p:spPr>
          <a:xfrm>
            <a:off x="5354665" y="1412776"/>
            <a:ext cx="3298748" cy="1560959"/>
          </a:xfrm>
          <a:prstGeom prst="roundRect">
            <a:avLst>
              <a:gd name="adj" fmla="val 142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err="1" smtClean="0"/>
              <a:t>Other</a:t>
            </a:r>
            <a:r>
              <a:rPr lang="pt-PT" sz="2400" dirty="0" smtClean="0"/>
              <a:t> </a:t>
            </a:r>
            <a:r>
              <a:rPr lang="pt-PT" sz="2400" dirty="0" err="1" smtClean="0"/>
              <a:t>rules</a:t>
            </a:r>
            <a:r>
              <a:rPr lang="pt-PT" sz="2400" dirty="0" smtClean="0"/>
              <a:t> (</a:t>
            </a:r>
            <a:r>
              <a:rPr lang="pt-PT" sz="2400" dirty="0" err="1" smtClean="0"/>
              <a:t>simple</a:t>
            </a:r>
            <a:r>
              <a:rPr lang="pt-PT" sz="2400" dirty="0" smtClean="0"/>
              <a:t>) </a:t>
            </a:r>
            <a:r>
              <a:rPr lang="pt-PT" sz="2400" dirty="0" err="1" smtClean="0"/>
              <a:t>provided</a:t>
            </a:r>
            <a:r>
              <a:rPr lang="pt-PT" sz="2400" dirty="0" smtClean="0"/>
              <a:t> </a:t>
            </a:r>
            <a:r>
              <a:rPr lang="pt-PT" sz="2400" dirty="0" err="1" smtClean="0"/>
              <a:t>by</a:t>
            </a:r>
            <a:r>
              <a:rPr lang="pt-PT" sz="2400" dirty="0" smtClean="0"/>
              <a:t> a </a:t>
            </a:r>
            <a:r>
              <a:rPr lang="pt-PT" sz="2400" dirty="0" err="1" smtClean="0"/>
              <a:t>specialist</a:t>
            </a:r>
            <a:endParaRPr lang="pt-PT" sz="2400" dirty="0" smtClean="0"/>
          </a:p>
        </p:txBody>
      </p:sp>
      <p:sp>
        <p:nvSpPr>
          <p:cNvPr id="6" name="Rectângulo 5"/>
          <p:cNvSpPr/>
          <p:nvPr/>
        </p:nvSpPr>
        <p:spPr>
          <a:xfrm>
            <a:off x="3582144" y="3371393"/>
            <a:ext cx="2553870" cy="1170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smtClean="0"/>
              <a:t>Combine</a:t>
            </a:r>
            <a:endParaRPr lang="pt-PT" sz="3600" dirty="0" smtClean="0"/>
          </a:p>
        </p:txBody>
      </p:sp>
      <p:cxnSp>
        <p:nvCxnSpPr>
          <p:cNvPr id="8" name="Conexão recta unidireccional 7"/>
          <p:cNvCxnSpPr>
            <a:stCxn id="4" idx="5"/>
          </p:cNvCxnSpPr>
          <p:nvPr/>
        </p:nvCxnSpPr>
        <p:spPr>
          <a:xfrm flipH="1">
            <a:off x="4396302" y="2927230"/>
            <a:ext cx="3750" cy="62739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unidireccional 9"/>
          <p:cNvCxnSpPr>
            <a:stCxn id="5" idx="2"/>
          </p:cNvCxnSpPr>
          <p:nvPr/>
        </p:nvCxnSpPr>
        <p:spPr>
          <a:xfrm flipH="1">
            <a:off x="5148064" y="2973735"/>
            <a:ext cx="1855975" cy="45526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ta para baixo 10"/>
          <p:cNvSpPr/>
          <p:nvPr/>
        </p:nvSpPr>
        <p:spPr>
          <a:xfrm>
            <a:off x="4572803" y="4293096"/>
            <a:ext cx="532056" cy="87804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Fluxograma: processo alternativo 11"/>
          <p:cNvSpPr/>
          <p:nvPr/>
        </p:nvSpPr>
        <p:spPr>
          <a:xfrm>
            <a:off x="3567903" y="5247709"/>
            <a:ext cx="2660281" cy="11336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err="1" smtClean="0">
                <a:solidFill>
                  <a:srgbClr val="FFC000"/>
                </a:solidFill>
              </a:rPr>
              <a:t>New</a:t>
            </a:r>
            <a:r>
              <a:rPr lang="pt-PT" sz="3600" b="1" dirty="0" smtClean="0">
                <a:solidFill>
                  <a:srgbClr val="FFC000"/>
                </a:solidFill>
              </a:rPr>
              <a:t> </a:t>
            </a:r>
            <a:r>
              <a:rPr lang="pt-PT" sz="3600" b="1" dirty="0" err="1" smtClean="0">
                <a:solidFill>
                  <a:srgbClr val="FFC000"/>
                </a:solidFill>
              </a:rPr>
              <a:t>rules</a:t>
            </a:r>
            <a:endParaRPr lang="pt-PT" sz="3600" b="1" dirty="0" smtClean="0">
              <a:solidFill>
                <a:srgbClr val="FFC000"/>
              </a:solidFill>
            </a:endParaRPr>
          </a:p>
        </p:txBody>
      </p:sp>
      <p:sp>
        <p:nvSpPr>
          <p:cNvPr id="13" name="Marcador de Posição do Número do Diapositivo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15</a:t>
            </a:fld>
            <a:endParaRPr lang="pt-PT"/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  <p:cxnSp>
        <p:nvCxnSpPr>
          <p:cNvPr id="20" name="Conexão recta unidireccional 19"/>
          <p:cNvCxnSpPr>
            <a:stCxn id="4" idx="5"/>
            <a:endCxn id="6" idx="0"/>
          </p:cNvCxnSpPr>
          <p:nvPr/>
        </p:nvCxnSpPr>
        <p:spPr>
          <a:xfrm>
            <a:off x="4400052" y="2927230"/>
            <a:ext cx="459027" cy="44416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pt-PT" sz="3600" dirty="0" err="1" smtClean="0"/>
              <a:t>Modelling</a:t>
            </a:r>
            <a:r>
              <a:rPr lang="pt-PT" sz="3600" dirty="0" smtClean="0"/>
              <a:t> upgrades </a:t>
            </a:r>
            <a:r>
              <a:rPr lang="pt-PT" sz="3600" b="1" dirty="0" err="1" smtClean="0">
                <a:solidFill>
                  <a:srgbClr val="FFC000"/>
                </a:solidFill>
              </a:rPr>
              <a:t>without</a:t>
            </a:r>
            <a:r>
              <a:rPr lang="pt-PT" sz="3600" dirty="0" smtClean="0"/>
              <a:t> </a:t>
            </a:r>
            <a:r>
              <a:rPr lang="pt-PT" sz="3600" dirty="0" err="1" smtClean="0"/>
              <a:t>expert</a:t>
            </a:r>
            <a:r>
              <a:rPr lang="pt-PT" sz="3600" dirty="0" smtClean="0"/>
              <a:t> </a:t>
            </a:r>
            <a:r>
              <a:rPr lang="pt-PT" sz="3600" dirty="0" err="1" smtClean="0"/>
              <a:t>knowledge</a:t>
            </a:r>
            <a:endParaRPr lang="pt-PT" sz="3600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t-PT" dirty="0" err="1" smtClean="0"/>
              <a:t>Aleph</a:t>
            </a:r>
            <a:r>
              <a:rPr lang="pt-PT" dirty="0" smtClean="0"/>
              <a:t> </a:t>
            </a:r>
            <a:r>
              <a:rPr lang="pt-PT" dirty="0" err="1" smtClean="0"/>
              <a:t>learning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94 cases (15+/79-)</a:t>
            </a:r>
          </a:p>
          <a:p>
            <a:r>
              <a:rPr lang="pt-PT" dirty="0" err="1" smtClean="0"/>
              <a:t>Example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rule</a:t>
            </a:r>
            <a:r>
              <a:rPr lang="pt-PT" dirty="0" smtClean="0"/>
              <a:t> </a:t>
            </a:r>
            <a:r>
              <a:rPr lang="pt-PT" dirty="0" err="1" smtClean="0"/>
              <a:t>learned</a:t>
            </a:r>
            <a:endParaRPr lang="pt-PT" dirty="0" smtClean="0"/>
          </a:p>
          <a:p>
            <a:pPr>
              <a:buNone/>
            </a:pPr>
            <a:r>
              <a:rPr lang="pt-PT" b="1" dirty="0" smtClean="0">
                <a:solidFill>
                  <a:srgbClr val="FFC000"/>
                </a:solidFill>
              </a:rPr>
              <a:t>upgrade(</a:t>
            </a:r>
            <a:r>
              <a:rPr lang="pt-PT" b="1" dirty="0" smtClean="0">
                <a:solidFill>
                  <a:srgbClr val="00B0F0"/>
                </a:solidFill>
              </a:rPr>
              <a:t>A</a:t>
            </a:r>
            <a:r>
              <a:rPr lang="pt-PT" b="1" dirty="0" smtClean="0">
                <a:solidFill>
                  <a:srgbClr val="FFC000"/>
                </a:solidFill>
              </a:rPr>
              <a:t>) </a:t>
            </a:r>
            <a:r>
              <a:rPr lang="pt-PT" b="1" dirty="0" smtClean="0">
                <a:solidFill>
                  <a:srgbClr val="FFC000"/>
                </a:solidFill>
              </a:rPr>
              <a:t> IF</a:t>
            </a:r>
            <a:endParaRPr lang="pt-PT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pt-PT" b="1" dirty="0" smtClean="0">
                <a:solidFill>
                  <a:srgbClr val="FFC000"/>
                </a:solidFill>
              </a:rPr>
              <a:t>		</a:t>
            </a:r>
            <a:r>
              <a:rPr lang="pt-PT" b="1" dirty="0" err="1" smtClean="0">
                <a:solidFill>
                  <a:srgbClr val="FFC000"/>
                </a:solidFill>
              </a:rPr>
              <a:t>bxneedlegauge</a:t>
            </a:r>
            <a:r>
              <a:rPr lang="pt-PT" b="1" dirty="0" smtClean="0">
                <a:solidFill>
                  <a:srgbClr val="FFC000"/>
                </a:solidFill>
              </a:rPr>
              <a:t>(</a:t>
            </a:r>
            <a:r>
              <a:rPr lang="pt-PT" b="1" dirty="0" smtClean="0">
                <a:solidFill>
                  <a:srgbClr val="00B0F0"/>
                </a:solidFill>
              </a:rPr>
              <a:t>A</a:t>
            </a:r>
            <a:r>
              <a:rPr lang="pt-PT" b="1" dirty="0" smtClean="0">
                <a:solidFill>
                  <a:srgbClr val="FFC000"/>
                </a:solidFill>
              </a:rPr>
              <a:t>,9</a:t>
            </a:r>
            <a:r>
              <a:rPr lang="pt-PT" b="1" dirty="0" smtClean="0">
                <a:solidFill>
                  <a:srgbClr val="FFC000"/>
                </a:solidFill>
              </a:rPr>
              <a:t>)  AND</a:t>
            </a:r>
            <a:endParaRPr lang="pt-PT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pt-PT" b="1" dirty="0" smtClean="0">
                <a:solidFill>
                  <a:srgbClr val="FFC000"/>
                </a:solidFill>
              </a:rPr>
              <a:t>		abndisappeared10(</a:t>
            </a:r>
            <a:r>
              <a:rPr lang="pt-PT" b="1" dirty="0" smtClean="0">
                <a:solidFill>
                  <a:srgbClr val="00B0F0"/>
                </a:solidFill>
              </a:rPr>
              <a:t>A</a:t>
            </a:r>
            <a:r>
              <a:rPr lang="pt-PT" b="1" dirty="0" smtClean="0">
                <a:solidFill>
                  <a:srgbClr val="FFC000"/>
                </a:solidFill>
              </a:rPr>
              <a:t>,0</a:t>
            </a:r>
            <a:r>
              <a:rPr lang="pt-PT" b="1" dirty="0" smtClean="0">
                <a:solidFill>
                  <a:srgbClr val="FFC000"/>
                </a:solidFill>
              </a:rPr>
              <a:t>)  AND</a:t>
            </a:r>
            <a:endParaRPr lang="pt-PT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pt-PT" b="1" dirty="0" smtClean="0">
                <a:solidFill>
                  <a:srgbClr val="FFC000"/>
                </a:solidFill>
              </a:rPr>
              <a:t>		mass01(</a:t>
            </a:r>
            <a:r>
              <a:rPr lang="pt-PT" b="1" dirty="0" smtClean="0">
                <a:solidFill>
                  <a:srgbClr val="00B0F0"/>
                </a:solidFill>
              </a:rPr>
              <a:t>A</a:t>
            </a:r>
            <a:r>
              <a:rPr lang="pt-PT" b="1" dirty="0" smtClean="0">
                <a:solidFill>
                  <a:srgbClr val="FFC000"/>
                </a:solidFill>
              </a:rPr>
              <a:t>,1</a:t>
            </a:r>
            <a:r>
              <a:rPr lang="pt-PT" b="1" dirty="0" smtClean="0">
                <a:solidFill>
                  <a:srgbClr val="FFC000"/>
                </a:solidFill>
              </a:rPr>
              <a:t>)  AND</a:t>
            </a:r>
            <a:endParaRPr lang="pt-PT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pt-PT" b="1" dirty="0" smtClean="0">
                <a:solidFill>
                  <a:srgbClr val="FFC000"/>
                </a:solidFill>
              </a:rPr>
              <a:t>		anotherlesionbxatsametime01(</a:t>
            </a:r>
            <a:r>
              <a:rPr lang="pt-PT" b="1" dirty="0" smtClean="0">
                <a:solidFill>
                  <a:srgbClr val="00B0F0"/>
                </a:solidFill>
              </a:rPr>
              <a:t>A</a:t>
            </a:r>
            <a:r>
              <a:rPr lang="pt-PT" b="1" dirty="0" smtClean="0">
                <a:solidFill>
                  <a:srgbClr val="FFC000"/>
                </a:solidFill>
              </a:rPr>
              <a:t>,0).</a:t>
            </a:r>
          </a:p>
          <a:p>
            <a:pPr>
              <a:buNone/>
            </a:pPr>
            <a:r>
              <a:rPr lang="pt-PT" dirty="0" smtClean="0"/>
              <a:t>[4+/0-]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  <p:cxnSp>
        <p:nvCxnSpPr>
          <p:cNvPr id="7" name="Conexão recta 6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Examples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Expert</a:t>
            </a:r>
            <a:r>
              <a:rPr lang="pt-PT" dirty="0" smtClean="0"/>
              <a:t> </a:t>
            </a:r>
            <a:r>
              <a:rPr lang="pt-PT" dirty="0" err="1" smtClean="0"/>
              <a:t>rules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(1)  </a:t>
            </a:r>
            <a:r>
              <a:rPr lang="en-US" b="1" i="1" dirty="0" smtClean="0"/>
              <a:t>Upgrade increases on stereo if calcifications and ADH are present</a:t>
            </a:r>
            <a:endParaRPr lang="pt-PT" dirty="0" smtClean="0"/>
          </a:p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</a:rPr>
              <a:t>upgrade(</a:t>
            </a:r>
            <a:r>
              <a:rPr lang="en-US" b="1" dirty="0" smtClean="0">
                <a:solidFill>
                  <a:srgbClr val="00B0F0"/>
                </a:solidFill>
              </a:rPr>
              <a:t>A</a:t>
            </a:r>
            <a:r>
              <a:rPr lang="en-US" b="1" dirty="0" smtClean="0">
                <a:solidFill>
                  <a:srgbClr val="FFC000"/>
                </a:solidFill>
              </a:rPr>
              <a:t>) </a:t>
            </a:r>
            <a:r>
              <a:rPr lang="en-US" b="1" dirty="0" smtClean="0">
                <a:solidFill>
                  <a:srgbClr val="FFC000"/>
                </a:solidFill>
              </a:rPr>
              <a:t> IF</a:t>
            </a:r>
            <a:endParaRPr lang="pt-PT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</a:rPr>
              <a:t>	</a:t>
            </a:r>
            <a:r>
              <a:rPr lang="en-US" b="1" dirty="0" err="1" smtClean="0">
                <a:solidFill>
                  <a:srgbClr val="FFC000"/>
                </a:solidFill>
              </a:rPr>
              <a:t>pathdx</a:t>
            </a:r>
            <a:r>
              <a:rPr lang="en-US" b="1" dirty="0" smtClean="0">
                <a:solidFill>
                  <a:srgbClr val="FFC000"/>
                </a:solidFill>
              </a:rPr>
              <a:t>(</a:t>
            </a:r>
            <a:r>
              <a:rPr lang="en-US" b="1" dirty="0" err="1" smtClean="0">
                <a:solidFill>
                  <a:srgbClr val="00B0F0"/>
                </a:solidFill>
              </a:rPr>
              <a:t>A</a:t>
            </a:r>
            <a:r>
              <a:rPr lang="en-US" b="1" dirty="0" err="1" smtClean="0">
                <a:solidFill>
                  <a:srgbClr val="FFC000"/>
                </a:solidFill>
              </a:rPr>
              <a:t>,atypical_ductal_hyperplasia</a:t>
            </a:r>
            <a:r>
              <a:rPr lang="en-US" b="1" dirty="0" smtClean="0">
                <a:solidFill>
                  <a:srgbClr val="FFC000"/>
                </a:solidFill>
              </a:rPr>
              <a:t>)  AND</a:t>
            </a:r>
          </a:p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   calcifications(</a:t>
            </a:r>
            <a:r>
              <a:rPr lang="en-US" b="1" dirty="0" err="1" smtClean="0">
                <a:solidFill>
                  <a:srgbClr val="00B0F0"/>
                </a:solidFill>
              </a:rPr>
              <a:t>A</a:t>
            </a:r>
            <a:r>
              <a:rPr lang="en-US" b="1" dirty="0" err="1" smtClean="0">
                <a:solidFill>
                  <a:srgbClr val="FFC000"/>
                </a:solidFill>
              </a:rPr>
              <a:t>,</a:t>
            </a:r>
            <a:r>
              <a:rPr lang="en-US" b="1" dirty="0" err="1" smtClean="0">
                <a:solidFill>
                  <a:srgbClr val="FFC000"/>
                </a:solidFill>
              </a:rPr>
              <a:t>’a,f</a:t>
            </a:r>
            <a:r>
              <a:rPr lang="en-US" b="1" dirty="0" smtClean="0">
                <a:solidFill>
                  <a:srgbClr val="FFC000"/>
                </a:solidFill>
              </a:rPr>
              <a:t>’) AND 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err="1" smtClean="0">
                <a:solidFill>
                  <a:srgbClr val="FFC000"/>
                </a:solidFill>
              </a:rPr>
              <a:t>biopsyprocedure</a:t>
            </a:r>
            <a:r>
              <a:rPr lang="en-US" b="1" dirty="0" smtClean="0">
                <a:solidFill>
                  <a:srgbClr val="FFC000"/>
                </a:solidFill>
              </a:rPr>
              <a:t>(</a:t>
            </a:r>
            <a:r>
              <a:rPr lang="en-US" b="1" dirty="0" smtClean="0">
                <a:solidFill>
                  <a:srgbClr val="00B0F0"/>
                </a:solidFill>
              </a:rPr>
              <a:t>A</a:t>
            </a:r>
            <a:r>
              <a:rPr lang="en-US" b="1" dirty="0" smtClean="0">
                <a:solidFill>
                  <a:srgbClr val="FFC000"/>
                </a:solidFill>
              </a:rPr>
              <a:t>, stereo).</a:t>
            </a:r>
          </a:p>
          <a:p>
            <a:pPr>
              <a:buNone/>
            </a:pPr>
            <a:r>
              <a:rPr lang="en-US" dirty="0" smtClean="0"/>
              <a:t>(2) </a:t>
            </a:r>
            <a:r>
              <a:rPr lang="en-US" b="1" i="1" dirty="0" smtClean="0"/>
              <a:t>Upgrade increases on US(Ultra-Sound) if high BIRADS category</a:t>
            </a:r>
            <a:endParaRPr lang="pt-PT" dirty="0" smtClean="0"/>
          </a:p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</a:rPr>
              <a:t>upgrade(</a:t>
            </a:r>
            <a:r>
              <a:rPr lang="en-US" b="1" dirty="0" smtClean="0">
                <a:solidFill>
                  <a:srgbClr val="00B0F0"/>
                </a:solidFill>
              </a:rPr>
              <a:t>A</a:t>
            </a:r>
            <a:r>
              <a:rPr lang="en-US" b="1" dirty="0" smtClean="0">
                <a:solidFill>
                  <a:srgbClr val="FFC000"/>
                </a:solidFill>
              </a:rPr>
              <a:t>) </a:t>
            </a:r>
            <a:r>
              <a:rPr lang="en-US" b="1" dirty="0" smtClean="0">
                <a:solidFill>
                  <a:srgbClr val="FFC000"/>
                </a:solidFill>
              </a:rPr>
              <a:t> IF</a:t>
            </a:r>
            <a:endParaRPr lang="pt-PT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</a:rPr>
              <a:t>	concordance(</a:t>
            </a:r>
            <a:r>
              <a:rPr lang="en-US" b="1" dirty="0" err="1" smtClean="0">
                <a:solidFill>
                  <a:srgbClr val="00B0F0"/>
                </a:solidFill>
              </a:rPr>
              <a:t>A</a:t>
            </a:r>
            <a:r>
              <a:rPr lang="en-US" b="1" dirty="0" err="1" smtClean="0">
                <a:solidFill>
                  <a:srgbClr val="FFC000"/>
                </a:solidFill>
              </a:rPr>
              <a:t>,d</a:t>
            </a:r>
            <a:r>
              <a:rPr lang="en-US" b="1" dirty="0" smtClean="0">
                <a:solidFill>
                  <a:srgbClr val="FFC000"/>
                </a:solidFill>
              </a:rPr>
              <a:t>)  AND </a:t>
            </a:r>
            <a:r>
              <a:rPr lang="en-US" b="1" dirty="0" err="1" smtClean="0">
                <a:solidFill>
                  <a:srgbClr val="FFC000"/>
                </a:solidFill>
              </a:rPr>
              <a:t>mammobirads</a:t>
            </a:r>
            <a:r>
              <a:rPr lang="en-US" b="1" dirty="0" smtClean="0">
                <a:solidFill>
                  <a:srgbClr val="FFC000"/>
                </a:solidFill>
              </a:rPr>
              <a:t>(</a:t>
            </a:r>
            <a:r>
              <a:rPr lang="en-US" b="1" dirty="0" smtClean="0">
                <a:solidFill>
                  <a:srgbClr val="00B0F0"/>
                </a:solidFill>
              </a:rPr>
              <a:t>A</a:t>
            </a:r>
            <a:r>
              <a:rPr lang="en-US" b="1" dirty="0" smtClean="0">
                <a:solidFill>
                  <a:srgbClr val="FFC000"/>
                </a:solidFill>
              </a:rPr>
              <a:t>,4B/4C/5).</a:t>
            </a:r>
            <a:endParaRPr lang="pt-PT" b="1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pt-PT" dirty="0" smtClean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  <p:cxnSp>
        <p:nvCxnSpPr>
          <p:cNvPr id="6" name="Conexão recta 5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pt-PT" sz="3600" dirty="0" err="1" smtClean="0"/>
              <a:t>Modelling</a:t>
            </a:r>
            <a:r>
              <a:rPr lang="pt-PT" sz="3600" dirty="0" smtClean="0"/>
              <a:t> upgrades </a:t>
            </a:r>
            <a:r>
              <a:rPr lang="pt-PT" sz="3600" b="1" dirty="0" err="1" smtClean="0">
                <a:solidFill>
                  <a:srgbClr val="FFC000"/>
                </a:solidFill>
              </a:rPr>
              <a:t>with</a:t>
            </a:r>
            <a:r>
              <a:rPr lang="pt-PT" sz="3600" dirty="0" smtClean="0"/>
              <a:t> </a:t>
            </a:r>
            <a:r>
              <a:rPr lang="pt-PT" sz="3600" dirty="0" err="1" smtClean="0"/>
              <a:t>expert</a:t>
            </a:r>
            <a:r>
              <a:rPr lang="pt-PT" sz="3600" dirty="0" smtClean="0"/>
              <a:t> </a:t>
            </a:r>
            <a:r>
              <a:rPr lang="pt-PT" sz="3600" dirty="0" err="1" smtClean="0"/>
              <a:t>knowledge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73215"/>
          </a:xfrm>
        </p:spPr>
        <p:txBody>
          <a:bodyPr>
            <a:normAutofit lnSpcReduction="10000"/>
          </a:bodyPr>
          <a:lstStyle/>
          <a:p>
            <a:r>
              <a:rPr lang="pt-PT" dirty="0" err="1" smtClean="0"/>
              <a:t>Example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rule</a:t>
            </a:r>
            <a:r>
              <a:rPr lang="pt-PT" dirty="0" smtClean="0"/>
              <a:t> </a:t>
            </a:r>
            <a:r>
              <a:rPr lang="pt-PT" dirty="0" err="1" smtClean="0"/>
              <a:t>learned</a:t>
            </a:r>
            <a:endParaRPr lang="pt-PT" dirty="0" smtClean="0"/>
          </a:p>
          <a:p>
            <a:pPr>
              <a:buNone/>
            </a:pPr>
            <a:r>
              <a:rPr lang="pt-PT" b="1" dirty="0" smtClean="0">
                <a:solidFill>
                  <a:srgbClr val="FFC000"/>
                </a:solidFill>
              </a:rPr>
              <a:t>upgrade(</a:t>
            </a:r>
            <a:r>
              <a:rPr lang="pt-PT" b="1" dirty="0" smtClean="0">
                <a:solidFill>
                  <a:srgbClr val="00B0F0"/>
                </a:solidFill>
              </a:rPr>
              <a:t>A</a:t>
            </a:r>
            <a:r>
              <a:rPr lang="pt-PT" b="1" dirty="0" smtClean="0">
                <a:solidFill>
                  <a:srgbClr val="FFC000"/>
                </a:solidFill>
              </a:rPr>
              <a:t>)  IF</a:t>
            </a:r>
          </a:p>
          <a:p>
            <a:pPr>
              <a:buNone/>
            </a:pPr>
            <a:r>
              <a:rPr lang="pt-PT" b="1" dirty="0" smtClean="0">
                <a:solidFill>
                  <a:srgbClr val="FFC000"/>
                </a:solidFill>
              </a:rPr>
              <a:t>		</a:t>
            </a:r>
            <a:r>
              <a:rPr lang="pt-PT" b="1" dirty="0" err="1" smtClean="0">
                <a:solidFill>
                  <a:srgbClr val="FFC000"/>
                </a:solidFill>
              </a:rPr>
              <a:t>numOfSpecimens</a:t>
            </a:r>
            <a:r>
              <a:rPr lang="pt-PT" b="1" dirty="0" smtClean="0">
                <a:solidFill>
                  <a:srgbClr val="FFC000"/>
                </a:solidFill>
              </a:rPr>
              <a:t>(</a:t>
            </a:r>
            <a:r>
              <a:rPr lang="pt-PT" b="1" dirty="0" smtClean="0">
                <a:solidFill>
                  <a:srgbClr val="00B0F0"/>
                </a:solidFill>
              </a:rPr>
              <a:t>A</a:t>
            </a:r>
            <a:r>
              <a:rPr lang="pt-PT" b="1" dirty="0" smtClean="0">
                <a:solidFill>
                  <a:srgbClr val="FFC000"/>
                </a:solidFill>
              </a:rPr>
              <a:t>,gt6)  </a:t>
            </a:r>
            <a:r>
              <a:rPr lang="pt-PT" b="1" dirty="0" smtClean="0">
                <a:solidFill>
                  <a:srgbClr val="FFC000"/>
                </a:solidFill>
              </a:rPr>
              <a:t>AND</a:t>
            </a:r>
          </a:p>
          <a:p>
            <a:pPr>
              <a:buNone/>
            </a:pPr>
            <a:r>
              <a:rPr lang="pt-PT" b="1" dirty="0" smtClean="0">
                <a:solidFill>
                  <a:srgbClr val="FFC000"/>
                </a:solidFill>
              </a:rPr>
              <a:t>		</a:t>
            </a:r>
            <a:r>
              <a:rPr lang="pt-PT" b="1" dirty="0" smtClean="0">
                <a:solidFill>
                  <a:srgbClr val="FFC000"/>
                </a:solidFill>
              </a:rPr>
              <a:t>rule1_2(</a:t>
            </a:r>
            <a:r>
              <a:rPr lang="pt-PT" b="1" dirty="0" smtClean="0">
                <a:solidFill>
                  <a:srgbClr val="00B0F0"/>
                </a:solidFill>
              </a:rPr>
              <a:t>A</a:t>
            </a:r>
            <a:r>
              <a:rPr lang="pt-PT" b="1" dirty="0" smtClean="0">
                <a:solidFill>
                  <a:srgbClr val="FFC000"/>
                </a:solidFill>
              </a:rPr>
              <a:t>)  </a:t>
            </a:r>
            <a:r>
              <a:rPr lang="pt-PT" b="1" dirty="0" smtClean="0">
                <a:solidFill>
                  <a:srgbClr val="FFC000"/>
                </a:solidFill>
              </a:rPr>
              <a:t>AND</a:t>
            </a:r>
          </a:p>
          <a:p>
            <a:pPr>
              <a:buNone/>
            </a:pPr>
            <a:r>
              <a:rPr lang="pt-PT" b="1" dirty="0" smtClean="0">
                <a:solidFill>
                  <a:srgbClr val="FFC000"/>
                </a:solidFill>
              </a:rPr>
              <a:t>		</a:t>
            </a:r>
            <a:r>
              <a:rPr lang="pt-PT" b="1" dirty="0" smtClean="0">
                <a:solidFill>
                  <a:srgbClr val="FFC000"/>
                </a:solidFill>
              </a:rPr>
              <a:t>rule1_3(</a:t>
            </a:r>
            <a:r>
              <a:rPr lang="pt-PT" b="1" dirty="0" smtClean="0">
                <a:solidFill>
                  <a:srgbClr val="00B0F0"/>
                </a:solidFill>
              </a:rPr>
              <a:t>A</a:t>
            </a:r>
            <a:r>
              <a:rPr lang="pt-PT" b="1" dirty="0" smtClean="0">
                <a:solidFill>
                  <a:srgbClr val="FFC000"/>
                </a:solidFill>
              </a:rPr>
              <a:t>).</a:t>
            </a:r>
          </a:p>
          <a:p>
            <a:pPr>
              <a:buNone/>
            </a:pPr>
            <a:r>
              <a:rPr lang="pt-PT" dirty="0" smtClean="0"/>
              <a:t>[3+/1-]</a:t>
            </a:r>
            <a:endParaRPr lang="pt-PT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pt-PT" b="1" dirty="0" smtClean="0">
                <a:solidFill>
                  <a:srgbClr val="FFC000"/>
                </a:solidFill>
              </a:rPr>
              <a:t>r</a:t>
            </a:r>
            <a:r>
              <a:rPr lang="pt-PT" b="1" dirty="0" smtClean="0">
                <a:solidFill>
                  <a:srgbClr val="FFC000"/>
                </a:solidFill>
              </a:rPr>
              <a:t>ule1_2(</a:t>
            </a:r>
            <a:r>
              <a:rPr lang="pt-PT" b="1" dirty="0" smtClean="0">
                <a:solidFill>
                  <a:srgbClr val="00B0F0"/>
                </a:solidFill>
              </a:rPr>
              <a:t>A</a:t>
            </a:r>
            <a:r>
              <a:rPr lang="pt-PT" b="1" dirty="0" smtClean="0">
                <a:solidFill>
                  <a:srgbClr val="FFC000"/>
                </a:solidFill>
              </a:rPr>
              <a:t>)  IF </a:t>
            </a:r>
            <a:r>
              <a:rPr lang="pt-PT" b="1" dirty="0" err="1" smtClean="0">
                <a:solidFill>
                  <a:srgbClr val="FFC000"/>
                </a:solidFill>
              </a:rPr>
              <a:t>pathdxabbr</a:t>
            </a:r>
            <a:r>
              <a:rPr lang="pt-PT" b="1" dirty="0" smtClean="0">
                <a:solidFill>
                  <a:srgbClr val="FFC000"/>
                </a:solidFill>
              </a:rPr>
              <a:t>(</a:t>
            </a:r>
            <a:r>
              <a:rPr lang="pt-PT" b="1" dirty="0" err="1" smtClean="0">
                <a:solidFill>
                  <a:srgbClr val="00B0F0"/>
                </a:solidFill>
              </a:rPr>
              <a:t>A</a:t>
            </a:r>
            <a:r>
              <a:rPr lang="pt-PT" b="1" dirty="0" err="1" smtClean="0">
                <a:solidFill>
                  <a:srgbClr val="FFC000"/>
                </a:solidFill>
              </a:rPr>
              <a:t>,adh</a:t>
            </a:r>
            <a:r>
              <a:rPr lang="pt-PT" b="1" dirty="0" smtClean="0">
                <a:solidFill>
                  <a:srgbClr val="FFC000"/>
                </a:solidFill>
              </a:rPr>
              <a:t>) AND </a:t>
            </a:r>
            <a:r>
              <a:rPr lang="pt-PT" b="1" dirty="0" err="1" smtClean="0">
                <a:solidFill>
                  <a:srgbClr val="FFC000"/>
                </a:solidFill>
              </a:rPr>
              <a:t>calcifications</a:t>
            </a:r>
            <a:r>
              <a:rPr lang="pt-PT" b="1" dirty="0" smtClean="0">
                <a:solidFill>
                  <a:srgbClr val="FFC000"/>
                </a:solidFill>
              </a:rPr>
              <a:t>(</a:t>
            </a:r>
            <a:r>
              <a:rPr lang="pt-PT" b="1" dirty="0" err="1" smtClean="0">
                <a:solidFill>
                  <a:srgbClr val="FFC000"/>
                </a:solidFill>
              </a:rPr>
              <a:t>A,f</a:t>
            </a:r>
            <a:r>
              <a:rPr lang="pt-PT" b="1" dirty="0" smtClean="0">
                <a:solidFill>
                  <a:srgbClr val="FFC000"/>
                </a:solidFill>
              </a:rPr>
              <a:t>). </a:t>
            </a:r>
            <a:r>
              <a:rPr lang="pt-PT" dirty="0" smtClean="0"/>
              <a:t>[3+/4-]</a:t>
            </a:r>
          </a:p>
          <a:p>
            <a:pPr>
              <a:buNone/>
            </a:pPr>
            <a:r>
              <a:rPr lang="pt-PT" b="1" dirty="0" smtClean="0">
                <a:solidFill>
                  <a:srgbClr val="FFC000"/>
                </a:solidFill>
              </a:rPr>
              <a:t>r</a:t>
            </a:r>
            <a:r>
              <a:rPr lang="pt-PT" b="1" dirty="0" smtClean="0">
                <a:solidFill>
                  <a:srgbClr val="FFC000"/>
                </a:solidFill>
              </a:rPr>
              <a:t>ule1_3(</a:t>
            </a:r>
            <a:r>
              <a:rPr lang="pt-PT" b="1" dirty="0" smtClean="0">
                <a:solidFill>
                  <a:srgbClr val="00B0F0"/>
                </a:solidFill>
              </a:rPr>
              <a:t>A</a:t>
            </a:r>
            <a:r>
              <a:rPr lang="pt-PT" b="1" dirty="0" smtClean="0">
                <a:solidFill>
                  <a:srgbClr val="FFC000"/>
                </a:solidFill>
              </a:rPr>
              <a:t>)  IF </a:t>
            </a:r>
            <a:r>
              <a:rPr lang="pt-PT" b="1" dirty="0" err="1" smtClean="0">
                <a:solidFill>
                  <a:srgbClr val="FFC000"/>
                </a:solidFill>
              </a:rPr>
              <a:t>pathdxabbr</a:t>
            </a:r>
            <a:r>
              <a:rPr lang="pt-PT" b="1" dirty="0" smtClean="0">
                <a:solidFill>
                  <a:srgbClr val="FFC000"/>
                </a:solidFill>
              </a:rPr>
              <a:t>(</a:t>
            </a:r>
            <a:r>
              <a:rPr lang="pt-PT" b="1" dirty="0" err="1" smtClean="0">
                <a:solidFill>
                  <a:srgbClr val="00B0F0"/>
                </a:solidFill>
              </a:rPr>
              <a:t>A</a:t>
            </a:r>
            <a:r>
              <a:rPr lang="pt-PT" b="1" dirty="0" err="1" smtClean="0">
                <a:solidFill>
                  <a:srgbClr val="FFC000"/>
                </a:solidFill>
              </a:rPr>
              <a:t>,adh</a:t>
            </a:r>
            <a:r>
              <a:rPr lang="pt-PT" b="1" dirty="0" smtClean="0">
                <a:solidFill>
                  <a:srgbClr val="FFC000"/>
                </a:solidFill>
              </a:rPr>
              <a:t>)  AND </a:t>
            </a:r>
            <a:r>
              <a:rPr lang="pt-PT" b="1" dirty="0" err="1" smtClean="0">
                <a:solidFill>
                  <a:srgbClr val="FFC000"/>
                </a:solidFill>
              </a:rPr>
              <a:t>calcification_distribution</a:t>
            </a:r>
            <a:r>
              <a:rPr lang="pt-PT" b="1" dirty="0" smtClean="0">
                <a:solidFill>
                  <a:srgbClr val="FFC000"/>
                </a:solidFill>
              </a:rPr>
              <a:t>(</a:t>
            </a:r>
            <a:r>
              <a:rPr lang="pt-PT" b="1" dirty="0" err="1" smtClean="0">
                <a:solidFill>
                  <a:srgbClr val="00B0F0"/>
                </a:solidFill>
              </a:rPr>
              <a:t>A</a:t>
            </a:r>
            <a:r>
              <a:rPr lang="pt-PT" b="1" dirty="0" err="1" smtClean="0">
                <a:solidFill>
                  <a:srgbClr val="FFC000"/>
                </a:solidFill>
              </a:rPr>
              <a:t>,g</a:t>
            </a:r>
            <a:r>
              <a:rPr lang="pt-PT" b="1" dirty="0" smtClean="0">
                <a:solidFill>
                  <a:srgbClr val="FFC000"/>
                </a:solidFill>
              </a:rPr>
              <a:t>). </a:t>
            </a:r>
            <a:r>
              <a:rPr lang="pt-PT" dirty="0" smtClean="0"/>
              <a:t>[3+/6-]</a:t>
            </a:r>
          </a:p>
          <a:p>
            <a:pPr>
              <a:buNone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  <p:cxnSp>
        <p:nvCxnSpPr>
          <p:cNvPr id="6" name="Conexão recta 5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pt-PT" dirty="0" err="1" smtClean="0"/>
              <a:t>Results</a:t>
            </a:r>
            <a:endParaRPr lang="pt-PT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23528" y="1397000"/>
          <a:ext cx="8568952" cy="5286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68152"/>
                <a:gridCol w="774086"/>
                <a:gridCol w="1071119"/>
                <a:gridCol w="1071119"/>
                <a:gridCol w="1071119"/>
                <a:gridCol w="1071119"/>
                <a:gridCol w="1071119"/>
                <a:gridCol w="1071119"/>
              </a:tblGrid>
              <a:tr h="818720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err="1" smtClean="0"/>
                        <a:t>Classif</a:t>
                      </a:r>
                      <a:r>
                        <a:rPr lang="pt-PT" sz="2400" dirty="0" smtClean="0"/>
                        <a:t>.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TP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FP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FN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TN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R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P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F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18720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err="1" smtClean="0"/>
                        <a:t>Human</a:t>
                      </a:r>
                      <a:r>
                        <a:rPr lang="pt-PT" sz="2400" dirty="0" smtClean="0"/>
                        <a:t> </a:t>
                      </a:r>
                      <a:r>
                        <a:rPr lang="pt-PT" sz="2400" dirty="0" err="1" smtClean="0"/>
                        <a:t>Rules</a:t>
                      </a:r>
                      <a:r>
                        <a:rPr lang="pt-PT" sz="2400" baseline="0" dirty="0" smtClean="0"/>
                        <a:t> </a:t>
                      </a:r>
                      <a:r>
                        <a:rPr lang="pt-PT" sz="2400" baseline="0" dirty="0" err="1" smtClean="0"/>
                        <a:t>alone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/>
                        <a:t>9</a:t>
                      </a:r>
                      <a:endParaRPr lang="pt-PT" sz="2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45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/>
                        <a:t>6</a:t>
                      </a:r>
                      <a:endParaRPr lang="pt-PT" sz="2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34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/>
                        <a:t>.60</a:t>
                      </a:r>
                      <a:endParaRPr lang="pt-PT" sz="2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.16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.26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18720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ILP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5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11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10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68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.33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.31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.32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18720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err="1" smtClean="0"/>
                        <a:t>Rules</a:t>
                      </a:r>
                      <a:r>
                        <a:rPr lang="pt-PT" sz="2400" dirty="0" smtClean="0"/>
                        <a:t>+ILP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8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13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7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66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.53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/>
                        <a:t>.38</a:t>
                      </a:r>
                      <a:endParaRPr lang="pt-PT" sz="2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/>
                        <a:t>.44</a:t>
                      </a:r>
                      <a:endParaRPr lang="pt-PT" sz="2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18720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err="1" smtClean="0"/>
                        <a:t>Weka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3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9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12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70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.20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.25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.22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818720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err="1" smtClean="0"/>
                        <a:t>Rules</a:t>
                      </a:r>
                      <a:r>
                        <a:rPr lang="pt-PT" sz="2400" smtClean="0"/>
                        <a:t>+</a:t>
                      </a:r>
                    </a:p>
                    <a:p>
                      <a:pPr algn="ctr"/>
                      <a:r>
                        <a:rPr lang="pt-PT" sz="2400" smtClean="0"/>
                        <a:t>Weka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3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/>
                        <a:t>6</a:t>
                      </a:r>
                      <a:endParaRPr lang="pt-PT" sz="2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12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/>
                        <a:t>73</a:t>
                      </a:r>
                      <a:endParaRPr lang="pt-PT" sz="2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.20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.33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.25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  <p:cxnSp>
        <p:nvCxnSpPr>
          <p:cNvPr id="7" name="Conexão recta 6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Intro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Motivation</a:t>
            </a: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2</a:t>
            </a:fld>
            <a:endParaRPr lang="pt-PT"/>
          </a:p>
        </p:txBody>
      </p:sp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marL="365760" lvl="0" indent="-256032">
              <a:spcBef>
                <a:spcPts val="1148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USA:</a:t>
            </a:r>
          </a:p>
          <a:p>
            <a:pPr marL="658368" lvl="1" indent="-246888">
              <a:buClr>
                <a:schemeClr val="accent2"/>
              </a:buClr>
              <a:buFont typeface="Georgia"/>
              <a:buChar char="▫"/>
              <a:defRPr/>
            </a:pPr>
            <a: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 woman dies of breast cancer every 13 minutes</a:t>
            </a:r>
            <a:endParaRPr lang="en-US" sz="119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658368" lvl="1" indent="-246888">
              <a:buClr>
                <a:schemeClr val="accent2"/>
              </a:buClr>
              <a:buFont typeface="Georgia"/>
              <a:buChar char="▫"/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2011: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923544" lvl="2" indent="-219456">
              <a:buClr>
                <a:schemeClr val="accent1"/>
              </a:buClr>
              <a:buFont typeface="Wingdings 2"/>
              <a:buChar char=""/>
              <a:defRPr/>
            </a:pPr>
            <a:r>
              <a:rPr lang="pt-PT" sz="3200" dirty="0" err="1" smtClean="0">
                <a:latin typeface="Arial" pitchFamily="34" charset="0"/>
                <a:cs typeface="Arial" pitchFamily="34" charset="0"/>
              </a:rPr>
              <a:t>estimated</a:t>
            </a:r>
            <a:r>
              <a:rPr lang="pt-PT" sz="3200" dirty="0" smtClean="0">
                <a:latin typeface="Arial" pitchFamily="34" charset="0"/>
                <a:cs typeface="Arial" pitchFamily="34" charset="0"/>
              </a:rPr>
              <a:t> 230,480 </a:t>
            </a:r>
            <a:r>
              <a:rPr lang="pt-PT" sz="3200" dirty="0" err="1" smtClean="0">
                <a:latin typeface="Arial" pitchFamily="34" charset="0"/>
                <a:cs typeface="Arial" pitchFamily="34" charset="0"/>
              </a:rPr>
              <a:t>new</a:t>
            </a:r>
            <a:r>
              <a:rPr lang="pt-PT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3200" dirty="0" smtClean="0">
                <a:latin typeface="Arial" pitchFamily="34" charset="0"/>
                <a:cs typeface="Arial" pitchFamily="34" charset="0"/>
              </a:rPr>
              <a:t>cases </a:t>
            </a:r>
            <a:r>
              <a:rPr lang="pt-PT" sz="32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pt-PT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3200" dirty="0" err="1" smtClean="0">
                <a:latin typeface="Arial" pitchFamily="34" charset="0"/>
                <a:cs typeface="Arial" pitchFamily="34" charset="0"/>
              </a:rPr>
              <a:t>invasive</a:t>
            </a:r>
            <a:r>
              <a:rPr lang="pt-PT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3200" dirty="0" err="1" smtClean="0">
                <a:latin typeface="Arial" pitchFamily="34" charset="0"/>
                <a:cs typeface="Arial" pitchFamily="34" charset="0"/>
              </a:rPr>
              <a:t>cancer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923544" lvl="2" indent="-219456">
              <a:buClr>
                <a:schemeClr val="accent1"/>
              </a:buClr>
              <a:buFont typeface="Wingdings 2"/>
              <a:buChar char=""/>
              <a:defRPr/>
            </a:pPr>
            <a:r>
              <a:rPr lang="pt-PT" sz="3200" dirty="0" smtClean="0">
                <a:latin typeface="Arial" pitchFamily="34" charset="0"/>
                <a:cs typeface="Arial" pitchFamily="34" charset="0"/>
              </a:rPr>
              <a:t>39,520 </a:t>
            </a:r>
            <a:r>
              <a:rPr lang="pt-PT" sz="3200" dirty="0" err="1" smtClean="0">
                <a:latin typeface="Arial" pitchFamily="34" charset="0"/>
                <a:cs typeface="Arial" pitchFamily="34" charset="0"/>
              </a:rPr>
              <a:t>women</a:t>
            </a:r>
            <a:r>
              <a:rPr lang="pt-PT" sz="32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pt-PT" sz="3200" dirty="0" err="1" smtClean="0">
                <a:latin typeface="Arial" pitchFamily="34" charset="0"/>
                <a:cs typeface="Arial" pitchFamily="34" charset="0"/>
              </a:rPr>
              <a:t>expected</a:t>
            </a:r>
            <a:r>
              <a:rPr lang="pt-PT" sz="32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pt-PT" sz="3200" dirty="0" err="1" smtClean="0">
                <a:latin typeface="Arial" pitchFamily="34" charset="0"/>
                <a:cs typeface="Arial" pitchFamily="34" charset="0"/>
              </a:rPr>
              <a:t>die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1058418" lvl="2" indent="-246888">
              <a:buClr>
                <a:schemeClr val="accent2"/>
              </a:buClr>
              <a:defRPr/>
            </a:pPr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Source: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U.S. Breast Cancer Statistics,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2011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pt-PT" dirty="0"/>
          </a:p>
        </p:txBody>
      </p:sp>
      <p:cxnSp>
        <p:nvCxnSpPr>
          <p:cNvPr id="10" name="Conexão recta 9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t-PT" dirty="0" err="1" smtClean="0"/>
              <a:t>Results</a:t>
            </a:r>
            <a:endParaRPr lang="pt-PT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23528" y="1397000"/>
          <a:ext cx="8568952" cy="5286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68152"/>
                <a:gridCol w="774086"/>
                <a:gridCol w="1071119"/>
                <a:gridCol w="1071119"/>
                <a:gridCol w="1071119"/>
                <a:gridCol w="1071119"/>
                <a:gridCol w="1071119"/>
                <a:gridCol w="1071119"/>
              </a:tblGrid>
              <a:tr h="818720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err="1" smtClean="0"/>
                        <a:t>Classif</a:t>
                      </a:r>
                      <a:r>
                        <a:rPr lang="pt-PT" sz="2400" dirty="0" smtClean="0"/>
                        <a:t>.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TP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FP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FN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TN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R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P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F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18720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err="1" smtClean="0"/>
                        <a:t>Human</a:t>
                      </a:r>
                      <a:r>
                        <a:rPr lang="pt-PT" sz="2400" dirty="0" smtClean="0"/>
                        <a:t> </a:t>
                      </a:r>
                      <a:r>
                        <a:rPr lang="pt-PT" sz="2400" dirty="0" err="1" smtClean="0"/>
                        <a:t>Rules</a:t>
                      </a:r>
                      <a:r>
                        <a:rPr lang="pt-PT" sz="2400" baseline="0" dirty="0" smtClean="0"/>
                        <a:t> </a:t>
                      </a:r>
                      <a:r>
                        <a:rPr lang="pt-PT" sz="2400" baseline="0" dirty="0" err="1" smtClean="0"/>
                        <a:t>alone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/>
                        <a:t>9</a:t>
                      </a:r>
                      <a:endParaRPr lang="pt-PT" sz="2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45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/>
                        <a:t>6</a:t>
                      </a:r>
                      <a:endParaRPr lang="pt-PT" sz="2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34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/>
                        <a:t>.60</a:t>
                      </a:r>
                      <a:endParaRPr lang="pt-PT" sz="2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.16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.26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18720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ILP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5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11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10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68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.33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.31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.32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18720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err="1" smtClean="0"/>
                        <a:t>Rules</a:t>
                      </a:r>
                      <a:r>
                        <a:rPr lang="pt-PT" sz="2400" dirty="0" smtClean="0"/>
                        <a:t>+ILP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8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13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7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66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.53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/>
                        <a:t>.38</a:t>
                      </a:r>
                      <a:endParaRPr lang="pt-PT" sz="2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/>
                        <a:t>.44</a:t>
                      </a:r>
                      <a:endParaRPr lang="pt-PT" sz="2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18720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err="1" smtClean="0"/>
                        <a:t>Weka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3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9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12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70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.20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.25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.22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818720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err="1" smtClean="0"/>
                        <a:t>Rules</a:t>
                      </a:r>
                      <a:r>
                        <a:rPr lang="pt-PT" sz="2400" dirty="0" smtClean="0"/>
                        <a:t>+</a:t>
                      </a:r>
                    </a:p>
                    <a:p>
                      <a:pPr algn="ctr"/>
                      <a:r>
                        <a:rPr lang="pt-PT" sz="2400" dirty="0" err="1" smtClean="0"/>
                        <a:t>Weka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3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/>
                        <a:t>6</a:t>
                      </a:r>
                      <a:endParaRPr lang="pt-PT" sz="2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12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/>
                        <a:t>73</a:t>
                      </a:r>
                      <a:endParaRPr lang="pt-PT" sz="2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.20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.33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.25</a:t>
                      </a:r>
                      <a:endParaRPr lang="pt-PT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8" name="Conexão recta unidireccional 17"/>
          <p:cNvCxnSpPr/>
          <p:nvPr/>
        </p:nvCxnSpPr>
        <p:spPr>
          <a:xfrm rot="5400000">
            <a:off x="1835696" y="4221088"/>
            <a:ext cx="432048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cta unidireccional 18"/>
          <p:cNvCxnSpPr/>
          <p:nvPr/>
        </p:nvCxnSpPr>
        <p:spPr>
          <a:xfrm rot="5400000">
            <a:off x="3852714" y="4220294"/>
            <a:ext cx="432048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cta unidireccional 19"/>
          <p:cNvCxnSpPr/>
          <p:nvPr/>
        </p:nvCxnSpPr>
        <p:spPr>
          <a:xfrm rot="5400000">
            <a:off x="2772594" y="5876478"/>
            <a:ext cx="432048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cta unidireccional 20"/>
          <p:cNvCxnSpPr/>
          <p:nvPr/>
        </p:nvCxnSpPr>
        <p:spPr>
          <a:xfrm rot="5400000">
            <a:off x="4932834" y="5876478"/>
            <a:ext cx="432048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cta unidireccional 7"/>
          <p:cNvCxnSpPr/>
          <p:nvPr/>
        </p:nvCxnSpPr>
        <p:spPr>
          <a:xfrm rot="5400000">
            <a:off x="6012954" y="4220294"/>
            <a:ext cx="432048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unidireccional 8"/>
          <p:cNvCxnSpPr/>
          <p:nvPr/>
        </p:nvCxnSpPr>
        <p:spPr>
          <a:xfrm rot="5400000">
            <a:off x="7093074" y="4220294"/>
            <a:ext cx="432048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unidireccional 9"/>
          <p:cNvCxnSpPr/>
          <p:nvPr/>
        </p:nvCxnSpPr>
        <p:spPr>
          <a:xfrm rot="5400000">
            <a:off x="8173194" y="4220294"/>
            <a:ext cx="432048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cta unidireccional 10"/>
          <p:cNvCxnSpPr/>
          <p:nvPr/>
        </p:nvCxnSpPr>
        <p:spPr>
          <a:xfrm rot="5400000">
            <a:off x="7093074" y="5804470"/>
            <a:ext cx="432048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cta unidireccional 11"/>
          <p:cNvCxnSpPr/>
          <p:nvPr/>
        </p:nvCxnSpPr>
        <p:spPr>
          <a:xfrm rot="5400000">
            <a:off x="8173194" y="5804470"/>
            <a:ext cx="432048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Posição do Número do Diapositivo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20</a:t>
            </a:fld>
            <a:endParaRPr lang="pt-PT"/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  <p:cxnSp>
        <p:nvCxnSpPr>
          <p:cNvPr id="15" name="Conexão recta 14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646040"/>
            <a:ext cx="1882552" cy="1143000"/>
          </a:xfrm>
        </p:spPr>
        <p:txBody>
          <a:bodyPr>
            <a:noAutofit/>
          </a:bodyPr>
          <a:lstStyle/>
          <a:p>
            <a:r>
              <a:rPr lang="pt-PT" sz="3200" dirty="0" err="1" smtClean="0"/>
              <a:t>Results</a:t>
            </a:r>
            <a:r>
              <a:rPr lang="pt-PT" sz="3200" dirty="0" smtClean="0"/>
              <a:t>: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dirty="0" smtClean="0"/>
              <a:t>WEKA versus </a:t>
            </a:r>
            <a:r>
              <a:rPr lang="pt-PT" sz="3200" dirty="0" err="1" smtClean="0"/>
              <a:t>Aleph</a:t>
            </a:r>
            <a:r>
              <a:rPr lang="pt-PT" sz="3200" dirty="0" smtClean="0"/>
              <a:t> </a:t>
            </a:r>
            <a:r>
              <a:rPr lang="pt-PT" sz="3200" dirty="0" err="1" smtClean="0"/>
              <a:t>and</a:t>
            </a:r>
            <a:r>
              <a:rPr lang="pt-PT" sz="3200" dirty="0" smtClean="0"/>
              <a:t> </a:t>
            </a:r>
            <a:r>
              <a:rPr lang="pt-PT" sz="3200" dirty="0" err="1" smtClean="0"/>
              <a:t>human</a:t>
            </a:r>
            <a:r>
              <a:rPr lang="pt-PT" sz="3200" dirty="0" smtClean="0"/>
              <a:t> </a:t>
            </a:r>
            <a:r>
              <a:rPr lang="pt-PT" sz="3200" dirty="0" err="1" smtClean="0"/>
              <a:t>rules</a:t>
            </a:r>
            <a:endParaRPr lang="pt-PT" sz="3200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71007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Conclusions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 err="1" smtClean="0"/>
              <a:t>Both</a:t>
            </a:r>
            <a:r>
              <a:rPr lang="pt-PT" dirty="0" smtClean="0"/>
              <a:t> WEKA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Aleph</a:t>
            </a:r>
            <a:r>
              <a:rPr lang="pt-PT" dirty="0" smtClean="0"/>
              <a:t> </a:t>
            </a:r>
            <a:r>
              <a:rPr lang="pt-PT" dirty="0" err="1" smtClean="0"/>
              <a:t>can</a:t>
            </a:r>
            <a:r>
              <a:rPr lang="pt-PT" dirty="0" smtClean="0"/>
              <a:t> </a:t>
            </a:r>
            <a:r>
              <a:rPr lang="pt-PT" dirty="0" err="1" smtClean="0"/>
              <a:t>improve</a:t>
            </a:r>
            <a:r>
              <a:rPr lang="pt-PT" dirty="0" smtClean="0"/>
              <a:t> </a:t>
            </a:r>
            <a:r>
              <a:rPr lang="pt-PT" dirty="0" err="1" smtClean="0"/>
              <a:t>results</a:t>
            </a:r>
            <a:r>
              <a:rPr lang="pt-PT" dirty="0" smtClean="0"/>
              <a:t> </a:t>
            </a:r>
            <a:r>
              <a:rPr lang="pt-PT" dirty="0" err="1" smtClean="0"/>
              <a:t>when</a:t>
            </a:r>
            <a:r>
              <a:rPr lang="pt-PT" dirty="0" smtClean="0"/>
              <a:t> </a:t>
            </a:r>
            <a:r>
              <a:rPr lang="pt-PT" dirty="0" err="1" smtClean="0"/>
              <a:t>combining</a:t>
            </a:r>
            <a:r>
              <a:rPr lang="pt-PT" dirty="0" smtClean="0"/>
              <a:t> original data </a:t>
            </a:r>
            <a:r>
              <a:rPr lang="pt-PT" dirty="0" err="1" smtClean="0"/>
              <a:t>with</a:t>
            </a:r>
            <a:r>
              <a:rPr lang="pt-PT" dirty="0" smtClean="0"/>
              <a:t> </a:t>
            </a:r>
            <a:r>
              <a:rPr lang="pt-PT" dirty="0" err="1" smtClean="0"/>
              <a:t>expert</a:t>
            </a:r>
            <a:r>
              <a:rPr lang="pt-PT" dirty="0" smtClean="0"/>
              <a:t> </a:t>
            </a:r>
            <a:r>
              <a:rPr lang="pt-PT" dirty="0" err="1" smtClean="0"/>
              <a:t>knowledge</a:t>
            </a:r>
            <a:r>
              <a:rPr lang="pt-PT" dirty="0" smtClean="0"/>
              <a:t> (</a:t>
            </a:r>
            <a:r>
              <a:rPr lang="pt-PT" dirty="0" err="1" smtClean="0"/>
              <a:t>without</a:t>
            </a:r>
            <a:r>
              <a:rPr lang="pt-PT" dirty="0" smtClean="0"/>
              <a:t> </a:t>
            </a:r>
            <a:r>
              <a:rPr lang="pt-PT" dirty="0" err="1" smtClean="0"/>
              <a:t>tuning</a:t>
            </a:r>
            <a:r>
              <a:rPr lang="pt-PT" dirty="0" smtClean="0"/>
              <a:t>)</a:t>
            </a:r>
          </a:p>
          <a:p>
            <a:r>
              <a:rPr lang="pt-PT" dirty="0" smtClean="0"/>
              <a:t>WEKA </a:t>
            </a:r>
            <a:r>
              <a:rPr lang="pt-PT" dirty="0" err="1" smtClean="0"/>
              <a:t>improves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false</a:t>
            </a:r>
            <a:r>
              <a:rPr lang="pt-PT" dirty="0" smtClean="0"/>
              <a:t> positives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can</a:t>
            </a:r>
            <a:r>
              <a:rPr lang="pt-PT" dirty="0" smtClean="0"/>
              <a:t>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adjusted</a:t>
            </a:r>
            <a:r>
              <a:rPr lang="pt-PT" dirty="0" smtClean="0"/>
              <a:t> to </a:t>
            </a:r>
            <a:r>
              <a:rPr lang="pt-PT" dirty="0" err="1" smtClean="0"/>
              <a:t>achieve</a:t>
            </a:r>
            <a:r>
              <a:rPr lang="pt-PT" dirty="0" smtClean="0"/>
              <a:t> </a:t>
            </a:r>
            <a:r>
              <a:rPr lang="pt-PT" dirty="0" err="1" smtClean="0"/>
              <a:t>Recall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100% </a:t>
            </a:r>
            <a:r>
              <a:rPr lang="pt-PT" dirty="0" err="1" smtClean="0"/>
              <a:t>with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need</a:t>
            </a:r>
            <a:r>
              <a:rPr lang="pt-PT" dirty="0" smtClean="0"/>
              <a:t> to </a:t>
            </a:r>
            <a:r>
              <a:rPr lang="pt-PT" dirty="0" err="1" smtClean="0"/>
              <a:t>re-examine</a:t>
            </a:r>
            <a:r>
              <a:rPr lang="pt-PT" dirty="0" smtClean="0"/>
              <a:t> </a:t>
            </a:r>
            <a:r>
              <a:rPr lang="pt-PT" dirty="0" err="1" smtClean="0"/>
              <a:t>around</a:t>
            </a:r>
            <a:r>
              <a:rPr lang="pt-PT" dirty="0" smtClean="0"/>
              <a:t> </a:t>
            </a:r>
            <a:r>
              <a:rPr lang="pt-PT" dirty="0" smtClean="0"/>
              <a:t>60 </a:t>
            </a:r>
            <a:r>
              <a:rPr lang="pt-PT" dirty="0" err="1" smtClean="0"/>
              <a:t>women</a:t>
            </a:r>
            <a:r>
              <a:rPr lang="pt-PT" dirty="0" smtClean="0"/>
              <a:t> (</a:t>
            </a:r>
            <a:r>
              <a:rPr lang="pt-PT" dirty="0" err="1" smtClean="0"/>
              <a:t>out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79)</a:t>
            </a:r>
          </a:p>
          <a:p>
            <a:r>
              <a:rPr lang="pt-PT" dirty="0" err="1" smtClean="0"/>
              <a:t>Aleph</a:t>
            </a:r>
            <a:r>
              <a:rPr lang="pt-PT" dirty="0" smtClean="0"/>
              <a:t> </a:t>
            </a:r>
            <a:r>
              <a:rPr lang="pt-PT" dirty="0" err="1" smtClean="0"/>
              <a:t>improves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false</a:t>
            </a:r>
            <a:r>
              <a:rPr lang="pt-PT" dirty="0" smtClean="0"/>
              <a:t> negatives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produces</a:t>
            </a:r>
            <a:r>
              <a:rPr lang="pt-PT" dirty="0" smtClean="0"/>
              <a:t> a </a:t>
            </a:r>
            <a:r>
              <a:rPr lang="pt-PT" dirty="0" err="1" smtClean="0"/>
              <a:t>better</a:t>
            </a:r>
            <a:r>
              <a:rPr lang="pt-PT" dirty="0" smtClean="0"/>
              <a:t> </a:t>
            </a:r>
            <a:r>
              <a:rPr lang="pt-PT" dirty="0" err="1" smtClean="0"/>
              <a:t>classifier</a:t>
            </a:r>
            <a:r>
              <a:rPr lang="pt-PT" dirty="0" smtClean="0"/>
              <a:t> </a:t>
            </a:r>
            <a:r>
              <a:rPr lang="pt-PT" dirty="0" err="1" smtClean="0"/>
              <a:t>with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advantage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using</a:t>
            </a:r>
            <a:r>
              <a:rPr lang="pt-PT" dirty="0" smtClean="0"/>
              <a:t>  a </a:t>
            </a:r>
            <a:r>
              <a:rPr lang="pt-PT" dirty="0" err="1" smtClean="0"/>
              <a:t>language</a:t>
            </a:r>
            <a:r>
              <a:rPr lang="pt-PT" dirty="0" smtClean="0"/>
              <a:t>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easily</a:t>
            </a:r>
            <a:r>
              <a:rPr lang="pt-PT" dirty="0" smtClean="0"/>
              <a:t>  </a:t>
            </a:r>
            <a:r>
              <a:rPr lang="pt-PT" dirty="0" err="1" smtClean="0"/>
              <a:t>understandable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specialist</a:t>
            </a:r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  <p:cxnSp>
        <p:nvCxnSpPr>
          <p:cNvPr id="6" name="Conexão recta 5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Future</a:t>
            </a:r>
            <a:r>
              <a:rPr lang="pt-PT" dirty="0" smtClean="0"/>
              <a:t> </a:t>
            </a:r>
            <a:r>
              <a:rPr lang="pt-PT" dirty="0" err="1" smtClean="0"/>
              <a:t>Work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7800"/>
          </a:xfrm>
        </p:spPr>
        <p:txBody>
          <a:bodyPr>
            <a:normAutofit/>
          </a:bodyPr>
          <a:lstStyle/>
          <a:p>
            <a:r>
              <a:rPr lang="pt-PT" sz="3600" dirty="0" smtClean="0"/>
              <a:t>NLM </a:t>
            </a:r>
            <a:r>
              <a:rPr lang="pt-PT" sz="3600" dirty="0" err="1" smtClean="0"/>
              <a:t>project</a:t>
            </a:r>
            <a:r>
              <a:rPr lang="pt-PT" sz="3600" dirty="0" smtClean="0"/>
              <a:t> </a:t>
            </a:r>
            <a:r>
              <a:rPr lang="pt-PT" sz="3600" dirty="0" err="1" smtClean="0"/>
              <a:t>started</a:t>
            </a:r>
            <a:r>
              <a:rPr lang="pt-PT" sz="3600" dirty="0" smtClean="0"/>
              <a:t> </a:t>
            </a:r>
            <a:r>
              <a:rPr lang="pt-PT" sz="3600" dirty="0" err="1" smtClean="0"/>
              <a:t>this</a:t>
            </a:r>
            <a:r>
              <a:rPr lang="pt-PT" sz="3600" dirty="0" smtClean="0"/>
              <a:t> </a:t>
            </a:r>
            <a:r>
              <a:rPr lang="pt-PT" sz="3600" dirty="0" err="1" smtClean="0"/>
              <a:t>month</a:t>
            </a:r>
            <a:endParaRPr lang="pt-PT" sz="3600" dirty="0" smtClean="0"/>
          </a:p>
          <a:p>
            <a:pPr lvl="1">
              <a:buNone/>
            </a:pPr>
            <a:endParaRPr lang="pt-PT" dirty="0" smtClean="0"/>
          </a:p>
          <a:p>
            <a:pPr>
              <a:buNone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23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  <p:cxnSp>
        <p:nvCxnSpPr>
          <p:cNvPr id="6" name="Conexão recta 5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Future</a:t>
            </a:r>
            <a:r>
              <a:rPr lang="pt-PT" dirty="0" smtClean="0"/>
              <a:t> </a:t>
            </a:r>
            <a:r>
              <a:rPr lang="pt-PT" dirty="0" err="1" smtClean="0"/>
              <a:t>Work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7800"/>
          </a:xfrm>
        </p:spPr>
        <p:txBody>
          <a:bodyPr>
            <a:normAutofit/>
          </a:bodyPr>
          <a:lstStyle/>
          <a:p>
            <a:r>
              <a:rPr lang="pt-PT" sz="3600" dirty="0" smtClean="0">
                <a:solidFill>
                  <a:schemeClr val="tx1">
                    <a:lumMod val="65000"/>
                  </a:schemeClr>
                </a:solidFill>
              </a:rPr>
              <a:t>NLM </a:t>
            </a:r>
            <a:r>
              <a:rPr lang="pt-PT" sz="3600" dirty="0" err="1" smtClean="0">
                <a:solidFill>
                  <a:schemeClr val="tx1">
                    <a:lumMod val="65000"/>
                  </a:schemeClr>
                </a:solidFill>
              </a:rPr>
              <a:t>project</a:t>
            </a:r>
            <a:r>
              <a:rPr lang="pt-PT" sz="36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600" dirty="0" err="1" smtClean="0">
                <a:solidFill>
                  <a:schemeClr val="tx1">
                    <a:lumMod val="65000"/>
                  </a:schemeClr>
                </a:solidFill>
              </a:rPr>
              <a:t>started</a:t>
            </a:r>
            <a:r>
              <a:rPr lang="pt-PT" sz="36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600" dirty="0" err="1" smtClean="0">
                <a:solidFill>
                  <a:schemeClr val="tx1">
                    <a:lumMod val="65000"/>
                  </a:schemeClr>
                </a:solidFill>
              </a:rPr>
              <a:t>this</a:t>
            </a:r>
            <a:r>
              <a:rPr lang="pt-PT" sz="36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600" dirty="0" err="1" smtClean="0">
                <a:solidFill>
                  <a:schemeClr val="tx1">
                    <a:lumMod val="65000"/>
                  </a:schemeClr>
                </a:solidFill>
              </a:rPr>
              <a:t>month</a:t>
            </a:r>
            <a:endParaRPr lang="pt-PT" sz="3600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pt-PT" sz="3600" dirty="0" err="1" smtClean="0"/>
              <a:t>Short</a:t>
            </a:r>
            <a:r>
              <a:rPr lang="pt-PT" sz="3600" dirty="0" smtClean="0"/>
              <a:t> </a:t>
            </a:r>
            <a:r>
              <a:rPr lang="pt-PT" sz="3600" dirty="0" err="1" smtClean="0"/>
              <a:t>term</a:t>
            </a:r>
            <a:r>
              <a:rPr lang="pt-PT" sz="3600" dirty="0" smtClean="0"/>
              <a:t> </a:t>
            </a:r>
            <a:r>
              <a:rPr lang="pt-PT" sz="3600" dirty="0" err="1" smtClean="0"/>
              <a:t>tasks</a:t>
            </a:r>
            <a:r>
              <a:rPr lang="pt-PT" sz="3600" dirty="0" smtClean="0"/>
              <a:t>: </a:t>
            </a:r>
          </a:p>
          <a:p>
            <a:pPr lvl="1"/>
            <a:r>
              <a:rPr lang="pt-PT" sz="3100" dirty="0" err="1" smtClean="0"/>
              <a:t>A</a:t>
            </a:r>
            <a:r>
              <a:rPr lang="pt-PT" sz="3100" dirty="0" err="1" smtClean="0"/>
              <a:t>ugment</a:t>
            </a:r>
            <a:r>
              <a:rPr lang="pt-PT" sz="3100" dirty="0" smtClean="0"/>
              <a:t> </a:t>
            </a:r>
            <a:r>
              <a:rPr lang="pt-PT" sz="3100" dirty="0" err="1" smtClean="0"/>
              <a:t>the</a:t>
            </a:r>
            <a:r>
              <a:rPr lang="pt-PT" sz="3100" dirty="0" smtClean="0"/>
              <a:t> </a:t>
            </a:r>
            <a:r>
              <a:rPr lang="pt-PT" sz="3100" dirty="0" err="1" smtClean="0"/>
              <a:t>current</a:t>
            </a:r>
            <a:r>
              <a:rPr lang="pt-PT" sz="3100" dirty="0" smtClean="0"/>
              <a:t> </a:t>
            </a:r>
            <a:r>
              <a:rPr lang="pt-PT" sz="3100" dirty="0" err="1" smtClean="0"/>
              <a:t>dataset</a:t>
            </a:r>
            <a:endParaRPr lang="pt-PT" sz="3100" dirty="0" smtClean="0"/>
          </a:p>
          <a:p>
            <a:pPr lvl="1"/>
            <a:r>
              <a:rPr lang="pt-PT" sz="3100" dirty="0" err="1" smtClean="0"/>
              <a:t>Review</a:t>
            </a:r>
            <a:r>
              <a:rPr lang="pt-PT" sz="3100" dirty="0" smtClean="0"/>
              <a:t> </a:t>
            </a:r>
            <a:r>
              <a:rPr lang="pt-PT" sz="3100" dirty="0" err="1" smtClean="0"/>
              <a:t>consistently</a:t>
            </a:r>
            <a:r>
              <a:rPr lang="pt-PT" sz="3100" dirty="0" smtClean="0"/>
              <a:t> </a:t>
            </a:r>
            <a:r>
              <a:rPr lang="pt-PT" sz="3100" dirty="0" err="1" smtClean="0"/>
              <a:t>misclassified</a:t>
            </a:r>
            <a:r>
              <a:rPr lang="pt-PT" sz="3100" dirty="0" smtClean="0"/>
              <a:t> </a:t>
            </a:r>
            <a:r>
              <a:rPr lang="pt-PT" sz="3100" dirty="0" err="1" smtClean="0"/>
              <a:t>examples</a:t>
            </a:r>
            <a:endParaRPr lang="pt-PT" sz="3100" dirty="0" smtClean="0"/>
          </a:p>
          <a:p>
            <a:pPr lvl="1"/>
            <a:r>
              <a:rPr lang="pt-PT" sz="3100" dirty="0" err="1" smtClean="0"/>
              <a:t>Possibily</a:t>
            </a:r>
            <a:r>
              <a:rPr lang="pt-PT" sz="3100" dirty="0" smtClean="0"/>
              <a:t> use </a:t>
            </a:r>
            <a:r>
              <a:rPr lang="pt-PT" sz="3100" dirty="0" err="1" smtClean="0"/>
              <a:t>association</a:t>
            </a:r>
            <a:r>
              <a:rPr lang="pt-PT" sz="3100" dirty="0" smtClean="0"/>
              <a:t> </a:t>
            </a:r>
            <a:r>
              <a:rPr lang="pt-PT" sz="3100" dirty="0" err="1" smtClean="0"/>
              <a:t>rules</a:t>
            </a:r>
            <a:r>
              <a:rPr lang="pt-PT" sz="3100" dirty="0" smtClean="0"/>
              <a:t> to </a:t>
            </a:r>
            <a:r>
              <a:rPr lang="pt-PT" sz="3100" dirty="0" err="1" smtClean="0"/>
              <a:t>produce</a:t>
            </a:r>
            <a:r>
              <a:rPr lang="pt-PT" sz="3100" dirty="0" smtClean="0"/>
              <a:t>  a </a:t>
            </a:r>
            <a:r>
              <a:rPr lang="pt-PT" sz="3100" dirty="0" err="1" smtClean="0"/>
              <a:t>first</a:t>
            </a:r>
            <a:r>
              <a:rPr lang="pt-PT" sz="3100" dirty="0" smtClean="0"/>
              <a:t> </a:t>
            </a:r>
            <a:r>
              <a:rPr lang="pt-PT" sz="3100" dirty="0" err="1" smtClean="0"/>
              <a:t>subset</a:t>
            </a:r>
            <a:r>
              <a:rPr lang="pt-PT" sz="3100" dirty="0" smtClean="0"/>
              <a:t> </a:t>
            </a:r>
            <a:r>
              <a:rPr lang="pt-PT" sz="3100" dirty="0" err="1" smtClean="0"/>
              <a:t>of</a:t>
            </a:r>
            <a:r>
              <a:rPr lang="pt-PT" sz="3100" dirty="0" smtClean="0"/>
              <a:t> </a:t>
            </a:r>
            <a:r>
              <a:rPr lang="pt-PT" sz="3100" dirty="0" err="1" smtClean="0"/>
              <a:t>rules</a:t>
            </a:r>
            <a:endParaRPr lang="pt-PT" sz="3100" dirty="0" smtClean="0"/>
          </a:p>
          <a:p>
            <a:pPr lvl="1"/>
            <a:endParaRPr lang="pt-PT" dirty="0" smtClean="0"/>
          </a:p>
          <a:p>
            <a:pPr>
              <a:buNone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24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  <p:cxnSp>
        <p:nvCxnSpPr>
          <p:cNvPr id="6" name="Conexão recta 5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Future</a:t>
            </a:r>
            <a:r>
              <a:rPr lang="pt-PT" dirty="0" smtClean="0"/>
              <a:t> </a:t>
            </a:r>
            <a:r>
              <a:rPr lang="pt-PT" dirty="0" err="1" smtClean="0"/>
              <a:t>Work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pt-PT" sz="3600" dirty="0" smtClean="0">
                <a:solidFill>
                  <a:schemeClr val="tx1">
                    <a:lumMod val="65000"/>
                  </a:schemeClr>
                </a:solidFill>
              </a:rPr>
              <a:t>NLM </a:t>
            </a:r>
            <a:r>
              <a:rPr lang="pt-PT" sz="3600" dirty="0" err="1" smtClean="0">
                <a:solidFill>
                  <a:schemeClr val="tx1">
                    <a:lumMod val="65000"/>
                  </a:schemeClr>
                </a:solidFill>
              </a:rPr>
              <a:t>project</a:t>
            </a:r>
            <a:r>
              <a:rPr lang="pt-PT" sz="36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600" dirty="0" err="1" smtClean="0">
                <a:solidFill>
                  <a:schemeClr val="tx1">
                    <a:lumMod val="65000"/>
                  </a:schemeClr>
                </a:solidFill>
              </a:rPr>
              <a:t>started</a:t>
            </a:r>
            <a:r>
              <a:rPr lang="pt-PT" sz="36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600" dirty="0" err="1" smtClean="0">
                <a:solidFill>
                  <a:schemeClr val="tx1">
                    <a:lumMod val="65000"/>
                  </a:schemeClr>
                </a:solidFill>
              </a:rPr>
              <a:t>this</a:t>
            </a:r>
            <a:r>
              <a:rPr lang="pt-PT" sz="36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600" dirty="0" err="1" smtClean="0">
                <a:solidFill>
                  <a:schemeClr val="tx1">
                    <a:lumMod val="65000"/>
                  </a:schemeClr>
                </a:solidFill>
              </a:rPr>
              <a:t>month</a:t>
            </a:r>
            <a:endParaRPr lang="pt-PT" sz="3600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pt-PT" sz="3600" dirty="0" err="1" smtClean="0">
                <a:solidFill>
                  <a:schemeClr val="tx1">
                    <a:lumMod val="65000"/>
                  </a:schemeClr>
                </a:solidFill>
              </a:rPr>
              <a:t>Short</a:t>
            </a:r>
            <a:r>
              <a:rPr lang="pt-PT" sz="36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600" dirty="0" err="1" smtClean="0">
                <a:solidFill>
                  <a:schemeClr val="tx1">
                    <a:lumMod val="65000"/>
                  </a:schemeClr>
                </a:solidFill>
              </a:rPr>
              <a:t>term</a:t>
            </a:r>
            <a:r>
              <a:rPr lang="pt-PT" sz="36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600" dirty="0" err="1" smtClean="0">
                <a:solidFill>
                  <a:schemeClr val="tx1">
                    <a:lumMod val="65000"/>
                  </a:schemeClr>
                </a:solidFill>
              </a:rPr>
              <a:t>tasks</a:t>
            </a:r>
            <a:r>
              <a:rPr lang="pt-PT" sz="3600" dirty="0" smtClean="0">
                <a:solidFill>
                  <a:schemeClr val="tx1">
                    <a:lumMod val="65000"/>
                  </a:schemeClr>
                </a:solidFill>
              </a:rPr>
              <a:t>: </a:t>
            </a:r>
          </a:p>
          <a:p>
            <a:pPr lvl="1"/>
            <a:r>
              <a:rPr lang="pt-PT" sz="3100" dirty="0" err="1" smtClean="0">
                <a:solidFill>
                  <a:schemeClr val="tx1">
                    <a:lumMod val="65000"/>
                  </a:schemeClr>
                </a:solidFill>
              </a:rPr>
              <a:t>A</a:t>
            </a:r>
            <a:r>
              <a:rPr lang="pt-PT" sz="3100" dirty="0" err="1" smtClean="0">
                <a:solidFill>
                  <a:schemeClr val="tx1">
                    <a:lumMod val="65000"/>
                  </a:schemeClr>
                </a:solidFill>
              </a:rPr>
              <a:t>ugment</a:t>
            </a:r>
            <a:r>
              <a:rPr lang="pt-PT" sz="31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100" dirty="0" err="1" smtClean="0">
                <a:solidFill>
                  <a:schemeClr val="tx1">
                    <a:lumMod val="65000"/>
                  </a:schemeClr>
                </a:solidFill>
              </a:rPr>
              <a:t>the</a:t>
            </a:r>
            <a:r>
              <a:rPr lang="pt-PT" sz="31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100" dirty="0" err="1" smtClean="0">
                <a:solidFill>
                  <a:schemeClr val="tx1">
                    <a:lumMod val="65000"/>
                  </a:schemeClr>
                </a:solidFill>
              </a:rPr>
              <a:t>current</a:t>
            </a:r>
            <a:r>
              <a:rPr lang="pt-PT" sz="31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100" dirty="0" err="1" smtClean="0">
                <a:solidFill>
                  <a:schemeClr val="tx1">
                    <a:lumMod val="65000"/>
                  </a:schemeClr>
                </a:solidFill>
              </a:rPr>
              <a:t>dataset</a:t>
            </a:r>
            <a:endParaRPr lang="pt-PT" sz="3100" dirty="0" smtClean="0">
              <a:solidFill>
                <a:schemeClr val="tx1">
                  <a:lumMod val="65000"/>
                </a:schemeClr>
              </a:solidFill>
            </a:endParaRPr>
          </a:p>
          <a:p>
            <a:pPr lvl="1"/>
            <a:r>
              <a:rPr lang="pt-PT" sz="3100" dirty="0" err="1" smtClean="0">
                <a:solidFill>
                  <a:schemeClr val="tx1">
                    <a:lumMod val="65000"/>
                  </a:schemeClr>
                </a:solidFill>
              </a:rPr>
              <a:t>Review</a:t>
            </a:r>
            <a:r>
              <a:rPr lang="pt-PT" sz="31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100" dirty="0" err="1" smtClean="0">
                <a:solidFill>
                  <a:schemeClr val="tx1">
                    <a:lumMod val="65000"/>
                  </a:schemeClr>
                </a:solidFill>
              </a:rPr>
              <a:t>consistently</a:t>
            </a:r>
            <a:r>
              <a:rPr lang="pt-PT" sz="31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100" dirty="0" err="1" smtClean="0">
                <a:solidFill>
                  <a:schemeClr val="tx1">
                    <a:lumMod val="65000"/>
                  </a:schemeClr>
                </a:solidFill>
              </a:rPr>
              <a:t>misclassified</a:t>
            </a:r>
            <a:r>
              <a:rPr lang="pt-PT" sz="31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100" dirty="0" err="1" smtClean="0">
                <a:solidFill>
                  <a:schemeClr val="tx1">
                    <a:lumMod val="65000"/>
                  </a:schemeClr>
                </a:solidFill>
              </a:rPr>
              <a:t>examples</a:t>
            </a:r>
            <a:endParaRPr lang="pt-PT" sz="3100" dirty="0" smtClean="0">
              <a:solidFill>
                <a:schemeClr val="tx1">
                  <a:lumMod val="65000"/>
                </a:schemeClr>
              </a:solidFill>
            </a:endParaRPr>
          </a:p>
          <a:p>
            <a:pPr lvl="1"/>
            <a:r>
              <a:rPr lang="pt-PT" sz="3100" dirty="0" err="1" smtClean="0">
                <a:solidFill>
                  <a:schemeClr val="tx1">
                    <a:lumMod val="65000"/>
                  </a:schemeClr>
                </a:solidFill>
              </a:rPr>
              <a:t>Possibily</a:t>
            </a:r>
            <a:r>
              <a:rPr lang="pt-PT" sz="3100" dirty="0" smtClean="0">
                <a:solidFill>
                  <a:schemeClr val="tx1">
                    <a:lumMod val="65000"/>
                  </a:schemeClr>
                </a:solidFill>
              </a:rPr>
              <a:t> use </a:t>
            </a:r>
            <a:r>
              <a:rPr lang="pt-PT" sz="3100" dirty="0" err="1" smtClean="0">
                <a:solidFill>
                  <a:schemeClr val="tx1">
                    <a:lumMod val="65000"/>
                  </a:schemeClr>
                </a:solidFill>
              </a:rPr>
              <a:t>association</a:t>
            </a:r>
            <a:r>
              <a:rPr lang="pt-PT" sz="31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100" dirty="0" err="1" smtClean="0">
                <a:solidFill>
                  <a:schemeClr val="tx1">
                    <a:lumMod val="65000"/>
                  </a:schemeClr>
                </a:solidFill>
              </a:rPr>
              <a:t>rules</a:t>
            </a:r>
            <a:r>
              <a:rPr lang="pt-PT" sz="3100" dirty="0" smtClean="0">
                <a:solidFill>
                  <a:schemeClr val="tx1">
                    <a:lumMod val="65000"/>
                  </a:schemeClr>
                </a:solidFill>
              </a:rPr>
              <a:t> to </a:t>
            </a:r>
            <a:r>
              <a:rPr lang="pt-PT" sz="3100" dirty="0" err="1" smtClean="0">
                <a:solidFill>
                  <a:schemeClr val="tx1">
                    <a:lumMod val="65000"/>
                  </a:schemeClr>
                </a:solidFill>
              </a:rPr>
              <a:t>produce</a:t>
            </a:r>
            <a:r>
              <a:rPr lang="pt-PT" sz="3100" dirty="0" smtClean="0">
                <a:solidFill>
                  <a:schemeClr val="tx1">
                    <a:lumMod val="65000"/>
                  </a:schemeClr>
                </a:solidFill>
              </a:rPr>
              <a:t>  a </a:t>
            </a:r>
            <a:r>
              <a:rPr lang="pt-PT" sz="3100" dirty="0" err="1" smtClean="0">
                <a:solidFill>
                  <a:schemeClr val="tx1">
                    <a:lumMod val="65000"/>
                  </a:schemeClr>
                </a:solidFill>
              </a:rPr>
              <a:t>first</a:t>
            </a:r>
            <a:r>
              <a:rPr lang="pt-PT" sz="31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100" dirty="0" err="1" smtClean="0">
                <a:solidFill>
                  <a:schemeClr val="tx1">
                    <a:lumMod val="65000"/>
                  </a:schemeClr>
                </a:solidFill>
              </a:rPr>
              <a:t>subset</a:t>
            </a:r>
            <a:r>
              <a:rPr lang="pt-PT" sz="31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100" dirty="0" err="1" smtClean="0">
                <a:solidFill>
                  <a:schemeClr val="tx1">
                    <a:lumMod val="65000"/>
                  </a:schemeClr>
                </a:solidFill>
              </a:rPr>
              <a:t>of</a:t>
            </a:r>
            <a:r>
              <a:rPr lang="pt-PT" sz="31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100" dirty="0" err="1" smtClean="0">
                <a:solidFill>
                  <a:schemeClr val="tx1">
                    <a:lumMod val="65000"/>
                  </a:schemeClr>
                </a:solidFill>
              </a:rPr>
              <a:t>rules</a:t>
            </a:r>
            <a:endParaRPr lang="pt-PT" sz="3100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pt-PT" sz="3600" dirty="0" err="1" smtClean="0"/>
              <a:t>Medium</a:t>
            </a:r>
            <a:r>
              <a:rPr lang="pt-PT" sz="3600" dirty="0" smtClean="0"/>
              <a:t> </a:t>
            </a:r>
            <a:r>
              <a:rPr lang="pt-PT" sz="3600" dirty="0" err="1" smtClean="0"/>
              <a:t>term</a:t>
            </a:r>
            <a:r>
              <a:rPr lang="pt-PT" sz="3600" dirty="0" smtClean="0"/>
              <a:t> </a:t>
            </a:r>
            <a:r>
              <a:rPr lang="pt-PT" sz="3600" dirty="0" err="1" smtClean="0"/>
              <a:t>tasks</a:t>
            </a:r>
            <a:r>
              <a:rPr lang="pt-PT" sz="3600" dirty="0" smtClean="0"/>
              <a:t>:</a:t>
            </a:r>
          </a:p>
          <a:p>
            <a:pPr lvl="1"/>
            <a:r>
              <a:rPr lang="pt-PT" sz="3100" dirty="0" err="1" smtClean="0"/>
              <a:t>learn</a:t>
            </a:r>
            <a:r>
              <a:rPr lang="pt-PT" sz="3100" dirty="0" smtClean="0"/>
              <a:t> </a:t>
            </a:r>
            <a:r>
              <a:rPr lang="pt-PT" sz="3100" dirty="0" err="1" smtClean="0"/>
              <a:t>from</a:t>
            </a:r>
            <a:r>
              <a:rPr lang="pt-PT" sz="3100" dirty="0" smtClean="0"/>
              <a:t> </a:t>
            </a:r>
            <a:r>
              <a:rPr lang="pt-PT" sz="3100" dirty="0" err="1" smtClean="0"/>
              <a:t>the</a:t>
            </a:r>
            <a:r>
              <a:rPr lang="pt-PT" sz="3100" dirty="0" smtClean="0"/>
              <a:t> cases </a:t>
            </a:r>
            <a:r>
              <a:rPr lang="pt-PT" sz="3100" dirty="0" err="1" smtClean="0"/>
              <a:t>that</a:t>
            </a:r>
            <a:r>
              <a:rPr lang="pt-PT" sz="3100" dirty="0" smtClean="0"/>
              <a:t> </a:t>
            </a:r>
            <a:r>
              <a:rPr lang="pt-PT" sz="3100" dirty="0" err="1" smtClean="0"/>
              <a:t>were</a:t>
            </a:r>
            <a:r>
              <a:rPr lang="pt-PT" sz="3100" dirty="0" smtClean="0"/>
              <a:t> </a:t>
            </a:r>
            <a:r>
              <a:rPr lang="pt-PT" sz="3100" dirty="0" err="1" smtClean="0"/>
              <a:t>not</a:t>
            </a:r>
            <a:r>
              <a:rPr lang="pt-PT" sz="3100" dirty="0" smtClean="0"/>
              <a:t> </a:t>
            </a:r>
            <a:r>
              <a:rPr lang="pt-PT" sz="3100" dirty="0" err="1" smtClean="0"/>
              <a:t>upgraded</a:t>
            </a:r>
            <a:endParaRPr lang="pt-PT" sz="3100" dirty="0" smtClean="0"/>
          </a:p>
          <a:p>
            <a:pPr lvl="1"/>
            <a:r>
              <a:rPr lang="pt-PT" sz="3100" dirty="0" err="1" smtClean="0"/>
              <a:t>Develop</a:t>
            </a:r>
            <a:r>
              <a:rPr lang="pt-PT" sz="3100" dirty="0" smtClean="0"/>
              <a:t> </a:t>
            </a:r>
            <a:r>
              <a:rPr lang="pt-PT" sz="3100" dirty="0" err="1" smtClean="0"/>
              <a:t>the</a:t>
            </a:r>
            <a:r>
              <a:rPr lang="pt-PT" sz="3100" dirty="0" smtClean="0"/>
              <a:t> </a:t>
            </a:r>
            <a:r>
              <a:rPr lang="pt-PT" sz="3100" dirty="0" err="1" smtClean="0"/>
              <a:t>iterative</a:t>
            </a:r>
            <a:r>
              <a:rPr lang="pt-PT" sz="3100" dirty="0" smtClean="0"/>
              <a:t> </a:t>
            </a:r>
            <a:r>
              <a:rPr lang="pt-PT" sz="3100" dirty="0" err="1" smtClean="0"/>
              <a:t>cycle</a:t>
            </a:r>
            <a:r>
              <a:rPr lang="pt-PT" sz="3100" dirty="0" smtClean="0"/>
              <a:t> </a:t>
            </a:r>
            <a:r>
              <a:rPr lang="pt-PT" sz="3100" dirty="0" err="1" smtClean="0"/>
              <a:t>of</a:t>
            </a:r>
            <a:r>
              <a:rPr lang="pt-PT" sz="3100" dirty="0" smtClean="0"/>
              <a:t> </a:t>
            </a:r>
            <a:r>
              <a:rPr lang="pt-PT" sz="3100" dirty="0" err="1" smtClean="0"/>
              <a:t>learning</a:t>
            </a:r>
            <a:r>
              <a:rPr lang="pt-PT" sz="3100" dirty="0" smtClean="0"/>
              <a:t> </a:t>
            </a:r>
            <a:r>
              <a:rPr lang="pt-PT" sz="3100" dirty="0" err="1" smtClean="0"/>
              <a:t>and</a:t>
            </a:r>
            <a:r>
              <a:rPr lang="pt-PT" sz="3100" dirty="0" smtClean="0"/>
              <a:t> </a:t>
            </a:r>
            <a:r>
              <a:rPr lang="pt-PT" sz="3100" dirty="0" err="1" smtClean="0"/>
              <a:t>expert</a:t>
            </a:r>
            <a:r>
              <a:rPr lang="pt-PT" sz="3100" dirty="0" smtClean="0"/>
              <a:t> </a:t>
            </a:r>
            <a:r>
              <a:rPr lang="pt-PT" sz="3100" dirty="0" err="1" smtClean="0"/>
              <a:t>rule</a:t>
            </a:r>
            <a:r>
              <a:rPr lang="pt-PT" sz="3100" dirty="0" smtClean="0"/>
              <a:t> </a:t>
            </a:r>
            <a:r>
              <a:rPr lang="pt-PT" sz="3100" dirty="0" err="1" smtClean="0"/>
              <a:t>revision</a:t>
            </a:r>
            <a:endParaRPr lang="pt-PT" sz="3100" dirty="0" smtClean="0"/>
          </a:p>
          <a:p>
            <a:pPr lvl="1">
              <a:buNone/>
            </a:pPr>
            <a:endParaRPr lang="pt-PT" dirty="0" smtClean="0"/>
          </a:p>
          <a:p>
            <a:pPr>
              <a:buNone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25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  <p:cxnSp>
        <p:nvCxnSpPr>
          <p:cNvPr id="6" name="Conexão recta 5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Future</a:t>
            </a:r>
            <a:r>
              <a:rPr lang="pt-PT" dirty="0" smtClean="0"/>
              <a:t> </a:t>
            </a:r>
            <a:r>
              <a:rPr lang="pt-PT" dirty="0" err="1" smtClean="0"/>
              <a:t>Work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70000" lnSpcReduction="20000"/>
          </a:bodyPr>
          <a:lstStyle/>
          <a:p>
            <a:r>
              <a:rPr lang="pt-PT" sz="4000" dirty="0" smtClean="0">
                <a:solidFill>
                  <a:schemeClr val="tx1">
                    <a:lumMod val="65000"/>
                  </a:schemeClr>
                </a:solidFill>
              </a:rPr>
              <a:t>NLM </a:t>
            </a:r>
            <a:r>
              <a:rPr lang="pt-PT" sz="4000" dirty="0" err="1" smtClean="0">
                <a:solidFill>
                  <a:schemeClr val="tx1">
                    <a:lumMod val="65000"/>
                  </a:schemeClr>
                </a:solidFill>
              </a:rPr>
              <a:t>project</a:t>
            </a:r>
            <a:r>
              <a:rPr lang="pt-PT" sz="40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4000" dirty="0" err="1" smtClean="0">
                <a:solidFill>
                  <a:schemeClr val="tx1">
                    <a:lumMod val="65000"/>
                  </a:schemeClr>
                </a:solidFill>
              </a:rPr>
              <a:t>started</a:t>
            </a:r>
            <a:r>
              <a:rPr lang="pt-PT" sz="40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4000" dirty="0" err="1" smtClean="0">
                <a:solidFill>
                  <a:schemeClr val="tx1">
                    <a:lumMod val="65000"/>
                  </a:schemeClr>
                </a:solidFill>
              </a:rPr>
              <a:t>this</a:t>
            </a:r>
            <a:r>
              <a:rPr lang="pt-PT" sz="40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4000" dirty="0" err="1" smtClean="0">
                <a:solidFill>
                  <a:schemeClr val="tx1">
                    <a:lumMod val="65000"/>
                  </a:schemeClr>
                </a:solidFill>
              </a:rPr>
              <a:t>month</a:t>
            </a:r>
            <a:endParaRPr lang="pt-PT" sz="4000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pt-PT" sz="4000" dirty="0" err="1" smtClean="0">
                <a:solidFill>
                  <a:schemeClr val="tx1">
                    <a:lumMod val="65000"/>
                  </a:schemeClr>
                </a:solidFill>
              </a:rPr>
              <a:t>Short</a:t>
            </a:r>
            <a:r>
              <a:rPr lang="pt-PT" sz="40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4000" dirty="0" err="1" smtClean="0">
                <a:solidFill>
                  <a:schemeClr val="tx1">
                    <a:lumMod val="65000"/>
                  </a:schemeClr>
                </a:solidFill>
              </a:rPr>
              <a:t>term</a:t>
            </a:r>
            <a:r>
              <a:rPr lang="pt-PT" sz="40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4000" dirty="0" err="1" smtClean="0">
                <a:solidFill>
                  <a:schemeClr val="tx1">
                    <a:lumMod val="65000"/>
                  </a:schemeClr>
                </a:solidFill>
              </a:rPr>
              <a:t>tasks</a:t>
            </a:r>
            <a:r>
              <a:rPr lang="pt-PT" sz="4000" dirty="0" smtClean="0">
                <a:solidFill>
                  <a:schemeClr val="tx1">
                    <a:lumMod val="65000"/>
                  </a:schemeClr>
                </a:solidFill>
              </a:rPr>
              <a:t>: </a:t>
            </a:r>
          </a:p>
          <a:p>
            <a:pPr lvl="1"/>
            <a:r>
              <a:rPr lang="pt-PT" sz="3400" dirty="0" err="1" smtClean="0">
                <a:solidFill>
                  <a:schemeClr val="tx1">
                    <a:lumMod val="65000"/>
                  </a:schemeClr>
                </a:solidFill>
              </a:rPr>
              <a:t>A</a:t>
            </a:r>
            <a:r>
              <a:rPr lang="pt-PT" sz="3400" dirty="0" err="1" smtClean="0">
                <a:solidFill>
                  <a:schemeClr val="tx1">
                    <a:lumMod val="65000"/>
                  </a:schemeClr>
                </a:solidFill>
              </a:rPr>
              <a:t>ugment</a:t>
            </a:r>
            <a:r>
              <a:rPr lang="pt-PT" sz="34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400" dirty="0" err="1" smtClean="0">
                <a:solidFill>
                  <a:schemeClr val="tx1">
                    <a:lumMod val="65000"/>
                  </a:schemeClr>
                </a:solidFill>
              </a:rPr>
              <a:t>the</a:t>
            </a:r>
            <a:r>
              <a:rPr lang="pt-PT" sz="34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400" dirty="0" err="1" smtClean="0">
                <a:solidFill>
                  <a:schemeClr val="tx1">
                    <a:lumMod val="65000"/>
                  </a:schemeClr>
                </a:solidFill>
              </a:rPr>
              <a:t>current</a:t>
            </a:r>
            <a:r>
              <a:rPr lang="pt-PT" sz="34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400" dirty="0" err="1" smtClean="0">
                <a:solidFill>
                  <a:schemeClr val="tx1">
                    <a:lumMod val="65000"/>
                  </a:schemeClr>
                </a:solidFill>
              </a:rPr>
              <a:t>dataset</a:t>
            </a:r>
            <a:endParaRPr lang="pt-PT" sz="3400" dirty="0" smtClean="0">
              <a:solidFill>
                <a:schemeClr val="tx1">
                  <a:lumMod val="65000"/>
                </a:schemeClr>
              </a:solidFill>
            </a:endParaRPr>
          </a:p>
          <a:p>
            <a:pPr lvl="1"/>
            <a:r>
              <a:rPr lang="pt-PT" sz="3400" dirty="0" err="1" smtClean="0">
                <a:solidFill>
                  <a:schemeClr val="tx1">
                    <a:lumMod val="65000"/>
                  </a:schemeClr>
                </a:solidFill>
              </a:rPr>
              <a:t>Review</a:t>
            </a:r>
            <a:r>
              <a:rPr lang="pt-PT" sz="34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400" dirty="0" err="1" smtClean="0">
                <a:solidFill>
                  <a:schemeClr val="tx1">
                    <a:lumMod val="65000"/>
                  </a:schemeClr>
                </a:solidFill>
              </a:rPr>
              <a:t>consistently</a:t>
            </a:r>
            <a:r>
              <a:rPr lang="pt-PT" sz="34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400" dirty="0" err="1" smtClean="0">
                <a:solidFill>
                  <a:schemeClr val="tx1">
                    <a:lumMod val="65000"/>
                  </a:schemeClr>
                </a:solidFill>
              </a:rPr>
              <a:t>misclassified</a:t>
            </a:r>
            <a:r>
              <a:rPr lang="pt-PT" sz="34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400" dirty="0" err="1" smtClean="0">
                <a:solidFill>
                  <a:schemeClr val="tx1">
                    <a:lumMod val="65000"/>
                  </a:schemeClr>
                </a:solidFill>
              </a:rPr>
              <a:t>examples</a:t>
            </a:r>
            <a:endParaRPr lang="pt-PT" sz="3400" dirty="0" smtClean="0">
              <a:solidFill>
                <a:schemeClr val="tx1">
                  <a:lumMod val="65000"/>
                </a:schemeClr>
              </a:solidFill>
            </a:endParaRPr>
          </a:p>
          <a:p>
            <a:pPr lvl="1"/>
            <a:r>
              <a:rPr lang="pt-PT" sz="3400" dirty="0" err="1" smtClean="0">
                <a:solidFill>
                  <a:schemeClr val="tx1">
                    <a:lumMod val="65000"/>
                  </a:schemeClr>
                </a:solidFill>
              </a:rPr>
              <a:t>Possibily</a:t>
            </a:r>
            <a:r>
              <a:rPr lang="pt-PT" sz="3400" dirty="0" smtClean="0">
                <a:solidFill>
                  <a:schemeClr val="tx1">
                    <a:lumMod val="65000"/>
                  </a:schemeClr>
                </a:solidFill>
              </a:rPr>
              <a:t> use </a:t>
            </a:r>
            <a:r>
              <a:rPr lang="pt-PT" sz="3400" dirty="0" err="1" smtClean="0">
                <a:solidFill>
                  <a:schemeClr val="tx1">
                    <a:lumMod val="65000"/>
                  </a:schemeClr>
                </a:solidFill>
              </a:rPr>
              <a:t>association</a:t>
            </a:r>
            <a:r>
              <a:rPr lang="pt-PT" sz="34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400" dirty="0" err="1" smtClean="0">
                <a:solidFill>
                  <a:schemeClr val="tx1">
                    <a:lumMod val="65000"/>
                  </a:schemeClr>
                </a:solidFill>
              </a:rPr>
              <a:t>rules</a:t>
            </a:r>
            <a:r>
              <a:rPr lang="pt-PT" sz="3400" dirty="0" smtClean="0">
                <a:solidFill>
                  <a:schemeClr val="tx1">
                    <a:lumMod val="65000"/>
                  </a:schemeClr>
                </a:solidFill>
              </a:rPr>
              <a:t> to </a:t>
            </a:r>
            <a:r>
              <a:rPr lang="pt-PT" sz="3400" dirty="0" err="1" smtClean="0">
                <a:solidFill>
                  <a:schemeClr val="tx1">
                    <a:lumMod val="65000"/>
                  </a:schemeClr>
                </a:solidFill>
              </a:rPr>
              <a:t>produce</a:t>
            </a:r>
            <a:r>
              <a:rPr lang="pt-PT" sz="3400" dirty="0" smtClean="0">
                <a:solidFill>
                  <a:schemeClr val="tx1">
                    <a:lumMod val="65000"/>
                  </a:schemeClr>
                </a:solidFill>
              </a:rPr>
              <a:t>  a </a:t>
            </a:r>
            <a:r>
              <a:rPr lang="pt-PT" sz="3400" dirty="0" err="1" smtClean="0">
                <a:solidFill>
                  <a:schemeClr val="tx1">
                    <a:lumMod val="65000"/>
                  </a:schemeClr>
                </a:solidFill>
              </a:rPr>
              <a:t>first</a:t>
            </a:r>
            <a:r>
              <a:rPr lang="pt-PT" sz="34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400" dirty="0" err="1" smtClean="0">
                <a:solidFill>
                  <a:schemeClr val="tx1">
                    <a:lumMod val="65000"/>
                  </a:schemeClr>
                </a:solidFill>
              </a:rPr>
              <a:t>subset</a:t>
            </a:r>
            <a:r>
              <a:rPr lang="pt-PT" sz="34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400" dirty="0" err="1" smtClean="0">
                <a:solidFill>
                  <a:schemeClr val="tx1">
                    <a:lumMod val="65000"/>
                  </a:schemeClr>
                </a:solidFill>
              </a:rPr>
              <a:t>of</a:t>
            </a:r>
            <a:r>
              <a:rPr lang="pt-PT" sz="34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400" dirty="0" err="1" smtClean="0">
                <a:solidFill>
                  <a:schemeClr val="tx1">
                    <a:lumMod val="65000"/>
                  </a:schemeClr>
                </a:solidFill>
              </a:rPr>
              <a:t>rules</a:t>
            </a:r>
            <a:endParaRPr lang="pt-PT" sz="3400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pt-PT" sz="4000" dirty="0" err="1" smtClean="0">
                <a:solidFill>
                  <a:schemeClr val="tx1">
                    <a:lumMod val="65000"/>
                  </a:schemeClr>
                </a:solidFill>
              </a:rPr>
              <a:t>Medium</a:t>
            </a:r>
            <a:r>
              <a:rPr lang="pt-PT" sz="40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4000" dirty="0" err="1" smtClean="0">
                <a:solidFill>
                  <a:schemeClr val="tx1">
                    <a:lumMod val="65000"/>
                  </a:schemeClr>
                </a:solidFill>
              </a:rPr>
              <a:t>term</a:t>
            </a:r>
            <a:r>
              <a:rPr lang="pt-PT" sz="40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4000" dirty="0" err="1" smtClean="0">
                <a:solidFill>
                  <a:schemeClr val="tx1">
                    <a:lumMod val="65000"/>
                  </a:schemeClr>
                </a:solidFill>
              </a:rPr>
              <a:t>tasks</a:t>
            </a:r>
            <a:r>
              <a:rPr lang="pt-PT" sz="4000" dirty="0" smtClean="0">
                <a:solidFill>
                  <a:schemeClr val="tx1">
                    <a:lumMod val="65000"/>
                  </a:schemeClr>
                </a:solidFill>
              </a:rPr>
              <a:t>:</a:t>
            </a:r>
          </a:p>
          <a:p>
            <a:pPr lvl="1"/>
            <a:r>
              <a:rPr lang="pt-PT" sz="3400" dirty="0" err="1" smtClean="0">
                <a:solidFill>
                  <a:schemeClr val="tx1">
                    <a:lumMod val="65000"/>
                  </a:schemeClr>
                </a:solidFill>
              </a:rPr>
              <a:t>learn</a:t>
            </a:r>
            <a:r>
              <a:rPr lang="pt-PT" sz="34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400" dirty="0" err="1" smtClean="0">
                <a:solidFill>
                  <a:schemeClr val="tx1">
                    <a:lumMod val="65000"/>
                  </a:schemeClr>
                </a:solidFill>
              </a:rPr>
              <a:t>from</a:t>
            </a:r>
            <a:r>
              <a:rPr lang="pt-PT" sz="34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400" dirty="0" err="1" smtClean="0">
                <a:solidFill>
                  <a:schemeClr val="tx1">
                    <a:lumMod val="65000"/>
                  </a:schemeClr>
                </a:solidFill>
              </a:rPr>
              <a:t>the</a:t>
            </a:r>
            <a:r>
              <a:rPr lang="pt-PT" sz="3400" dirty="0" smtClean="0">
                <a:solidFill>
                  <a:schemeClr val="tx1">
                    <a:lumMod val="65000"/>
                  </a:schemeClr>
                </a:solidFill>
              </a:rPr>
              <a:t> cases </a:t>
            </a:r>
            <a:r>
              <a:rPr lang="pt-PT" sz="3400" dirty="0" err="1" smtClean="0">
                <a:solidFill>
                  <a:schemeClr val="tx1">
                    <a:lumMod val="65000"/>
                  </a:schemeClr>
                </a:solidFill>
              </a:rPr>
              <a:t>that</a:t>
            </a:r>
            <a:r>
              <a:rPr lang="pt-PT" sz="34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400" dirty="0" err="1" smtClean="0">
                <a:solidFill>
                  <a:schemeClr val="tx1">
                    <a:lumMod val="65000"/>
                  </a:schemeClr>
                </a:solidFill>
              </a:rPr>
              <a:t>were</a:t>
            </a:r>
            <a:r>
              <a:rPr lang="pt-PT" sz="34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400" dirty="0" err="1" smtClean="0">
                <a:solidFill>
                  <a:schemeClr val="tx1">
                    <a:lumMod val="65000"/>
                  </a:schemeClr>
                </a:solidFill>
              </a:rPr>
              <a:t>not</a:t>
            </a:r>
            <a:r>
              <a:rPr lang="pt-PT" sz="34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400" dirty="0" err="1" smtClean="0">
                <a:solidFill>
                  <a:schemeClr val="tx1">
                    <a:lumMod val="65000"/>
                  </a:schemeClr>
                </a:solidFill>
              </a:rPr>
              <a:t>upgraded</a:t>
            </a:r>
            <a:endParaRPr lang="pt-PT" sz="3400" dirty="0" smtClean="0">
              <a:solidFill>
                <a:schemeClr val="tx1">
                  <a:lumMod val="65000"/>
                </a:schemeClr>
              </a:solidFill>
            </a:endParaRPr>
          </a:p>
          <a:p>
            <a:pPr lvl="1"/>
            <a:r>
              <a:rPr lang="pt-PT" sz="3400" dirty="0" err="1" smtClean="0">
                <a:solidFill>
                  <a:schemeClr val="tx1">
                    <a:lumMod val="65000"/>
                  </a:schemeClr>
                </a:solidFill>
              </a:rPr>
              <a:t>Develop</a:t>
            </a:r>
            <a:r>
              <a:rPr lang="pt-PT" sz="34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400" dirty="0" err="1" smtClean="0">
                <a:solidFill>
                  <a:schemeClr val="tx1">
                    <a:lumMod val="65000"/>
                  </a:schemeClr>
                </a:solidFill>
              </a:rPr>
              <a:t>the</a:t>
            </a:r>
            <a:r>
              <a:rPr lang="pt-PT" sz="34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400" dirty="0" err="1" smtClean="0">
                <a:solidFill>
                  <a:schemeClr val="tx1">
                    <a:lumMod val="65000"/>
                  </a:schemeClr>
                </a:solidFill>
              </a:rPr>
              <a:t>iterative</a:t>
            </a:r>
            <a:r>
              <a:rPr lang="pt-PT" sz="34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400" dirty="0" err="1" smtClean="0">
                <a:solidFill>
                  <a:schemeClr val="tx1">
                    <a:lumMod val="65000"/>
                  </a:schemeClr>
                </a:solidFill>
              </a:rPr>
              <a:t>cycle</a:t>
            </a:r>
            <a:r>
              <a:rPr lang="pt-PT" sz="34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400" dirty="0" err="1" smtClean="0">
                <a:solidFill>
                  <a:schemeClr val="tx1">
                    <a:lumMod val="65000"/>
                  </a:schemeClr>
                </a:solidFill>
              </a:rPr>
              <a:t>of</a:t>
            </a:r>
            <a:r>
              <a:rPr lang="pt-PT" sz="34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400" dirty="0" err="1" smtClean="0">
                <a:solidFill>
                  <a:schemeClr val="tx1">
                    <a:lumMod val="65000"/>
                  </a:schemeClr>
                </a:solidFill>
              </a:rPr>
              <a:t>learning</a:t>
            </a:r>
            <a:r>
              <a:rPr lang="pt-PT" sz="34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400" dirty="0" err="1" smtClean="0">
                <a:solidFill>
                  <a:schemeClr val="tx1">
                    <a:lumMod val="65000"/>
                  </a:schemeClr>
                </a:solidFill>
              </a:rPr>
              <a:t>and</a:t>
            </a:r>
            <a:r>
              <a:rPr lang="pt-PT" sz="34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400" dirty="0" err="1" smtClean="0">
                <a:solidFill>
                  <a:schemeClr val="tx1">
                    <a:lumMod val="65000"/>
                  </a:schemeClr>
                </a:solidFill>
              </a:rPr>
              <a:t>expert</a:t>
            </a:r>
            <a:r>
              <a:rPr lang="pt-PT" sz="34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400" dirty="0" err="1" smtClean="0">
                <a:solidFill>
                  <a:schemeClr val="tx1">
                    <a:lumMod val="65000"/>
                  </a:schemeClr>
                </a:solidFill>
              </a:rPr>
              <a:t>rule</a:t>
            </a:r>
            <a:r>
              <a:rPr lang="pt-PT" sz="34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PT" sz="3400" dirty="0" err="1" smtClean="0">
                <a:solidFill>
                  <a:schemeClr val="tx1">
                    <a:lumMod val="65000"/>
                  </a:schemeClr>
                </a:solidFill>
              </a:rPr>
              <a:t>revision</a:t>
            </a:r>
            <a:endParaRPr lang="pt-PT" sz="3400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pt-PT" sz="4000" dirty="0" err="1" smtClean="0"/>
              <a:t>Long</a:t>
            </a:r>
            <a:r>
              <a:rPr lang="pt-PT" sz="4000" dirty="0" smtClean="0"/>
              <a:t> </a:t>
            </a:r>
            <a:r>
              <a:rPr lang="pt-PT" sz="4000" dirty="0" err="1" smtClean="0"/>
              <a:t>term</a:t>
            </a:r>
            <a:r>
              <a:rPr lang="pt-PT" sz="4000" dirty="0" smtClean="0"/>
              <a:t> </a:t>
            </a:r>
            <a:r>
              <a:rPr lang="pt-PT" sz="4000" dirty="0" err="1" smtClean="0"/>
              <a:t>tasks</a:t>
            </a:r>
            <a:r>
              <a:rPr lang="pt-PT" sz="4000" dirty="0" smtClean="0"/>
              <a:t>: </a:t>
            </a:r>
          </a:p>
          <a:p>
            <a:pPr lvl="1"/>
            <a:r>
              <a:rPr lang="pt-PT" sz="3400" dirty="0" smtClean="0"/>
              <a:t>U</a:t>
            </a:r>
            <a:r>
              <a:rPr lang="pt-PT" sz="3400" dirty="0" smtClean="0"/>
              <a:t>se more </a:t>
            </a:r>
            <a:r>
              <a:rPr lang="pt-PT" sz="3400" dirty="0" err="1" smtClean="0"/>
              <a:t>sophisticated</a:t>
            </a:r>
            <a:r>
              <a:rPr lang="pt-PT" sz="3400" dirty="0" smtClean="0"/>
              <a:t> </a:t>
            </a:r>
            <a:r>
              <a:rPr lang="pt-PT" sz="3400" dirty="0" err="1" smtClean="0"/>
              <a:t>learning</a:t>
            </a:r>
            <a:r>
              <a:rPr lang="pt-PT" sz="3400" dirty="0" smtClean="0"/>
              <a:t> </a:t>
            </a:r>
            <a:r>
              <a:rPr lang="pt-PT" sz="3400" dirty="0" err="1" smtClean="0"/>
              <a:t>methods</a:t>
            </a:r>
            <a:r>
              <a:rPr lang="pt-PT" sz="3400" dirty="0" smtClean="0"/>
              <a:t> to </a:t>
            </a:r>
            <a:r>
              <a:rPr lang="pt-PT" sz="3400" dirty="0" err="1" smtClean="0"/>
              <a:t>produce</a:t>
            </a:r>
            <a:r>
              <a:rPr lang="pt-PT" sz="3400" dirty="0" smtClean="0"/>
              <a:t> </a:t>
            </a:r>
            <a:r>
              <a:rPr lang="pt-PT" sz="3400" dirty="0" err="1" smtClean="0"/>
              <a:t>better</a:t>
            </a:r>
            <a:r>
              <a:rPr lang="pt-PT" sz="3400" dirty="0" smtClean="0"/>
              <a:t> </a:t>
            </a:r>
            <a:r>
              <a:rPr lang="pt-PT" sz="3400" dirty="0" err="1" smtClean="0"/>
              <a:t>rules</a:t>
            </a:r>
            <a:endParaRPr lang="pt-PT" sz="3400" dirty="0" smtClean="0"/>
          </a:p>
          <a:p>
            <a:pPr lvl="1"/>
            <a:r>
              <a:rPr lang="pt-PT" sz="3400" dirty="0" smtClean="0"/>
              <a:t>To </a:t>
            </a:r>
            <a:r>
              <a:rPr lang="pt-PT" sz="3400" dirty="0" err="1" smtClean="0"/>
              <a:t>integrate</a:t>
            </a:r>
            <a:r>
              <a:rPr lang="pt-PT" sz="3400" dirty="0" smtClean="0"/>
              <a:t> </a:t>
            </a:r>
            <a:r>
              <a:rPr lang="pt-PT" sz="3400" dirty="0" err="1" smtClean="0"/>
              <a:t>biopsy</a:t>
            </a:r>
            <a:r>
              <a:rPr lang="pt-PT" sz="3400" dirty="0" smtClean="0"/>
              <a:t> </a:t>
            </a:r>
            <a:r>
              <a:rPr lang="pt-PT" sz="3400" dirty="0" err="1" smtClean="0"/>
              <a:t>attributes</a:t>
            </a:r>
            <a:r>
              <a:rPr lang="pt-PT" sz="3400" dirty="0" smtClean="0"/>
              <a:t> </a:t>
            </a:r>
            <a:r>
              <a:rPr lang="pt-PT" sz="3400" dirty="0" err="1" smtClean="0"/>
              <a:t>and</a:t>
            </a:r>
            <a:r>
              <a:rPr lang="pt-PT" sz="3400" dirty="0" smtClean="0"/>
              <a:t> </a:t>
            </a:r>
            <a:r>
              <a:rPr lang="pt-PT" sz="3400" dirty="0" err="1" smtClean="0"/>
              <a:t>the</a:t>
            </a:r>
            <a:r>
              <a:rPr lang="pt-PT" sz="3400" dirty="0" smtClean="0"/>
              <a:t> </a:t>
            </a:r>
            <a:r>
              <a:rPr lang="pt-PT" sz="3400" dirty="0" err="1" smtClean="0"/>
              <a:t>classifiers</a:t>
            </a:r>
            <a:r>
              <a:rPr lang="pt-PT" sz="3400" dirty="0" smtClean="0"/>
              <a:t> </a:t>
            </a:r>
            <a:r>
              <a:rPr lang="pt-PT" sz="3400" dirty="0" err="1" smtClean="0"/>
              <a:t>obtained</a:t>
            </a:r>
            <a:r>
              <a:rPr lang="pt-PT" sz="3400" dirty="0" smtClean="0"/>
              <a:t> to </a:t>
            </a:r>
            <a:r>
              <a:rPr lang="pt-PT" sz="3400" b="1" dirty="0" err="1" smtClean="0">
                <a:solidFill>
                  <a:srgbClr val="FFC000"/>
                </a:solidFill>
              </a:rPr>
              <a:t>MammoClass</a:t>
            </a:r>
            <a:r>
              <a:rPr lang="pt-PT" sz="3400" dirty="0" smtClean="0"/>
              <a:t> (http://cracs.fc.up.pt/pt/mammoclass/)</a:t>
            </a:r>
            <a:endParaRPr lang="pt-PT" sz="3400" dirty="0" smtClean="0"/>
          </a:p>
          <a:p>
            <a:pPr lvl="1"/>
            <a:endParaRPr lang="pt-PT" sz="3400" dirty="0" smtClean="0"/>
          </a:p>
          <a:p>
            <a:pPr>
              <a:buNone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26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  <p:cxnSp>
        <p:nvCxnSpPr>
          <p:cNvPr id="6" name="Conexão recta 5"/>
          <p:cNvCxnSpPr/>
          <p:nvPr/>
        </p:nvCxnSpPr>
        <p:spPr>
          <a:xfrm>
            <a:off x="395536" y="1196752"/>
            <a:ext cx="828092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Acknowledgments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r>
              <a:rPr lang="pt-PT" dirty="0" err="1" smtClean="0"/>
              <a:t>UW-Madison</a:t>
            </a:r>
            <a:r>
              <a:rPr lang="pt-PT" dirty="0" smtClean="0"/>
              <a:t> </a:t>
            </a:r>
            <a:r>
              <a:rPr lang="pt-PT" dirty="0" err="1" smtClean="0"/>
              <a:t>Medical</a:t>
            </a:r>
            <a:r>
              <a:rPr lang="pt-PT" dirty="0" smtClean="0"/>
              <a:t> </a:t>
            </a:r>
            <a:r>
              <a:rPr lang="pt-PT" dirty="0" err="1" smtClean="0"/>
              <a:t>School</a:t>
            </a:r>
            <a:endParaRPr lang="pt-PT" dirty="0" smtClean="0"/>
          </a:p>
          <a:p>
            <a:r>
              <a:rPr lang="pt-PT" dirty="0" err="1" smtClean="0"/>
              <a:t>FCT-Portugal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Horus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DigiScope</a:t>
            </a:r>
            <a:r>
              <a:rPr lang="pt-PT" dirty="0" smtClean="0"/>
              <a:t> </a:t>
            </a:r>
            <a:r>
              <a:rPr lang="pt-PT" dirty="0" err="1" smtClean="0"/>
              <a:t>projects</a:t>
            </a:r>
            <a:endParaRPr lang="pt-PT" dirty="0" smtClean="0"/>
          </a:p>
          <a:p>
            <a:r>
              <a:rPr lang="pt-PT" dirty="0" smtClean="0"/>
              <a:t>AMIA </a:t>
            </a:r>
            <a:r>
              <a:rPr lang="pt-PT" dirty="0" err="1" smtClean="0"/>
              <a:t>reviewers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organizers</a:t>
            </a:r>
            <a:endParaRPr lang="pt-PT" dirty="0" smtClean="0"/>
          </a:p>
          <a:p>
            <a:r>
              <a:rPr lang="pt-PT" dirty="0" err="1" smtClean="0">
                <a:solidFill>
                  <a:srgbClr val="FFC000"/>
                </a:solidFill>
              </a:rPr>
              <a:t>Special</a:t>
            </a:r>
            <a:r>
              <a:rPr lang="pt-PT" dirty="0" smtClean="0">
                <a:solidFill>
                  <a:srgbClr val="FFC000"/>
                </a:solidFill>
              </a:rPr>
              <a:t> </a:t>
            </a:r>
            <a:r>
              <a:rPr lang="pt-PT" dirty="0" err="1" smtClean="0">
                <a:solidFill>
                  <a:srgbClr val="FFC000"/>
                </a:solidFill>
              </a:rPr>
              <a:t>ack</a:t>
            </a:r>
            <a:r>
              <a:rPr lang="pt-PT" dirty="0" smtClean="0">
                <a:solidFill>
                  <a:srgbClr val="FFC000"/>
                </a:solidFill>
              </a:rPr>
              <a:t> to </a:t>
            </a:r>
            <a:r>
              <a:rPr lang="pt-PT" dirty="0" err="1" smtClean="0">
                <a:solidFill>
                  <a:srgbClr val="FFC000"/>
                </a:solidFill>
              </a:rPr>
              <a:t>the</a:t>
            </a:r>
            <a:r>
              <a:rPr lang="pt-PT" dirty="0" smtClean="0">
                <a:solidFill>
                  <a:srgbClr val="FFC000"/>
                </a:solidFill>
              </a:rPr>
              <a:t> </a:t>
            </a:r>
            <a:r>
              <a:rPr lang="pt-PT" dirty="0" err="1" smtClean="0">
                <a:solidFill>
                  <a:srgbClr val="FFC000"/>
                </a:solidFill>
              </a:rPr>
              <a:t>UW-Madison</a:t>
            </a:r>
            <a:r>
              <a:rPr lang="pt-PT" dirty="0" smtClean="0">
                <a:solidFill>
                  <a:srgbClr val="FFC000"/>
                </a:solidFill>
              </a:rPr>
              <a:t> </a:t>
            </a:r>
            <a:r>
              <a:rPr lang="pt-PT" dirty="0" err="1" smtClean="0">
                <a:solidFill>
                  <a:srgbClr val="FFC000"/>
                </a:solidFill>
              </a:rPr>
              <a:t>Medical</a:t>
            </a:r>
            <a:r>
              <a:rPr lang="pt-PT" dirty="0" smtClean="0">
                <a:solidFill>
                  <a:srgbClr val="FFC000"/>
                </a:solidFill>
              </a:rPr>
              <a:t> </a:t>
            </a:r>
            <a:r>
              <a:rPr lang="pt-PT" dirty="0" err="1" smtClean="0">
                <a:solidFill>
                  <a:srgbClr val="FFC000"/>
                </a:solidFill>
              </a:rPr>
              <a:t>School</a:t>
            </a:r>
            <a:r>
              <a:rPr lang="pt-PT" dirty="0" smtClean="0">
                <a:solidFill>
                  <a:srgbClr val="FFC000"/>
                </a:solidFill>
              </a:rPr>
              <a:t> </a:t>
            </a:r>
            <a:r>
              <a:rPr lang="pt-PT" dirty="0" err="1" smtClean="0">
                <a:solidFill>
                  <a:srgbClr val="FFC000"/>
                </a:solidFill>
              </a:rPr>
              <a:t>people</a:t>
            </a:r>
            <a:r>
              <a:rPr lang="pt-PT" dirty="0" smtClean="0">
                <a:solidFill>
                  <a:srgbClr val="FFC000"/>
                </a:solidFill>
              </a:rPr>
              <a:t> </a:t>
            </a:r>
            <a:r>
              <a:rPr lang="pt-PT" dirty="0" err="1" smtClean="0">
                <a:solidFill>
                  <a:srgbClr val="FFC000"/>
                </a:solidFill>
              </a:rPr>
              <a:t>that</a:t>
            </a:r>
            <a:r>
              <a:rPr lang="pt-PT" dirty="0" smtClean="0">
                <a:solidFill>
                  <a:srgbClr val="FFC000"/>
                </a:solidFill>
              </a:rPr>
              <a:t> </a:t>
            </a:r>
            <a:r>
              <a:rPr lang="pt-PT" dirty="0" err="1" smtClean="0">
                <a:solidFill>
                  <a:srgbClr val="FFC000"/>
                </a:solidFill>
              </a:rPr>
              <a:t>were</a:t>
            </a:r>
            <a:r>
              <a:rPr lang="pt-PT" dirty="0" smtClean="0">
                <a:solidFill>
                  <a:srgbClr val="FFC000"/>
                </a:solidFill>
              </a:rPr>
              <a:t> </a:t>
            </a:r>
            <a:r>
              <a:rPr lang="pt-PT" dirty="0" err="1" smtClean="0">
                <a:solidFill>
                  <a:srgbClr val="FFC000"/>
                </a:solidFill>
              </a:rPr>
              <a:t>never</a:t>
            </a:r>
            <a:r>
              <a:rPr lang="pt-PT" dirty="0" smtClean="0">
                <a:solidFill>
                  <a:srgbClr val="FFC000"/>
                </a:solidFill>
              </a:rPr>
              <a:t> “</a:t>
            </a:r>
            <a:r>
              <a:rPr lang="pt-PT" dirty="0" err="1" smtClean="0">
                <a:solidFill>
                  <a:srgbClr val="FFC000"/>
                </a:solidFill>
              </a:rPr>
              <a:t>scared</a:t>
            </a:r>
            <a:r>
              <a:rPr lang="pt-PT" dirty="0" smtClean="0">
                <a:solidFill>
                  <a:srgbClr val="FFC000"/>
                </a:solidFill>
              </a:rPr>
              <a:t>” </a:t>
            </a:r>
            <a:r>
              <a:rPr lang="pt-PT" dirty="0" err="1" smtClean="0">
                <a:solidFill>
                  <a:srgbClr val="FFC000"/>
                </a:solidFill>
              </a:rPr>
              <a:t>of</a:t>
            </a:r>
            <a:r>
              <a:rPr lang="pt-PT" dirty="0" smtClean="0">
                <a:solidFill>
                  <a:srgbClr val="FFC000"/>
                </a:solidFill>
              </a:rPr>
              <a:t> </a:t>
            </a:r>
            <a:r>
              <a:rPr lang="pt-PT" dirty="0" err="1" smtClean="0">
                <a:solidFill>
                  <a:srgbClr val="FFC000"/>
                </a:solidFill>
              </a:rPr>
              <a:t>computer</a:t>
            </a:r>
            <a:r>
              <a:rPr lang="pt-PT" dirty="0" smtClean="0">
                <a:solidFill>
                  <a:srgbClr val="FFC000"/>
                </a:solidFill>
              </a:rPr>
              <a:t> </a:t>
            </a:r>
            <a:r>
              <a:rPr lang="pt-PT" dirty="0" err="1" smtClean="0">
                <a:solidFill>
                  <a:srgbClr val="FFC000"/>
                </a:solidFill>
              </a:rPr>
              <a:t>technology</a:t>
            </a:r>
            <a:r>
              <a:rPr lang="pt-PT" dirty="0" smtClean="0">
                <a:solidFill>
                  <a:srgbClr val="FFC000"/>
                </a:solidFill>
              </a:rPr>
              <a:t> </a:t>
            </a:r>
            <a:r>
              <a:rPr lang="pt-PT" dirty="0" err="1" smtClean="0">
                <a:solidFill>
                  <a:srgbClr val="FFC000"/>
                </a:solidFill>
              </a:rPr>
              <a:t>and</a:t>
            </a:r>
            <a:r>
              <a:rPr lang="pt-PT" dirty="0" smtClean="0">
                <a:solidFill>
                  <a:srgbClr val="FFC000"/>
                </a:solidFill>
              </a:rPr>
              <a:t> </a:t>
            </a:r>
            <a:r>
              <a:rPr lang="pt-PT" dirty="0" err="1" smtClean="0">
                <a:solidFill>
                  <a:srgbClr val="FFC000"/>
                </a:solidFill>
              </a:rPr>
              <a:t>have</a:t>
            </a:r>
            <a:r>
              <a:rPr lang="pt-PT" dirty="0" smtClean="0">
                <a:solidFill>
                  <a:srgbClr val="FFC000"/>
                </a:solidFill>
              </a:rPr>
              <a:t> </a:t>
            </a:r>
            <a:r>
              <a:rPr lang="pt-PT" dirty="0" err="1" smtClean="0">
                <a:solidFill>
                  <a:srgbClr val="FFC000"/>
                </a:solidFill>
              </a:rPr>
              <a:t>been</a:t>
            </a:r>
            <a:r>
              <a:rPr lang="pt-PT" dirty="0" smtClean="0">
                <a:solidFill>
                  <a:srgbClr val="FFC000"/>
                </a:solidFill>
              </a:rPr>
              <a:t> </a:t>
            </a:r>
            <a:r>
              <a:rPr lang="pt-PT" dirty="0" err="1" smtClean="0">
                <a:solidFill>
                  <a:srgbClr val="FFC000"/>
                </a:solidFill>
              </a:rPr>
              <a:t>always</a:t>
            </a:r>
            <a:r>
              <a:rPr lang="pt-PT" dirty="0" smtClean="0">
                <a:solidFill>
                  <a:srgbClr val="FFC000"/>
                </a:solidFill>
              </a:rPr>
              <a:t> </a:t>
            </a:r>
            <a:r>
              <a:rPr lang="pt-PT" dirty="0" err="1" smtClean="0">
                <a:solidFill>
                  <a:srgbClr val="FFC000"/>
                </a:solidFill>
              </a:rPr>
              <a:t>very</a:t>
            </a:r>
            <a:r>
              <a:rPr lang="pt-PT" dirty="0" smtClean="0">
                <a:solidFill>
                  <a:srgbClr val="FFC000"/>
                </a:solidFill>
              </a:rPr>
              <a:t> </a:t>
            </a:r>
            <a:r>
              <a:rPr lang="pt-PT" dirty="0" err="1" smtClean="0">
                <a:solidFill>
                  <a:srgbClr val="FFC000"/>
                </a:solidFill>
              </a:rPr>
              <a:t>enthusiastic</a:t>
            </a:r>
            <a:r>
              <a:rPr lang="pt-PT" dirty="0" smtClean="0">
                <a:solidFill>
                  <a:srgbClr val="FFC000"/>
                </a:solidFill>
              </a:rPr>
              <a:t> </a:t>
            </a:r>
            <a:r>
              <a:rPr lang="pt-PT" dirty="0" err="1" smtClean="0">
                <a:solidFill>
                  <a:srgbClr val="FFC000"/>
                </a:solidFill>
              </a:rPr>
              <a:t>about</a:t>
            </a:r>
            <a:r>
              <a:rPr lang="pt-PT" dirty="0" smtClean="0">
                <a:solidFill>
                  <a:srgbClr val="FFC000"/>
                </a:solidFill>
              </a:rPr>
              <a:t> </a:t>
            </a:r>
            <a:r>
              <a:rPr lang="pt-PT" dirty="0" err="1" smtClean="0">
                <a:solidFill>
                  <a:srgbClr val="FFC000"/>
                </a:solidFill>
              </a:rPr>
              <a:t>using</a:t>
            </a:r>
            <a:r>
              <a:rPr lang="pt-PT" dirty="0" smtClean="0">
                <a:solidFill>
                  <a:srgbClr val="FFC000"/>
                </a:solidFill>
              </a:rPr>
              <a:t> </a:t>
            </a:r>
            <a:r>
              <a:rPr lang="pt-PT" dirty="0" err="1" smtClean="0">
                <a:solidFill>
                  <a:srgbClr val="FFC000"/>
                </a:solidFill>
              </a:rPr>
              <a:t>computational</a:t>
            </a:r>
            <a:r>
              <a:rPr lang="pt-PT" dirty="0" smtClean="0">
                <a:solidFill>
                  <a:srgbClr val="FFC000"/>
                </a:solidFill>
              </a:rPr>
              <a:t> </a:t>
            </a:r>
            <a:r>
              <a:rPr lang="pt-PT" dirty="0" err="1" smtClean="0">
                <a:solidFill>
                  <a:srgbClr val="FFC000"/>
                </a:solidFill>
              </a:rPr>
              <a:t>methodologies</a:t>
            </a:r>
            <a:r>
              <a:rPr lang="pt-PT" dirty="0" smtClean="0">
                <a:solidFill>
                  <a:srgbClr val="FFC000"/>
                </a:solidFill>
              </a:rPr>
              <a:t> to </a:t>
            </a:r>
            <a:r>
              <a:rPr lang="pt-PT" dirty="0" err="1" smtClean="0">
                <a:solidFill>
                  <a:srgbClr val="FFC000"/>
                </a:solidFill>
              </a:rPr>
              <a:t>help</a:t>
            </a:r>
            <a:r>
              <a:rPr lang="pt-PT" dirty="0" smtClean="0">
                <a:solidFill>
                  <a:srgbClr val="FFC000"/>
                </a:solidFill>
              </a:rPr>
              <a:t> </a:t>
            </a:r>
            <a:r>
              <a:rPr lang="pt-PT" dirty="0" err="1" smtClean="0">
                <a:solidFill>
                  <a:srgbClr val="FFC000"/>
                </a:solidFill>
              </a:rPr>
              <a:t>their</a:t>
            </a:r>
            <a:r>
              <a:rPr lang="pt-PT" dirty="0" smtClean="0">
                <a:solidFill>
                  <a:srgbClr val="FFC000"/>
                </a:solidFill>
              </a:rPr>
              <a:t> </a:t>
            </a:r>
            <a:r>
              <a:rPr lang="pt-PT" dirty="0" err="1" smtClean="0">
                <a:solidFill>
                  <a:srgbClr val="FFC000"/>
                </a:solidFill>
              </a:rPr>
              <a:t>work</a:t>
            </a:r>
            <a:endParaRPr lang="pt-PT" dirty="0">
              <a:solidFill>
                <a:srgbClr val="FFC000"/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27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634877"/>
            <a:ext cx="7772400" cy="1362075"/>
          </a:xfrm>
        </p:spPr>
        <p:txBody>
          <a:bodyPr/>
          <a:lstStyle/>
          <a:p>
            <a:pPr algn="ctr"/>
            <a:r>
              <a:rPr lang="pt-PT" dirty="0" smtClean="0"/>
              <a:t>THANK YOU!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3200" dirty="0" smtClean="0"/>
              <a:t>CONTACT:   </a:t>
            </a:r>
            <a:r>
              <a:rPr lang="pt-PT" sz="3200" dirty="0" err="1" smtClean="0"/>
              <a:t>ines@dcc.fc.up.pt</a:t>
            </a:r>
            <a:endParaRPr lang="pt-PT" sz="32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28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 smtClean="0"/>
              <a:t>Experiment</a:t>
            </a:r>
            <a:r>
              <a:rPr lang="pt-PT" dirty="0" smtClean="0"/>
              <a:t> 1</a:t>
            </a:r>
            <a:br>
              <a:rPr lang="pt-PT" dirty="0" smtClean="0"/>
            </a:br>
            <a:r>
              <a:rPr lang="pt-PT" dirty="0" err="1" smtClean="0"/>
              <a:t>Significance</a:t>
            </a:r>
            <a:r>
              <a:rPr lang="pt-PT" dirty="0" smtClean="0"/>
              <a:t> </a:t>
            </a:r>
            <a:r>
              <a:rPr lang="pt-PT" dirty="0" err="1" smtClean="0"/>
              <a:t>tests</a:t>
            </a:r>
            <a:r>
              <a:rPr lang="pt-PT" dirty="0" smtClean="0"/>
              <a:t> - </a:t>
            </a:r>
            <a:r>
              <a:rPr lang="pt-PT" dirty="0" err="1" smtClean="0"/>
              <a:t>p-values</a:t>
            </a:r>
            <a:endParaRPr lang="pt-PT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992968" cy="5013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2036832"/>
                <a:gridCol w="1800200"/>
                <a:gridCol w="2510016"/>
              </a:tblGrid>
              <a:tr h="898619">
                <a:tc>
                  <a:txBody>
                    <a:bodyPr/>
                    <a:lstStyle/>
                    <a:p>
                      <a:endParaRPr lang="pt-P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dirty="0" err="1" smtClean="0"/>
                        <a:t>Rules</a:t>
                      </a:r>
                      <a:r>
                        <a:rPr lang="pt-PT" sz="2800" dirty="0" smtClean="0"/>
                        <a:t>+ILP</a:t>
                      </a:r>
                      <a:endParaRPr lang="pt-P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dirty="0" err="1" smtClean="0"/>
                        <a:t>Weka</a:t>
                      </a:r>
                      <a:endParaRPr lang="pt-P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dirty="0" err="1" smtClean="0"/>
                        <a:t>Rules</a:t>
                      </a:r>
                      <a:r>
                        <a:rPr lang="pt-PT" sz="2800" dirty="0" smtClean="0"/>
                        <a:t>+</a:t>
                      </a:r>
                      <a:r>
                        <a:rPr lang="pt-PT" sz="2800" dirty="0" err="1" smtClean="0"/>
                        <a:t>Weka</a:t>
                      </a:r>
                      <a:endParaRPr lang="pt-PT" sz="2800" dirty="0"/>
                    </a:p>
                  </a:txBody>
                  <a:tcPr/>
                </a:tc>
              </a:tr>
              <a:tr h="898619">
                <a:tc>
                  <a:txBody>
                    <a:bodyPr/>
                    <a:lstStyle/>
                    <a:p>
                      <a:r>
                        <a:rPr lang="pt-PT" sz="2800" b="1" dirty="0" smtClean="0">
                          <a:solidFill>
                            <a:schemeClr val="bg1"/>
                          </a:solidFill>
                        </a:rPr>
                        <a:t>ILP</a:t>
                      </a:r>
                      <a:endParaRPr lang="pt-PT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800" dirty="0" smtClean="0"/>
                        <a:t>P:   0.3437</a:t>
                      </a:r>
                    </a:p>
                    <a:p>
                      <a:r>
                        <a:rPr lang="pt-PT" sz="2800" b="1" dirty="0" smtClean="0"/>
                        <a:t>R:</a:t>
                      </a:r>
                      <a:r>
                        <a:rPr lang="pt-PT" sz="2800" b="1" baseline="0" dirty="0" smtClean="0"/>
                        <a:t>   0.0824</a:t>
                      </a:r>
                    </a:p>
                    <a:p>
                      <a:r>
                        <a:rPr lang="pt-PT" sz="2800" baseline="0" dirty="0" smtClean="0"/>
                        <a:t>F:   0.2007</a:t>
                      </a:r>
                      <a:endParaRPr lang="pt-P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dirty="0" smtClean="0"/>
                        <a:t>P:  0.74</a:t>
                      </a:r>
                    </a:p>
                    <a:p>
                      <a:r>
                        <a:rPr lang="pt-PT" sz="2800" dirty="0" smtClean="0"/>
                        <a:t>R:  0.43</a:t>
                      </a:r>
                    </a:p>
                    <a:p>
                      <a:r>
                        <a:rPr lang="pt-PT" sz="2800" dirty="0" smtClean="0"/>
                        <a:t>F:</a:t>
                      </a:r>
                      <a:r>
                        <a:rPr lang="pt-PT" sz="2800" baseline="0" dirty="0" smtClean="0"/>
                        <a:t>  0.63</a:t>
                      </a:r>
                      <a:endParaRPr lang="pt-P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dirty="0" smtClean="0"/>
                        <a:t>P:  0.74</a:t>
                      </a:r>
                    </a:p>
                    <a:p>
                      <a:r>
                        <a:rPr lang="pt-PT" sz="2800" dirty="0" smtClean="0"/>
                        <a:t>R:  0.43</a:t>
                      </a:r>
                    </a:p>
                    <a:p>
                      <a:r>
                        <a:rPr lang="pt-PT" sz="2800" dirty="0" smtClean="0"/>
                        <a:t>F:  </a:t>
                      </a:r>
                      <a:r>
                        <a:rPr lang="pt-PT" sz="2800" baseline="0" dirty="0" smtClean="0"/>
                        <a:t>0.63</a:t>
                      </a:r>
                      <a:endParaRPr lang="pt-PT" sz="2800" dirty="0"/>
                    </a:p>
                  </a:txBody>
                  <a:tcPr/>
                </a:tc>
              </a:tr>
              <a:tr h="898619">
                <a:tc>
                  <a:txBody>
                    <a:bodyPr/>
                    <a:lstStyle/>
                    <a:p>
                      <a:r>
                        <a:rPr lang="pt-PT" sz="2800" b="1" dirty="0" err="1" smtClean="0">
                          <a:solidFill>
                            <a:schemeClr val="bg1"/>
                          </a:solidFill>
                        </a:rPr>
                        <a:t>Rules</a:t>
                      </a:r>
                      <a:r>
                        <a:rPr lang="pt-PT" sz="2800" b="1" dirty="0" smtClean="0">
                          <a:solidFill>
                            <a:schemeClr val="bg1"/>
                          </a:solidFill>
                        </a:rPr>
                        <a:t>+ILP</a:t>
                      </a:r>
                      <a:endParaRPr lang="pt-PT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dirty="0" smtClean="0"/>
                        <a:t>P:  0.32</a:t>
                      </a:r>
                    </a:p>
                    <a:p>
                      <a:r>
                        <a:rPr lang="pt-PT" sz="2800" b="1" dirty="0" smtClean="0"/>
                        <a:t>R:  0.06</a:t>
                      </a:r>
                    </a:p>
                    <a:p>
                      <a:r>
                        <a:rPr lang="pt-PT" sz="2800" dirty="0" smtClean="0"/>
                        <a:t>F:  0.18</a:t>
                      </a:r>
                      <a:endParaRPr lang="pt-P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dirty="0" smtClean="0"/>
                        <a:t>P:  0.32</a:t>
                      </a:r>
                    </a:p>
                    <a:p>
                      <a:r>
                        <a:rPr lang="pt-PT" sz="2800" b="1" dirty="0" smtClean="0"/>
                        <a:t>R:  0.06</a:t>
                      </a:r>
                    </a:p>
                    <a:p>
                      <a:r>
                        <a:rPr lang="pt-PT" sz="2800" dirty="0" smtClean="0"/>
                        <a:t>F:  0.18</a:t>
                      </a:r>
                    </a:p>
                  </a:txBody>
                  <a:tcPr/>
                </a:tc>
              </a:tr>
              <a:tr h="898619">
                <a:tc>
                  <a:txBody>
                    <a:bodyPr/>
                    <a:lstStyle/>
                    <a:p>
                      <a:r>
                        <a:rPr lang="pt-PT" sz="2800" b="1" dirty="0" err="1" smtClean="0">
                          <a:solidFill>
                            <a:schemeClr val="bg1"/>
                          </a:solidFill>
                        </a:rPr>
                        <a:t>Weka</a:t>
                      </a:r>
                      <a:endParaRPr lang="pt-PT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dirty="0" smtClean="0"/>
                        <a:t>P:</a:t>
                      </a:r>
                      <a:r>
                        <a:rPr lang="pt-PT" sz="2800" baseline="0" dirty="0" smtClean="0"/>
                        <a:t>  1</a:t>
                      </a:r>
                    </a:p>
                    <a:p>
                      <a:r>
                        <a:rPr lang="pt-PT" sz="2800" baseline="0" dirty="0" smtClean="0"/>
                        <a:t>R : 1</a:t>
                      </a:r>
                    </a:p>
                    <a:p>
                      <a:r>
                        <a:rPr lang="pt-PT" sz="2800" baseline="0" dirty="0" smtClean="0"/>
                        <a:t>F:   0.80</a:t>
                      </a:r>
                      <a:endParaRPr lang="pt-PT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29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Intro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Motivation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Portugal:</a:t>
            </a:r>
          </a:p>
          <a:p>
            <a:pPr marL="658368" lvl="1" indent="-246888">
              <a:buClr>
                <a:schemeClr val="accent2"/>
              </a:buClr>
              <a:buFont typeface="Georgia"/>
              <a:buChar char="▫"/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Per year:</a:t>
            </a:r>
          </a:p>
          <a:p>
            <a:pPr marL="923481" lvl="2" indent="-246888">
              <a:buClr>
                <a:schemeClr val="accent1"/>
              </a:buClr>
              <a:buFont typeface="Georgia"/>
              <a:buChar char="▫"/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4,500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new cases</a:t>
            </a:r>
          </a:p>
          <a:p>
            <a:pPr marL="923481" lvl="2" indent="-246888">
              <a:buClr>
                <a:schemeClr val="accent1"/>
              </a:buClr>
              <a:buFont typeface="Georgia"/>
              <a:buChar char="▫"/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1,500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deaths (33%)</a:t>
            </a:r>
            <a:endParaRPr lang="en-US" sz="5400" dirty="0" smtClean="0">
              <a:latin typeface="Arial" pitchFamily="34" charset="0"/>
              <a:cs typeface="Arial" pitchFamily="34" charset="0"/>
            </a:endParaRPr>
          </a:p>
          <a:p>
            <a:pPr marL="658368" lvl="1" indent="-246888">
              <a:buClr>
                <a:schemeClr val="accent2"/>
              </a:buClr>
              <a:buFont typeface="Georgia"/>
              <a:buChar char="▫"/>
              <a:defRPr/>
            </a:pPr>
            <a:endParaRPr lang="en-US" sz="105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658368" lvl="1" indent="-246888">
              <a:buClr>
                <a:schemeClr val="accent2"/>
              </a:buClr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Source: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Liga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Portuguesa Contra o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Cancro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- September 2011</a:t>
            </a:r>
            <a:endParaRPr lang="en-US" sz="32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3</a:t>
            </a:fld>
            <a:endParaRPr lang="pt-PT"/>
          </a:p>
        </p:txBody>
      </p:sp>
      <p:cxnSp>
        <p:nvCxnSpPr>
          <p:cNvPr id="6" name="Conexão recta 5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 smtClean="0"/>
              <a:t>Experiment</a:t>
            </a:r>
            <a:r>
              <a:rPr lang="pt-PT" dirty="0" smtClean="0"/>
              <a:t> 2</a:t>
            </a:r>
            <a:br>
              <a:rPr lang="pt-PT" dirty="0" smtClean="0"/>
            </a:br>
            <a:r>
              <a:rPr lang="pt-PT" dirty="0" err="1" smtClean="0"/>
              <a:t>tuning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r>
              <a:rPr lang="pt-PT" sz="3600" dirty="0" smtClean="0"/>
              <a:t>5x4 </a:t>
            </a:r>
            <a:r>
              <a:rPr lang="pt-PT" sz="3600" dirty="0" err="1" smtClean="0"/>
              <a:t>stratified</a:t>
            </a:r>
            <a:r>
              <a:rPr lang="pt-PT" sz="3600" dirty="0" smtClean="0"/>
              <a:t> </a:t>
            </a:r>
            <a:r>
              <a:rPr lang="pt-PT" sz="3600" dirty="0" err="1" smtClean="0"/>
              <a:t>cross</a:t>
            </a:r>
            <a:r>
              <a:rPr lang="pt-PT" sz="3600" dirty="0" smtClean="0"/>
              <a:t> </a:t>
            </a:r>
            <a:r>
              <a:rPr lang="pt-PT" sz="3600" dirty="0" err="1" smtClean="0"/>
              <a:t>validation</a:t>
            </a:r>
            <a:endParaRPr lang="pt-PT" sz="3600" dirty="0" smtClean="0"/>
          </a:p>
          <a:p>
            <a:r>
              <a:rPr lang="pt-PT" sz="3600" dirty="0" err="1" smtClean="0"/>
              <a:t>Parameters</a:t>
            </a:r>
            <a:r>
              <a:rPr lang="pt-PT" sz="3600" dirty="0" smtClean="0"/>
              <a:t> </a:t>
            </a:r>
            <a:r>
              <a:rPr lang="pt-PT" sz="3600" dirty="0" err="1" smtClean="0"/>
              <a:t>tuned</a:t>
            </a:r>
            <a:r>
              <a:rPr lang="pt-PT" sz="3600" dirty="0" smtClean="0"/>
              <a:t>:</a:t>
            </a:r>
          </a:p>
          <a:p>
            <a:pPr lvl="1"/>
            <a:r>
              <a:rPr lang="pt-PT" sz="3200" dirty="0" err="1" smtClean="0"/>
              <a:t>Minacc</a:t>
            </a:r>
            <a:r>
              <a:rPr lang="pt-PT" sz="3200" dirty="0" smtClean="0"/>
              <a:t>: 0.05 </a:t>
            </a:r>
            <a:r>
              <a:rPr lang="pt-PT" sz="3200" dirty="0" err="1" smtClean="0"/>
              <a:t>and</a:t>
            </a:r>
            <a:r>
              <a:rPr lang="pt-PT" sz="3200" dirty="0" smtClean="0"/>
              <a:t> 0.1</a:t>
            </a:r>
          </a:p>
          <a:p>
            <a:pPr lvl="1"/>
            <a:r>
              <a:rPr lang="pt-PT" sz="3200" dirty="0" err="1" smtClean="0"/>
              <a:t>Minpos</a:t>
            </a:r>
            <a:r>
              <a:rPr lang="pt-PT" sz="3200" dirty="0" smtClean="0"/>
              <a:t>: 1, 2, 3</a:t>
            </a:r>
          </a:p>
          <a:p>
            <a:pPr lvl="1"/>
            <a:r>
              <a:rPr lang="pt-PT" sz="3200" dirty="0" err="1" smtClean="0"/>
              <a:t>Noise</a:t>
            </a:r>
            <a:r>
              <a:rPr lang="pt-PT" sz="3200" dirty="0" smtClean="0"/>
              <a:t>: 0, 1, 2</a:t>
            </a:r>
          </a:p>
          <a:p>
            <a:pPr>
              <a:buNone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30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 smtClean="0"/>
              <a:t>Experiment</a:t>
            </a:r>
            <a:r>
              <a:rPr lang="pt-PT" dirty="0" smtClean="0"/>
              <a:t> 2</a:t>
            </a:r>
            <a:br>
              <a:rPr lang="pt-PT" dirty="0" smtClean="0"/>
            </a:br>
            <a:r>
              <a:rPr lang="pt-PT" dirty="0" err="1" smtClean="0"/>
              <a:t>tuning</a:t>
            </a:r>
            <a:r>
              <a:rPr lang="pt-PT" dirty="0" smtClean="0"/>
              <a:t>, </a:t>
            </a:r>
            <a:r>
              <a:rPr lang="pt-PT" dirty="0" err="1" smtClean="0"/>
              <a:t>best</a:t>
            </a:r>
            <a:r>
              <a:rPr lang="pt-PT" dirty="0" smtClean="0"/>
              <a:t> </a:t>
            </a:r>
            <a:r>
              <a:rPr lang="pt-PT" dirty="0" err="1" smtClean="0"/>
              <a:t>parameters</a:t>
            </a:r>
            <a:r>
              <a:rPr lang="pt-PT" dirty="0" smtClean="0"/>
              <a:t> </a:t>
            </a:r>
            <a:r>
              <a:rPr lang="pt-PT" dirty="0" err="1" smtClean="0"/>
              <a:t>per</a:t>
            </a:r>
            <a:r>
              <a:rPr lang="pt-PT" dirty="0" smtClean="0"/>
              <a:t> </a:t>
            </a:r>
            <a:r>
              <a:rPr lang="pt-PT" dirty="0" err="1" smtClean="0"/>
              <a:t>fold</a:t>
            </a:r>
            <a:endParaRPr lang="pt-PT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38163" y="2017713"/>
          <a:ext cx="16109950" cy="2770187"/>
        </p:xfrm>
        <a:graphic>
          <a:graphicData uri="http://schemas.openxmlformats.org/presentationml/2006/ole">
            <p:oleObj spid="_x0000_s4098" name="Documento" r:id="rId3" imgW="5877215" imgH="1014566" progId="Word.Document.12">
              <p:embed/>
            </p:oleObj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31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Experiment</a:t>
            </a:r>
            <a:r>
              <a:rPr lang="pt-PT" dirty="0" smtClean="0"/>
              <a:t> 2 - </a:t>
            </a:r>
            <a:r>
              <a:rPr lang="pt-PT" dirty="0" err="1" smtClean="0"/>
              <a:t>Results</a:t>
            </a:r>
            <a:endParaRPr lang="pt-PT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-8955088" y="1344612"/>
          <a:ext cx="18099088" cy="4388644"/>
        </p:xfrm>
        <a:graphic>
          <a:graphicData uri="http://schemas.openxmlformats.org/presentationml/2006/ole">
            <p:oleObj spid="_x0000_s5122" name="Documento" r:id="rId3" imgW="5874340" imgH="1008447" progId="Word.Document.12">
              <p:embed/>
            </p:oleObj>
          </a:graphicData>
        </a:graphic>
      </p:graphicFrame>
      <p:cxnSp>
        <p:nvCxnSpPr>
          <p:cNvPr id="6" name="Conexão recta unidireccional 5"/>
          <p:cNvCxnSpPr/>
          <p:nvPr/>
        </p:nvCxnSpPr>
        <p:spPr>
          <a:xfrm rot="5400000">
            <a:off x="1727684" y="4041068"/>
            <a:ext cx="64807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unidireccional 9"/>
          <p:cNvCxnSpPr/>
          <p:nvPr/>
        </p:nvCxnSpPr>
        <p:spPr>
          <a:xfrm rot="5400000">
            <a:off x="6913054" y="4040274"/>
            <a:ext cx="64807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cta unidireccional 10"/>
          <p:cNvCxnSpPr/>
          <p:nvPr/>
        </p:nvCxnSpPr>
        <p:spPr>
          <a:xfrm rot="5400000">
            <a:off x="5976950" y="4040274"/>
            <a:ext cx="64807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cta unidireccional 11"/>
          <p:cNvCxnSpPr/>
          <p:nvPr/>
        </p:nvCxnSpPr>
        <p:spPr>
          <a:xfrm rot="5400000">
            <a:off x="4824822" y="4040274"/>
            <a:ext cx="64807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unidireccional 12"/>
          <p:cNvCxnSpPr/>
          <p:nvPr/>
        </p:nvCxnSpPr>
        <p:spPr>
          <a:xfrm rot="5400000">
            <a:off x="3600686" y="4040274"/>
            <a:ext cx="64807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cta unidireccional 13"/>
          <p:cNvCxnSpPr/>
          <p:nvPr/>
        </p:nvCxnSpPr>
        <p:spPr>
          <a:xfrm rot="5400000">
            <a:off x="7993174" y="4040274"/>
            <a:ext cx="64807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5868144" y="5661248"/>
            <a:ext cx="705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dirty="0" smtClean="0"/>
              <a:t>0.3</a:t>
            </a:r>
            <a:endParaRPr lang="pt-PT" sz="3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876256" y="5661248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dirty="0" smtClean="0"/>
              <a:t>0.03</a:t>
            </a:r>
            <a:endParaRPr lang="pt-PT" sz="32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8028384" y="5652537"/>
            <a:ext cx="705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/>
              <a:t>0.1</a:t>
            </a:r>
            <a:endParaRPr lang="pt-PT" sz="32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788024" y="5652537"/>
            <a:ext cx="60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dirty="0" err="1" smtClean="0"/>
              <a:t>p=</a:t>
            </a:r>
            <a:endParaRPr lang="pt-PT" sz="3200" dirty="0"/>
          </a:p>
        </p:txBody>
      </p:sp>
      <p:sp>
        <p:nvSpPr>
          <p:cNvPr id="19" name="Marcador de Posição do Número do Diapositivo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32</a:t>
            </a:fld>
            <a:endParaRPr lang="pt-PT"/>
          </a:p>
        </p:txBody>
      </p:sp>
      <p:sp>
        <p:nvSpPr>
          <p:cNvPr id="20" name="Marcador de Posição do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Summary</a:t>
            </a:r>
            <a:endParaRPr lang="pt-PT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296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33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pt-PT" dirty="0" smtClean="0"/>
              <a:t>UW upgrades data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33256"/>
          </a:xfrm>
        </p:spPr>
        <p:txBody>
          <a:bodyPr>
            <a:normAutofit/>
          </a:bodyPr>
          <a:lstStyle/>
          <a:p>
            <a:endParaRPr lang="pt-PT" dirty="0" smtClean="0"/>
          </a:p>
          <a:p>
            <a:r>
              <a:rPr lang="pt-PT" dirty="0" smtClean="0"/>
              <a:t>94 </a:t>
            </a:r>
            <a:r>
              <a:rPr lang="pt-PT" dirty="0" err="1" smtClean="0"/>
              <a:t>benign</a:t>
            </a:r>
            <a:r>
              <a:rPr lang="pt-PT" dirty="0" smtClean="0"/>
              <a:t> cases </a:t>
            </a:r>
            <a:r>
              <a:rPr lang="pt-PT" dirty="0" err="1" smtClean="0"/>
              <a:t>after</a:t>
            </a:r>
            <a:r>
              <a:rPr lang="pt-PT" dirty="0" smtClean="0"/>
              <a:t> </a:t>
            </a:r>
            <a:r>
              <a:rPr lang="pt-PT" dirty="0" err="1" smtClean="0"/>
              <a:t>biopsies</a:t>
            </a:r>
            <a:r>
              <a:rPr lang="pt-PT" dirty="0" smtClean="0"/>
              <a:t> </a:t>
            </a:r>
            <a:r>
              <a:rPr lang="pt-PT" dirty="0" err="1" smtClean="0"/>
              <a:t>were</a:t>
            </a:r>
            <a:r>
              <a:rPr lang="pt-PT" dirty="0" smtClean="0"/>
              <a:t> </a:t>
            </a:r>
            <a:r>
              <a:rPr lang="pt-PT" dirty="0" err="1" smtClean="0"/>
              <a:t>discussed</a:t>
            </a:r>
            <a:endParaRPr lang="pt-PT" dirty="0" smtClean="0"/>
          </a:p>
          <a:p>
            <a:pPr algn="ctr"/>
            <a:r>
              <a:rPr lang="pt-PT" dirty="0" smtClean="0"/>
              <a:t>15 </a:t>
            </a:r>
            <a:r>
              <a:rPr lang="pt-PT" dirty="0" err="1" smtClean="0"/>
              <a:t>considered</a:t>
            </a:r>
            <a:r>
              <a:rPr lang="pt-PT" dirty="0" smtClean="0"/>
              <a:t> to </a:t>
            </a:r>
            <a:r>
              <a:rPr lang="pt-PT" dirty="0" err="1" smtClean="0"/>
              <a:t>be</a:t>
            </a:r>
            <a:r>
              <a:rPr lang="pt-PT" dirty="0" smtClean="0"/>
              <a:t>, </a:t>
            </a:r>
            <a:r>
              <a:rPr lang="pt-PT" dirty="0" err="1" smtClean="0"/>
              <a:t>in</a:t>
            </a:r>
            <a:r>
              <a:rPr lang="pt-PT" dirty="0" smtClean="0"/>
              <a:t> </a:t>
            </a:r>
            <a:r>
              <a:rPr lang="pt-PT" dirty="0" err="1" smtClean="0"/>
              <a:t>fact</a:t>
            </a:r>
            <a:r>
              <a:rPr lang="pt-PT" dirty="0" smtClean="0"/>
              <a:t>, </a:t>
            </a:r>
            <a:r>
              <a:rPr lang="pt-PT" b="1" dirty="0" err="1" smtClean="0">
                <a:solidFill>
                  <a:srgbClr val="FFC000"/>
                </a:solidFill>
              </a:rPr>
              <a:t>malignant</a:t>
            </a:r>
            <a:r>
              <a:rPr lang="pt-PT" b="1" dirty="0" smtClean="0">
                <a:solidFill>
                  <a:srgbClr val="FF0000"/>
                </a:solidFill>
              </a:rPr>
              <a:t/>
            </a:r>
            <a:br>
              <a:rPr lang="pt-PT" b="1" dirty="0" smtClean="0">
                <a:solidFill>
                  <a:srgbClr val="FF0000"/>
                </a:solidFill>
              </a:rPr>
            </a:br>
            <a:r>
              <a:rPr lang="pt-PT" dirty="0" smtClean="0"/>
              <a:t> </a:t>
            </a:r>
            <a:r>
              <a:rPr lang="pt-PT" dirty="0" smtClean="0">
                <a:sym typeface="Wingdings" pitchFamily="2" charset="2"/>
              </a:rPr>
              <a:t> </a:t>
            </a:r>
            <a:r>
              <a:rPr lang="pt-PT" b="1" dirty="0" smtClean="0">
                <a:sym typeface="Wingdings" pitchFamily="2" charset="2"/>
              </a:rPr>
              <a:t>upgrades</a:t>
            </a:r>
            <a:endParaRPr lang="pt-PT" b="1" dirty="0" smtClean="0"/>
          </a:p>
          <a:p>
            <a:r>
              <a:rPr lang="pt-PT" dirty="0" err="1" smtClean="0"/>
              <a:t>Tasks</a:t>
            </a:r>
            <a:r>
              <a:rPr lang="pt-PT" dirty="0" smtClean="0"/>
              <a:t>: </a:t>
            </a:r>
          </a:p>
          <a:p>
            <a:pPr lvl="1"/>
            <a:r>
              <a:rPr lang="pt-PT" dirty="0" err="1" smtClean="0"/>
              <a:t>learn</a:t>
            </a:r>
            <a:r>
              <a:rPr lang="pt-PT" dirty="0" smtClean="0"/>
              <a:t> </a:t>
            </a:r>
            <a:r>
              <a:rPr lang="pt-PT" dirty="0" err="1" smtClean="0"/>
              <a:t>characteristics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upgrades </a:t>
            </a:r>
            <a:r>
              <a:rPr lang="pt-PT" dirty="0" err="1" smtClean="0"/>
              <a:t>that</a:t>
            </a:r>
            <a:r>
              <a:rPr lang="pt-PT" dirty="0" smtClean="0"/>
              <a:t> do </a:t>
            </a:r>
            <a:r>
              <a:rPr lang="pt-PT" dirty="0" err="1" smtClean="0"/>
              <a:t>not</a:t>
            </a:r>
            <a:r>
              <a:rPr lang="pt-PT" dirty="0" smtClean="0"/>
              <a:t> </a:t>
            </a:r>
            <a:r>
              <a:rPr lang="pt-PT" dirty="0" err="1" smtClean="0"/>
              <a:t>appear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 </a:t>
            </a:r>
            <a:r>
              <a:rPr lang="pt-PT" dirty="0" err="1" smtClean="0"/>
              <a:t>non-upgrades</a:t>
            </a:r>
            <a:r>
              <a:rPr lang="pt-PT" dirty="0" smtClean="0"/>
              <a:t> </a:t>
            </a:r>
            <a:r>
              <a:rPr lang="pt-PT" dirty="0" smtClean="0">
                <a:sym typeface="Wingdings" pitchFamily="2" charset="2"/>
              </a:rPr>
              <a:t> </a:t>
            </a:r>
            <a:r>
              <a:rPr lang="pt-PT" dirty="0" err="1" smtClean="0">
                <a:sym typeface="Wingdings" pitchFamily="2" charset="2"/>
              </a:rPr>
              <a:t>interpretable</a:t>
            </a:r>
            <a:r>
              <a:rPr lang="pt-PT" dirty="0" smtClean="0">
                <a:sym typeface="Wingdings" pitchFamily="2" charset="2"/>
              </a:rPr>
              <a:t> </a:t>
            </a:r>
            <a:r>
              <a:rPr lang="pt-PT" dirty="0" err="1" smtClean="0">
                <a:sym typeface="Wingdings" pitchFamily="2" charset="2"/>
              </a:rPr>
              <a:t>rules</a:t>
            </a:r>
            <a:endParaRPr lang="pt-PT" dirty="0" smtClean="0"/>
          </a:p>
          <a:p>
            <a:pPr lvl="1"/>
            <a:r>
              <a:rPr lang="pt-PT" dirty="0" err="1" smtClean="0"/>
              <a:t>Can</a:t>
            </a:r>
            <a:r>
              <a:rPr lang="pt-PT" dirty="0" smtClean="0"/>
              <a:t>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improve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classifer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 </a:t>
            </a:r>
            <a:r>
              <a:rPr lang="pt-PT" dirty="0" err="1" smtClean="0"/>
              <a:t>adding</a:t>
            </a:r>
            <a:r>
              <a:rPr lang="pt-PT" dirty="0" smtClean="0"/>
              <a:t> </a:t>
            </a:r>
            <a:r>
              <a:rPr lang="pt-PT" dirty="0" err="1" smtClean="0"/>
              <a:t>expert</a:t>
            </a:r>
            <a:r>
              <a:rPr lang="pt-PT" dirty="0" smtClean="0"/>
              <a:t> </a:t>
            </a:r>
            <a:r>
              <a:rPr lang="pt-PT" dirty="0" err="1" smtClean="0"/>
              <a:t>knowledge</a:t>
            </a:r>
            <a:r>
              <a:rPr lang="pt-PT" dirty="0" smtClean="0"/>
              <a:t>?</a:t>
            </a:r>
          </a:p>
          <a:p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34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Intro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Motivation</a:t>
            </a: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4</a:t>
            </a:fld>
            <a:endParaRPr lang="pt-PT"/>
          </a:p>
        </p:txBody>
      </p:sp>
      <p:pic>
        <p:nvPicPr>
          <p:cNvPr id="6" name="Marcador de Posição de Conteúdo 5" descr="Mamografia_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67043" y="1662906"/>
            <a:ext cx="4653429" cy="4142358"/>
          </a:xfrm>
          <a:prstGeom prst="rect">
            <a:avLst/>
          </a:prstGeom>
        </p:spPr>
      </p:pic>
      <p:sp>
        <p:nvSpPr>
          <p:cNvPr id="7" name="Rectângulo 6"/>
          <p:cNvSpPr/>
          <p:nvPr/>
        </p:nvSpPr>
        <p:spPr>
          <a:xfrm>
            <a:off x="-396552" y="2492896"/>
            <a:ext cx="4303240" cy="3174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8368" lvl="1" indent="-246888">
              <a:lnSpc>
                <a:spcPct val="120000"/>
              </a:lnSpc>
              <a:spcBef>
                <a:spcPts val="1148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Mammography</a:t>
            </a:r>
          </a:p>
          <a:p>
            <a:pPr marL="658368" lvl="1" indent="-246888">
              <a:lnSpc>
                <a:spcPct val="120000"/>
              </a:lnSpc>
              <a:spcBef>
                <a:spcPts val="1148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MRI</a:t>
            </a:r>
          </a:p>
          <a:p>
            <a:pPr marL="658368" lvl="1" indent="-246888">
              <a:lnSpc>
                <a:spcPct val="120000"/>
              </a:lnSpc>
              <a:spcBef>
                <a:spcPts val="1148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Ultrasound</a:t>
            </a:r>
          </a:p>
          <a:p>
            <a:pPr marL="658368" lvl="1" indent="-246888">
              <a:lnSpc>
                <a:spcPct val="120000"/>
              </a:lnSpc>
              <a:spcBef>
                <a:spcPts val="1148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Biopsies</a:t>
            </a:r>
          </a:p>
        </p:txBody>
      </p:sp>
      <p:cxnSp>
        <p:nvCxnSpPr>
          <p:cNvPr id="8" name="Conexão recta 7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Intro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Motivation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PT" dirty="0" err="1" smtClean="0"/>
              <a:t>Image-guided</a:t>
            </a:r>
            <a:r>
              <a:rPr lang="pt-PT" dirty="0" smtClean="0"/>
              <a:t> </a:t>
            </a:r>
            <a:r>
              <a:rPr lang="pt-PT" dirty="0" err="1" smtClean="0"/>
              <a:t>percutaneous</a:t>
            </a:r>
            <a:r>
              <a:rPr lang="pt-PT" dirty="0" smtClean="0"/>
              <a:t> core </a:t>
            </a:r>
            <a:r>
              <a:rPr lang="pt-PT" dirty="0" err="1" smtClean="0"/>
              <a:t>needle</a:t>
            </a:r>
            <a:r>
              <a:rPr lang="pt-PT" dirty="0" smtClean="0"/>
              <a:t> </a:t>
            </a:r>
            <a:r>
              <a:rPr lang="pt-PT" dirty="0" err="1" smtClean="0"/>
              <a:t>biopsy</a:t>
            </a:r>
            <a:endParaRPr lang="pt-PT" dirty="0" smtClean="0"/>
          </a:p>
          <a:p>
            <a:pPr lvl="1"/>
            <a:r>
              <a:rPr lang="pt-PT" dirty="0" smtClean="0"/>
              <a:t>standard </a:t>
            </a:r>
            <a:r>
              <a:rPr lang="pt-PT" dirty="0" smtClean="0"/>
              <a:t>for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diagnosis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suspicious</a:t>
            </a:r>
            <a:r>
              <a:rPr lang="pt-PT" dirty="0" smtClean="0"/>
              <a:t> </a:t>
            </a:r>
            <a:r>
              <a:rPr lang="pt-PT" dirty="0" err="1" smtClean="0"/>
              <a:t>findings</a:t>
            </a:r>
            <a:endParaRPr lang="pt-PT" dirty="0" smtClean="0"/>
          </a:p>
          <a:p>
            <a:r>
              <a:rPr lang="pt-PT" dirty="0" err="1" smtClean="0"/>
              <a:t>Over</a:t>
            </a:r>
            <a:r>
              <a:rPr lang="pt-PT" dirty="0" smtClean="0"/>
              <a:t> 700,000 </a:t>
            </a:r>
            <a:r>
              <a:rPr lang="pt-PT" dirty="0" err="1" smtClean="0"/>
              <a:t>women</a:t>
            </a:r>
            <a:r>
              <a:rPr lang="pt-PT" dirty="0" smtClean="0"/>
              <a:t> </a:t>
            </a:r>
            <a:r>
              <a:rPr lang="pt-PT" dirty="0" err="1" smtClean="0"/>
              <a:t>undergo</a:t>
            </a:r>
            <a:r>
              <a:rPr lang="pt-PT" dirty="0" smtClean="0"/>
              <a:t> </a:t>
            </a:r>
            <a:r>
              <a:rPr lang="pt-PT" dirty="0" err="1" smtClean="0"/>
              <a:t>breast</a:t>
            </a:r>
            <a:r>
              <a:rPr lang="pt-PT" dirty="0" smtClean="0"/>
              <a:t> core </a:t>
            </a:r>
            <a:r>
              <a:rPr lang="pt-PT" dirty="0" err="1" smtClean="0"/>
              <a:t>biopsy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US</a:t>
            </a:r>
          </a:p>
          <a:p>
            <a:r>
              <a:rPr lang="pt-PT" b="1" dirty="0" err="1" smtClean="0">
                <a:solidFill>
                  <a:srgbClr val="FFC000"/>
                </a:solidFill>
              </a:rPr>
              <a:t>Imperfect</a:t>
            </a:r>
            <a:r>
              <a:rPr lang="pt-PT" dirty="0" smtClean="0"/>
              <a:t>: </a:t>
            </a:r>
            <a:r>
              <a:rPr lang="pt-PT" dirty="0" err="1" smtClean="0"/>
              <a:t>biopsies</a:t>
            </a:r>
            <a:r>
              <a:rPr lang="pt-PT" dirty="0" smtClean="0"/>
              <a:t> </a:t>
            </a:r>
            <a:r>
              <a:rPr lang="pt-PT" dirty="0" err="1" smtClean="0"/>
              <a:t>can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inconclusive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5-15% </a:t>
            </a:r>
            <a:r>
              <a:rPr lang="pt-PT" dirty="0" err="1" smtClean="0"/>
              <a:t>of</a:t>
            </a:r>
            <a:r>
              <a:rPr lang="pt-PT" dirty="0" smtClean="0"/>
              <a:t> cases</a:t>
            </a:r>
          </a:p>
          <a:p>
            <a:pPr lvl="1"/>
            <a:r>
              <a:rPr lang="pt-PT" dirty="0" smtClean="0"/>
              <a:t>≈ 35,000-105,000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above</a:t>
            </a:r>
            <a:r>
              <a:rPr lang="pt-PT" dirty="0" smtClean="0"/>
              <a:t> </a:t>
            </a:r>
            <a:r>
              <a:rPr lang="pt-PT" dirty="0" err="1" smtClean="0"/>
              <a:t>will</a:t>
            </a:r>
            <a:r>
              <a:rPr lang="pt-PT" dirty="0" smtClean="0"/>
              <a:t> </a:t>
            </a:r>
            <a:r>
              <a:rPr lang="pt-PT" dirty="0" err="1" smtClean="0"/>
              <a:t>require</a:t>
            </a:r>
            <a:r>
              <a:rPr lang="pt-PT" dirty="0" smtClean="0"/>
              <a:t> </a:t>
            </a:r>
            <a:r>
              <a:rPr lang="pt-PT" dirty="0" err="1" smtClean="0"/>
              <a:t>additional</a:t>
            </a:r>
            <a:r>
              <a:rPr lang="pt-PT" dirty="0" smtClean="0"/>
              <a:t> </a:t>
            </a:r>
            <a:r>
              <a:rPr lang="pt-PT" dirty="0" err="1" smtClean="0"/>
              <a:t>biopsies</a:t>
            </a:r>
            <a:endParaRPr lang="pt-PT" dirty="0" smtClean="0"/>
          </a:p>
        </p:txBody>
      </p:sp>
      <p:pic>
        <p:nvPicPr>
          <p:cNvPr id="4" name="Imagem 3" descr="poleg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630619"/>
            <a:ext cx="1296144" cy="1166533"/>
          </a:xfrm>
          <a:prstGeom prst="rect">
            <a:avLst/>
          </a:prstGeom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  <p:cxnSp>
        <p:nvCxnSpPr>
          <p:cNvPr id="7" name="Conexão recta 6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Intro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Motivation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sz="4800" dirty="0" err="1" smtClean="0"/>
              <a:t>Breast</a:t>
            </a:r>
            <a:r>
              <a:rPr lang="pt-PT" sz="4800" dirty="0" smtClean="0"/>
              <a:t> </a:t>
            </a:r>
            <a:r>
              <a:rPr lang="pt-PT" sz="4800" dirty="0" err="1" smtClean="0"/>
              <a:t>biopsies</a:t>
            </a:r>
            <a:r>
              <a:rPr lang="pt-PT" sz="4800" dirty="0" smtClean="0"/>
              <a:t>:</a:t>
            </a:r>
          </a:p>
          <a:p>
            <a:pPr lvl="1"/>
            <a:r>
              <a:rPr lang="pt-PT" sz="4400" b="1" dirty="0" smtClean="0"/>
              <a:t>Fine </a:t>
            </a:r>
            <a:r>
              <a:rPr lang="pt-PT" sz="4400" b="1" dirty="0" err="1" smtClean="0"/>
              <a:t>needle</a:t>
            </a:r>
            <a:r>
              <a:rPr lang="pt-PT" sz="4400" b="1" dirty="0" smtClean="0"/>
              <a:t> </a:t>
            </a:r>
            <a:r>
              <a:rPr lang="pt-PT" sz="4400" b="1" dirty="0" err="1" smtClean="0"/>
              <a:t>breast</a:t>
            </a:r>
            <a:r>
              <a:rPr lang="pt-PT" sz="4400" b="1" dirty="0" smtClean="0"/>
              <a:t> </a:t>
            </a:r>
            <a:r>
              <a:rPr lang="pt-PT" sz="4400" b="1" dirty="0" err="1" smtClean="0"/>
              <a:t>biopsy</a:t>
            </a:r>
            <a:endParaRPr lang="pt-PT" sz="4400" b="1" dirty="0" smtClean="0"/>
          </a:p>
          <a:p>
            <a:pPr lvl="1"/>
            <a:r>
              <a:rPr lang="pt-PT" sz="4400" b="1" dirty="0" err="1" smtClean="0"/>
              <a:t>Stereotactic</a:t>
            </a:r>
            <a:r>
              <a:rPr lang="pt-PT" sz="4400" b="1" dirty="0" smtClean="0"/>
              <a:t> </a:t>
            </a:r>
            <a:r>
              <a:rPr lang="pt-PT" sz="4400" b="1" dirty="0" err="1" smtClean="0"/>
              <a:t>breast</a:t>
            </a:r>
            <a:r>
              <a:rPr lang="pt-PT" sz="4400" b="1" dirty="0" smtClean="0"/>
              <a:t> </a:t>
            </a:r>
            <a:r>
              <a:rPr lang="pt-PT" sz="4400" b="1" dirty="0" err="1" smtClean="0"/>
              <a:t>biopsy</a:t>
            </a:r>
            <a:endParaRPr lang="pt-PT" sz="4400" b="1" dirty="0" smtClean="0"/>
          </a:p>
          <a:p>
            <a:pPr lvl="1"/>
            <a:r>
              <a:rPr lang="pt-PT" sz="4400" b="1" dirty="0" err="1" smtClean="0"/>
              <a:t>Ultrasound-guided</a:t>
            </a:r>
            <a:r>
              <a:rPr lang="pt-PT" sz="4400" b="1" dirty="0" smtClean="0"/>
              <a:t> core </a:t>
            </a:r>
            <a:r>
              <a:rPr lang="pt-PT" sz="4400" b="1" dirty="0" err="1" smtClean="0"/>
              <a:t>biopsy</a:t>
            </a:r>
            <a:endParaRPr lang="pt-PT" sz="4400" b="1" dirty="0" smtClean="0"/>
          </a:p>
          <a:p>
            <a:pPr lvl="1"/>
            <a:r>
              <a:rPr lang="pt-PT" sz="4400" b="1" dirty="0" err="1" smtClean="0"/>
              <a:t>Excisional</a:t>
            </a:r>
            <a:r>
              <a:rPr lang="pt-PT" sz="4400" b="1" dirty="0" smtClean="0"/>
              <a:t> </a:t>
            </a:r>
            <a:r>
              <a:rPr lang="pt-PT" sz="4400" b="1" dirty="0" err="1" smtClean="0"/>
              <a:t>biopsy</a:t>
            </a:r>
            <a:endParaRPr lang="pt-PT" sz="4400" b="1" dirty="0" smtClean="0"/>
          </a:p>
          <a:p>
            <a:pPr lvl="1"/>
            <a:r>
              <a:rPr lang="pt-PT" sz="4400" b="1" dirty="0" err="1" smtClean="0"/>
              <a:t>MRI-guided</a:t>
            </a:r>
            <a:r>
              <a:rPr lang="pt-PT" sz="4400" dirty="0" smtClean="0"/>
              <a:t> </a:t>
            </a:r>
            <a:endParaRPr lang="pt-PT" sz="4400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6</a:t>
            </a:fld>
            <a:endParaRPr lang="pt-PT"/>
          </a:p>
        </p:txBody>
      </p:sp>
      <p:cxnSp>
        <p:nvCxnSpPr>
          <p:cNvPr id="6" name="Conexão recta 5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Objectives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4800" dirty="0" err="1" smtClean="0"/>
              <a:t>Hypotheses</a:t>
            </a:r>
            <a:endParaRPr lang="pt-PT" sz="4800" dirty="0" smtClean="0"/>
          </a:p>
          <a:p>
            <a:pPr lvl="1"/>
            <a:r>
              <a:rPr lang="pt-PT" sz="4400" dirty="0" err="1" smtClean="0"/>
              <a:t>Can</a:t>
            </a:r>
            <a:r>
              <a:rPr lang="pt-PT" sz="4400" dirty="0" smtClean="0"/>
              <a:t> </a:t>
            </a:r>
            <a:r>
              <a:rPr lang="pt-PT" sz="4400" dirty="0" err="1" smtClean="0"/>
              <a:t>we</a:t>
            </a:r>
            <a:r>
              <a:rPr lang="pt-PT" sz="4400" dirty="0" smtClean="0"/>
              <a:t> </a:t>
            </a:r>
            <a:r>
              <a:rPr lang="pt-PT" sz="4400" dirty="0" err="1" smtClean="0"/>
              <a:t>learn</a:t>
            </a:r>
            <a:r>
              <a:rPr lang="pt-PT" sz="4400" dirty="0" smtClean="0"/>
              <a:t> </a:t>
            </a:r>
            <a:r>
              <a:rPr lang="pt-PT" sz="4400" dirty="0" err="1" smtClean="0"/>
              <a:t>characteristics</a:t>
            </a:r>
            <a:r>
              <a:rPr lang="pt-PT" sz="4400" dirty="0" smtClean="0"/>
              <a:t> </a:t>
            </a:r>
            <a:r>
              <a:rPr lang="pt-PT" sz="4400" dirty="0" err="1" smtClean="0"/>
              <a:t>of</a:t>
            </a:r>
            <a:r>
              <a:rPr lang="pt-PT" sz="4400" dirty="0" smtClean="0"/>
              <a:t> </a:t>
            </a:r>
            <a:r>
              <a:rPr lang="pt-PT" sz="4400" dirty="0" err="1" smtClean="0"/>
              <a:t>inconclusive</a:t>
            </a:r>
            <a:r>
              <a:rPr lang="pt-PT" sz="4400" dirty="0" smtClean="0"/>
              <a:t> </a:t>
            </a:r>
            <a:r>
              <a:rPr lang="pt-PT" sz="4400" dirty="0" err="1" smtClean="0"/>
              <a:t>biopsies</a:t>
            </a:r>
            <a:r>
              <a:rPr lang="pt-PT" sz="4400" dirty="0" smtClean="0"/>
              <a:t>?</a:t>
            </a:r>
            <a:endParaRPr lang="pt-PT" sz="4400" dirty="0" smtClean="0"/>
          </a:p>
          <a:p>
            <a:pPr lvl="1"/>
            <a:r>
              <a:rPr lang="pt-PT" sz="4400" dirty="0" err="1" smtClean="0"/>
              <a:t>Can</a:t>
            </a:r>
            <a:r>
              <a:rPr lang="pt-PT" sz="4400" dirty="0" smtClean="0"/>
              <a:t> </a:t>
            </a:r>
            <a:r>
              <a:rPr lang="pt-PT" sz="4400" dirty="0" err="1" smtClean="0"/>
              <a:t>we</a:t>
            </a:r>
            <a:r>
              <a:rPr lang="pt-PT" sz="4400" dirty="0" smtClean="0"/>
              <a:t> </a:t>
            </a:r>
            <a:r>
              <a:rPr lang="pt-PT" sz="4400" dirty="0" err="1" smtClean="0"/>
              <a:t>improve</a:t>
            </a:r>
            <a:r>
              <a:rPr lang="pt-PT" sz="4400" dirty="0" smtClean="0"/>
              <a:t> </a:t>
            </a:r>
            <a:r>
              <a:rPr lang="pt-PT" sz="4400" dirty="0" err="1" smtClean="0"/>
              <a:t>the</a:t>
            </a:r>
            <a:r>
              <a:rPr lang="pt-PT" sz="4400" dirty="0" smtClean="0"/>
              <a:t> </a:t>
            </a:r>
            <a:r>
              <a:rPr lang="pt-PT" sz="4400" dirty="0" err="1" smtClean="0"/>
              <a:t>classifer</a:t>
            </a:r>
            <a:r>
              <a:rPr lang="pt-PT" sz="4400" dirty="0" smtClean="0"/>
              <a:t> </a:t>
            </a:r>
            <a:r>
              <a:rPr lang="pt-PT" sz="4400" dirty="0" err="1" smtClean="0"/>
              <a:t>by</a:t>
            </a:r>
            <a:r>
              <a:rPr lang="pt-PT" sz="4400" dirty="0" smtClean="0"/>
              <a:t> </a:t>
            </a:r>
            <a:r>
              <a:rPr lang="pt-PT" sz="4400" dirty="0" err="1" smtClean="0"/>
              <a:t>adding</a:t>
            </a:r>
            <a:r>
              <a:rPr lang="pt-PT" sz="4400" dirty="0" smtClean="0"/>
              <a:t> </a:t>
            </a:r>
            <a:r>
              <a:rPr lang="pt-PT" sz="4400" dirty="0" err="1" smtClean="0"/>
              <a:t>expert</a:t>
            </a:r>
            <a:r>
              <a:rPr lang="pt-PT" sz="4400" dirty="0" smtClean="0"/>
              <a:t> </a:t>
            </a:r>
            <a:r>
              <a:rPr lang="pt-PT" sz="4400" dirty="0" err="1" smtClean="0"/>
              <a:t>knowledge</a:t>
            </a:r>
            <a:r>
              <a:rPr lang="pt-PT" sz="4400" dirty="0" smtClean="0"/>
              <a:t>?</a:t>
            </a:r>
          </a:p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  <p:cxnSp>
        <p:nvCxnSpPr>
          <p:cNvPr id="7" name="Conexão recta 6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Terminology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/>
          </a:bodyPr>
          <a:lstStyle/>
          <a:p>
            <a:r>
              <a:rPr lang="pt-PT" sz="4000" dirty="0" err="1" smtClean="0"/>
              <a:t>Inconclusive</a:t>
            </a:r>
            <a:r>
              <a:rPr lang="pt-PT" sz="4000" dirty="0" smtClean="0"/>
              <a:t> </a:t>
            </a:r>
            <a:r>
              <a:rPr lang="pt-PT" sz="4000" dirty="0" err="1" smtClean="0"/>
              <a:t>biopsies</a:t>
            </a:r>
            <a:r>
              <a:rPr lang="pt-PT" sz="4000" dirty="0" smtClean="0"/>
              <a:t>: “</a:t>
            </a:r>
            <a:r>
              <a:rPr lang="pt-PT" sz="4000" dirty="0" err="1" smtClean="0"/>
              <a:t>non-definitive</a:t>
            </a:r>
            <a:r>
              <a:rPr lang="pt-PT" sz="4000" dirty="0" smtClean="0"/>
              <a:t>”:</a:t>
            </a:r>
          </a:p>
          <a:p>
            <a:pPr lvl="1"/>
            <a:r>
              <a:rPr lang="pt-PT" sz="3600" dirty="0" err="1" smtClean="0"/>
              <a:t>Discordant</a:t>
            </a:r>
            <a:r>
              <a:rPr lang="pt-PT" sz="3600" dirty="0" smtClean="0"/>
              <a:t> </a:t>
            </a:r>
            <a:r>
              <a:rPr lang="pt-PT" sz="3600" dirty="0" err="1" smtClean="0"/>
              <a:t>biopsies</a:t>
            </a:r>
            <a:endParaRPr lang="pt-PT" sz="3600" dirty="0" smtClean="0"/>
          </a:p>
          <a:p>
            <a:pPr lvl="1"/>
            <a:r>
              <a:rPr lang="pt-PT" sz="3600" dirty="0" err="1" smtClean="0"/>
              <a:t>High</a:t>
            </a:r>
            <a:r>
              <a:rPr lang="pt-PT" sz="3600" dirty="0" smtClean="0"/>
              <a:t> </a:t>
            </a:r>
            <a:r>
              <a:rPr lang="pt-PT" sz="3600" dirty="0" err="1" smtClean="0"/>
              <a:t>risk</a:t>
            </a:r>
            <a:r>
              <a:rPr lang="pt-PT" sz="3600" dirty="0" smtClean="0"/>
              <a:t> </a:t>
            </a:r>
            <a:r>
              <a:rPr lang="pt-PT" sz="3600" dirty="0" err="1" smtClean="0"/>
              <a:t>lesions</a:t>
            </a:r>
            <a:endParaRPr lang="pt-PT" sz="3600" dirty="0" smtClean="0"/>
          </a:p>
          <a:p>
            <a:pPr lvl="2"/>
            <a:r>
              <a:rPr lang="pt-PT" sz="3200" dirty="0" err="1" smtClean="0"/>
              <a:t>Atypical</a:t>
            </a:r>
            <a:r>
              <a:rPr lang="pt-PT" sz="3200" dirty="0" smtClean="0"/>
              <a:t> </a:t>
            </a:r>
            <a:r>
              <a:rPr lang="pt-PT" sz="3200" dirty="0" err="1" smtClean="0"/>
              <a:t>ductal</a:t>
            </a:r>
            <a:r>
              <a:rPr lang="pt-PT" sz="3200" dirty="0" smtClean="0"/>
              <a:t> </a:t>
            </a:r>
            <a:r>
              <a:rPr lang="pt-PT" sz="3200" dirty="0" err="1" smtClean="0"/>
              <a:t>hyperplasia</a:t>
            </a:r>
            <a:endParaRPr lang="pt-PT" sz="3200" dirty="0" smtClean="0"/>
          </a:p>
          <a:p>
            <a:pPr lvl="2"/>
            <a:r>
              <a:rPr lang="pt-PT" sz="3200" dirty="0" smtClean="0"/>
              <a:t>Lobular carcinoma </a:t>
            </a:r>
            <a:r>
              <a:rPr lang="pt-PT" sz="3200" dirty="0" err="1" smtClean="0"/>
              <a:t>in</a:t>
            </a:r>
            <a:r>
              <a:rPr lang="pt-PT" sz="3200" dirty="0" smtClean="0"/>
              <a:t> </a:t>
            </a:r>
            <a:r>
              <a:rPr lang="pt-PT" sz="3200" dirty="0" err="1" smtClean="0"/>
              <a:t>situ</a:t>
            </a:r>
            <a:endParaRPr lang="pt-PT" sz="3200" dirty="0" smtClean="0"/>
          </a:p>
          <a:p>
            <a:pPr lvl="2"/>
            <a:r>
              <a:rPr lang="pt-PT" sz="3200" dirty="0" smtClean="0"/>
              <a:t>Radial </a:t>
            </a:r>
            <a:r>
              <a:rPr lang="pt-PT" sz="3200" dirty="0" err="1" smtClean="0"/>
              <a:t>scar</a:t>
            </a:r>
            <a:r>
              <a:rPr lang="pt-PT" sz="3200" dirty="0" smtClean="0"/>
              <a:t> </a:t>
            </a:r>
          </a:p>
          <a:p>
            <a:pPr lvl="2"/>
            <a:r>
              <a:rPr lang="pt-PT" sz="3200" dirty="0" smtClean="0"/>
              <a:t>etc.</a:t>
            </a:r>
          </a:p>
          <a:p>
            <a:pPr lvl="1"/>
            <a:r>
              <a:rPr lang="pt-PT" sz="3600" dirty="0" err="1" smtClean="0"/>
              <a:t>Insufficient</a:t>
            </a:r>
            <a:r>
              <a:rPr lang="pt-PT" sz="3600" dirty="0" smtClean="0"/>
              <a:t> </a:t>
            </a:r>
            <a:r>
              <a:rPr lang="pt-PT" sz="3600" dirty="0" err="1" smtClean="0"/>
              <a:t>sampling</a:t>
            </a:r>
            <a:endParaRPr lang="pt-PT" sz="3600" dirty="0" smtClean="0"/>
          </a:p>
          <a:p>
            <a:pPr lvl="1">
              <a:buNone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  <p:cxnSp>
        <p:nvCxnSpPr>
          <p:cNvPr id="6" name="Conexão recta 5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Materials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Methods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Data </a:t>
            </a:r>
            <a:r>
              <a:rPr lang="pt-PT" dirty="0" err="1" smtClean="0"/>
              <a:t>collected</a:t>
            </a:r>
            <a:r>
              <a:rPr lang="pt-PT" dirty="0" smtClean="0"/>
              <a:t> </a:t>
            </a:r>
          </a:p>
          <a:p>
            <a:pPr lvl="1"/>
            <a:r>
              <a:rPr lang="pt-PT" dirty="0" err="1" smtClean="0"/>
              <a:t>Oct</a:t>
            </a:r>
            <a:r>
              <a:rPr lang="pt-PT" dirty="0" smtClean="0"/>
              <a:t> </a:t>
            </a:r>
            <a:r>
              <a:rPr lang="pt-PT" dirty="0" smtClean="0"/>
              <a:t>1st, 2005 to </a:t>
            </a:r>
            <a:r>
              <a:rPr lang="pt-PT" dirty="0" err="1" smtClean="0"/>
              <a:t>Dec</a:t>
            </a:r>
            <a:r>
              <a:rPr lang="pt-PT" dirty="0" smtClean="0"/>
              <a:t> 31st, </a:t>
            </a:r>
            <a:r>
              <a:rPr lang="pt-PT" dirty="0" smtClean="0"/>
              <a:t>2008</a:t>
            </a:r>
          </a:p>
          <a:p>
            <a:r>
              <a:rPr lang="pt-PT" dirty="0" err="1" smtClean="0"/>
              <a:t>Tools</a:t>
            </a:r>
            <a:endParaRPr lang="pt-PT" dirty="0" smtClean="0"/>
          </a:p>
          <a:p>
            <a:pPr lvl="1"/>
            <a:r>
              <a:rPr lang="pt-PT" dirty="0" smtClean="0"/>
              <a:t>WEKA</a:t>
            </a:r>
          </a:p>
          <a:p>
            <a:pPr lvl="1"/>
            <a:r>
              <a:rPr lang="pt-PT" dirty="0" err="1" smtClean="0"/>
              <a:t>Aleph</a:t>
            </a:r>
            <a:endParaRPr lang="pt-PT" dirty="0" smtClean="0"/>
          </a:p>
          <a:p>
            <a:r>
              <a:rPr lang="pt-PT" dirty="0" err="1" smtClean="0"/>
              <a:t>Validation</a:t>
            </a:r>
            <a:r>
              <a:rPr lang="pt-PT" dirty="0" smtClean="0"/>
              <a:t>:  </a:t>
            </a:r>
            <a:r>
              <a:rPr lang="pt-PT" dirty="0" err="1" smtClean="0"/>
              <a:t>leave-one-out</a:t>
            </a:r>
            <a:r>
              <a:rPr lang="pt-PT" dirty="0" smtClean="0"/>
              <a:t> </a:t>
            </a:r>
            <a:r>
              <a:rPr lang="pt-PT" dirty="0" err="1" smtClean="0"/>
              <a:t>cross</a:t>
            </a:r>
            <a:r>
              <a:rPr lang="pt-PT" dirty="0" smtClean="0"/>
              <a:t> </a:t>
            </a:r>
            <a:r>
              <a:rPr lang="pt-PT" dirty="0" err="1" smtClean="0"/>
              <a:t>validation</a:t>
            </a:r>
            <a:endParaRPr lang="pt-PT" dirty="0" smtClean="0"/>
          </a:p>
          <a:p>
            <a:r>
              <a:rPr lang="pt-PT" dirty="0" err="1" smtClean="0"/>
              <a:t>Results</a:t>
            </a:r>
            <a:r>
              <a:rPr lang="pt-PT" dirty="0" smtClean="0"/>
              <a:t> </a:t>
            </a:r>
            <a:r>
              <a:rPr lang="pt-PT" dirty="0" err="1" smtClean="0"/>
              <a:t>tested</a:t>
            </a:r>
            <a:r>
              <a:rPr lang="pt-PT" dirty="0" smtClean="0"/>
              <a:t> for </a:t>
            </a:r>
            <a:r>
              <a:rPr lang="pt-PT" dirty="0" err="1" smtClean="0"/>
              <a:t>statistical</a:t>
            </a:r>
            <a:r>
              <a:rPr lang="pt-PT" dirty="0" smtClean="0"/>
              <a:t> </a:t>
            </a:r>
            <a:r>
              <a:rPr lang="pt-PT" dirty="0" err="1" smtClean="0"/>
              <a:t>significance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C4FD-6202-4082-8676-46BE2B011B05}" type="slidenum">
              <a:rPr lang="pt-PT" smtClean="0"/>
              <a:pPr/>
              <a:t>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AMIA 2011</a:t>
            </a:r>
            <a:endParaRPr lang="pt-PT"/>
          </a:p>
        </p:txBody>
      </p:sp>
      <p:cxnSp>
        <p:nvCxnSpPr>
          <p:cNvPr id="6" name="Conexão recta 5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14411</TotalTime>
  <Words>1202</Words>
  <Application>Microsoft Office PowerPoint</Application>
  <PresentationFormat>Apresentação no Ecrã (4:3)</PresentationFormat>
  <Paragraphs>408</Paragraphs>
  <Slides>34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34</vt:i4>
      </vt:variant>
    </vt:vector>
  </HeadingPairs>
  <TitlesOfParts>
    <vt:vector size="36" baseType="lpstr">
      <vt:lpstr>Tema do Office</vt:lpstr>
      <vt:lpstr>Documento do Microsoft Office Word</vt:lpstr>
      <vt:lpstr>Integrating Machine Learning and Physician Knowledge to Improve the Accuracy of Breast Biopsy </vt:lpstr>
      <vt:lpstr>Intro and Motivation</vt:lpstr>
      <vt:lpstr>Intro and Motivation</vt:lpstr>
      <vt:lpstr>Intro and Motivation</vt:lpstr>
      <vt:lpstr>Intro and Motivation</vt:lpstr>
      <vt:lpstr>Intro and Motivation</vt:lpstr>
      <vt:lpstr>Objectives</vt:lpstr>
      <vt:lpstr>Terminology</vt:lpstr>
      <vt:lpstr>Materials and Methods</vt:lpstr>
      <vt:lpstr>Data source</vt:lpstr>
      <vt:lpstr>Data distribution</vt:lpstr>
      <vt:lpstr>Data Features</vt:lpstr>
      <vt:lpstr>WEKA and Aleph</vt:lpstr>
      <vt:lpstr>WEKA and Aleph</vt:lpstr>
      <vt:lpstr>Method</vt:lpstr>
      <vt:lpstr>Modelling upgrades without expert knowledge</vt:lpstr>
      <vt:lpstr>Examples of Expert rules</vt:lpstr>
      <vt:lpstr>Modelling upgrades with expert knowledge</vt:lpstr>
      <vt:lpstr>Results</vt:lpstr>
      <vt:lpstr>Results</vt:lpstr>
      <vt:lpstr>Results: WEKA versus Aleph and human rules</vt:lpstr>
      <vt:lpstr>Conclusions</vt:lpstr>
      <vt:lpstr>Future Work</vt:lpstr>
      <vt:lpstr>Future Work</vt:lpstr>
      <vt:lpstr>Future Work</vt:lpstr>
      <vt:lpstr>Future Work</vt:lpstr>
      <vt:lpstr>Acknowledgments</vt:lpstr>
      <vt:lpstr>THANK YOU!</vt:lpstr>
      <vt:lpstr>Experiment 1 Significance tests - p-values</vt:lpstr>
      <vt:lpstr>Experiment 2 tuning</vt:lpstr>
      <vt:lpstr>Experiment 2 tuning, best parameters per fold</vt:lpstr>
      <vt:lpstr>Experiment 2 - Results</vt:lpstr>
      <vt:lpstr>Summary</vt:lpstr>
      <vt:lpstr>UW upgrades data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Oct 14th, 2010 UW Upgrades</dc:title>
  <dc:creator>Inês Dutra</dc:creator>
  <cp:lastModifiedBy>Inês Dutra</cp:lastModifiedBy>
  <cp:revision>206</cp:revision>
  <dcterms:created xsi:type="dcterms:W3CDTF">2010-10-14T14:07:41Z</dcterms:created>
  <dcterms:modified xsi:type="dcterms:W3CDTF">2011-10-24T17:01:46Z</dcterms:modified>
</cp:coreProperties>
</file>